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sldIdLst>
    <p:sldId id="267" r:id="rId2"/>
    <p:sldId id="268" r:id="rId3"/>
    <p:sldId id="358" r:id="rId4"/>
    <p:sldId id="357" r:id="rId5"/>
    <p:sldId id="359" r:id="rId6"/>
    <p:sldId id="360" r:id="rId7"/>
    <p:sldId id="279" r:id="rId8"/>
    <p:sldId id="280" r:id="rId9"/>
    <p:sldId id="362" r:id="rId10"/>
    <p:sldId id="363" r:id="rId11"/>
    <p:sldId id="364" r:id="rId12"/>
    <p:sldId id="365" r:id="rId13"/>
    <p:sldId id="366" r:id="rId14"/>
    <p:sldId id="343" r:id="rId15"/>
    <p:sldId id="350" r:id="rId16"/>
    <p:sldId id="345" r:id="rId17"/>
    <p:sldId id="344" r:id="rId18"/>
    <p:sldId id="367" r:id="rId19"/>
    <p:sldId id="295" r:id="rId20"/>
    <p:sldId id="352" r:id="rId21"/>
    <p:sldId id="262" r:id="rId22"/>
    <p:sldId id="331" r:id="rId23"/>
    <p:sldId id="368" r:id="rId24"/>
    <p:sldId id="298" r:id="rId25"/>
    <p:sldId id="369" r:id="rId26"/>
    <p:sldId id="333" r:id="rId27"/>
    <p:sldId id="334" r:id="rId28"/>
    <p:sldId id="335" r:id="rId29"/>
    <p:sldId id="336" r:id="rId30"/>
    <p:sldId id="370" r:id="rId31"/>
    <p:sldId id="258" r:id="rId32"/>
    <p:sldId id="310" r:id="rId33"/>
  </p:sldIdLst>
  <p:sldSz cx="18288000" cy="10287000"/>
  <p:notesSz cx="6858000" cy="9144000"/>
  <p:embeddedFontLst>
    <p:embeddedFont>
      <p:font typeface="Cambria Math" panose="02040503050406030204" pitchFamily="18" charset="0"/>
      <p:regular r:id="rId35"/>
    </p:embeddedFont>
    <p:embeddedFont>
      <p:font typeface="Calibri" panose="020F050202020403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8288"/>
    <a:srgbClr val="F8CF53"/>
    <a:srgbClr val="1CA379"/>
    <a:srgbClr val="DAE7F6"/>
    <a:srgbClr val="D9F5FF"/>
    <a:srgbClr val="FDEF94"/>
    <a:srgbClr val="FFFCE7"/>
    <a:srgbClr val="FEF4BA"/>
    <a:srgbClr val="FFEFFA"/>
    <a:srgbClr val="FFCC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0664" autoAdjust="0"/>
  </p:normalViewPr>
  <p:slideViewPr>
    <p:cSldViewPr>
      <p:cViewPr>
        <p:scale>
          <a:sx n="40" d="100"/>
          <a:sy n="40" d="100"/>
        </p:scale>
        <p:origin x="276" y="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2EC77B-C520-411D-BA9B-40AC5F2F7A33}" type="datetimeFigureOut">
              <a:rPr lang="en-US" smtClean="0"/>
              <a:t>11/28/2023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501956-782D-4A2F-8DAB-D3BE30AA36E8}" type="slidenum">
              <a:rPr lang="en-US" smtClean="0"/>
              <a:t>‹#›</a:t>
            </a:fld>
            <a:endParaRPr lang="en-US"/>
          </a:p>
        </p:txBody>
      </p:sp>
    </p:spTree>
    <p:extLst>
      <p:ext uri="{BB962C8B-B14F-4D97-AF65-F5344CB8AC3E}">
        <p14:creationId xmlns:p14="http://schemas.microsoft.com/office/powerpoint/2010/main" val="31821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501956-782D-4A2F-8DAB-D3BE30AA36E8}" type="slidenum">
              <a:rPr lang="en-US" smtClean="0"/>
              <a:t>2</a:t>
            </a:fld>
            <a:endParaRPr lang="en-US"/>
          </a:p>
        </p:txBody>
      </p:sp>
    </p:spTree>
    <p:extLst>
      <p:ext uri="{BB962C8B-B14F-4D97-AF65-F5344CB8AC3E}">
        <p14:creationId xmlns:p14="http://schemas.microsoft.com/office/powerpoint/2010/main" val="1721108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501956-782D-4A2F-8DAB-D3BE30AA36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639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501956-782D-4A2F-8DAB-D3BE30AA36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2780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501956-782D-4A2F-8DAB-D3BE30AA36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1394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501956-782D-4A2F-8DAB-D3BE30AA36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9292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501956-782D-4A2F-8DAB-D3BE30AA36E8}" type="slidenum">
              <a:rPr lang="en-US" smtClean="0"/>
              <a:t>8</a:t>
            </a:fld>
            <a:endParaRPr lang="en-US"/>
          </a:p>
        </p:txBody>
      </p:sp>
    </p:spTree>
    <p:extLst>
      <p:ext uri="{BB962C8B-B14F-4D97-AF65-F5344CB8AC3E}">
        <p14:creationId xmlns:p14="http://schemas.microsoft.com/office/powerpoint/2010/main" val="4238402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74.svg"/><Relationship Id="rId18" Type="http://schemas.openxmlformats.org/officeDocument/2006/relationships/image" Target="../media/image9.png"/><Relationship Id="rId3" Type="http://schemas.openxmlformats.org/officeDocument/2006/relationships/image" Target="../media/image164.svg"/><Relationship Id="rId21" Type="http://schemas.openxmlformats.org/officeDocument/2006/relationships/image" Target="../media/image182.svg"/><Relationship Id="rId7" Type="http://schemas.openxmlformats.org/officeDocument/2006/relationships/image" Target="../media/image168.svg"/><Relationship Id="rId12" Type="http://schemas.openxmlformats.org/officeDocument/2006/relationships/image" Target="../media/image6.png"/><Relationship Id="rId17" Type="http://schemas.openxmlformats.org/officeDocument/2006/relationships/image" Target="../media/image178.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72.svg"/><Relationship Id="rId5" Type="http://schemas.openxmlformats.org/officeDocument/2006/relationships/image" Target="../media/image166.svg"/><Relationship Id="rId15" Type="http://schemas.openxmlformats.org/officeDocument/2006/relationships/image" Target="../media/image176.svg"/><Relationship Id="rId10" Type="http://schemas.openxmlformats.org/officeDocument/2006/relationships/image" Target="../media/image5.png"/><Relationship Id="rId19" Type="http://schemas.openxmlformats.org/officeDocument/2006/relationships/image" Target="../media/image180.svg"/><Relationship Id="rId4" Type="http://schemas.openxmlformats.org/officeDocument/2006/relationships/image" Target="../media/image2.png"/><Relationship Id="rId9" Type="http://schemas.openxmlformats.org/officeDocument/2006/relationships/image" Target="../media/image170.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33.png"/><Relationship Id="rId1" Type="http://schemas.openxmlformats.org/officeDocument/2006/relationships/slideLayout" Target="../slideLayouts/slideLayout7.xml"/><Relationship Id="rId11" Type="http://schemas.openxmlformats.org/officeDocument/2006/relationships/image" Target="../media/image38.png"/><Relationship Id="rId10" Type="http://schemas.openxmlformats.org/officeDocument/2006/relationships/image" Target="../media/image37.png"/><Relationship Id="rId4" Type="http://schemas.openxmlformats.org/officeDocument/2006/relationships/image" Target="../media/image35.pn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44.png"/><Relationship Id="rId3" Type="http://schemas.openxmlformats.org/officeDocument/2006/relationships/image" Target="../media/image35.png"/><Relationship Id="rId12"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Layout" Target="../slideLayouts/slideLayout7.xml"/><Relationship Id="rId11" Type="http://schemas.openxmlformats.org/officeDocument/2006/relationships/image" Target="../media/image43.png"/><Relationship Id="rId10" Type="http://schemas.openxmlformats.org/officeDocument/2006/relationships/image" Target="../media/image42.png"/><Relationship Id="rId9" Type="http://schemas.openxmlformats.org/officeDocument/2006/relationships/image" Target="../media/image41.png"/><Relationship Id="rId14" Type="http://schemas.microsoft.com/office/2007/relationships/hdphoto" Target="../media/hdphoto8.wdp"/></Relationships>
</file>

<file path=ppt/slides/_rels/slide1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2.svg"/><Relationship Id="rId7" Type="http://schemas.openxmlformats.org/officeDocument/2006/relationships/image" Target="../media/image49.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52.png"/><Relationship Id="rId7" Type="http://schemas.openxmlformats.org/officeDocument/2006/relationships/image" Target="../media/image39.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20.svg"/></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microsoft.com/office/2007/relationships/hdphoto" Target="../media/hdphoto9.wdp"/></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91.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89.svg"/><Relationship Id="rId4" Type="http://schemas.microsoft.com/office/2007/relationships/hdphoto" Target="../media/hdphoto1.wdp"/><Relationship Id="rId9"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4" Type="http://schemas.microsoft.com/office/2007/relationships/hdphoto" Target="../media/hdphoto10.wdp"/></Relationships>
</file>

<file path=ppt/slides/_rels/slide2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1.png"/><Relationship Id="rId7" Type="http://schemas.openxmlformats.org/officeDocument/2006/relationships/image" Target="../media/image64.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microsoft.com/office/2007/relationships/hdphoto" Target="../media/hdphoto11.wdp"/></Relationships>
</file>

<file path=ppt/slides/_rels/slide2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91.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89.sv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 Id="rId11" Type="http://schemas.openxmlformats.org/officeDocument/2006/relationships/image" Target="../media/image43.svg"/></Relationships>
</file>

<file path=ppt/slides/_rels/slide3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74.svg"/><Relationship Id="rId18" Type="http://schemas.openxmlformats.org/officeDocument/2006/relationships/image" Target="../media/image9.png"/><Relationship Id="rId3" Type="http://schemas.openxmlformats.org/officeDocument/2006/relationships/image" Target="../media/image164.svg"/><Relationship Id="rId21" Type="http://schemas.openxmlformats.org/officeDocument/2006/relationships/image" Target="../media/image182.svg"/><Relationship Id="rId7" Type="http://schemas.openxmlformats.org/officeDocument/2006/relationships/image" Target="../media/image168.svg"/><Relationship Id="rId12" Type="http://schemas.openxmlformats.org/officeDocument/2006/relationships/image" Target="../media/image6.png"/><Relationship Id="rId17" Type="http://schemas.openxmlformats.org/officeDocument/2006/relationships/image" Target="../media/image178.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72.svg"/><Relationship Id="rId5" Type="http://schemas.openxmlformats.org/officeDocument/2006/relationships/image" Target="../media/image166.svg"/><Relationship Id="rId15" Type="http://schemas.openxmlformats.org/officeDocument/2006/relationships/image" Target="../media/image176.svg"/><Relationship Id="rId10" Type="http://schemas.openxmlformats.org/officeDocument/2006/relationships/image" Target="../media/image5.png"/><Relationship Id="rId19" Type="http://schemas.openxmlformats.org/officeDocument/2006/relationships/image" Target="../media/image180.svg"/><Relationship Id="rId4" Type="http://schemas.openxmlformats.org/officeDocument/2006/relationships/image" Target="../media/image2.png"/><Relationship Id="rId9" Type="http://schemas.openxmlformats.org/officeDocument/2006/relationships/image" Target="../media/image170.svg"/><Relationship Id="rId1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89.svg"/><Relationship Id="rId4" Type="http://schemas.microsoft.com/office/2007/relationships/hdphoto" Target="../media/hdphoto1.wdp"/><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91.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89.sv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91.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89.sv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55.svg"/><Relationship Id="rId3" Type="http://schemas.openxmlformats.org/officeDocument/2006/relationships/image" Target="../media/image145.svg"/><Relationship Id="rId7" Type="http://schemas.openxmlformats.org/officeDocument/2006/relationships/image" Target="../media/image149.svg"/><Relationship Id="rId12"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153.svg"/><Relationship Id="rId5" Type="http://schemas.openxmlformats.org/officeDocument/2006/relationships/image" Target="../media/image147.svg"/><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151.sv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5F8F8"/>
        </a:solidFill>
        <a:effectLst/>
      </p:bgPr>
    </p:bg>
    <p:spTree>
      <p:nvGrpSpPr>
        <p:cNvPr id="1" name=""/>
        <p:cNvGrpSpPr/>
        <p:nvPr/>
      </p:nvGrpSpPr>
      <p:grpSpPr>
        <a:xfrm>
          <a:off x="0" y="0"/>
          <a:ext cx="0" cy="0"/>
          <a:chOff x="0" y="0"/>
          <a:chExt cx="0" cy="0"/>
        </a:xfrm>
      </p:grpSpPr>
      <p:sp>
        <p:nvSpPr>
          <p:cNvPr id="2" name="Freeform 2"/>
          <p:cNvSpPr/>
          <p:nvPr/>
        </p:nvSpPr>
        <p:spPr>
          <a:xfrm rot="1348375">
            <a:off x="13912460" y="746695"/>
            <a:ext cx="4612311" cy="1232745"/>
          </a:xfrm>
          <a:custGeom>
            <a:avLst/>
            <a:gdLst/>
            <a:ahLst/>
            <a:cxnLst/>
            <a:rect l="l" t="t" r="r" b="b"/>
            <a:pathLst>
              <a:path w="4612311" h="1232745">
                <a:moveTo>
                  <a:pt x="0" y="0"/>
                </a:moveTo>
                <a:lnTo>
                  <a:pt x="4612311" y="0"/>
                </a:lnTo>
                <a:lnTo>
                  <a:pt x="4612311" y="1232745"/>
                </a:lnTo>
                <a:lnTo>
                  <a:pt x="0" y="123274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788786">
            <a:off x="15470324" y="4050942"/>
            <a:ext cx="2765850" cy="774438"/>
          </a:xfrm>
          <a:custGeom>
            <a:avLst/>
            <a:gdLst/>
            <a:ahLst/>
            <a:cxnLst/>
            <a:rect l="l" t="t" r="r" b="b"/>
            <a:pathLst>
              <a:path w="2765850" h="774438">
                <a:moveTo>
                  <a:pt x="0" y="0"/>
                </a:moveTo>
                <a:lnTo>
                  <a:pt x="2765850" y="0"/>
                </a:lnTo>
                <a:lnTo>
                  <a:pt x="2765850" y="774438"/>
                </a:lnTo>
                <a:lnTo>
                  <a:pt x="0" y="77443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479167">
            <a:off x="15398494" y="6337808"/>
            <a:ext cx="2417976" cy="3418732"/>
          </a:xfrm>
          <a:custGeom>
            <a:avLst/>
            <a:gdLst/>
            <a:ahLst/>
            <a:cxnLst/>
            <a:rect l="l" t="t" r="r" b="b"/>
            <a:pathLst>
              <a:path w="2417976" h="3418732">
                <a:moveTo>
                  <a:pt x="0" y="0"/>
                </a:moveTo>
                <a:lnTo>
                  <a:pt x="2417976" y="0"/>
                </a:lnTo>
                <a:lnTo>
                  <a:pt x="2417976" y="3418732"/>
                </a:lnTo>
                <a:lnTo>
                  <a:pt x="0" y="341873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448923">
            <a:off x="9166964" y="9493919"/>
            <a:ext cx="3657600" cy="591866"/>
          </a:xfrm>
          <a:custGeom>
            <a:avLst/>
            <a:gdLst/>
            <a:ahLst/>
            <a:cxnLst/>
            <a:rect l="l" t="t" r="r" b="b"/>
            <a:pathLst>
              <a:path w="3657600" h="591866">
                <a:moveTo>
                  <a:pt x="0" y="0"/>
                </a:moveTo>
                <a:lnTo>
                  <a:pt x="3657600" y="0"/>
                </a:lnTo>
                <a:lnTo>
                  <a:pt x="3657600" y="591866"/>
                </a:lnTo>
                <a:lnTo>
                  <a:pt x="0" y="59186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rot="752242">
            <a:off x="4147272" y="9233188"/>
            <a:ext cx="2202626" cy="1113327"/>
          </a:xfrm>
          <a:custGeom>
            <a:avLst/>
            <a:gdLst/>
            <a:ahLst/>
            <a:cxnLst/>
            <a:rect l="l" t="t" r="r" b="b"/>
            <a:pathLst>
              <a:path w="2202626" h="1113327">
                <a:moveTo>
                  <a:pt x="0" y="0"/>
                </a:moveTo>
                <a:lnTo>
                  <a:pt x="2202627" y="0"/>
                </a:lnTo>
                <a:lnTo>
                  <a:pt x="2202627" y="1113328"/>
                </a:lnTo>
                <a:lnTo>
                  <a:pt x="0" y="111332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25726" y="7850316"/>
            <a:ext cx="2907107" cy="2436684"/>
          </a:xfrm>
          <a:custGeom>
            <a:avLst/>
            <a:gdLst/>
            <a:ahLst/>
            <a:cxnLst/>
            <a:rect l="l" t="t" r="r" b="b"/>
            <a:pathLst>
              <a:path w="2907107" h="2436684">
                <a:moveTo>
                  <a:pt x="0" y="0"/>
                </a:moveTo>
                <a:lnTo>
                  <a:pt x="2907106" y="0"/>
                </a:lnTo>
                <a:lnTo>
                  <a:pt x="2907106" y="2436684"/>
                </a:lnTo>
                <a:lnTo>
                  <a:pt x="0" y="2436684"/>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rot="-1469522">
            <a:off x="72422" y="483703"/>
            <a:ext cx="3237745" cy="2713819"/>
          </a:xfrm>
          <a:custGeom>
            <a:avLst/>
            <a:gdLst/>
            <a:ahLst/>
            <a:cxnLst/>
            <a:rect l="l" t="t" r="r" b="b"/>
            <a:pathLst>
              <a:path w="3237745" h="2713819">
                <a:moveTo>
                  <a:pt x="0" y="0"/>
                </a:moveTo>
                <a:lnTo>
                  <a:pt x="3237745" y="0"/>
                </a:lnTo>
                <a:lnTo>
                  <a:pt x="3237745" y="2713819"/>
                </a:lnTo>
                <a:lnTo>
                  <a:pt x="0" y="2713819"/>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Freeform 9"/>
          <p:cNvSpPr/>
          <p:nvPr/>
        </p:nvSpPr>
        <p:spPr>
          <a:xfrm rot="-582594">
            <a:off x="105688" y="4837146"/>
            <a:ext cx="2721455" cy="1484430"/>
          </a:xfrm>
          <a:custGeom>
            <a:avLst/>
            <a:gdLst/>
            <a:ahLst/>
            <a:cxnLst/>
            <a:rect l="l" t="t" r="r" b="b"/>
            <a:pathLst>
              <a:path w="2721455" h="1484430">
                <a:moveTo>
                  <a:pt x="0" y="0"/>
                </a:moveTo>
                <a:lnTo>
                  <a:pt x="2721456" y="0"/>
                </a:lnTo>
                <a:lnTo>
                  <a:pt x="2721456" y="1484430"/>
                </a:lnTo>
                <a:lnTo>
                  <a:pt x="0" y="1484430"/>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0" name="Freeform 10"/>
          <p:cNvSpPr/>
          <p:nvPr/>
        </p:nvSpPr>
        <p:spPr>
          <a:xfrm rot="1630262">
            <a:off x="4728194" y="-1028700"/>
            <a:ext cx="2486967" cy="2057400"/>
          </a:xfrm>
          <a:custGeom>
            <a:avLst/>
            <a:gdLst/>
            <a:ahLst/>
            <a:cxnLst/>
            <a:rect l="l" t="t" r="r" b="b"/>
            <a:pathLst>
              <a:path w="2486967" h="2057400">
                <a:moveTo>
                  <a:pt x="0" y="0"/>
                </a:moveTo>
                <a:lnTo>
                  <a:pt x="2486967" y="0"/>
                </a:lnTo>
                <a:lnTo>
                  <a:pt x="2486967" y="2057400"/>
                </a:lnTo>
                <a:lnTo>
                  <a:pt x="0" y="2057400"/>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1" name="Freeform 11"/>
          <p:cNvSpPr/>
          <p:nvPr/>
        </p:nvSpPr>
        <p:spPr>
          <a:xfrm rot="-2206619">
            <a:off x="9784552" y="-834551"/>
            <a:ext cx="1628124" cy="2681043"/>
          </a:xfrm>
          <a:custGeom>
            <a:avLst/>
            <a:gdLst/>
            <a:ahLst/>
            <a:cxnLst/>
            <a:rect l="l" t="t" r="r" b="b"/>
            <a:pathLst>
              <a:path w="1628124" h="2681043">
                <a:moveTo>
                  <a:pt x="0" y="0"/>
                </a:moveTo>
                <a:lnTo>
                  <a:pt x="1628124" y="0"/>
                </a:lnTo>
                <a:lnTo>
                  <a:pt x="1628124" y="2681043"/>
                </a:lnTo>
                <a:lnTo>
                  <a:pt x="0" y="2681043"/>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grpSp>
        <p:nvGrpSpPr>
          <p:cNvPr id="12" name="Group 12"/>
          <p:cNvGrpSpPr/>
          <p:nvPr/>
        </p:nvGrpSpPr>
        <p:grpSpPr>
          <a:xfrm>
            <a:off x="1028700" y="1028700"/>
            <a:ext cx="16243860" cy="8039958"/>
            <a:chOff x="0" y="0"/>
            <a:chExt cx="3538556" cy="1751421"/>
          </a:xfrm>
        </p:grpSpPr>
        <p:sp>
          <p:nvSpPr>
            <p:cNvPr id="13" name="Freeform 13"/>
            <p:cNvSpPr/>
            <p:nvPr/>
          </p:nvSpPr>
          <p:spPr>
            <a:xfrm>
              <a:off x="0" y="0"/>
              <a:ext cx="3538556" cy="1751421"/>
            </a:xfrm>
            <a:custGeom>
              <a:avLst/>
              <a:gdLst/>
              <a:ahLst/>
              <a:cxnLst/>
              <a:rect l="l" t="t" r="r" b="b"/>
              <a:pathLst>
                <a:path w="3538556" h="1751421">
                  <a:moveTo>
                    <a:pt x="24307" y="0"/>
                  </a:moveTo>
                  <a:lnTo>
                    <a:pt x="3514249" y="0"/>
                  </a:lnTo>
                  <a:cubicBezTo>
                    <a:pt x="3520696" y="0"/>
                    <a:pt x="3526878" y="2561"/>
                    <a:pt x="3531436" y="7119"/>
                  </a:cubicBezTo>
                  <a:cubicBezTo>
                    <a:pt x="3535995" y="11678"/>
                    <a:pt x="3538556" y="17860"/>
                    <a:pt x="3538556" y="24307"/>
                  </a:cubicBezTo>
                  <a:lnTo>
                    <a:pt x="3538556" y="1727114"/>
                  </a:lnTo>
                  <a:cubicBezTo>
                    <a:pt x="3538556" y="1740539"/>
                    <a:pt x="3527673" y="1751421"/>
                    <a:pt x="3514249" y="1751421"/>
                  </a:cubicBezTo>
                  <a:lnTo>
                    <a:pt x="24307" y="1751421"/>
                  </a:lnTo>
                  <a:cubicBezTo>
                    <a:pt x="10883" y="1751421"/>
                    <a:pt x="0" y="1740539"/>
                    <a:pt x="0" y="1727114"/>
                  </a:cubicBezTo>
                  <a:lnTo>
                    <a:pt x="0" y="24307"/>
                  </a:lnTo>
                  <a:cubicBezTo>
                    <a:pt x="0" y="10883"/>
                    <a:pt x="10883" y="0"/>
                    <a:pt x="24307" y="0"/>
                  </a:cubicBezTo>
                  <a:close/>
                </a:path>
              </a:pathLst>
            </a:custGeom>
            <a:solidFill>
              <a:srgbClr val="FFFFFF"/>
            </a:solidFill>
            <a:ln w="190500">
              <a:solidFill>
                <a:srgbClr val="082A44"/>
              </a:solidFill>
            </a:ln>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4" name="TextBox 23"/>
          <p:cNvSpPr txBox="1"/>
          <p:nvPr/>
        </p:nvSpPr>
        <p:spPr>
          <a:xfrm>
            <a:off x="1256529" y="2725452"/>
            <a:ext cx="15788201" cy="3785652"/>
          </a:xfrm>
          <a:prstGeom prst="rect">
            <a:avLst/>
          </a:prstGeom>
          <a:noFill/>
        </p:spPr>
        <p:txBody>
          <a:bodyPr wrap="square" rtlCol="0">
            <a:spAutoFit/>
          </a:bodyPr>
          <a:lstStyle/>
          <a:p>
            <a:pPr algn="ctr">
              <a:lnSpc>
                <a:spcPct val="150000"/>
              </a:lnSpc>
            </a:pPr>
            <a:r>
              <a:rPr lang="vi-VN" sz="8000" b="1" smtClean="0">
                <a:solidFill>
                  <a:schemeClr val="accent2">
                    <a:lumMod val="75000"/>
                  </a:schemeClr>
                </a:solidFill>
                <a:latin typeface="Arial" panose="020B0604020202020204" pitchFamily="34" charset="0"/>
                <a:cs typeface="Arial" panose="020B0604020202020204" pitchFamily="34" charset="0"/>
              </a:rPr>
              <a:t>CHÀO MỪNG CẢ LỚP </a:t>
            </a:r>
          </a:p>
          <a:p>
            <a:pPr algn="ctr">
              <a:lnSpc>
                <a:spcPct val="150000"/>
              </a:lnSpc>
            </a:pPr>
            <a:r>
              <a:rPr lang="vi-VN" sz="8000" b="1" smtClean="0">
                <a:solidFill>
                  <a:schemeClr val="accent2">
                    <a:lumMod val="75000"/>
                  </a:schemeClr>
                </a:solidFill>
                <a:latin typeface="Arial" panose="020B0604020202020204" pitchFamily="34" charset="0"/>
                <a:cs typeface="Arial" panose="020B0604020202020204" pitchFamily="34" charset="0"/>
              </a:rPr>
              <a:t>ĐẾN VỚI TIẾT HỌC </a:t>
            </a:r>
            <a:r>
              <a:rPr lang="en-US" sz="8000" b="1" smtClean="0">
                <a:solidFill>
                  <a:schemeClr val="accent2">
                    <a:lumMod val="75000"/>
                  </a:schemeClr>
                </a:solidFill>
                <a:latin typeface="Arial" panose="020B0604020202020204" pitchFamily="34" charset="0"/>
                <a:cs typeface="Arial" panose="020B0604020202020204" pitchFamily="34" charset="0"/>
              </a:rPr>
              <a:t>MÔN TOÁN</a:t>
            </a:r>
            <a:r>
              <a:rPr lang="vi-VN" sz="8000" b="1" smtClean="0">
                <a:solidFill>
                  <a:schemeClr val="accent2">
                    <a:lumMod val="75000"/>
                  </a:schemeClr>
                </a:solidFill>
                <a:latin typeface="Arial" panose="020B0604020202020204" pitchFamily="34" charset="0"/>
                <a:cs typeface="Arial" panose="020B0604020202020204" pitchFamily="34" charset="0"/>
              </a:rPr>
              <a:t>!</a:t>
            </a:r>
            <a:endParaRPr lang="en-US" sz="8000" b="1">
              <a:solidFill>
                <a:schemeClr val="accent2">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plus/>
      </p:transition>
    </mc:Choice>
    <mc:Fallback xmlns="">
      <p:transition spd="med">
        <p:plu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40000"/>
                    </a14:imgEffect>
                  </a14:imgLayer>
                </a14:imgProps>
              </a:ext>
            </a:extLst>
          </a:blip>
          <a:stretch>
            <a:fillRect/>
          </a:stretch>
        </p:blipFill>
        <p:spPr>
          <a:xfrm>
            <a:off x="245288" y="1740195"/>
            <a:ext cx="17890312" cy="7848600"/>
          </a:xfrm>
          <a:prstGeom prst="rect">
            <a:avLst/>
          </a:prstGeom>
        </p:spPr>
      </p:pic>
      <p:sp>
        <p:nvSpPr>
          <p:cNvPr id="5" name="Rectangle 4"/>
          <p:cNvSpPr/>
          <p:nvPr/>
        </p:nvSpPr>
        <p:spPr>
          <a:xfrm>
            <a:off x="533400" y="700517"/>
            <a:ext cx="3009014" cy="1061829"/>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3429000" algn="ctr"/>
                <a:tab pos="4552315" algn="l"/>
              </a:tabLst>
              <a:defRPr/>
            </a:pPr>
            <a:r>
              <a:rPr kumimoji="0" lang="en-US" sz="4200" b="1"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Times New Roman" panose="02020603050405020304" pitchFamily="18" charset="0"/>
                <a:cs typeface="Arial" panose="020B0604020202020204" pitchFamily="34" charset="0"/>
              </a:rPr>
              <a:t>NHÓM 2</a:t>
            </a:r>
            <a:endParaRPr kumimoji="0" lang="en-US" sz="4200" b="1" i="0" u="none" strike="noStrike" kern="1200" cap="none" spc="0" normalizeH="0" baseline="0" noProof="0">
              <a:ln>
                <a:noFill/>
              </a:ln>
              <a:solidFill>
                <a:prstClr val="white">
                  <a:lumMod val="95000"/>
                </a:prstClr>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9080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533400" y="700517"/>
            <a:ext cx="2971800" cy="1061829"/>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3429000" algn="ctr"/>
                <a:tab pos="4552315" algn="l"/>
              </a:tabLst>
              <a:defRPr/>
            </a:pPr>
            <a:r>
              <a:rPr kumimoji="0" lang="en-US" sz="4200" b="1"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Times New Roman" panose="02020603050405020304" pitchFamily="18" charset="0"/>
                <a:cs typeface="Arial" panose="020B0604020202020204" pitchFamily="34" charset="0"/>
              </a:rPr>
              <a:t>NHÓM 3</a:t>
            </a:r>
            <a:endParaRPr kumimoji="0" lang="en-US" sz="4200" b="1" i="0" u="none" strike="noStrike" kern="1200" cap="none" spc="0" normalizeH="0" baseline="0" noProof="0">
              <a:ln>
                <a:noFill/>
              </a:ln>
              <a:solidFill>
                <a:prstClr val="white">
                  <a:lumMod val="95000"/>
                </a:prstClr>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Lst>
          </a:blip>
          <a:stretch>
            <a:fillRect/>
          </a:stretch>
        </p:blipFill>
        <p:spPr>
          <a:xfrm>
            <a:off x="237460" y="2247900"/>
            <a:ext cx="17845913" cy="7044633"/>
          </a:xfrm>
          <a:prstGeom prst="rect">
            <a:avLst/>
          </a:prstGeom>
        </p:spPr>
      </p:pic>
    </p:spTree>
    <p:extLst>
      <p:ext uri="{BB962C8B-B14F-4D97-AF65-F5344CB8AC3E}">
        <p14:creationId xmlns:p14="http://schemas.microsoft.com/office/powerpoint/2010/main" val="269782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Lst>
          </a:blip>
          <a:stretch>
            <a:fillRect/>
          </a:stretch>
        </p:blipFill>
        <p:spPr>
          <a:xfrm>
            <a:off x="171944" y="1196875"/>
            <a:ext cx="17988466" cy="8815066"/>
          </a:xfrm>
          <a:prstGeom prst="rect">
            <a:avLst/>
          </a:prstGeom>
        </p:spPr>
      </p:pic>
      <p:sp>
        <p:nvSpPr>
          <p:cNvPr id="6" name="Rectangle 5"/>
          <p:cNvSpPr/>
          <p:nvPr/>
        </p:nvSpPr>
        <p:spPr>
          <a:xfrm>
            <a:off x="457200" y="665960"/>
            <a:ext cx="2819400" cy="1061829"/>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3429000" algn="ctr"/>
                <a:tab pos="4552315" algn="l"/>
              </a:tabLst>
              <a:defRPr/>
            </a:pPr>
            <a:r>
              <a:rPr kumimoji="0" lang="en-US" sz="4200" b="1"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Times New Roman" panose="02020603050405020304" pitchFamily="18" charset="0"/>
                <a:cs typeface="Arial" panose="020B0604020202020204" pitchFamily="34" charset="0"/>
              </a:rPr>
              <a:t>NHÓM 4</a:t>
            </a:r>
            <a:endParaRPr kumimoji="0" lang="en-US" sz="4200" b="1" i="0" u="none" strike="noStrike" kern="1200" cap="none" spc="0" normalizeH="0" baseline="0" noProof="0">
              <a:ln>
                <a:noFill/>
              </a:ln>
              <a:solidFill>
                <a:prstClr val="white">
                  <a:lumMod val="95000"/>
                </a:prstClr>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6377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Lst>
          </a:blip>
          <a:stretch>
            <a:fillRect/>
          </a:stretch>
        </p:blipFill>
        <p:spPr>
          <a:xfrm>
            <a:off x="228600" y="1409700"/>
            <a:ext cx="17542629" cy="8649007"/>
          </a:xfrm>
          <a:prstGeom prst="rect">
            <a:avLst/>
          </a:prstGeom>
        </p:spPr>
      </p:pic>
      <p:sp>
        <p:nvSpPr>
          <p:cNvPr id="5" name="Rectangle 4"/>
          <p:cNvSpPr/>
          <p:nvPr/>
        </p:nvSpPr>
        <p:spPr>
          <a:xfrm>
            <a:off x="457200" y="647700"/>
            <a:ext cx="2690037" cy="1061829"/>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3429000" algn="ctr"/>
                <a:tab pos="4552315" algn="l"/>
              </a:tabLst>
              <a:defRPr/>
            </a:pPr>
            <a:r>
              <a:rPr kumimoji="0" lang="en-US" sz="4200" b="1"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Times New Roman" panose="02020603050405020304" pitchFamily="18" charset="0"/>
                <a:cs typeface="Arial" panose="020B0604020202020204" pitchFamily="34" charset="0"/>
              </a:rPr>
              <a:t>NHÓM 5</a:t>
            </a:r>
            <a:endParaRPr kumimoji="0" lang="en-US" sz="4200" b="1" i="0" u="none" strike="noStrike" kern="1200" cap="none" spc="0" normalizeH="0" baseline="0" noProof="0">
              <a:ln>
                <a:noFill/>
              </a:ln>
              <a:solidFill>
                <a:prstClr val="white">
                  <a:lumMod val="95000"/>
                </a:prstClr>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0163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78288"/>
        </a:solidFill>
        <a:effectLst/>
      </p:bgPr>
    </p:bg>
    <p:spTree>
      <p:nvGrpSpPr>
        <p:cNvPr id="1" name=""/>
        <p:cNvGrpSpPr/>
        <p:nvPr/>
      </p:nvGrpSpPr>
      <p:grpSpPr>
        <a:xfrm>
          <a:off x="0" y="0"/>
          <a:ext cx="0" cy="0"/>
          <a:chOff x="0" y="0"/>
          <a:chExt cx="0" cy="0"/>
        </a:xfrm>
      </p:grpSpPr>
      <p:grpSp>
        <p:nvGrpSpPr>
          <p:cNvPr id="42" name="Group 41"/>
          <p:cNvGrpSpPr/>
          <p:nvPr/>
        </p:nvGrpSpPr>
        <p:grpSpPr>
          <a:xfrm>
            <a:off x="3962400" y="5349296"/>
            <a:ext cx="4944860" cy="2033354"/>
            <a:chOff x="558969" y="2865239"/>
            <a:chExt cx="8212232" cy="3230759"/>
          </a:xfrm>
        </p:grpSpPr>
        <p:grpSp>
          <p:nvGrpSpPr>
            <p:cNvPr id="8" name="Group 8"/>
            <p:cNvGrpSpPr/>
            <p:nvPr/>
          </p:nvGrpSpPr>
          <p:grpSpPr>
            <a:xfrm>
              <a:off x="1186877" y="2865239"/>
              <a:ext cx="7584324" cy="3230759"/>
              <a:chOff x="-8513" y="-38100"/>
              <a:chExt cx="1997518" cy="850900"/>
            </a:xfrm>
          </p:grpSpPr>
          <p:sp>
            <p:nvSpPr>
              <p:cNvPr id="9" name="Freeform 9"/>
              <p:cNvSpPr/>
              <p:nvPr/>
            </p:nvSpPr>
            <p:spPr>
              <a:xfrm>
                <a:off x="-8513" y="4911"/>
                <a:ext cx="1997518"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4" name="Group 14"/>
            <p:cNvGrpSpPr/>
            <p:nvPr/>
          </p:nvGrpSpPr>
          <p:grpSpPr>
            <a:xfrm>
              <a:off x="558969" y="3558513"/>
              <a:ext cx="1600327" cy="1439800"/>
              <a:chOff x="-11915" y="-101557"/>
              <a:chExt cx="1013949" cy="912241"/>
            </a:xfrm>
          </p:grpSpPr>
          <p:sp>
            <p:nvSpPr>
              <p:cNvPr id="15"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31" name="TextBox 31"/>
                <p:cNvSpPr txBox="1"/>
                <p:nvPr/>
              </p:nvSpPr>
              <p:spPr>
                <a:xfrm>
                  <a:off x="1697703" y="3386054"/>
                  <a:ext cx="6192863" cy="1467062"/>
                </a:xfrm>
                <a:prstGeom prst="rect">
                  <a:avLst/>
                </a:prstGeom>
              </p:spPr>
              <p:txBody>
                <a:bodyPr wrap="square" lIns="0" tIns="0" rIns="0" bIns="0" rtlCol="0" anchor="t">
                  <a:spAutoFit/>
                </a:bodyPr>
                <a:lstStyle/>
                <a:p>
                  <a:pPr lvl="0" algn="just">
                    <a:lnSpc>
                      <a:spcPct val="150000"/>
                    </a:lnSpc>
                  </a:pPr>
                  <a14:m>
                    <m:oMathPara xmlns:m="http://schemas.openxmlformats.org/officeDocument/2006/math">
                      <m:oMathParaPr>
                        <m:jc m:val="centerGroup"/>
                      </m:oMathParaPr>
                      <m:oMath xmlns:m="http://schemas.openxmlformats.org/officeDocument/2006/math">
                        <m:r>
                          <m:rPr>
                            <m:nor/>
                          </m:rPr>
                          <a:rPr lang="en-US" sz="4000">
                            <a:latin typeface="Arial" panose="020B0604020202020204" pitchFamily="34" charset="0"/>
                            <a:ea typeface="Arial" panose="020B0604020202020204" pitchFamily="34" charset="0"/>
                            <a:cs typeface="Arial" panose="020B0604020202020204" pitchFamily="34" charset="0"/>
                          </a:rPr>
                          <m:t>C</m:t>
                        </m:r>
                        <m:r>
                          <m:rPr>
                            <m:nor/>
                          </m:rPr>
                          <a:rPr lang="en-US" sz="4000">
                            <a:latin typeface="Arial" panose="020B0604020202020204" pitchFamily="34" charset="0"/>
                            <a:ea typeface="Arial" panose="020B0604020202020204" pitchFamily="34" charset="0"/>
                            <a:cs typeface="Arial" panose="020B0604020202020204" pitchFamily="34" charset="0"/>
                          </a:rPr>
                          <m:t>á </m:t>
                        </m:r>
                        <m:r>
                          <m:rPr>
                            <m:nor/>
                          </m:rPr>
                          <a:rPr lang="en-US" sz="4000">
                            <a:latin typeface="Arial" panose="020B0604020202020204" pitchFamily="34" charset="0"/>
                            <a:ea typeface="Arial" panose="020B0604020202020204" pitchFamily="34" charset="0"/>
                            <a:cs typeface="Arial" panose="020B0604020202020204" pitchFamily="34" charset="0"/>
                          </a:rPr>
                          <m:t>voi</m:t>
                        </m:r>
                      </m:oMath>
                    </m:oMathPara>
                  </a14:m>
                  <a:endParaRPr kumimoji="0" lang="en-US" sz="3800" b="1" i="0" u="none" strike="noStrike" kern="1200" cap="none" spc="0" normalizeH="0" baseline="0" noProof="0" dirty="0">
                    <a:ln>
                      <a:noFill/>
                    </a:ln>
                    <a:solidFill>
                      <a:srgbClr val="623933"/>
                    </a:solidFill>
                    <a:effectLst/>
                    <a:uLnTx/>
                    <a:uFillTx/>
                    <a:latin typeface="Arial" panose="020B0604020202020204" pitchFamily="34" charset="0"/>
                    <a:cs typeface="Arial" panose="020B0604020202020204" pitchFamily="34" charset="0"/>
                  </a:endParaRPr>
                </a:p>
              </p:txBody>
            </p:sp>
          </mc:Choice>
          <mc:Fallback>
            <p:sp>
              <p:nvSpPr>
                <p:cNvPr id="31" name="TextBox 31"/>
                <p:cNvSpPr txBox="1">
                  <a:spLocks noRot="1" noChangeAspect="1" noMove="1" noResize="1" noEditPoints="1" noAdjustHandles="1" noChangeArrowheads="1" noChangeShapeType="1" noTextEdit="1"/>
                </p:cNvSpPr>
                <p:nvPr/>
              </p:nvSpPr>
              <p:spPr>
                <a:xfrm>
                  <a:off x="1697703" y="3386054"/>
                  <a:ext cx="6192863" cy="1467062"/>
                </a:xfrm>
                <a:prstGeom prst="rect">
                  <a:avLst/>
                </a:prstGeom>
                <a:blipFill>
                  <a:blip r:embed="rId2"/>
                  <a:stretch>
                    <a:fillRect/>
                  </a:stretch>
                </a:blipFill>
              </p:spPr>
              <p:txBody>
                <a:bodyPr/>
                <a:lstStyle/>
                <a:p>
                  <a:r>
                    <a:rPr lang="en-US">
                      <a:noFill/>
                    </a:rPr>
                    <a:t> </a:t>
                  </a:r>
                </a:p>
              </p:txBody>
            </p:sp>
          </mc:Fallback>
        </mc:AlternateContent>
        <p:sp>
          <p:nvSpPr>
            <p:cNvPr id="32" name="TextBox 32"/>
            <p:cNvSpPr txBox="1"/>
            <p:nvPr/>
          </p:nvSpPr>
          <p:spPr>
            <a:xfrm>
              <a:off x="953382" y="3574362"/>
              <a:ext cx="740025" cy="1078844"/>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A</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sp>
        <p:nvSpPr>
          <p:cNvPr id="39" name="TextBox 38"/>
          <p:cNvSpPr txBox="1"/>
          <p:nvPr/>
        </p:nvSpPr>
        <p:spPr>
          <a:xfrm>
            <a:off x="4325337" y="509001"/>
            <a:ext cx="9596176" cy="1092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500" b="1" i="0" u="none" strike="noStrike" kern="1200" cap="none" spc="0" normalizeH="0" baseline="0" noProof="0" smtClean="0">
                <a:ln>
                  <a:noFill/>
                </a:ln>
                <a:solidFill>
                  <a:srgbClr val="FFFF00"/>
                </a:solidFill>
                <a:effectLst/>
                <a:uLnTx/>
                <a:uFillTx/>
                <a:latin typeface="Arial" panose="020B0604020202020204" pitchFamily="34" charset="0"/>
                <a:ea typeface="+mn-ea"/>
                <a:cs typeface="Arial" panose="020B0604020202020204" pitchFamily="34" charset="0"/>
              </a:rPr>
              <a:t>LUYỆN</a:t>
            </a:r>
            <a:r>
              <a:rPr kumimoji="0" lang="en-US" sz="6500" b="1" i="0" u="none" strike="noStrike" kern="1200" cap="none" spc="0" normalizeH="0" noProof="0" smtClean="0">
                <a:ln>
                  <a:noFill/>
                </a:ln>
                <a:solidFill>
                  <a:srgbClr val="FFFF00"/>
                </a:solidFill>
                <a:effectLst/>
                <a:uLnTx/>
                <a:uFillTx/>
                <a:latin typeface="Arial" panose="020B0604020202020204" pitchFamily="34" charset="0"/>
                <a:ea typeface="+mn-ea"/>
                <a:cs typeface="Arial" panose="020B0604020202020204" pitchFamily="34" charset="0"/>
              </a:rPr>
              <a:t> TẬP</a:t>
            </a:r>
            <a:endParaRPr kumimoji="0" lang="en-US" sz="65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41" name="Picture 40"/>
          <p:cNvPicPr>
            <a:picLocks noChangeAspect="1"/>
          </p:cNvPicPr>
          <p:nvPr/>
        </p:nvPicPr>
        <p:blipFill>
          <a:blip r:embed="rId3"/>
          <a:stretch>
            <a:fillRect/>
          </a:stretch>
        </p:blipFill>
        <p:spPr>
          <a:xfrm>
            <a:off x="-189630" y="8329892"/>
            <a:ext cx="2407518" cy="2124280"/>
          </a:xfrm>
          <a:prstGeom prst="rect">
            <a:avLst/>
          </a:prstGeom>
        </p:spPr>
      </p:pic>
      <p:grpSp>
        <p:nvGrpSpPr>
          <p:cNvPr id="40" name="Group 36"/>
          <p:cNvGrpSpPr/>
          <p:nvPr/>
        </p:nvGrpSpPr>
        <p:grpSpPr>
          <a:xfrm>
            <a:off x="-133843" y="1994625"/>
            <a:ext cx="3386223" cy="2754355"/>
            <a:chOff x="815006" y="-547723"/>
            <a:chExt cx="4244565" cy="5767471"/>
          </a:xfrm>
        </p:grpSpPr>
        <p:sp>
          <p:nvSpPr>
            <p:cNvPr id="46" name="Freeform 37"/>
            <p:cNvSpPr/>
            <p:nvPr/>
          </p:nvSpPr>
          <p:spPr>
            <a:xfrm rot="20551586">
              <a:off x="1735913" y="391436"/>
              <a:ext cx="2402754" cy="4828312"/>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4">
                <a:extLst>
                  <a:ext uri="{96DAC541-7B7A-43D3-8B79-37D633B846F1}">
                    <asvg:svgBlip xmlns="" xmlns:asvg="http://schemas.microsoft.com/office/drawing/2016/SVG/main" r:embed="rId8"/>
                  </a:ext>
                </a:extLst>
              </a:blip>
              <a:stretch>
                <a:fillRect/>
              </a:stretch>
            </a:blipFill>
          </p:spPr>
        </p:sp>
        <p:sp>
          <p:nvSpPr>
            <p:cNvPr id="47" name="TextBox 38"/>
            <p:cNvSpPr txBox="1"/>
            <p:nvPr/>
          </p:nvSpPr>
          <p:spPr>
            <a:xfrm rot="20550000">
              <a:off x="815006" y="-547723"/>
              <a:ext cx="4244565" cy="4618684"/>
            </a:xfrm>
            <a:prstGeom prst="rect">
              <a:avLst/>
            </a:prstGeom>
          </p:spPr>
          <p:txBody>
            <a:bodyPr wrap="square" lIns="0" tIns="0" rIns="0" bIns="0" rtlCol="0" anchor="t">
              <a:spAutoFit/>
            </a:bodyPr>
            <a:lstStyle/>
            <a:p>
              <a:pPr marL="0" marR="0" lvl="0" indent="0" algn="ctr" defTabSz="914400" rtl="0" eaLnBrk="1" fontAlgn="auto" latinLnBrk="0" hangingPunct="1">
                <a:lnSpc>
                  <a:spcPts val="17211"/>
                </a:lnSpc>
                <a:spcBef>
                  <a:spcPts val="0"/>
                </a:spcBef>
                <a:spcAft>
                  <a:spcPts val="0"/>
                </a:spcAft>
                <a:buClrTx/>
                <a:buSzTx/>
                <a:buFontTx/>
                <a:buNone/>
                <a:tabLst/>
                <a:defRPr/>
              </a:pPr>
              <a:r>
                <a:rPr kumimoji="0" lang="en-US" sz="4400" b="1" i="0" u="none" strike="noStrike" kern="1200" cap="none" spc="0" normalizeH="0" baseline="0" noProof="0" smtClean="0">
                  <a:ln>
                    <a:noFill/>
                  </a:ln>
                  <a:solidFill>
                    <a:srgbClr val="FFFDEF"/>
                  </a:solidFill>
                  <a:effectLst/>
                  <a:uLnTx/>
                  <a:uFillTx/>
                  <a:latin typeface="Arial" panose="020B0604020202020204" pitchFamily="34" charset="0"/>
                  <a:ea typeface="+mn-ea"/>
                  <a:cs typeface="Arial" panose="020B0604020202020204" pitchFamily="34" charset="0"/>
                </a:rPr>
                <a:t>Câu</a:t>
              </a:r>
              <a:r>
                <a:rPr kumimoji="0" lang="en-US" sz="4400" b="1" i="0" u="none" strike="noStrike" kern="1200" cap="none" spc="0" normalizeH="0" noProof="0" smtClean="0">
                  <a:ln>
                    <a:noFill/>
                  </a:ln>
                  <a:solidFill>
                    <a:srgbClr val="FFFDEF"/>
                  </a:solidFill>
                  <a:effectLst/>
                  <a:uLnTx/>
                  <a:uFillTx/>
                  <a:latin typeface="Arial" panose="020B0604020202020204" pitchFamily="34" charset="0"/>
                  <a:ea typeface="+mn-ea"/>
                  <a:cs typeface="Arial" panose="020B0604020202020204" pitchFamily="34" charset="0"/>
                </a:rPr>
                <a:t> 1</a:t>
              </a:r>
              <a:endParaRPr kumimoji="0" lang="en-US" sz="44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sp>
        <p:nvSpPr>
          <p:cNvPr id="27" name="Rectangle 26"/>
          <p:cNvSpPr/>
          <p:nvPr/>
        </p:nvSpPr>
        <p:spPr>
          <a:xfrm>
            <a:off x="2971800" y="2219340"/>
            <a:ext cx="14860025" cy="2041456"/>
          </a:xfrm>
          <a:prstGeom prst="rect">
            <a:avLst/>
          </a:prstGeom>
        </p:spPr>
        <p:txBody>
          <a:bodyPr wrap="square">
            <a:spAutoFit/>
          </a:bodyPr>
          <a:lstStyle/>
          <a:p>
            <a:pPr marR="30480" algn="just">
              <a:lnSpc>
                <a:spcPct val="150000"/>
              </a:lnSpc>
            </a:pPr>
            <a:r>
              <a:rPr lang="vi-VN" sz="4500">
                <a:solidFill>
                  <a:schemeClr val="bg1"/>
                </a:solidFill>
                <a:ea typeface="Times New Roman" panose="02020603050405020304" pitchFamily="18" charset="0"/>
                <a:cs typeface="Arial" panose="020B0604020202020204" pitchFamily="34" charset="0"/>
              </a:rPr>
              <a:t>Một số con vật sống trên cạn: Cá voi, chó, mèo, bò. Trong các dữ liệu trên, dữ liệu chưa hợp lí là :</a:t>
            </a:r>
            <a:endParaRPr lang="en-US" sz="45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57" name="Group 56"/>
          <p:cNvGrpSpPr/>
          <p:nvPr/>
        </p:nvGrpSpPr>
        <p:grpSpPr>
          <a:xfrm>
            <a:off x="3951377" y="7877069"/>
            <a:ext cx="4944860" cy="2033354"/>
            <a:chOff x="558969" y="2865239"/>
            <a:chExt cx="8212232" cy="3230759"/>
          </a:xfrm>
        </p:grpSpPr>
        <p:grpSp>
          <p:nvGrpSpPr>
            <p:cNvPr id="58" name="Group 8"/>
            <p:cNvGrpSpPr/>
            <p:nvPr/>
          </p:nvGrpSpPr>
          <p:grpSpPr>
            <a:xfrm>
              <a:off x="1186877" y="2865239"/>
              <a:ext cx="7584324" cy="3230759"/>
              <a:chOff x="-8513" y="-38100"/>
              <a:chExt cx="1997518" cy="850900"/>
            </a:xfrm>
          </p:grpSpPr>
          <p:sp>
            <p:nvSpPr>
              <p:cNvPr id="64" name="Freeform 9"/>
              <p:cNvSpPr/>
              <p:nvPr/>
            </p:nvSpPr>
            <p:spPr>
              <a:xfrm>
                <a:off x="-8513" y="4911"/>
                <a:ext cx="1997518"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65"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9" name="Group 14"/>
            <p:cNvGrpSpPr/>
            <p:nvPr/>
          </p:nvGrpSpPr>
          <p:grpSpPr>
            <a:xfrm>
              <a:off x="558969" y="3558513"/>
              <a:ext cx="1600327" cy="1439800"/>
              <a:chOff x="-11915" y="-101557"/>
              <a:chExt cx="1013949" cy="912241"/>
            </a:xfrm>
          </p:grpSpPr>
          <p:sp>
            <p:nvSpPr>
              <p:cNvPr id="62"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63"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60" name="TextBox 31"/>
                <p:cNvSpPr txBox="1"/>
                <p:nvPr/>
              </p:nvSpPr>
              <p:spPr>
                <a:xfrm>
                  <a:off x="1879429" y="3440605"/>
                  <a:ext cx="6192863" cy="1467062"/>
                </a:xfrm>
                <a:prstGeom prst="rect">
                  <a:avLst/>
                </a:prstGeom>
              </p:spPr>
              <p:txBody>
                <a:bodyPr wrap="square" lIns="0" tIns="0" rIns="0" bIns="0" rtlCol="0" anchor="t">
                  <a:spAutoFit/>
                </a:bodyPr>
                <a:lstStyle/>
                <a:p>
                  <a:pPr lvl="0" algn="just">
                    <a:lnSpc>
                      <a:spcPct val="150000"/>
                    </a:lnSpc>
                  </a:pPr>
                  <a14:m>
                    <m:oMathPara xmlns:m="http://schemas.openxmlformats.org/officeDocument/2006/math">
                      <m:oMathParaPr>
                        <m:jc m:val="centerGroup"/>
                      </m:oMathParaPr>
                      <m:oMath xmlns:m="http://schemas.openxmlformats.org/officeDocument/2006/math">
                        <m:r>
                          <m:rPr>
                            <m:nor/>
                          </m:rPr>
                          <a:rPr lang="en-US" sz="4000">
                            <a:solidFill>
                              <a:prstClr val="black"/>
                            </a:solidFill>
                            <a:latin typeface="Arial" panose="020B0604020202020204" pitchFamily="34" charset="0"/>
                            <a:ea typeface="Arial" panose="020B0604020202020204" pitchFamily="34" charset="0"/>
                            <a:cs typeface="Arial" panose="020B0604020202020204" pitchFamily="34" charset="0"/>
                          </a:rPr>
                          <m:t>Ch</m:t>
                        </m:r>
                        <m:r>
                          <m:rPr>
                            <m:nor/>
                          </m:rPr>
                          <a:rPr lang="en-US" sz="4000">
                            <a:solidFill>
                              <a:prstClr val="black"/>
                            </a:solidFill>
                            <a:latin typeface="Arial" panose="020B0604020202020204" pitchFamily="34" charset="0"/>
                            <a:ea typeface="Arial" panose="020B0604020202020204" pitchFamily="34" charset="0"/>
                            <a:cs typeface="Arial" panose="020B0604020202020204" pitchFamily="34" charset="0"/>
                          </a:rPr>
                          <m:t>ó</m:t>
                        </m:r>
                      </m:oMath>
                    </m:oMathPara>
                  </a14:m>
                  <a:endParaRPr lang="en-US" sz="3800" b="1" dirty="0">
                    <a:solidFill>
                      <a:srgbClr val="623933"/>
                    </a:solidFill>
                    <a:latin typeface="Arial" panose="020B0604020202020204" pitchFamily="34" charset="0"/>
                    <a:cs typeface="Arial" panose="020B0604020202020204" pitchFamily="34" charset="0"/>
                  </a:endParaRPr>
                </a:p>
              </p:txBody>
            </p:sp>
          </mc:Choice>
          <mc:Fallback>
            <p:sp>
              <p:nvSpPr>
                <p:cNvPr id="60" name="TextBox 31"/>
                <p:cNvSpPr txBox="1">
                  <a:spLocks noRot="1" noChangeAspect="1" noMove="1" noResize="1" noEditPoints="1" noAdjustHandles="1" noChangeArrowheads="1" noChangeShapeType="1" noTextEdit="1"/>
                </p:cNvSpPr>
                <p:nvPr/>
              </p:nvSpPr>
              <p:spPr>
                <a:xfrm>
                  <a:off x="1879429" y="3440605"/>
                  <a:ext cx="6192863" cy="1467062"/>
                </a:xfrm>
                <a:prstGeom prst="rect">
                  <a:avLst/>
                </a:prstGeom>
                <a:blipFill>
                  <a:blip r:embed="rId9"/>
                  <a:stretch>
                    <a:fillRect/>
                  </a:stretch>
                </a:blipFill>
              </p:spPr>
              <p:txBody>
                <a:bodyPr/>
                <a:lstStyle/>
                <a:p>
                  <a:r>
                    <a:rPr lang="en-US">
                      <a:noFill/>
                    </a:rPr>
                    <a:t> </a:t>
                  </a:r>
                </a:p>
              </p:txBody>
            </p:sp>
          </mc:Fallback>
        </mc:AlternateContent>
        <p:sp>
          <p:nvSpPr>
            <p:cNvPr id="61"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800" b="1" i="0" u="none" strike="noStrike" kern="1200" cap="none" spc="0" normalizeH="0" baseline="0" noProof="0" smtClean="0">
                  <a:ln>
                    <a:noFill/>
                  </a:ln>
                  <a:solidFill>
                    <a:srgbClr val="FFFDEF"/>
                  </a:solidFill>
                  <a:effectLst/>
                  <a:uLnTx/>
                  <a:uFillTx/>
                  <a:latin typeface="Arial" panose="020B0604020202020204" pitchFamily="34" charset="0"/>
                  <a:ea typeface="+mn-ea"/>
                  <a:cs typeface="Arial" panose="020B0604020202020204" pitchFamily="34" charset="0"/>
                </a:rPr>
                <a:t>B</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66" name="Group 65"/>
          <p:cNvGrpSpPr/>
          <p:nvPr/>
        </p:nvGrpSpPr>
        <p:grpSpPr>
          <a:xfrm>
            <a:off x="10918112" y="5372417"/>
            <a:ext cx="4944860" cy="2033354"/>
            <a:chOff x="558969" y="2865239"/>
            <a:chExt cx="8212232" cy="3230759"/>
          </a:xfrm>
        </p:grpSpPr>
        <p:grpSp>
          <p:nvGrpSpPr>
            <p:cNvPr id="67" name="Group 8"/>
            <p:cNvGrpSpPr/>
            <p:nvPr/>
          </p:nvGrpSpPr>
          <p:grpSpPr>
            <a:xfrm>
              <a:off x="1186877" y="2865239"/>
              <a:ext cx="7584324" cy="3230759"/>
              <a:chOff x="-8513" y="-38100"/>
              <a:chExt cx="1997518" cy="850900"/>
            </a:xfrm>
          </p:grpSpPr>
          <p:sp>
            <p:nvSpPr>
              <p:cNvPr id="73" name="Freeform 9"/>
              <p:cNvSpPr/>
              <p:nvPr/>
            </p:nvSpPr>
            <p:spPr>
              <a:xfrm>
                <a:off x="-8513" y="4911"/>
                <a:ext cx="1997518"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74"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8" name="Group 14"/>
            <p:cNvGrpSpPr/>
            <p:nvPr/>
          </p:nvGrpSpPr>
          <p:grpSpPr>
            <a:xfrm>
              <a:off x="558969" y="3558513"/>
              <a:ext cx="1600327" cy="1439800"/>
              <a:chOff x="-11915" y="-101557"/>
              <a:chExt cx="1013949" cy="912241"/>
            </a:xfrm>
          </p:grpSpPr>
          <p:sp>
            <p:nvSpPr>
              <p:cNvPr id="71"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72"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69" name="TextBox 31"/>
                <p:cNvSpPr txBox="1"/>
                <p:nvPr/>
              </p:nvSpPr>
              <p:spPr>
                <a:xfrm>
                  <a:off x="1785476" y="3418702"/>
                  <a:ext cx="6192863" cy="1467062"/>
                </a:xfrm>
                <a:prstGeom prst="rect">
                  <a:avLst/>
                </a:prstGeom>
              </p:spPr>
              <p:txBody>
                <a:bodyPr wrap="square" lIns="0" tIns="0" rIns="0" bIns="0" rtlCol="0" anchor="t">
                  <a:spAutoFit/>
                </a:bodyPr>
                <a:lstStyle/>
                <a:p>
                  <a:pPr lvl="0" algn="just">
                    <a:lnSpc>
                      <a:spcPct val="150000"/>
                    </a:lnSpc>
                  </a:pPr>
                  <a14:m>
                    <m:oMathPara xmlns:m="http://schemas.openxmlformats.org/officeDocument/2006/math">
                      <m:oMathParaPr>
                        <m:jc m:val="centerGroup"/>
                      </m:oMathParaPr>
                      <m:oMath xmlns:m="http://schemas.openxmlformats.org/officeDocument/2006/math">
                        <m:r>
                          <m:rPr>
                            <m:nor/>
                          </m:rPr>
                          <a:rPr lang="en-US" sz="4000" b="0" i="0" smtClean="0">
                            <a:solidFill>
                              <a:prstClr val="black"/>
                            </a:solidFill>
                            <a:latin typeface="Arial" panose="020B0604020202020204" pitchFamily="34" charset="0"/>
                            <a:ea typeface="Arial" panose="020B0604020202020204" pitchFamily="34" charset="0"/>
                            <a:cs typeface="Arial" panose="020B0604020202020204" pitchFamily="34" charset="0"/>
                          </a:rPr>
                          <m:t>M</m:t>
                        </m:r>
                        <m:r>
                          <m:rPr>
                            <m:nor/>
                          </m:rPr>
                          <a:rPr lang="en-US" sz="4000" b="0" i="0" smtClean="0">
                            <a:solidFill>
                              <a:prstClr val="black"/>
                            </a:solidFill>
                            <a:latin typeface="Arial" panose="020B0604020202020204" pitchFamily="34" charset="0"/>
                            <a:ea typeface="Arial" panose="020B0604020202020204" pitchFamily="34" charset="0"/>
                            <a:cs typeface="Arial" panose="020B0604020202020204" pitchFamily="34" charset="0"/>
                          </a:rPr>
                          <m:t>è</m:t>
                        </m:r>
                        <m:r>
                          <m:rPr>
                            <m:nor/>
                          </m:rPr>
                          <a:rPr lang="en-US" sz="4000" b="0" i="0" smtClean="0">
                            <a:solidFill>
                              <a:prstClr val="black"/>
                            </a:solidFill>
                            <a:latin typeface="Arial" panose="020B0604020202020204" pitchFamily="34" charset="0"/>
                            <a:ea typeface="Arial" panose="020B0604020202020204" pitchFamily="34" charset="0"/>
                            <a:cs typeface="Arial" panose="020B0604020202020204" pitchFamily="34" charset="0"/>
                          </a:rPr>
                          <m:t>o</m:t>
                        </m:r>
                      </m:oMath>
                    </m:oMathPara>
                  </a14:m>
                  <a:endParaRPr lang="en-US" sz="3800" b="1" dirty="0">
                    <a:solidFill>
                      <a:srgbClr val="623933"/>
                    </a:solidFill>
                    <a:latin typeface="Arial" panose="020B0604020202020204" pitchFamily="34" charset="0"/>
                    <a:cs typeface="Arial" panose="020B0604020202020204" pitchFamily="34" charset="0"/>
                  </a:endParaRPr>
                </a:p>
              </p:txBody>
            </p:sp>
          </mc:Choice>
          <mc:Fallback>
            <p:sp>
              <p:nvSpPr>
                <p:cNvPr id="69" name="TextBox 31"/>
                <p:cNvSpPr txBox="1">
                  <a:spLocks noRot="1" noChangeAspect="1" noMove="1" noResize="1" noEditPoints="1" noAdjustHandles="1" noChangeArrowheads="1" noChangeShapeType="1" noTextEdit="1"/>
                </p:cNvSpPr>
                <p:nvPr/>
              </p:nvSpPr>
              <p:spPr>
                <a:xfrm>
                  <a:off x="1785476" y="3418702"/>
                  <a:ext cx="6192863" cy="1467062"/>
                </a:xfrm>
                <a:prstGeom prst="rect">
                  <a:avLst/>
                </a:prstGeom>
                <a:blipFill>
                  <a:blip r:embed="rId10"/>
                  <a:stretch>
                    <a:fillRect/>
                  </a:stretch>
                </a:blipFill>
              </p:spPr>
              <p:txBody>
                <a:bodyPr/>
                <a:lstStyle/>
                <a:p>
                  <a:r>
                    <a:rPr lang="en-US">
                      <a:noFill/>
                    </a:rPr>
                    <a:t> </a:t>
                  </a:r>
                </a:p>
              </p:txBody>
            </p:sp>
          </mc:Fallback>
        </mc:AlternateContent>
        <p:sp>
          <p:nvSpPr>
            <p:cNvPr id="70"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800" b="1" i="0" u="none" strike="noStrike" kern="1200" cap="none" spc="0" normalizeH="0" baseline="0" noProof="0" smtClean="0">
                  <a:ln>
                    <a:noFill/>
                  </a:ln>
                  <a:solidFill>
                    <a:srgbClr val="FFFDEF"/>
                  </a:solidFill>
                  <a:effectLst/>
                  <a:uLnTx/>
                  <a:uFillTx/>
                  <a:latin typeface="Arial" panose="020B0604020202020204" pitchFamily="34" charset="0"/>
                  <a:ea typeface="+mn-ea"/>
                  <a:cs typeface="Arial" panose="020B0604020202020204" pitchFamily="34" charset="0"/>
                </a:rPr>
                <a:t>C</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75" name="Group 74"/>
          <p:cNvGrpSpPr/>
          <p:nvPr/>
        </p:nvGrpSpPr>
        <p:grpSpPr>
          <a:xfrm>
            <a:off x="10932875" y="7877069"/>
            <a:ext cx="4944860" cy="2033354"/>
            <a:chOff x="558969" y="2865239"/>
            <a:chExt cx="8212232" cy="3230759"/>
          </a:xfrm>
        </p:grpSpPr>
        <p:grpSp>
          <p:nvGrpSpPr>
            <p:cNvPr id="76" name="Group 8"/>
            <p:cNvGrpSpPr/>
            <p:nvPr/>
          </p:nvGrpSpPr>
          <p:grpSpPr>
            <a:xfrm>
              <a:off x="1186877" y="2865239"/>
              <a:ext cx="7584324" cy="3230759"/>
              <a:chOff x="-8513" y="-38100"/>
              <a:chExt cx="1997518" cy="850900"/>
            </a:xfrm>
          </p:grpSpPr>
          <p:sp>
            <p:nvSpPr>
              <p:cNvPr id="82" name="Freeform 9"/>
              <p:cNvSpPr/>
              <p:nvPr/>
            </p:nvSpPr>
            <p:spPr>
              <a:xfrm>
                <a:off x="-8513" y="4911"/>
                <a:ext cx="1997518"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83"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7" name="Group 14"/>
            <p:cNvGrpSpPr/>
            <p:nvPr/>
          </p:nvGrpSpPr>
          <p:grpSpPr>
            <a:xfrm>
              <a:off x="558969" y="3558513"/>
              <a:ext cx="1600327" cy="1439800"/>
              <a:chOff x="-11915" y="-101557"/>
              <a:chExt cx="1013949" cy="912241"/>
            </a:xfrm>
          </p:grpSpPr>
          <p:sp>
            <p:nvSpPr>
              <p:cNvPr id="80"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81"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78" name="TextBox 31"/>
                <p:cNvSpPr txBox="1"/>
                <p:nvPr/>
              </p:nvSpPr>
              <p:spPr>
                <a:xfrm>
                  <a:off x="1836775" y="3418171"/>
                  <a:ext cx="6192863" cy="1467062"/>
                </a:xfrm>
                <a:prstGeom prst="rect">
                  <a:avLst/>
                </a:prstGeom>
              </p:spPr>
              <p:txBody>
                <a:bodyPr wrap="square" lIns="0" tIns="0" rIns="0" bIns="0" rtlCol="0" anchor="t">
                  <a:spAutoFit/>
                </a:bodyPr>
                <a:lstStyle/>
                <a:p>
                  <a:pPr lvl="0" algn="just">
                    <a:lnSpc>
                      <a:spcPct val="150000"/>
                    </a:lnSpc>
                  </a:pPr>
                  <a14:m>
                    <m:oMathPara xmlns:m="http://schemas.openxmlformats.org/officeDocument/2006/math">
                      <m:oMathParaPr>
                        <m:jc m:val="centerGroup"/>
                      </m:oMathParaPr>
                      <m:oMath xmlns:m="http://schemas.openxmlformats.org/officeDocument/2006/math">
                        <m:r>
                          <m:rPr>
                            <m:nor/>
                          </m:rPr>
                          <a:rPr lang="en-US" sz="4000" b="0" i="0" smtClean="0">
                            <a:solidFill>
                              <a:prstClr val="black"/>
                            </a:solidFill>
                            <a:latin typeface="Arial" panose="020B0604020202020204" pitchFamily="34" charset="0"/>
                            <a:ea typeface="Arial" panose="020B0604020202020204" pitchFamily="34" charset="0"/>
                            <a:cs typeface="Arial" panose="020B0604020202020204" pitchFamily="34" charset="0"/>
                          </a:rPr>
                          <m:t>B</m:t>
                        </m:r>
                        <m:r>
                          <m:rPr>
                            <m:nor/>
                          </m:rPr>
                          <a:rPr lang="en-US" sz="4000" b="0" i="0" smtClean="0">
                            <a:solidFill>
                              <a:prstClr val="black"/>
                            </a:solidFill>
                            <a:latin typeface="Arial" panose="020B0604020202020204" pitchFamily="34" charset="0"/>
                            <a:ea typeface="Arial" panose="020B0604020202020204" pitchFamily="34" charset="0"/>
                            <a:cs typeface="Arial" panose="020B0604020202020204" pitchFamily="34" charset="0"/>
                          </a:rPr>
                          <m:t>ò</m:t>
                        </m:r>
                      </m:oMath>
                    </m:oMathPara>
                  </a14:m>
                  <a:endParaRPr lang="en-US" sz="3800" b="1" dirty="0">
                    <a:solidFill>
                      <a:srgbClr val="623933"/>
                    </a:solidFill>
                    <a:latin typeface="Arial" panose="020B0604020202020204" pitchFamily="34" charset="0"/>
                    <a:cs typeface="Arial" panose="020B0604020202020204" pitchFamily="34" charset="0"/>
                  </a:endParaRPr>
                </a:p>
              </p:txBody>
            </p:sp>
          </mc:Choice>
          <mc:Fallback>
            <p:sp>
              <p:nvSpPr>
                <p:cNvPr id="78" name="TextBox 31"/>
                <p:cNvSpPr txBox="1">
                  <a:spLocks noRot="1" noChangeAspect="1" noMove="1" noResize="1" noEditPoints="1" noAdjustHandles="1" noChangeArrowheads="1" noChangeShapeType="1" noTextEdit="1"/>
                </p:cNvSpPr>
                <p:nvPr/>
              </p:nvSpPr>
              <p:spPr>
                <a:xfrm>
                  <a:off x="1836775" y="3418171"/>
                  <a:ext cx="6192863" cy="1467062"/>
                </a:xfrm>
                <a:prstGeom prst="rect">
                  <a:avLst/>
                </a:prstGeom>
                <a:blipFill>
                  <a:blip r:embed="rId11"/>
                  <a:stretch>
                    <a:fillRect/>
                  </a:stretch>
                </a:blipFill>
              </p:spPr>
              <p:txBody>
                <a:bodyPr/>
                <a:lstStyle/>
                <a:p>
                  <a:r>
                    <a:rPr lang="en-US">
                      <a:noFill/>
                    </a:rPr>
                    <a:t> </a:t>
                  </a:r>
                </a:p>
              </p:txBody>
            </p:sp>
          </mc:Fallback>
        </mc:AlternateContent>
        <p:sp>
          <p:nvSpPr>
            <p:cNvPr id="79"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800" b="1" i="0" u="none" strike="noStrike" kern="1200" cap="none" spc="0" normalizeH="0" baseline="0" noProof="0" smtClean="0">
                  <a:ln>
                    <a:noFill/>
                  </a:ln>
                  <a:solidFill>
                    <a:srgbClr val="FFFDEF"/>
                  </a:solidFill>
                  <a:effectLst/>
                  <a:uLnTx/>
                  <a:uFillTx/>
                  <a:latin typeface="Arial" panose="020B0604020202020204" pitchFamily="34" charset="0"/>
                  <a:ea typeface="+mn-ea"/>
                  <a:cs typeface="Arial" panose="020B0604020202020204" pitchFamily="34" charset="0"/>
                </a:rPr>
                <a:t>D</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pic>
        <p:nvPicPr>
          <p:cNvPr id="84" name="Picture 8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19871" y="5267014"/>
            <a:ext cx="1621756" cy="1636567"/>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551069918"/>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anim calcmode="lin" valueType="num">
                                      <p:cBhvr>
                                        <p:cTn id="13" dur="500" fill="hold"/>
                                        <p:tgtEl>
                                          <p:spTgt spid="40"/>
                                        </p:tgtEl>
                                        <p:attrNameLst>
                                          <p:attrName>ppt_x</p:attrName>
                                        </p:attrNameLst>
                                      </p:cBhvr>
                                      <p:tavLst>
                                        <p:tav tm="0">
                                          <p:val>
                                            <p:strVal val="#ppt_x"/>
                                          </p:val>
                                        </p:tav>
                                        <p:tav tm="100000">
                                          <p:val>
                                            <p:strVal val="#ppt_x"/>
                                          </p:val>
                                        </p:tav>
                                      </p:tavLst>
                                    </p:anim>
                                    <p:anim calcmode="lin" valueType="num">
                                      <p:cBhvr>
                                        <p:cTn id="14" dur="500" fill="hold"/>
                                        <p:tgtEl>
                                          <p:spTgt spid="4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anim calcmode="lin" valueType="num">
                                      <p:cBhvr>
                                        <p:cTn id="18" dur="500" fill="hold"/>
                                        <p:tgtEl>
                                          <p:spTgt spid="27"/>
                                        </p:tgtEl>
                                        <p:attrNameLst>
                                          <p:attrName>ppt_x</p:attrName>
                                        </p:attrNameLst>
                                      </p:cBhvr>
                                      <p:tavLst>
                                        <p:tav tm="0">
                                          <p:val>
                                            <p:strVal val="#ppt_x"/>
                                          </p:val>
                                        </p:tav>
                                        <p:tav tm="100000">
                                          <p:val>
                                            <p:strVal val="#ppt_x"/>
                                          </p:val>
                                        </p:tav>
                                      </p:tavLst>
                                    </p:anim>
                                    <p:anim calcmode="lin" valueType="num">
                                      <p:cBhvr>
                                        <p:cTn id="19" dur="50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anim calcmode="lin" valueType="num">
                                      <p:cBhvr>
                                        <p:cTn id="24" dur="500" fill="hold"/>
                                        <p:tgtEl>
                                          <p:spTgt spid="42"/>
                                        </p:tgtEl>
                                        <p:attrNameLst>
                                          <p:attrName>ppt_x</p:attrName>
                                        </p:attrNameLst>
                                      </p:cBhvr>
                                      <p:tavLst>
                                        <p:tav tm="0">
                                          <p:val>
                                            <p:strVal val="#ppt_x"/>
                                          </p:val>
                                        </p:tav>
                                        <p:tav tm="100000">
                                          <p:val>
                                            <p:strVal val="#ppt_x"/>
                                          </p:val>
                                        </p:tav>
                                      </p:tavLst>
                                    </p:anim>
                                    <p:anim calcmode="lin" valueType="num">
                                      <p:cBhvr>
                                        <p:cTn id="25" dur="500" fill="hold"/>
                                        <p:tgtEl>
                                          <p:spTgt spid="42"/>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500"/>
                                        <p:tgtEl>
                                          <p:spTgt spid="57"/>
                                        </p:tgtEl>
                                      </p:cBhvr>
                                    </p:animEffect>
                                    <p:anim calcmode="lin" valueType="num">
                                      <p:cBhvr>
                                        <p:cTn id="30" dur="500" fill="hold"/>
                                        <p:tgtEl>
                                          <p:spTgt spid="57"/>
                                        </p:tgtEl>
                                        <p:attrNameLst>
                                          <p:attrName>ppt_x</p:attrName>
                                        </p:attrNameLst>
                                      </p:cBhvr>
                                      <p:tavLst>
                                        <p:tav tm="0">
                                          <p:val>
                                            <p:strVal val="#ppt_x"/>
                                          </p:val>
                                        </p:tav>
                                        <p:tav tm="100000">
                                          <p:val>
                                            <p:strVal val="#ppt_x"/>
                                          </p:val>
                                        </p:tav>
                                      </p:tavLst>
                                    </p:anim>
                                    <p:anim calcmode="lin" valueType="num">
                                      <p:cBhvr>
                                        <p:cTn id="31" dur="500" fill="hold"/>
                                        <p:tgtEl>
                                          <p:spTgt spid="57"/>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42" presetClass="entr" presetSubtype="0" fill="hold"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fade">
                                      <p:cBhvr>
                                        <p:cTn id="35" dur="500"/>
                                        <p:tgtEl>
                                          <p:spTgt spid="66"/>
                                        </p:tgtEl>
                                      </p:cBhvr>
                                    </p:animEffect>
                                    <p:anim calcmode="lin" valueType="num">
                                      <p:cBhvr>
                                        <p:cTn id="36" dur="500" fill="hold"/>
                                        <p:tgtEl>
                                          <p:spTgt spid="66"/>
                                        </p:tgtEl>
                                        <p:attrNameLst>
                                          <p:attrName>ppt_x</p:attrName>
                                        </p:attrNameLst>
                                      </p:cBhvr>
                                      <p:tavLst>
                                        <p:tav tm="0">
                                          <p:val>
                                            <p:strVal val="#ppt_x"/>
                                          </p:val>
                                        </p:tav>
                                        <p:tav tm="100000">
                                          <p:val>
                                            <p:strVal val="#ppt_x"/>
                                          </p:val>
                                        </p:tav>
                                      </p:tavLst>
                                    </p:anim>
                                    <p:anim calcmode="lin" valueType="num">
                                      <p:cBhvr>
                                        <p:cTn id="37" dur="500" fill="hold"/>
                                        <p:tgtEl>
                                          <p:spTgt spid="66"/>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42" presetClass="entr" presetSubtype="0" fill="hold" nodeType="after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strVal val="#ppt_x"/>
                                          </p:val>
                                        </p:tav>
                                        <p:tav tm="100000">
                                          <p:val>
                                            <p:strVal val="#ppt_x"/>
                                          </p:val>
                                        </p:tav>
                                      </p:tavLst>
                                    </p:anim>
                                    <p:anim calcmode="lin" valueType="num">
                                      <p:cBhvr>
                                        <p:cTn id="43" dur="5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84"/>
                                        </p:tgtEl>
                                        <p:attrNameLst>
                                          <p:attrName>style.visibility</p:attrName>
                                        </p:attrNameLst>
                                      </p:cBhvr>
                                      <p:to>
                                        <p:strVal val="visible"/>
                                      </p:to>
                                    </p:set>
                                    <p:anim calcmode="lin" valueType="num">
                                      <p:cBhvr>
                                        <p:cTn id="48" dur="500" fill="hold"/>
                                        <p:tgtEl>
                                          <p:spTgt spid="84"/>
                                        </p:tgtEl>
                                        <p:attrNameLst>
                                          <p:attrName>ppt_w</p:attrName>
                                        </p:attrNameLst>
                                      </p:cBhvr>
                                      <p:tavLst>
                                        <p:tav tm="0">
                                          <p:val>
                                            <p:fltVal val="0"/>
                                          </p:val>
                                        </p:tav>
                                        <p:tav tm="100000">
                                          <p:val>
                                            <p:strVal val="#ppt_w"/>
                                          </p:val>
                                        </p:tav>
                                      </p:tavLst>
                                    </p:anim>
                                    <p:anim calcmode="lin" valueType="num">
                                      <p:cBhvr>
                                        <p:cTn id="49" dur="500" fill="hold"/>
                                        <p:tgtEl>
                                          <p:spTgt spid="84"/>
                                        </p:tgtEl>
                                        <p:attrNameLst>
                                          <p:attrName>ppt_h</p:attrName>
                                        </p:attrNameLst>
                                      </p:cBhvr>
                                      <p:tavLst>
                                        <p:tav tm="0">
                                          <p:val>
                                            <p:fltVal val="0"/>
                                          </p:val>
                                        </p:tav>
                                        <p:tav tm="100000">
                                          <p:val>
                                            <p:strVal val="#ppt_h"/>
                                          </p:val>
                                        </p:tav>
                                      </p:tavLst>
                                    </p:anim>
                                    <p:animEffect transition="in" filter="fade">
                                      <p:cBhvr>
                                        <p:cTn id="50"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CF53"/>
        </a:solidFill>
        <a:effectLst/>
      </p:bgPr>
    </p:bg>
    <p:spTree>
      <p:nvGrpSpPr>
        <p:cNvPr id="1" name=""/>
        <p:cNvGrpSpPr/>
        <p:nvPr/>
      </p:nvGrpSpPr>
      <p:grpSpPr>
        <a:xfrm>
          <a:off x="0" y="0"/>
          <a:ext cx="0" cy="0"/>
          <a:chOff x="0" y="0"/>
          <a:chExt cx="0" cy="0"/>
        </a:xfrm>
      </p:grpSpPr>
      <p:sp>
        <p:nvSpPr>
          <p:cNvPr id="27" name="Rectangle 26"/>
          <p:cNvSpPr/>
          <p:nvPr/>
        </p:nvSpPr>
        <p:spPr>
          <a:xfrm>
            <a:off x="577563" y="0"/>
            <a:ext cx="10700037" cy="6740307"/>
          </a:xfrm>
          <a:prstGeom prst="rect">
            <a:avLst/>
          </a:prstGeom>
        </p:spPr>
        <p:txBody>
          <a:bodyPr wrap="square">
            <a:spAutoFit/>
          </a:bodyPr>
          <a:lstStyle/>
          <a:p>
            <a:pPr marR="30480" algn="just">
              <a:lnSpc>
                <a:spcPct val="150000"/>
              </a:lnSpc>
            </a:pPr>
            <a:r>
              <a:rPr lang="en-US" sz="3600" smtClean="0">
                <a:latin typeface="Arial" panose="020B0604020202020204" pitchFamily="34" charset="0"/>
                <a:ea typeface="Times New Roman" panose="02020603050405020304" pitchFamily="18" charset="0"/>
                <a:cs typeface="Arial" panose="020B0604020202020204" pitchFamily="34" charset="0"/>
              </a:rPr>
              <a:t>                Một </a:t>
            </a:r>
            <a:r>
              <a:rPr lang="en-US" sz="3600">
                <a:latin typeface="Arial" panose="020B0604020202020204" pitchFamily="34" charset="0"/>
                <a:ea typeface="Times New Roman" panose="02020603050405020304" pitchFamily="18" charset="0"/>
                <a:cs typeface="Arial" panose="020B0604020202020204" pitchFamily="34" charset="0"/>
              </a:rPr>
              <a:t>công ty kinh doanh vật liệu </a:t>
            </a:r>
            <a:r>
              <a:rPr lang="en-US" sz="3600">
                <a:latin typeface="Arial" panose="020B0604020202020204" pitchFamily="34" charset="0"/>
                <a:ea typeface="Times New Roman" panose="02020603050405020304" pitchFamily="18" charset="0"/>
                <a:cs typeface="Arial" panose="020B0604020202020204" pitchFamily="34" charset="0"/>
              </a:rPr>
              <a:t>xây </a:t>
            </a:r>
            <a:r>
              <a:rPr lang="en-US" sz="3600" smtClean="0">
                <a:latin typeface="Arial" panose="020B0604020202020204" pitchFamily="34" charset="0"/>
                <a:ea typeface="Times New Roman" panose="02020603050405020304" pitchFamily="18" charset="0"/>
                <a:cs typeface="Arial" panose="020B0604020202020204" pitchFamily="34" charset="0"/>
              </a:rPr>
              <a:t>dựng</a:t>
            </a:r>
          </a:p>
          <a:p>
            <a:pPr marR="30480" algn="just">
              <a:lnSpc>
                <a:spcPct val="150000"/>
              </a:lnSpc>
            </a:pPr>
            <a:r>
              <a:rPr lang="en-US" sz="3600" smtClean="0">
                <a:latin typeface="Arial" panose="020B0604020202020204" pitchFamily="34" charset="0"/>
                <a:ea typeface="Times New Roman" panose="02020603050405020304" pitchFamily="18" charset="0"/>
                <a:cs typeface="Arial" panose="020B0604020202020204" pitchFamily="34" charset="0"/>
              </a:rPr>
              <a:t>                  có  bốn  kho  </a:t>
            </a:r>
            <a:r>
              <a:rPr lang="en-US" sz="3600">
                <a:latin typeface="Arial" panose="020B0604020202020204" pitchFamily="34" charset="0"/>
                <a:ea typeface="Times New Roman" panose="02020603050405020304" pitchFamily="18" charset="0"/>
                <a:cs typeface="Arial" panose="020B0604020202020204" pitchFamily="34" charset="0"/>
              </a:rPr>
              <a:t>hàng </a:t>
            </a:r>
            <a:r>
              <a:rPr lang="en-US" sz="3600" smtClean="0">
                <a:latin typeface="Arial" panose="020B0604020202020204" pitchFamily="34" charset="0"/>
                <a:ea typeface="Times New Roman" panose="02020603050405020304" pitchFamily="18" charset="0"/>
                <a:cs typeface="Arial" panose="020B0604020202020204" pitchFamily="34" charset="0"/>
              </a:rPr>
              <a:t> có  50 tấn </a:t>
            </a:r>
            <a:r>
              <a:rPr lang="en-US" sz="3600">
                <a:latin typeface="Arial" panose="020B0604020202020204" pitchFamily="34" charset="0"/>
                <a:ea typeface="Times New Roman" panose="02020603050405020304" pitchFamily="18" charset="0"/>
                <a:cs typeface="Arial" panose="020B0604020202020204" pitchFamily="34" charset="0"/>
              </a:rPr>
              <a:t>hàng</a:t>
            </a:r>
            <a:r>
              <a:rPr lang="en-US" sz="3600">
                <a:latin typeface="Arial" panose="020B0604020202020204" pitchFamily="34" charset="0"/>
                <a:ea typeface="Times New Roman" panose="02020603050405020304" pitchFamily="18" charset="0"/>
                <a:cs typeface="Arial" panose="020B0604020202020204" pitchFamily="34" charset="0"/>
              </a:rPr>
              <a:t>. </a:t>
            </a:r>
            <a:r>
              <a:rPr lang="en-US" sz="3600" smtClean="0">
                <a:latin typeface="Arial" panose="020B0604020202020204" pitchFamily="34" charset="0"/>
                <a:ea typeface="Times New Roman" panose="02020603050405020304" pitchFamily="18" charset="0"/>
                <a:cs typeface="Arial" panose="020B0604020202020204" pitchFamily="34" charset="0"/>
              </a:rPr>
              <a:t> Kế </a:t>
            </a:r>
          </a:p>
          <a:p>
            <a:pPr marR="30480" algn="just">
              <a:lnSpc>
                <a:spcPct val="150000"/>
              </a:lnSpc>
            </a:pPr>
            <a:r>
              <a:rPr lang="en-US" sz="3600">
                <a:latin typeface="Arial" panose="020B0604020202020204" pitchFamily="34" charset="0"/>
                <a:ea typeface="Times New Roman" panose="02020603050405020304" pitchFamily="18" charset="0"/>
                <a:cs typeface="Arial" panose="020B0604020202020204" pitchFamily="34" charset="0"/>
              </a:rPr>
              <a:t> </a:t>
            </a:r>
            <a:r>
              <a:rPr lang="en-US" sz="3600" smtClean="0">
                <a:latin typeface="Arial" panose="020B0604020202020204" pitchFamily="34" charset="0"/>
                <a:ea typeface="Times New Roman" panose="02020603050405020304" pitchFamily="18" charset="0"/>
                <a:cs typeface="Arial" panose="020B0604020202020204" pitchFamily="34" charset="0"/>
              </a:rPr>
              <a:t>                 toán </a:t>
            </a:r>
            <a:r>
              <a:rPr lang="en-US" sz="3600">
                <a:latin typeface="Arial" panose="020B0604020202020204" pitchFamily="34" charset="0"/>
                <a:ea typeface="Times New Roman" panose="02020603050405020304" pitchFamily="18" charset="0"/>
                <a:cs typeface="Arial" panose="020B0604020202020204" pitchFamily="34" charset="0"/>
              </a:rPr>
              <a:t>của công ty lập biểu đồ cột kép ở hình bên biểu diễn số lượng vật liệu đã xuất bán và số lượng vật liệu còn tồn lại trong mỗi kho sau tuần lễ kinh doanh </a:t>
            </a:r>
            <a:r>
              <a:rPr lang="en-US" sz="3600">
                <a:latin typeface="Arial" panose="020B0604020202020204" pitchFamily="34" charset="0"/>
                <a:ea typeface="Times New Roman" panose="02020603050405020304" pitchFamily="18" charset="0"/>
                <a:cs typeface="Arial" panose="020B0604020202020204" pitchFamily="34" charset="0"/>
              </a:rPr>
              <a:t>đầu </a:t>
            </a:r>
            <a:r>
              <a:rPr lang="en-US" sz="3600" smtClean="0">
                <a:latin typeface="Arial" panose="020B0604020202020204" pitchFamily="34" charset="0"/>
                <a:ea typeface="Times New Roman" panose="02020603050405020304" pitchFamily="18" charset="0"/>
                <a:cs typeface="Arial" panose="020B0604020202020204" pitchFamily="34" charset="0"/>
              </a:rPr>
              <a:t>tiên. Kế </a:t>
            </a:r>
            <a:r>
              <a:rPr lang="en-US" sz="3600">
                <a:latin typeface="Arial" panose="020B0604020202020204" pitchFamily="34" charset="0"/>
                <a:ea typeface="Times New Roman" panose="02020603050405020304" pitchFamily="18" charset="0"/>
                <a:cs typeface="Arial" panose="020B0604020202020204" pitchFamily="34" charset="0"/>
              </a:rPr>
              <a:t>toán đã ghi nhầm số liệu của một kho trong biểu đồ cột kép đó. Theo em, kế toán đã ghi nhầm số liệu ở kho nào ?</a:t>
            </a:r>
            <a:endParaRPr lang="en-US" sz="360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42" name="Group 41"/>
          <p:cNvGrpSpPr/>
          <p:nvPr/>
        </p:nvGrpSpPr>
        <p:grpSpPr>
          <a:xfrm>
            <a:off x="344557" y="6743700"/>
            <a:ext cx="4692593" cy="2033354"/>
            <a:chOff x="558969" y="2865239"/>
            <a:chExt cx="7793278" cy="3230759"/>
          </a:xfrm>
        </p:grpSpPr>
        <p:grpSp>
          <p:nvGrpSpPr>
            <p:cNvPr id="8" name="Group 8"/>
            <p:cNvGrpSpPr/>
            <p:nvPr/>
          </p:nvGrpSpPr>
          <p:grpSpPr>
            <a:xfrm>
              <a:off x="1186877" y="2865239"/>
              <a:ext cx="7165370" cy="3230759"/>
              <a:chOff x="-8513" y="-38100"/>
              <a:chExt cx="1887176" cy="850900"/>
            </a:xfrm>
          </p:grpSpPr>
          <p:sp>
            <p:nvSpPr>
              <p:cNvPr id="9" name="Freeform 9"/>
              <p:cNvSpPr/>
              <p:nvPr/>
            </p:nvSpPr>
            <p:spPr>
              <a:xfrm>
                <a:off x="-8513" y="4911"/>
                <a:ext cx="1887176"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4" name="Group 14"/>
            <p:cNvGrpSpPr/>
            <p:nvPr/>
          </p:nvGrpSpPr>
          <p:grpSpPr>
            <a:xfrm>
              <a:off x="558969" y="3558513"/>
              <a:ext cx="1600327" cy="1439800"/>
              <a:chOff x="-11915" y="-101557"/>
              <a:chExt cx="1013949" cy="912241"/>
            </a:xfrm>
          </p:grpSpPr>
          <p:sp>
            <p:nvSpPr>
              <p:cNvPr id="15"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31" name="TextBox 31"/>
                <p:cNvSpPr txBox="1"/>
                <p:nvPr/>
              </p:nvSpPr>
              <p:spPr>
                <a:xfrm>
                  <a:off x="1699147" y="3543480"/>
                  <a:ext cx="6192864" cy="1320356"/>
                </a:xfrm>
                <a:prstGeom prst="rect">
                  <a:avLst/>
                </a:prstGeom>
              </p:spPr>
              <p:txBody>
                <a:bodyPr wrap="square" lIns="0" tIns="0" rIns="0" bIns="0" rtlCol="0" anchor="t">
                  <a:spAutoFit/>
                </a:bodyPr>
                <a:lstStyle/>
                <a:p>
                  <a:pPr lvl="0" algn="just">
                    <a:lnSpc>
                      <a:spcPct val="150000"/>
                    </a:lnSpc>
                  </a:pPr>
                  <a14:m>
                    <m:oMathPara xmlns:m="http://schemas.openxmlformats.org/officeDocument/2006/math">
                      <m:oMathParaPr>
                        <m:jc m:val="centerGroup"/>
                      </m:oMathParaPr>
                      <m:oMath xmlns:m="http://schemas.openxmlformats.org/officeDocument/2006/math">
                        <m:r>
                          <m:rPr>
                            <m:nor/>
                          </m:rPr>
                          <a:rPr lang="en-US" sz="3600" smtClean="0">
                            <a:solidFill>
                              <a:schemeClr val="bg1"/>
                            </a:solidFill>
                            <a:latin typeface="Arial" panose="020B0604020202020204" pitchFamily="34" charset="0"/>
                            <a:ea typeface="Arial" panose="020B0604020202020204" pitchFamily="34" charset="0"/>
                            <a:cs typeface="Arial" panose="020B0604020202020204" pitchFamily="34" charset="0"/>
                          </a:rPr>
                          <m:t>Kho</m:t>
                        </m:r>
                        <m:r>
                          <m:rPr>
                            <m:nor/>
                          </m:rPr>
                          <a:rPr lang="en-US" sz="3600" smtClean="0">
                            <a:solidFill>
                              <a:schemeClr val="bg1"/>
                            </a:solidFill>
                            <a:latin typeface="Arial" panose="020B0604020202020204" pitchFamily="34" charset="0"/>
                            <a:ea typeface="Arial" panose="020B0604020202020204" pitchFamily="34" charset="0"/>
                            <a:cs typeface="Arial" panose="020B0604020202020204" pitchFamily="34" charset="0"/>
                          </a:rPr>
                          <m:t> 1</m:t>
                        </m:r>
                      </m:oMath>
                    </m:oMathPara>
                  </a14:m>
                  <a:endParaRPr kumimoji="0" lang="en-US" sz="3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mc:Choice>
          <mc:Fallback>
            <p:sp>
              <p:nvSpPr>
                <p:cNvPr id="31" name="TextBox 31"/>
                <p:cNvSpPr txBox="1">
                  <a:spLocks noRot="1" noChangeAspect="1" noMove="1" noResize="1" noEditPoints="1" noAdjustHandles="1" noChangeArrowheads="1" noChangeShapeType="1" noTextEdit="1"/>
                </p:cNvSpPr>
                <p:nvPr/>
              </p:nvSpPr>
              <p:spPr>
                <a:xfrm>
                  <a:off x="1699147" y="3543480"/>
                  <a:ext cx="6192864" cy="1320356"/>
                </a:xfrm>
                <a:prstGeom prst="rect">
                  <a:avLst/>
                </a:prstGeom>
                <a:blipFill>
                  <a:blip r:embed="rId2"/>
                  <a:stretch>
                    <a:fillRect/>
                  </a:stretch>
                </a:blipFill>
              </p:spPr>
              <p:txBody>
                <a:bodyPr/>
                <a:lstStyle/>
                <a:p>
                  <a:r>
                    <a:rPr lang="en-US">
                      <a:noFill/>
                    </a:rPr>
                    <a:t> </a:t>
                  </a:r>
                </a:p>
              </p:txBody>
            </p:sp>
          </mc:Fallback>
        </mc:AlternateContent>
        <p:sp>
          <p:nvSpPr>
            <p:cNvPr id="32" name="TextBox 32"/>
            <p:cNvSpPr txBox="1"/>
            <p:nvPr/>
          </p:nvSpPr>
          <p:spPr>
            <a:xfrm>
              <a:off x="953382" y="3574362"/>
              <a:ext cx="740025" cy="1078844"/>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A</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40" name="Group 36"/>
          <p:cNvGrpSpPr/>
          <p:nvPr/>
        </p:nvGrpSpPr>
        <p:grpSpPr>
          <a:xfrm>
            <a:off x="-263529" y="114300"/>
            <a:ext cx="3386223" cy="2606598"/>
            <a:chOff x="753603" y="-238327"/>
            <a:chExt cx="4244565" cy="5458075"/>
          </a:xfrm>
        </p:grpSpPr>
        <p:sp>
          <p:nvSpPr>
            <p:cNvPr id="46" name="Freeform 37"/>
            <p:cNvSpPr/>
            <p:nvPr/>
          </p:nvSpPr>
          <p:spPr>
            <a:xfrm rot="20551586">
              <a:off x="1735913" y="391436"/>
              <a:ext cx="2402754" cy="4828312"/>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3">
                <a:extLst>
                  <a:ext uri="{96DAC541-7B7A-43D3-8B79-37D633B846F1}">
                    <asvg:svgBlip xmlns="" xmlns:asvg="http://schemas.microsoft.com/office/drawing/2016/SVG/main" r:embed="rId8"/>
                  </a:ext>
                </a:extLst>
              </a:blip>
              <a:stretch>
                <a:fillRect/>
              </a:stretch>
            </a:blipFill>
          </p:spPr>
        </p:sp>
        <p:sp>
          <p:nvSpPr>
            <p:cNvPr id="47" name="TextBox 38"/>
            <p:cNvSpPr txBox="1"/>
            <p:nvPr/>
          </p:nvSpPr>
          <p:spPr>
            <a:xfrm rot="20550000">
              <a:off x="753603" y="-238327"/>
              <a:ext cx="4244565" cy="3732944"/>
            </a:xfrm>
            <a:prstGeom prst="rect">
              <a:avLst/>
            </a:prstGeom>
          </p:spPr>
          <p:txBody>
            <a:bodyPr wrap="square" lIns="0" tIns="0" rIns="0" bIns="0" rtlCol="0" anchor="t">
              <a:spAutoFit/>
            </a:bodyPr>
            <a:lstStyle/>
            <a:p>
              <a:pPr marL="0" marR="0" lvl="0" indent="0" algn="ctr" defTabSz="914400" rtl="0" eaLnBrk="1" fontAlgn="auto" latinLnBrk="0" hangingPunct="1">
                <a:lnSpc>
                  <a:spcPts val="17211"/>
                </a:lnSpc>
                <a:spcBef>
                  <a:spcPts val="0"/>
                </a:spcBef>
                <a:spcAft>
                  <a:spcPts val="0"/>
                </a:spcAft>
                <a:buClrTx/>
                <a:buSzTx/>
                <a:buFontTx/>
                <a:buNone/>
                <a:tabLst/>
                <a:defRPr/>
              </a:pPr>
              <a:r>
                <a:rPr kumimoji="0" lang="en-US" sz="4400" b="1" i="0" u="none" strike="noStrike" kern="1200" cap="none" spc="0" normalizeH="0" baseline="0" noProof="0" smtClean="0">
                  <a:ln>
                    <a:noFill/>
                  </a:ln>
                  <a:solidFill>
                    <a:srgbClr val="FFFDEF"/>
                  </a:solidFill>
                  <a:effectLst/>
                  <a:uLnTx/>
                  <a:uFillTx/>
                  <a:latin typeface="Arial" panose="020B0604020202020204" pitchFamily="34" charset="0"/>
                  <a:ea typeface="+mn-ea"/>
                  <a:cs typeface="Arial" panose="020B0604020202020204" pitchFamily="34" charset="0"/>
                </a:rPr>
                <a:t>Câu </a:t>
              </a:r>
              <a:r>
                <a:rPr kumimoji="0" lang="en-US" sz="4400" b="1" i="0" u="none" strike="noStrike" kern="1200" cap="none" spc="0" normalizeH="0" baseline="0" noProof="0" smtClean="0">
                  <a:ln>
                    <a:noFill/>
                  </a:ln>
                  <a:solidFill>
                    <a:srgbClr val="FFFDEF"/>
                  </a:solidFill>
                  <a:effectLst/>
                  <a:uLnTx/>
                  <a:uFillTx/>
                  <a:latin typeface="Arial" panose="020B0604020202020204" pitchFamily="34" charset="0"/>
                  <a:ea typeface="+mn-ea"/>
                  <a:cs typeface="Arial" panose="020B0604020202020204" pitchFamily="34" charset="0"/>
                </a:rPr>
                <a:t>2</a:t>
              </a:r>
              <a:endParaRPr kumimoji="0" lang="en-US" sz="44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57" name="Group 56"/>
          <p:cNvGrpSpPr/>
          <p:nvPr/>
        </p:nvGrpSpPr>
        <p:grpSpPr>
          <a:xfrm>
            <a:off x="328105" y="8496300"/>
            <a:ext cx="4709045" cy="2033354"/>
            <a:chOff x="558969" y="2865239"/>
            <a:chExt cx="7820600" cy="3230759"/>
          </a:xfrm>
        </p:grpSpPr>
        <p:grpSp>
          <p:nvGrpSpPr>
            <p:cNvPr id="58" name="Group 8"/>
            <p:cNvGrpSpPr/>
            <p:nvPr/>
          </p:nvGrpSpPr>
          <p:grpSpPr>
            <a:xfrm>
              <a:off x="1186877" y="2865239"/>
              <a:ext cx="7192692" cy="3230759"/>
              <a:chOff x="-8513" y="-38100"/>
              <a:chExt cx="1894372" cy="850900"/>
            </a:xfrm>
          </p:grpSpPr>
          <p:sp>
            <p:nvSpPr>
              <p:cNvPr id="64" name="Freeform 9"/>
              <p:cNvSpPr/>
              <p:nvPr/>
            </p:nvSpPr>
            <p:spPr>
              <a:xfrm>
                <a:off x="-8513" y="4911"/>
                <a:ext cx="1894372"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65"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9" name="Group 14"/>
            <p:cNvGrpSpPr/>
            <p:nvPr/>
          </p:nvGrpSpPr>
          <p:grpSpPr>
            <a:xfrm>
              <a:off x="558969" y="3558513"/>
              <a:ext cx="1600327" cy="1439800"/>
              <a:chOff x="-11915" y="-101557"/>
              <a:chExt cx="1013949" cy="912241"/>
            </a:xfrm>
          </p:grpSpPr>
          <p:sp>
            <p:nvSpPr>
              <p:cNvPr id="62"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63"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60" name="TextBox 31"/>
                <p:cNvSpPr txBox="1"/>
                <p:nvPr/>
              </p:nvSpPr>
              <p:spPr>
                <a:xfrm>
                  <a:off x="2490438" y="3520381"/>
                  <a:ext cx="5428894" cy="1320356"/>
                </a:xfrm>
                <a:prstGeom prst="rect">
                  <a:avLst/>
                </a:prstGeom>
              </p:spPr>
              <p:txBody>
                <a:bodyPr wrap="square" lIns="0" tIns="0" rIns="0" bIns="0" rtlCol="0" anchor="t">
                  <a:spAutoFit/>
                </a:bodyPr>
                <a:lstStyle/>
                <a:p>
                  <a:pPr lvl="0" algn="just">
                    <a:lnSpc>
                      <a:spcPct val="150000"/>
                    </a:lnSpc>
                  </a:pPr>
                  <a14:m>
                    <m:oMathPara xmlns:m="http://schemas.openxmlformats.org/officeDocument/2006/math">
                      <m:oMathParaPr>
                        <m:jc m:val="centerGroup"/>
                      </m:oMathParaPr>
                      <m:oMath xmlns:m="http://schemas.openxmlformats.org/officeDocument/2006/math">
                        <m:r>
                          <m:rPr>
                            <m:nor/>
                          </m:rPr>
                          <a:rPr lang="en-US" sz="3600">
                            <a:solidFill>
                              <a:prstClr val="white"/>
                            </a:solidFill>
                            <a:latin typeface="Arial" panose="020B0604020202020204" pitchFamily="34" charset="0"/>
                            <a:ea typeface="Arial" panose="020B0604020202020204" pitchFamily="34" charset="0"/>
                            <a:cs typeface="Arial" panose="020B0604020202020204" pitchFamily="34" charset="0"/>
                          </a:rPr>
                          <m:t>Kho</m:t>
                        </m:r>
                        <m:r>
                          <m:rPr>
                            <m:nor/>
                          </m:rPr>
                          <a:rPr lang="en-US" sz="3600">
                            <a:solidFill>
                              <a:prstClr val="white"/>
                            </a:solidFill>
                            <a:latin typeface="Arial" panose="020B0604020202020204" pitchFamily="34" charset="0"/>
                            <a:ea typeface="Arial" panose="020B0604020202020204" pitchFamily="34" charset="0"/>
                            <a:cs typeface="Arial" panose="020B0604020202020204" pitchFamily="34" charset="0"/>
                          </a:rPr>
                          <m:t> 2 </m:t>
                        </m:r>
                        <m:r>
                          <m:rPr>
                            <m:nor/>
                          </m:rPr>
                          <a:rPr lang="en-US" sz="3600" b="0" i="0" smtClean="0">
                            <a:solidFill>
                              <a:prstClr val="white"/>
                            </a:solidFill>
                            <a:latin typeface="Arial" panose="020B0604020202020204" pitchFamily="34" charset="0"/>
                            <a:ea typeface="Arial" panose="020B0604020202020204" pitchFamily="34" charset="0"/>
                            <a:cs typeface="Arial" panose="020B0604020202020204" pitchFamily="34" charset="0"/>
                          </a:rPr>
                          <m:t>v</m:t>
                        </m:r>
                        <m:r>
                          <m:rPr>
                            <m:nor/>
                          </m:rPr>
                          <a:rPr lang="en-US" sz="3600" b="0" i="0" smtClean="0">
                            <a:solidFill>
                              <a:prstClr val="white"/>
                            </a:solidFill>
                            <a:latin typeface="Arial" panose="020B0604020202020204" pitchFamily="34" charset="0"/>
                            <a:ea typeface="Arial" panose="020B0604020202020204" pitchFamily="34" charset="0"/>
                            <a:cs typeface="Arial" panose="020B0604020202020204" pitchFamily="34" charset="0"/>
                          </a:rPr>
                          <m:t>à </m:t>
                        </m:r>
                        <m:r>
                          <m:rPr>
                            <m:nor/>
                          </m:rPr>
                          <a:rPr lang="en-US" sz="3600" b="0" i="0" smtClean="0">
                            <a:solidFill>
                              <a:prstClr val="white"/>
                            </a:solidFill>
                            <a:latin typeface="Arial" panose="020B0604020202020204" pitchFamily="34" charset="0"/>
                            <a:ea typeface="Arial" panose="020B0604020202020204" pitchFamily="34" charset="0"/>
                            <a:cs typeface="Arial" panose="020B0604020202020204" pitchFamily="34" charset="0"/>
                          </a:rPr>
                          <m:t>kho</m:t>
                        </m:r>
                        <m:r>
                          <m:rPr>
                            <m:nor/>
                          </m:rPr>
                          <a:rPr lang="en-US" sz="3600" b="0" i="0" smtClean="0">
                            <a:solidFill>
                              <a:prstClr val="white"/>
                            </a:solidFill>
                            <a:latin typeface="Arial" panose="020B0604020202020204" pitchFamily="34" charset="0"/>
                            <a:ea typeface="Arial" panose="020B0604020202020204" pitchFamily="34" charset="0"/>
                            <a:cs typeface="Arial" panose="020B0604020202020204" pitchFamily="34" charset="0"/>
                          </a:rPr>
                          <m:t> 4</m:t>
                        </m:r>
                      </m:oMath>
                    </m:oMathPara>
                  </a14:m>
                  <a:endParaRPr lang="en-US" sz="3600" b="1" dirty="0">
                    <a:solidFill>
                      <a:prstClr val="white"/>
                    </a:solidFill>
                    <a:latin typeface="Arial" panose="020B0604020202020204" pitchFamily="34" charset="0"/>
                    <a:cs typeface="Arial" panose="020B0604020202020204" pitchFamily="34" charset="0"/>
                  </a:endParaRPr>
                </a:p>
              </p:txBody>
            </p:sp>
          </mc:Choice>
          <mc:Fallback>
            <p:sp>
              <p:nvSpPr>
                <p:cNvPr id="60" name="TextBox 31"/>
                <p:cNvSpPr txBox="1">
                  <a:spLocks noRot="1" noChangeAspect="1" noMove="1" noResize="1" noEditPoints="1" noAdjustHandles="1" noChangeArrowheads="1" noChangeShapeType="1" noTextEdit="1"/>
                </p:cNvSpPr>
                <p:nvPr/>
              </p:nvSpPr>
              <p:spPr>
                <a:xfrm>
                  <a:off x="2490438" y="3520381"/>
                  <a:ext cx="5428894" cy="1320356"/>
                </a:xfrm>
                <a:prstGeom prst="rect">
                  <a:avLst/>
                </a:prstGeom>
                <a:blipFill>
                  <a:blip r:embed="rId9"/>
                  <a:stretch>
                    <a:fillRect/>
                  </a:stretch>
                </a:blipFill>
              </p:spPr>
              <p:txBody>
                <a:bodyPr/>
                <a:lstStyle/>
                <a:p>
                  <a:r>
                    <a:rPr lang="en-US">
                      <a:noFill/>
                    </a:rPr>
                    <a:t> </a:t>
                  </a:r>
                </a:p>
              </p:txBody>
            </p:sp>
          </mc:Fallback>
        </mc:AlternateContent>
        <p:sp>
          <p:nvSpPr>
            <p:cNvPr id="61"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800" b="1" i="0" u="none" strike="noStrike" kern="1200" cap="none" spc="0" normalizeH="0" baseline="0" noProof="0" smtClean="0">
                  <a:ln>
                    <a:noFill/>
                  </a:ln>
                  <a:solidFill>
                    <a:srgbClr val="FFFDEF"/>
                  </a:solidFill>
                  <a:effectLst/>
                  <a:uLnTx/>
                  <a:uFillTx/>
                  <a:latin typeface="Arial" panose="020B0604020202020204" pitchFamily="34" charset="0"/>
                  <a:ea typeface="+mn-ea"/>
                  <a:cs typeface="Arial" panose="020B0604020202020204" pitchFamily="34" charset="0"/>
                </a:rPr>
                <a:t>B</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66" name="Group 65"/>
          <p:cNvGrpSpPr/>
          <p:nvPr/>
        </p:nvGrpSpPr>
        <p:grpSpPr>
          <a:xfrm>
            <a:off x="6174620" y="6743700"/>
            <a:ext cx="4493381" cy="2033354"/>
            <a:chOff x="558969" y="2865239"/>
            <a:chExt cx="7462433" cy="3230759"/>
          </a:xfrm>
        </p:grpSpPr>
        <p:grpSp>
          <p:nvGrpSpPr>
            <p:cNvPr id="67" name="Group 8"/>
            <p:cNvGrpSpPr/>
            <p:nvPr/>
          </p:nvGrpSpPr>
          <p:grpSpPr>
            <a:xfrm>
              <a:off x="1186877" y="2865239"/>
              <a:ext cx="6834525" cy="3230759"/>
              <a:chOff x="-8513" y="-38100"/>
              <a:chExt cx="1800040" cy="850900"/>
            </a:xfrm>
          </p:grpSpPr>
          <p:sp>
            <p:nvSpPr>
              <p:cNvPr id="73" name="Freeform 9"/>
              <p:cNvSpPr/>
              <p:nvPr/>
            </p:nvSpPr>
            <p:spPr>
              <a:xfrm>
                <a:off x="-8513" y="4911"/>
                <a:ext cx="1800040"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74"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8" name="Group 14"/>
            <p:cNvGrpSpPr/>
            <p:nvPr/>
          </p:nvGrpSpPr>
          <p:grpSpPr>
            <a:xfrm>
              <a:off x="558969" y="3558513"/>
              <a:ext cx="1600327" cy="1439800"/>
              <a:chOff x="-11915" y="-101557"/>
              <a:chExt cx="1013949" cy="912241"/>
            </a:xfrm>
          </p:grpSpPr>
          <p:sp>
            <p:nvSpPr>
              <p:cNvPr id="71"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72"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69" name="TextBox 31"/>
                <p:cNvSpPr txBox="1"/>
                <p:nvPr/>
              </p:nvSpPr>
              <p:spPr>
                <a:xfrm>
                  <a:off x="2412915" y="3482048"/>
                  <a:ext cx="5228836" cy="1320356"/>
                </a:xfrm>
                <a:prstGeom prst="rect">
                  <a:avLst/>
                </a:prstGeom>
              </p:spPr>
              <p:txBody>
                <a:bodyPr wrap="square" lIns="0" tIns="0" rIns="0" bIns="0" rtlCol="0" anchor="t">
                  <a:spAutoFit/>
                </a:bodyPr>
                <a:lstStyle/>
                <a:p>
                  <a:pPr lvl="0" algn="just">
                    <a:lnSpc>
                      <a:spcPct val="150000"/>
                    </a:lnSpc>
                  </a:pPr>
                  <a14:m>
                    <m:oMathPara xmlns:m="http://schemas.openxmlformats.org/officeDocument/2006/math">
                      <m:oMathParaPr>
                        <m:jc m:val="centerGroup"/>
                      </m:oMathParaPr>
                      <m:oMath xmlns:m="http://schemas.openxmlformats.org/officeDocument/2006/math">
                        <m:r>
                          <m:rPr>
                            <m:nor/>
                          </m:rPr>
                          <a:rPr lang="en-US" sz="3600">
                            <a:solidFill>
                              <a:prstClr val="white"/>
                            </a:solidFill>
                            <a:latin typeface="Arial" panose="020B0604020202020204" pitchFamily="34" charset="0"/>
                            <a:ea typeface="Arial" panose="020B0604020202020204" pitchFamily="34" charset="0"/>
                            <a:cs typeface="Arial" panose="020B0604020202020204" pitchFamily="34" charset="0"/>
                          </a:rPr>
                          <m:t>Kho</m:t>
                        </m:r>
                        <m:r>
                          <m:rPr>
                            <m:nor/>
                          </m:rPr>
                          <a:rPr lang="en-US" sz="3600">
                            <a:solidFill>
                              <a:prstClr val="white"/>
                            </a:solidFill>
                            <a:latin typeface="Arial" panose="020B0604020202020204" pitchFamily="34" charset="0"/>
                            <a:ea typeface="Arial" panose="020B0604020202020204" pitchFamily="34" charset="0"/>
                            <a:cs typeface="Arial" panose="020B0604020202020204" pitchFamily="34" charset="0"/>
                          </a:rPr>
                          <m:t> 1 </m:t>
                        </m:r>
                        <m:r>
                          <m:rPr>
                            <m:nor/>
                          </m:rPr>
                          <a:rPr lang="en-US" sz="3600" b="0" i="0" smtClean="0">
                            <a:solidFill>
                              <a:prstClr val="white"/>
                            </a:solidFill>
                            <a:latin typeface="Arial" panose="020B0604020202020204" pitchFamily="34" charset="0"/>
                            <a:ea typeface="Arial" panose="020B0604020202020204" pitchFamily="34" charset="0"/>
                            <a:cs typeface="Arial" panose="020B0604020202020204" pitchFamily="34" charset="0"/>
                          </a:rPr>
                          <m:t>v</m:t>
                        </m:r>
                        <m:r>
                          <m:rPr>
                            <m:nor/>
                          </m:rPr>
                          <a:rPr lang="en-US" sz="3600" b="0" i="0" smtClean="0">
                            <a:solidFill>
                              <a:prstClr val="white"/>
                            </a:solidFill>
                            <a:latin typeface="Arial" panose="020B0604020202020204" pitchFamily="34" charset="0"/>
                            <a:ea typeface="Arial" panose="020B0604020202020204" pitchFamily="34" charset="0"/>
                            <a:cs typeface="Arial" panose="020B0604020202020204" pitchFamily="34" charset="0"/>
                          </a:rPr>
                          <m:t>à </m:t>
                        </m:r>
                        <m:r>
                          <m:rPr>
                            <m:nor/>
                          </m:rPr>
                          <a:rPr lang="en-US" sz="3600" b="0" i="0" smtClean="0">
                            <a:solidFill>
                              <a:prstClr val="white"/>
                            </a:solidFill>
                            <a:latin typeface="Arial" panose="020B0604020202020204" pitchFamily="34" charset="0"/>
                            <a:ea typeface="Arial" panose="020B0604020202020204" pitchFamily="34" charset="0"/>
                            <a:cs typeface="Arial" panose="020B0604020202020204" pitchFamily="34" charset="0"/>
                          </a:rPr>
                          <m:t>kho</m:t>
                        </m:r>
                        <m:r>
                          <m:rPr>
                            <m:nor/>
                          </m:rPr>
                          <a:rPr lang="en-US" sz="3600" b="0" i="0" smtClean="0">
                            <a:solidFill>
                              <a:prstClr val="white"/>
                            </a:solidFill>
                            <a:latin typeface="Arial" panose="020B0604020202020204" pitchFamily="34" charset="0"/>
                            <a:ea typeface="Arial" panose="020B0604020202020204" pitchFamily="34" charset="0"/>
                            <a:cs typeface="Arial" panose="020B0604020202020204" pitchFamily="34" charset="0"/>
                          </a:rPr>
                          <m:t> 3</m:t>
                        </m:r>
                      </m:oMath>
                    </m:oMathPara>
                  </a14:m>
                  <a:endParaRPr lang="en-US" sz="3600" b="1" dirty="0">
                    <a:solidFill>
                      <a:prstClr val="white"/>
                    </a:solidFill>
                    <a:latin typeface="Arial" panose="020B0604020202020204" pitchFamily="34" charset="0"/>
                    <a:cs typeface="Arial" panose="020B0604020202020204" pitchFamily="34" charset="0"/>
                  </a:endParaRPr>
                </a:p>
              </p:txBody>
            </p:sp>
          </mc:Choice>
          <mc:Fallback>
            <p:sp>
              <p:nvSpPr>
                <p:cNvPr id="69" name="TextBox 31"/>
                <p:cNvSpPr txBox="1">
                  <a:spLocks noRot="1" noChangeAspect="1" noMove="1" noResize="1" noEditPoints="1" noAdjustHandles="1" noChangeArrowheads="1" noChangeShapeType="1" noTextEdit="1"/>
                </p:cNvSpPr>
                <p:nvPr/>
              </p:nvSpPr>
              <p:spPr>
                <a:xfrm>
                  <a:off x="2412915" y="3482048"/>
                  <a:ext cx="5228836" cy="1320356"/>
                </a:xfrm>
                <a:prstGeom prst="rect">
                  <a:avLst/>
                </a:prstGeom>
                <a:blipFill>
                  <a:blip r:embed="rId10"/>
                  <a:stretch>
                    <a:fillRect/>
                  </a:stretch>
                </a:blipFill>
              </p:spPr>
              <p:txBody>
                <a:bodyPr/>
                <a:lstStyle/>
                <a:p>
                  <a:r>
                    <a:rPr lang="en-US">
                      <a:noFill/>
                    </a:rPr>
                    <a:t> </a:t>
                  </a:r>
                </a:p>
              </p:txBody>
            </p:sp>
          </mc:Fallback>
        </mc:AlternateContent>
        <p:sp>
          <p:nvSpPr>
            <p:cNvPr id="70"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800" b="1" i="0" u="none" strike="noStrike" kern="1200" cap="none" spc="0" normalizeH="0" baseline="0" noProof="0" smtClean="0">
                  <a:ln>
                    <a:noFill/>
                  </a:ln>
                  <a:solidFill>
                    <a:srgbClr val="FFFDEF"/>
                  </a:solidFill>
                  <a:effectLst/>
                  <a:uLnTx/>
                  <a:uFillTx/>
                  <a:latin typeface="Arial" panose="020B0604020202020204" pitchFamily="34" charset="0"/>
                  <a:ea typeface="+mn-ea"/>
                  <a:cs typeface="Arial" panose="020B0604020202020204" pitchFamily="34" charset="0"/>
                </a:rPr>
                <a:t>C</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75" name="Group 74"/>
          <p:cNvGrpSpPr/>
          <p:nvPr/>
        </p:nvGrpSpPr>
        <p:grpSpPr>
          <a:xfrm>
            <a:off x="6212311" y="8496300"/>
            <a:ext cx="4455690" cy="2033354"/>
            <a:chOff x="558969" y="2865239"/>
            <a:chExt cx="7399838" cy="3230759"/>
          </a:xfrm>
        </p:grpSpPr>
        <p:grpSp>
          <p:nvGrpSpPr>
            <p:cNvPr id="76" name="Group 8"/>
            <p:cNvGrpSpPr/>
            <p:nvPr/>
          </p:nvGrpSpPr>
          <p:grpSpPr>
            <a:xfrm>
              <a:off x="1186877" y="2865239"/>
              <a:ext cx="6771930" cy="3230759"/>
              <a:chOff x="-8513" y="-38100"/>
              <a:chExt cx="1783554" cy="850900"/>
            </a:xfrm>
          </p:grpSpPr>
          <p:sp>
            <p:nvSpPr>
              <p:cNvPr id="82" name="Freeform 9"/>
              <p:cNvSpPr/>
              <p:nvPr/>
            </p:nvSpPr>
            <p:spPr>
              <a:xfrm>
                <a:off x="-8513" y="4911"/>
                <a:ext cx="1783554"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83"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7" name="Group 14"/>
            <p:cNvGrpSpPr/>
            <p:nvPr/>
          </p:nvGrpSpPr>
          <p:grpSpPr>
            <a:xfrm>
              <a:off x="558969" y="3558513"/>
              <a:ext cx="1600327" cy="1439800"/>
              <a:chOff x="-11915" y="-101557"/>
              <a:chExt cx="1013949" cy="912241"/>
            </a:xfrm>
          </p:grpSpPr>
          <p:sp>
            <p:nvSpPr>
              <p:cNvPr id="80"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81"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78" name="TextBox 31"/>
                <p:cNvSpPr txBox="1"/>
                <p:nvPr/>
              </p:nvSpPr>
              <p:spPr>
                <a:xfrm>
                  <a:off x="2390604" y="3482048"/>
                  <a:ext cx="4278023" cy="1320356"/>
                </a:xfrm>
                <a:prstGeom prst="rect">
                  <a:avLst/>
                </a:prstGeom>
              </p:spPr>
              <p:txBody>
                <a:bodyPr wrap="square" lIns="0" tIns="0" rIns="0" bIns="0" rtlCol="0" anchor="t">
                  <a:spAutoFit/>
                </a:bodyPr>
                <a:lstStyle/>
                <a:p>
                  <a:pPr lvl="0" algn="just">
                    <a:lnSpc>
                      <a:spcPct val="150000"/>
                    </a:lnSpc>
                  </a:pPr>
                  <a14:m>
                    <m:oMathPara xmlns:m="http://schemas.openxmlformats.org/officeDocument/2006/math">
                      <m:oMathParaPr>
                        <m:jc m:val="centerGroup"/>
                      </m:oMathParaPr>
                      <m:oMath xmlns:m="http://schemas.openxmlformats.org/officeDocument/2006/math">
                        <m:r>
                          <m:rPr>
                            <m:nor/>
                          </m:rPr>
                          <a:rPr lang="en-US" sz="3600">
                            <a:solidFill>
                              <a:prstClr val="white"/>
                            </a:solidFill>
                            <a:latin typeface="Arial" panose="020B0604020202020204" pitchFamily="34" charset="0"/>
                            <a:ea typeface="Arial" panose="020B0604020202020204" pitchFamily="34" charset="0"/>
                            <a:cs typeface="Arial" panose="020B0604020202020204" pitchFamily="34" charset="0"/>
                          </a:rPr>
                          <m:t>Kho</m:t>
                        </m:r>
                        <m:r>
                          <m:rPr>
                            <m:nor/>
                          </m:rPr>
                          <a:rPr lang="en-US" sz="3600">
                            <a:solidFill>
                              <a:prstClr val="white"/>
                            </a:solidFill>
                            <a:latin typeface="Arial" panose="020B0604020202020204" pitchFamily="34" charset="0"/>
                            <a:ea typeface="Arial" panose="020B0604020202020204" pitchFamily="34" charset="0"/>
                            <a:cs typeface="Arial" panose="020B0604020202020204" pitchFamily="34" charset="0"/>
                          </a:rPr>
                          <m:t> 4</m:t>
                        </m:r>
                      </m:oMath>
                    </m:oMathPara>
                  </a14:m>
                  <a:endParaRPr lang="en-US" sz="3600" b="1" dirty="0">
                    <a:solidFill>
                      <a:prstClr val="white"/>
                    </a:solidFill>
                    <a:latin typeface="Arial" panose="020B0604020202020204" pitchFamily="34" charset="0"/>
                    <a:cs typeface="Arial" panose="020B0604020202020204" pitchFamily="34" charset="0"/>
                  </a:endParaRPr>
                </a:p>
              </p:txBody>
            </p:sp>
          </mc:Choice>
          <mc:Fallback>
            <p:sp>
              <p:nvSpPr>
                <p:cNvPr id="78" name="TextBox 31"/>
                <p:cNvSpPr txBox="1">
                  <a:spLocks noRot="1" noChangeAspect="1" noMove="1" noResize="1" noEditPoints="1" noAdjustHandles="1" noChangeArrowheads="1" noChangeShapeType="1" noTextEdit="1"/>
                </p:cNvSpPr>
                <p:nvPr/>
              </p:nvSpPr>
              <p:spPr>
                <a:xfrm>
                  <a:off x="2390604" y="3482048"/>
                  <a:ext cx="4278023" cy="1320356"/>
                </a:xfrm>
                <a:prstGeom prst="rect">
                  <a:avLst/>
                </a:prstGeom>
                <a:blipFill>
                  <a:blip r:embed="rId11"/>
                  <a:stretch>
                    <a:fillRect/>
                  </a:stretch>
                </a:blipFill>
              </p:spPr>
              <p:txBody>
                <a:bodyPr/>
                <a:lstStyle/>
                <a:p>
                  <a:r>
                    <a:rPr lang="en-US">
                      <a:noFill/>
                    </a:rPr>
                    <a:t> </a:t>
                  </a:r>
                </a:p>
              </p:txBody>
            </p:sp>
          </mc:Fallback>
        </mc:AlternateContent>
        <p:sp>
          <p:nvSpPr>
            <p:cNvPr id="79"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800" b="1" i="0" u="none" strike="noStrike" kern="1200" cap="none" spc="0" normalizeH="0" baseline="0" noProof="0" smtClean="0">
                  <a:ln>
                    <a:noFill/>
                  </a:ln>
                  <a:solidFill>
                    <a:srgbClr val="FFFDEF"/>
                  </a:solidFill>
                  <a:effectLst/>
                  <a:uLnTx/>
                  <a:uFillTx/>
                  <a:latin typeface="Arial" panose="020B0604020202020204" pitchFamily="34" charset="0"/>
                  <a:ea typeface="+mn-ea"/>
                  <a:cs typeface="Arial" panose="020B0604020202020204" pitchFamily="34" charset="0"/>
                </a:rPr>
                <a:t>D</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pic>
        <p:nvPicPr>
          <p:cNvPr id="84" name="Picture 83"/>
          <p:cNvPicPr>
            <a:picLocks noChangeAspect="1"/>
          </p:cNvPicPr>
          <p:nvPr/>
        </p:nvPicPr>
        <p:blipFill>
          <a:blip r:embed="rId12">
            <a:biLevel thresh="25000"/>
            <a:extLst>
              <a:ext uri="{28A0092B-C50C-407E-A947-70E740481C1C}">
                <a14:useLocalDpi xmlns:a14="http://schemas.microsoft.com/office/drawing/2010/main" val="0"/>
              </a:ext>
            </a:extLst>
          </a:blip>
          <a:stretch>
            <a:fillRect/>
          </a:stretch>
        </p:blipFill>
        <p:spPr>
          <a:xfrm>
            <a:off x="9580127" y="8344113"/>
            <a:ext cx="1621756" cy="1636567"/>
          </a:xfrm>
          <a:prstGeom prst="rect">
            <a:avLst/>
          </a:prstGeom>
          <a:effectLst>
            <a:outerShdw blurRad="50800" dist="38100" dir="13500000" algn="br" rotWithShape="0">
              <a:prstClr val="black">
                <a:alpha val="40000"/>
              </a:prstClr>
            </a:outerShdw>
          </a:effectLst>
        </p:spPr>
      </p:pic>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sharpenSoften amount="25000"/>
                    </a14:imgEffect>
                    <a14:imgEffect>
                      <a14:brightnessContrast contrast="-40000"/>
                    </a14:imgEffect>
                  </a14:imgLayer>
                </a14:imgProps>
              </a:ext>
            </a:extLst>
          </a:blip>
          <a:stretch>
            <a:fillRect/>
          </a:stretch>
        </p:blipFill>
        <p:spPr>
          <a:xfrm>
            <a:off x="11583770" y="285324"/>
            <a:ext cx="6400800" cy="8237675"/>
          </a:xfrm>
          <a:prstGeom prst="rect">
            <a:avLst/>
          </a:prstGeom>
        </p:spPr>
      </p:pic>
    </p:spTree>
    <p:extLst>
      <p:ext uri="{BB962C8B-B14F-4D97-AF65-F5344CB8AC3E}">
        <p14:creationId xmlns:p14="http://schemas.microsoft.com/office/powerpoint/2010/main" val="379508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500"/>
                                        <p:tgtEl>
                                          <p:spTgt spid="4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up)">
                                      <p:cBhvr>
                                        <p:cTn id="10" dur="500"/>
                                        <p:tgtEl>
                                          <p:spTgt spid="27"/>
                                        </p:tgtEl>
                                      </p:cBhvr>
                                    </p:animEffect>
                                  </p:childTnLst>
                                </p:cTn>
                              </p:par>
                              <p:par>
                                <p:cTn id="11" presetID="22"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500"/>
                                        <p:tgtEl>
                                          <p:spTgt spid="57"/>
                                        </p:tgtEl>
                                      </p:cBhvr>
                                    </p:animEffect>
                                    <p:anim calcmode="lin" valueType="num">
                                      <p:cBhvr>
                                        <p:cTn id="24" dur="500" fill="hold"/>
                                        <p:tgtEl>
                                          <p:spTgt spid="57"/>
                                        </p:tgtEl>
                                        <p:attrNameLst>
                                          <p:attrName>ppt_x</p:attrName>
                                        </p:attrNameLst>
                                      </p:cBhvr>
                                      <p:tavLst>
                                        <p:tav tm="0">
                                          <p:val>
                                            <p:strVal val="#ppt_x"/>
                                          </p:val>
                                        </p:tav>
                                        <p:tav tm="100000">
                                          <p:val>
                                            <p:strVal val="#ppt_x"/>
                                          </p:val>
                                        </p:tav>
                                      </p:tavLst>
                                    </p:anim>
                                    <p:anim calcmode="lin" valueType="num">
                                      <p:cBhvr>
                                        <p:cTn id="25" dur="500" fill="hold"/>
                                        <p:tgtEl>
                                          <p:spTgt spid="57"/>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42" presetClass="entr" presetSubtype="0"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500"/>
                                        <p:tgtEl>
                                          <p:spTgt spid="66"/>
                                        </p:tgtEl>
                                      </p:cBhvr>
                                    </p:animEffect>
                                    <p:anim calcmode="lin" valueType="num">
                                      <p:cBhvr>
                                        <p:cTn id="30" dur="500" fill="hold"/>
                                        <p:tgtEl>
                                          <p:spTgt spid="66"/>
                                        </p:tgtEl>
                                        <p:attrNameLst>
                                          <p:attrName>ppt_x</p:attrName>
                                        </p:attrNameLst>
                                      </p:cBhvr>
                                      <p:tavLst>
                                        <p:tav tm="0">
                                          <p:val>
                                            <p:strVal val="#ppt_x"/>
                                          </p:val>
                                        </p:tav>
                                        <p:tav tm="100000">
                                          <p:val>
                                            <p:strVal val="#ppt_x"/>
                                          </p:val>
                                        </p:tav>
                                      </p:tavLst>
                                    </p:anim>
                                    <p:anim calcmode="lin" valueType="num">
                                      <p:cBhvr>
                                        <p:cTn id="31" dur="5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42" presetClass="entr" presetSubtype="0" fill="hold" nodeType="after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500"/>
                                        <p:tgtEl>
                                          <p:spTgt spid="75"/>
                                        </p:tgtEl>
                                      </p:cBhvr>
                                    </p:animEffect>
                                    <p:anim calcmode="lin" valueType="num">
                                      <p:cBhvr>
                                        <p:cTn id="36" dur="500" fill="hold"/>
                                        <p:tgtEl>
                                          <p:spTgt spid="75"/>
                                        </p:tgtEl>
                                        <p:attrNameLst>
                                          <p:attrName>ppt_x</p:attrName>
                                        </p:attrNameLst>
                                      </p:cBhvr>
                                      <p:tavLst>
                                        <p:tav tm="0">
                                          <p:val>
                                            <p:strVal val="#ppt_x"/>
                                          </p:val>
                                        </p:tav>
                                        <p:tav tm="100000">
                                          <p:val>
                                            <p:strVal val="#ppt_x"/>
                                          </p:val>
                                        </p:tav>
                                      </p:tavLst>
                                    </p:anim>
                                    <p:anim calcmode="lin" valueType="num">
                                      <p:cBhvr>
                                        <p:cTn id="37" dur="5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4"/>
                                        </p:tgtEl>
                                        <p:attrNameLst>
                                          <p:attrName>style.visibility</p:attrName>
                                        </p:attrNameLst>
                                      </p:cBhvr>
                                      <p:to>
                                        <p:strVal val="visible"/>
                                      </p:to>
                                    </p:set>
                                    <p:anim calcmode="lin" valueType="num">
                                      <p:cBhvr>
                                        <p:cTn id="42" dur="500" fill="hold"/>
                                        <p:tgtEl>
                                          <p:spTgt spid="84"/>
                                        </p:tgtEl>
                                        <p:attrNameLst>
                                          <p:attrName>ppt_w</p:attrName>
                                        </p:attrNameLst>
                                      </p:cBhvr>
                                      <p:tavLst>
                                        <p:tav tm="0">
                                          <p:val>
                                            <p:fltVal val="0"/>
                                          </p:val>
                                        </p:tav>
                                        <p:tav tm="100000">
                                          <p:val>
                                            <p:strVal val="#ppt_w"/>
                                          </p:val>
                                        </p:tav>
                                      </p:tavLst>
                                    </p:anim>
                                    <p:anim calcmode="lin" valueType="num">
                                      <p:cBhvr>
                                        <p:cTn id="43" dur="500" fill="hold"/>
                                        <p:tgtEl>
                                          <p:spTgt spid="84"/>
                                        </p:tgtEl>
                                        <p:attrNameLst>
                                          <p:attrName>ppt_h</p:attrName>
                                        </p:attrNameLst>
                                      </p:cBhvr>
                                      <p:tavLst>
                                        <p:tav tm="0">
                                          <p:val>
                                            <p:fltVal val="0"/>
                                          </p:val>
                                        </p:tav>
                                        <p:tav tm="100000">
                                          <p:val>
                                            <p:strVal val="#ppt_h"/>
                                          </p:val>
                                        </p:tav>
                                      </p:tavLst>
                                    </p:anim>
                                    <p:animEffect transition="in" filter="fade">
                                      <p:cBhvr>
                                        <p:cTn id="4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78288"/>
        </a:solidFill>
        <a:effectLst/>
      </p:bgPr>
    </p:bg>
    <p:spTree>
      <p:nvGrpSpPr>
        <p:cNvPr id="1" name=""/>
        <p:cNvGrpSpPr/>
        <p:nvPr/>
      </p:nvGrpSpPr>
      <p:grpSpPr>
        <a:xfrm>
          <a:off x="0" y="0"/>
          <a:ext cx="0" cy="0"/>
          <a:chOff x="0" y="0"/>
          <a:chExt cx="0" cy="0"/>
        </a:xfrm>
      </p:grpSpPr>
      <p:sp>
        <p:nvSpPr>
          <p:cNvPr id="37" name="Freeform 37"/>
          <p:cNvSpPr/>
          <p:nvPr/>
        </p:nvSpPr>
        <p:spPr>
          <a:xfrm rot="20551586">
            <a:off x="435839" y="498055"/>
            <a:ext cx="2223276" cy="2857013"/>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9" name="Rectangle 38"/>
          <p:cNvSpPr/>
          <p:nvPr/>
        </p:nvSpPr>
        <p:spPr>
          <a:xfrm>
            <a:off x="3118007" y="300862"/>
            <a:ext cx="14426539" cy="5909310"/>
          </a:xfrm>
          <a:prstGeom prst="rect">
            <a:avLst/>
          </a:prstGeom>
        </p:spPr>
        <p:txBody>
          <a:bodyPr wrap="square">
            <a:spAutoFit/>
          </a:bodyPr>
          <a:lstStyle/>
          <a:p>
            <a:pPr marR="30480" algn="just">
              <a:lnSpc>
                <a:spcPct val="150000"/>
              </a:lnSpc>
            </a:pPr>
            <a:r>
              <a:rPr lang="fr-FR" sz="3700" smtClean="0">
                <a:solidFill>
                  <a:schemeClr val="bg1"/>
                </a:solidFill>
                <a:latin typeface="Arial" panose="020B0604020202020204" pitchFamily="34" charset="0"/>
                <a:ea typeface="Times New Roman" panose="02020603050405020304" pitchFamily="18" charset="0"/>
                <a:cs typeface="Arial" panose="020B0604020202020204" pitchFamily="34" charset="0"/>
              </a:rPr>
              <a:t>Trong </a:t>
            </a:r>
            <a:r>
              <a:rPr lang="fr-FR" sz="3700">
                <a:solidFill>
                  <a:schemeClr val="bg1"/>
                </a:solidFill>
                <a:latin typeface="Arial" panose="020B0604020202020204" pitchFamily="34" charset="0"/>
                <a:ea typeface="Times New Roman" panose="02020603050405020304" pitchFamily="18" charset="0"/>
                <a:cs typeface="Arial" panose="020B0604020202020204" pitchFamily="34" charset="0"/>
              </a:rPr>
              <a:t>cuộc khảo sát tìm hiểu về cách học của học sinh khối 8 được kết quả như sau :</a:t>
            </a:r>
            <a:endParaRPr lang="en-US" sz="37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pPr>
            <a:r>
              <a:rPr lang="fr-FR" sz="3700" i="1">
                <a:solidFill>
                  <a:schemeClr val="bg1"/>
                </a:solidFill>
                <a:latin typeface="Arial" panose="020B0604020202020204" pitchFamily="34" charset="0"/>
                <a:ea typeface="Times New Roman" panose="02020603050405020304" pitchFamily="18" charset="0"/>
                <a:cs typeface="Arial" panose="020B0604020202020204" pitchFamily="34" charset="0"/>
              </a:rPr>
              <a:t>Có 50 % học sinh học qua đọc, viết.</a:t>
            </a:r>
            <a:endParaRPr lang="en-US" sz="37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pPr>
            <a:r>
              <a:rPr lang="fr-FR" sz="3700" i="1">
                <a:solidFill>
                  <a:schemeClr val="bg1"/>
                </a:solidFill>
                <a:latin typeface="Arial" panose="020B0604020202020204" pitchFamily="34" charset="0"/>
                <a:ea typeface="Times New Roman" panose="02020603050405020304" pitchFamily="18" charset="0"/>
                <a:cs typeface="Arial" panose="020B0604020202020204" pitchFamily="34" charset="0"/>
              </a:rPr>
              <a:t>Có 35 % học sinh học qua nghe</a:t>
            </a:r>
            <a:endParaRPr lang="en-US" sz="37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pPr>
            <a:r>
              <a:rPr lang="fr-FR" sz="3700" i="1">
                <a:solidFill>
                  <a:schemeClr val="bg1"/>
                </a:solidFill>
                <a:latin typeface="Arial" panose="020B0604020202020204" pitchFamily="34" charset="0"/>
                <a:ea typeface="Times New Roman" panose="02020603050405020304" pitchFamily="18" charset="0"/>
                <a:cs typeface="Arial" panose="020B0604020202020204" pitchFamily="34" charset="0"/>
              </a:rPr>
              <a:t>Có 10 % học sinh học qua vận động.</a:t>
            </a:r>
            <a:endParaRPr lang="en-US" sz="37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pPr>
            <a:r>
              <a:rPr lang="en-US" sz="3700" i="1">
                <a:solidFill>
                  <a:schemeClr val="bg1"/>
                </a:solidFill>
                <a:latin typeface="Arial" panose="020B0604020202020204" pitchFamily="34" charset="0"/>
                <a:ea typeface="Times New Roman" panose="02020603050405020304" pitchFamily="18" charset="0"/>
                <a:cs typeface="Arial" panose="020B0604020202020204" pitchFamily="34" charset="0"/>
              </a:rPr>
              <a:t>Có 5 % học sinh học qua quan sát.</a:t>
            </a:r>
            <a:endParaRPr lang="en-US" sz="37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pPr>
            <a:r>
              <a:rPr lang="en-US" sz="3700">
                <a:solidFill>
                  <a:schemeClr val="bg1"/>
                </a:solidFill>
                <a:latin typeface="Arial" panose="020B0604020202020204" pitchFamily="34" charset="0"/>
                <a:ea typeface="Times New Roman" panose="02020603050405020304" pitchFamily="18" charset="0"/>
                <a:cs typeface="Arial" panose="020B0604020202020204" pitchFamily="34" charset="0"/>
              </a:rPr>
              <a:t>Khẳng định nào sau đây là đúng ?</a:t>
            </a:r>
            <a:endParaRPr lang="en-US" sz="37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44" name="Group 43"/>
          <p:cNvGrpSpPr/>
          <p:nvPr/>
        </p:nvGrpSpPr>
        <p:grpSpPr>
          <a:xfrm>
            <a:off x="1294672" y="6591300"/>
            <a:ext cx="7163528" cy="1642348"/>
            <a:chOff x="507541" y="3301267"/>
            <a:chExt cx="6149546" cy="3342902"/>
          </a:xfrm>
        </p:grpSpPr>
        <p:grpSp>
          <p:nvGrpSpPr>
            <p:cNvPr id="8" name="Group 8"/>
            <p:cNvGrpSpPr/>
            <p:nvPr/>
          </p:nvGrpSpPr>
          <p:grpSpPr>
            <a:xfrm>
              <a:off x="1028700" y="3413410"/>
              <a:ext cx="5628387" cy="3230759"/>
              <a:chOff x="0" y="-38100"/>
              <a:chExt cx="1482374" cy="850900"/>
            </a:xfrm>
          </p:grpSpPr>
          <p:sp>
            <p:nvSpPr>
              <p:cNvPr id="9" name="Freeform 9"/>
              <p:cNvSpPr/>
              <p:nvPr/>
            </p:nvSpPr>
            <p:spPr>
              <a:xfrm>
                <a:off x="0" y="0"/>
                <a:ext cx="1482374"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14" name="Group 14"/>
            <p:cNvGrpSpPr/>
            <p:nvPr/>
          </p:nvGrpSpPr>
          <p:grpSpPr>
            <a:xfrm>
              <a:off x="507541" y="4098292"/>
              <a:ext cx="1042316" cy="1839687"/>
              <a:chOff x="76200" y="-106875"/>
              <a:chExt cx="660400" cy="1165605"/>
            </a:xfrm>
          </p:grpSpPr>
          <p:sp>
            <p:nvSpPr>
              <p:cNvPr id="15" name="Freeform 15"/>
              <p:cNvSpPr/>
              <p:nvPr/>
            </p:nvSpPr>
            <p:spPr>
              <a:xfrm>
                <a:off x="159487" y="-106875"/>
                <a:ext cx="520983" cy="116560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7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32" name="TextBox 32"/>
            <p:cNvSpPr txBox="1"/>
            <p:nvPr/>
          </p:nvSpPr>
          <p:spPr>
            <a:xfrm>
              <a:off x="658687" y="4076770"/>
              <a:ext cx="740026" cy="1644459"/>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3700" b="1" i="0" u="none" strike="noStrike" kern="1200" cap="none" spc="0" normalizeH="0" baseline="0" noProof="0" dirty="0">
                  <a:ln>
                    <a:noFill/>
                  </a:ln>
                  <a:solidFill>
                    <a:srgbClr val="FFFDEF"/>
                  </a:solidFill>
                  <a:effectLst/>
                  <a:uLnTx/>
                  <a:uFillTx/>
                  <a:latin typeface="Arial" panose="020B0604020202020204" pitchFamily="34" charset="0"/>
                  <a:cs typeface="Arial" panose="020B0604020202020204" pitchFamily="34" charset="0"/>
                </a:rPr>
                <a:t>A</a:t>
              </a:r>
              <a:endParaRPr kumimoji="0" lang="en-US" sz="3700" b="1" i="0" u="none" strike="noStrike" kern="1200" cap="none" spc="0" normalizeH="0" baseline="0" noProof="0" dirty="0">
                <a:ln>
                  <a:noFill/>
                </a:ln>
                <a:solidFill>
                  <a:srgbClr val="FFFDEF"/>
                </a:solidFill>
                <a:effectLst/>
                <a:uLnTx/>
                <a:uFillTx/>
                <a:latin typeface="Arial" panose="020B0604020202020204" pitchFamily="34" charset="0"/>
                <a:cs typeface="Arial" panose="020B0604020202020204" pitchFamily="34" charset="0"/>
              </a:endParaRPr>
            </a:p>
          </p:txBody>
        </p:sp>
        <p:sp>
          <p:nvSpPr>
            <p:cNvPr id="40" name="Rectangle 39"/>
            <p:cNvSpPr/>
            <p:nvPr/>
          </p:nvSpPr>
          <p:spPr>
            <a:xfrm>
              <a:off x="1881860" y="3301267"/>
              <a:ext cx="4575978" cy="3201215"/>
            </a:xfrm>
            <a:prstGeom prst="rect">
              <a:avLst/>
            </a:prstGeom>
          </p:spPr>
          <p:txBody>
            <a:bodyPr wrap="square">
              <a:spAutoFit/>
            </a:bodyPr>
            <a:lstStyle/>
            <a:p>
              <a:pPr lvl="0">
                <a:lnSpc>
                  <a:spcPct val="130000"/>
                </a:lnSpc>
                <a:defRPr/>
              </a:pPr>
              <a:r>
                <a:rPr lang="en-US" sz="3700">
                  <a:latin typeface="Arial" panose="020B0604020202020204" pitchFamily="34" charset="0"/>
                  <a:ea typeface="Arial" panose="020B0604020202020204" pitchFamily="34" charset="0"/>
                  <a:cs typeface="Arial" panose="020B0604020202020204" pitchFamily="34" charset="0"/>
                </a:rPr>
                <a:t>Kết quả thu thập trên là dữ liệu </a:t>
              </a:r>
              <a:r>
                <a:rPr lang="en-US" sz="3700">
                  <a:latin typeface="Arial" panose="020B0604020202020204" pitchFamily="34" charset="0"/>
                  <a:ea typeface="Arial" panose="020B0604020202020204" pitchFamily="34" charset="0"/>
                  <a:cs typeface="Arial" panose="020B0604020202020204" pitchFamily="34" charset="0"/>
                </a:rPr>
                <a:t>định </a:t>
              </a:r>
              <a:r>
                <a:rPr lang="en-US" sz="3700" smtClean="0">
                  <a:latin typeface="Arial" panose="020B0604020202020204" pitchFamily="34" charset="0"/>
                  <a:ea typeface="Arial" panose="020B0604020202020204" pitchFamily="34" charset="0"/>
                  <a:cs typeface="Arial" panose="020B0604020202020204" pitchFamily="34" charset="0"/>
                </a:rPr>
                <a:t>tính</a:t>
              </a:r>
              <a:endParaRPr kumimoji="0" lang="en-US" sz="37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49" name="TextBox 38"/>
          <p:cNvSpPr txBox="1"/>
          <p:nvPr/>
        </p:nvSpPr>
        <p:spPr>
          <a:xfrm rot="20550000">
            <a:off x="-1211499" y="433496"/>
            <a:ext cx="5517952" cy="1800236"/>
          </a:xfrm>
          <a:prstGeom prst="rect">
            <a:avLst/>
          </a:prstGeom>
        </p:spPr>
        <p:txBody>
          <a:bodyPr wrap="square" lIns="0" tIns="0" rIns="0" bIns="0" rtlCol="0" anchor="t">
            <a:spAutoFit/>
          </a:bodyPr>
          <a:lstStyle/>
          <a:p>
            <a:pPr lvl="0" algn="ctr">
              <a:lnSpc>
                <a:spcPts val="17211"/>
              </a:lnSpc>
              <a:defRPr/>
            </a:pPr>
            <a:r>
              <a:rPr lang="en-US" sz="4400" b="1">
                <a:solidFill>
                  <a:srgbClr val="FFFDEF"/>
                </a:solidFill>
                <a:latin typeface="Arial" panose="020B0604020202020204" pitchFamily="34" charset="0"/>
                <a:cs typeface="Arial" panose="020B0604020202020204" pitchFamily="34" charset="0"/>
              </a:rPr>
              <a:t>Câu </a:t>
            </a:r>
            <a:r>
              <a:rPr lang="en-US" sz="4400" b="1" smtClean="0">
                <a:solidFill>
                  <a:srgbClr val="FFFDEF"/>
                </a:solidFill>
                <a:latin typeface="Arial" panose="020B0604020202020204" pitchFamily="34" charset="0"/>
                <a:cs typeface="Arial" panose="020B0604020202020204" pitchFamily="34" charset="0"/>
              </a:rPr>
              <a:t>3</a:t>
            </a:r>
            <a:endParaRPr lang="en-US" sz="4400" b="1" dirty="0">
              <a:solidFill>
                <a:srgbClr val="FFFDEF"/>
              </a:solidFill>
              <a:latin typeface="Arial" panose="020B0604020202020204" pitchFamily="34" charset="0"/>
              <a:cs typeface="Arial" panose="020B0604020202020204" pitchFamily="34" charset="0"/>
            </a:endParaRPr>
          </a:p>
        </p:txBody>
      </p:sp>
      <p:grpSp>
        <p:nvGrpSpPr>
          <p:cNvPr id="50" name="Group 49"/>
          <p:cNvGrpSpPr/>
          <p:nvPr/>
        </p:nvGrpSpPr>
        <p:grpSpPr>
          <a:xfrm>
            <a:off x="1299988" y="8377952"/>
            <a:ext cx="7163528" cy="1642348"/>
            <a:chOff x="507541" y="3301267"/>
            <a:chExt cx="6149546" cy="3342902"/>
          </a:xfrm>
        </p:grpSpPr>
        <p:grpSp>
          <p:nvGrpSpPr>
            <p:cNvPr id="51" name="Group 8"/>
            <p:cNvGrpSpPr/>
            <p:nvPr/>
          </p:nvGrpSpPr>
          <p:grpSpPr>
            <a:xfrm>
              <a:off x="1028700" y="3413410"/>
              <a:ext cx="5628387" cy="3230759"/>
              <a:chOff x="0" y="-38100"/>
              <a:chExt cx="1482374" cy="850900"/>
            </a:xfrm>
          </p:grpSpPr>
          <p:sp>
            <p:nvSpPr>
              <p:cNvPr id="57" name="Freeform 9"/>
              <p:cNvSpPr/>
              <p:nvPr/>
            </p:nvSpPr>
            <p:spPr>
              <a:xfrm>
                <a:off x="0" y="0"/>
                <a:ext cx="1482374"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58"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52" name="Group 14"/>
            <p:cNvGrpSpPr/>
            <p:nvPr/>
          </p:nvGrpSpPr>
          <p:grpSpPr>
            <a:xfrm>
              <a:off x="507541" y="4098292"/>
              <a:ext cx="1042316" cy="1839687"/>
              <a:chOff x="76200" y="-106875"/>
              <a:chExt cx="660400" cy="1165605"/>
            </a:xfrm>
          </p:grpSpPr>
          <p:sp>
            <p:nvSpPr>
              <p:cNvPr id="55" name="Freeform 15"/>
              <p:cNvSpPr/>
              <p:nvPr/>
            </p:nvSpPr>
            <p:spPr>
              <a:xfrm>
                <a:off x="159487" y="-106875"/>
                <a:ext cx="520983" cy="116560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56"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7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53" name="TextBox 32"/>
            <p:cNvSpPr txBox="1"/>
            <p:nvPr/>
          </p:nvSpPr>
          <p:spPr>
            <a:xfrm>
              <a:off x="658687" y="4076770"/>
              <a:ext cx="740026" cy="1453128"/>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700" b="1" i="0" u="none" strike="noStrike" kern="1200" cap="none" spc="0" normalizeH="0" baseline="0" noProof="0" smtClean="0">
                  <a:ln>
                    <a:noFill/>
                  </a:ln>
                  <a:solidFill>
                    <a:srgbClr val="FFFDEF"/>
                  </a:solidFill>
                  <a:effectLst/>
                  <a:uLnTx/>
                  <a:uFillTx/>
                  <a:latin typeface="Arial" panose="020B0604020202020204" pitchFamily="34" charset="0"/>
                  <a:cs typeface="Arial" panose="020B0604020202020204" pitchFamily="34" charset="0"/>
                </a:rPr>
                <a:t>B</a:t>
              </a:r>
              <a:endParaRPr kumimoji="0" lang="en-US" sz="3700" b="1" i="0" u="none" strike="noStrike" kern="1200" cap="none" spc="0" normalizeH="0" baseline="0" noProof="0" dirty="0">
                <a:ln>
                  <a:noFill/>
                </a:ln>
                <a:solidFill>
                  <a:srgbClr val="FFFDEF"/>
                </a:solidFill>
                <a:effectLst/>
                <a:uLnTx/>
                <a:uFillTx/>
                <a:latin typeface="Arial" panose="020B0604020202020204" pitchFamily="34" charset="0"/>
                <a:cs typeface="Arial" panose="020B0604020202020204" pitchFamily="34" charset="0"/>
              </a:endParaRPr>
            </a:p>
          </p:txBody>
        </p:sp>
        <p:sp>
          <p:nvSpPr>
            <p:cNvPr id="54" name="Rectangle 53"/>
            <p:cNvSpPr/>
            <p:nvPr/>
          </p:nvSpPr>
          <p:spPr>
            <a:xfrm>
              <a:off x="1881860" y="3301267"/>
              <a:ext cx="4575978" cy="3044339"/>
            </a:xfrm>
            <a:prstGeom prst="rect">
              <a:avLst/>
            </a:prstGeom>
          </p:spPr>
          <p:txBody>
            <a:bodyPr wrap="square">
              <a:spAutoFit/>
            </a:bodyPr>
            <a:lstStyle/>
            <a:p>
              <a:pPr lvl="0">
                <a:lnSpc>
                  <a:spcPct val="130000"/>
                </a:lnSpc>
                <a:defRPr/>
              </a:pPr>
              <a:r>
                <a:rPr lang="vi-VN" sz="3700">
                  <a:ea typeface="Arial" panose="020B0604020202020204" pitchFamily="34" charset="0"/>
                  <a:cs typeface="Arial" panose="020B0604020202020204" pitchFamily="34" charset="0"/>
                </a:rPr>
                <a:t>Kết quả thu thập trên là dữ liệu định lượng</a:t>
              </a:r>
              <a:endParaRPr kumimoji="0" lang="en-US" sz="37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59" name="Group 58"/>
          <p:cNvGrpSpPr/>
          <p:nvPr/>
        </p:nvGrpSpPr>
        <p:grpSpPr>
          <a:xfrm>
            <a:off x="9600472" y="6570417"/>
            <a:ext cx="8001728" cy="1642348"/>
            <a:chOff x="507541" y="3301267"/>
            <a:chExt cx="6869100" cy="3342902"/>
          </a:xfrm>
        </p:grpSpPr>
        <p:grpSp>
          <p:nvGrpSpPr>
            <p:cNvPr id="60" name="Group 8"/>
            <p:cNvGrpSpPr/>
            <p:nvPr/>
          </p:nvGrpSpPr>
          <p:grpSpPr>
            <a:xfrm>
              <a:off x="1028700" y="3413410"/>
              <a:ext cx="6347940" cy="3230759"/>
              <a:chOff x="0" y="-38100"/>
              <a:chExt cx="1671886" cy="850900"/>
            </a:xfrm>
          </p:grpSpPr>
          <p:sp>
            <p:nvSpPr>
              <p:cNvPr id="66" name="Freeform 9"/>
              <p:cNvSpPr/>
              <p:nvPr/>
            </p:nvSpPr>
            <p:spPr>
              <a:xfrm>
                <a:off x="0" y="0"/>
                <a:ext cx="1671886"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67"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61" name="Group 14"/>
            <p:cNvGrpSpPr/>
            <p:nvPr/>
          </p:nvGrpSpPr>
          <p:grpSpPr>
            <a:xfrm>
              <a:off x="507541" y="4098292"/>
              <a:ext cx="1042316" cy="1839687"/>
              <a:chOff x="76200" y="-106875"/>
              <a:chExt cx="660400" cy="1165605"/>
            </a:xfrm>
          </p:grpSpPr>
          <p:sp>
            <p:nvSpPr>
              <p:cNvPr id="64" name="Freeform 15"/>
              <p:cNvSpPr/>
              <p:nvPr/>
            </p:nvSpPr>
            <p:spPr>
              <a:xfrm>
                <a:off x="159487" y="-106875"/>
                <a:ext cx="520983" cy="116560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65"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7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62" name="TextBox 32"/>
            <p:cNvSpPr txBox="1"/>
            <p:nvPr/>
          </p:nvSpPr>
          <p:spPr>
            <a:xfrm>
              <a:off x="658687" y="4076770"/>
              <a:ext cx="740026" cy="1453128"/>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700" b="1" i="0" u="none" strike="noStrike" kern="1200" cap="none" spc="0" normalizeH="0" baseline="0" noProof="0" smtClean="0">
                  <a:ln>
                    <a:noFill/>
                  </a:ln>
                  <a:solidFill>
                    <a:srgbClr val="FFFDEF"/>
                  </a:solidFill>
                  <a:effectLst/>
                  <a:uLnTx/>
                  <a:uFillTx/>
                  <a:latin typeface="Arial" panose="020B0604020202020204" pitchFamily="34" charset="0"/>
                  <a:cs typeface="Arial" panose="020B0604020202020204" pitchFamily="34" charset="0"/>
                </a:rPr>
                <a:t>C</a:t>
              </a:r>
              <a:endParaRPr kumimoji="0" lang="en-US" sz="3700" b="1" i="0" u="none" strike="noStrike" kern="1200" cap="none" spc="0" normalizeH="0" baseline="0" noProof="0" dirty="0">
                <a:ln>
                  <a:noFill/>
                </a:ln>
                <a:solidFill>
                  <a:srgbClr val="FFFDEF"/>
                </a:solidFill>
                <a:effectLst/>
                <a:uLnTx/>
                <a:uFillTx/>
                <a:latin typeface="Arial" panose="020B0604020202020204" pitchFamily="34" charset="0"/>
                <a:cs typeface="Arial" panose="020B0604020202020204" pitchFamily="34" charset="0"/>
              </a:endParaRPr>
            </a:p>
          </p:txBody>
        </p:sp>
        <p:sp>
          <p:nvSpPr>
            <p:cNvPr id="63" name="Rectangle 62"/>
            <p:cNvSpPr/>
            <p:nvPr/>
          </p:nvSpPr>
          <p:spPr>
            <a:xfrm>
              <a:off x="1526909" y="3301267"/>
              <a:ext cx="5849732" cy="3201215"/>
            </a:xfrm>
            <a:prstGeom prst="rect">
              <a:avLst/>
            </a:prstGeom>
          </p:spPr>
          <p:txBody>
            <a:bodyPr wrap="square">
              <a:spAutoFit/>
            </a:bodyPr>
            <a:lstStyle/>
            <a:p>
              <a:pPr lvl="0">
                <a:lnSpc>
                  <a:spcPct val="130000"/>
                </a:lnSpc>
                <a:defRPr/>
              </a:pPr>
              <a:r>
                <a:rPr lang="vi-VN" sz="3700">
                  <a:ea typeface="Arial" panose="020B0604020202020204" pitchFamily="34" charset="0"/>
                  <a:cs typeface="Arial" panose="020B0604020202020204" pitchFamily="34" charset="0"/>
                </a:rPr>
                <a:t>Kết quả trên gồm cả dữ liệu định tính và dữ liệu định lượng</a:t>
              </a:r>
              <a:endParaRPr kumimoji="0" lang="en-US" sz="37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68" name="Group 67"/>
          <p:cNvGrpSpPr/>
          <p:nvPr/>
        </p:nvGrpSpPr>
        <p:grpSpPr>
          <a:xfrm>
            <a:off x="9600472" y="8343900"/>
            <a:ext cx="8001726" cy="1644800"/>
            <a:chOff x="507541" y="3296276"/>
            <a:chExt cx="6869099" cy="3347893"/>
          </a:xfrm>
        </p:grpSpPr>
        <p:grpSp>
          <p:nvGrpSpPr>
            <p:cNvPr id="69" name="Group 8"/>
            <p:cNvGrpSpPr/>
            <p:nvPr/>
          </p:nvGrpSpPr>
          <p:grpSpPr>
            <a:xfrm>
              <a:off x="1028700" y="3413410"/>
              <a:ext cx="6347940" cy="3230759"/>
              <a:chOff x="0" y="-38100"/>
              <a:chExt cx="1671886" cy="850900"/>
            </a:xfrm>
          </p:grpSpPr>
          <p:sp>
            <p:nvSpPr>
              <p:cNvPr id="75" name="Freeform 9"/>
              <p:cNvSpPr/>
              <p:nvPr/>
            </p:nvSpPr>
            <p:spPr>
              <a:xfrm>
                <a:off x="0" y="0"/>
                <a:ext cx="1671886"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76"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70" name="Group 14"/>
            <p:cNvGrpSpPr/>
            <p:nvPr/>
          </p:nvGrpSpPr>
          <p:grpSpPr>
            <a:xfrm>
              <a:off x="507541" y="4098292"/>
              <a:ext cx="1042316" cy="1839687"/>
              <a:chOff x="76200" y="-106875"/>
              <a:chExt cx="660400" cy="1165605"/>
            </a:xfrm>
          </p:grpSpPr>
          <p:sp>
            <p:nvSpPr>
              <p:cNvPr id="73" name="Freeform 15"/>
              <p:cNvSpPr/>
              <p:nvPr/>
            </p:nvSpPr>
            <p:spPr>
              <a:xfrm>
                <a:off x="159487" y="-106875"/>
                <a:ext cx="520983" cy="116560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74"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7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71" name="TextBox 32"/>
            <p:cNvSpPr txBox="1"/>
            <p:nvPr/>
          </p:nvSpPr>
          <p:spPr>
            <a:xfrm>
              <a:off x="658687" y="4076770"/>
              <a:ext cx="740026" cy="1453128"/>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700" b="1" i="0" u="none" strike="noStrike" kern="1200" cap="none" spc="0" normalizeH="0" baseline="0" noProof="0" smtClean="0">
                  <a:ln>
                    <a:noFill/>
                  </a:ln>
                  <a:solidFill>
                    <a:srgbClr val="FFFDEF"/>
                  </a:solidFill>
                  <a:effectLst/>
                  <a:uLnTx/>
                  <a:uFillTx/>
                  <a:latin typeface="Arial" panose="020B0604020202020204" pitchFamily="34" charset="0"/>
                  <a:cs typeface="Arial" panose="020B0604020202020204" pitchFamily="34" charset="0"/>
                </a:rPr>
                <a:t>D</a:t>
              </a:r>
              <a:endParaRPr kumimoji="0" lang="en-US" sz="3700" b="1" i="0" u="none" strike="noStrike" kern="1200" cap="none" spc="0" normalizeH="0" baseline="0" noProof="0" dirty="0">
                <a:ln>
                  <a:noFill/>
                </a:ln>
                <a:solidFill>
                  <a:srgbClr val="FFFDEF"/>
                </a:solidFill>
                <a:effectLst/>
                <a:uLnTx/>
                <a:uFillTx/>
                <a:latin typeface="Arial" panose="020B0604020202020204" pitchFamily="34" charset="0"/>
                <a:cs typeface="Arial" panose="020B0604020202020204" pitchFamily="34" charset="0"/>
              </a:endParaRPr>
            </a:p>
          </p:txBody>
        </p:sp>
        <p:sp>
          <p:nvSpPr>
            <p:cNvPr id="72" name="Rectangle 71"/>
            <p:cNvSpPr/>
            <p:nvPr/>
          </p:nvSpPr>
          <p:spPr>
            <a:xfrm>
              <a:off x="1554791" y="3296276"/>
              <a:ext cx="5772358" cy="3201215"/>
            </a:xfrm>
            <a:prstGeom prst="rect">
              <a:avLst/>
            </a:prstGeom>
          </p:spPr>
          <p:txBody>
            <a:bodyPr wrap="square">
              <a:spAutoFit/>
            </a:bodyPr>
            <a:lstStyle/>
            <a:p>
              <a:pPr lvl="0">
                <a:lnSpc>
                  <a:spcPct val="130000"/>
                </a:lnSpc>
                <a:defRPr/>
              </a:pPr>
              <a:r>
                <a:rPr lang="en-US" sz="3700">
                  <a:latin typeface="Arial" panose="020B0604020202020204" pitchFamily="34" charset="0"/>
                  <a:ea typeface="Arial" panose="020B0604020202020204" pitchFamily="34" charset="0"/>
                  <a:cs typeface="Arial" panose="020B0604020202020204" pitchFamily="34" charset="0"/>
                </a:rPr>
                <a:t>Kết quả trên dữ liệu phần trăm là dữ liệu định tính</a:t>
              </a:r>
              <a:endParaRPr kumimoji="0" lang="en-US" sz="37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pic>
        <p:nvPicPr>
          <p:cNvPr id="77" name="Picture 7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7982" y="6818915"/>
            <a:ext cx="1325962" cy="1338071"/>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41459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randombar(horizontal)">
                                      <p:cBhvr>
                                        <p:cTn id="10" dur="500"/>
                                        <p:tgtEl>
                                          <p:spTgt spid="49"/>
                                        </p:tgtEl>
                                      </p:cBhvr>
                                    </p:animEffect>
                                  </p:childTnLst>
                                </p:cTn>
                              </p:par>
                              <p:par>
                                <p:cTn id="11" presetID="14" presetClass="entr" presetSubtype="1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randombar(horizontal)">
                                      <p:cBhvr>
                                        <p:cTn id="13" dur="500"/>
                                        <p:tgtEl>
                                          <p:spTgt spid="37"/>
                                        </p:tgtEl>
                                      </p:cBhvr>
                                    </p:animEffect>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anim calcmode="lin" valueType="num">
                                      <p:cBhvr>
                                        <p:cTn id="18" dur="500" fill="hold"/>
                                        <p:tgtEl>
                                          <p:spTgt spid="44"/>
                                        </p:tgtEl>
                                        <p:attrNameLst>
                                          <p:attrName>ppt_x</p:attrName>
                                        </p:attrNameLst>
                                      </p:cBhvr>
                                      <p:tavLst>
                                        <p:tav tm="0">
                                          <p:val>
                                            <p:strVal val="#ppt_x"/>
                                          </p:val>
                                        </p:tav>
                                        <p:tav tm="100000">
                                          <p:val>
                                            <p:strVal val="#ppt_x"/>
                                          </p:val>
                                        </p:tav>
                                      </p:tavLst>
                                    </p:anim>
                                    <p:anim calcmode="lin" valueType="num">
                                      <p:cBhvr>
                                        <p:cTn id="19" dur="500" fill="hold"/>
                                        <p:tgtEl>
                                          <p:spTgt spid="4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anim calcmode="lin" valueType="num">
                                      <p:cBhvr>
                                        <p:cTn id="24" dur="500" fill="hold"/>
                                        <p:tgtEl>
                                          <p:spTgt spid="50"/>
                                        </p:tgtEl>
                                        <p:attrNameLst>
                                          <p:attrName>ppt_x</p:attrName>
                                        </p:attrNameLst>
                                      </p:cBhvr>
                                      <p:tavLst>
                                        <p:tav tm="0">
                                          <p:val>
                                            <p:strVal val="#ppt_x"/>
                                          </p:val>
                                        </p:tav>
                                        <p:tav tm="100000">
                                          <p:val>
                                            <p:strVal val="#ppt_x"/>
                                          </p:val>
                                        </p:tav>
                                      </p:tavLst>
                                    </p:anim>
                                    <p:anim calcmode="lin" valueType="num">
                                      <p:cBhvr>
                                        <p:cTn id="25" dur="500" fill="hold"/>
                                        <p:tgtEl>
                                          <p:spTgt spid="50"/>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42" presetClass="entr" presetSubtype="0" fill="hold" nodeType="after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42" presetClass="entr" presetSubtype="0" fill="hold" nodeType="after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strVal val="#ppt_x"/>
                                          </p:val>
                                        </p:tav>
                                        <p:tav tm="100000">
                                          <p:val>
                                            <p:strVal val="#ppt_x"/>
                                          </p:val>
                                        </p:tav>
                                      </p:tavLst>
                                    </p:anim>
                                    <p:anim calcmode="lin" valueType="num">
                                      <p:cBhvr>
                                        <p:cTn id="37" dur="5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77"/>
                                        </p:tgtEl>
                                        <p:attrNameLst>
                                          <p:attrName>style.visibility</p:attrName>
                                        </p:attrNameLst>
                                      </p:cBhvr>
                                      <p:to>
                                        <p:strVal val="visible"/>
                                      </p:to>
                                    </p:set>
                                    <p:anim calcmode="lin" valueType="num">
                                      <p:cBhvr>
                                        <p:cTn id="42" dur="500" fill="hold"/>
                                        <p:tgtEl>
                                          <p:spTgt spid="77"/>
                                        </p:tgtEl>
                                        <p:attrNameLst>
                                          <p:attrName>ppt_w</p:attrName>
                                        </p:attrNameLst>
                                      </p:cBhvr>
                                      <p:tavLst>
                                        <p:tav tm="0">
                                          <p:val>
                                            <p:fltVal val="0"/>
                                          </p:val>
                                        </p:tav>
                                        <p:tav tm="100000">
                                          <p:val>
                                            <p:strVal val="#ppt_w"/>
                                          </p:val>
                                        </p:tav>
                                      </p:tavLst>
                                    </p:anim>
                                    <p:anim calcmode="lin" valueType="num">
                                      <p:cBhvr>
                                        <p:cTn id="43" dur="500" fill="hold"/>
                                        <p:tgtEl>
                                          <p:spTgt spid="77"/>
                                        </p:tgtEl>
                                        <p:attrNameLst>
                                          <p:attrName>ppt_h</p:attrName>
                                        </p:attrNameLst>
                                      </p:cBhvr>
                                      <p:tavLst>
                                        <p:tav tm="0">
                                          <p:val>
                                            <p:fltVal val="0"/>
                                          </p:val>
                                        </p:tav>
                                        <p:tav tm="100000">
                                          <p:val>
                                            <p:strVal val="#ppt_h"/>
                                          </p:val>
                                        </p:tav>
                                      </p:tavLst>
                                    </p:anim>
                                    <p:animEffect transition="in" filter="fade">
                                      <p:cBhvr>
                                        <p:cTn id="44"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CF53"/>
        </a:solidFill>
        <a:effectLst/>
      </p:bgPr>
    </p:bg>
    <p:spTree>
      <p:nvGrpSpPr>
        <p:cNvPr id="1" name=""/>
        <p:cNvGrpSpPr/>
        <p:nvPr/>
      </p:nvGrpSpPr>
      <p:grpSpPr>
        <a:xfrm>
          <a:off x="0" y="0"/>
          <a:ext cx="0" cy="0"/>
          <a:chOff x="0" y="0"/>
          <a:chExt cx="0" cy="0"/>
        </a:xfrm>
      </p:grpSpPr>
      <p:sp>
        <p:nvSpPr>
          <p:cNvPr id="37" name="Freeform 37"/>
          <p:cNvSpPr/>
          <p:nvPr/>
        </p:nvSpPr>
        <p:spPr>
          <a:xfrm rot="20551586">
            <a:off x="435839" y="566295"/>
            <a:ext cx="2223276" cy="2857013"/>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mc:AlternateContent xmlns:mc="http://schemas.openxmlformats.org/markup-compatibility/2006">
        <mc:Choice xmlns:a14="http://schemas.microsoft.com/office/drawing/2010/main" Requires="a14">
          <p:sp>
            <p:nvSpPr>
              <p:cNvPr id="39" name="Rectangle 38"/>
              <p:cNvSpPr/>
              <p:nvPr/>
            </p:nvSpPr>
            <p:spPr>
              <a:xfrm>
                <a:off x="3352800" y="190500"/>
                <a:ext cx="14554199" cy="3686266"/>
              </a:xfrm>
              <a:prstGeom prst="rect">
                <a:avLst/>
              </a:prstGeom>
            </p:spPr>
            <p:txBody>
              <a:bodyPr wrap="square">
                <a:spAutoFit/>
              </a:bodyPr>
              <a:lstStyle/>
              <a:p>
                <a:pPr marR="30480" algn="just">
                  <a:lnSpc>
                    <a:spcPct val="150000"/>
                  </a:lnSpc>
                  <a:spcBef>
                    <a:spcPts val="600"/>
                  </a:spcBef>
                  <a:spcAft>
                    <a:spcPts val="600"/>
                  </a:spcAft>
                </a:pPr>
                <a:r>
                  <a:rPr lang="vi-VN" sz="4000">
                    <a:ea typeface="Times New Roman" panose="02020603050405020304" pitchFamily="18" charset="0"/>
                    <a:cs typeface="Times New Roman" panose="02020603050405020304" pitchFamily="18" charset="0"/>
                  </a:rPr>
                  <a:t>Một hộp có 30 thẻ cùng loại, mỗi thẻ được ghi một trong các số </a:t>
                </a:r>
                <a14:m>
                  <m:oMath xmlns:m="http://schemas.openxmlformats.org/officeDocument/2006/math">
                    <m:r>
                      <a:rPr lang="vi-VN" sz="4000" i="1">
                        <a:effectLst/>
                        <a:ea typeface="Times New Roman" panose="02020603050405020304" pitchFamily="18" charset="0"/>
                        <a:cs typeface="Times New Roman" panose="02020603050405020304" pitchFamily="18" charset="0"/>
                      </a:rPr>
                      <m:t>1; 2; 3; 4; 5;…..; 29; 30</m:t>
                    </m:r>
                  </m:oMath>
                </a14:m>
                <a:r>
                  <a:rPr lang="vi-VN" sz="4000">
                    <a:effectLst/>
                    <a:ea typeface="Times New Roman" panose="02020603050405020304" pitchFamily="18" charset="0"/>
                    <a:cs typeface="Times New Roman" panose="02020603050405020304" pitchFamily="18" charset="0"/>
                  </a:rPr>
                  <a:t>. Hai thẻ khác nhau thì ghi số khác nhau. Rút ngẫu nhiên một thẻ trong hộp</a:t>
                </a:r>
                <a:r>
                  <a:rPr lang="vi-VN" sz="4000">
                    <a:effectLst/>
                    <a:ea typeface="Times New Roman" panose="02020603050405020304" pitchFamily="18" charset="0"/>
                    <a:cs typeface="Times New Roman" panose="02020603050405020304" pitchFamily="18" charset="0"/>
                  </a:rPr>
                  <a:t>. </a:t>
                </a:r>
                <a:r>
                  <a:rPr lang="vi-VN" sz="4000">
                    <a:ea typeface="Times New Roman" panose="02020603050405020304" pitchFamily="18" charset="0"/>
                    <a:cs typeface="Times New Roman" panose="02020603050405020304" pitchFamily="18" charset="0"/>
                  </a:rPr>
                  <a:t>Xác suất của biến cố “Số xuất hiện trên thẻ  được rút ra là số chia hết cho 5” là:</a:t>
                </a:r>
                <a:endParaRPr lang="en-US" sz="4000">
                  <a:effectLst/>
                  <a:ea typeface="Times New Roman" panose="02020603050405020304" pitchFamily="18" charset="0"/>
                </a:endParaRPr>
              </a:p>
            </p:txBody>
          </p:sp>
        </mc:Choice>
        <mc:Fallback>
          <p:sp>
            <p:nvSpPr>
              <p:cNvPr id="39" name="Rectangle 38"/>
              <p:cNvSpPr>
                <a:spLocks noRot="1" noChangeAspect="1" noMove="1" noResize="1" noEditPoints="1" noAdjustHandles="1" noChangeArrowheads="1" noChangeShapeType="1" noTextEdit="1"/>
              </p:cNvSpPr>
              <p:nvPr/>
            </p:nvSpPr>
            <p:spPr>
              <a:xfrm>
                <a:off x="3352800" y="190500"/>
                <a:ext cx="14554199" cy="3686266"/>
              </a:xfrm>
              <a:prstGeom prst="rect">
                <a:avLst/>
              </a:prstGeom>
              <a:blipFill>
                <a:blip r:embed="rId4"/>
                <a:stretch>
                  <a:fillRect l="-1466" r="-1257" b="-5785"/>
                </a:stretch>
              </a:blipFill>
            </p:spPr>
            <p:txBody>
              <a:bodyPr/>
              <a:lstStyle/>
              <a:p>
                <a:r>
                  <a:rPr lang="en-US">
                    <a:noFill/>
                  </a:rPr>
                  <a:t> </a:t>
                </a:r>
              </a:p>
            </p:txBody>
          </p:sp>
        </mc:Fallback>
      </mc:AlternateContent>
      <p:grpSp>
        <p:nvGrpSpPr>
          <p:cNvPr id="44" name="Group 43"/>
          <p:cNvGrpSpPr/>
          <p:nvPr/>
        </p:nvGrpSpPr>
        <p:grpSpPr>
          <a:xfrm>
            <a:off x="490010" y="4173503"/>
            <a:ext cx="8225750" cy="2700655"/>
            <a:chOff x="387274" y="3558071"/>
            <a:chExt cx="8225750" cy="2700655"/>
          </a:xfrm>
        </p:grpSpPr>
        <p:grpSp>
          <p:nvGrpSpPr>
            <p:cNvPr id="8" name="Group 8"/>
            <p:cNvGrpSpPr/>
            <p:nvPr/>
          </p:nvGrpSpPr>
          <p:grpSpPr>
            <a:xfrm>
              <a:off x="1028700" y="3558071"/>
              <a:ext cx="7584324" cy="2700655"/>
              <a:chOff x="0" y="0"/>
              <a:chExt cx="1997518" cy="711284"/>
            </a:xfrm>
          </p:grpSpPr>
          <p:sp>
            <p:nvSpPr>
              <p:cNvPr id="9" name="Freeform 9"/>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5"/>
            <p:cNvGrpSpPr/>
            <p:nvPr/>
          </p:nvGrpSpPr>
          <p:grpSpPr>
            <a:xfrm>
              <a:off x="387274" y="4266973"/>
              <a:ext cx="1282851" cy="1282851"/>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3" name="TextBox 23"/>
            <p:cNvSpPr txBox="1"/>
            <p:nvPr/>
          </p:nvSpPr>
          <p:spPr>
            <a:xfrm>
              <a:off x="658687" y="4479774"/>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A</a:t>
              </a:r>
              <a:endParaRPr kumimoji="0" lang="en-US" sz="4500" b="1" i="0" u="none" strike="noStrike" kern="1200" cap="none" spc="0" normalizeH="0" baseline="0" noProof="0" dirty="0">
                <a:ln>
                  <a:noFill/>
                </a:ln>
                <a:solidFill>
                  <a:srgbClr val="FFFDEF"/>
                </a:solidFill>
                <a:effectLst/>
                <a:uLnTx/>
                <a:uFillTx/>
                <a:latin typeface="Calibri"/>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40" name="Rectangle 39"/>
                <p:cNvSpPr/>
                <p:nvPr/>
              </p:nvSpPr>
              <p:spPr>
                <a:xfrm>
                  <a:off x="2637280" y="3726535"/>
                  <a:ext cx="3955900" cy="1950662"/>
                </a:xfrm>
                <a:prstGeom prst="rect">
                  <a:avLst/>
                </a:prstGeom>
              </p:spPr>
              <p:txBody>
                <a:bodyPr wrap="squar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4300" i="1" smtClean="0">
                                <a:solidFill>
                                  <a:schemeClr val="bg1"/>
                                </a:solidFill>
                                <a:effectLst/>
                                <a:latin typeface="Cambria Math" panose="02040503050406030204" pitchFamily="18" charset="0"/>
                                <a:cs typeface="Times New Roman" panose="02020603050405020304" pitchFamily="18" charset="0"/>
                              </a:rPr>
                            </m:ctrlPr>
                          </m:fPr>
                          <m:num>
                            <m:r>
                              <a:rPr lang="en-US" sz="4300" b="0" i="1" smtClean="0">
                                <a:solidFill>
                                  <a:schemeClr val="bg1"/>
                                </a:solidFill>
                                <a:effectLst/>
                                <a:latin typeface="Cambria Math" panose="02040503050406030204" pitchFamily="18" charset="0"/>
                                <a:cs typeface="Times New Roman" panose="02020603050405020304" pitchFamily="18" charset="0"/>
                              </a:rPr>
                              <m:t>1</m:t>
                            </m:r>
                          </m:num>
                          <m:den>
                            <m:r>
                              <a:rPr lang="en-US" sz="43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den>
                        </m:f>
                      </m:oMath>
                    </m:oMathPara>
                  </a14:m>
                  <a:endParaRPr kumimoji="0" lang="en-US" sz="43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mc:Choice>
          <mc:Fallback>
            <p:sp>
              <p:nvSpPr>
                <p:cNvPr id="40" name="Rectangle 39"/>
                <p:cNvSpPr>
                  <a:spLocks noRot="1" noChangeAspect="1" noMove="1" noResize="1" noEditPoints="1" noAdjustHandles="1" noChangeArrowheads="1" noChangeShapeType="1" noTextEdit="1"/>
                </p:cNvSpPr>
                <p:nvPr/>
              </p:nvSpPr>
              <p:spPr>
                <a:xfrm>
                  <a:off x="2637280" y="3726535"/>
                  <a:ext cx="3955900" cy="1950662"/>
                </a:xfrm>
                <a:prstGeom prst="rect">
                  <a:avLst/>
                </a:prstGeom>
                <a:blipFill>
                  <a:blip r:embed="rId5"/>
                  <a:stretch>
                    <a:fillRect/>
                  </a:stretch>
                </a:blipFill>
              </p:spPr>
              <p:txBody>
                <a:bodyPr/>
                <a:lstStyle/>
                <a:p>
                  <a:r>
                    <a:rPr lang="en-US">
                      <a:noFill/>
                    </a:rPr>
                    <a:t> </a:t>
                  </a:r>
                </a:p>
              </p:txBody>
            </p:sp>
          </mc:Fallback>
        </mc:AlternateContent>
      </p:grpSp>
      <p:grpSp>
        <p:nvGrpSpPr>
          <p:cNvPr id="45" name="Group 44"/>
          <p:cNvGrpSpPr/>
          <p:nvPr/>
        </p:nvGrpSpPr>
        <p:grpSpPr>
          <a:xfrm>
            <a:off x="520928" y="7322941"/>
            <a:ext cx="8194832" cy="3230759"/>
            <a:chOff x="9033550" y="3413410"/>
            <a:chExt cx="8194832" cy="3230759"/>
          </a:xfrm>
        </p:grpSpPr>
        <p:grpSp>
          <p:nvGrpSpPr>
            <p:cNvPr id="11" name="Group 11"/>
            <p:cNvGrpSpPr/>
            <p:nvPr/>
          </p:nvGrpSpPr>
          <p:grpSpPr>
            <a:xfrm>
              <a:off x="9644058" y="3413410"/>
              <a:ext cx="7584324" cy="3230759"/>
              <a:chOff x="-8143" y="-38100"/>
              <a:chExt cx="1997518" cy="850900"/>
            </a:xfrm>
          </p:grpSpPr>
          <p:sp>
            <p:nvSpPr>
              <p:cNvPr id="12" name="Freeform 12"/>
              <p:cNvSpPr/>
              <p:nvPr/>
            </p:nvSpPr>
            <p:spPr>
              <a:xfrm>
                <a:off x="-8143" y="-16191"/>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8" name="Group 28"/>
            <p:cNvGrpSpPr/>
            <p:nvPr/>
          </p:nvGrpSpPr>
          <p:grpSpPr>
            <a:xfrm>
              <a:off x="9033550" y="4266973"/>
              <a:ext cx="1282851" cy="1282851"/>
              <a:chOff x="0" y="0"/>
              <a:chExt cx="812800" cy="812800"/>
            </a:xfrm>
          </p:grpSpPr>
          <p:sp>
            <p:nvSpPr>
              <p:cNvPr id="29" name="Freeform 2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30" name="TextBox 30"/>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31"/>
            <p:cNvSpPr txBox="1"/>
            <p:nvPr/>
          </p:nvSpPr>
          <p:spPr>
            <a:xfrm>
              <a:off x="9304963" y="4479774"/>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B</a:t>
              </a:r>
              <a:endParaRPr kumimoji="0" lang="en-US" sz="4500" b="1" i="0" u="none" strike="noStrike" kern="1200" cap="none" spc="0" normalizeH="0" baseline="0" noProof="0" dirty="0">
                <a:ln>
                  <a:noFill/>
                </a:ln>
                <a:solidFill>
                  <a:srgbClr val="FFFDEF"/>
                </a:solidFill>
                <a:effectLst/>
                <a:uLnTx/>
                <a:uFillTx/>
                <a:latin typeface="Calibri"/>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41" name="Rectangle 40"/>
                <p:cNvSpPr/>
                <p:nvPr/>
              </p:nvSpPr>
              <p:spPr>
                <a:xfrm>
                  <a:off x="11845378" y="3771951"/>
                  <a:ext cx="2770420" cy="2034018"/>
                </a:xfrm>
                <a:prstGeom prst="rect">
                  <a:avLst/>
                </a:prstGeom>
              </p:spPr>
              <p:txBody>
                <a:bodyPr wrap="square">
                  <a:spAutoFit/>
                </a:bodyP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43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3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43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oMath>
                    </m:oMathPara>
                  </a14:m>
                  <a:endParaRPr lang="en-US" sz="4300">
                    <a:solidFill>
                      <a:schemeClr val="bg1"/>
                    </a:solidFill>
                    <a:effectLst/>
                    <a:latin typeface="Times New Roman" panose="02020603050405020304" pitchFamily="18" charset="0"/>
                    <a:ea typeface="Times New Roman" panose="02020603050405020304" pitchFamily="18" charset="0"/>
                  </a:endParaRPr>
                </a:p>
              </p:txBody>
            </p:sp>
          </mc:Choice>
          <mc:Fallback>
            <p:sp>
              <p:nvSpPr>
                <p:cNvPr id="41" name="Rectangle 40"/>
                <p:cNvSpPr>
                  <a:spLocks noRot="1" noChangeAspect="1" noMove="1" noResize="1" noEditPoints="1" noAdjustHandles="1" noChangeArrowheads="1" noChangeShapeType="1" noTextEdit="1"/>
                </p:cNvSpPr>
                <p:nvPr/>
              </p:nvSpPr>
              <p:spPr>
                <a:xfrm>
                  <a:off x="11845378" y="3771951"/>
                  <a:ext cx="2770420" cy="2034018"/>
                </a:xfrm>
                <a:prstGeom prst="rect">
                  <a:avLst/>
                </a:prstGeom>
                <a:blipFill>
                  <a:blip r:embed="rId6"/>
                  <a:stretch>
                    <a:fillRect/>
                  </a:stretch>
                </a:blipFill>
              </p:spPr>
              <p:txBody>
                <a:bodyPr/>
                <a:lstStyle/>
                <a:p>
                  <a:r>
                    <a:rPr lang="en-US">
                      <a:noFill/>
                    </a:rPr>
                    <a:t> </a:t>
                  </a:r>
                </a:p>
              </p:txBody>
            </p:sp>
          </mc:Fallback>
        </mc:AlternateContent>
      </p:grpSp>
      <p:grpSp>
        <p:nvGrpSpPr>
          <p:cNvPr id="46" name="Group 45"/>
          <p:cNvGrpSpPr/>
          <p:nvPr/>
        </p:nvGrpSpPr>
        <p:grpSpPr>
          <a:xfrm>
            <a:off x="9105369" y="4153653"/>
            <a:ext cx="8225750" cy="2700655"/>
            <a:chOff x="387274" y="6557645"/>
            <a:chExt cx="8225750" cy="2700655"/>
          </a:xfrm>
        </p:grpSpPr>
        <p:grpSp>
          <p:nvGrpSpPr>
            <p:cNvPr id="2" name="Group 2"/>
            <p:cNvGrpSpPr/>
            <p:nvPr/>
          </p:nvGrpSpPr>
          <p:grpSpPr>
            <a:xfrm>
              <a:off x="1028700" y="6557645"/>
              <a:ext cx="7584324" cy="2700655"/>
              <a:chOff x="0" y="0"/>
              <a:chExt cx="1997518" cy="711284"/>
            </a:xfrm>
          </p:grpSpPr>
          <p:sp>
            <p:nvSpPr>
              <p:cNvPr id="3" name="Freeform 3"/>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4" name="Group 24"/>
            <p:cNvGrpSpPr/>
            <p:nvPr/>
          </p:nvGrpSpPr>
          <p:grpSpPr>
            <a:xfrm>
              <a:off x="387274" y="7266547"/>
              <a:ext cx="1282851" cy="1282851"/>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26" name="TextBox 2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27"/>
            <p:cNvSpPr txBox="1"/>
            <p:nvPr/>
          </p:nvSpPr>
          <p:spPr>
            <a:xfrm>
              <a:off x="658687" y="7479348"/>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C</a:t>
              </a:r>
              <a:endParaRPr kumimoji="0" lang="en-US" sz="4500" b="1" i="0" u="none" strike="noStrike" kern="1200" cap="none" spc="0" normalizeH="0" baseline="0" noProof="0" dirty="0">
                <a:ln>
                  <a:noFill/>
                </a:ln>
                <a:solidFill>
                  <a:srgbClr val="FFFDEF"/>
                </a:solidFill>
                <a:effectLst/>
                <a:uLnTx/>
                <a:uFillTx/>
                <a:latin typeface="Calibri"/>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42" name="Rectangle 41"/>
                <p:cNvSpPr/>
                <p:nvPr/>
              </p:nvSpPr>
              <p:spPr>
                <a:xfrm>
                  <a:off x="3229089" y="6790388"/>
                  <a:ext cx="3183545" cy="1957074"/>
                </a:xfrm>
                <a:prstGeom prst="rect">
                  <a:avLst/>
                </a:prstGeom>
              </p:spPr>
              <p:txBody>
                <a:bodyPr wrap="squar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4300" i="1" smtClean="0">
                                <a:solidFill>
                                  <a:schemeClr val="bg1"/>
                                </a:solidFill>
                                <a:effectLst/>
                                <a:latin typeface="Cambria Math" panose="02040503050406030204" pitchFamily="18" charset="0"/>
                                <a:cs typeface="Times New Roman" panose="02020603050405020304" pitchFamily="18" charset="0"/>
                              </a:rPr>
                            </m:ctrlPr>
                          </m:fPr>
                          <m:num>
                            <m:r>
                              <a:rPr lang="vi-VN" sz="43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en-US" sz="43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den>
                        </m:f>
                      </m:oMath>
                    </m:oMathPara>
                  </a14:m>
                  <a:endParaRPr kumimoji="0" lang="en-US" sz="43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mc:Choice>
          <mc:Fallback>
            <p:sp>
              <p:nvSpPr>
                <p:cNvPr id="42" name="Rectangle 41"/>
                <p:cNvSpPr>
                  <a:spLocks noRot="1" noChangeAspect="1" noMove="1" noResize="1" noEditPoints="1" noAdjustHandles="1" noChangeArrowheads="1" noChangeShapeType="1" noTextEdit="1"/>
                </p:cNvSpPr>
                <p:nvPr/>
              </p:nvSpPr>
              <p:spPr>
                <a:xfrm>
                  <a:off x="3229089" y="6790388"/>
                  <a:ext cx="3183545" cy="1957074"/>
                </a:xfrm>
                <a:prstGeom prst="rect">
                  <a:avLst/>
                </a:prstGeom>
                <a:blipFill>
                  <a:blip r:embed="rId7"/>
                  <a:stretch>
                    <a:fillRect/>
                  </a:stretch>
                </a:blipFill>
              </p:spPr>
              <p:txBody>
                <a:bodyPr/>
                <a:lstStyle/>
                <a:p>
                  <a:r>
                    <a:rPr lang="en-US">
                      <a:noFill/>
                    </a:rPr>
                    <a:t> </a:t>
                  </a:r>
                </a:p>
              </p:txBody>
            </p:sp>
          </mc:Fallback>
        </mc:AlternateContent>
      </p:grpSp>
      <p:grpSp>
        <p:nvGrpSpPr>
          <p:cNvPr id="47" name="Group 46"/>
          <p:cNvGrpSpPr/>
          <p:nvPr/>
        </p:nvGrpSpPr>
        <p:grpSpPr>
          <a:xfrm>
            <a:off x="9105369" y="7259601"/>
            <a:ext cx="8225750" cy="3230759"/>
            <a:chOff x="9033550" y="6412984"/>
            <a:chExt cx="8225750" cy="3230759"/>
          </a:xfrm>
        </p:grpSpPr>
        <p:grpSp>
          <p:nvGrpSpPr>
            <p:cNvPr id="5" name="Group 5"/>
            <p:cNvGrpSpPr/>
            <p:nvPr/>
          </p:nvGrpSpPr>
          <p:grpSpPr>
            <a:xfrm>
              <a:off x="9674976" y="6412984"/>
              <a:ext cx="7584324" cy="3230759"/>
              <a:chOff x="0" y="-38100"/>
              <a:chExt cx="1997518" cy="850900"/>
            </a:xfrm>
          </p:grpSpPr>
          <p:sp>
            <p:nvSpPr>
              <p:cNvPr id="6" name="Freeform 6"/>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7" name="TextBox 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2" name="Group 32"/>
            <p:cNvGrpSpPr/>
            <p:nvPr/>
          </p:nvGrpSpPr>
          <p:grpSpPr>
            <a:xfrm>
              <a:off x="9033550" y="7299884"/>
              <a:ext cx="1282851" cy="1282851"/>
              <a:chOff x="0" y="0"/>
              <a:chExt cx="812800" cy="812800"/>
            </a:xfrm>
          </p:grpSpPr>
          <p:sp>
            <p:nvSpPr>
              <p:cNvPr id="33" name="Freeform 3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34" name="TextBox 34"/>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5" name="TextBox 35"/>
            <p:cNvSpPr txBox="1"/>
            <p:nvPr/>
          </p:nvSpPr>
          <p:spPr>
            <a:xfrm>
              <a:off x="9304963" y="7512685"/>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D</a:t>
              </a:r>
              <a:endParaRPr kumimoji="0" lang="en-US" sz="4500" b="1" i="0" u="none" strike="noStrike" kern="1200" cap="none" spc="0" normalizeH="0" baseline="0" noProof="0" dirty="0">
                <a:ln>
                  <a:noFill/>
                </a:ln>
                <a:solidFill>
                  <a:srgbClr val="FFFDEF"/>
                </a:solidFill>
                <a:effectLst/>
                <a:uLnTx/>
                <a:uFillTx/>
                <a:latin typeface="Calibri"/>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43" name="Rectangle 42"/>
                <p:cNvSpPr/>
                <p:nvPr/>
              </p:nvSpPr>
              <p:spPr>
                <a:xfrm>
                  <a:off x="12172212" y="6880863"/>
                  <a:ext cx="2589852" cy="2054217"/>
                </a:xfrm>
                <a:prstGeom prst="rect">
                  <a:avLst/>
                </a:prstGeom>
              </p:spPr>
              <p:txBody>
                <a:bodyPr wrap="square">
                  <a:spAutoFit/>
                </a:bodyP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43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3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43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m:t>
                            </m:r>
                          </m:den>
                        </m:f>
                      </m:oMath>
                    </m:oMathPara>
                  </a14:m>
                  <a:endParaRPr lang="en-US" sz="4300">
                    <a:solidFill>
                      <a:schemeClr val="bg1"/>
                    </a:solidFill>
                    <a:effectLst/>
                    <a:latin typeface="Times New Roman" panose="02020603050405020304" pitchFamily="18" charset="0"/>
                    <a:ea typeface="Times New Roman" panose="02020603050405020304" pitchFamily="18" charset="0"/>
                  </a:endParaRPr>
                </a:p>
              </p:txBody>
            </p:sp>
          </mc:Choice>
          <mc:Fallback>
            <p:sp>
              <p:nvSpPr>
                <p:cNvPr id="43" name="Rectangle 42"/>
                <p:cNvSpPr>
                  <a:spLocks noRot="1" noChangeAspect="1" noMove="1" noResize="1" noEditPoints="1" noAdjustHandles="1" noChangeArrowheads="1" noChangeShapeType="1" noTextEdit="1"/>
                </p:cNvSpPr>
                <p:nvPr/>
              </p:nvSpPr>
              <p:spPr>
                <a:xfrm>
                  <a:off x="12172212" y="6880863"/>
                  <a:ext cx="2589852" cy="2054217"/>
                </a:xfrm>
                <a:prstGeom prst="rect">
                  <a:avLst/>
                </a:prstGeom>
                <a:blipFill>
                  <a:blip r:embed="rId8"/>
                  <a:stretch>
                    <a:fillRect/>
                  </a:stretch>
                </a:blipFill>
              </p:spPr>
              <p:txBody>
                <a:bodyPr/>
                <a:lstStyle/>
                <a:p>
                  <a:r>
                    <a:rPr lang="en-US">
                      <a:noFill/>
                    </a:rPr>
                    <a:t> </a:t>
                  </a:r>
                </a:p>
              </p:txBody>
            </p:sp>
          </mc:Fallback>
        </mc:AlternateContent>
      </p:grpSp>
      <p:pic>
        <p:nvPicPr>
          <p:cNvPr id="48" name="Picture 47"/>
          <p:cNvPicPr>
            <a:picLocks noChangeAspect="1"/>
          </p:cNvPicPr>
          <p:nvPr/>
        </p:nvPicPr>
        <p:blipFill>
          <a:blip r:embed="rId9">
            <a:biLevel thresh="25000"/>
            <a:extLst>
              <a:ext uri="{28A0092B-C50C-407E-A947-70E740481C1C}">
                <a14:useLocalDpi xmlns:a14="http://schemas.microsoft.com/office/drawing/2010/main" val="0"/>
              </a:ext>
            </a:extLst>
          </a:blip>
          <a:stretch>
            <a:fillRect/>
          </a:stretch>
        </p:blipFill>
        <p:spPr>
          <a:xfrm>
            <a:off x="15468600" y="4357362"/>
            <a:ext cx="2086818" cy="2105876"/>
          </a:xfrm>
          <a:prstGeom prst="rect">
            <a:avLst/>
          </a:prstGeom>
          <a:effectLst>
            <a:outerShdw blurRad="50800" dist="38100" dir="13500000" algn="br" rotWithShape="0">
              <a:prstClr val="black">
                <a:alpha val="40000"/>
              </a:prstClr>
            </a:outerShdw>
          </a:effectLst>
        </p:spPr>
      </p:pic>
      <p:sp>
        <p:nvSpPr>
          <p:cNvPr id="49" name="TextBox 38"/>
          <p:cNvSpPr txBox="1"/>
          <p:nvPr/>
        </p:nvSpPr>
        <p:spPr>
          <a:xfrm rot="20550000">
            <a:off x="-1165129" y="497884"/>
            <a:ext cx="5517952" cy="1800236"/>
          </a:xfrm>
          <a:prstGeom prst="rect">
            <a:avLst/>
          </a:prstGeom>
        </p:spPr>
        <p:txBody>
          <a:bodyPr wrap="square" lIns="0" tIns="0" rIns="0" bIns="0" rtlCol="0" anchor="t">
            <a:spAutoFit/>
          </a:bodyPr>
          <a:lstStyle/>
          <a:p>
            <a:pPr lvl="0" algn="ctr">
              <a:lnSpc>
                <a:spcPts val="17211"/>
              </a:lnSpc>
              <a:defRPr/>
            </a:pPr>
            <a:r>
              <a:rPr lang="en-US" sz="4400" b="1">
                <a:solidFill>
                  <a:srgbClr val="FFFDEF"/>
                </a:solidFill>
                <a:latin typeface="Arial" panose="020B0604020202020204" pitchFamily="34" charset="0"/>
                <a:cs typeface="Arial" panose="020B0604020202020204" pitchFamily="34" charset="0"/>
              </a:rPr>
              <a:t>Câu </a:t>
            </a:r>
            <a:r>
              <a:rPr lang="en-US" sz="4400" b="1" smtClean="0">
                <a:solidFill>
                  <a:srgbClr val="FFFDEF"/>
                </a:solidFill>
                <a:latin typeface="Arial" panose="020B0604020202020204" pitchFamily="34" charset="0"/>
                <a:cs typeface="Arial" panose="020B0604020202020204" pitchFamily="34" charset="0"/>
              </a:rPr>
              <a:t>4</a:t>
            </a:r>
            <a:endParaRPr lang="en-US" sz="4400" b="1" dirty="0">
              <a:solidFill>
                <a:srgbClr val="FFFD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00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anim calcmode="lin" valueType="num">
                                      <p:cBhvr>
                                        <p:cTn id="18" dur="500" fill="hold"/>
                                        <p:tgtEl>
                                          <p:spTgt spid="49"/>
                                        </p:tgtEl>
                                        <p:attrNameLst>
                                          <p:attrName>ppt_x</p:attrName>
                                        </p:attrNameLst>
                                      </p:cBhvr>
                                      <p:tavLst>
                                        <p:tav tm="0">
                                          <p:val>
                                            <p:strVal val="#ppt_x"/>
                                          </p:val>
                                        </p:tav>
                                        <p:tav tm="100000">
                                          <p:val>
                                            <p:strVal val="#ppt_x"/>
                                          </p:val>
                                        </p:tav>
                                      </p:tavLst>
                                    </p:anim>
                                    <p:anim calcmode="lin" valueType="num">
                                      <p:cBhvr>
                                        <p:cTn id="19" dur="500" fill="hold"/>
                                        <p:tgtEl>
                                          <p:spTgt spid="49"/>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anim calcmode="lin" valueType="num">
                                      <p:cBhvr>
                                        <p:cTn id="24" dur="500" fill="hold"/>
                                        <p:tgtEl>
                                          <p:spTgt spid="44"/>
                                        </p:tgtEl>
                                        <p:attrNameLst>
                                          <p:attrName>ppt_x</p:attrName>
                                        </p:attrNameLst>
                                      </p:cBhvr>
                                      <p:tavLst>
                                        <p:tav tm="0">
                                          <p:val>
                                            <p:strVal val="#ppt_x"/>
                                          </p:val>
                                        </p:tav>
                                        <p:tav tm="100000">
                                          <p:val>
                                            <p:strVal val="#ppt_x"/>
                                          </p:val>
                                        </p:tav>
                                      </p:tavLst>
                                    </p:anim>
                                    <p:anim calcmode="lin" valueType="num">
                                      <p:cBhvr>
                                        <p:cTn id="25" dur="5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anim calcmode="lin" valueType="num">
                                      <p:cBhvr>
                                        <p:cTn id="30" dur="500" fill="hold"/>
                                        <p:tgtEl>
                                          <p:spTgt spid="45"/>
                                        </p:tgtEl>
                                        <p:attrNameLst>
                                          <p:attrName>ppt_x</p:attrName>
                                        </p:attrNameLst>
                                      </p:cBhvr>
                                      <p:tavLst>
                                        <p:tav tm="0">
                                          <p:val>
                                            <p:strVal val="#ppt_x"/>
                                          </p:val>
                                        </p:tav>
                                        <p:tav tm="100000">
                                          <p:val>
                                            <p:strVal val="#ppt_x"/>
                                          </p:val>
                                        </p:tav>
                                      </p:tavLst>
                                    </p:anim>
                                    <p:anim calcmode="lin" valueType="num">
                                      <p:cBhvr>
                                        <p:cTn id="31" dur="5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42" presetClass="entr" presetSubtype="0"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anim calcmode="lin" valueType="num">
                                      <p:cBhvr>
                                        <p:cTn id="36" dur="500" fill="hold"/>
                                        <p:tgtEl>
                                          <p:spTgt spid="46"/>
                                        </p:tgtEl>
                                        <p:attrNameLst>
                                          <p:attrName>ppt_x</p:attrName>
                                        </p:attrNameLst>
                                      </p:cBhvr>
                                      <p:tavLst>
                                        <p:tav tm="0">
                                          <p:val>
                                            <p:strVal val="#ppt_x"/>
                                          </p:val>
                                        </p:tav>
                                        <p:tav tm="100000">
                                          <p:val>
                                            <p:strVal val="#ppt_x"/>
                                          </p:val>
                                        </p:tav>
                                      </p:tavLst>
                                    </p:anim>
                                    <p:anim calcmode="lin" valueType="num">
                                      <p:cBhvr>
                                        <p:cTn id="37" dur="50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42" presetClass="entr" presetSubtype="0" fill="hold"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strVal val="#ppt_x"/>
                                          </p:val>
                                        </p:tav>
                                        <p:tav tm="100000">
                                          <p:val>
                                            <p:strVal val="#ppt_x"/>
                                          </p:val>
                                        </p:tav>
                                      </p:tavLst>
                                    </p:anim>
                                    <p:anim calcmode="lin" valueType="num">
                                      <p:cBhvr>
                                        <p:cTn id="43"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500" fill="hold"/>
                                        <p:tgtEl>
                                          <p:spTgt spid="48"/>
                                        </p:tgtEl>
                                        <p:attrNameLst>
                                          <p:attrName>ppt_w</p:attrName>
                                        </p:attrNameLst>
                                      </p:cBhvr>
                                      <p:tavLst>
                                        <p:tav tm="0">
                                          <p:val>
                                            <p:fltVal val="0"/>
                                          </p:val>
                                        </p:tav>
                                        <p:tav tm="100000">
                                          <p:val>
                                            <p:strVal val="#ppt_w"/>
                                          </p:val>
                                        </p:tav>
                                      </p:tavLst>
                                    </p:anim>
                                    <p:anim calcmode="lin" valueType="num">
                                      <p:cBhvr>
                                        <p:cTn id="49" dur="500" fill="hold"/>
                                        <p:tgtEl>
                                          <p:spTgt spid="48"/>
                                        </p:tgtEl>
                                        <p:attrNameLst>
                                          <p:attrName>ppt_h</p:attrName>
                                        </p:attrNameLst>
                                      </p:cBhvr>
                                      <p:tavLst>
                                        <p:tav tm="0">
                                          <p:val>
                                            <p:fltVal val="0"/>
                                          </p:val>
                                        </p:tav>
                                        <p:tav tm="100000">
                                          <p:val>
                                            <p:strVal val="#ppt_h"/>
                                          </p:val>
                                        </p:tav>
                                      </p:tavLst>
                                    </p:anim>
                                    <p:animEffect transition="in" filter="fade">
                                      <p:cBhvr>
                                        <p:cTn id="5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78288"/>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9" name="Rectangle 38"/>
              <p:cNvSpPr/>
              <p:nvPr/>
            </p:nvSpPr>
            <p:spPr>
              <a:xfrm>
                <a:off x="2892417" y="142664"/>
                <a:ext cx="15166983" cy="3785652"/>
              </a:xfrm>
              <a:prstGeom prst="rect">
                <a:avLst/>
              </a:prstGeom>
            </p:spPr>
            <p:txBody>
              <a:bodyPr wrap="square">
                <a:spAutoFit/>
              </a:bodyPr>
              <a:lstStyle/>
              <a:p>
                <a:pPr marR="30480" lvl="0" algn="just">
                  <a:lnSpc>
                    <a:spcPct val="150000"/>
                  </a:lnSpc>
                  <a:spcBef>
                    <a:spcPts val="600"/>
                  </a:spcBef>
                  <a:spcAft>
                    <a:spcPts val="600"/>
                  </a:spcAft>
                </a:pPr>
                <a:r>
                  <a:rPr kumimoji="0" lang="vi-VN" sz="4000" b="0" i="0" u="none" strike="noStrike" kern="120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Times New Roman" panose="02020603050405020304" pitchFamily="18" charset="0"/>
                  </a:rPr>
                  <a:t>Một hộp có 30 thẻ cùng loại, mỗi thẻ được ghi một trong các số </a:t>
                </a:r>
                <a14:m>
                  <m:oMath xmlns:m="http://schemas.openxmlformats.org/officeDocument/2006/math">
                    <m:r>
                      <a:rPr kumimoji="0" lang="vi-VN" sz="4000" b="0" i="1" u="none" strike="noStrike" kern="1200" cap="none" spc="0" normalizeH="0" baseline="0" noProof="0">
                        <a:ln>
                          <a:noFill/>
                        </a:ln>
                        <a:solidFill>
                          <a:schemeClr val="bg1"/>
                        </a:solidFill>
                        <a:effectLst/>
                        <a:uLnTx/>
                        <a:uFillTx/>
                        <a:ea typeface="Times New Roman" panose="02020603050405020304" pitchFamily="18" charset="0"/>
                        <a:cs typeface="Times New Roman" panose="02020603050405020304" pitchFamily="18" charset="0"/>
                      </a:rPr>
                      <m:t>1; 2; 3; 4; 5;…..; 29; 30</m:t>
                    </m:r>
                  </m:oMath>
                </a14:m>
                <a:r>
                  <a:rPr kumimoji="0" lang="vi-VN" sz="4000" b="0" i="0" u="none" strike="noStrike" kern="1200" cap="none" spc="0" normalizeH="0" baseline="0" noProof="0">
                    <a:ln>
                      <a:noFill/>
                    </a:ln>
                    <a:solidFill>
                      <a:schemeClr val="bg1"/>
                    </a:solidFill>
                    <a:effectLst/>
                    <a:uLnTx/>
                    <a:uFillTx/>
                    <a:latin typeface="Arial" panose="020B0604020202020204" pitchFamily="34" charset="0"/>
                    <a:ea typeface="Times New Roman" panose="02020603050405020304" pitchFamily="18" charset="0"/>
                    <a:cs typeface="Times New Roman" panose="02020603050405020304" pitchFamily="18" charset="0"/>
                  </a:rPr>
                  <a:t>. Hai thẻ khác nhau thì ghi số khác nhau. Rút ngẫu nhiên một thẻ trong hộp. </a:t>
                </a:r>
                <a:r>
                  <a:rPr lang="vi-VN" sz="4000">
                    <a:solidFill>
                      <a:schemeClr val="bg1"/>
                    </a:solidFill>
                    <a:ea typeface="Times New Roman" panose="02020603050405020304" pitchFamily="18" charset="0"/>
                    <a:cs typeface="Times New Roman" panose="02020603050405020304" pitchFamily="18" charset="0"/>
                  </a:rPr>
                  <a:t>Xác suất của biến cố “Số xuất hiện trên thẻ  được rút ra là số chia hết cho cả 2 và 5” là:</a:t>
                </a:r>
                <a:endParaRPr kumimoji="0" lang="en-US" sz="4000" b="0" i="0" u="none" strike="noStrike" kern="1200" cap="none" spc="0" normalizeH="0" baseline="0" noProof="0">
                  <a:ln>
                    <a:noFill/>
                  </a:ln>
                  <a:solidFill>
                    <a:schemeClr val="bg1"/>
                  </a:solidFill>
                  <a:effectLst/>
                  <a:uLnTx/>
                  <a:uFillTx/>
                  <a:latin typeface="Calibri"/>
                  <a:ea typeface="Times New Roman" panose="02020603050405020304" pitchFamily="18" charset="0"/>
                  <a:cs typeface="+mn-cs"/>
                </a:endParaRPr>
              </a:p>
            </p:txBody>
          </p:sp>
        </mc:Choice>
        <mc:Fallback>
          <p:sp>
            <p:nvSpPr>
              <p:cNvPr id="39" name="Rectangle 38"/>
              <p:cNvSpPr>
                <a:spLocks noRot="1" noChangeAspect="1" noMove="1" noResize="1" noEditPoints="1" noAdjustHandles="1" noChangeArrowheads="1" noChangeShapeType="1" noTextEdit="1"/>
              </p:cNvSpPr>
              <p:nvPr/>
            </p:nvSpPr>
            <p:spPr>
              <a:xfrm>
                <a:off x="2892417" y="142664"/>
                <a:ext cx="15166983" cy="3785652"/>
              </a:xfrm>
              <a:prstGeom prst="rect">
                <a:avLst/>
              </a:prstGeom>
              <a:blipFill>
                <a:blip r:embed="rId2"/>
                <a:stretch>
                  <a:fillRect l="-1406" r="-1205" b="-3060"/>
                </a:stretch>
              </a:blipFill>
            </p:spPr>
            <p:txBody>
              <a:bodyPr/>
              <a:lstStyle/>
              <a:p>
                <a:r>
                  <a:rPr lang="en-US">
                    <a:noFill/>
                  </a:rPr>
                  <a:t> </a:t>
                </a:r>
              </a:p>
            </p:txBody>
          </p:sp>
        </mc:Fallback>
      </mc:AlternateContent>
      <p:grpSp>
        <p:nvGrpSpPr>
          <p:cNvPr id="44" name="Group 43"/>
          <p:cNvGrpSpPr/>
          <p:nvPr/>
        </p:nvGrpSpPr>
        <p:grpSpPr>
          <a:xfrm>
            <a:off x="490010" y="4173503"/>
            <a:ext cx="8225750" cy="2700655"/>
            <a:chOff x="387274" y="3558071"/>
            <a:chExt cx="8225750" cy="2700655"/>
          </a:xfrm>
        </p:grpSpPr>
        <p:grpSp>
          <p:nvGrpSpPr>
            <p:cNvPr id="8" name="Group 8"/>
            <p:cNvGrpSpPr/>
            <p:nvPr/>
          </p:nvGrpSpPr>
          <p:grpSpPr>
            <a:xfrm>
              <a:off x="1028700" y="3558071"/>
              <a:ext cx="7584324" cy="2700655"/>
              <a:chOff x="0" y="0"/>
              <a:chExt cx="1997518" cy="711284"/>
            </a:xfrm>
          </p:grpSpPr>
          <p:sp>
            <p:nvSpPr>
              <p:cNvPr id="9" name="Freeform 9"/>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5"/>
            <p:cNvGrpSpPr/>
            <p:nvPr/>
          </p:nvGrpSpPr>
          <p:grpSpPr>
            <a:xfrm>
              <a:off x="387274" y="4266973"/>
              <a:ext cx="1282851" cy="1282851"/>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3" name="TextBox 23"/>
            <p:cNvSpPr txBox="1"/>
            <p:nvPr/>
          </p:nvSpPr>
          <p:spPr>
            <a:xfrm>
              <a:off x="658687" y="4479774"/>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A</a:t>
              </a:r>
              <a:endParaRPr kumimoji="0" lang="en-US" sz="4500" b="1" i="0" u="none" strike="noStrike" kern="1200" cap="none" spc="0" normalizeH="0" baseline="0" noProof="0" dirty="0">
                <a:ln>
                  <a:noFill/>
                </a:ln>
                <a:solidFill>
                  <a:srgbClr val="FFFDEF"/>
                </a:solidFill>
                <a:effectLst/>
                <a:uLnTx/>
                <a:uFillTx/>
                <a:latin typeface="Calibri"/>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40" name="Rectangle 39"/>
                <p:cNvSpPr/>
                <p:nvPr/>
              </p:nvSpPr>
              <p:spPr>
                <a:xfrm>
                  <a:off x="2637280" y="3726535"/>
                  <a:ext cx="3955900" cy="195066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3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ctrlPr>
                          </m:fPr>
                          <m:num>
                            <m:r>
                              <a:rPr kumimoji="0" lang="en-US" sz="43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t>2</m:t>
                            </m:r>
                          </m:num>
                          <m:den>
                            <m:r>
                              <a:rPr kumimoji="0" lang="en-US" sz="4300" b="0" i="1" u="none" strike="noStrike" kern="1200" cap="none" spc="0" normalizeH="0" baseline="0" noProof="0" smtClean="0">
                                <a:ln>
                                  <a:noFill/>
                                </a:ln>
                                <a:solidFill>
                                  <a:schemeClr val="tx1"/>
                                </a:solidFill>
                                <a:effectLst/>
                                <a:uLnTx/>
                                <a:uFillTx/>
                                <a:latin typeface="Cambria Math" panose="02040503050406030204" pitchFamily="18" charset="0"/>
                                <a:ea typeface="Arial" panose="020B0604020202020204" pitchFamily="34" charset="0"/>
                                <a:cs typeface="Times New Roman" panose="02020603050405020304" pitchFamily="18" charset="0"/>
                              </a:rPr>
                              <m:t>3</m:t>
                            </m:r>
                          </m:den>
                        </m:f>
                      </m:oMath>
                    </m:oMathPara>
                  </a14:m>
                  <a:endParaRPr kumimoji="0" lang="en-US" sz="43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mc:Choice>
          <mc:Fallback>
            <p:sp>
              <p:nvSpPr>
                <p:cNvPr id="40" name="Rectangle 39"/>
                <p:cNvSpPr>
                  <a:spLocks noRot="1" noChangeAspect="1" noMove="1" noResize="1" noEditPoints="1" noAdjustHandles="1" noChangeArrowheads="1" noChangeShapeType="1" noTextEdit="1"/>
                </p:cNvSpPr>
                <p:nvPr/>
              </p:nvSpPr>
              <p:spPr>
                <a:xfrm>
                  <a:off x="2637280" y="3726535"/>
                  <a:ext cx="3955900" cy="1950662"/>
                </a:xfrm>
                <a:prstGeom prst="rect">
                  <a:avLst/>
                </a:prstGeom>
                <a:blipFill>
                  <a:blip r:embed="rId3"/>
                  <a:stretch>
                    <a:fillRect/>
                  </a:stretch>
                </a:blipFill>
              </p:spPr>
              <p:txBody>
                <a:bodyPr/>
                <a:lstStyle/>
                <a:p>
                  <a:r>
                    <a:rPr lang="en-US">
                      <a:noFill/>
                    </a:rPr>
                    <a:t> </a:t>
                  </a:r>
                </a:p>
              </p:txBody>
            </p:sp>
          </mc:Fallback>
        </mc:AlternateContent>
      </p:grpSp>
      <p:grpSp>
        <p:nvGrpSpPr>
          <p:cNvPr id="45" name="Group 44"/>
          <p:cNvGrpSpPr/>
          <p:nvPr/>
        </p:nvGrpSpPr>
        <p:grpSpPr>
          <a:xfrm>
            <a:off x="520928" y="7322941"/>
            <a:ext cx="8194832" cy="3230759"/>
            <a:chOff x="9033550" y="3413410"/>
            <a:chExt cx="8194832" cy="3230759"/>
          </a:xfrm>
        </p:grpSpPr>
        <p:grpSp>
          <p:nvGrpSpPr>
            <p:cNvPr id="11" name="Group 11"/>
            <p:cNvGrpSpPr/>
            <p:nvPr/>
          </p:nvGrpSpPr>
          <p:grpSpPr>
            <a:xfrm>
              <a:off x="9644058" y="3413410"/>
              <a:ext cx="7584324" cy="3230759"/>
              <a:chOff x="-8143" y="-38100"/>
              <a:chExt cx="1997518" cy="850900"/>
            </a:xfrm>
          </p:grpSpPr>
          <p:sp>
            <p:nvSpPr>
              <p:cNvPr id="12" name="Freeform 12"/>
              <p:cNvSpPr/>
              <p:nvPr/>
            </p:nvSpPr>
            <p:spPr>
              <a:xfrm>
                <a:off x="-8143" y="-16191"/>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8" name="Group 28"/>
            <p:cNvGrpSpPr/>
            <p:nvPr/>
          </p:nvGrpSpPr>
          <p:grpSpPr>
            <a:xfrm>
              <a:off x="9033550" y="4266973"/>
              <a:ext cx="1282851" cy="1282851"/>
              <a:chOff x="0" y="0"/>
              <a:chExt cx="812800" cy="812800"/>
            </a:xfrm>
          </p:grpSpPr>
          <p:sp>
            <p:nvSpPr>
              <p:cNvPr id="29" name="Freeform 2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30" name="TextBox 30"/>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31"/>
            <p:cNvSpPr txBox="1"/>
            <p:nvPr/>
          </p:nvSpPr>
          <p:spPr>
            <a:xfrm>
              <a:off x="9304963" y="4479774"/>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B</a:t>
              </a:r>
              <a:endParaRPr kumimoji="0" lang="en-US" sz="4500" b="1" i="0" u="none" strike="noStrike" kern="1200" cap="none" spc="0" normalizeH="0" baseline="0" noProof="0" dirty="0">
                <a:ln>
                  <a:noFill/>
                </a:ln>
                <a:solidFill>
                  <a:srgbClr val="FFFDEF"/>
                </a:solidFill>
                <a:effectLst/>
                <a:uLnTx/>
                <a:uFillTx/>
                <a:latin typeface="Calibri"/>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41" name="Rectangle 40"/>
                <p:cNvSpPr/>
                <p:nvPr/>
              </p:nvSpPr>
              <p:spPr>
                <a:xfrm>
                  <a:off x="11845378" y="3771951"/>
                  <a:ext cx="2770420" cy="2034018"/>
                </a:xfrm>
                <a:prstGeom prst="rect">
                  <a:avLst/>
                </a:prstGeom>
              </p:spPr>
              <p:txBody>
                <a:bodyPr wrap="square">
                  <a:spAutoFit/>
                </a:bodyPr>
                <a:lstStyle/>
                <a:p>
                  <a:pPr marL="0" marR="30480" lvl="0" indent="0" algn="just" defTabSz="914400" rtl="0" eaLnBrk="1" fontAlgn="auto" latinLnBrk="0" hangingPunct="1">
                    <a:lnSpc>
                      <a:spcPct val="150000"/>
                    </a:lnSpc>
                    <a:spcBef>
                      <a:spcPts val="60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300" b="0" i="1" u="none" strike="noStrike" kern="1200" cap="none" spc="0" normalizeH="0" baseline="0" noProof="0" smtClean="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4300" b="0" i="1" u="none" strike="noStrike" kern="1200" cap="none" spc="0" normalizeH="0" baseline="0" noProof="0" smtClean="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num>
                          <m:den>
                            <m:r>
                              <a:rPr kumimoji="0" lang="en-US" sz="4300" b="0" i="1" u="none" strike="noStrike" kern="1200" cap="none" spc="0" normalizeH="0" baseline="0" noProof="0" smtClean="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10</m:t>
                            </m:r>
                          </m:den>
                        </m:f>
                      </m:oMath>
                    </m:oMathPara>
                  </a14:m>
                  <a:endParaRPr kumimoji="0" lang="en-US" sz="4300" b="0" i="0" u="none" strike="noStrike" kern="1200" cap="none" spc="0" normalizeH="0" baseline="0" noProof="0">
                    <a:ln>
                      <a:noFill/>
                    </a:ln>
                    <a:solidFill>
                      <a:schemeClr val="tx1"/>
                    </a:solidFill>
                    <a:effectLst/>
                    <a:uLnTx/>
                    <a:uFillTx/>
                    <a:latin typeface="Times New Roman" panose="02020603050405020304" pitchFamily="18" charset="0"/>
                    <a:ea typeface="Times New Roman" panose="02020603050405020304" pitchFamily="18" charset="0"/>
                    <a:cs typeface="+mn-cs"/>
                  </a:endParaRPr>
                </a:p>
              </p:txBody>
            </p:sp>
          </mc:Choice>
          <mc:Fallback>
            <p:sp>
              <p:nvSpPr>
                <p:cNvPr id="41" name="Rectangle 40"/>
                <p:cNvSpPr>
                  <a:spLocks noRot="1" noChangeAspect="1" noMove="1" noResize="1" noEditPoints="1" noAdjustHandles="1" noChangeArrowheads="1" noChangeShapeType="1" noTextEdit="1"/>
                </p:cNvSpPr>
                <p:nvPr/>
              </p:nvSpPr>
              <p:spPr>
                <a:xfrm>
                  <a:off x="11845378" y="3771951"/>
                  <a:ext cx="2770420" cy="2034018"/>
                </a:xfrm>
                <a:prstGeom prst="rect">
                  <a:avLst/>
                </a:prstGeom>
                <a:blipFill>
                  <a:blip r:embed="rId4"/>
                  <a:stretch>
                    <a:fillRect/>
                  </a:stretch>
                </a:blipFill>
              </p:spPr>
              <p:txBody>
                <a:bodyPr/>
                <a:lstStyle/>
                <a:p>
                  <a:r>
                    <a:rPr lang="en-US">
                      <a:noFill/>
                    </a:rPr>
                    <a:t> </a:t>
                  </a:r>
                </a:p>
              </p:txBody>
            </p:sp>
          </mc:Fallback>
        </mc:AlternateContent>
      </p:grpSp>
      <p:grpSp>
        <p:nvGrpSpPr>
          <p:cNvPr id="46" name="Group 45"/>
          <p:cNvGrpSpPr/>
          <p:nvPr/>
        </p:nvGrpSpPr>
        <p:grpSpPr>
          <a:xfrm>
            <a:off x="9105369" y="4153653"/>
            <a:ext cx="8225750" cy="2700655"/>
            <a:chOff x="387274" y="6557645"/>
            <a:chExt cx="8225750" cy="2700655"/>
          </a:xfrm>
        </p:grpSpPr>
        <p:grpSp>
          <p:nvGrpSpPr>
            <p:cNvPr id="2" name="Group 2"/>
            <p:cNvGrpSpPr/>
            <p:nvPr/>
          </p:nvGrpSpPr>
          <p:grpSpPr>
            <a:xfrm>
              <a:off x="1028700" y="6557645"/>
              <a:ext cx="7584324" cy="2700655"/>
              <a:chOff x="0" y="0"/>
              <a:chExt cx="1997518" cy="711284"/>
            </a:xfrm>
          </p:grpSpPr>
          <p:sp>
            <p:nvSpPr>
              <p:cNvPr id="3" name="Freeform 3"/>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4" name="Group 24"/>
            <p:cNvGrpSpPr/>
            <p:nvPr/>
          </p:nvGrpSpPr>
          <p:grpSpPr>
            <a:xfrm>
              <a:off x="387274" y="7266547"/>
              <a:ext cx="1282851" cy="1282851"/>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26" name="TextBox 2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27"/>
            <p:cNvSpPr txBox="1"/>
            <p:nvPr/>
          </p:nvSpPr>
          <p:spPr>
            <a:xfrm>
              <a:off x="658687" y="7479348"/>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C</a:t>
              </a:r>
              <a:endParaRPr kumimoji="0" lang="en-US" sz="4500" b="1" i="0" u="none" strike="noStrike" kern="1200" cap="none" spc="0" normalizeH="0" baseline="0" noProof="0" dirty="0">
                <a:ln>
                  <a:noFill/>
                </a:ln>
                <a:solidFill>
                  <a:srgbClr val="FFFDEF"/>
                </a:solidFill>
                <a:effectLst/>
                <a:uLnTx/>
                <a:uFillTx/>
                <a:latin typeface="Calibri"/>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42" name="Rectangle 41"/>
                <p:cNvSpPr/>
                <p:nvPr/>
              </p:nvSpPr>
              <p:spPr>
                <a:xfrm>
                  <a:off x="3229089" y="6790388"/>
                  <a:ext cx="3183545" cy="195707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3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ctrlPr>
                          </m:fPr>
                          <m:num>
                            <m:r>
                              <a:rPr kumimoji="0" lang="en-US" sz="43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t>4</m:t>
                            </m:r>
                          </m:num>
                          <m:den>
                            <m:r>
                              <a:rPr kumimoji="0" lang="en-US" sz="4300" b="0" i="1" u="none" strike="noStrike" kern="1200" cap="none" spc="0" normalizeH="0" baseline="0" noProof="0" smtClean="0">
                                <a:ln>
                                  <a:noFill/>
                                </a:ln>
                                <a:solidFill>
                                  <a:schemeClr val="tx1"/>
                                </a:solidFill>
                                <a:effectLst/>
                                <a:uLnTx/>
                                <a:uFillTx/>
                                <a:latin typeface="Cambria Math" panose="02040503050406030204" pitchFamily="18" charset="0"/>
                                <a:ea typeface="Arial" panose="020B0604020202020204" pitchFamily="34" charset="0"/>
                                <a:cs typeface="Times New Roman" panose="02020603050405020304" pitchFamily="18" charset="0"/>
                              </a:rPr>
                              <m:t>5</m:t>
                            </m:r>
                          </m:den>
                        </m:f>
                      </m:oMath>
                    </m:oMathPara>
                  </a14:m>
                  <a:endParaRPr kumimoji="0" lang="en-US" sz="43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mc:Choice>
          <mc:Fallback>
            <p:sp>
              <p:nvSpPr>
                <p:cNvPr id="42" name="Rectangle 41"/>
                <p:cNvSpPr>
                  <a:spLocks noRot="1" noChangeAspect="1" noMove="1" noResize="1" noEditPoints="1" noAdjustHandles="1" noChangeArrowheads="1" noChangeShapeType="1" noTextEdit="1"/>
                </p:cNvSpPr>
                <p:nvPr/>
              </p:nvSpPr>
              <p:spPr>
                <a:xfrm>
                  <a:off x="3229089" y="6790388"/>
                  <a:ext cx="3183545" cy="1957074"/>
                </a:xfrm>
                <a:prstGeom prst="rect">
                  <a:avLst/>
                </a:prstGeom>
                <a:blipFill>
                  <a:blip r:embed="rId5"/>
                  <a:stretch>
                    <a:fillRect/>
                  </a:stretch>
                </a:blipFill>
              </p:spPr>
              <p:txBody>
                <a:bodyPr/>
                <a:lstStyle/>
                <a:p>
                  <a:r>
                    <a:rPr lang="en-US">
                      <a:noFill/>
                    </a:rPr>
                    <a:t> </a:t>
                  </a:r>
                </a:p>
              </p:txBody>
            </p:sp>
          </mc:Fallback>
        </mc:AlternateContent>
      </p:grpSp>
      <p:grpSp>
        <p:nvGrpSpPr>
          <p:cNvPr id="47" name="Group 46"/>
          <p:cNvGrpSpPr/>
          <p:nvPr/>
        </p:nvGrpSpPr>
        <p:grpSpPr>
          <a:xfrm>
            <a:off x="9105369" y="7259601"/>
            <a:ext cx="8225750" cy="3230759"/>
            <a:chOff x="9033550" y="6412984"/>
            <a:chExt cx="8225750" cy="3230759"/>
          </a:xfrm>
        </p:grpSpPr>
        <p:grpSp>
          <p:nvGrpSpPr>
            <p:cNvPr id="5" name="Group 5"/>
            <p:cNvGrpSpPr/>
            <p:nvPr/>
          </p:nvGrpSpPr>
          <p:grpSpPr>
            <a:xfrm>
              <a:off x="9674976" y="6412984"/>
              <a:ext cx="7584324" cy="3230759"/>
              <a:chOff x="0" y="-38100"/>
              <a:chExt cx="1997518" cy="850900"/>
            </a:xfrm>
          </p:grpSpPr>
          <p:sp>
            <p:nvSpPr>
              <p:cNvPr id="6" name="Freeform 6"/>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7" name="TextBox 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2" name="Group 32"/>
            <p:cNvGrpSpPr/>
            <p:nvPr/>
          </p:nvGrpSpPr>
          <p:grpSpPr>
            <a:xfrm>
              <a:off x="9033550" y="7299884"/>
              <a:ext cx="1282851" cy="1282851"/>
              <a:chOff x="0" y="0"/>
              <a:chExt cx="812800" cy="812800"/>
            </a:xfrm>
          </p:grpSpPr>
          <p:sp>
            <p:nvSpPr>
              <p:cNvPr id="33" name="Freeform 3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34" name="TextBox 34"/>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5" name="TextBox 35"/>
            <p:cNvSpPr txBox="1"/>
            <p:nvPr/>
          </p:nvSpPr>
          <p:spPr>
            <a:xfrm>
              <a:off x="9304963" y="7512685"/>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D</a:t>
              </a:r>
              <a:endParaRPr kumimoji="0" lang="en-US" sz="4500" b="1" i="0" u="none" strike="noStrike" kern="1200" cap="none" spc="0" normalizeH="0" baseline="0" noProof="0" dirty="0">
                <a:ln>
                  <a:noFill/>
                </a:ln>
                <a:solidFill>
                  <a:srgbClr val="FFFDEF"/>
                </a:solidFill>
                <a:effectLst/>
                <a:uLnTx/>
                <a:uFillTx/>
                <a:latin typeface="Calibri"/>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43" name="Rectangle 42"/>
                <p:cNvSpPr/>
                <p:nvPr/>
              </p:nvSpPr>
              <p:spPr>
                <a:xfrm>
                  <a:off x="12172212" y="6880863"/>
                  <a:ext cx="2589852" cy="2054217"/>
                </a:xfrm>
                <a:prstGeom prst="rect">
                  <a:avLst/>
                </a:prstGeom>
              </p:spPr>
              <p:txBody>
                <a:bodyPr wrap="square">
                  <a:spAutoFit/>
                </a:bodyPr>
                <a:lstStyle/>
                <a:p>
                  <a:pPr marL="0" marR="30480" lvl="0" indent="0" algn="just" defTabSz="914400" rtl="0" eaLnBrk="1" fontAlgn="auto" latinLnBrk="0" hangingPunct="1">
                    <a:lnSpc>
                      <a:spcPct val="150000"/>
                    </a:lnSpc>
                    <a:spcBef>
                      <a:spcPts val="60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300" b="0" i="1" u="none" strike="noStrike" kern="1200" cap="none" spc="0" normalizeH="0" baseline="0" noProof="0" smtClean="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4300" b="0" i="1" u="none" strike="noStrike" kern="1200" cap="none" spc="0" normalizeH="0" baseline="0" noProof="0" smtClean="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5</m:t>
                            </m:r>
                          </m:num>
                          <m:den>
                            <m:r>
                              <a:rPr kumimoji="0" lang="en-US" sz="4300" b="0" i="1" u="none" strike="noStrike" kern="1200" cap="none" spc="0" normalizeH="0" baseline="0" noProof="0" smtClean="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6</m:t>
                            </m:r>
                          </m:den>
                        </m:f>
                      </m:oMath>
                    </m:oMathPara>
                  </a14:m>
                  <a:endParaRPr kumimoji="0" lang="en-US" sz="4300" b="0" i="0" u="none" strike="noStrike" kern="1200" cap="none" spc="0" normalizeH="0" baseline="0" noProof="0">
                    <a:ln>
                      <a:noFill/>
                    </a:ln>
                    <a:solidFill>
                      <a:schemeClr val="tx1"/>
                    </a:solidFill>
                    <a:effectLst/>
                    <a:uLnTx/>
                    <a:uFillTx/>
                    <a:latin typeface="Times New Roman" panose="02020603050405020304" pitchFamily="18" charset="0"/>
                    <a:ea typeface="Times New Roman" panose="02020603050405020304" pitchFamily="18" charset="0"/>
                    <a:cs typeface="+mn-cs"/>
                  </a:endParaRPr>
                </a:p>
              </p:txBody>
            </p:sp>
          </mc:Choice>
          <mc:Fallback>
            <p:sp>
              <p:nvSpPr>
                <p:cNvPr id="43" name="Rectangle 42"/>
                <p:cNvSpPr>
                  <a:spLocks noRot="1" noChangeAspect="1" noMove="1" noResize="1" noEditPoints="1" noAdjustHandles="1" noChangeArrowheads="1" noChangeShapeType="1" noTextEdit="1"/>
                </p:cNvSpPr>
                <p:nvPr/>
              </p:nvSpPr>
              <p:spPr>
                <a:xfrm>
                  <a:off x="12172212" y="6880863"/>
                  <a:ext cx="2589852" cy="2054217"/>
                </a:xfrm>
                <a:prstGeom prst="rect">
                  <a:avLst/>
                </a:prstGeom>
                <a:blipFill>
                  <a:blip r:embed="rId6"/>
                  <a:stretch>
                    <a:fillRect/>
                  </a:stretch>
                </a:blipFill>
              </p:spPr>
              <p:txBody>
                <a:bodyPr/>
                <a:lstStyle/>
                <a:p>
                  <a:r>
                    <a:rPr lang="en-US">
                      <a:noFill/>
                    </a:rPr>
                    <a:t> </a:t>
                  </a:r>
                </a:p>
              </p:txBody>
            </p:sp>
          </mc:Fallback>
        </mc:AlternateContent>
      </p:grpSp>
      <p:pic>
        <p:nvPicPr>
          <p:cNvPr id="48" name="Picture 4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5895" y="7404262"/>
            <a:ext cx="2086818" cy="2105876"/>
          </a:xfrm>
          <a:prstGeom prst="rect">
            <a:avLst/>
          </a:prstGeom>
          <a:effectLst>
            <a:outerShdw blurRad="50800" dist="38100" dir="13500000" algn="br" rotWithShape="0">
              <a:prstClr val="black">
                <a:alpha val="40000"/>
              </a:prstClr>
            </a:outerShdw>
          </a:effectLst>
        </p:spPr>
      </p:pic>
      <p:grpSp>
        <p:nvGrpSpPr>
          <p:cNvPr id="50" name="Group 36"/>
          <p:cNvGrpSpPr/>
          <p:nvPr/>
        </p:nvGrpSpPr>
        <p:grpSpPr>
          <a:xfrm rot="674540">
            <a:off x="-497201" y="400847"/>
            <a:ext cx="4027636" cy="3112870"/>
            <a:chOff x="818619" y="24800"/>
            <a:chExt cx="4244565" cy="5194948"/>
          </a:xfrm>
        </p:grpSpPr>
        <p:sp>
          <p:nvSpPr>
            <p:cNvPr id="51" name="Freeform 37"/>
            <p:cNvSpPr/>
            <p:nvPr/>
          </p:nvSpPr>
          <p:spPr>
            <a:xfrm rot="20551586">
              <a:off x="1735913" y="391436"/>
              <a:ext cx="2402754" cy="4828312"/>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52" name="TextBox 38"/>
            <p:cNvSpPr txBox="1"/>
            <p:nvPr/>
          </p:nvSpPr>
          <p:spPr>
            <a:xfrm rot="20550000">
              <a:off x="818619" y="24800"/>
              <a:ext cx="4244565" cy="3732944"/>
            </a:xfrm>
            <a:prstGeom prst="rect">
              <a:avLst/>
            </a:prstGeom>
          </p:spPr>
          <p:txBody>
            <a:bodyPr wrap="square" lIns="0" tIns="0" rIns="0" bIns="0" rtlCol="0" anchor="t">
              <a:spAutoFit/>
            </a:bodyPr>
            <a:lstStyle/>
            <a:p>
              <a:pPr marL="0" marR="0" lvl="0" indent="0" algn="ctr" defTabSz="914400" rtl="0" eaLnBrk="1" fontAlgn="auto" latinLnBrk="0" hangingPunct="1">
                <a:lnSpc>
                  <a:spcPts val="17211"/>
                </a:lnSpc>
                <a:spcBef>
                  <a:spcPts val="0"/>
                </a:spcBef>
                <a:spcAft>
                  <a:spcPts val="0"/>
                </a:spcAft>
                <a:buClrTx/>
                <a:buSzTx/>
                <a:buFontTx/>
                <a:buNone/>
                <a:tabLst/>
                <a:defRPr/>
              </a:pPr>
              <a:r>
                <a:rPr kumimoji="0" lang="en-US" sz="4400" b="1" i="0" u="none" strike="noStrike" kern="1200" cap="none" spc="0" normalizeH="0" baseline="0" noProof="0" smtClean="0">
                  <a:ln>
                    <a:noFill/>
                  </a:ln>
                  <a:solidFill>
                    <a:srgbClr val="FFFDEF"/>
                  </a:solidFill>
                  <a:effectLst/>
                  <a:uLnTx/>
                  <a:uFillTx/>
                  <a:latin typeface="Arial" panose="020B0604020202020204" pitchFamily="34" charset="0"/>
                  <a:ea typeface="+mn-ea"/>
                  <a:cs typeface="Arial" panose="020B0604020202020204" pitchFamily="34" charset="0"/>
                </a:rPr>
                <a:t>Câu 5</a:t>
              </a:r>
              <a:endParaRPr kumimoji="0" lang="en-US" sz="44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84384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anim calcmode="lin" valueType="num">
                                      <p:cBhvr>
                                        <p:cTn id="8" dur="500" fill="hold"/>
                                        <p:tgtEl>
                                          <p:spTgt spid="50"/>
                                        </p:tgtEl>
                                        <p:attrNameLst>
                                          <p:attrName>ppt_x</p:attrName>
                                        </p:attrNameLst>
                                      </p:cBhvr>
                                      <p:tavLst>
                                        <p:tav tm="0">
                                          <p:val>
                                            <p:strVal val="#ppt_x"/>
                                          </p:val>
                                        </p:tav>
                                        <p:tav tm="100000">
                                          <p:val>
                                            <p:strVal val="#ppt_x"/>
                                          </p:val>
                                        </p:tav>
                                      </p:tavLst>
                                    </p:anim>
                                    <p:anim calcmode="lin" valueType="num">
                                      <p:cBhvr>
                                        <p:cTn id="9" dur="500" fill="hold"/>
                                        <p:tgtEl>
                                          <p:spTgt spid="5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anim calcmode="lin" valueType="num">
                                      <p:cBhvr>
                                        <p:cTn id="13" dur="500" fill="hold"/>
                                        <p:tgtEl>
                                          <p:spTgt spid="39"/>
                                        </p:tgtEl>
                                        <p:attrNameLst>
                                          <p:attrName>ppt_x</p:attrName>
                                        </p:attrNameLst>
                                      </p:cBhvr>
                                      <p:tavLst>
                                        <p:tav tm="0">
                                          <p:val>
                                            <p:strVal val="#ppt_x"/>
                                          </p:val>
                                        </p:tav>
                                        <p:tav tm="100000">
                                          <p:val>
                                            <p:strVal val="#ppt_x"/>
                                          </p:val>
                                        </p:tav>
                                      </p:tavLst>
                                    </p:anim>
                                    <p:anim calcmode="lin" valueType="num">
                                      <p:cBhvr>
                                        <p:cTn id="14" dur="500" fill="hold"/>
                                        <p:tgtEl>
                                          <p:spTgt spid="39"/>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anim calcmode="lin" valueType="num">
                                      <p:cBhvr>
                                        <p:cTn id="19" dur="500" fill="hold"/>
                                        <p:tgtEl>
                                          <p:spTgt spid="44"/>
                                        </p:tgtEl>
                                        <p:attrNameLst>
                                          <p:attrName>ppt_x</p:attrName>
                                        </p:attrNameLst>
                                      </p:cBhvr>
                                      <p:tavLst>
                                        <p:tav tm="0">
                                          <p:val>
                                            <p:strVal val="#ppt_x"/>
                                          </p:val>
                                        </p:tav>
                                        <p:tav tm="100000">
                                          <p:val>
                                            <p:strVal val="#ppt_x"/>
                                          </p:val>
                                        </p:tav>
                                      </p:tavLst>
                                    </p:anim>
                                    <p:anim calcmode="lin" valueType="num">
                                      <p:cBhvr>
                                        <p:cTn id="20" dur="500" fill="hold"/>
                                        <p:tgtEl>
                                          <p:spTgt spid="44"/>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anim calcmode="lin" valueType="num">
                                      <p:cBhvr>
                                        <p:cTn id="25" dur="500" fill="hold"/>
                                        <p:tgtEl>
                                          <p:spTgt spid="45"/>
                                        </p:tgtEl>
                                        <p:attrNameLst>
                                          <p:attrName>ppt_x</p:attrName>
                                        </p:attrNameLst>
                                      </p:cBhvr>
                                      <p:tavLst>
                                        <p:tav tm="0">
                                          <p:val>
                                            <p:strVal val="#ppt_x"/>
                                          </p:val>
                                        </p:tav>
                                        <p:tav tm="100000">
                                          <p:val>
                                            <p:strVal val="#ppt_x"/>
                                          </p:val>
                                        </p:tav>
                                      </p:tavLst>
                                    </p:anim>
                                    <p:anim calcmode="lin" valueType="num">
                                      <p:cBhvr>
                                        <p:cTn id="26" dur="500" fill="hold"/>
                                        <p:tgtEl>
                                          <p:spTgt spid="45"/>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anim calcmode="lin" valueType="num">
                                      <p:cBhvr>
                                        <p:cTn id="31" dur="500" fill="hold"/>
                                        <p:tgtEl>
                                          <p:spTgt spid="46"/>
                                        </p:tgtEl>
                                        <p:attrNameLst>
                                          <p:attrName>ppt_x</p:attrName>
                                        </p:attrNameLst>
                                      </p:cBhvr>
                                      <p:tavLst>
                                        <p:tav tm="0">
                                          <p:val>
                                            <p:strVal val="#ppt_x"/>
                                          </p:val>
                                        </p:tav>
                                        <p:tav tm="100000">
                                          <p:val>
                                            <p:strVal val="#ppt_x"/>
                                          </p:val>
                                        </p:tav>
                                      </p:tavLst>
                                    </p:anim>
                                    <p:anim calcmode="lin" valueType="num">
                                      <p:cBhvr>
                                        <p:cTn id="32" dur="5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42" presetClass="entr" presetSubtype="0"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anim calcmode="lin" valueType="num">
                                      <p:cBhvr>
                                        <p:cTn id="37" dur="500" fill="hold"/>
                                        <p:tgtEl>
                                          <p:spTgt spid="47"/>
                                        </p:tgtEl>
                                        <p:attrNameLst>
                                          <p:attrName>ppt_x</p:attrName>
                                        </p:attrNameLst>
                                      </p:cBhvr>
                                      <p:tavLst>
                                        <p:tav tm="0">
                                          <p:val>
                                            <p:strVal val="#ppt_x"/>
                                          </p:val>
                                        </p:tav>
                                        <p:tav tm="100000">
                                          <p:val>
                                            <p:strVal val="#ppt_x"/>
                                          </p:val>
                                        </p:tav>
                                      </p:tavLst>
                                    </p:anim>
                                    <p:anim calcmode="lin" valueType="num">
                                      <p:cBhvr>
                                        <p:cTn id="38"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sp>
        <p:nvSpPr>
          <p:cNvPr id="26" name="TextBox 25"/>
          <p:cNvSpPr txBox="1"/>
          <p:nvPr/>
        </p:nvSpPr>
        <p:spPr>
          <a:xfrm>
            <a:off x="707064" y="658551"/>
            <a:ext cx="16875307" cy="5246949"/>
          </a:xfrm>
          <a:prstGeom prst="rect">
            <a:avLst/>
          </a:prstGeom>
          <a:noFill/>
        </p:spPr>
        <p:txBody>
          <a:bodyPr wrap="square" rtlCol="0">
            <a:spAutoFit/>
          </a:bodyPr>
          <a:lstStyle/>
          <a:p>
            <a:pPr algn="just">
              <a:lnSpc>
                <a:spcPct val="150000"/>
              </a:lnSpc>
            </a:pPr>
            <a:r>
              <a:rPr lang="vi-VN" sz="3800" b="1" smtClean="0">
                <a:solidFill>
                  <a:schemeClr val="accent5">
                    <a:lumMod val="75000"/>
                  </a:schemeClr>
                </a:solidFill>
                <a:cs typeface="Arial" panose="020B0604020202020204" pitchFamily="34" charset="0"/>
              </a:rPr>
              <a:t>Bài </a:t>
            </a:r>
            <a:r>
              <a:rPr lang="en-US" sz="3800" b="1" smtClean="0">
                <a:solidFill>
                  <a:schemeClr val="accent5">
                    <a:lumMod val="75000"/>
                  </a:schemeClr>
                </a:solidFill>
                <a:latin typeface="Arial" panose="020B0604020202020204" pitchFamily="34" charset="0"/>
                <a:cs typeface="Arial" panose="020B0604020202020204" pitchFamily="34" charset="0"/>
              </a:rPr>
              <a:t>1</a:t>
            </a:r>
            <a:r>
              <a:rPr lang="en-US" sz="3800" b="1" smtClean="0">
                <a:solidFill>
                  <a:schemeClr val="accent5">
                    <a:lumMod val="75000"/>
                  </a:schemeClr>
                </a:solidFill>
                <a:cs typeface="Arial" panose="020B0604020202020204" pitchFamily="34" charset="0"/>
              </a:rPr>
              <a:t> </a:t>
            </a:r>
            <a:r>
              <a:rPr lang="vi-VN" sz="3800" b="1" smtClean="0">
                <a:solidFill>
                  <a:schemeClr val="accent5">
                    <a:lumMod val="75000"/>
                  </a:schemeClr>
                </a:solidFill>
                <a:cs typeface="Arial" panose="020B0604020202020204" pitchFamily="34" charset="0"/>
              </a:rPr>
              <a:t>(SGK - </a:t>
            </a:r>
            <a:r>
              <a:rPr lang="vi-VN" sz="3800" b="1" smtClean="0">
                <a:solidFill>
                  <a:schemeClr val="accent5">
                    <a:lumMod val="75000"/>
                  </a:schemeClr>
                </a:solidFill>
                <a:cs typeface="Arial" panose="020B0604020202020204" pitchFamily="34" charset="0"/>
              </a:rPr>
              <a:t>tr.</a:t>
            </a:r>
            <a:r>
              <a:rPr lang="en-US" sz="3800" b="1" smtClean="0">
                <a:solidFill>
                  <a:schemeClr val="accent5">
                    <a:lumMod val="75000"/>
                  </a:schemeClr>
                </a:solidFill>
                <a:latin typeface="Arial" panose="020B0604020202020204" pitchFamily="34" charset="0"/>
                <a:cs typeface="Arial" panose="020B0604020202020204" pitchFamily="34" charset="0"/>
              </a:rPr>
              <a:t>37</a:t>
            </a:r>
            <a:r>
              <a:rPr lang="vi-VN" sz="3800" b="1" smtClean="0">
                <a:solidFill>
                  <a:schemeClr val="accent5">
                    <a:lumMod val="75000"/>
                  </a:schemeClr>
                </a:solidFill>
                <a:cs typeface="Arial" panose="020B0604020202020204" pitchFamily="34" charset="0"/>
              </a:rPr>
              <a:t>) </a:t>
            </a:r>
            <a:r>
              <a:rPr lang="vi-VN" sz="3800">
                <a:solidFill>
                  <a:srgbClr val="000000"/>
                </a:solidFill>
                <a:cs typeface="Arial" panose="020B0604020202020204" pitchFamily="34" charset="0"/>
              </a:rPr>
              <a:t>Để học tốt môn Ngữ văn lớp 8, bạn Thảo đọc những văn bản truyện sau: </a:t>
            </a:r>
            <a:r>
              <a:rPr lang="vi-VN" sz="3800" i="1">
                <a:solidFill>
                  <a:srgbClr val="000000"/>
                </a:solidFill>
                <a:cs typeface="Arial" panose="020B0604020202020204" pitchFamily="34" charset="0"/>
              </a:rPr>
              <a:t>Tôi đi học</a:t>
            </a:r>
            <a:r>
              <a:rPr lang="vi-VN" sz="3800">
                <a:solidFill>
                  <a:srgbClr val="000000"/>
                </a:solidFill>
                <a:cs typeface="Arial" panose="020B0604020202020204" pitchFamily="34" charset="0"/>
              </a:rPr>
              <a:t> (Thanh Tịnh); </a:t>
            </a:r>
            <a:r>
              <a:rPr lang="vi-VN" sz="3800" i="1">
                <a:solidFill>
                  <a:srgbClr val="000000"/>
                </a:solidFill>
                <a:cs typeface="Arial" panose="020B0604020202020204" pitchFamily="34" charset="0"/>
              </a:rPr>
              <a:t>Gió lạnh đầu mùa </a:t>
            </a:r>
            <a:r>
              <a:rPr lang="vi-VN" sz="3800">
                <a:solidFill>
                  <a:srgbClr val="000000"/>
                </a:solidFill>
                <a:cs typeface="Arial" panose="020B0604020202020204" pitchFamily="34" charset="0"/>
              </a:rPr>
              <a:t>(Thạch Lam); </a:t>
            </a:r>
            <a:r>
              <a:rPr lang="vi-VN" sz="3800" i="1">
                <a:solidFill>
                  <a:srgbClr val="000000"/>
                </a:solidFill>
                <a:cs typeface="Arial" panose="020B0604020202020204" pitchFamily="34" charset="0"/>
              </a:rPr>
              <a:t>Lão Hạc </a:t>
            </a:r>
            <a:r>
              <a:rPr lang="vi-VN" sz="3800">
                <a:solidFill>
                  <a:srgbClr val="000000"/>
                </a:solidFill>
                <a:cs typeface="Arial" panose="020B0604020202020204" pitchFamily="34" charset="0"/>
              </a:rPr>
              <a:t>(Nam Cao); </a:t>
            </a:r>
            <a:r>
              <a:rPr lang="vi-VN" sz="3800" i="1">
                <a:solidFill>
                  <a:srgbClr val="000000"/>
                </a:solidFill>
                <a:cs typeface="Arial" panose="020B0604020202020204" pitchFamily="34" charset="0"/>
              </a:rPr>
              <a:t>Người thầy đầu tiên </a:t>
            </a:r>
            <a:r>
              <a:rPr lang="vi-VN" sz="3800">
                <a:solidFill>
                  <a:srgbClr val="000000"/>
                </a:solidFill>
                <a:cs typeface="Arial" panose="020B0604020202020204" pitchFamily="34" charset="0"/>
              </a:rPr>
              <a:t>(Chingiz Aitmatov); </a:t>
            </a:r>
            <a:r>
              <a:rPr lang="vi-VN" sz="3800" i="1">
                <a:solidFill>
                  <a:srgbClr val="000000"/>
                </a:solidFill>
                <a:cs typeface="Arial" panose="020B0604020202020204" pitchFamily="34" charset="0"/>
              </a:rPr>
              <a:t>Tắt đèn </a:t>
            </a:r>
            <a:r>
              <a:rPr lang="vi-VN" sz="3800">
                <a:solidFill>
                  <a:srgbClr val="000000"/>
                </a:solidFill>
                <a:cs typeface="Arial" panose="020B0604020202020204" pitchFamily="34" charset="0"/>
              </a:rPr>
              <a:t>(Ngô Tất Tố); </a:t>
            </a:r>
            <a:r>
              <a:rPr lang="vi-VN" sz="3800" i="1">
                <a:solidFill>
                  <a:srgbClr val="000000"/>
                </a:solidFill>
                <a:cs typeface="Arial" panose="020B0604020202020204" pitchFamily="34" charset="0"/>
              </a:rPr>
              <a:t>Don Quixote </a:t>
            </a:r>
            <a:r>
              <a:rPr lang="vi-VN" sz="3800">
                <a:solidFill>
                  <a:srgbClr val="000000"/>
                </a:solidFill>
                <a:cs typeface="Arial" panose="020B0604020202020204" pitchFamily="34" charset="0"/>
              </a:rPr>
              <a:t>(Miguel de Cervantes); </a:t>
            </a:r>
            <a:r>
              <a:rPr lang="vi-VN" sz="3800" i="1">
                <a:solidFill>
                  <a:srgbClr val="000000"/>
                </a:solidFill>
                <a:cs typeface="Arial" panose="020B0604020202020204" pitchFamily="34" charset="0"/>
              </a:rPr>
              <a:t>Lá cờ thêu sáu chữ vàng </a:t>
            </a:r>
            <a:r>
              <a:rPr lang="vi-VN" sz="3800">
                <a:solidFill>
                  <a:srgbClr val="000000"/>
                </a:solidFill>
                <a:cs typeface="Arial" panose="020B0604020202020204" pitchFamily="34" charset="0"/>
              </a:rPr>
              <a:t>(Nguyễn Huy Tưởng); </a:t>
            </a:r>
            <a:r>
              <a:rPr lang="vi-VN" sz="3800" i="1">
                <a:solidFill>
                  <a:srgbClr val="000000"/>
                </a:solidFill>
                <a:cs typeface="Arial" panose="020B0604020202020204" pitchFamily="34" charset="0"/>
              </a:rPr>
              <a:t>Cái kính </a:t>
            </a:r>
            <a:r>
              <a:rPr lang="vi-VN" sz="3800">
                <a:solidFill>
                  <a:srgbClr val="000000"/>
                </a:solidFill>
                <a:cs typeface="Arial" panose="020B0604020202020204" pitchFamily="34" charset="0"/>
              </a:rPr>
              <a:t>(Aziz </a:t>
            </a:r>
            <a:r>
              <a:rPr lang="vi-VN" sz="3800">
                <a:solidFill>
                  <a:srgbClr val="000000"/>
                </a:solidFill>
                <a:cs typeface="Arial" panose="020B0604020202020204" pitchFamily="34" charset="0"/>
              </a:rPr>
              <a:t>Nesin</a:t>
            </a:r>
            <a:r>
              <a:rPr lang="vi-VN" sz="3800" smtClean="0">
                <a:solidFill>
                  <a:srgbClr val="000000"/>
                </a:solidFill>
                <a:cs typeface="Arial" panose="020B0604020202020204" pitchFamily="34" charset="0"/>
              </a:rPr>
              <a:t>).</a:t>
            </a:r>
            <a:endParaRPr lang="vi-VN" sz="3800">
              <a:solidFill>
                <a:srgbClr val="000000"/>
              </a:solidFill>
              <a:cs typeface="Arial" panose="020B0604020202020204" pitchFamily="34" charset="0"/>
            </a:endParaRPr>
          </a:p>
          <a:p>
            <a:pPr algn="just">
              <a:lnSpc>
                <a:spcPct val="150000"/>
              </a:lnSpc>
            </a:pPr>
            <a:r>
              <a:rPr lang="vi-VN" sz="3800">
                <a:solidFill>
                  <a:srgbClr val="000000"/>
                </a:solidFill>
                <a:cs typeface="Arial" panose="020B0604020202020204" pitchFamily="34" charset="0"/>
              </a:rPr>
              <a:t>Hãy phân nhóm những văn bản truyện nêu trên theo những tiêu chí sau:</a:t>
            </a:r>
            <a:endParaRPr lang="vi-VN" sz="3800"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2"/>
          <a:stretch>
            <a:fillRect/>
          </a:stretch>
        </p:blipFill>
        <p:spPr>
          <a:xfrm>
            <a:off x="16611870" y="8907214"/>
            <a:ext cx="1365613" cy="1036686"/>
          </a:xfrm>
          <a:prstGeom prst="rect">
            <a:avLst/>
          </a:prstGeom>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Lst>
          </a:blip>
          <a:stretch>
            <a:fillRect/>
          </a:stretch>
        </p:blipFill>
        <p:spPr>
          <a:xfrm>
            <a:off x="1769712" y="6137811"/>
            <a:ext cx="14748576" cy="3362474"/>
          </a:xfrm>
          <a:prstGeom prst="rect">
            <a:avLst/>
          </a:prstGeom>
        </p:spPr>
      </p:pic>
    </p:spTree>
    <p:extLst>
      <p:ext uri="{BB962C8B-B14F-4D97-AF65-F5344CB8AC3E}">
        <p14:creationId xmlns:p14="http://schemas.microsoft.com/office/powerpoint/2010/main" val="915398952"/>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78288"/>
        </a:solidFill>
        <a:effectLst/>
      </p:bgPr>
    </p:bg>
    <p:spTree>
      <p:nvGrpSpPr>
        <p:cNvPr id="1" name=""/>
        <p:cNvGrpSpPr/>
        <p:nvPr/>
      </p:nvGrpSpPr>
      <p:grpSpPr>
        <a:xfrm>
          <a:off x="0" y="0"/>
          <a:ext cx="0" cy="0"/>
          <a:chOff x="0" y="0"/>
          <a:chExt cx="0" cy="0"/>
        </a:xfrm>
      </p:grpSpPr>
      <p:sp>
        <p:nvSpPr>
          <p:cNvPr id="19" name="Freeform 19"/>
          <p:cNvSpPr/>
          <p:nvPr/>
        </p:nvSpPr>
        <p:spPr>
          <a:xfrm rot="-2010195">
            <a:off x="-80865" y="9081611"/>
            <a:ext cx="1233429" cy="1166596"/>
          </a:xfrm>
          <a:custGeom>
            <a:avLst/>
            <a:gdLst/>
            <a:ahLst/>
            <a:cxnLst/>
            <a:rect l="l" t="t" r="r" b="b"/>
            <a:pathLst>
              <a:path w="1572571" h="1712701">
                <a:moveTo>
                  <a:pt x="0" y="0"/>
                </a:moveTo>
                <a:lnTo>
                  <a:pt x="1572571" y="0"/>
                </a:lnTo>
                <a:lnTo>
                  <a:pt x="1572571" y="1712701"/>
                </a:lnTo>
                <a:lnTo>
                  <a:pt x="0" y="1712701"/>
                </a:lnTo>
                <a:lnTo>
                  <a:pt x="0" y="0"/>
                </a:lnTo>
                <a:close/>
              </a:path>
            </a:pathLst>
          </a:custGeom>
          <a: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96DAC541-7B7A-43D3-8B79-37D633B846F1}">
                  <asvg:svgBlip xmlns="" xmlns:asvg="http://schemas.microsoft.com/office/drawing/2016/SVG/main" r:embed="rId5"/>
                </a:ext>
              </a:extLst>
            </a:blip>
            <a:stretch>
              <a:fillRect/>
            </a:stretch>
          </a:blipFill>
        </p:spPr>
      </p:sp>
      <p:sp>
        <p:nvSpPr>
          <p:cNvPr id="20" name="Freeform 20"/>
          <p:cNvSpPr/>
          <p:nvPr/>
        </p:nvSpPr>
        <p:spPr>
          <a:xfrm rot="-1085547">
            <a:off x="16987003" y="444446"/>
            <a:ext cx="893266" cy="842274"/>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6">
              <a:extLst>
                <a:ext uri="{96DAC541-7B7A-43D3-8B79-37D633B846F1}">
                  <asvg:svgBlip xmlns="" xmlns:asvg="http://schemas.microsoft.com/office/drawing/2016/SVG/main" r:embed="rId7"/>
                </a:ext>
              </a:extLst>
            </a:blip>
            <a:stretch>
              <a:fillRect r="-97556" b="-36756"/>
            </a:stretch>
          </a:blipFill>
        </p:spPr>
      </p:sp>
      <p:sp>
        <p:nvSpPr>
          <p:cNvPr id="15" name="Google Shape;911;p39"/>
          <p:cNvSpPr txBox="1">
            <a:spLocks/>
          </p:cNvSpPr>
          <p:nvPr/>
        </p:nvSpPr>
        <p:spPr>
          <a:xfrm>
            <a:off x="5258036" y="326566"/>
            <a:ext cx="7717500" cy="5232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smtClean="0">
                <a:solidFill>
                  <a:srgbClr val="FFFF00"/>
                </a:solidFill>
                <a:latin typeface="Arial" panose="020B0604020202020204" pitchFamily="34" charset="0"/>
                <a:cs typeface="Arial" panose="020B0604020202020204" pitchFamily="34" charset="0"/>
              </a:rPr>
              <a:t>KHỞI ĐỘNG</a:t>
            </a:r>
            <a:endParaRPr lang="en-US" sz="6000" b="1" dirty="0">
              <a:solidFill>
                <a:srgbClr val="FFFF00"/>
              </a:solidFill>
              <a:latin typeface="Arial" panose="020B0604020202020204" pitchFamily="34" charset="0"/>
              <a:cs typeface="Arial" panose="020B0604020202020204" pitchFamily="34" charset="0"/>
            </a:endParaRPr>
          </a:p>
        </p:txBody>
      </p:sp>
      <p:sp>
        <p:nvSpPr>
          <p:cNvPr id="4" name="Rectangle 3"/>
          <p:cNvSpPr/>
          <p:nvPr/>
        </p:nvSpPr>
        <p:spPr>
          <a:xfrm>
            <a:off x="535849" y="1404600"/>
            <a:ext cx="17161874" cy="1752211"/>
          </a:xfrm>
          <a:prstGeom prst="rect">
            <a:avLst/>
          </a:prstGeom>
        </p:spPr>
        <p:txBody>
          <a:bodyPr wrap="square">
            <a:spAutoFit/>
          </a:bodyPr>
          <a:lstStyle/>
          <a:p>
            <a:pPr algn="just">
              <a:lnSpc>
                <a:spcPct val="150000"/>
              </a:lnSpc>
              <a:spcBef>
                <a:spcPts val="600"/>
              </a:spcBef>
              <a:spcAft>
                <a:spcPts val="600"/>
              </a:spcAft>
            </a:pPr>
            <a:r>
              <a:rPr lang="vi-VN" sz="3800" b="1">
                <a:solidFill>
                  <a:schemeClr val="bg1"/>
                </a:solidFill>
                <a:ea typeface="Calibri" panose="020F0502020204030204" pitchFamily="34" charset="0"/>
                <a:cs typeface="Times New Roman" panose="02020603050405020304" pitchFamily="18" charset="0"/>
              </a:rPr>
              <a:t>Bài 1</a:t>
            </a:r>
            <a:r>
              <a:rPr lang="vi-VN" sz="3800">
                <a:solidFill>
                  <a:schemeClr val="bg1"/>
                </a:solidFill>
                <a:ea typeface="Calibri" panose="020F0502020204030204" pitchFamily="34" charset="0"/>
                <a:cs typeface="Times New Roman" panose="02020603050405020304" pitchFamily="18" charset="0"/>
              </a:rPr>
              <a:t>: Biểu đồ cột kép ở hình bên biểu diễn trị giá xuất khẩu, nhập khẩu hàng hóa của nước ta trong quý I của giai đoạn 2020 - 2022 .</a:t>
            </a:r>
            <a:endParaRPr lang="en-US" sz="3800">
              <a:solidFill>
                <a:schemeClr val="bg1"/>
              </a:solidFill>
              <a:effectLst/>
              <a:ea typeface="Arial" panose="020B0604020202020204" pitchFamily="34" charset="0"/>
              <a:cs typeface="Times New Roman" panose="02020603050405020304" pitchFamily="18" charset="0"/>
            </a:endParaRPr>
          </a:p>
        </p:txBody>
      </p:sp>
      <p:grpSp>
        <p:nvGrpSpPr>
          <p:cNvPr id="9" name="Group 8"/>
          <p:cNvGrpSpPr/>
          <p:nvPr/>
        </p:nvGrpSpPr>
        <p:grpSpPr>
          <a:xfrm>
            <a:off x="12682493" y="3293905"/>
            <a:ext cx="5224507" cy="6878795"/>
            <a:chOff x="12560663" y="3314700"/>
            <a:chExt cx="5224507" cy="6878795"/>
          </a:xfrm>
        </p:grpSpPr>
        <p:pic>
          <p:nvPicPr>
            <p:cNvPr id="6" name="Picture 5"/>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Effect>
                        <a14:brightnessContrast contrast="-40000"/>
                      </a14:imgEffect>
                    </a14:imgLayer>
                  </a14:imgProps>
                </a:ext>
              </a:extLst>
            </a:blip>
            <a:stretch>
              <a:fillRect/>
            </a:stretch>
          </p:blipFill>
          <p:spPr>
            <a:xfrm>
              <a:off x="12708367" y="3314700"/>
              <a:ext cx="4784975" cy="6209661"/>
            </a:xfrm>
            <a:prstGeom prst="rect">
              <a:avLst/>
            </a:prstGeom>
          </p:spPr>
        </p:pic>
        <p:sp>
          <p:nvSpPr>
            <p:cNvPr id="8" name="Rectangle 7"/>
            <p:cNvSpPr/>
            <p:nvPr/>
          </p:nvSpPr>
          <p:spPr>
            <a:xfrm>
              <a:off x="12560663" y="9483236"/>
              <a:ext cx="5224507" cy="710259"/>
            </a:xfrm>
            <a:prstGeom prst="rect">
              <a:avLst/>
            </a:prstGeom>
          </p:spPr>
          <p:txBody>
            <a:bodyPr wrap="none">
              <a:spAutoFit/>
            </a:bodyPr>
            <a:lstStyle/>
            <a:p>
              <a:pPr algn="just">
                <a:lnSpc>
                  <a:spcPct val="150000"/>
                </a:lnSpc>
                <a:spcBef>
                  <a:spcPts val="600"/>
                </a:spcBef>
                <a:spcAft>
                  <a:spcPts val="600"/>
                </a:spcAft>
              </a:pPr>
              <a:r>
                <a:rPr lang="vi-VN" sz="3000" i="1">
                  <a:solidFill>
                    <a:schemeClr val="bg1"/>
                  </a:solidFill>
                  <a:ea typeface="Calibri" panose="020F0502020204030204" pitchFamily="34" charset="0"/>
                  <a:cs typeface="Times New Roman" panose="02020603050405020304" pitchFamily="18" charset="0"/>
                </a:rPr>
                <a:t>(Nguồn : Tổng cục Hải quan)</a:t>
              </a:r>
              <a:r>
                <a:rPr lang="vi-VN" sz="3000">
                  <a:solidFill>
                    <a:schemeClr val="bg1"/>
                  </a:solidFill>
                  <a:ea typeface="Calibri" panose="020F0502020204030204" pitchFamily="34" charset="0"/>
                  <a:cs typeface="Times New Roman" panose="02020603050405020304" pitchFamily="18" charset="0"/>
                </a:rPr>
                <a:t> </a:t>
              </a:r>
              <a:endParaRPr lang="en-US" sz="3000">
                <a:solidFill>
                  <a:schemeClr val="bg1"/>
                </a:solidFill>
                <a:effectLst/>
                <a:ea typeface="Arial" panose="020B0604020202020204" pitchFamily="34" charset="0"/>
                <a:cs typeface="Times New Roman" panose="02020603050405020304" pitchFamily="18" charset="0"/>
              </a:endParaRPr>
            </a:p>
          </p:txBody>
        </p:sp>
      </p:grpSp>
      <p:sp>
        <p:nvSpPr>
          <p:cNvPr id="17" name="Rectangle 16"/>
          <p:cNvSpPr/>
          <p:nvPr/>
        </p:nvSpPr>
        <p:spPr>
          <a:xfrm>
            <a:off x="535849" y="3162254"/>
            <a:ext cx="11880690" cy="2723823"/>
          </a:xfrm>
          <a:prstGeom prst="rect">
            <a:avLst/>
          </a:prstGeom>
        </p:spPr>
        <p:txBody>
          <a:bodyPr wrap="square">
            <a:spAutoFit/>
          </a:bodyPr>
          <a:lstStyle/>
          <a:p>
            <a:pPr algn="just">
              <a:lnSpc>
                <a:spcPct val="150000"/>
              </a:lnSpc>
              <a:spcBef>
                <a:spcPts val="600"/>
              </a:spcBef>
              <a:spcAft>
                <a:spcPts val="600"/>
              </a:spcAft>
            </a:pPr>
            <a:r>
              <a:rPr lang="vi-VN" sz="3800">
                <a:solidFill>
                  <a:schemeClr val="bg1"/>
                </a:solidFill>
                <a:ea typeface="Calibri" panose="020F0502020204030204" pitchFamily="34" charset="0"/>
                <a:cs typeface="Times New Roman" panose="02020603050405020304" pitchFamily="18" charset="0"/>
              </a:rPr>
              <a:t>a/ Lập bảng thống kê trị giá xuất khẩu, nhập khẩu hàng hóa của nước ta trong quý I của giai đoạn 2020 - 2022 : </a:t>
            </a:r>
            <a:r>
              <a:rPr lang="vi-VN" sz="3800" i="1">
                <a:solidFill>
                  <a:schemeClr val="bg1"/>
                </a:solidFill>
                <a:ea typeface="Calibri" panose="020F0502020204030204" pitchFamily="34" charset="0"/>
                <a:cs typeface="Times New Roman" panose="02020603050405020304" pitchFamily="18" charset="0"/>
              </a:rPr>
              <a:t>đơn vị (tỷ USD)</a:t>
            </a:r>
            <a:r>
              <a:rPr lang="vi-VN" sz="3800">
                <a:solidFill>
                  <a:schemeClr val="bg1"/>
                </a:solidFill>
                <a:ea typeface="Calibri" panose="020F0502020204030204" pitchFamily="34" charset="0"/>
                <a:cs typeface="Times New Roman" panose="02020603050405020304" pitchFamily="18" charset="0"/>
              </a:rPr>
              <a:t> theo mẫu sau :</a:t>
            </a:r>
            <a:endParaRPr lang="en-US" sz="3800">
              <a:solidFill>
                <a:schemeClr val="bg1"/>
              </a:solidFill>
              <a:effectLst/>
              <a:ea typeface="Arial" panose="020B0604020202020204" pitchFamily="34" charset="0"/>
              <a:cs typeface="Times New Roman" panose="02020603050405020304" pitchFamily="18"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3170039570"/>
              </p:ext>
            </p:extLst>
          </p:nvPr>
        </p:nvGraphicFramePr>
        <p:xfrm>
          <a:off x="1300762" y="6286500"/>
          <a:ext cx="10350864" cy="2813214"/>
        </p:xfrm>
        <a:graphic>
          <a:graphicData uri="http://schemas.openxmlformats.org/drawingml/2006/table">
            <a:tbl>
              <a:tblPr firstRow="1" firstCol="1" bandRow="1"/>
              <a:tblGrid>
                <a:gridCol w="2587716">
                  <a:extLst>
                    <a:ext uri="{9D8B030D-6E8A-4147-A177-3AD203B41FA5}">
                      <a16:colId xmlns:a16="http://schemas.microsoft.com/office/drawing/2014/main" val="578328554"/>
                    </a:ext>
                  </a:extLst>
                </a:gridCol>
                <a:gridCol w="2587716">
                  <a:extLst>
                    <a:ext uri="{9D8B030D-6E8A-4147-A177-3AD203B41FA5}">
                      <a16:colId xmlns:a16="http://schemas.microsoft.com/office/drawing/2014/main" val="2016304034"/>
                    </a:ext>
                  </a:extLst>
                </a:gridCol>
                <a:gridCol w="2587716">
                  <a:extLst>
                    <a:ext uri="{9D8B030D-6E8A-4147-A177-3AD203B41FA5}">
                      <a16:colId xmlns:a16="http://schemas.microsoft.com/office/drawing/2014/main" val="1084125528"/>
                    </a:ext>
                  </a:extLst>
                </a:gridCol>
                <a:gridCol w="2587716">
                  <a:extLst>
                    <a:ext uri="{9D8B030D-6E8A-4147-A177-3AD203B41FA5}">
                      <a16:colId xmlns:a16="http://schemas.microsoft.com/office/drawing/2014/main" val="2742179040"/>
                    </a:ext>
                  </a:extLst>
                </a:gridCol>
              </a:tblGrid>
              <a:tr h="937738">
                <a:tc>
                  <a:txBody>
                    <a:bodyPr/>
                    <a:lstStyle/>
                    <a:p>
                      <a:pPr algn="ctr">
                        <a:lnSpc>
                          <a:spcPct val="150000"/>
                        </a:lnSpc>
                        <a:spcBef>
                          <a:spcPts val="600"/>
                        </a:spcBef>
                        <a:spcAft>
                          <a:spcPts val="600"/>
                        </a:spcAft>
                      </a:pP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Giai đoạn</a:t>
                      </a:r>
                      <a:endParaRPr lang="en-US" sz="36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Bef>
                          <a:spcPts val="600"/>
                        </a:spcBef>
                        <a:spcAft>
                          <a:spcPts val="600"/>
                        </a:spcAft>
                      </a:pP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Quý I/2020</a:t>
                      </a:r>
                      <a:endParaRPr lang="en-US" sz="36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Bef>
                          <a:spcPts val="600"/>
                        </a:spcBef>
                        <a:spcAft>
                          <a:spcPts val="600"/>
                        </a:spcAft>
                      </a:pP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Quý I/2021</a:t>
                      </a:r>
                      <a:endParaRPr lang="en-US" sz="36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Bef>
                          <a:spcPts val="600"/>
                        </a:spcBef>
                        <a:spcAft>
                          <a:spcPts val="600"/>
                        </a:spcAft>
                      </a:pP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Quý I/2022</a:t>
                      </a:r>
                      <a:endParaRPr lang="en-US" sz="36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8388910"/>
                  </a:ext>
                </a:extLst>
              </a:tr>
              <a:tr h="937738">
                <a:tc>
                  <a:txBody>
                    <a:bodyPr/>
                    <a:lstStyle/>
                    <a:p>
                      <a:pPr algn="ctr">
                        <a:lnSpc>
                          <a:spcPct val="150000"/>
                        </a:lnSpc>
                        <a:spcBef>
                          <a:spcPts val="600"/>
                        </a:spcBef>
                        <a:spcAft>
                          <a:spcPts val="600"/>
                        </a:spcAft>
                      </a:pP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Xuất khẩu</a:t>
                      </a:r>
                      <a:endParaRPr lang="en-US" sz="36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Bef>
                          <a:spcPts val="600"/>
                        </a:spcBef>
                        <a:spcAft>
                          <a:spcPts val="600"/>
                        </a:spcAft>
                      </a:pP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36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Bef>
                          <a:spcPts val="600"/>
                        </a:spcBef>
                        <a:spcAft>
                          <a:spcPts val="600"/>
                        </a:spcAft>
                      </a:pP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36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Bef>
                          <a:spcPts val="600"/>
                        </a:spcBef>
                        <a:spcAft>
                          <a:spcPts val="600"/>
                        </a:spcAft>
                      </a:pP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36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0066320"/>
                  </a:ext>
                </a:extLst>
              </a:tr>
              <a:tr h="937738">
                <a:tc>
                  <a:txBody>
                    <a:bodyPr/>
                    <a:lstStyle/>
                    <a:p>
                      <a:pPr algn="ctr">
                        <a:lnSpc>
                          <a:spcPct val="150000"/>
                        </a:lnSpc>
                        <a:spcBef>
                          <a:spcPts val="600"/>
                        </a:spcBef>
                        <a:spcAft>
                          <a:spcPts val="600"/>
                        </a:spcAft>
                      </a:pP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Nhập khẩu</a:t>
                      </a:r>
                      <a:endParaRPr lang="en-US" sz="36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Bef>
                          <a:spcPts val="600"/>
                        </a:spcBef>
                        <a:spcAft>
                          <a:spcPts val="600"/>
                        </a:spcAft>
                      </a:pP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36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Bef>
                          <a:spcPts val="600"/>
                        </a:spcBef>
                        <a:spcAft>
                          <a:spcPts val="600"/>
                        </a:spcAft>
                      </a:pP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36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Bef>
                          <a:spcPts val="600"/>
                        </a:spcBef>
                        <a:spcAft>
                          <a:spcPts val="600"/>
                        </a:spcAft>
                      </a:pP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36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694881"/>
                  </a:ext>
                </a:extLst>
              </a:tr>
            </a:tbl>
          </a:graphicData>
        </a:graphic>
      </p:graphicFrame>
      <p:sp>
        <p:nvSpPr>
          <p:cNvPr id="21" name="Rectangle 20"/>
          <p:cNvSpPr/>
          <p:nvPr/>
        </p:nvSpPr>
        <p:spPr>
          <a:xfrm>
            <a:off x="4716862" y="7369941"/>
            <a:ext cx="1082348" cy="646331"/>
          </a:xfrm>
          <a:prstGeom prst="rect">
            <a:avLst/>
          </a:prstGeom>
          <a:solidFill>
            <a:srgbClr val="178288"/>
          </a:solidFill>
        </p:spPr>
        <p:txBody>
          <a:bodyPr wrap="none">
            <a:spAutoFit/>
          </a:bodyPr>
          <a:lstStyle/>
          <a:p>
            <a:r>
              <a:rPr lang="en-US" sz="3600" b="1">
                <a:solidFill>
                  <a:srgbClr val="FFFF00"/>
                </a:solidFill>
                <a:latin typeface="Arial" panose="020B0604020202020204" pitchFamily="34" charset="0"/>
                <a:ea typeface="Calibri" panose="020F0502020204030204" pitchFamily="34" charset="0"/>
                <a:cs typeface="Arial" panose="020B0604020202020204" pitchFamily="34" charset="0"/>
              </a:rPr>
              <a:t>63,4</a:t>
            </a:r>
            <a:endParaRPr lang="en-US" sz="3600" b="1">
              <a:solidFill>
                <a:srgbClr val="FFFF00"/>
              </a:solidFill>
              <a:latin typeface="Arial" panose="020B0604020202020204" pitchFamily="34" charset="0"/>
              <a:cs typeface="Arial" panose="020B0604020202020204" pitchFamily="34" charset="0"/>
            </a:endParaRPr>
          </a:p>
        </p:txBody>
      </p:sp>
      <p:sp>
        <p:nvSpPr>
          <p:cNvPr id="22" name="Rectangle 21"/>
          <p:cNvSpPr/>
          <p:nvPr/>
        </p:nvSpPr>
        <p:spPr>
          <a:xfrm>
            <a:off x="7202435" y="7369940"/>
            <a:ext cx="1338828" cy="646331"/>
          </a:xfrm>
          <a:prstGeom prst="rect">
            <a:avLst/>
          </a:prstGeom>
          <a:solidFill>
            <a:srgbClr val="178288"/>
          </a:solidFill>
        </p:spPr>
        <p:txBody>
          <a:bodyPr wrap="none">
            <a:spAutoFit/>
          </a:bodyPr>
          <a:lstStyle/>
          <a:p>
            <a:r>
              <a:rPr lang="en-US" sz="3600" b="1">
                <a:solidFill>
                  <a:srgbClr val="FFFF00"/>
                </a:solidFill>
                <a:latin typeface="Arial" panose="020B0604020202020204" pitchFamily="34" charset="0"/>
                <a:ea typeface="Calibri" panose="020F0502020204030204" pitchFamily="34" charset="0"/>
                <a:cs typeface="Arial" panose="020B0604020202020204" pitchFamily="34" charset="0"/>
              </a:rPr>
              <a:t>78,56</a:t>
            </a:r>
            <a:endParaRPr lang="en-US" sz="3600" b="1">
              <a:solidFill>
                <a:srgbClr val="FFFF00"/>
              </a:solidFill>
              <a:latin typeface="Arial" panose="020B0604020202020204" pitchFamily="34" charset="0"/>
              <a:cs typeface="Arial" panose="020B0604020202020204" pitchFamily="34" charset="0"/>
            </a:endParaRPr>
          </a:p>
        </p:txBody>
      </p:sp>
      <p:sp>
        <p:nvSpPr>
          <p:cNvPr id="23" name="Rectangle 22"/>
          <p:cNvSpPr/>
          <p:nvPr/>
        </p:nvSpPr>
        <p:spPr>
          <a:xfrm>
            <a:off x="9885917" y="7369940"/>
            <a:ext cx="1082348" cy="646331"/>
          </a:xfrm>
          <a:prstGeom prst="rect">
            <a:avLst/>
          </a:prstGeom>
          <a:solidFill>
            <a:srgbClr val="178288"/>
          </a:solidFill>
        </p:spPr>
        <p:txBody>
          <a:bodyPr wrap="none">
            <a:spAutoFit/>
          </a:bodyPr>
          <a:lstStyle/>
          <a:p>
            <a:r>
              <a:rPr lang="en-US" sz="3600" b="1">
                <a:solidFill>
                  <a:srgbClr val="FFFF00"/>
                </a:solidFill>
                <a:latin typeface="Arial" panose="020B0604020202020204" pitchFamily="34" charset="0"/>
                <a:ea typeface="Calibri" panose="020F0502020204030204" pitchFamily="34" charset="0"/>
                <a:cs typeface="Arial" panose="020B0604020202020204" pitchFamily="34" charset="0"/>
              </a:rPr>
              <a:t>89,1</a:t>
            </a:r>
            <a:endParaRPr lang="en-US" sz="3600" b="1">
              <a:solidFill>
                <a:srgbClr val="FFFF00"/>
              </a:solidFill>
              <a:latin typeface="Arial" panose="020B0604020202020204" pitchFamily="34" charset="0"/>
              <a:cs typeface="Arial" panose="020B0604020202020204" pitchFamily="34" charset="0"/>
            </a:endParaRPr>
          </a:p>
        </p:txBody>
      </p:sp>
      <p:sp>
        <p:nvSpPr>
          <p:cNvPr id="24" name="Rectangle 23"/>
          <p:cNvSpPr/>
          <p:nvPr/>
        </p:nvSpPr>
        <p:spPr>
          <a:xfrm>
            <a:off x="4588622" y="8308879"/>
            <a:ext cx="1338828" cy="646331"/>
          </a:xfrm>
          <a:prstGeom prst="rect">
            <a:avLst/>
          </a:prstGeom>
          <a:solidFill>
            <a:srgbClr val="178288"/>
          </a:solidFill>
        </p:spPr>
        <p:txBody>
          <a:bodyPr wrap="none">
            <a:spAutoFit/>
          </a:bodyPr>
          <a:lstStyle/>
          <a:p>
            <a:r>
              <a:rPr lang="en-US" sz="3600" b="1">
                <a:solidFill>
                  <a:srgbClr val="FFFF00"/>
                </a:solidFill>
                <a:latin typeface="Arial" panose="020B0604020202020204" pitchFamily="34" charset="0"/>
                <a:ea typeface="Calibri" panose="020F0502020204030204" pitchFamily="34" charset="0"/>
                <a:cs typeface="Arial" panose="020B0604020202020204" pitchFamily="34" charset="0"/>
              </a:rPr>
              <a:t>59,59</a:t>
            </a:r>
            <a:endParaRPr lang="en-US" sz="3600" b="1">
              <a:solidFill>
                <a:srgbClr val="FFFF00"/>
              </a:solidFill>
              <a:latin typeface="Arial" panose="020B0604020202020204" pitchFamily="34" charset="0"/>
              <a:cs typeface="Arial" panose="020B0604020202020204" pitchFamily="34" charset="0"/>
            </a:endParaRPr>
          </a:p>
        </p:txBody>
      </p:sp>
      <p:sp>
        <p:nvSpPr>
          <p:cNvPr id="25" name="Rectangle 24"/>
          <p:cNvSpPr/>
          <p:nvPr/>
        </p:nvSpPr>
        <p:spPr>
          <a:xfrm>
            <a:off x="7356272" y="8310061"/>
            <a:ext cx="1082348" cy="646331"/>
          </a:xfrm>
          <a:prstGeom prst="rect">
            <a:avLst/>
          </a:prstGeom>
          <a:solidFill>
            <a:srgbClr val="178288"/>
          </a:solidFill>
        </p:spPr>
        <p:txBody>
          <a:bodyPr wrap="none">
            <a:spAutoFit/>
          </a:bodyPr>
          <a:lstStyle/>
          <a:p>
            <a:r>
              <a:rPr lang="en-US" sz="3600" b="1">
                <a:solidFill>
                  <a:srgbClr val="FFFF00"/>
                </a:solidFill>
                <a:latin typeface="Arial" panose="020B0604020202020204" pitchFamily="34" charset="0"/>
                <a:ea typeface="Calibri" panose="020F0502020204030204" pitchFamily="34" charset="0"/>
                <a:cs typeface="Arial" panose="020B0604020202020204" pitchFamily="34" charset="0"/>
              </a:rPr>
              <a:t>76,1</a:t>
            </a:r>
            <a:endParaRPr lang="en-US" sz="3600" b="1">
              <a:solidFill>
                <a:srgbClr val="FFFF00"/>
              </a:solidFill>
              <a:latin typeface="Arial" panose="020B0604020202020204" pitchFamily="34" charset="0"/>
              <a:cs typeface="Arial" panose="020B0604020202020204" pitchFamily="34" charset="0"/>
            </a:endParaRPr>
          </a:p>
        </p:txBody>
      </p:sp>
      <p:sp>
        <p:nvSpPr>
          <p:cNvPr id="26" name="Rectangle 25"/>
          <p:cNvSpPr/>
          <p:nvPr/>
        </p:nvSpPr>
        <p:spPr>
          <a:xfrm>
            <a:off x="9739202" y="8310061"/>
            <a:ext cx="1338828" cy="646331"/>
          </a:xfrm>
          <a:prstGeom prst="rect">
            <a:avLst/>
          </a:prstGeom>
          <a:solidFill>
            <a:srgbClr val="178288"/>
          </a:solidFill>
        </p:spPr>
        <p:txBody>
          <a:bodyPr wrap="none">
            <a:spAutoFit/>
          </a:bodyPr>
          <a:lstStyle/>
          <a:p>
            <a:r>
              <a:rPr lang="en-US" sz="3600" b="1">
                <a:solidFill>
                  <a:srgbClr val="FFFF00"/>
                </a:solidFill>
                <a:latin typeface="Arial" panose="020B0604020202020204" pitchFamily="34" charset="0"/>
                <a:ea typeface="Calibri" panose="020F0502020204030204" pitchFamily="34" charset="0"/>
                <a:cs typeface="Arial" panose="020B0604020202020204" pitchFamily="34" charset="0"/>
              </a:rPr>
              <a:t>87,64</a:t>
            </a:r>
            <a:endParaRPr lang="en-US" sz="3600" b="1">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050771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anim calcmode="lin" valueType="num">
                                      <p:cBhvr>
                                        <p:cTn id="28" dur="500" fill="hold"/>
                                        <p:tgtEl>
                                          <p:spTgt spid="18"/>
                                        </p:tgtEl>
                                        <p:attrNameLst>
                                          <p:attrName>ppt_x</p:attrName>
                                        </p:attrNameLst>
                                      </p:cBhvr>
                                      <p:tavLst>
                                        <p:tav tm="0">
                                          <p:val>
                                            <p:strVal val="#ppt_x"/>
                                          </p:val>
                                        </p:tav>
                                        <p:tav tm="100000">
                                          <p:val>
                                            <p:strVal val="#ppt_x"/>
                                          </p:val>
                                        </p:tav>
                                      </p:tavLst>
                                    </p:anim>
                                    <p:anim calcmode="lin" valueType="num">
                                      <p:cBhvr>
                                        <p:cTn id="2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par>
                          <p:cTn id="35" fill="hold">
                            <p:stCondLst>
                              <p:cond delay="500"/>
                            </p:stCondLst>
                            <p:childTnLst>
                              <p:par>
                                <p:cTn id="36" presetID="16" presetClass="entr" presetSubtype="21"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arn(inVertical)">
                                      <p:cBhvr>
                                        <p:cTn id="38" dur="500"/>
                                        <p:tgtEl>
                                          <p:spTgt spid="22"/>
                                        </p:tgtEl>
                                      </p:cBhvr>
                                    </p:animEffect>
                                  </p:childTnLst>
                                </p:cTn>
                              </p:par>
                            </p:childTnLst>
                          </p:cTn>
                        </p:par>
                        <p:par>
                          <p:cTn id="39" fill="hold">
                            <p:stCondLst>
                              <p:cond delay="1000"/>
                            </p:stCondLst>
                            <p:childTnLst>
                              <p:par>
                                <p:cTn id="40" presetID="16" presetClass="entr" presetSubtype="21"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1000"/>
                            </p:stCondLst>
                            <p:childTnLst>
                              <p:par>
                                <p:cTn id="57" presetID="53" presetClass="entr" presetSubtype="16"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p:cTn id="59" dur="500" fill="hold"/>
                                        <p:tgtEl>
                                          <p:spTgt spid="26"/>
                                        </p:tgtEl>
                                        <p:attrNameLst>
                                          <p:attrName>ppt_w</p:attrName>
                                        </p:attrNameLst>
                                      </p:cBhvr>
                                      <p:tavLst>
                                        <p:tav tm="0">
                                          <p:val>
                                            <p:fltVal val="0"/>
                                          </p:val>
                                        </p:tav>
                                        <p:tav tm="100000">
                                          <p:val>
                                            <p:strVal val="#ppt_w"/>
                                          </p:val>
                                        </p:tav>
                                      </p:tavLst>
                                    </p:anim>
                                    <p:anim calcmode="lin" valueType="num">
                                      <p:cBhvr>
                                        <p:cTn id="60" dur="500" fill="hold"/>
                                        <p:tgtEl>
                                          <p:spTgt spid="26"/>
                                        </p:tgtEl>
                                        <p:attrNameLst>
                                          <p:attrName>ppt_h</p:attrName>
                                        </p:attrNameLst>
                                      </p:cBhvr>
                                      <p:tavLst>
                                        <p:tav tm="0">
                                          <p:val>
                                            <p:fltVal val="0"/>
                                          </p:val>
                                        </p:tav>
                                        <p:tav tm="100000">
                                          <p:val>
                                            <p:strVal val="#ppt_h"/>
                                          </p:val>
                                        </p:tav>
                                      </p:tavLst>
                                    </p:anim>
                                    <p:animEffect transition="in" filter="fade">
                                      <p:cBhvr>
                                        <p:cTn id="6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P spid="17" grpId="0"/>
      <p:bldP spid="21" grpId="0" animBg="1"/>
      <p:bldP spid="22" grpId="0" animBg="1"/>
      <p:bldP spid="23" grpId="0" animBg="1"/>
      <p:bldP spid="24" grpId="0" animBg="1"/>
      <p:bldP spid="25" grpId="0" animBg="1"/>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8"/>
          <p:cNvSpPr txBox="1"/>
          <p:nvPr/>
        </p:nvSpPr>
        <p:spPr>
          <a:xfrm>
            <a:off x="8381999" y="818292"/>
            <a:ext cx="1524000" cy="707886"/>
          </a:xfrm>
          <a:prstGeom prst="rect">
            <a:avLst/>
          </a:prstGeom>
          <a:noFill/>
        </p:spPr>
        <p:txBody>
          <a:bodyPr wrap="square" rtlCol="0">
            <a:spAutoFit/>
          </a:bodyPr>
          <a:lstStyle/>
          <a:p>
            <a:pPr algn="ctr"/>
            <a:r>
              <a:rPr lang="vi-VN" sz="4000" b="1" u="sng" dirty="0" smtClean="0">
                <a:solidFill>
                  <a:srgbClr val="C00000"/>
                </a:solidFill>
                <a:latin typeface="Arial" panose="020B0604020202020204" pitchFamily="34" charset="0"/>
                <a:cs typeface="Arial" panose="020B0604020202020204" pitchFamily="34" charset="0"/>
              </a:rPr>
              <a:t>Giải</a:t>
            </a:r>
            <a:r>
              <a:rPr lang="vi-VN" sz="3900" b="1" dirty="0" smtClean="0">
                <a:solidFill>
                  <a:srgbClr val="C00000"/>
                </a:solidFill>
                <a:latin typeface="Arial" panose="020B0604020202020204" pitchFamily="34" charset="0"/>
                <a:cs typeface="Arial" panose="020B0604020202020204" pitchFamily="34" charset="0"/>
              </a:rPr>
              <a:t>:</a:t>
            </a:r>
            <a:endParaRPr lang="en-US" sz="3900" b="1" dirty="0">
              <a:solidFill>
                <a:srgbClr val="C00000"/>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61998396"/>
              </p:ext>
            </p:extLst>
          </p:nvPr>
        </p:nvGraphicFramePr>
        <p:xfrm>
          <a:off x="1116250" y="1866900"/>
          <a:ext cx="16055499" cy="7475110"/>
        </p:xfrm>
        <a:graphic>
          <a:graphicData uri="http://schemas.openxmlformats.org/drawingml/2006/table">
            <a:tbl>
              <a:tblPr firstRow="1" firstCol="1" bandRow="1"/>
              <a:tblGrid>
                <a:gridCol w="3528513">
                  <a:extLst>
                    <a:ext uri="{9D8B030D-6E8A-4147-A177-3AD203B41FA5}">
                      <a16:colId xmlns:a16="http://schemas.microsoft.com/office/drawing/2014/main" val="3778234193"/>
                    </a:ext>
                  </a:extLst>
                </a:gridCol>
                <a:gridCol w="12526986">
                  <a:extLst>
                    <a:ext uri="{9D8B030D-6E8A-4147-A177-3AD203B41FA5}">
                      <a16:colId xmlns:a16="http://schemas.microsoft.com/office/drawing/2014/main" val="319302215"/>
                    </a:ext>
                  </a:extLst>
                </a:gridCol>
              </a:tblGrid>
              <a:tr h="2438400">
                <a:tc>
                  <a:txBody>
                    <a:bodyPr/>
                    <a:lstStyle/>
                    <a:p>
                      <a:pPr algn="ctr">
                        <a:lnSpc>
                          <a:spcPct val="150000"/>
                        </a:lnSpc>
                        <a:spcBef>
                          <a:spcPts val="600"/>
                        </a:spcBef>
                        <a:spcAft>
                          <a:spcPts val="600"/>
                        </a:spcAft>
                      </a:pPr>
                      <a:r>
                        <a:rPr lang="en-US" sz="3800">
                          <a:effectLst/>
                          <a:latin typeface="Arial" panose="020B0604020202020204" pitchFamily="34" charset="0"/>
                          <a:ea typeface="Calibri" panose="020F0502020204030204" pitchFamily="34" charset="0"/>
                          <a:cs typeface="Arial" panose="020B0604020202020204" pitchFamily="34" charset="0"/>
                        </a:rPr>
                        <a:t>Truyện ngắn</a:t>
                      </a:r>
                      <a:endParaRPr lang="en-US" sz="38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150000"/>
                        </a:lnSpc>
                        <a:spcBef>
                          <a:spcPts val="600"/>
                        </a:spcBef>
                        <a:spcAft>
                          <a:spcPts val="600"/>
                        </a:spcAft>
                      </a:pPr>
                      <a:r>
                        <a:rPr lang="en-US" sz="3800">
                          <a:effectLst/>
                          <a:latin typeface="Arial" panose="020B0604020202020204" pitchFamily="34" charset="0"/>
                          <a:ea typeface="Calibri" panose="020F0502020204030204" pitchFamily="34" charset="0"/>
                          <a:cs typeface="Arial" panose="020B0604020202020204" pitchFamily="34" charset="0"/>
                        </a:rPr>
                        <a:t>Tôi đi học (Thanh Tịnh); Gió lạnh đầu mùa (Thạch Lam); Lão Hạc (Nam Cao)</a:t>
                      </a:r>
                      <a:endParaRPr lang="en-US" sz="38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279713072"/>
                  </a:ext>
                </a:extLst>
              </a:tr>
              <a:tr h="2454566">
                <a:tc>
                  <a:txBody>
                    <a:bodyPr/>
                    <a:lstStyle/>
                    <a:p>
                      <a:pPr algn="ctr">
                        <a:lnSpc>
                          <a:spcPct val="150000"/>
                        </a:lnSpc>
                        <a:spcBef>
                          <a:spcPts val="600"/>
                        </a:spcBef>
                        <a:spcAft>
                          <a:spcPts val="600"/>
                        </a:spcAft>
                      </a:pPr>
                      <a:r>
                        <a:rPr lang="en-US" sz="3800">
                          <a:effectLst/>
                          <a:latin typeface="Arial" panose="020B0604020202020204" pitchFamily="34" charset="0"/>
                          <a:ea typeface="Calibri" panose="020F0502020204030204" pitchFamily="34" charset="0"/>
                          <a:cs typeface="Arial" panose="020B0604020202020204" pitchFamily="34" charset="0"/>
                        </a:rPr>
                        <a:t>Tiểu thuyết</a:t>
                      </a:r>
                      <a:endParaRPr lang="en-US" sz="38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150000"/>
                        </a:lnSpc>
                        <a:spcBef>
                          <a:spcPts val="600"/>
                        </a:spcBef>
                        <a:spcAft>
                          <a:spcPts val="600"/>
                        </a:spcAft>
                      </a:pPr>
                      <a:r>
                        <a:rPr lang="en-US" sz="3800">
                          <a:effectLst/>
                          <a:latin typeface="Arial" panose="020B0604020202020204" pitchFamily="34" charset="0"/>
                          <a:ea typeface="Calibri" panose="020F0502020204030204" pitchFamily="34" charset="0"/>
                          <a:cs typeface="Arial" panose="020B0604020202020204" pitchFamily="34" charset="0"/>
                        </a:rPr>
                        <a:t>Người thầy đầu tiên (Chingiz Aitmatov); Tắt đèn (Ngô Tất Tố); Don Quixote (Miguel de Cervantes)</a:t>
                      </a:r>
                      <a:endParaRPr lang="en-US" sz="38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85085087"/>
                  </a:ext>
                </a:extLst>
              </a:tr>
              <a:tr h="1291072">
                <a:tc>
                  <a:txBody>
                    <a:bodyPr/>
                    <a:lstStyle/>
                    <a:p>
                      <a:pPr algn="ctr">
                        <a:lnSpc>
                          <a:spcPct val="150000"/>
                        </a:lnSpc>
                        <a:spcBef>
                          <a:spcPts val="600"/>
                        </a:spcBef>
                        <a:spcAft>
                          <a:spcPts val="600"/>
                        </a:spcAft>
                      </a:pPr>
                      <a:r>
                        <a:rPr lang="en-US" sz="3800">
                          <a:effectLst/>
                          <a:latin typeface="Arial" panose="020B0604020202020204" pitchFamily="34" charset="0"/>
                          <a:ea typeface="Calibri" panose="020F0502020204030204" pitchFamily="34" charset="0"/>
                          <a:cs typeface="Arial" panose="020B0604020202020204" pitchFamily="34" charset="0"/>
                        </a:rPr>
                        <a:t>Truyện lịch sử</a:t>
                      </a:r>
                      <a:endParaRPr lang="en-US" sz="38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150000"/>
                        </a:lnSpc>
                        <a:spcBef>
                          <a:spcPts val="600"/>
                        </a:spcBef>
                        <a:spcAft>
                          <a:spcPts val="600"/>
                        </a:spcAft>
                      </a:pPr>
                      <a:r>
                        <a:rPr lang="en-US" sz="3800">
                          <a:effectLst/>
                          <a:latin typeface="Arial" panose="020B0604020202020204" pitchFamily="34" charset="0"/>
                          <a:ea typeface="Calibri" panose="020F0502020204030204" pitchFamily="34" charset="0"/>
                          <a:cs typeface="Arial" panose="020B0604020202020204" pitchFamily="34" charset="0"/>
                        </a:rPr>
                        <a:t>Lá cờ thêu sáu chữ vàng (Nguyễn Huy Tưởng)</a:t>
                      </a:r>
                      <a:endParaRPr lang="en-US" sz="38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79611005"/>
                  </a:ext>
                </a:extLst>
              </a:tr>
              <a:tr h="1291072">
                <a:tc>
                  <a:txBody>
                    <a:bodyPr/>
                    <a:lstStyle/>
                    <a:p>
                      <a:pPr algn="ctr">
                        <a:lnSpc>
                          <a:spcPct val="150000"/>
                        </a:lnSpc>
                        <a:spcBef>
                          <a:spcPts val="600"/>
                        </a:spcBef>
                        <a:spcAft>
                          <a:spcPts val="600"/>
                        </a:spcAft>
                      </a:pPr>
                      <a:r>
                        <a:rPr lang="en-US" sz="3800">
                          <a:effectLst/>
                          <a:latin typeface="Arial" panose="020B0604020202020204" pitchFamily="34" charset="0"/>
                          <a:ea typeface="Calibri" panose="020F0502020204030204" pitchFamily="34" charset="0"/>
                          <a:cs typeface="Arial" panose="020B0604020202020204" pitchFamily="34" charset="0"/>
                        </a:rPr>
                        <a:t>Truyện cười</a:t>
                      </a:r>
                      <a:endParaRPr lang="en-US" sz="38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150000"/>
                        </a:lnSpc>
                        <a:spcBef>
                          <a:spcPts val="600"/>
                        </a:spcBef>
                        <a:spcAft>
                          <a:spcPts val="600"/>
                        </a:spcAft>
                      </a:pPr>
                      <a:r>
                        <a:rPr lang="en-US" sz="3800">
                          <a:effectLst/>
                          <a:latin typeface="Arial" panose="020B0604020202020204" pitchFamily="34" charset="0"/>
                          <a:ea typeface="Calibri" panose="020F0502020204030204" pitchFamily="34" charset="0"/>
                          <a:cs typeface="Arial" panose="020B0604020202020204" pitchFamily="34" charset="0"/>
                        </a:rPr>
                        <a:t>Cái kính (Aziz Nesin)</a:t>
                      </a:r>
                      <a:endParaRPr lang="en-US" sz="38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287118123"/>
                  </a:ext>
                </a:extLst>
              </a:tr>
            </a:tbl>
          </a:graphicData>
        </a:graphic>
      </p:graphicFrame>
      <p:pic>
        <p:nvPicPr>
          <p:cNvPr id="10" name="Picture 9"/>
          <p:cNvPicPr>
            <a:picLocks noChangeAspect="1"/>
          </p:cNvPicPr>
          <p:nvPr/>
        </p:nvPicPr>
        <p:blipFill>
          <a:blip r:embed="rId2"/>
          <a:stretch>
            <a:fillRect/>
          </a:stretch>
        </p:blipFill>
        <p:spPr>
          <a:xfrm>
            <a:off x="16611870" y="8907214"/>
            <a:ext cx="1365613" cy="1036686"/>
          </a:xfrm>
          <a:prstGeom prst="rect">
            <a:avLst/>
          </a:prstGeom>
        </p:spPr>
      </p:pic>
    </p:spTree>
    <p:extLst>
      <p:ext uri="{BB962C8B-B14F-4D97-AF65-F5344CB8AC3E}">
        <p14:creationId xmlns:p14="http://schemas.microsoft.com/office/powerpoint/2010/main" val="357176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pic>
        <p:nvPicPr>
          <p:cNvPr id="16" name="Picture 15"/>
          <p:cNvPicPr>
            <a:picLocks noChangeAspect="1"/>
          </p:cNvPicPr>
          <p:nvPr/>
        </p:nvPicPr>
        <p:blipFill>
          <a:blip r:embed="rId2"/>
          <a:stretch>
            <a:fillRect/>
          </a:stretch>
        </p:blipFill>
        <p:spPr>
          <a:xfrm>
            <a:off x="501399" y="9225130"/>
            <a:ext cx="1817072" cy="789948"/>
          </a:xfrm>
          <a:prstGeom prst="rect">
            <a:avLst/>
          </a:prstGeom>
        </p:spPr>
      </p:pic>
      <p:sp>
        <p:nvSpPr>
          <p:cNvPr id="11" name="TextBox 10"/>
          <p:cNvSpPr txBox="1"/>
          <p:nvPr/>
        </p:nvSpPr>
        <p:spPr>
          <a:xfrm>
            <a:off x="800100" y="683639"/>
            <a:ext cx="16687800" cy="2986972"/>
          </a:xfrm>
          <a:prstGeom prst="rect">
            <a:avLst/>
          </a:prstGeom>
          <a:noFill/>
        </p:spPr>
        <p:txBody>
          <a:bodyPr wrap="square" rtlCol="0">
            <a:spAutoFit/>
          </a:bodyPr>
          <a:lstStyle/>
          <a:p>
            <a:pPr algn="just">
              <a:lnSpc>
                <a:spcPct val="165000"/>
              </a:lnSpc>
            </a:pPr>
            <a:r>
              <a:rPr lang="vi-VN" sz="3800" b="1" smtClean="0">
                <a:solidFill>
                  <a:schemeClr val="accent5">
                    <a:lumMod val="75000"/>
                  </a:schemeClr>
                </a:solidFill>
                <a:cs typeface="Arial" panose="020B0604020202020204" pitchFamily="34" charset="0"/>
              </a:rPr>
              <a:t>Bài </a:t>
            </a:r>
            <a:r>
              <a:rPr lang="en-US" sz="3800" b="1" smtClean="0">
                <a:solidFill>
                  <a:schemeClr val="accent5">
                    <a:lumMod val="75000"/>
                  </a:schemeClr>
                </a:solidFill>
                <a:latin typeface="Arial" panose="020B0604020202020204" pitchFamily="34" charset="0"/>
                <a:cs typeface="Arial" panose="020B0604020202020204" pitchFamily="34" charset="0"/>
              </a:rPr>
              <a:t>2</a:t>
            </a:r>
            <a:r>
              <a:rPr lang="en-US" sz="3800" b="1" smtClean="0">
                <a:solidFill>
                  <a:schemeClr val="accent5">
                    <a:lumMod val="75000"/>
                  </a:schemeClr>
                </a:solidFill>
                <a:cs typeface="Arial" panose="020B0604020202020204" pitchFamily="34" charset="0"/>
              </a:rPr>
              <a:t> </a:t>
            </a:r>
            <a:r>
              <a:rPr lang="vi-VN" sz="3800" b="1" smtClean="0">
                <a:solidFill>
                  <a:schemeClr val="accent5">
                    <a:lumMod val="75000"/>
                  </a:schemeClr>
                </a:solidFill>
                <a:cs typeface="Arial" panose="020B0604020202020204" pitchFamily="34" charset="0"/>
              </a:rPr>
              <a:t>(SGK - </a:t>
            </a:r>
            <a:r>
              <a:rPr lang="vi-VN" sz="3800" b="1" smtClean="0">
                <a:solidFill>
                  <a:schemeClr val="accent5">
                    <a:lumMod val="75000"/>
                  </a:schemeClr>
                </a:solidFill>
                <a:cs typeface="Arial" panose="020B0604020202020204" pitchFamily="34" charset="0"/>
              </a:rPr>
              <a:t>tr.</a:t>
            </a:r>
            <a:r>
              <a:rPr lang="en-US" sz="3800" b="1" smtClean="0">
                <a:solidFill>
                  <a:schemeClr val="accent5">
                    <a:lumMod val="75000"/>
                  </a:schemeClr>
                </a:solidFill>
                <a:latin typeface="Arial" panose="020B0604020202020204" pitchFamily="34" charset="0"/>
                <a:cs typeface="Arial" panose="020B0604020202020204" pitchFamily="34" charset="0"/>
              </a:rPr>
              <a:t>37</a:t>
            </a:r>
            <a:r>
              <a:rPr lang="vi-VN" sz="3800" b="1" smtClean="0">
                <a:solidFill>
                  <a:schemeClr val="accent5">
                    <a:lumMod val="75000"/>
                  </a:schemeClr>
                </a:solidFill>
                <a:cs typeface="Arial" panose="020B0604020202020204" pitchFamily="34" charset="0"/>
              </a:rPr>
              <a:t>) </a:t>
            </a:r>
            <a:r>
              <a:rPr lang="vi-VN" sz="3800">
                <a:solidFill>
                  <a:srgbClr val="000000"/>
                </a:solidFill>
                <a:cs typeface="Arial" panose="020B0604020202020204" pitchFamily="34" charset="0"/>
              </a:rPr>
              <a:t>Biểu đồ cột kép trong Hình 39 biểu diễn số lượng học sinh trung học cơ sở (THCS) và trung học phổ thông (THPT) của Việt Nam trong các năm học 2016 – 2017, 2017 – 2018, 2018 – 2019, 2019 – 2020.</a:t>
            </a:r>
            <a:endParaRPr lang="vi-VN" sz="38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5581650" y="3743968"/>
            <a:ext cx="7124700" cy="58096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8" name="Picture 7"/>
          <p:cNvPicPr>
            <a:picLocks noChangeAspect="1"/>
          </p:cNvPicPr>
          <p:nvPr/>
        </p:nvPicPr>
        <p:blipFill>
          <a:blip r:embed="rId2"/>
          <a:stretch>
            <a:fillRect/>
          </a:stretch>
        </p:blipFill>
        <p:spPr>
          <a:xfrm>
            <a:off x="15258396" y="8859334"/>
            <a:ext cx="1962804" cy="853303"/>
          </a:xfrm>
          <a:prstGeom prst="rect">
            <a:avLst/>
          </a:prstGeom>
        </p:spPr>
      </p:pic>
      <p:sp>
        <p:nvSpPr>
          <p:cNvPr id="6" name="Rectangle 5"/>
          <p:cNvSpPr/>
          <p:nvPr/>
        </p:nvSpPr>
        <p:spPr>
          <a:xfrm>
            <a:off x="1096938" y="1051394"/>
            <a:ext cx="16154400" cy="1846659"/>
          </a:xfrm>
          <a:prstGeom prst="rect">
            <a:avLst/>
          </a:prstGeom>
        </p:spPr>
        <p:txBody>
          <a:bodyPr wrap="square">
            <a:spAutoFit/>
          </a:bodyPr>
          <a:lstStyle/>
          <a:p>
            <a:pPr algn="just">
              <a:lnSpc>
                <a:spcPct val="150000"/>
              </a:lnSpc>
            </a:pPr>
            <a:r>
              <a:rPr lang="vi-VN" sz="3800" smtClean="0">
                <a:solidFill>
                  <a:srgbClr val="000000"/>
                </a:solidFill>
              </a:rPr>
              <a:t>a</a:t>
            </a:r>
            <a:r>
              <a:rPr lang="vi-VN" sz="3800">
                <a:solidFill>
                  <a:srgbClr val="000000"/>
                </a:solidFill>
              </a:rPr>
              <a:t>) Lập bảng thống kê số lượng học sinh THCS và THPT của Việt Nam trong các năm học đó (đơn vị: triệu học sinh) theo mẫu sau: </a:t>
            </a:r>
            <a:endParaRPr lang="vi-VN" sz="3800" b="0" i="0">
              <a:solidFill>
                <a:srgbClr val="000000"/>
              </a:solidFill>
              <a:effectLst/>
            </a:endParaRPr>
          </a:p>
        </p:txBody>
      </p:sp>
      <p:graphicFrame>
        <p:nvGraphicFramePr>
          <p:cNvPr id="9" name="Table 8"/>
          <p:cNvGraphicFramePr>
            <a:graphicFrameLocks noGrp="1"/>
          </p:cNvGraphicFramePr>
          <p:nvPr>
            <p:extLst>
              <p:ext uri="{D42A27DB-BD31-4B8C-83A1-F6EECF244321}">
                <p14:modId xmlns:p14="http://schemas.microsoft.com/office/powerpoint/2010/main" val="3890188453"/>
              </p:ext>
            </p:extLst>
          </p:nvPr>
        </p:nvGraphicFramePr>
        <p:xfrm>
          <a:off x="1325538" y="3402172"/>
          <a:ext cx="15697201" cy="4713128"/>
        </p:xfrm>
        <a:graphic>
          <a:graphicData uri="http://schemas.openxmlformats.org/drawingml/2006/table">
            <a:tbl>
              <a:tblPr firstRow="1" firstCol="1" bandRow="1"/>
              <a:tblGrid>
                <a:gridCol w="4015623">
                  <a:extLst>
                    <a:ext uri="{9D8B030D-6E8A-4147-A177-3AD203B41FA5}">
                      <a16:colId xmlns:a16="http://schemas.microsoft.com/office/drawing/2014/main" val="2882970375"/>
                    </a:ext>
                  </a:extLst>
                </a:gridCol>
                <a:gridCol w="2736863">
                  <a:extLst>
                    <a:ext uri="{9D8B030D-6E8A-4147-A177-3AD203B41FA5}">
                      <a16:colId xmlns:a16="http://schemas.microsoft.com/office/drawing/2014/main" val="823903290"/>
                    </a:ext>
                  </a:extLst>
                </a:gridCol>
                <a:gridCol w="2736863">
                  <a:extLst>
                    <a:ext uri="{9D8B030D-6E8A-4147-A177-3AD203B41FA5}">
                      <a16:colId xmlns:a16="http://schemas.microsoft.com/office/drawing/2014/main" val="3710221847"/>
                    </a:ext>
                  </a:extLst>
                </a:gridCol>
                <a:gridCol w="3194081">
                  <a:extLst>
                    <a:ext uri="{9D8B030D-6E8A-4147-A177-3AD203B41FA5}">
                      <a16:colId xmlns:a16="http://schemas.microsoft.com/office/drawing/2014/main" val="3305445409"/>
                    </a:ext>
                  </a:extLst>
                </a:gridCol>
                <a:gridCol w="3013771">
                  <a:extLst>
                    <a:ext uri="{9D8B030D-6E8A-4147-A177-3AD203B41FA5}">
                      <a16:colId xmlns:a16="http://schemas.microsoft.com/office/drawing/2014/main" val="876024659"/>
                    </a:ext>
                  </a:extLst>
                </a:gridCol>
              </a:tblGrid>
              <a:tr h="983432">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Năm học</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2016 - 2017</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2017 - 2018</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2018 - 2019</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2019 – 2020</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58324176"/>
                  </a:ext>
                </a:extLst>
              </a:tr>
              <a:tr h="1864848">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Số học sinh THCS (triệu học sinh)</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600"/>
                        </a:spcAft>
                      </a:pPr>
                      <a:r>
                        <a:rPr lang="en-US" sz="3600" smtClean="0">
                          <a:effectLst/>
                          <a:latin typeface="Arial" panose="020B0604020202020204" pitchFamily="34" charset="0"/>
                          <a:ea typeface="Arial" panose="020B0604020202020204" pitchFamily="34" charset="0"/>
                          <a:cs typeface="Arial" panose="020B0604020202020204" pitchFamily="34" charset="0"/>
                        </a:rPr>
                        <a:t>?</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600"/>
                        </a:spcAft>
                      </a:pPr>
                      <a:r>
                        <a:rPr lang="en-US" sz="3600" smtClean="0">
                          <a:effectLst/>
                          <a:latin typeface="Arial" panose="020B0604020202020204" pitchFamily="34" charset="0"/>
                          <a:ea typeface="Calibri" panose="020F0502020204030204" pitchFamily="34" charset="0"/>
                          <a:cs typeface="Arial" panose="020B0604020202020204" pitchFamily="34" charset="0"/>
                        </a:rPr>
                        <a:t>?</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600"/>
                        </a:spcAft>
                      </a:pPr>
                      <a:r>
                        <a:rPr lang="en-US" sz="3600" smtClean="0">
                          <a:effectLst/>
                          <a:latin typeface="Arial" panose="020B0604020202020204" pitchFamily="34" charset="0"/>
                          <a:ea typeface="Calibri" panose="020F0502020204030204" pitchFamily="34" charset="0"/>
                          <a:cs typeface="Arial" panose="020B0604020202020204" pitchFamily="34" charset="0"/>
                        </a:rPr>
                        <a:t>?</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600"/>
                        </a:spcAft>
                      </a:pPr>
                      <a:r>
                        <a:rPr lang="en-US" sz="3600" smtClean="0">
                          <a:effectLst/>
                          <a:latin typeface="Arial" panose="020B0604020202020204" pitchFamily="34" charset="0"/>
                          <a:ea typeface="Calibri" panose="020F0502020204030204" pitchFamily="34" charset="0"/>
                          <a:cs typeface="Arial" panose="020B0604020202020204" pitchFamily="34" charset="0"/>
                        </a:rPr>
                        <a:t>?</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574046412"/>
                  </a:ext>
                </a:extLst>
              </a:tr>
              <a:tr h="1864848">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Số học sinh THPT (triệu học sinh)</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600"/>
                        </a:spcAft>
                      </a:pPr>
                      <a:r>
                        <a:rPr lang="en-US" sz="3600" smtClean="0">
                          <a:effectLst/>
                          <a:latin typeface="Arial" panose="020B0604020202020204" pitchFamily="34" charset="0"/>
                          <a:ea typeface="Calibri" panose="020F0502020204030204" pitchFamily="34" charset="0"/>
                          <a:cs typeface="Arial" panose="020B0604020202020204" pitchFamily="34" charset="0"/>
                        </a:rPr>
                        <a:t>?</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600"/>
                        </a:spcAft>
                      </a:pPr>
                      <a:r>
                        <a:rPr lang="en-US" sz="3600" smtClean="0">
                          <a:effectLst/>
                          <a:latin typeface="Arial" panose="020B0604020202020204" pitchFamily="34" charset="0"/>
                          <a:ea typeface="Calibri" panose="020F0502020204030204" pitchFamily="34" charset="0"/>
                          <a:cs typeface="Arial" panose="020B0604020202020204" pitchFamily="34" charset="0"/>
                        </a:rPr>
                        <a:t>?</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600"/>
                        </a:spcAft>
                      </a:pPr>
                      <a:r>
                        <a:rPr lang="en-US" sz="3600" smtClean="0">
                          <a:effectLst/>
                          <a:latin typeface="Arial" panose="020B0604020202020204" pitchFamily="34" charset="0"/>
                          <a:ea typeface="Calibri" panose="020F0502020204030204" pitchFamily="34" charset="0"/>
                          <a:cs typeface="Arial" panose="020B0604020202020204" pitchFamily="34" charset="0"/>
                        </a:rPr>
                        <a:t>?</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600"/>
                        </a:spcAft>
                      </a:pPr>
                      <a:r>
                        <a:rPr lang="en-US" sz="3600" smtClean="0">
                          <a:effectLst/>
                          <a:latin typeface="Arial" panose="020B0604020202020204" pitchFamily="34" charset="0"/>
                          <a:ea typeface="Calibri" panose="020F0502020204030204" pitchFamily="34" charset="0"/>
                          <a:cs typeface="Arial" panose="020B0604020202020204" pitchFamily="34" charset="0"/>
                        </a:rPr>
                        <a:t>?</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83770225"/>
                  </a:ext>
                </a:extLst>
              </a:tr>
            </a:tbl>
          </a:graphicData>
        </a:graphic>
      </p:graphicFrame>
      <p:sp>
        <p:nvSpPr>
          <p:cNvPr id="12" name="Rectangle 11"/>
          <p:cNvSpPr/>
          <p:nvPr/>
        </p:nvSpPr>
        <p:spPr>
          <a:xfrm>
            <a:off x="6324600" y="4937176"/>
            <a:ext cx="825867" cy="820674"/>
          </a:xfrm>
          <a:prstGeom prst="rect">
            <a:avLst/>
          </a:prstGeom>
          <a:solidFill>
            <a:schemeClr val="bg1"/>
          </a:solidFill>
        </p:spPr>
        <p:txBody>
          <a:bodyPr wrap="none">
            <a:spAutoFit/>
          </a:bodyPr>
          <a:lstStyle/>
          <a:p>
            <a:pPr lvl="0" algn="ctr">
              <a:lnSpc>
                <a:spcPct val="150000"/>
              </a:lnSpc>
              <a:spcBef>
                <a:spcPts val="600"/>
              </a:spcBef>
              <a:spcAft>
                <a:spcPts val="600"/>
              </a:spcAft>
            </a:pPr>
            <a:r>
              <a:rPr lang="en-US" sz="3600" b="1">
                <a:solidFill>
                  <a:srgbClr val="C00000"/>
                </a:solidFill>
                <a:latin typeface="Arial" panose="020B0604020202020204" pitchFamily="34" charset="0"/>
                <a:ea typeface="Calibri" panose="020F0502020204030204" pitchFamily="34" charset="0"/>
                <a:cs typeface="Arial" panose="020B0604020202020204" pitchFamily="34" charset="0"/>
              </a:rPr>
              <a:t>5,4</a:t>
            </a:r>
            <a:endParaRPr lang="en-US" sz="3600" b="1">
              <a:solidFill>
                <a:srgbClr val="C00000"/>
              </a:solidFill>
              <a:latin typeface="Arial" panose="020B0604020202020204" pitchFamily="34" charset="0"/>
              <a:ea typeface="Arial" panose="020B0604020202020204" pitchFamily="34" charset="0"/>
              <a:cs typeface="Arial" panose="020B0604020202020204" pitchFamily="34" charset="0"/>
            </a:endParaRPr>
          </a:p>
        </p:txBody>
      </p:sp>
      <p:sp>
        <p:nvSpPr>
          <p:cNvPr id="13" name="Rectangle 12"/>
          <p:cNvSpPr/>
          <p:nvPr/>
        </p:nvSpPr>
        <p:spPr>
          <a:xfrm>
            <a:off x="9012900" y="4937176"/>
            <a:ext cx="825867" cy="820674"/>
          </a:xfrm>
          <a:prstGeom prst="rect">
            <a:avLst/>
          </a:prstGeom>
          <a:solidFill>
            <a:schemeClr val="bg1"/>
          </a:solidFill>
        </p:spPr>
        <p:txBody>
          <a:bodyPr wrap="none">
            <a:spAutoFit/>
          </a:bodyPr>
          <a:lstStyle/>
          <a:p>
            <a:pPr lvl="0" algn="ctr">
              <a:lnSpc>
                <a:spcPct val="150000"/>
              </a:lnSpc>
              <a:spcBef>
                <a:spcPts val="600"/>
              </a:spcBef>
              <a:spcAft>
                <a:spcPts val="600"/>
              </a:spcAft>
            </a:pPr>
            <a:r>
              <a:rPr lang="en-US" sz="3600" b="1" smtClean="0">
                <a:solidFill>
                  <a:srgbClr val="C00000"/>
                </a:solidFill>
                <a:latin typeface="Arial" panose="020B0604020202020204" pitchFamily="34" charset="0"/>
                <a:ea typeface="Calibri" panose="020F0502020204030204" pitchFamily="34" charset="0"/>
                <a:cs typeface="Arial" panose="020B0604020202020204" pitchFamily="34" charset="0"/>
              </a:rPr>
              <a:t>5,5</a:t>
            </a:r>
            <a:endParaRPr lang="en-US" sz="3600" b="1">
              <a:solidFill>
                <a:srgbClr val="C00000"/>
              </a:solidFill>
              <a:latin typeface="Arial" panose="020B0604020202020204" pitchFamily="34" charset="0"/>
              <a:ea typeface="Arial" panose="020B0604020202020204" pitchFamily="34" charset="0"/>
              <a:cs typeface="Arial" panose="020B0604020202020204" pitchFamily="34" charset="0"/>
            </a:endParaRPr>
          </a:p>
        </p:txBody>
      </p:sp>
      <p:sp>
        <p:nvSpPr>
          <p:cNvPr id="14" name="Rectangle 13"/>
          <p:cNvSpPr/>
          <p:nvPr/>
        </p:nvSpPr>
        <p:spPr>
          <a:xfrm>
            <a:off x="12069748" y="4937176"/>
            <a:ext cx="825867" cy="820674"/>
          </a:xfrm>
          <a:prstGeom prst="rect">
            <a:avLst/>
          </a:prstGeom>
          <a:solidFill>
            <a:schemeClr val="bg1"/>
          </a:solidFill>
        </p:spPr>
        <p:txBody>
          <a:bodyPr wrap="none">
            <a:spAutoFit/>
          </a:bodyPr>
          <a:lstStyle/>
          <a:p>
            <a:pPr lvl="0" algn="ctr">
              <a:lnSpc>
                <a:spcPct val="150000"/>
              </a:lnSpc>
              <a:spcBef>
                <a:spcPts val="600"/>
              </a:spcBef>
              <a:spcAft>
                <a:spcPts val="600"/>
              </a:spcAft>
            </a:pPr>
            <a:r>
              <a:rPr lang="en-US" sz="3600" b="1" smtClean="0">
                <a:solidFill>
                  <a:srgbClr val="C00000"/>
                </a:solidFill>
                <a:latin typeface="Arial" panose="020B0604020202020204" pitchFamily="34" charset="0"/>
                <a:ea typeface="Calibri" panose="020F0502020204030204" pitchFamily="34" charset="0"/>
                <a:cs typeface="Arial" panose="020B0604020202020204" pitchFamily="34" charset="0"/>
              </a:rPr>
              <a:t>5,6</a:t>
            </a:r>
            <a:endParaRPr lang="en-US" sz="3600" b="1">
              <a:solidFill>
                <a:srgbClr val="C00000"/>
              </a:solidFill>
              <a:latin typeface="Arial" panose="020B0604020202020204" pitchFamily="34" charset="0"/>
              <a:ea typeface="Arial" panose="020B0604020202020204" pitchFamily="34" charset="0"/>
              <a:cs typeface="Arial" panose="020B0604020202020204" pitchFamily="34" charset="0"/>
            </a:endParaRPr>
          </a:p>
        </p:txBody>
      </p:sp>
      <p:sp>
        <p:nvSpPr>
          <p:cNvPr id="15" name="Rectangle 14"/>
          <p:cNvSpPr/>
          <p:nvPr/>
        </p:nvSpPr>
        <p:spPr>
          <a:xfrm>
            <a:off x="15126596" y="4937176"/>
            <a:ext cx="825867" cy="820674"/>
          </a:xfrm>
          <a:prstGeom prst="rect">
            <a:avLst/>
          </a:prstGeom>
          <a:solidFill>
            <a:schemeClr val="bg1"/>
          </a:solidFill>
        </p:spPr>
        <p:txBody>
          <a:bodyPr wrap="none">
            <a:spAutoFit/>
          </a:bodyPr>
          <a:lstStyle/>
          <a:p>
            <a:pPr lvl="0" algn="ctr">
              <a:lnSpc>
                <a:spcPct val="150000"/>
              </a:lnSpc>
              <a:spcBef>
                <a:spcPts val="600"/>
              </a:spcBef>
              <a:spcAft>
                <a:spcPts val="600"/>
              </a:spcAft>
            </a:pPr>
            <a:r>
              <a:rPr lang="en-US" sz="3600" b="1" smtClean="0">
                <a:solidFill>
                  <a:srgbClr val="C00000"/>
                </a:solidFill>
                <a:latin typeface="Arial" panose="020B0604020202020204" pitchFamily="34" charset="0"/>
                <a:ea typeface="Calibri" panose="020F0502020204030204" pitchFamily="34" charset="0"/>
                <a:cs typeface="Arial" panose="020B0604020202020204" pitchFamily="34" charset="0"/>
              </a:rPr>
              <a:t>5,9</a:t>
            </a:r>
            <a:endParaRPr lang="en-US" sz="3600" b="1">
              <a:solidFill>
                <a:srgbClr val="C00000"/>
              </a:solidFill>
              <a:latin typeface="Arial" panose="020B0604020202020204" pitchFamily="34" charset="0"/>
              <a:ea typeface="Arial" panose="020B0604020202020204" pitchFamily="34" charset="0"/>
              <a:cs typeface="Arial" panose="020B0604020202020204" pitchFamily="34" charset="0"/>
            </a:endParaRPr>
          </a:p>
        </p:txBody>
      </p:sp>
      <p:sp>
        <p:nvSpPr>
          <p:cNvPr id="16" name="Rectangle 15"/>
          <p:cNvSpPr/>
          <p:nvPr/>
        </p:nvSpPr>
        <p:spPr>
          <a:xfrm>
            <a:off x="6360161" y="6743700"/>
            <a:ext cx="825867" cy="820674"/>
          </a:xfrm>
          <a:prstGeom prst="rect">
            <a:avLst/>
          </a:prstGeom>
          <a:solidFill>
            <a:schemeClr val="bg1"/>
          </a:solidFill>
        </p:spPr>
        <p:txBody>
          <a:bodyPr wrap="none">
            <a:spAutoFit/>
          </a:bodyPr>
          <a:lstStyle/>
          <a:p>
            <a:pPr lvl="0" algn="ctr">
              <a:lnSpc>
                <a:spcPct val="150000"/>
              </a:lnSpc>
              <a:spcBef>
                <a:spcPts val="600"/>
              </a:spcBef>
              <a:spcAft>
                <a:spcPts val="600"/>
              </a:spcAft>
            </a:pPr>
            <a:r>
              <a:rPr lang="en-US" sz="3600" b="1" smtClean="0">
                <a:solidFill>
                  <a:srgbClr val="C00000"/>
                </a:solidFill>
                <a:latin typeface="Arial" panose="020B0604020202020204" pitchFamily="34" charset="0"/>
                <a:ea typeface="Calibri" panose="020F0502020204030204" pitchFamily="34" charset="0"/>
                <a:cs typeface="Arial" panose="020B0604020202020204" pitchFamily="34" charset="0"/>
              </a:rPr>
              <a:t>2,5</a:t>
            </a:r>
            <a:endParaRPr lang="en-US" sz="3600" b="1">
              <a:solidFill>
                <a:srgbClr val="C00000"/>
              </a:solidFill>
              <a:latin typeface="Arial" panose="020B0604020202020204" pitchFamily="34" charset="0"/>
              <a:ea typeface="Arial" panose="020B0604020202020204" pitchFamily="34" charset="0"/>
              <a:cs typeface="Arial" panose="020B0604020202020204" pitchFamily="34" charset="0"/>
            </a:endParaRPr>
          </a:p>
        </p:txBody>
      </p:sp>
      <p:sp>
        <p:nvSpPr>
          <p:cNvPr id="17" name="Rectangle 16"/>
          <p:cNvSpPr/>
          <p:nvPr/>
        </p:nvSpPr>
        <p:spPr>
          <a:xfrm>
            <a:off x="9012900" y="6743700"/>
            <a:ext cx="825867" cy="820674"/>
          </a:xfrm>
          <a:prstGeom prst="rect">
            <a:avLst/>
          </a:prstGeom>
          <a:solidFill>
            <a:schemeClr val="bg1"/>
          </a:solidFill>
        </p:spPr>
        <p:txBody>
          <a:bodyPr wrap="none">
            <a:spAutoFit/>
          </a:bodyPr>
          <a:lstStyle/>
          <a:p>
            <a:pPr lvl="0" algn="ctr">
              <a:lnSpc>
                <a:spcPct val="150000"/>
              </a:lnSpc>
              <a:spcBef>
                <a:spcPts val="600"/>
              </a:spcBef>
              <a:spcAft>
                <a:spcPts val="600"/>
              </a:spcAft>
            </a:pPr>
            <a:r>
              <a:rPr lang="en-US" sz="3600" b="1" smtClean="0">
                <a:solidFill>
                  <a:srgbClr val="C00000"/>
                </a:solidFill>
                <a:latin typeface="Arial" panose="020B0604020202020204" pitchFamily="34" charset="0"/>
                <a:ea typeface="Calibri" panose="020F0502020204030204" pitchFamily="34" charset="0"/>
                <a:cs typeface="Arial" panose="020B0604020202020204" pitchFamily="34" charset="0"/>
              </a:rPr>
              <a:t>2,6</a:t>
            </a:r>
            <a:endParaRPr lang="en-US" sz="3600" b="1">
              <a:solidFill>
                <a:srgbClr val="C00000"/>
              </a:solidFill>
              <a:latin typeface="Arial" panose="020B0604020202020204" pitchFamily="34" charset="0"/>
              <a:ea typeface="Arial" panose="020B0604020202020204" pitchFamily="34" charset="0"/>
              <a:cs typeface="Arial" panose="020B0604020202020204" pitchFamily="34" charset="0"/>
            </a:endParaRPr>
          </a:p>
        </p:txBody>
      </p:sp>
      <p:sp>
        <p:nvSpPr>
          <p:cNvPr id="18" name="Rectangle 17"/>
          <p:cNvSpPr/>
          <p:nvPr/>
        </p:nvSpPr>
        <p:spPr>
          <a:xfrm>
            <a:off x="12069747" y="6743700"/>
            <a:ext cx="825867" cy="820674"/>
          </a:xfrm>
          <a:prstGeom prst="rect">
            <a:avLst/>
          </a:prstGeom>
          <a:solidFill>
            <a:schemeClr val="bg1"/>
          </a:solidFill>
        </p:spPr>
        <p:txBody>
          <a:bodyPr wrap="none">
            <a:spAutoFit/>
          </a:bodyPr>
          <a:lstStyle/>
          <a:p>
            <a:pPr lvl="0" algn="ctr">
              <a:lnSpc>
                <a:spcPct val="150000"/>
              </a:lnSpc>
              <a:spcBef>
                <a:spcPts val="600"/>
              </a:spcBef>
              <a:spcAft>
                <a:spcPts val="600"/>
              </a:spcAft>
            </a:pPr>
            <a:r>
              <a:rPr lang="en-US" sz="3600" b="1" smtClean="0">
                <a:solidFill>
                  <a:srgbClr val="C00000"/>
                </a:solidFill>
                <a:latin typeface="Arial" panose="020B0604020202020204" pitchFamily="34" charset="0"/>
                <a:ea typeface="Calibri" panose="020F0502020204030204" pitchFamily="34" charset="0"/>
                <a:cs typeface="Arial" panose="020B0604020202020204" pitchFamily="34" charset="0"/>
              </a:rPr>
              <a:t>2,6</a:t>
            </a:r>
            <a:endParaRPr lang="en-US" sz="3600" b="1">
              <a:solidFill>
                <a:srgbClr val="C00000"/>
              </a:solidFill>
              <a:latin typeface="Arial" panose="020B0604020202020204" pitchFamily="34" charset="0"/>
              <a:ea typeface="Arial" panose="020B0604020202020204" pitchFamily="34" charset="0"/>
              <a:cs typeface="Arial" panose="020B0604020202020204" pitchFamily="34" charset="0"/>
            </a:endParaRPr>
          </a:p>
        </p:txBody>
      </p:sp>
      <p:sp>
        <p:nvSpPr>
          <p:cNvPr id="19" name="Rectangle 18"/>
          <p:cNvSpPr/>
          <p:nvPr/>
        </p:nvSpPr>
        <p:spPr>
          <a:xfrm>
            <a:off x="15126596" y="6756298"/>
            <a:ext cx="825867" cy="820674"/>
          </a:xfrm>
          <a:prstGeom prst="rect">
            <a:avLst/>
          </a:prstGeom>
          <a:solidFill>
            <a:schemeClr val="bg1"/>
          </a:solidFill>
        </p:spPr>
        <p:txBody>
          <a:bodyPr wrap="none">
            <a:spAutoFit/>
          </a:bodyPr>
          <a:lstStyle/>
          <a:p>
            <a:pPr lvl="0" algn="ctr">
              <a:lnSpc>
                <a:spcPct val="150000"/>
              </a:lnSpc>
              <a:spcBef>
                <a:spcPts val="600"/>
              </a:spcBef>
              <a:spcAft>
                <a:spcPts val="600"/>
              </a:spcAft>
            </a:pPr>
            <a:r>
              <a:rPr lang="en-US" sz="3600" b="1" smtClean="0">
                <a:solidFill>
                  <a:srgbClr val="C00000"/>
                </a:solidFill>
                <a:latin typeface="Arial" panose="020B0604020202020204" pitchFamily="34" charset="0"/>
                <a:ea typeface="Calibri" panose="020F0502020204030204" pitchFamily="34" charset="0"/>
                <a:cs typeface="Arial" panose="020B0604020202020204" pitchFamily="34" charset="0"/>
              </a:rPr>
              <a:t>2,7</a:t>
            </a:r>
            <a:endParaRPr lang="en-US" sz="3600" b="1">
              <a:solidFill>
                <a:srgbClr val="C00000"/>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858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par>
                          <p:cTn id="30" fill="hold">
                            <p:stCondLst>
                              <p:cond delay="1500"/>
                            </p:stCondLst>
                            <p:childTnLst>
                              <p:par>
                                <p:cTn id="31" presetID="53" presetClass="entr" presetSubtype="16"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500"/>
                                        <p:tgtEl>
                                          <p:spTgt spid="16"/>
                                        </p:tgtEl>
                                      </p:cBhvr>
                                    </p:animEffect>
                                  </p:childTnLst>
                                </p:cTn>
                              </p:par>
                            </p:childTnLst>
                          </p:cTn>
                        </p:par>
                        <p:par>
                          <p:cTn id="41" fill="hold">
                            <p:stCondLst>
                              <p:cond delay="500"/>
                            </p:stCondLst>
                            <p:childTnLst>
                              <p:par>
                                <p:cTn id="42" presetID="22" presetClass="entr" presetSubtype="1"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up)">
                                      <p:cBhvr>
                                        <p:cTn id="44" dur="500"/>
                                        <p:tgtEl>
                                          <p:spTgt spid="17"/>
                                        </p:tgtEl>
                                      </p:cBhvr>
                                    </p:animEffect>
                                  </p:childTnLst>
                                </p:cTn>
                              </p:par>
                            </p:childTnLst>
                          </p:cTn>
                        </p:par>
                        <p:par>
                          <p:cTn id="45" fill="hold">
                            <p:stCondLst>
                              <p:cond delay="1000"/>
                            </p:stCondLst>
                            <p:childTnLst>
                              <p:par>
                                <p:cTn id="46" presetID="22" presetClass="entr" presetSubtype="1"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up)">
                                      <p:cBhvr>
                                        <p:cTn id="48" dur="500"/>
                                        <p:tgtEl>
                                          <p:spTgt spid="18"/>
                                        </p:tgtEl>
                                      </p:cBhvr>
                                    </p:animEffect>
                                  </p:childTnLst>
                                </p:cTn>
                              </p:par>
                            </p:childTnLst>
                          </p:cTn>
                        </p:par>
                        <p:par>
                          <p:cTn id="49" fill="hold">
                            <p:stCondLst>
                              <p:cond delay="1500"/>
                            </p:stCondLst>
                            <p:childTnLst>
                              <p:par>
                                <p:cTn id="50" presetID="22" presetClass="entr" presetSubtype="1"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up)">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3" grpId="0" animBg="1"/>
      <p:bldP spid="14" grpId="0" animBg="1"/>
      <p:bldP spid="15" grpId="0" animBg="1"/>
      <p:bldP spid="16" grpId="0" animBg="1"/>
      <p:bldP spid="17" grpId="0" animBg="1"/>
      <p:bldP spid="18"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8" name="Picture 7"/>
          <p:cNvPicPr>
            <a:picLocks noChangeAspect="1"/>
          </p:cNvPicPr>
          <p:nvPr/>
        </p:nvPicPr>
        <p:blipFill>
          <a:blip r:embed="rId2"/>
          <a:stretch>
            <a:fillRect/>
          </a:stretch>
        </p:blipFill>
        <p:spPr>
          <a:xfrm>
            <a:off x="15828678" y="9139952"/>
            <a:ext cx="1962804" cy="853303"/>
          </a:xfrm>
          <a:prstGeom prst="rect">
            <a:avLst/>
          </a:prstGeom>
        </p:spPr>
      </p:pic>
      <p:sp>
        <p:nvSpPr>
          <p:cNvPr id="6" name="Rectangle 5"/>
          <p:cNvSpPr/>
          <p:nvPr/>
        </p:nvSpPr>
        <p:spPr>
          <a:xfrm>
            <a:off x="685800" y="653177"/>
            <a:ext cx="16923507" cy="2585323"/>
          </a:xfrm>
          <a:prstGeom prst="rect">
            <a:avLst/>
          </a:prstGeom>
        </p:spPr>
        <p:txBody>
          <a:bodyPr wrap="square">
            <a:spAutoFit/>
          </a:bodyPr>
          <a:lstStyle/>
          <a:p>
            <a:pPr lvl="0" algn="just">
              <a:lnSpc>
                <a:spcPct val="150000"/>
              </a:lnSpc>
            </a:pPr>
            <a:r>
              <a:rPr lang="vi-VN" sz="3600">
                <a:solidFill>
                  <a:srgbClr val="000000"/>
                </a:solidFill>
              </a:rPr>
              <a:t>b) Lập bảng thống kê tỉ số giữa số lượng học sinh THCS và số lượng học sinh THPT của Việt Nam trong các năm học đó theo mẫu sau (viết tỉ số ở dạng số thập phân và làm tròn đến hàng phần mười):</a:t>
            </a:r>
            <a:endParaRPr kumimoji="0" lang="vi-VN" sz="3600" b="0" i="0" u="none" strike="noStrike" kern="1200" cap="none" spc="0" normalizeH="0" baseline="0" noProof="0">
              <a:ln>
                <a:noFill/>
              </a:ln>
              <a:solidFill>
                <a:srgbClr val="000000"/>
              </a:solidFill>
              <a:effectLst/>
              <a:uLnTx/>
              <a:uFillTx/>
              <a:latin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885617868"/>
              </p:ext>
            </p:extLst>
          </p:nvPr>
        </p:nvGraphicFramePr>
        <p:xfrm>
          <a:off x="685800" y="3467100"/>
          <a:ext cx="16923507" cy="2948169"/>
        </p:xfrm>
        <a:graphic>
          <a:graphicData uri="http://schemas.openxmlformats.org/drawingml/2006/table">
            <a:tbl>
              <a:tblPr firstRow="1" firstCol="1" bandRow="1"/>
              <a:tblGrid>
                <a:gridCol w="6031865">
                  <a:extLst>
                    <a:ext uri="{9D8B030D-6E8A-4147-A177-3AD203B41FA5}">
                      <a16:colId xmlns:a16="http://schemas.microsoft.com/office/drawing/2014/main" val="547971591"/>
                    </a:ext>
                  </a:extLst>
                </a:gridCol>
                <a:gridCol w="2723280">
                  <a:extLst>
                    <a:ext uri="{9D8B030D-6E8A-4147-A177-3AD203B41FA5}">
                      <a16:colId xmlns:a16="http://schemas.microsoft.com/office/drawing/2014/main" val="804905639"/>
                    </a:ext>
                  </a:extLst>
                </a:gridCol>
                <a:gridCol w="2721802">
                  <a:extLst>
                    <a:ext uri="{9D8B030D-6E8A-4147-A177-3AD203B41FA5}">
                      <a16:colId xmlns:a16="http://schemas.microsoft.com/office/drawing/2014/main" val="4276262022"/>
                    </a:ext>
                  </a:extLst>
                </a:gridCol>
                <a:gridCol w="2723280">
                  <a:extLst>
                    <a:ext uri="{9D8B030D-6E8A-4147-A177-3AD203B41FA5}">
                      <a16:colId xmlns:a16="http://schemas.microsoft.com/office/drawing/2014/main" val="27953055"/>
                    </a:ext>
                  </a:extLst>
                </a:gridCol>
                <a:gridCol w="2723280">
                  <a:extLst>
                    <a:ext uri="{9D8B030D-6E8A-4147-A177-3AD203B41FA5}">
                      <a16:colId xmlns:a16="http://schemas.microsoft.com/office/drawing/2014/main" val="91979183"/>
                    </a:ext>
                  </a:extLst>
                </a:gridCol>
              </a:tblGrid>
              <a:tr h="863092">
                <a:tc>
                  <a:txBody>
                    <a:bodyPr/>
                    <a:lstStyle/>
                    <a:p>
                      <a:pPr algn="ctr">
                        <a:lnSpc>
                          <a:spcPct val="150000"/>
                        </a:lnSpc>
                        <a:spcBef>
                          <a:spcPts val="600"/>
                        </a:spcBef>
                        <a:spcAft>
                          <a:spcPts val="600"/>
                        </a:spcAft>
                      </a:pPr>
                      <a:r>
                        <a:rPr lang="en-US" sz="3700">
                          <a:effectLst/>
                          <a:latin typeface="Arial" panose="020B0604020202020204" pitchFamily="34" charset="0"/>
                          <a:ea typeface="Calibri" panose="020F0502020204030204" pitchFamily="34" charset="0"/>
                          <a:cs typeface="Arial" panose="020B0604020202020204" pitchFamily="34" charset="0"/>
                        </a:rPr>
                        <a:t>Năm học</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600"/>
                        </a:spcAft>
                      </a:pPr>
                      <a:r>
                        <a:rPr lang="en-US" sz="3700">
                          <a:effectLst/>
                          <a:latin typeface="Arial" panose="020B0604020202020204" pitchFamily="34" charset="0"/>
                          <a:ea typeface="Calibri" panose="020F0502020204030204" pitchFamily="34" charset="0"/>
                          <a:cs typeface="Arial" panose="020B0604020202020204" pitchFamily="34" charset="0"/>
                        </a:rPr>
                        <a:t>2016 - 2017</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600"/>
                        </a:spcAft>
                      </a:pPr>
                      <a:r>
                        <a:rPr lang="en-US" sz="3700">
                          <a:effectLst/>
                          <a:latin typeface="Arial" panose="020B0604020202020204" pitchFamily="34" charset="0"/>
                          <a:ea typeface="Calibri" panose="020F0502020204030204" pitchFamily="34" charset="0"/>
                          <a:cs typeface="Arial" panose="020B0604020202020204" pitchFamily="34" charset="0"/>
                        </a:rPr>
                        <a:t>2017 - 2018</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600"/>
                        </a:spcAft>
                      </a:pPr>
                      <a:r>
                        <a:rPr lang="en-US" sz="3700">
                          <a:effectLst/>
                          <a:latin typeface="Arial" panose="020B0604020202020204" pitchFamily="34" charset="0"/>
                          <a:ea typeface="Calibri" panose="020F0502020204030204" pitchFamily="34" charset="0"/>
                          <a:cs typeface="Arial" panose="020B0604020202020204" pitchFamily="34" charset="0"/>
                        </a:rPr>
                        <a:t>2018 - 2019</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600"/>
                        </a:spcAft>
                      </a:pPr>
                      <a:r>
                        <a:rPr lang="en-US" sz="3700">
                          <a:effectLst/>
                          <a:latin typeface="Arial" panose="020B0604020202020204" pitchFamily="34" charset="0"/>
                          <a:ea typeface="Calibri" panose="020F0502020204030204" pitchFamily="34" charset="0"/>
                          <a:cs typeface="Arial" panose="020B0604020202020204" pitchFamily="34" charset="0"/>
                        </a:rPr>
                        <a:t>2019 – 2020</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12609211"/>
                  </a:ext>
                </a:extLst>
              </a:tr>
              <a:tr h="2085077">
                <a:tc>
                  <a:txBody>
                    <a:bodyPr/>
                    <a:lstStyle/>
                    <a:p>
                      <a:pPr algn="ctr">
                        <a:lnSpc>
                          <a:spcPct val="150000"/>
                        </a:lnSpc>
                        <a:spcBef>
                          <a:spcPts val="600"/>
                        </a:spcBef>
                        <a:spcAft>
                          <a:spcPts val="600"/>
                        </a:spcAft>
                      </a:pPr>
                      <a:r>
                        <a:rPr lang="en-US" sz="3700">
                          <a:effectLst/>
                          <a:latin typeface="Arial" panose="020B0604020202020204" pitchFamily="34" charset="0"/>
                          <a:ea typeface="Calibri" panose="020F0502020204030204" pitchFamily="34" charset="0"/>
                          <a:cs typeface="Arial" panose="020B0604020202020204" pitchFamily="34" charset="0"/>
                        </a:rPr>
                        <a:t>Tỉ số của số học sinh THCS và số học sinh THPT</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600"/>
                        </a:spcAft>
                      </a:pPr>
                      <a:r>
                        <a:rPr lang="en-US" sz="3700" smtClean="0">
                          <a:effectLst/>
                          <a:latin typeface="Arial" panose="020B0604020202020204" pitchFamily="34" charset="0"/>
                          <a:ea typeface="Calibri" panose="020F0502020204030204" pitchFamily="34" charset="0"/>
                          <a:cs typeface="Arial" panose="020B0604020202020204" pitchFamily="34" charset="0"/>
                        </a:rPr>
                        <a:t>?</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600"/>
                        </a:spcAft>
                      </a:pPr>
                      <a:r>
                        <a:rPr lang="en-US" sz="3700" smtClean="0">
                          <a:effectLst/>
                          <a:latin typeface="Arial" panose="020B0604020202020204" pitchFamily="34" charset="0"/>
                          <a:ea typeface="Calibri" panose="020F0502020204030204" pitchFamily="34" charset="0"/>
                          <a:cs typeface="Arial" panose="020B0604020202020204" pitchFamily="34" charset="0"/>
                        </a:rPr>
                        <a:t>?</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600"/>
                        </a:spcAft>
                      </a:pPr>
                      <a:r>
                        <a:rPr lang="en-US" sz="3700" smtClean="0">
                          <a:effectLst/>
                          <a:latin typeface="Arial" panose="020B0604020202020204" pitchFamily="34" charset="0"/>
                          <a:ea typeface="Calibri" panose="020F0502020204030204" pitchFamily="34" charset="0"/>
                          <a:cs typeface="Arial" panose="020B0604020202020204" pitchFamily="34" charset="0"/>
                        </a:rPr>
                        <a:t>?</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600"/>
                        </a:spcAft>
                      </a:pPr>
                      <a:r>
                        <a:rPr lang="en-US" sz="3700" smtClean="0">
                          <a:effectLst/>
                          <a:latin typeface="Arial" panose="020B0604020202020204" pitchFamily="34" charset="0"/>
                          <a:ea typeface="Calibri" panose="020F0502020204030204" pitchFamily="34" charset="0"/>
                          <a:cs typeface="Arial" panose="020B0604020202020204" pitchFamily="34" charset="0"/>
                        </a:rPr>
                        <a:t>?</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987639564"/>
                  </a:ext>
                </a:extLst>
              </a:tr>
            </a:tbl>
          </a:graphicData>
        </a:graphic>
      </p:graphicFrame>
      <p:sp>
        <p:nvSpPr>
          <p:cNvPr id="20" name="Rectangle 19"/>
          <p:cNvSpPr/>
          <p:nvPr/>
        </p:nvSpPr>
        <p:spPr>
          <a:xfrm>
            <a:off x="7576526" y="4841825"/>
            <a:ext cx="825867" cy="923330"/>
          </a:xfrm>
          <a:prstGeom prst="rect">
            <a:avLst/>
          </a:prstGeom>
          <a:solidFill>
            <a:schemeClr val="bg1"/>
          </a:solidFill>
        </p:spPr>
        <p:txBody>
          <a:bodyPr wrap="none">
            <a:spAutoFit/>
          </a:bodyPr>
          <a:lstStyle/>
          <a:p>
            <a:pPr marL="0" marR="0" lvl="0" indent="0" algn="ctr" defTabSz="914400" rtl="0" eaLnBrk="1" fontAlgn="auto" latinLnBrk="0" hangingPunct="1">
              <a:lnSpc>
                <a:spcPct val="150000"/>
              </a:lnSpc>
              <a:spcBef>
                <a:spcPts val="600"/>
              </a:spcBef>
              <a:spcAft>
                <a:spcPts val="600"/>
              </a:spcAft>
              <a:buClrTx/>
              <a:buSzTx/>
              <a:buFontTx/>
              <a:buNone/>
              <a:tabLst/>
              <a:defRPr/>
            </a:pPr>
            <a:r>
              <a:rPr kumimoji="0" lang="en-US" sz="36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2,2</a:t>
            </a:r>
            <a:endParaRPr kumimoji="0" lang="en-US" sz="3600" b="1" i="0" u="none" strike="noStrike" kern="1200" cap="none" spc="0" normalizeH="0" baseline="0" noProof="0">
              <a:ln>
                <a:noFill/>
              </a:ln>
              <a:solidFill>
                <a:srgbClr val="C00000"/>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21" name="Rectangle 20"/>
          <p:cNvSpPr/>
          <p:nvPr/>
        </p:nvSpPr>
        <p:spPr>
          <a:xfrm>
            <a:off x="10409329" y="4841825"/>
            <a:ext cx="825867" cy="923330"/>
          </a:xfrm>
          <a:prstGeom prst="rect">
            <a:avLst/>
          </a:prstGeom>
          <a:solidFill>
            <a:schemeClr val="bg1"/>
          </a:solidFill>
        </p:spPr>
        <p:txBody>
          <a:bodyPr wrap="none">
            <a:spAutoFit/>
          </a:bodyPr>
          <a:lstStyle/>
          <a:p>
            <a:pPr marL="0" marR="0" lvl="0" indent="0" algn="ctr" defTabSz="914400" rtl="0" eaLnBrk="1" fontAlgn="auto" latinLnBrk="0" hangingPunct="1">
              <a:lnSpc>
                <a:spcPct val="150000"/>
              </a:lnSpc>
              <a:spcBef>
                <a:spcPts val="600"/>
              </a:spcBef>
              <a:spcAft>
                <a:spcPts val="600"/>
              </a:spcAft>
              <a:buClrTx/>
              <a:buSzTx/>
              <a:buFontTx/>
              <a:buNone/>
              <a:tabLst/>
              <a:defRPr/>
            </a:pPr>
            <a:r>
              <a:rPr kumimoji="0" lang="en-US" sz="36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2,1</a:t>
            </a:r>
            <a:endParaRPr kumimoji="0" lang="en-US" sz="3600" b="1" i="0" u="none" strike="noStrike" kern="1200" cap="none" spc="0" normalizeH="0" baseline="0" noProof="0">
              <a:ln>
                <a:noFill/>
              </a:ln>
              <a:solidFill>
                <a:srgbClr val="C00000"/>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22" name="Rectangle 21"/>
          <p:cNvSpPr/>
          <p:nvPr/>
        </p:nvSpPr>
        <p:spPr>
          <a:xfrm>
            <a:off x="13082251" y="4841825"/>
            <a:ext cx="825867" cy="923330"/>
          </a:xfrm>
          <a:prstGeom prst="rect">
            <a:avLst/>
          </a:prstGeom>
          <a:solidFill>
            <a:schemeClr val="bg1"/>
          </a:solidFill>
        </p:spPr>
        <p:txBody>
          <a:bodyPr wrap="none">
            <a:spAutoFit/>
          </a:bodyPr>
          <a:lstStyle/>
          <a:p>
            <a:pPr marL="0" marR="0" lvl="0" indent="0" algn="ctr" defTabSz="914400" rtl="0" eaLnBrk="1" fontAlgn="auto" latinLnBrk="0" hangingPunct="1">
              <a:lnSpc>
                <a:spcPct val="150000"/>
              </a:lnSpc>
              <a:spcBef>
                <a:spcPts val="600"/>
              </a:spcBef>
              <a:spcAft>
                <a:spcPts val="600"/>
              </a:spcAft>
              <a:buClrTx/>
              <a:buSzTx/>
              <a:buFontTx/>
              <a:buNone/>
              <a:tabLst/>
              <a:defRPr/>
            </a:pPr>
            <a:r>
              <a:rPr kumimoji="0" lang="en-US" sz="36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2,2</a:t>
            </a:r>
            <a:endParaRPr kumimoji="0" lang="en-US" sz="3600" b="1" i="0" u="none" strike="noStrike" kern="1200" cap="none" spc="0" normalizeH="0" baseline="0" noProof="0">
              <a:ln>
                <a:noFill/>
              </a:ln>
              <a:solidFill>
                <a:srgbClr val="C00000"/>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23" name="Rectangle 22"/>
          <p:cNvSpPr/>
          <p:nvPr/>
        </p:nvSpPr>
        <p:spPr>
          <a:xfrm>
            <a:off x="15756945" y="4841825"/>
            <a:ext cx="825867" cy="923330"/>
          </a:xfrm>
          <a:prstGeom prst="rect">
            <a:avLst/>
          </a:prstGeom>
          <a:solidFill>
            <a:schemeClr val="bg1"/>
          </a:solidFill>
        </p:spPr>
        <p:txBody>
          <a:bodyPr wrap="none">
            <a:spAutoFit/>
          </a:bodyPr>
          <a:lstStyle/>
          <a:p>
            <a:pPr marL="0" marR="0" lvl="0" indent="0" algn="ctr" defTabSz="914400" rtl="0" eaLnBrk="1" fontAlgn="auto" latinLnBrk="0" hangingPunct="1">
              <a:lnSpc>
                <a:spcPct val="150000"/>
              </a:lnSpc>
              <a:spcBef>
                <a:spcPts val="600"/>
              </a:spcBef>
              <a:spcAft>
                <a:spcPts val="600"/>
              </a:spcAft>
              <a:buClrTx/>
              <a:buSzTx/>
              <a:buFontTx/>
              <a:buNone/>
              <a:tabLst/>
              <a:defRPr/>
            </a:pPr>
            <a:r>
              <a:rPr kumimoji="0" lang="en-US" sz="36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2,2</a:t>
            </a:r>
            <a:endParaRPr kumimoji="0" lang="en-US" sz="3600" b="1" i="0" u="none" strike="noStrike" kern="1200" cap="none" spc="0" normalizeH="0" baseline="0" noProof="0">
              <a:ln>
                <a:noFill/>
              </a:ln>
              <a:solidFill>
                <a:srgbClr val="C00000"/>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24" name="Rectangle 23"/>
          <p:cNvSpPr/>
          <p:nvPr/>
        </p:nvSpPr>
        <p:spPr>
          <a:xfrm>
            <a:off x="666307" y="6671817"/>
            <a:ext cx="16923507" cy="833883"/>
          </a:xfrm>
          <a:prstGeom prst="rect">
            <a:avLst/>
          </a:prstGeom>
        </p:spPr>
        <p:txBody>
          <a:bodyPr wrap="square">
            <a:spAutoFit/>
          </a:bodyPr>
          <a:lstStyle/>
          <a:p>
            <a:pPr lvl="0" algn="just">
              <a:lnSpc>
                <a:spcPct val="150000"/>
              </a:lnSpc>
            </a:pPr>
            <a:r>
              <a:rPr lang="vi-VN" sz="3600">
                <a:solidFill>
                  <a:srgbClr val="000000"/>
                </a:solidFill>
              </a:rPr>
              <a:t>c) Nêu nhận xét về sự thay đổi của các tỉ số trong </a:t>
            </a:r>
            <a:r>
              <a:rPr lang="vi-VN" sz="3600">
                <a:solidFill>
                  <a:srgbClr val="000000"/>
                </a:solidFill>
              </a:rPr>
              <a:t>Bảng </a:t>
            </a:r>
            <a:r>
              <a:rPr lang="vi-VN" sz="3600" smtClean="0">
                <a:solidFill>
                  <a:srgbClr val="000000"/>
                </a:solidFill>
              </a:rPr>
              <a:t>12</a:t>
            </a:r>
            <a:r>
              <a:rPr lang="en-US" sz="3600" smtClean="0">
                <a:solidFill>
                  <a:srgbClr val="000000"/>
                </a:solidFill>
              </a:rPr>
              <a:t>.</a:t>
            </a:r>
            <a:endParaRPr kumimoji="0" lang="vi-VN" sz="3600" b="0" i="0" u="none" strike="noStrike" kern="1200" cap="none" spc="0" normalizeH="0" baseline="0" noProof="0">
              <a:ln>
                <a:noFill/>
              </a:ln>
              <a:solidFill>
                <a:srgbClr val="000000"/>
              </a:solidFill>
              <a:effectLst/>
              <a:uLnTx/>
              <a:uFillTx/>
              <a:latin typeface="Arial" panose="020B0604020202020204" pitchFamily="34" charset="0"/>
            </a:endParaRPr>
          </a:p>
        </p:txBody>
      </p:sp>
      <p:sp>
        <p:nvSpPr>
          <p:cNvPr id="7" name="Rectangle 6"/>
          <p:cNvSpPr/>
          <p:nvPr/>
        </p:nvSpPr>
        <p:spPr>
          <a:xfrm>
            <a:off x="2201309" y="7656374"/>
            <a:ext cx="15019891" cy="1754326"/>
          </a:xfrm>
          <a:prstGeom prst="rect">
            <a:avLst/>
          </a:prstGeom>
        </p:spPr>
        <p:txBody>
          <a:bodyPr wrap="square">
            <a:spAutoFit/>
          </a:bodyPr>
          <a:lstStyle/>
          <a:p>
            <a:pPr algn="just">
              <a:lnSpc>
                <a:spcPct val="150000"/>
              </a:lnSpc>
              <a:spcBef>
                <a:spcPts val="600"/>
              </a:spcBef>
              <a:spcAft>
                <a:spcPts val="600"/>
              </a:spcAft>
            </a:pPr>
            <a:r>
              <a:rPr lang="en-US" sz="3600" smtClean="0">
                <a:latin typeface="Arial" panose="020B0604020202020204" pitchFamily="34" charset="0"/>
                <a:ea typeface="Calibri" panose="020F0502020204030204" pitchFamily="34" charset="0"/>
                <a:cs typeface="Arial" panose="020B0604020202020204" pitchFamily="34" charset="0"/>
              </a:rPr>
              <a:t>Tỉ </a:t>
            </a:r>
            <a:r>
              <a:rPr lang="en-US" sz="3600">
                <a:latin typeface="Arial" panose="020B0604020202020204" pitchFamily="34" charset="0"/>
                <a:ea typeface="Calibri" panose="020F0502020204030204" pitchFamily="34" charset="0"/>
                <a:cs typeface="Arial" panose="020B0604020202020204" pitchFamily="34" charset="0"/>
              </a:rPr>
              <a:t>số ổn định ở các năm học 2016 - 2017, 2018 - 2019, 2019 - 2020; năm học 2017 - 2018 có sự sụt giảm nhẹ.</a:t>
            </a:r>
            <a:endParaRPr lang="en-US" sz="3600">
              <a:effectLst/>
              <a:latin typeface="Arial" panose="020B0604020202020204" pitchFamily="34" charset="0"/>
              <a:ea typeface="Arial" panose="020B0604020202020204" pitchFamily="34" charset="0"/>
              <a:cs typeface="Arial" panose="020B0604020202020204" pitchFamily="34" charset="0"/>
            </a:endParaRPr>
          </a:p>
        </p:txBody>
      </p:sp>
      <p:sp>
        <p:nvSpPr>
          <p:cNvPr id="10" name="Right Arrow 9"/>
          <p:cNvSpPr/>
          <p:nvPr/>
        </p:nvSpPr>
        <p:spPr>
          <a:xfrm>
            <a:off x="1524000" y="7961174"/>
            <a:ext cx="533400" cy="381000"/>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614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anim calcmode="lin" valueType="num">
                                      <p:cBhvr>
                                        <p:cTn id="18" dur="500" fill="hold"/>
                                        <p:tgtEl>
                                          <p:spTgt spid="24"/>
                                        </p:tgtEl>
                                        <p:attrNameLst>
                                          <p:attrName>ppt_x</p:attrName>
                                        </p:attrNameLst>
                                      </p:cBhvr>
                                      <p:tavLst>
                                        <p:tav tm="0">
                                          <p:val>
                                            <p:strVal val="#ppt_x"/>
                                          </p:val>
                                        </p:tav>
                                        <p:tav tm="100000">
                                          <p:val>
                                            <p:strVal val="#ppt_x"/>
                                          </p:val>
                                        </p:tav>
                                      </p:tavLst>
                                    </p:anim>
                                    <p:anim calcmode="lin" valueType="num">
                                      <p:cBhvr>
                                        <p:cTn id="1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par>
                          <p:cTn id="25" fill="hold">
                            <p:stCondLst>
                              <p:cond delay="500"/>
                            </p:stCondLst>
                            <p:childTnLst>
                              <p:par>
                                <p:cTn id="26" presetID="16" presetClass="entr" presetSubtype="21"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childTnLst>
                          </p:cTn>
                        </p:par>
                        <p:par>
                          <p:cTn id="29" fill="hold">
                            <p:stCondLst>
                              <p:cond delay="1000"/>
                            </p:stCondLst>
                            <p:childTnLst>
                              <p:par>
                                <p:cTn id="30" presetID="16" presetClass="entr" presetSubtype="21"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par>
                          <p:cTn id="33" fill="hold">
                            <p:stCondLst>
                              <p:cond delay="1500"/>
                            </p:stCondLst>
                            <p:childTnLst>
                              <p:par>
                                <p:cTn id="34" presetID="16" presetClass="entr" presetSubtype="21"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arn(inVertical)">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animBg="1"/>
      <p:bldP spid="21" grpId="0" animBg="1"/>
      <p:bldP spid="22" grpId="0" animBg="1"/>
      <p:bldP spid="23" grpId="0" animBg="1"/>
      <p:bldP spid="24" grpId="0"/>
      <p:bldP spid="7"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pic>
        <p:nvPicPr>
          <p:cNvPr id="10" name="Picture 9"/>
          <p:cNvPicPr>
            <a:picLocks noChangeAspect="1"/>
          </p:cNvPicPr>
          <p:nvPr/>
        </p:nvPicPr>
        <p:blipFill>
          <a:blip r:embed="rId2"/>
          <a:stretch>
            <a:fillRect/>
          </a:stretch>
        </p:blipFill>
        <p:spPr>
          <a:xfrm rot="17618639">
            <a:off x="413611" y="8433630"/>
            <a:ext cx="1714314" cy="1524806"/>
          </a:xfrm>
          <a:prstGeom prst="rect">
            <a:avLst/>
          </a:prstGeom>
        </p:spPr>
      </p:pic>
      <p:sp>
        <p:nvSpPr>
          <p:cNvPr id="13" name="TextBox 12"/>
          <p:cNvSpPr txBox="1"/>
          <p:nvPr/>
        </p:nvSpPr>
        <p:spPr>
          <a:xfrm>
            <a:off x="847450" y="650599"/>
            <a:ext cx="16593097" cy="1846659"/>
          </a:xfrm>
          <a:prstGeom prst="rect">
            <a:avLst/>
          </a:prstGeom>
          <a:noFill/>
        </p:spPr>
        <p:txBody>
          <a:bodyPr wrap="square" rtlCol="0">
            <a:spAutoFit/>
          </a:bodyPr>
          <a:lstStyle/>
          <a:p>
            <a:pPr algn="just">
              <a:lnSpc>
                <a:spcPct val="150000"/>
              </a:lnSpc>
            </a:pPr>
            <a:r>
              <a:rPr lang="vi-VN" sz="3800" b="1" smtClean="0">
                <a:solidFill>
                  <a:schemeClr val="accent5">
                    <a:lumMod val="75000"/>
                  </a:schemeClr>
                </a:solidFill>
                <a:latin typeface="Arial" panose="020B0604020202020204" pitchFamily="34" charset="0"/>
                <a:cs typeface="Arial" panose="020B0604020202020204" pitchFamily="34" charset="0"/>
              </a:rPr>
              <a:t>Bài </a:t>
            </a:r>
            <a:r>
              <a:rPr lang="en-US" sz="3800" b="1" smtClean="0">
                <a:solidFill>
                  <a:schemeClr val="accent5">
                    <a:lumMod val="75000"/>
                  </a:schemeClr>
                </a:solidFill>
                <a:latin typeface="Arial" panose="020B0604020202020204" pitchFamily="34" charset="0"/>
                <a:cs typeface="Arial" panose="020B0604020202020204" pitchFamily="34" charset="0"/>
              </a:rPr>
              <a:t>3 </a:t>
            </a:r>
            <a:r>
              <a:rPr lang="vi-VN" sz="3800" b="1" smtClean="0">
                <a:solidFill>
                  <a:schemeClr val="accent5">
                    <a:lumMod val="75000"/>
                  </a:schemeClr>
                </a:solidFill>
                <a:latin typeface="Arial" panose="020B0604020202020204" pitchFamily="34" charset="0"/>
                <a:cs typeface="Arial" panose="020B0604020202020204" pitchFamily="34" charset="0"/>
              </a:rPr>
              <a:t>(SGK - </a:t>
            </a:r>
            <a:r>
              <a:rPr lang="vi-VN" sz="3800" b="1" smtClean="0">
                <a:solidFill>
                  <a:schemeClr val="accent5">
                    <a:lumMod val="75000"/>
                  </a:schemeClr>
                </a:solidFill>
                <a:latin typeface="Arial" panose="020B0604020202020204" pitchFamily="34" charset="0"/>
                <a:cs typeface="Arial" panose="020B0604020202020204" pitchFamily="34" charset="0"/>
              </a:rPr>
              <a:t>tr.</a:t>
            </a:r>
            <a:r>
              <a:rPr lang="en-US" sz="3800" b="1" smtClean="0">
                <a:solidFill>
                  <a:schemeClr val="accent5">
                    <a:lumMod val="75000"/>
                  </a:schemeClr>
                </a:solidFill>
                <a:latin typeface="Arial" panose="020B0604020202020204" pitchFamily="34" charset="0"/>
                <a:cs typeface="Arial" panose="020B0604020202020204" pitchFamily="34" charset="0"/>
              </a:rPr>
              <a:t>38</a:t>
            </a:r>
            <a:r>
              <a:rPr lang="vi-VN" sz="3800" b="1" smtClean="0">
                <a:solidFill>
                  <a:schemeClr val="accent5">
                    <a:lumMod val="75000"/>
                  </a:schemeClr>
                </a:solidFill>
                <a:latin typeface="Arial" panose="020B0604020202020204" pitchFamily="34" charset="0"/>
                <a:cs typeface="Arial" panose="020B0604020202020204" pitchFamily="34" charset="0"/>
              </a:rPr>
              <a:t>) </a:t>
            </a:r>
            <a:r>
              <a:rPr lang="vi-VN" sz="3800">
                <a:solidFill>
                  <a:srgbClr val="000000"/>
                </a:solidFill>
                <a:cs typeface="Arial" panose="020B0604020202020204" pitchFamily="34" charset="0"/>
              </a:rPr>
              <a:t>Biểu đồ đoạn thẳng trong Hình 40 biểu diễn tuổi thọ trung bình của người Việt Nam qua 30 năm (từ năm 1989 đến năm 2019).</a:t>
            </a:r>
            <a:endParaRPr lang="vi-VN" sz="38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11809934" y="2680505"/>
            <a:ext cx="5756261" cy="6806395"/>
          </a:xfrm>
          <a:prstGeom prst="rect">
            <a:avLst/>
          </a:prstGeom>
        </p:spPr>
      </p:pic>
      <p:sp>
        <p:nvSpPr>
          <p:cNvPr id="7" name="Rectangle 6"/>
          <p:cNvSpPr/>
          <p:nvPr/>
        </p:nvSpPr>
        <p:spPr>
          <a:xfrm>
            <a:off x="875524" y="2419677"/>
            <a:ext cx="10182108" cy="2723823"/>
          </a:xfrm>
          <a:prstGeom prst="rect">
            <a:avLst/>
          </a:prstGeom>
        </p:spPr>
        <p:txBody>
          <a:bodyPr wrap="square">
            <a:spAutoFit/>
          </a:bodyPr>
          <a:lstStyle/>
          <a:p>
            <a:pPr algn="just">
              <a:lnSpc>
                <a:spcPct val="150000"/>
              </a:lnSpc>
            </a:pPr>
            <a:r>
              <a:rPr lang="vi-VN" sz="3800">
                <a:solidFill>
                  <a:srgbClr val="000000"/>
                </a:solidFill>
              </a:rPr>
              <a:t>a) Lập bảng thống kê tuổi thọ trung bình của người Việt Nam trong các năm 1989, 1999, 2009, 2019 theo mẫu sau (đơn vị: tuổi):</a:t>
            </a:r>
            <a:endParaRPr lang="en-US" sz="3800"/>
          </a:p>
        </p:txBody>
      </p:sp>
      <p:graphicFrame>
        <p:nvGraphicFramePr>
          <p:cNvPr id="8" name="Table 7"/>
          <p:cNvGraphicFramePr>
            <a:graphicFrameLocks noGrp="1"/>
          </p:cNvGraphicFramePr>
          <p:nvPr>
            <p:extLst>
              <p:ext uri="{D42A27DB-BD31-4B8C-83A1-F6EECF244321}">
                <p14:modId xmlns:p14="http://schemas.microsoft.com/office/powerpoint/2010/main" val="357653480"/>
              </p:ext>
            </p:extLst>
          </p:nvPr>
        </p:nvGraphicFramePr>
        <p:xfrm>
          <a:off x="924974" y="5458824"/>
          <a:ext cx="10473790" cy="2383250"/>
        </p:xfrm>
        <a:graphic>
          <a:graphicData uri="http://schemas.openxmlformats.org/drawingml/2006/table">
            <a:tbl>
              <a:tblPr firstRow="1" firstCol="1" bandRow="1"/>
              <a:tblGrid>
                <a:gridCol w="4421318">
                  <a:extLst>
                    <a:ext uri="{9D8B030D-6E8A-4147-A177-3AD203B41FA5}">
                      <a16:colId xmlns:a16="http://schemas.microsoft.com/office/drawing/2014/main" val="3705523655"/>
                    </a:ext>
                  </a:extLst>
                </a:gridCol>
                <a:gridCol w="1513118">
                  <a:extLst>
                    <a:ext uri="{9D8B030D-6E8A-4147-A177-3AD203B41FA5}">
                      <a16:colId xmlns:a16="http://schemas.microsoft.com/office/drawing/2014/main" val="2236071532"/>
                    </a:ext>
                  </a:extLst>
                </a:gridCol>
                <a:gridCol w="1513118">
                  <a:extLst>
                    <a:ext uri="{9D8B030D-6E8A-4147-A177-3AD203B41FA5}">
                      <a16:colId xmlns:a16="http://schemas.microsoft.com/office/drawing/2014/main" val="151160173"/>
                    </a:ext>
                  </a:extLst>
                </a:gridCol>
                <a:gridCol w="1513118">
                  <a:extLst>
                    <a:ext uri="{9D8B030D-6E8A-4147-A177-3AD203B41FA5}">
                      <a16:colId xmlns:a16="http://schemas.microsoft.com/office/drawing/2014/main" val="1180002435"/>
                    </a:ext>
                  </a:extLst>
                </a:gridCol>
                <a:gridCol w="1513118">
                  <a:extLst>
                    <a:ext uri="{9D8B030D-6E8A-4147-A177-3AD203B41FA5}">
                      <a16:colId xmlns:a16="http://schemas.microsoft.com/office/drawing/2014/main" val="1232956626"/>
                    </a:ext>
                  </a:extLst>
                </a:gridCol>
              </a:tblGrid>
              <a:tr h="1075459">
                <a:tc>
                  <a:txBody>
                    <a:bodyPr/>
                    <a:lstStyle/>
                    <a:p>
                      <a:pPr algn="ctr">
                        <a:lnSpc>
                          <a:spcPct val="150000"/>
                        </a:lnSpc>
                        <a:spcBef>
                          <a:spcPts val="600"/>
                        </a:spcBef>
                        <a:spcAft>
                          <a:spcPts val="600"/>
                        </a:spcAft>
                      </a:pPr>
                      <a:r>
                        <a:rPr lang="en-US" sz="3700">
                          <a:effectLst/>
                          <a:latin typeface="Arial" panose="020B0604020202020204" pitchFamily="34" charset="0"/>
                          <a:ea typeface="Times New Roman" panose="02020603050405020304" pitchFamily="18" charset="0"/>
                          <a:cs typeface="Arial" panose="020B0604020202020204" pitchFamily="34" charset="0"/>
                        </a:rPr>
                        <a:t>Năm</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50000"/>
                        </a:lnSpc>
                        <a:spcBef>
                          <a:spcPts val="600"/>
                        </a:spcBef>
                        <a:spcAft>
                          <a:spcPts val="600"/>
                        </a:spcAft>
                      </a:pPr>
                      <a:r>
                        <a:rPr lang="en-US" sz="3700">
                          <a:effectLst/>
                          <a:latin typeface="Arial" panose="020B0604020202020204" pitchFamily="34" charset="0"/>
                          <a:ea typeface="Times New Roman" panose="02020603050405020304" pitchFamily="18" charset="0"/>
                          <a:cs typeface="Arial" panose="020B0604020202020204" pitchFamily="34" charset="0"/>
                        </a:rPr>
                        <a:t>1989</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50000"/>
                        </a:lnSpc>
                        <a:spcBef>
                          <a:spcPts val="600"/>
                        </a:spcBef>
                        <a:spcAft>
                          <a:spcPts val="600"/>
                        </a:spcAft>
                      </a:pPr>
                      <a:r>
                        <a:rPr lang="en-US" sz="3700">
                          <a:effectLst/>
                          <a:latin typeface="Arial" panose="020B0604020202020204" pitchFamily="34" charset="0"/>
                          <a:ea typeface="Times New Roman" panose="02020603050405020304" pitchFamily="18" charset="0"/>
                          <a:cs typeface="Arial" panose="020B0604020202020204" pitchFamily="34" charset="0"/>
                        </a:rPr>
                        <a:t>1999</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50000"/>
                        </a:lnSpc>
                        <a:spcBef>
                          <a:spcPts val="600"/>
                        </a:spcBef>
                        <a:spcAft>
                          <a:spcPts val="600"/>
                        </a:spcAft>
                      </a:pPr>
                      <a:r>
                        <a:rPr lang="en-US" sz="3700">
                          <a:effectLst/>
                          <a:latin typeface="Arial" panose="020B0604020202020204" pitchFamily="34" charset="0"/>
                          <a:ea typeface="Times New Roman" panose="02020603050405020304" pitchFamily="18" charset="0"/>
                          <a:cs typeface="Arial" panose="020B0604020202020204" pitchFamily="34" charset="0"/>
                        </a:rPr>
                        <a:t>2009</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50000"/>
                        </a:lnSpc>
                        <a:spcBef>
                          <a:spcPts val="600"/>
                        </a:spcBef>
                        <a:spcAft>
                          <a:spcPts val="600"/>
                        </a:spcAft>
                      </a:pPr>
                      <a:r>
                        <a:rPr lang="en-US" sz="3700">
                          <a:effectLst/>
                          <a:latin typeface="Arial" panose="020B0604020202020204" pitchFamily="34" charset="0"/>
                          <a:ea typeface="Times New Roman" panose="02020603050405020304" pitchFamily="18" charset="0"/>
                          <a:cs typeface="Arial" panose="020B0604020202020204" pitchFamily="34" charset="0"/>
                        </a:rPr>
                        <a:t>2019</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492834303"/>
                  </a:ext>
                </a:extLst>
              </a:tr>
              <a:tr h="1307791">
                <a:tc>
                  <a:txBody>
                    <a:bodyPr/>
                    <a:lstStyle/>
                    <a:p>
                      <a:pPr algn="ctr">
                        <a:lnSpc>
                          <a:spcPct val="150000"/>
                        </a:lnSpc>
                        <a:spcBef>
                          <a:spcPts val="600"/>
                        </a:spcBef>
                        <a:spcAft>
                          <a:spcPts val="600"/>
                        </a:spcAft>
                      </a:pPr>
                      <a:r>
                        <a:rPr lang="en-US" sz="3700">
                          <a:effectLst/>
                          <a:latin typeface="Arial" panose="020B0604020202020204" pitchFamily="34" charset="0"/>
                          <a:ea typeface="Times New Roman" panose="02020603050405020304" pitchFamily="18" charset="0"/>
                          <a:cs typeface="Arial" panose="020B0604020202020204" pitchFamily="34" charset="0"/>
                        </a:rPr>
                        <a:t>Tuổi thọ trung bình</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600"/>
                        </a:spcAft>
                      </a:pPr>
                      <a:r>
                        <a:rPr lang="en-US" sz="3700" smtClean="0">
                          <a:effectLst/>
                          <a:latin typeface="Arial" panose="020B0604020202020204" pitchFamily="34" charset="0"/>
                          <a:ea typeface="Arial" panose="020B0604020202020204" pitchFamily="34" charset="0"/>
                          <a:cs typeface="Arial" panose="020B0604020202020204" pitchFamily="34" charset="0"/>
                        </a:rPr>
                        <a:t>?</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600"/>
                        </a:spcAft>
                      </a:pPr>
                      <a:r>
                        <a:rPr lang="en-US" sz="3700" smtClean="0">
                          <a:effectLst/>
                          <a:latin typeface="Arial" panose="020B0604020202020204" pitchFamily="34" charset="0"/>
                          <a:ea typeface="Arial" panose="020B0604020202020204" pitchFamily="34" charset="0"/>
                          <a:cs typeface="Arial" panose="020B0604020202020204" pitchFamily="34" charset="0"/>
                        </a:rPr>
                        <a:t>?</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600"/>
                        </a:spcAft>
                      </a:pPr>
                      <a:r>
                        <a:rPr lang="en-US" sz="3700" smtClean="0">
                          <a:effectLst/>
                          <a:latin typeface="Arial" panose="020B0604020202020204" pitchFamily="34" charset="0"/>
                          <a:ea typeface="Arial" panose="020B0604020202020204" pitchFamily="34" charset="0"/>
                          <a:cs typeface="Arial" panose="020B0604020202020204" pitchFamily="34" charset="0"/>
                        </a:rPr>
                        <a:t>?</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600"/>
                        </a:spcBef>
                        <a:spcAft>
                          <a:spcPts val="600"/>
                        </a:spcAft>
                      </a:pPr>
                      <a:r>
                        <a:rPr lang="en-US" sz="3700" smtClean="0">
                          <a:effectLst/>
                          <a:latin typeface="Arial" panose="020B0604020202020204" pitchFamily="34" charset="0"/>
                          <a:ea typeface="Arial" panose="020B0604020202020204" pitchFamily="34" charset="0"/>
                          <a:cs typeface="Arial" panose="020B0604020202020204" pitchFamily="34" charset="0"/>
                        </a:rPr>
                        <a:t>?</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10122002"/>
                  </a:ext>
                </a:extLst>
              </a:tr>
            </a:tbl>
          </a:graphicData>
        </a:graphic>
      </p:graphicFrame>
      <mc:AlternateContent xmlns:mc="http://schemas.openxmlformats.org/markup-compatibility/2006">
        <mc:Choice xmlns:a14="http://schemas.microsoft.com/office/drawing/2010/main" Requires="a14">
          <p:sp>
            <p:nvSpPr>
              <p:cNvPr id="9" name="Rectangle 8"/>
              <p:cNvSpPr/>
              <p:nvPr/>
            </p:nvSpPr>
            <p:spPr>
              <a:xfrm>
                <a:off x="5493804" y="6682533"/>
                <a:ext cx="1344151" cy="1023357"/>
              </a:xfrm>
              <a:prstGeom prst="rect">
                <a:avLst/>
              </a:prstGeom>
              <a:solidFill>
                <a:schemeClr val="bg1"/>
              </a:solidFill>
            </p:spPr>
            <p:txBody>
              <a:bodyPr wrap="none">
                <a:spAutoFit/>
              </a:bodyPr>
              <a:lstStyle/>
              <a:p>
                <a:pPr lvl="0"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7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𝟔𝟓</m:t>
                      </m:r>
                      <m:r>
                        <a:rPr lang="en-US" sz="37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7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𝟐</m:t>
                      </m:r>
                    </m:oMath>
                  </m:oMathPara>
                </a14:m>
                <a:endParaRPr lang="en-US" sz="3700" b="1">
                  <a:solidFill>
                    <a:srgbClr val="C00000"/>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5493804" y="6682533"/>
                <a:ext cx="1344151" cy="102335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ectangle 14"/>
              <p:cNvSpPr/>
              <p:nvPr/>
            </p:nvSpPr>
            <p:spPr>
              <a:xfrm>
                <a:off x="6988901" y="6682533"/>
                <a:ext cx="1316899" cy="1023357"/>
              </a:xfrm>
              <a:prstGeom prst="rect">
                <a:avLst/>
              </a:prstGeom>
              <a:solidFill>
                <a:schemeClr val="bg1"/>
              </a:solidFill>
            </p:spPr>
            <p:txBody>
              <a:bodyPr wrap="none">
                <a:spAutoFit/>
              </a:bodyPr>
              <a:lstStyle/>
              <a:p>
                <a:pPr lvl="0"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7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𝟔𝟖</m:t>
                      </m:r>
                      <m:r>
                        <a:rPr lang="en-US" sz="37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7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𝟐</m:t>
                      </m:r>
                    </m:oMath>
                  </m:oMathPara>
                </a14:m>
              </a:p>
            </p:txBody>
          </p:sp>
        </mc:Choice>
        <mc:Fallback>
          <p:sp>
            <p:nvSpPr>
              <p:cNvPr id="15" name="Rectangle 14"/>
              <p:cNvSpPr>
                <a:spLocks noRot="1" noChangeAspect="1" noMove="1" noResize="1" noEditPoints="1" noAdjustHandles="1" noChangeArrowheads="1" noChangeShapeType="1" noTextEdit="1"/>
              </p:cNvSpPr>
              <p:nvPr/>
            </p:nvSpPr>
            <p:spPr>
              <a:xfrm>
                <a:off x="6988901" y="6682533"/>
                <a:ext cx="1316899" cy="102335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Rectangle 15"/>
              <p:cNvSpPr/>
              <p:nvPr/>
            </p:nvSpPr>
            <p:spPr>
              <a:xfrm>
                <a:off x="8458200" y="6710943"/>
                <a:ext cx="1316899" cy="1023357"/>
              </a:xfrm>
              <a:prstGeom prst="rect">
                <a:avLst/>
              </a:prstGeom>
              <a:solidFill>
                <a:schemeClr val="bg1"/>
              </a:solidFill>
            </p:spPr>
            <p:txBody>
              <a:bodyPr wrap="none">
                <a:spAutoFit/>
              </a:bodyPr>
              <a:lstStyle/>
              <a:p>
                <a:pPr lvl="0"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7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𝟕𝟐</m:t>
                      </m:r>
                      <m:r>
                        <a:rPr lang="en-US" sz="37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7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𝟖</m:t>
                      </m:r>
                    </m:oMath>
                  </m:oMathPara>
                </a14:m>
              </a:p>
            </p:txBody>
          </p:sp>
        </mc:Choice>
        <mc:Fallback>
          <p:sp>
            <p:nvSpPr>
              <p:cNvPr id="16" name="Rectangle 15"/>
              <p:cNvSpPr>
                <a:spLocks noRot="1" noChangeAspect="1" noMove="1" noResize="1" noEditPoints="1" noAdjustHandles="1" noChangeArrowheads="1" noChangeShapeType="1" noTextEdit="1"/>
              </p:cNvSpPr>
              <p:nvPr/>
            </p:nvSpPr>
            <p:spPr>
              <a:xfrm>
                <a:off x="8458200" y="6710943"/>
                <a:ext cx="1316899" cy="102335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Rectangle 16"/>
              <p:cNvSpPr/>
              <p:nvPr/>
            </p:nvSpPr>
            <p:spPr>
              <a:xfrm>
                <a:off x="10007217" y="6682533"/>
                <a:ext cx="1316899" cy="1023357"/>
              </a:xfrm>
              <a:prstGeom prst="rect">
                <a:avLst/>
              </a:prstGeom>
              <a:solidFill>
                <a:schemeClr val="bg1"/>
              </a:solidFill>
            </p:spPr>
            <p:txBody>
              <a:bodyPr wrap="none">
                <a:spAutoFit/>
              </a:bodyPr>
              <a:lstStyle/>
              <a:p>
                <a:pPr lvl="0"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7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𝟕𝟑</m:t>
                      </m:r>
                      <m:r>
                        <a:rPr lang="en-US" sz="37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7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𝟔</m:t>
                      </m:r>
                    </m:oMath>
                  </m:oMathPara>
                </a14:m>
              </a:p>
            </p:txBody>
          </p:sp>
        </mc:Choice>
        <mc:Fallback>
          <p:sp>
            <p:nvSpPr>
              <p:cNvPr id="17" name="Rectangle 16"/>
              <p:cNvSpPr>
                <a:spLocks noRot="1" noChangeAspect="1" noMove="1" noResize="1" noEditPoints="1" noAdjustHandles="1" noChangeArrowheads="1" noChangeShapeType="1" noTextEdit="1"/>
              </p:cNvSpPr>
              <p:nvPr/>
            </p:nvSpPr>
            <p:spPr>
              <a:xfrm>
                <a:off x="10007217" y="6682533"/>
                <a:ext cx="1316899" cy="1023357"/>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3823517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par>
                          <p:cTn id="32" fill="hold">
                            <p:stCondLst>
                              <p:cond delay="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1000"/>
                            </p:stCondLst>
                            <p:childTnLst>
                              <p:par>
                                <p:cTn id="39" presetID="53" presetClass="entr" presetSubtype="16"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childTnLst>
                          </p:cTn>
                        </p:par>
                        <p:par>
                          <p:cTn id="44" fill="hold">
                            <p:stCondLst>
                              <p:cond delay="1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P spid="9"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 name="Picture 9"/>
          <p:cNvPicPr>
            <a:picLocks noChangeAspect="1"/>
          </p:cNvPicPr>
          <p:nvPr/>
        </p:nvPicPr>
        <p:blipFill>
          <a:blip r:embed="rId2"/>
          <a:stretch>
            <a:fillRect/>
          </a:stretch>
        </p:blipFill>
        <p:spPr>
          <a:xfrm rot="17618639">
            <a:off x="413611" y="8433630"/>
            <a:ext cx="1714314" cy="1524806"/>
          </a:xfrm>
          <a:prstGeom prst="rect">
            <a:avLst/>
          </a:prstGeom>
        </p:spPr>
      </p:pic>
      <p:sp>
        <p:nvSpPr>
          <p:cNvPr id="7" name="Rectangle 6"/>
          <p:cNvSpPr/>
          <p:nvPr/>
        </p:nvSpPr>
        <p:spPr>
          <a:xfrm>
            <a:off x="876300" y="832678"/>
            <a:ext cx="16535400" cy="2723823"/>
          </a:xfrm>
          <a:prstGeom prst="rect">
            <a:avLst/>
          </a:prstGeom>
        </p:spPr>
        <p:txBody>
          <a:bodyPr wrap="square">
            <a:spAutoFit/>
          </a:bodyPr>
          <a:lstStyle/>
          <a:p>
            <a:pPr lvl="0" algn="just">
              <a:lnSpc>
                <a:spcPct val="150000"/>
              </a:lnSpc>
            </a:pPr>
            <a:r>
              <a:rPr lang="vi-VN" sz="3800">
                <a:solidFill>
                  <a:srgbClr val="000000"/>
                </a:solidFill>
              </a:rPr>
              <a:t>b) Một bài báo có nêu thông tin: So với năm 1989, tuổi thọ trung bình của người Việt Nam năm 2019 đã tăng lên 14%. Thông tin của bài báo đó có chính xác không?</a:t>
            </a:r>
            <a:endParaRPr kumimoji="0" lang="en-US" sz="3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6" name="Rectangle 5"/>
              <p:cNvSpPr/>
              <p:nvPr/>
            </p:nvSpPr>
            <p:spPr>
              <a:xfrm>
                <a:off x="3406074" y="4025008"/>
                <a:ext cx="13982700" cy="5233292"/>
              </a:xfrm>
              <a:prstGeom prst="rect">
                <a:avLst/>
              </a:prstGeom>
            </p:spPr>
            <p:txBody>
              <a:bodyPr wrap="square">
                <a:spAutoFit/>
              </a:bodyPr>
              <a:lstStyle/>
              <a:p>
                <a:pPr algn="just">
                  <a:lnSpc>
                    <a:spcPct val="150000"/>
                  </a:lnSpc>
                </a:pPr>
                <a:r>
                  <a:rPr lang="en-US" sz="3800">
                    <a:latin typeface="Arial" panose="020B0604020202020204" pitchFamily="34" charset="0"/>
                    <a:ea typeface="Times New Roman" panose="02020603050405020304" pitchFamily="18" charset="0"/>
                    <a:cs typeface="Arial" panose="020B0604020202020204" pitchFamily="34" charset="0"/>
                  </a:rPr>
                  <a:t>Tỉ số phần trăm của tuổi thọ trung bình của người Việt Nam năm 2019 và tuổi thọ trung bình của người Việt Nam năm 1989 </a:t>
                </a:r>
                <a:r>
                  <a:rPr lang="en-US" sz="3800">
                    <a:latin typeface="Arial" panose="020B0604020202020204" pitchFamily="34" charset="0"/>
                    <a:ea typeface="Times New Roman" panose="02020603050405020304" pitchFamily="18" charset="0"/>
                    <a:cs typeface="Arial" panose="020B0604020202020204" pitchFamily="34" charset="0"/>
                  </a:rPr>
                  <a:t>là</a:t>
                </a:r>
                <a:r>
                  <a:rPr lang="en-US" sz="3800" smtClean="0">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pPr>
                <a14:m>
                  <m:oMathPara xmlns:m="http://schemas.openxmlformats.org/officeDocument/2006/math">
                    <m:oMathParaPr>
                      <m:jc m:val="centerGroup"/>
                    </m:oMathParaPr>
                    <m:oMath xmlns:m="http://schemas.openxmlformats.org/officeDocument/2006/math">
                      <m:f>
                        <m:f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73,6</m:t>
                          </m:r>
                        </m:num>
                        <m:den>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65,2</m:t>
                          </m:r>
                        </m:den>
                      </m:f>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 . 100%≈112,9</m:t>
                      </m:r>
                      <m:r>
                        <a:rPr lang="en-US" sz="3800" i="1" smtClean="0">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3800" smtClean="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vi-VN" sz="3800" smtClean="0">
                    <a:effectLst/>
                    <a:latin typeface="Arial" panose="020B0604020202020204" pitchFamily="34" charset="0"/>
                    <a:ea typeface="Times New Roman" panose="02020603050405020304" pitchFamily="18" charset="0"/>
                    <a:cs typeface="Arial" panose="020B0604020202020204" pitchFamily="34" charset="0"/>
                  </a:rPr>
                  <a:t>(</a:t>
                </a:r>
                <a:r>
                  <a:rPr lang="vi-VN" sz="3800">
                    <a:effectLst/>
                    <a:latin typeface="Arial" panose="020B0604020202020204" pitchFamily="34" charset="0"/>
                    <a:ea typeface="Times New Roman" panose="02020603050405020304" pitchFamily="18" charset="0"/>
                    <a:cs typeface="Arial" panose="020B0604020202020204" pitchFamily="34" charset="0"/>
                  </a:rPr>
                  <a:t>Tức là chỉ tăng khoảng </a:t>
                </a:r>
                <a14:m>
                  <m:oMath xmlns:m="http://schemas.openxmlformats.org/officeDocument/2006/math">
                    <m:r>
                      <a:rPr lang="vi-VN" sz="3800" i="1">
                        <a:effectLst/>
                        <a:latin typeface="Cambria Math" panose="02040503050406030204" pitchFamily="18" charset="0"/>
                        <a:ea typeface="Times New Roman" panose="02020603050405020304" pitchFamily="18" charset="0"/>
                        <a:cs typeface="Times New Roman" panose="02020603050405020304" pitchFamily="18" charset="0"/>
                      </a:rPr>
                      <m:t>12,9%</m:t>
                    </m:r>
                  </m:oMath>
                </a14:m>
                <a:r>
                  <a:rPr lang="vi-VN" sz="3800">
                    <a:effectLst/>
                    <a:latin typeface="Arial" panose="020B0604020202020204" pitchFamily="34" charset="0"/>
                    <a:ea typeface="Times New Roman" panose="02020603050405020304" pitchFamily="18" charset="0"/>
                    <a:cs typeface="Arial" panose="020B0604020202020204" pitchFamily="34" charset="0"/>
                  </a:rPr>
                  <a:t>).</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vi-VN" sz="3800">
                    <a:effectLst/>
                    <a:latin typeface="Arial" panose="020B0604020202020204" pitchFamily="34" charset="0"/>
                    <a:ea typeface="Times New Roman" panose="02020603050405020304" pitchFamily="18" charset="0"/>
                    <a:cs typeface="Arial" panose="020B0604020202020204" pitchFamily="34" charset="0"/>
                  </a:rPr>
                  <a:t>Vậy nhận định của bài báo không chính xác.</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3406074" y="4025008"/>
                <a:ext cx="13982700" cy="5233292"/>
              </a:xfrm>
              <a:prstGeom prst="rect">
                <a:avLst/>
              </a:prstGeom>
              <a:blipFill>
                <a:blip r:embed="rId3"/>
                <a:stretch>
                  <a:fillRect l="-1439" r="-1483" b="-3725"/>
                </a:stretch>
              </a:blipFill>
            </p:spPr>
            <p:txBody>
              <a:bodyPr/>
              <a:lstStyle/>
              <a:p>
                <a:r>
                  <a:rPr lang="en-US">
                    <a:noFill/>
                  </a:rPr>
                  <a:t> </a:t>
                </a:r>
              </a:p>
            </p:txBody>
          </p:sp>
        </mc:Fallback>
      </mc:AlternateContent>
      <p:sp>
        <p:nvSpPr>
          <p:cNvPr id="9" name="Right Arrow 8"/>
          <p:cNvSpPr/>
          <p:nvPr/>
        </p:nvSpPr>
        <p:spPr>
          <a:xfrm>
            <a:off x="2514600" y="4305300"/>
            <a:ext cx="658863" cy="533400"/>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24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up)">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barn(inVertical)">
                                      <p:cBhvr>
                                        <p:cTn id="3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TextBox 6"/>
          <p:cNvSpPr txBox="1"/>
          <p:nvPr/>
        </p:nvSpPr>
        <p:spPr>
          <a:xfrm>
            <a:off x="4345912" y="1181100"/>
            <a:ext cx="9596176" cy="1092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500" b="1" i="0" u="none" strike="noStrike" kern="1200" cap="none" spc="0" normalizeH="0" baseline="0" noProof="0" smtClean="0">
                <a:ln>
                  <a:noFill/>
                </a:ln>
                <a:effectLst/>
                <a:uLnTx/>
                <a:uFillTx/>
                <a:latin typeface="Arial" panose="020B0604020202020204" pitchFamily="34" charset="0"/>
                <a:ea typeface="+mn-ea"/>
                <a:cs typeface="Arial" panose="020B0604020202020204" pitchFamily="34" charset="0"/>
              </a:rPr>
              <a:t>VẬN</a:t>
            </a:r>
            <a:r>
              <a:rPr kumimoji="0" lang="en-US" sz="6500" b="1" i="0" u="none" strike="noStrike" kern="1200" cap="none" spc="0" normalizeH="0" noProof="0" smtClean="0">
                <a:ln>
                  <a:noFill/>
                </a:ln>
                <a:effectLst/>
                <a:uLnTx/>
                <a:uFillTx/>
                <a:latin typeface="Arial" panose="020B0604020202020204" pitchFamily="34" charset="0"/>
                <a:ea typeface="+mn-ea"/>
                <a:cs typeface="Arial" panose="020B0604020202020204" pitchFamily="34" charset="0"/>
              </a:rPr>
              <a:t> DỤNG</a:t>
            </a:r>
            <a:endParaRPr kumimoji="0" lang="en-US" sz="65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9" name="Rectangle 8"/>
          <p:cNvSpPr/>
          <p:nvPr/>
        </p:nvSpPr>
        <p:spPr>
          <a:xfrm>
            <a:off x="1636938" y="2587410"/>
            <a:ext cx="15014124" cy="2108911"/>
          </a:xfrm>
          <a:prstGeom prst="rect">
            <a:avLst/>
          </a:prstGeom>
        </p:spPr>
        <p:txBody>
          <a:bodyPr wrap="square">
            <a:spAutoFit/>
          </a:bodyPr>
          <a:lstStyle/>
          <a:p>
            <a:pPr algn="just">
              <a:lnSpc>
                <a:spcPct val="175000"/>
              </a:lnSpc>
            </a:pPr>
            <a:r>
              <a:rPr lang="vi-VN" sz="4000" b="1" smtClean="0">
                <a:solidFill>
                  <a:srgbClr val="4BACC6">
                    <a:lumMod val="75000"/>
                  </a:srgbClr>
                </a:solidFill>
                <a:cs typeface="Arial" panose="020B0604020202020204" pitchFamily="34" charset="0"/>
              </a:rPr>
              <a:t>Bài </a:t>
            </a:r>
            <a:r>
              <a:rPr lang="en-US" sz="4000" b="1" smtClean="0">
                <a:solidFill>
                  <a:srgbClr val="4BACC6">
                    <a:lumMod val="75000"/>
                  </a:srgbClr>
                </a:solidFill>
                <a:latin typeface="Arial" panose="020B0604020202020204" pitchFamily="34" charset="0"/>
                <a:cs typeface="Arial" panose="020B0604020202020204" pitchFamily="34" charset="0"/>
              </a:rPr>
              <a:t>4</a:t>
            </a:r>
            <a:r>
              <a:rPr lang="en-US" sz="4000" b="1" smtClean="0">
                <a:solidFill>
                  <a:srgbClr val="4BACC6">
                    <a:lumMod val="75000"/>
                  </a:srgbClr>
                </a:solidFill>
                <a:cs typeface="Arial" panose="020B0604020202020204" pitchFamily="34" charset="0"/>
              </a:rPr>
              <a:t> </a:t>
            </a:r>
            <a:r>
              <a:rPr lang="vi-VN" sz="4000" b="1" smtClean="0">
                <a:solidFill>
                  <a:srgbClr val="4BACC6">
                    <a:lumMod val="75000"/>
                  </a:srgbClr>
                </a:solidFill>
                <a:cs typeface="Arial" panose="020B0604020202020204" pitchFamily="34" charset="0"/>
              </a:rPr>
              <a:t>(SGK </a:t>
            </a:r>
            <a:r>
              <a:rPr lang="vi-VN" sz="4000" b="1">
                <a:solidFill>
                  <a:srgbClr val="4BACC6">
                    <a:lumMod val="75000"/>
                  </a:srgbClr>
                </a:solidFill>
                <a:cs typeface="Arial" panose="020B0604020202020204" pitchFamily="34" charset="0"/>
              </a:rPr>
              <a:t>- </a:t>
            </a:r>
            <a:r>
              <a:rPr lang="vi-VN" sz="4000" b="1" smtClean="0">
                <a:solidFill>
                  <a:srgbClr val="4BACC6">
                    <a:lumMod val="75000"/>
                  </a:srgbClr>
                </a:solidFill>
                <a:cs typeface="Arial" panose="020B0604020202020204" pitchFamily="34" charset="0"/>
              </a:rPr>
              <a:t>tr.</a:t>
            </a:r>
            <a:r>
              <a:rPr lang="en-US" sz="4000" b="1" smtClean="0">
                <a:solidFill>
                  <a:srgbClr val="4BACC6">
                    <a:lumMod val="75000"/>
                  </a:srgbClr>
                </a:solidFill>
                <a:latin typeface="Arial" panose="020B0604020202020204" pitchFamily="34" charset="0"/>
                <a:cs typeface="Arial" panose="020B0604020202020204" pitchFamily="34" charset="0"/>
              </a:rPr>
              <a:t>38</a:t>
            </a:r>
            <a:r>
              <a:rPr lang="vi-VN" sz="4000" b="1" smtClean="0">
                <a:solidFill>
                  <a:srgbClr val="4BACC6">
                    <a:lumMod val="75000"/>
                  </a:srgbClr>
                </a:solidFill>
                <a:cs typeface="Arial" panose="020B0604020202020204" pitchFamily="34" charset="0"/>
              </a:rPr>
              <a:t>) </a:t>
            </a:r>
            <a:r>
              <a:rPr lang="vi-VN" sz="4000">
                <a:cs typeface="Arial" panose="020B0604020202020204" pitchFamily="34" charset="0"/>
              </a:rPr>
              <a:t>Trong trò chơi vòng quay số đã giới thiệu ở Hoạt động 2 của §4, tính xác suất của biến </a:t>
            </a:r>
            <a:r>
              <a:rPr lang="vi-VN" sz="4000">
                <a:cs typeface="Arial" panose="020B0604020202020204" pitchFamily="34" charset="0"/>
              </a:rPr>
              <a:t>cố</a:t>
            </a:r>
            <a:r>
              <a:rPr lang="vi-VN" sz="4000" smtClean="0">
                <a:cs typeface="Arial" panose="020B0604020202020204" pitchFamily="34" charset="0"/>
              </a:rPr>
              <a:t>:</a:t>
            </a:r>
            <a:endParaRPr lang="en-US" sz="4000" smtClean="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12039600" y="4416111"/>
            <a:ext cx="4822924" cy="4822924"/>
          </a:xfrm>
          <a:prstGeom prst="rect">
            <a:avLst/>
          </a:prstGeom>
        </p:spPr>
      </p:pic>
      <p:sp>
        <p:nvSpPr>
          <p:cNvPr id="10" name="Rectangle 9"/>
          <p:cNvSpPr/>
          <p:nvPr/>
        </p:nvSpPr>
        <p:spPr>
          <a:xfrm>
            <a:off x="1665012" y="4837830"/>
            <a:ext cx="9144000" cy="4401205"/>
          </a:xfrm>
          <a:prstGeom prst="rect">
            <a:avLst/>
          </a:prstGeom>
        </p:spPr>
        <p:txBody>
          <a:bodyPr>
            <a:spAutoFit/>
          </a:bodyPr>
          <a:lstStyle/>
          <a:p>
            <a:pPr lvl="0" algn="just">
              <a:lnSpc>
                <a:spcPct val="175000"/>
              </a:lnSpc>
            </a:pPr>
            <a:r>
              <a:rPr lang="vi-VN" sz="4000">
                <a:solidFill>
                  <a:prstClr val="black"/>
                </a:solidFill>
                <a:cs typeface="Arial" panose="020B0604020202020204" pitchFamily="34" charset="0"/>
              </a:rPr>
              <a:t>a) “Chiếc kim chỉ vào hình quạt ghi số chia cho 4 dư 3”;</a:t>
            </a:r>
          </a:p>
          <a:p>
            <a:pPr lvl="0" algn="just">
              <a:lnSpc>
                <a:spcPct val="175000"/>
              </a:lnSpc>
            </a:pPr>
            <a:r>
              <a:rPr lang="vi-VN" sz="4000">
                <a:solidFill>
                  <a:prstClr val="black"/>
                </a:solidFill>
                <a:cs typeface="Arial" panose="020B0604020202020204" pitchFamily="34" charset="0"/>
              </a:rPr>
              <a:t>b) “Chiếc kim chỉ vào hình quạt ghi số chỉ có đúng một ước nguyên tố”.</a:t>
            </a:r>
            <a:endParaRPr lang="vi-VN" sz="4000">
              <a:solidFill>
                <a:prstClr val="black"/>
              </a:solidFill>
              <a:cs typeface="Arial" panose="020B0604020202020204" pitchFamily="34" charset="0"/>
            </a:endParaRPr>
          </a:p>
        </p:txBody>
      </p:sp>
      <p:pic>
        <p:nvPicPr>
          <p:cNvPr id="12" name="Picture 11"/>
          <p:cNvPicPr>
            <a:picLocks noChangeAspect="1"/>
          </p:cNvPicPr>
          <p:nvPr/>
        </p:nvPicPr>
        <p:blipFill>
          <a:blip r:embed="rId3"/>
          <a:stretch>
            <a:fillRect/>
          </a:stretch>
        </p:blipFill>
        <p:spPr>
          <a:xfrm flipH="1">
            <a:off x="962895" y="1032923"/>
            <a:ext cx="1348086" cy="1412978"/>
          </a:xfrm>
          <a:prstGeom prst="rect">
            <a:avLst/>
          </a:prstGeom>
        </p:spPr>
      </p:pic>
    </p:spTree>
    <p:extLst>
      <p:ext uri="{BB962C8B-B14F-4D97-AF65-F5344CB8AC3E}">
        <p14:creationId xmlns:p14="http://schemas.microsoft.com/office/powerpoint/2010/main" val="96120230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 name="Picture 5"/>
          <p:cNvPicPr>
            <a:picLocks noChangeAspect="1"/>
          </p:cNvPicPr>
          <p:nvPr/>
        </p:nvPicPr>
        <p:blipFill>
          <a:blip r:embed="rId2"/>
          <a:stretch>
            <a:fillRect/>
          </a:stretch>
        </p:blipFill>
        <p:spPr>
          <a:xfrm>
            <a:off x="15944642" y="8317879"/>
            <a:ext cx="1638941" cy="1717834"/>
          </a:xfrm>
          <a:prstGeom prst="rect">
            <a:avLst/>
          </a:prstGeom>
        </p:spPr>
      </p:pic>
      <p:sp>
        <p:nvSpPr>
          <p:cNvPr id="7" name="TextBox 6"/>
          <p:cNvSpPr txBox="1"/>
          <p:nvPr/>
        </p:nvSpPr>
        <p:spPr>
          <a:xfrm>
            <a:off x="8381999" y="805938"/>
            <a:ext cx="1524000" cy="692497"/>
          </a:xfrm>
          <a:prstGeom prst="rect">
            <a:avLst/>
          </a:prstGeom>
          <a:noFill/>
        </p:spPr>
        <p:txBody>
          <a:bodyPr wrap="square" rtlCol="0">
            <a:spAutoFit/>
          </a:bodyPr>
          <a:lstStyle/>
          <a:p>
            <a:pPr algn="ctr"/>
            <a:r>
              <a:rPr lang="vi-VN" sz="3900" b="1" u="sng" dirty="0" smtClean="0">
                <a:solidFill>
                  <a:srgbClr val="C00000"/>
                </a:solidFill>
                <a:latin typeface="Arial" panose="020B0604020202020204" pitchFamily="34" charset="0"/>
                <a:cs typeface="Arial" panose="020B0604020202020204" pitchFamily="34" charset="0"/>
              </a:rPr>
              <a:t>Giải</a:t>
            </a:r>
            <a:endParaRPr lang="en-US" sz="39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Rectangle 4"/>
              <p:cNvSpPr/>
              <p:nvPr/>
            </p:nvSpPr>
            <p:spPr>
              <a:xfrm>
                <a:off x="895029" y="1714500"/>
                <a:ext cx="16497941" cy="7889083"/>
              </a:xfrm>
              <a:prstGeom prst="rect">
                <a:avLst/>
              </a:prstGeom>
            </p:spPr>
            <p:txBody>
              <a:bodyPr wrap="square">
                <a:spAutoFit/>
              </a:bodyPr>
              <a:lstStyle/>
              <a:p>
                <a:pPr algn="just">
                  <a:lnSpc>
                    <a:spcPct val="150000"/>
                  </a:lnSpc>
                </a:pPr>
                <a:r>
                  <a:rPr lang="vi-VN" sz="3800" smtClean="0">
                    <a:effectLst/>
                    <a:ea typeface="Calibri" panose="020F0502020204030204" pitchFamily="34" charset="0"/>
                    <a:cs typeface="Times New Roman" panose="02020603050405020304" pitchFamily="18" charset="0"/>
                  </a:rPr>
                  <a:t>a) Các </a:t>
                </a:r>
                <a:r>
                  <a:rPr lang="vi-VN" sz="3800">
                    <a:effectLst/>
                    <a:ea typeface="Calibri" panose="020F0502020204030204" pitchFamily="34" charset="0"/>
                    <a:cs typeface="Times New Roman" panose="02020603050405020304" pitchFamily="18" charset="0"/>
                  </a:rPr>
                  <a:t>kết quả thuận lợi cho biến cố "Chiếc kim chỉ vào hình quạt ghi số chia cho 4 dư 3" là 3 </a:t>
                </a:r>
                <a:r>
                  <a:rPr lang="vi-VN" sz="3800">
                    <a:effectLst/>
                    <a:ea typeface="Calibri" panose="020F0502020204030204" pitchFamily="34" charset="0"/>
                    <a:cs typeface="Times New Roman" panose="02020603050405020304" pitchFamily="18" charset="0"/>
                  </a:rPr>
                  <a:t>và </a:t>
                </a:r>
                <a:r>
                  <a:rPr lang="vi-VN" sz="3800" smtClean="0">
                    <a:effectLst/>
                    <a:ea typeface="Calibri" panose="020F0502020204030204" pitchFamily="34" charset="0"/>
                    <a:cs typeface="Times New Roman" panose="02020603050405020304" pitchFamily="18" charset="0"/>
                  </a:rPr>
                  <a:t>7</a:t>
                </a:r>
                <a:r>
                  <a:rPr lang="en-US" sz="3800" smtClean="0">
                    <a:effectLst/>
                    <a:ea typeface="Calibri" panose="020F0502020204030204" pitchFamily="34" charset="0"/>
                    <a:cs typeface="Times New Roman" panose="02020603050405020304" pitchFamily="18" charset="0"/>
                  </a:rPr>
                  <a:t>.</a:t>
                </a:r>
                <a:endParaRPr lang="en-US" sz="3800" smtClean="0">
                  <a:effectLst/>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3800" i="1">
                        <a:latin typeface="Cambria Math" panose="02040503050406030204" pitchFamily="18" charset="0"/>
                        <a:ea typeface="Calibri" panose="020F0502020204030204" pitchFamily="34" charset="0"/>
                        <a:cs typeface="Times New Roman" panose="02020603050405020304" pitchFamily="18" charset="0"/>
                      </a:rPr>
                      <m:t>⇒</m:t>
                    </m:r>
                  </m:oMath>
                </a14:m>
                <a:r>
                  <a:rPr lang="vi-VN" sz="3800">
                    <a:effectLst/>
                    <a:ea typeface="Calibri" panose="020F0502020204030204" pitchFamily="34" charset="0"/>
                    <a:cs typeface="Times New Roman" panose="02020603050405020304" pitchFamily="18" charset="0"/>
                  </a:rPr>
                  <a:t> Có 2 kết quả thuận lợi cho biến cố đó. </a:t>
                </a:r>
                <a:endParaRPr lang="en-US" sz="3800">
                  <a:effectLst/>
                  <a:ea typeface="Arial" panose="020B0604020202020204" pitchFamily="34" charset="0"/>
                  <a:cs typeface="Times New Roman" panose="02020603050405020304" pitchFamily="18" charset="0"/>
                </a:endParaRPr>
              </a:p>
              <a:p>
                <a:pPr algn="just">
                  <a:lnSpc>
                    <a:spcPct val="150000"/>
                  </a:lnSpc>
                </a:pPr>
                <a:r>
                  <a:rPr lang="vi-VN" sz="3800">
                    <a:effectLst/>
                    <a:ea typeface="Calibri" panose="020F0502020204030204" pitchFamily="34" charset="0"/>
                    <a:cs typeface="Times New Roman" panose="02020603050405020304" pitchFamily="18" charset="0"/>
                  </a:rPr>
                  <a:t>Vậy xác suất của biến cố là:</a:t>
                </a:r>
                <a:r>
                  <a:rPr lang="vi-VN" sz="3800">
                    <a:effectLst/>
                    <a:ea typeface="Calibri" panose="020F0502020204030204" pitchFamily="34" charset="0"/>
                    <a:cs typeface="Times New Roman" panose="02020603050405020304" pitchFamily="18" charset="0"/>
                  </a:rPr>
                  <a:t> </a:t>
                </a:r>
                <a14:m>
                  <m:oMath xmlns:m="http://schemas.openxmlformats.org/officeDocument/2006/math">
                    <m:f>
                      <m:fPr>
                        <m:ctrlPr>
                          <a:rPr lang="en-US" sz="3800" i="1">
                            <a:effectLst/>
                            <a:ea typeface="Calibri" panose="020F0502020204030204" pitchFamily="34" charset="0"/>
                            <a:cs typeface="Times New Roman" panose="02020603050405020304" pitchFamily="18" charset="0"/>
                          </a:rPr>
                        </m:ctrlPr>
                      </m:fPr>
                      <m:num>
                        <m:r>
                          <a:rPr lang="vi-VN" sz="3800" i="1">
                            <a:effectLst/>
                            <a:ea typeface="Calibri" panose="020F0502020204030204" pitchFamily="34" charset="0"/>
                            <a:cs typeface="Times New Roman" panose="02020603050405020304" pitchFamily="18" charset="0"/>
                          </a:rPr>
                          <m:t>2</m:t>
                        </m:r>
                      </m:num>
                      <m:den>
                        <m:r>
                          <a:rPr lang="vi-VN" sz="3800" i="1">
                            <a:effectLst/>
                            <a:ea typeface="Calibri" panose="020F0502020204030204" pitchFamily="34" charset="0"/>
                            <a:cs typeface="Times New Roman" panose="02020603050405020304" pitchFamily="18" charset="0"/>
                          </a:rPr>
                          <m:t>8</m:t>
                        </m:r>
                      </m:den>
                    </m:f>
                    <m:r>
                      <a:rPr lang="vi-VN" sz="3800" i="1">
                        <a:effectLst/>
                        <a:ea typeface="Calibri" panose="020F0502020204030204" pitchFamily="34" charset="0"/>
                        <a:cs typeface="Times New Roman" panose="02020603050405020304" pitchFamily="18" charset="0"/>
                      </a:rPr>
                      <m:t>=</m:t>
                    </m:r>
                    <m:f>
                      <m:fPr>
                        <m:ctrlPr>
                          <a:rPr lang="en-US" sz="3800" i="1">
                            <a:effectLst/>
                            <a:ea typeface="Calibri" panose="020F0502020204030204" pitchFamily="34" charset="0"/>
                            <a:cs typeface="Times New Roman" panose="02020603050405020304" pitchFamily="18" charset="0"/>
                          </a:rPr>
                        </m:ctrlPr>
                      </m:fPr>
                      <m:num>
                        <m:r>
                          <a:rPr lang="vi-VN" sz="3800" i="1">
                            <a:effectLst/>
                            <a:ea typeface="Calibri" panose="020F0502020204030204" pitchFamily="34" charset="0"/>
                            <a:cs typeface="Times New Roman" panose="02020603050405020304" pitchFamily="18" charset="0"/>
                          </a:rPr>
                          <m:t>1</m:t>
                        </m:r>
                      </m:num>
                      <m:den>
                        <m:r>
                          <a:rPr lang="vi-VN" sz="3800" i="1">
                            <a:effectLst/>
                            <a:ea typeface="Calibri" panose="020F0502020204030204" pitchFamily="34" charset="0"/>
                            <a:cs typeface="Times New Roman" panose="02020603050405020304" pitchFamily="18" charset="0"/>
                          </a:rPr>
                          <m:t>4</m:t>
                        </m:r>
                      </m:den>
                    </m:f>
                  </m:oMath>
                </a14:m>
                <a:r>
                  <a:rPr lang="vi-VN" sz="3800">
                    <a:effectLst/>
                    <a:ea typeface="Calibri" panose="020F0502020204030204" pitchFamily="34" charset="0"/>
                    <a:cs typeface="Times New Roman" panose="02020603050405020304" pitchFamily="18" charset="0"/>
                  </a:rPr>
                  <a:t>.</a:t>
                </a:r>
                <a:endParaRPr lang="en-US" sz="3800">
                  <a:effectLst/>
                  <a:ea typeface="Arial" panose="020B0604020202020204" pitchFamily="34" charset="0"/>
                  <a:cs typeface="Times New Roman" panose="02020603050405020304" pitchFamily="18" charset="0"/>
                </a:endParaRPr>
              </a:p>
              <a:p>
                <a:pPr algn="just">
                  <a:lnSpc>
                    <a:spcPct val="150000"/>
                  </a:lnSpc>
                </a:pPr>
                <a:r>
                  <a:rPr lang="vi-VN" sz="3800">
                    <a:effectLst/>
                    <a:ea typeface="Calibri" panose="020F0502020204030204" pitchFamily="34" charset="0"/>
                    <a:cs typeface="Times New Roman" panose="02020603050405020304" pitchFamily="18" charset="0"/>
                  </a:rPr>
                  <a:t>b) Các kết quả thuận lợi cho biến cố "Chiếc kim chỉ vào hình quạt ghi số chỉ có đúng một ước nguyên tố" là </a:t>
                </a:r>
                <a14:m>
                  <m:oMath xmlns:m="http://schemas.openxmlformats.org/officeDocument/2006/math">
                    <m:r>
                      <a:rPr lang="vi-VN" sz="3800" i="1">
                        <a:effectLst/>
                        <a:ea typeface="Calibri" panose="020F0502020204030204" pitchFamily="34" charset="0"/>
                        <a:cs typeface="Times New Roman" panose="02020603050405020304" pitchFamily="18" charset="0"/>
                      </a:rPr>
                      <m:t>2, 3, 4, 5, 7, 8</m:t>
                    </m:r>
                  </m:oMath>
                </a14:m>
                <a:r>
                  <a:rPr lang="vi-VN" sz="3800">
                    <a:effectLst/>
                    <a:ea typeface="Calibri" panose="020F0502020204030204" pitchFamily="34" charset="0"/>
                    <a:cs typeface="Times New Roman" panose="02020603050405020304" pitchFamily="18" charset="0"/>
                  </a:rPr>
                  <a:t>. </a:t>
                </a:r>
                <a:endParaRPr lang="en-US" sz="3800" smtClean="0">
                  <a:effectLst/>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3800" i="1">
                        <a:latin typeface="Cambria Math" panose="02040503050406030204" pitchFamily="18" charset="0"/>
                        <a:ea typeface="Calibri" panose="020F0502020204030204" pitchFamily="34" charset="0"/>
                        <a:cs typeface="Times New Roman" panose="02020603050405020304" pitchFamily="18" charset="0"/>
                      </a:rPr>
                      <m:t>⇒</m:t>
                    </m:r>
                  </m:oMath>
                </a14:m>
                <a:r>
                  <a:rPr lang="vi-VN" sz="3800">
                    <a:effectLst/>
                    <a:ea typeface="Calibri" panose="020F0502020204030204" pitchFamily="34" charset="0"/>
                    <a:cs typeface="Times New Roman" panose="02020603050405020304" pitchFamily="18" charset="0"/>
                  </a:rPr>
                  <a:t> Có 6 kết quả thuận lợi cho biến cố đó. </a:t>
                </a:r>
                <a:endParaRPr lang="en-US" sz="3800">
                  <a:effectLst/>
                  <a:ea typeface="Arial" panose="020B0604020202020204" pitchFamily="34" charset="0"/>
                  <a:cs typeface="Times New Roman" panose="02020603050405020304" pitchFamily="18" charset="0"/>
                </a:endParaRPr>
              </a:p>
              <a:p>
                <a:pPr algn="just">
                  <a:lnSpc>
                    <a:spcPct val="150000"/>
                  </a:lnSpc>
                </a:pPr>
                <a:r>
                  <a:rPr lang="vi-VN" sz="3800">
                    <a:effectLst/>
                    <a:ea typeface="Calibri" panose="020F0502020204030204" pitchFamily="34" charset="0"/>
                    <a:cs typeface="Times New Roman" panose="02020603050405020304" pitchFamily="18" charset="0"/>
                  </a:rPr>
                  <a:t>Vậy xác suất của biến cố là: </a:t>
                </a:r>
                <a14:m>
                  <m:oMath xmlns:m="http://schemas.openxmlformats.org/officeDocument/2006/math">
                    <m:f>
                      <m:fPr>
                        <m:ctrlPr>
                          <a:rPr lang="en-US" sz="3800" i="1">
                            <a:effectLst/>
                            <a:ea typeface="Calibri" panose="020F0502020204030204" pitchFamily="34" charset="0"/>
                            <a:cs typeface="Times New Roman" panose="02020603050405020304" pitchFamily="18" charset="0"/>
                          </a:rPr>
                        </m:ctrlPr>
                      </m:fPr>
                      <m:num>
                        <m:r>
                          <a:rPr lang="vi-VN" sz="3800" i="1">
                            <a:effectLst/>
                            <a:ea typeface="Calibri" panose="020F0502020204030204" pitchFamily="34" charset="0"/>
                            <a:cs typeface="Times New Roman" panose="02020603050405020304" pitchFamily="18" charset="0"/>
                          </a:rPr>
                          <m:t>6</m:t>
                        </m:r>
                      </m:num>
                      <m:den>
                        <m:r>
                          <a:rPr lang="vi-VN" sz="3800" i="1">
                            <a:effectLst/>
                            <a:ea typeface="Calibri" panose="020F0502020204030204" pitchFamily="34" charset="0"/>
                            <a:cs typeface="Times New Roman" panose="02020603050405020304" pitchFamily="18" charset="0"/>
                          </a:rPr>
                          <m:t>8</m:t>
                        </m:r>
                      </m:den>
                    </m:f>
                    <m:r>
                      <a:rPr lang="vi-VN" sz="3800" i="1">
                        <a:effectLst/>
                        <a:ea typeface="Calibri" panose="020F0502020204030204" pitchFamily="34" charset="0"/>
                        <a:cs typeface="Times New Roman" panose="02020603050405020304" pitchFamily="18" charset="0"/>
                      </a:rPr>
                      <m:t>=</m:t>
                    </m:r>
                    <m:f>
                      <m:fPr>
                        <m:ctrlPr>
                          <a:rPr lang="en-US" sz="3800" i="1">
                            <a:effectLst/>
                            <a:ea typeface="Calibri" panose="020F0502020204030204" pitchFamily="34" charset="0"/>
                            <a:cs typeface="Times New Roman" panose="02020603050405020304" pitchFamily="18" charset="0"/>
                          </a:rPr>
                        </m:ctrlPr>
                      </m:fPr>
                      <m:num>
                        <m:r>
                          <a:rPr lang="vi-VN" sz="3800" i="1">
                            <a:effectLst/>
                            <a:ea typeface="Calibri" panose="020F0502020204030204" pitchFamily="34" charset="0"/>
                            <a:cs typeface="Times New Roman" panose="02020603050405020304" pitchFamily="18" charset="0"/>
                          </a:rPr>
                          <m:t>3</m:t>
                        </m:r>
                      </m:num>
                      <m:den>
                        <m:r>
                          <a:rPr lang="vi-VN" sz="3800" i="1">
                            <a:effectLst/>
                            <a:ea typeface="Calibri" panose="020F0502020204030204" pitchFamily="34" charset="0"/>
                            <a:cs typeface="Times New Roman" panose="02020603050405020304" pitchFamily="18" charset="0"/>
                          </a:rPr>
                          <m:t>4</m:t>
                        </m:r>
                      </m:den>
                    </m:f>
                  </m:oMath>
                </a14:m>
                <a:r>
                  <a:rPr lang="vi-VN" sz="3800">
                    <a:effectLst/>
                    <a:ea typeface="Calibri" panose="020F0502020204030204" pitchFamily="34" charset="0"/>
                    <a:cs typeface="Times New Roman" panose="02020603050405020304" pitchFamily="18" charset="0"/>
                  </a:rPr>
                  <a:t>.</a:t>
                </a:r>
                <a:endParaRPr lang="en-US" sz="3800">
                  <a:effectLst/>
                  <a:ea typeface="Arial" panose="020B060402020202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895029" y="1714500"/>
                <a:ext cx="16497941" cy="7889083"/>
              </a:xfrm>
              <a:prstGeom prst="rect">
                <a:avLst/>
              </a:prstGeom>
              <a:blipFill>
                <a:blip r:embed="rId3"/>
                <a:stretch>
                  <a:fillRect l="-1220" r="-1220"/>
                </a:stretch>
              </a:blipFill>
            </p:spPr>
            <p:txBody>
              <a:bodyPr/>
              <a:lstStyle/>
              <a:p>
                <a:r>
                  <a:rPr lang="en-US">
                    <a:noFill/>
                  </a:rPr>
                  <a:t> </a:t>
                </a:r>
              </a:p>
            </p:txBody>
          </p:sp>
        </mc:Fallback>
      </mc:AlternateContent>
    </p:spTree>
    <p:extLst>
      <p:ext uri="{BB962C8B-B14F-4D97-AF65-F5344CB8AC3E}">
        <p14:creationId xmlns:p14="http://schemas.microsoft.com/office/powerpoint/2010/main" val="406546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left)">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7"/>
          <p:cNvSpPr txBox="1"/>
          <p:nvPr/>
        </p:nvSpPr>
        <p:spPr>
          <a:xfrm>
            <a:off x="675122" y="800100"/>
            <a:ext cx="16937755" cy="8402300"/>
          </a:xfrm>
          <a:prstGeom prst="rect">
            <a:avLst/>
          </a:prstGeom>
          <a:noFill/>
        </p:spPr>
        <p:txBody>
          <a:bodyPr wrap="square" rtlCol="0">
            <a:spAutoFit/>
          </a:bodyPr>
          <a:lstStyle/>
          <a:p>
            <a:pPr lvl="0" algn="just">
              <a:lnSpc>
                <a:spcPct val="150000"/>
              </a:lnSpc>
            </a:pPr>
            <a:r>
              <a:rPr kumimoji="0" lang="vi-VN" sz="3600" b="1" i="0" u="none" strike="noStrike" kern="1200" cap="none" spc="0" normalizeH="0" baseline="0" noProof="0">
                <a:ln>
                  <a:noFill/>
                </a:ln>
                <a:solidFill>
                  <a:srgbClr val="4BACC6">
                    <a:lumMod val="75000"/>
                  </a:srgbClr>
                </a:solidFill>
                <a:effectLst/>
                <a:uLnTx/>
                <a:uFillTx/>
                <a:latin typeface="Arial" panose="020B0604020202020204" pitchFamily="34" charset="0"/>
                <a:cs typeface="Arial" panose="020B0604020202020204" pitchFamily="34" charset="0"/>
              </a:rPr>
              <a:t>Bài </a:t>
            </a:r>
            <a:r>
              <a:rPr kumimoji="0" lang="en-US" sz="3600" b="1" i="0" u="none" strike="noStrike" kern="1200" cap="none" spc="0" normalizeH="0" baseline="0" noProof="0" smtClean="0">
                <a:ln>
                  <a:noFill/>
                </a:ln>
                <a:solidFill>
                  <a:srgbClr val="4BACC6">
                    <a:lumMod val="75000"/>
                  </a:srgbClr>
                </a:solidFill>
                <a:effectLst/>
                <a:uLnTx/>
                <a:uFillTx/>
                <a:latin typeface="Arial" panose="020B0604020202020204" pitchFamily="34" charset="0"/>
                <a:cs typeface="Arial" panose="020B0604020202020204" pitchFamily="34" charset="0"/>
              </a:rPr>
              <a:t>5 </a:t>
            </a:r>
            <a:r>
              <a:rPr kumimoji="0" lang="vi-VN" sz="3600" b="1" i="0" u="none" strike="noStrike" kern="1200" cap="none" spc="0" normalizeH="0" baseline="0" noProof="0" smtClean="0">
                <a:ln>
                  <a:noFill/>
                </a:ln>
                <a:solidFill>
                  <a:srgbClr val="4BACC6">
                    <a:lumMod val="75000"/>
                  </a:srgbClr>
                </a:solidFill>
                <a:effectLst/>
                <a:uLnTx/>
                <a:uFillTx/>
                <a:latin typeface="Arial" panose="020B0604020202020204" pitchFamily="34" charset="0"/>
                <a:cs typeface="Arial" panose="020B0604020202020204" pitchFamily="34" charset="0"/>
              </a:rPr>
              <a:t>(SGK </a:t>
            </a:r>
            <a:r>
              <a:rPr kumimoji="0" lang="vi-VN" sz="3600" b="1" i="0" u="none" strike="noStrike" kern="1200" cap="none" spc="0" normalizeH="0" baseline="0" noProof="0">
                <a:ln>
                  <a:noFill/>
                </a:ln>
                <a:solidFill>
                  <a:srgbClr val="4BACC6">
                    <a:lumMod val="75000"/>
                  </a:srgbClr>
                </a:solidFill>
                <a:effectLst/>
                <a:uLnTx/>
                <a:uFillTx/>
                <a:latin typeface="Arial" panose="020B0604020202020204" pitchFamily="34" charset="0"/>
                <a:cs typeface="Arial" panose="020B0604020202020204" pitchFamily="34" charset="0"/>
              </a:rPr>
              <a:t>- </a:t>
            </a:r>
            <a:r>
              <a:rPr kumimoji="0" lang="vi-VN" sz="3600" b="1" i="0" u="none" strike="noStrike" kern="1200" cap="none" spc="0" normalizeH="0" baseline="0" noProof="0" smtClean="0">
                <a:ln>
                  <a:noFill/>
                </a:ln>
                <a:solidFill>
                  <a:srgbClr val="4BACC6">
                    <a:lumMod val="75000"/>
                  </a:srgbClr>
                </a:solidFill>
                <a:effectLst/>
                <a:uLnTx/>
                <a:uFillTx/>
                <a:latin typeface="Arial" panose="020B0604020202020204" pitchFamily="34" charset="0"/>
                <a:cs typeface="Arial" panose="020B0604020202020204" pitchFamily="34" charset="0"/>
              </a:rPr>
              <a:t>tr.</a:t>
            </a:r>
            <a:r>
              <a:rPr kumimoji="0" lang="en-US" sz="3600" b="1" i="0" u="none" strike="noStrike" kern="1200" cap="none" spc="0" normalizeH="0" baseline="0" noProof="0" smtClean="0">
                <a:ln>
                  <a:noFill/>
                </a:ln>
                <a:solidFill>
                  <a:srgbClr val="4BACC6">
                    <a:lumMod val="75000"/>
                  </a:srgbClr>
                </a:solidFill>
                <a:effectLst/>
                <a:uLnTx/>
                <a:uFillTx/>
                <a:latin typeface="Arial" panose="020B0604020202020204" pitchFamily="34" charset="0"/>
                <a:cs typeface="Arial" panose="020B0604020202020204" pitchFamily="34" charset="0"/>
              </a:rPr>
              <a:t>38)</a:t>
            </a:r>
            <a:r>
              <a:rPr kumimoji="0" lang="vi-VN" sz="3600" b="1" i="0" u="none" strike="noStrike" kern="1200" cap="none" spc="0" normalizeH="0" baseline="0" noProof="0" smtClean="0">
                <a:ln>
                  <a:noFill/>
                </a:ln>
                <a:solidFill>
                  <a:srgbClr val="4BACC6">
                    <a:lumMod val="75000"/>
                  </a:srgbClr>
                </a:solidFill>
                <a:effectLst/>
                <a:uLnTx/>
                <a:uFillTx/>
                <a:latin typeface="Arial" panose="020B0604020202020204" pitchFamily="34" charset="0"/>
                <a:cs typeface="Arial" panose="020B0604020202020204" pitchFamily="34" charset="0"/>
              </a:rPr>
              <a:t> </a:t>
            </a:r>
            <a:r>
              <a:rPr lang="vi-VN" sz="3600">
                <a:solidFill>
                  <a:srgbClr val="000000"/>
                </a:solidFill>
                <a:cs typeface="Arial" panose="020B0604020202020204" pitchFamily="34" charset="0"/>
              </a:rPr>
              <a:t>Một hộp có 5 chiếc thẻ cùng loại, mỗi thẻ được ghi một trong các số nguyên dương không vượt quá 5, hai thẻ khác nhau thì ghi hai số khác nhau. Lấy ngẫu nhiên một chiếc thẻ từ trong hộp, ghi lại số của thẻ lấy ra và bỏ lại thẻ đó vào </a:t>
            </a:r>
            <a:r>
              <a:rPr lang="vi-VN" sz="3600">
                <a:solidFill>
                  <a:srgbClr val="000000"/>
                </a:solidFill>
                <a:cs typeface="Arial" panose="020B0604020202020204" pitchFamily="34" charset="0"/>
              </a:rPr>
              <a:t>hộp</a:t>
            </a:r>
            <a:r>
              <a:rPr lang="vi-VN" sz="3600" smtClean="0">
                <a:solidFill>
                  <a:srgbClr val="000000"/>
                </a:solidFill>
                <a:cs typeface="Arial" panose="020B0604020202020204" pitchFamily="34" charset="0"/>
              </a:rPr>
              <a:t>.</a:t>
            </a:r>
            <a:endParaRPr lang="vi-VN" sz="3600">
              <a:solidFill>
                <a:srgbClr val="000000"/>
              </a:solidFill>
              <a:cs typeface="Arial" panose="020B0604020202020204" pitchFamily="34" charset="0"/>
            </a:endParaRPr>
          </a:p>
          <a:p>
            <a:pPr lvl="0" algn="just">
              <a:lnSpc>
                <a:spcPct val="150000"/>
              </a:lnSpc>
            </a:pPr>
            <a:r>
              <a:rPr lang="vi-VN" sz="3600">
                <a:solidFill>
                  <a:srgbClr val="000000"/>
                </a:solidFill>
                <a:cs typeface="Arial" panose="020B0604020202020204" pitchFamily="34" charset="0"/>
              </a:rPr>
              <a:t>a) Sau 40 lần lấy thẻ liên tiếp, hãy tính xác suất thực nghiệm của các biến cố sau “Thẻ lấy ra ghi số chẵn” và “Thẻ lấy ra ghi số </a:t>
            </a:r>
            <a:r>
              <a:rPr lang="vi-VN" sz="3600">
                <a:solidFill>
                  <a:srgbClr val="000000"/>
                </a:solidFill>
                <a:cs typeface="Arial" panose="020B0604020202020204" pitchFamily="34" charset="0"/>
              </a:rPr>
              <a:t>lẻ</a:t>
            </a:r>
            <a:r>
              <a:rPr lang="vi-VN" sz="3600" smtClean="0">
                <a:solidFill>
                  <a:srgbClr val="000000"/>
                </a:solidFill>
                <a:cs typeface="Arial" panose="020B0604020202020204" pitchFamily="34" charset="0"/>
              </a:rPr>
              <a:t>”.</a:t>
            </a:r>
            <a:endParaRPr lang="vi-VN" sz="3600">
              <a:solidFill>
                <a:srgbClr val="000000"/>
              </a:solidFill>
              <a:cs typeface="Arial" panose="020B0604020202020204" pitchFamily="34" charset="0"/>
            </a:endParaRPr>
          </a:p>
          <a:p>
            <a:pPr lvl="0" algn="just">
              <a:lnSpc>
                <a:spcPct val="150000"/>
              </a:lnSpc>
            </a:pPr>
            <a:r>
              <a:rPr lang="vi-VN" sz="3600">
                <a:solidFill>
                  <a:srgbClr val="000000"/>
                </a:solidFill>
                <a:cs typeface="Arial" panose="020B0604020202020204" pitchFamily="34" charset="0"/>
              </a:rPr>
              <a:t>b) Tính xác suất của các biến cố “Thẻ lấy ra ghi số chẵn” và “Thẻ lấy ra ghi số lẻ</a:t>
            </a:r>
            <a:r>
              <a:rPr lang="vi-VN" sz="3600">
                <a:solidFill>
                  <a:srgbClr val="000000"/>
                </a:solidFill>
                <a:cs typeface="Arial" panose="020B0604020202020204" pitchFamily="34" charset="0"/>
              </a:rPr>
              <a:t>”. </a:t>
            </a:r>
            <a:endParaRPr lang="vi-VN" sz="3600">
              <a:solidFill>
                <a:srgbClr val="000000"/>
              </a:solidFill>
              <a:cs typeface="Arial" panose="020B0604020202020204" pitchFamily="34" charset="0"/>
            </a:endParaRPr>
          </a:p>
          <a:p>
            <a:pPr lvl="0" algn="just">
              <a:lnSpc>
                <a:spcPct val="150000"/>
              </a:lnSpc>
            </a:pPr>
            <a:r>
              <a:rPr lang="vi-VN" sz="3600">
                <a:solidFill>
                  <a:srgbClr val="000000"/>
                </a:solidFill>
                <a:cs typeface="Arial" panose="020B0604020202020204" pitchFamily="34" charset="0"/>
              </a:rPr>
              <a:t>c) Nêu mối liên hệ giữa xác suất thực nghiệm của mỗi biến cố “Thẻ lấy ra ghi số chẵn” và “Thẻ lấy ra ghi số lẻ” với xác suất của mỗi biến cố đó khi số lần lấy thẻ ngày càng lớn.</a:t>
            </a:r>
            <a:endParaRPr lang="vi-VN" sz="3600">
              <a:solidFill>
                <a:srgbClr val="00000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2"/>
          <a:stretch>
            <a:fillRect/>
          </a:stretch>
        </p:blipFill>
        <p:spPr>
          <a:xfrm>
            <a:off x="16383000" y="8611620"/>
            <a:ext cx="1048605" cy="1208028"/>
          </a:xfrm>
          <a:prstGeom prst="rect">
            <a:avLst/>
          </a:prstGeom>
        </p:spPr>
      </p:pic>
    </p:spTree>
    <p:extLst>
      <p:ext uri="{BB962C8B-B14F-4D97-AF65-F5344CB8AC3E}">
        <p14:creationId xmlns:p14="http://schemas.microsoft.com/office/powerpoint/2010/main" val="3740999471"/>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7"/>
          <p:cNvSpPr txBox="1"/>
          <p:nvPr/>
        </p:nvSpPr>
        <p:spPr>
          <a:xfrm>
            <a:off x="8381997" y="1005104"/>
            <a:ext cx="1524000"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900" b="1" i="0" u="sng"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Giải</a:t>
            </a:r>
            <a:endParaRPr kumimoji="0" lang="en-US" sz="39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nvPicPr>
        <p:blipFill>
          <a:blip r:embed="rId2"/>
          <a:stretch>
            <a:fillRect/>
          </a:stretch>
        </p:blipFill>
        <p:spPr>
          <a:xfrm>
            <a:off x="16182393" y="8198526"/>
            <a:ext cx="1505805" cy="1734738"/>
          </a:xfrm>
          <a:prstGeom prst="rect">
            <a:avLst/>
          </a:prstGeom>
        </p:spPr>
      </p:pic>
      <mc:AlternateContent xmlns:mc="http://schemas.openxmlformats.org/markup-compatibility/2006">
        <mc:Choice xmlns:a14="http://schemas.microsoft.com/office/drawing/2010/main" Requires="a14">
          <p:sp>
            <p:nvSpPr>
              <p:cNvPr id="6" name="Rectangle 5"/>
              <p:cNvSpPr/>
              <p:nvPr/>
            </p:nvSpPr>
            <p:spPr>
              <a:xfrm>
                <a:off x="800097" y="2080528"/>
                <a:ext cx="16687800" cy="7216719"/>
              </a:xfrm>
              <a:prstGeom prst="rect">
                <a:avLst/>
              </a:prstGeom>
            </p:spPr>
            <p:txBody>
              <a:bodyPr wrap="square">
                <a:spAutoFit/>
              </a:bodyPr>
              <a:lstStyle/>
              <a:p>
                <a:pPr algn="just">
                  <a:lnSpc>
                    <a:spcPct val="150000"/>
                  </a:lnSpc>
                  <a:spcBef>
                    <a:spcPts val="600"/>
                  </a:spcBef>
                  <a:spcAft>
                    <a:spcPts val="600"/>
                  </a:spcAft>
                </a:pPr>
                <a:r>
                  <a:rPr lang="vi-VN" sz="3800">
                    <a:latin typeface="Arial" panose="020B0604020202020204" pitchFamily="34" charset="0"/>
                    <a:ea typeface="Calibri" panose="020F0502020204030204" pitchFamily="34" charset="0"/>
                    <a:cs typeface="Arial" panose="020B0604020202020204" pitchFamily="34" charset="0"/>
                  </a:rPr>
                  <a:t>a) Khi số lần lấy thẻ càng lớn thì xác suất thực nghiệm của biến cố "Thẻ lấy ra ghi số chẵn" ngày càng gần xác suất của biến cố đó.</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vi-VN" sz="3800">
                    <a:effectLst/>
                    <a:latin typeface="Arial" panose="020B0604020202020204" pitchFamily="34" charset="0"/>
                    <a:ea typeface="Calibri" panose="020F0502020204030204" pitchFamily="34" charset="0"/>
                    <a:cs typeface="Arial" panose="020B0604020202020204" pitchFamily="34" charset="0"/>
                  </a:rPr>
                  <a:t>Khi số lần lấy thẻ càng lớn thì xác suất thực nghiệm của biến cố "Thẻ lấy ra ghi số lẻ" ngày càng gần xác suất của biến cố đó.</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vi-VN" sz="3800">
                    <a:effectLst/>
                    <a:latin typeface="Arial" panose="020B0604020202020204" pitchFamily="34" charset="0"/>
                    <a:ea typeface="Calibri" panose="020F0502020204030204" pitchFamily="34" charset="0"/>
                    <a:cs typeface="Arial" panose="020B0604020202020204" pitchFamily="34" charset="0"/>
                  </a:rPr>
                  <a:t>b) Các kết quả thuận lợi cho biến cố "Thẻ lấy ra ghi số chẵn" là 2, 4</a:t>
                </a:r>
                <a:r>
                  <a:rPr lang="vi-VN" sz="3800">
                    <a:effectLst/>
                    <a:latin typeface="Arial" panose="020B0604020202020204" pitchFamily="34" charset="0"/>
                    <a:ea typeface="Calibri" panose="020F0502020204030204" pitchFamily="34" charset="0"/>
                    <a:cs typeface="Arial" panose="020B0604020202020204" pitchFamily="34" charset="0"/>
                  </a:rPr>
                  <a:t>. </a:t>
                </a:r>
                <a:endParaRPr lang="en-US" sz="38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vi-VN" sz="3800" smtClean="0">
                    <a:effectLst/>
                    <a:latin typeface="Arial" panose="020B0604020202020204" pitchFamily="34" charset="0"/>
                    <a:ea typeface="Calibri" panose="020F0502020204030204" pitchFamily="34" charset="0"/>
                    <a:cs typeface="Arial" panose="020B0604020202020204" pitchFamily="34" charset="0"/>
                  </a:rPr>
                  <a:t>Có </a:t>
                </a:r>
                <a:r>
                  <a:rPr lang="vi-VN" sz="3800">
                    <a:effectLst/>
                    <a:latin typeface="Arial" panose="020B0604020202020204" pitchFamily="34" charset="0"/>
                    <a:ea typeface="Calibri" panose="020F0502020204030204" pitchFamily="34" charset="0"/>
                    <a:cs typeface="Arial" panose="020B0604020202020204" pitchFamily="34" charset="0"/>
                  </a:rPr>
                  <a:t>2 kết quả thuận lợi cho biến cố</a:t>
                </a:r>
                <a:r>
                  <a:rPr lang="vi-VN" sz="3800">
                    <a:effectLst/>
                    <a:latin typeface="Arial" panose="020B0604020202020204" pitchFamily="34" charset="0"/>
                    <a:ea typeface="Calibri" panose="020F0502020204030204" pitchFamily="34" charset="0"/>
                    <a:cs typeface="Arial" panose="020B0604020202020204" pitchFamily="34" charset="0"/>
                  </a:rPr>
                  <a:t>. </a:t>
                </a:r>
                <a:endParaRPr lang="en-US" sz="38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vi-VN" sz="3800" smtClean="0">
                    <a:effectLst/>
                    <a:latin typeface="Arial" panose="020B0604020202020204" pitchFamily="34" charset="0"/>
                    <a:ea typeface="Calibri" panose="020F0502020204030204" pitchFamily="34" charset="0"/>
                    <a:cs typeface="Arial" panose="020B0604020202020204" pitchFamily="34" charset="0"/>
                  </a:rPr>
                  <a:t>Do </a:t>
                </a:r>
                <a:r>
                  <a:rPr lang="vi-VN" sz="3800">
                    <a:effectLst/>
                    <a:latin typeface="Arial" panose="020B0604020202020204" pitchFamily="34" charset="0"/>
                    <a:ea typeface="Calibri" panose="020F0502020204030204" pitchFamily="34" charset="0"/>
                    <a:cs typeface="Arial" panose="020B0604020202020204" pitchFamily="34" charset="0"/>
                  </a:rPr>
                  <a:t>đó, xác suất của biến cố đó là: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800" i="1">
                            <a:effectLst/>
                            <a:latin typeface="Cambria Math" panose="02040503050406030204" pitchFamily="18" charset="0"/>
                            <a:ea typeface="Calibri" panose="020F0502020204030204" pitchFamily="34" charset="0"/>
                            <a:cs typeface="Times New Roman" panose="02020603050405020304" pitchFamily="18" charset="0"/>
                          </a:rPr>
                          <m:t>2</m:t>
                        </m:r>
                      </m:num>
                      <m:den>
                        <m:r>
                          <a:rPr lang="vi-VN" sz="3800" i="1">
                            <a:effectLst/>
                            <a:latin typeface="Cambria Math" panose="02040503050406030204" pitchFamily="18" charset="0"/>
                            <a:ea typeface="Calibri" panose="020F0502020204030204" pitchFamily="34" charset="0"/>
                            <a:cs typeface="Times New Roman" panose="02020603050405020304" pitchFamily="18" charset="0"/>
                          </a:rPr>
                          <m:t>5</m:t>
                        </m:r>
                      </m:den>
                    </m:f>
                  </m:oMath>
                </a14:m>
                <a:r>
                  <a:rPr lang="vi-VN" sz="3800" smtClean="0">
                    <a:effectLst/>
                    <a:latin typeface="Arial" panose="020B0604020202020204" pitchFamily="34" charset="0"/>
                    <a:ea typeface="Calibri" panose="020F0502020204030204" pitchFamily="34" charset="0"/>
                    <a:cs typeface="Arial" panose="020B0604020202020204" pitchFamily="34" charset="0"/>
                  </a:rPr>
                  <a:t>.</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800097" y="2080528"/>
                <a:ext cx="16687800" cy="7216719"/>
              </a:xfrm>
              <a:prstGeom prst="rect">
                <a:avLst/>
              </a:prstGeom>
              <a:blipFill>
                <a:blip r:embed="rId3"/>
                <a:stretch>
                  <a:fillRect l="-1205" r="-1169"/>
                </a:stretch>
              </a:blipFill>
            </p:spPr>
            <p:txBody>
              <a:bodyPr/>
              <a:lstStyle/>
              <a:p>
                <a:r>
                  <a:rPr lang="en-US">
                    <a:noFill/>
                  </a:rPr>
                  <a:t> </a:t>
                </a:r>
              </a:p>
            </p:txBody>
          </p:sp>
        </mc:Fallback>
      </mc:AlternateContent>
    </p:spTree>
    <p:extLst>
      <p:ext uri="{BB962C8B-B14F-4D97-AF65-F5344CB8AC3E}">
        <p14:creationId xmlns:p14="http://schemas.microsoft.com/office/powerpoint/2010/main" val="331860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up)">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left)">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randombar(horizontal)">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78288"/>
        </a:solidFill>
        <a:effectLst/>
      </p:bgPr>
    </p:bg>
    <p:spTree>
      <p:nvGrpSpPr>
        <p:cNvPr id="1" name=""/>
        <p:cNvGrpSpPr/>
        <p:nvPr/>
      </p:nvGrpSpPr>
      <p:grpSpPr>
        <a:xfrm>
          <a:off x="0" y="0"/>
          <a:ext cx="0" cy="0"/>
          <a:chOff x="0" y="0"/>
          <a:chExt cx="0" cy="0"/>
        </a:xfrm>
      </p:grpSpPr>
      <p:sp>
        <p:nvSpPr>
          <p:cNvPr id="19" name="Freeform 19"/>
          <p:cNvSpPr/>
          <p:nvPr/>
        </p:nvSpPr>
        <p:spPr>
          <a:xfrm rot="-2010195">
            <a:off x="-80865" y="9081611"/>
            <a:ext cx="1233429" cy="1166596"/>
          </a:xfrm>
          <a:custGeom>
            <a:avLst/>
            <a:gdLst/>
            <a:ahLst/>
            <a:cxnLst/>
            <a:rect l="l" t="t" r="r" b="b"/>
            <a:pathLst>
              <a:path w="1572571" h="1712701">
                <a:moveTo>
                  <a:pt x="0" y="0"/>
                </a:moveTo>
                <a:lnTo>
                  <a:pt x="1572571" y="0"/>
                </a:lnTo>
                <a:lnTo>
                  <a:pt x="1572571" y="1712701"/>
                </a:lnTo>
                <a:lnTo>
                  <a:pt x="0" y="1712701"/>
                </a:lnTo>
                <a:lnTo>
                  <a:pt x="0" y="0"/>
                </a:lnTo>
                <a:close/>
              </a:path>
            </a:pathLst>
          </a:custGeom>
          <a: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96DAC541-7B7A-43D3-8B79-37D633B846F1}">
                  <asvg:svgBlip xmlns="" xmlns:asvg="http://schemas.microsoft.com/office/drawing/2016/SVG/main" r:embed="rId5"/>
                </a:ext>
              </a:extLst>
            </a:blip>
            <a:stretch>
              <a:fillRect/>
            </a:stretch>
          </a:blipFill>
        </p:spPr>
      </p:sp>
      <p:sp>
        <p:nvSpPr>
          <p:cNvPr id="20" name="Freeform 20"/>
          <p:cNvSpPr/>
          <p:nvPr/>
        </p:nvSpPr>
        <p:spPr>
          <a:xfrm rot="-1085547">
            <a:off x="17025101" y="9326846"/>
            <a:ext cx="893266" cy="842274"/>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6">
              <a:extLst>
                <a:ext uri="{96DAC541-7B7A-43D3-8B79-37D633B846F1}">
                  <asvg:svgBlip xmlns="" xmlns:asvg="http://schemas.microsoft.com/office/drawing/2016/SVG/main" r:embed="rId7"/>
                </a:ext>
              </a:extLst>
            </a:blip>
            <a:stretch>
              <a:fillRect r="-97556" b="-36756"/>
            </a:stretch>
          </a:blipFill>
        </p:spPr>
      </p:sp>
      <p:sp>
        <p:nvSpPr>
          <p:cNvPr id="4" name="Rectangle 3"/>
          <p:cNvSpPr/>
          <p:nvPr/>
        </p:nvSpPr>
        <p:spPr>
          <a:xfrm>
            <a:off x="524963" y="210225"/>
            <a:ext cx="17161874" cy="2615460"/>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b/ Lập bảng thống kê tỉ số giá xuất khẩu và nhập khẩu hàng hóa của nước ta trong quý I của giai đoạn 2020 - 2022 theo mẫu sau </a:t>
            </a:r>
            <a:r>
              <a:rPr kumimoji="0" lang="en-US" sz="3800" b="0" i="1"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(viết kết quả tỉ số dưới dạng số thập phân và làm tròn kết quả đến hàng phần trăm) :</a:t>
            </a:r>
            <a:endParaRPr kumimoji="0" lang="en-US" sz="38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nvGraphicFramePr>
        <p:xfrm>
          <a:off x="914399" y="3162300"/>
          <a:ext cx="16383001" cy="2098771"/>
        </p:xfrm>
        <a:graphic>
          <a:graphicData uri="http://schemas.openxmlformats.org/drawingml/2006/table">
            <a:tbl>
              <a:tblPr firstRow="1" firstCol="1" bandRow="1"/>
              <a:tblGrid>
                <a:gridCol w="7869292">
                  <a:extLst>
                    <a:ext uri="{9D8B030D-6E8A-4147-A177-3AD203B41FA5}">
                      <a16:colId xmlns:a16="http://schemas.microsoft.com/office/drawing/2014/main" val="430645471"/>
                    </a:ext>
                  </a:extLst>
                </a:gridCol>
                <a:gridCol w="2837903">
                  <a:extLst>
                    <a:ext uri="{9D8B030D-6E8A-4147-A177-3AD203B41FA5}">
                      <a16:colId xmlns:a16="http://schemas.microsoft.com/office/drawing/2014/main" val="2259359988"/>
                    </a:ext>
                  </a:extLst>
                </a:gridCol>
                <a:gridCol w="2837903">
                  <a:extLst>
                    <a:ext uri="{9D8B030D-6E8A-4147-A177-3AD203B41FA5}">
                      <a16:colId xmlns:a16="http://schemas.microsoft.com/office/drawing/2014/main" val="3132060023"/>
                    </a:ext>
                  </a:extLst>
                </a:gridCol>
                <a:gridCol w="2837903">
                  <a:extLst>
                    <a:ext uri="{9D8B030D-6E8A-4147-A177-3AD203B41FA5}">
                      <a16:colId xmlns:a16="http://schemas.microsoft.com/office/drawing/2014/main" val="69585385"/>
                    </a:ext>
                  </a:extLst>
                </a:gridCol>
              </a:tblGrid>
              <a:tr h="0">
                <a:tc>
                  <a:txBody>
                    <a:bodyPr/>
                    <a:lstStyle/>
                    <a:p>
                      <a:pPr algn="ctr">
                        <a:lnSpc>
                          <a:spcPct val="150000"/>
                        </a:lnSpc>
                        <a:spcBef>
                          <a:spcPts val="600"/>
                        </a:spcBef>
                        <a:spcAft>
                          <a:spcPts val="600"/>
                        </a:spcAft>
                      </a:pP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Giai đoạn</a:t>
                      </a:r>
                      <a:endParaRPr lang="en-US" sz="36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Quý I/2020</a:t>
                      </a:r>
                      <a:endParaRPr lang="en-US" sz="36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Quý I/2021</a:t>
                      </a:r>
                      <a:endParaRPr lang="en-US" sz="36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Quý I/2022</a:t>
                      </a:r>
                      <a:endParaRPr lang="en-US" sz="36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32337095"/>
                  </a:ext>
                </a:extLst>
              </a:tr>
              <a:tr h="1377474">
                <a:tc>
                  <a:txBody>
                    <a:bodyPr/>
                    <a:lstStyle/>
                    <a:p>
                      <a:pPr algn="ctr">
                        <a:lnSpc>
                          <a:spcPct val="150000"/>
                        </a:lnSpc>
                        <a:spcBef>
                          <a:spcPts val="600"/>
                        </a:spcBef>
                        <a:spcAft>
                          <a:spcPts val="600"/>
                        </a:spcAft>
                      </a:pP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Tỉ số giá trị xuất khẩu và nhập khẩu</a:t>
                      </a:r>
                      <a:endParaRPr lang="en-US" sz="36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36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36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36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57412460"/>
                  </a:ext>
                </a:extLst>
              </a:tr>
            </a:tbl>
          </a:graphicData>
        </a:graphic>
      </p:graphicFrame>
      <p:sp>
        <p:nvSpPr>
          <p:cNvPr id="3" name="Rectangle 2"/>
          <p:cNvSpPr/>
          <p:nvPr/>
        </p:nvSpPr>
        <p:spPr>
          <a:xfrm>
            <a:off x="524963" y="5887641"/>
            <a:ext cx="17161874" cy="1846659"/>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Tổng trị giá xuất khẩu hàng hóa của nước ta trong quý I của giai đoạn </a:t>
            </a:r>
            <a:r>
              <a:rPr kumimoji="0" lang="en-US" sz="3800" b="0" i="1"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2020 - 2022</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là bao nhiêu tỷ USD </a:t>
            </a:r>
            <a:r>
              <a:rPr kumimoji="0" lang="en-US" sz="38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38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27" name="Rectangle 26"/>
          <p:cNvSpPr/>
          <p:nvPr/>
        </p:nvSpPr>
        <p:spPr>
          <a:xfrm>
            <a:off x="9675229" y="4344768"/>
            <a:ext cx="1082348" cy="646331"/>
          </a:xfrm>
          <a:prstGeom prst="rect">
            <a:avLst/>
          </a:prstGeom>
          <a:solidFill>
            <a:srgbClr val="178288"/>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1,06</a:t>
            </a:r>
            <a:endParaRPr kumimoji="0" lang="en-US" sz="36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28" name="Rectangle 27"/>
          <p:cNvSpPr/>
          <p:nvPr/>
        </p:nvSpPr>
        <p:spPr>
          <a:xfrm>
            <a:off x="12496800" y="4344768"/>
            <a:ext cx="1082348" cy="646331"/>
          </a:xfrm>
          <a:prstGeom prst="rect">
            <a:avLst/>
          </a:prstGeom>
          <a:solidFill>
            <a:srgbClr val="178288"/>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1,03</a:t>
            </a:r>
            <a:endParaRPr kumimoji="0" lang="en-US" sz="36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29" name="Rectangle 28"/>
          <p:cNvSpPr/>
          <p:nvPr/>
        </p:nvSpPr>
        <p:spPr>
          <a:xfrm>
            <a:off x="15318371" y="4329807"/>
            <a:ext cx="1082348" cy="646331"/>
          </a:xfrm>
          <a:prstGeom prst="rect">
            <a:avLst/>
          </a:prstGeom>
          <a:solidFill>
            <a:srgbClr val="178288"/>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1,02</a:t>
            </a:r>
            <a:endParaRPr kumimoji="0" lang="en-US" sz="36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5" name="Right Arrow 4"/>
          <p:cNvSpPr/>
          <p:nvPr/>
        </p:nvSpPr>
        <p:spPr>
          <a:xfrm>
            <a:off x="4191000" y="8406341"/>
            <a:ext cx="762000" cy="494206"/>
          </a:xfrm>
          <a:prstGeom prst="righ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6" name="Rectangle 5"/>
              <p:cNvSpPr/>
              <p:nvPr/>
            </p:nvSpPr>
            <p:spPr>
              <a:xfrm>
                <a:off x="5334000" y="8090282"/>
                <a:ext cx="9135578" cy="861133"/>
              </a:xfrm>
              <a:prstGeom prst="rect">
                <a:avLst/>
              </a:prstGeom>
            </p:spPr>
            <p:txBody>
              <a:bodyPr wrap="none">
                <a:spAutoFit/>
              </a:bodyPr>
              <a:lstStyle/>
              <a:p>
                <a:pPr algn="just">
                  <a:lnSpc>
                    <a:spcPct val="150000"/>
                  </a:lnSpc>
                  <a:spcBef>
                    <a:spcPts val="600"/>
                  </a:spcBef>
                  <a:spcAft>
                    <a:spcPts val="600"/>
                  </a:spcAft>
                </a:pPr>
                <a14:m>
                  <m:oMath xmlns:m="http://schemas.openxmlformats.org/officeDocument/2006/math">
                    <m:r>
                      <a:rPr lang="vi-VN" sz="3800" b="1" i="1" smtClean="0">
                        <a:solidFill>
                          <a:srgbClr val="FFFF00"/>
                        </a:solidFill>
                        <a:latin typeface="Cambria Math" panose="02040503050406030204" pitchFamily="18" charset="0"/>
                        <a:ea typeface="Calibri" panose="020F0502020204030204" pitchFamily="34" charset="0"/>
                        <a:cs typeface="Times New Roman" panose="02020603050405020304" pitchFamily="18" charset="0"/>
                      </a:rPr>
                      <m:t>𝟔𝟑</m:t>
                    </m:r>
                    <m:r>
                      <a:rPr lang="vi-VN" sz="3800" b="1" i="1" smtClean="0">
                        <a:solidFill>
                          <a:srgbClr val="FFFF00"/>
                        </a:solidFill>
                        <a:latin typeface="Cambria Math" panose="02040503050406030204" pitchFamily="18" charset="0"/>
                        <a:ea typeface="Calibri" panose="020F0502020204030204" pitchFamily="34" charset="0"/>
                        <a:cs typeface="Times New Roman" panose="02020603050405020304" pitchFamily="18" charset="0"/>
                      </a:rPr>
                      <m:t>,</m:t>
                    </m:r>
                    <m:r>
                      <a:rPr lang="vi-VN" sz="3800" b="1" i="1" smtClean="0">
                        <a:solidFill>
                          <a:srgbClr val="FFFF00"/>
                        </a:solidFill>
                        <a:latin typeface="Cambria Math" panose="02040503050406030204" pitchFamily="18" charset="0"/>
                        <a:ea typeface="Calibri" panose="020F0502020204030204" pitchFamily="34" charset="0"/>
                        <a:cs typeface="Times New Roman" panose="02020603050405020304" pitchFamily="18" charset="0"/>
                      </a:rPr>
                      <m:t>𝟒</m:t>
                    </m:r>
                    <m:r>
                      <a:rPr lang="vi-VN" sz="3800" b="1" i="1" smtClean="0">
                        <a:solidFill>
                          <a:srgbClr val="FFFF00"/>
                        </a:solidFill>
                        <a:latin typeface="Cambria Math" panose="02040503050406030204" pitchFamily="18" charset="0"/>
                        <a:ea typeface="Calibri" panose="020F0502020204030204" pitchFamily="34" charset="0"/>
                        <a:cs typeface="Times New Roman" panose="02020603050405020304" pitchFamily="18" charset="0"/>
                      </a:rPr>
                      <m:t>+</m:t>
                    </m:r>
                    <m:r>
                      <a:rPr lang="vi-VN" sz="3800" b="1" i="1" smtClean="0">
                        <a:solidFill>
                          <a:srgbClr val="FFFF00"/>
                        </a:solidFill>
                        <a:latin typeface="Cambria Math" panose="02040503050406030204" pitchFamily="18" charset="0"/>
                        <a:ea typeface="Calibri" panose="020F0502020204030204" pitchFamily="34" charset="0"/>
                        <a:cs typeface="Times New Roman" panose="02020603050405020304" pitchFamily="18" charset="0"/>
                      </a:rPr>
                      <m:t>𝟕𝟖</m:t>
                    </m:r>
                    <m:r>
                      <a:rPr lang="vi-VN" sz="3800" b="1" i="1" smtClean="0">
                        <a:solidFill>
                          <a:srgbClr val="FFFF00"/>
                        </a:solidFill>
                        <a:latin typeface="Cambria Math" panose="02040503050406030204" pitchFamily="18" charset="0"/>
                        <a:ea typeface="Calibri" panose="020F0502020204030204" pitchFamily="34" charset="0"/>
                        <a:cs typeface="Times New Roman" panose="02020603050405020304" pitchFamily="18" charset="0"/>
                      </a:rPr>
                      <m:t>,</m:t>
                    </m:r>
                    <m:r>
                      <a:rPr lang="vi-VN" sz="3800" b="1" i="1" smtClean="0">
                        <a:solidFill>
                          <a:srgbClr val="FFFF00"/>
                        </a:solidFill>
                        <a:latin typeface="Cambria Math" panose="02040503050406030204" pitchFamily="18" charset="0"/>
                        <a:ea typeface="Calibri" panose="020F0502020204030204" pitchFamily="34" charset="0"/>
                        <a:cs typeface="Times New Roman" panose="02020603050405020304" pitchFamily="18" charset="0"/>
                      </a:rPr>
                      <m:t>𝟓𝟔</m:t>
                    </m:r>
                    <m:r>
                      <a:rPr lang="vi-VN" sz="3800" b="1" i="1" smtClean="0">
                        <a:solidFill>
                          <a:srgbClr val="FFFF00"/>
                        </a:solidFill>
                        <a:latin typeface="Cambria Math" panose="02040503050406030204" pitchFamily="18" charset="0"/>
                        <a:ea typeface="Calibri" panose="020F0502020204030204" pitchFamily="34" charset="0"/>
                        <a:cs typeface="Times New Roman" panose="02020603050405020304" pitchFamily="18" charset="0"/>
                      </a:rPr>
                      <m:t>+</m:t>
                    </m:r>
                    <m:r>
                      <a:rPr lang="vi-VN" sz="3800" b="1" i="1" smtClean="0">
                        <a:solidFill>
                          <a:srgbClr val="FFFF00"/>
                        </a:solidFill>
                        <a:latin typeface="Cambria Math" panose="02040503050406030204" pitchFamily="18" charset="0"/>
                        <a:ea typeface="Calibri" panose="020F0502020204030204" pitchFamily="34" charset="0"/>
                        <a:cs typeface="Times New Roman" panose="02020603050405020304" pitchFamily="18" charset="0"/>
                      </a:rPr>
                      <m:t>𝟖𝟗</m:t>
                    </m:r>
                    <m:r>
                      <a:rPr lang="vi-VN" sz="3800" b="1" i="1" smtClean="0">
                        <a:solidFill>
                          <a:srgbClr val="FFFF00"/>
                        </a:solidFill>
                        <a:latin typeface="Cambria Math" panose="02040503050406030204" pitchFamily="18" charset="0"/>
                        <a:ea typeface="Calibri" panose="020F0502020204030204" pitchFamily="34" charset="0"/>
                        <a:cs typeface="Times New Roman" panose="02020603050405020304" pitchFamily="18" charset="0"/>
                      </a:rPr>
                      <m:t>,</m:t>
                    </m:r>
                    <m:r>
                      <a:rPr lang="vi-VN" sz="3800" b="1" i="1" smtClean="0">
                        <a:solidFill>
                          <a:srgbClr val="FFFF00"/>
                        </a:solidFill>
                        <a:latin typeface="Cambria Math" panose="02040503050406030204" pitchFamily="18" charset="0"/>
                        <a:ea typeface="Calibri" panose="020F0502020204030204" pitchFamily="34" charset="0"/>
                        <a:cs typeface="Times New Roman" panose="02020603050405020304" pitchFamily="18" charset="0"/>
                      </a:rPr>
                      <m:t>𝟏</m:t>
                    </m:r>
                    <m:r>
                      <a:rPr lang="vi-VN" sz="3800" b="1" i="1" smtClean="0">
                        <a:solidFill>
                          <a:srgbClr val="FFFF00"/>
                        </a:solidFill>
                        <a:latin typeface="Cambria Math" panose="02040503050406030204" pitchFamily="18" charset="0"/>
                        <a:ea typeface="Calibri" panose="020F0502020204030204" pitchFamily="34" charset="0"/>
                        <a:cs typeface="Times New Roman" panose="02020603050405020304" pitchFamily="18" charset="0"/>
                      </a:rPr>
                      <m:t>=</m:t>
                    </m:r>
                    <m:r>
                      <a:rPr lang="vi-VN" sz="3800" b="1" i="1" smtClean="0">
                        <a:solidFill>
                          <a:srgbClr val="FFFF00"/>
                        </a:solidFill>
                        <a:latin typeface="Cambria Math" panose="02040503050406030204" pitchFamily="18" charset="0"/>
                        <a:ea typeface="Calibri" panose="020F0502020204030204" pitchFamily="34" charset="0"/>
                        <a:cs typeface="Times New Roman" panose="02020603050405020304" pitchFamily="18" charset="0"/>
                      </a:rPr>
                      <m:t>𝟐𝟑𝟏</m:t>
                    </m:r>
                    <m:r>
                      <a:rPr lang="vi-VN" sz="3800" b="1" i="1" smtClean="0">
                        <a:solidFill>
                          <a:srgbClr val="FFFF00"/>
                        </a:solidFill>
                        <a:latin typeface="Cambria Math" panose="02040503050406030204" pitchFamily="18" charset="0"/>
                        <a:ea typeface="Calibri" panose="020F0502020204030204" pitchFamily="34" charset="0"/>
                        <a:cs typeface="Times New Roman" panose="02020603050405020304" pitchFamily="18" charset="0"/>
                      </a:rPr>
                      <m:t>,</m:t>
                    </m:r>
                    <m:r>
                      <a:rPr lang="vi-VN" sz="3800" b="1" i="1" smtClean="0">
                        <a:solidFill>
                          <a:srgbClr val="FFFF00"/>
                        </a:solidFill>
                        <a:latin typeface="Cambria Math" panose="02040503050406030204" pitchFamily="18" charset="0"/>
                        <a:ea typeface="Calibri" panose="020F0502020204030204" pitchFamily="34" charset="0"/>
                        <a:cs typeface="Times New Roman" panose="02020603050405020304" pitchFamily="18" charset="0"/>
                      </a:rPr>
                      <m:t>𝟎𝟔</m:t>
                    </m:r>
                  </m:oMath>
                </a14:m>
                <a:r>
                  <a:rPr lang="vi-VN" sz="3800" b="1">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vi-VN" sz="3800" b="1" i="1">
                    <a:solidFill>
                      <a:srgbClr val="FFFF00"/>
                    </a:solidFill>
                    <a:effectLst/>
                    <a:latin typeface="Arial" panose="020B0604020202020204" pitchFamily="34" charset="0"/>
                    <a:ea typeface="Calibri" panose="020F0502020204030204" pitchFamily="34" charset="0"/>
                    <a:cs typeface="Arial" panose="020B0604020202020204" pitchFamily="34" charset="0"/>
                  </a:rPr>
                  <a:t>(tỷ USD)</a:t>
                </a:r>
                <a:endParaRPr lang="en-US" sz="3800" b="1">
                  <a:solidFill>
                    <a:srgbClr val="FFFF00"/>
                  </a:solidFill>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5334000" y="8090282"/>
                <a:ext cx="9135578" cy="861133"/>
              </a:xfrm>
              <a:prstGeom prst="rect">
                <a:avLst/>
              </a:prstGeom>
              <a:blipFill>
                <a:blip r:embed="rId8"/>
                <a:stretch>
                  <a:fillRect r="-1134" b="-28369"/>
                </a:stretch>
              </a:blipFill>
            </p:spPr>
            <p:txBody>
              <a:bodyPr/>
              <a:lstStyle/>
              <a:p>
                <a:r>
                  <a:rPr lang="en-US">
                    <a:noFill/>
                  </a:rPr>
                  <a:t> </a:t>
                </a:r>
              </a:p>
            </p:txBody>
          </p:sp>
        </mc:Fallback>
      </mc:AlternateContent>
    </p:spTree>
    <p:extLst>
      <p:ext uri="{BB962C8B-B14F-4D97-AF65-F5344CB8AC3E}">
        <p14:creationId xmlns:p14="http://schemas.microsoft.com/office/powerpoint/2010/main" val="12338909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inVertical)">
                                      <p:cBhvr>
                                        <p:cTn id="24" dur="500"/>
                                        <p:tgtEl>
                                          <p:spTgt spid="27"/>
                                        </p:tgtEl>
                                      </p:cBhvr>
                                    </p:animEffect>
                                  </p:childTnLst>
                                </p:cTn>
                              </p:par>
                            </p:childTnLst>
                          </p:cTn>
                        </p:par>
                        <p:par>
                          <p:cTn id="25" fill="hold">
                            <p:stCondLst>
                              <p:cond delay="500"/>
                            </p:stCondLst>
                            <p:childTnLst>
                              <p:par>
                                <p:cTn id="26" presetID="16" presetClass="entr" presetSubtype="21"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arn(inVertical)">
                                      <p:cBhvr>
                                        <p:cTn id="28" dur="500"/>
                                        <p:tgtEl>
                                          <p:spTgt spid="28"/>
                                        </p:tgtEl>
                                      </p:cBhvr>
                                    </p:animEffect>
                                  </p:childTnLst>
                                </p:cTn>
                              </p:par>
                            </p:childTnLst>
                          </p:cTn>
                        </p:par>
                        <p:par>
                          <p:cTn id="29" fill="hold">
                            <p:stCondLst>
                              <p:cond delay="1000"/>
                            </p:stCondLst>
                            <p:childTnLst>
                              <p:par>
                                <p:cTn id="30" presetID="16" presetClass="entr" presetSubtype="21"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arn(inVertical)">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up)">
                                      <p:cBhvr>
                                        <p:cTn id="37" dur="500"/>
                                        <p:tgtEl>
                                          <p:spTgt spid="5"/>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up)">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27" grpId="0" animBg="1"/>
      <p:bldP spid="28" grpId="0" animBg="1"/>
      <p:bldP spid="29" grpId="0" animBg="1"/>
      <p:bldP spid="5" grpId="0" animBg="1"/>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7"/>
          <p:cNvSpPr txBox="1"/>
          <p:nvPr/>
        </p:nvSpPr>
        <p:spPr>
          <a:xfrm>
            <a:off x="8381997" y="800100"/>
            <a:ext cx="1524000"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900" b="1" i="0" u="sng"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Giải</a:t>
            </a:r>
            <a:endParaRPr kumimoji="0" lang="en-US" sz="39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nvPicPr>
        <p:blipFill>
          <a:blip r:embed="rId2"/>
          <a:stretch>
            <a:fillRect/>
          </a:stretch>
        </p:blipFill>
        <p:spPr>
          <a:xfrm>
            <a:off x="16550014" y="8716144"/>
            <a:ext cx="1038807" cy="1196741"/>
          </a:xfrm>
          <a:prstGeom prst="rect">
            <a:avLst/>
          </a:prstGeom>
        </p:spPr>
      </p:pic>
      <mc:AlternateContent xmlns:mc="http://schemas.openxmlformats.org/markup-compatibility/2006">
        <mc:Choice xmlns:a14="http://schemas.microsoft.com/office/drawing/2010/main" Requires="a14">
          <p:sp>
            <p:nvSpPr>
              <p:cNvPr id="6" name="Rectangle 5"/>
              <p:cNvSpPr/>
              <p:nvPr/>
            </p:nvSpPr>
            <p:spPr>
              <a:xfrm>
                <a:off x="884546" y="1679072"/>
                <a:ext cx="16518901" cy="7954101"/>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Các </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kết quả thuận lợi cho biến cố "Thẻ lấy ra ghi số lẻ" là 1, 3, 5. </a:t>
                </a:r>
                <a:endPar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 </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3 kết quả thuận lợi cho biến cố. </a:t>
                </a:r>
                <a:endPar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Do </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đó, xác suất của biến cố đó là: </a:t>
                </a:r>
                <a14:m>
                  <m:oMath xmlns:m="http://schemas.openxmlformats.org/officeDocument/2006/math">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vi-VN"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num>
                      <m:den>
                        <m:r>
                          <a:rPr kumimoji="0" lang="vi-VN"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den>
                    </m:f>
                  </m:oMath>
                </a14:m>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 Khi số lần lấy thẻ càng lớn thì xác suất thực nghiệm của biến cố "Thẻ lấy ra ghi số chẵn" ngày càng gần xác suất của biến cố đó (bằng </a:t>
                </a:r>
                <a14:m>
                  <m:oMath xmlns:m="http://schemas.openxmlformats.org/officeDocument/2006/math">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vi-VN"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num>
                      <m:den>
                        <m:r>
                          <a:rPr kumimoji="0" lang="vi-VN"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den>
                    </m:f>
                  </m:oMath>
                </a14:m>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Khi số lần lấy thẻ càng lớn thì xác suất thực nghiệm của biến cố "Thẻ lấy ra ghi số lẻ" ngày càng gần xác suất của biến cố đó (bằng </a:t>
                </a:r>
                <a14:m>
                  <m:oMath xmlns:m="http://schemas.openxmlformats.org/officeDocument/2006/math">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vi-VN"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num>
                      <m:den>
                        <m:r>
                          <a:rPr kumimoji="0" lang="vi-VN"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den>
                    </m:f>
                  </m:oMath>
                </a14:m>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884546" y="1679072"/>
                <a:ext cx="16518901" cy="7954101"/>
              </a:xfrm>
              <a:prstGeom prst="rect">
                <a:avLst/>
              </a:prstGeom>
              <a:blipFill>
                <a:blip r:embed="rId3"/>
                <a:stretch>
                  <a:fillRect l="-1218" r="-1218"/>
                </a:stretch>
              </a:blipFill>
            </p:spPr>
            <p:txBody>
              <a:bodyPr/>
              <a:lstStyle/>
              <a:p>
                <a:r>
                  <a:rPr lang="en-US">
                    <a:noFill/>
                  </a:rPr>
                  <a:t> </a:t>
                </a:r>
              </a:p>
            </p:txBody>
          </p:sp>
        </mc:Fallback>
      </mc:AlternateContent>
    </p:spTree>
    <p:extLst>
      <p:ext uri="{BB962C8B-B14F-4D97-AF65-F5344CB8AC3E}">
        <p14:creationId xmlns:p14="http://schemas.microsoft.com/office/powerpoint/2010/main" val="3116654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grpSp>
        <p:nvGrpSpPr>
          <p:cNvPr id="25" name="Group 24"/>
          <p:cNvGrpSpPr/>
          <p:nvPr/>
        </p:nvGrpSpPr>
        <p:grpSpPr>
          <a:xfrm>
            <a:off x="1129106" y="3086100"/>
            <a:ext cx="5029200" cy="5257800"/>
            <a:chOff x="10238971" y="925371"/>
            <a:chExt cx="6703869" cy="7662971"/>
          </a:xfrm>
        </p:grpSpPr>
        <p:grpSp>
          <p:nvGrpSpPr>
            <p:cNvPr id="9" name="Group 9"/>
            <p:cNvGrpSpPr/>
            <p:nvPr/>
          </p:nvGrpSpPr>
          <p:grpSpPr>
            <a:xfrm>
              <a:off x="10238971" y="1526882"/>
              <a:ext cx="6703869" cy="7061460"/>
              <a:chOff x="0" y="0"/>
              <a:chExt cx="2008343" cy="2115470"/>
            </a:xfrm>
          </p:grpSpPr>
          <p:sp>
            <p:nvSpPr>
              <p:cNvPr id="10" name="Freeform 10"/>
              <p:cNvSpPr/>
              <p:nvPr/>
            </p:nvSpPr>
            <p:spPr>
              <a:xfrm>
                <a:off x="41910" y="4318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1CA379"/>
              </a:solidFill>
            </p:spPr>
          </p:sp>
          <p:sp>
            <p:nvSpPr>
              <p:cNvPr id="11" name="Freeform 11"/>
              <p:cNvSpPr/>
              <p:nvPr/>
            </p:nvSpPr>
            <p:spPr>
              <a:xfrm>
                <a:off x="35560" y="35560"/>
                <a:ext cx="1972783" cy="2079910"/>
              </a:xfrm>
              <a:custGeom>
                <a:avLst/>
                <a:gdLst/>
                <a:ahLst/>
                <a:cxnLst/>
                <a:rect l="l" t="t" r="r" b="b"/>
                <a:pathLst>
                  <a:path w="1972783" h="2079910">
                    <a:moveTo>
                      <a:pt x="1972783" y="2079910"/>
                    </a:moveTo>
                    <a:lnTo>
                      <a:pt x="0" y="2079910"/>
                    </a:lnTo>
                    <a:lnTo>
                      <a:pt x="0" y="0"/>
                    </a:lnTo>
                    <a:lnTo>
                      <a:pt x="1972783" y="0"/>
                    </a:lnTo>
                    <a:lnTo>
                      <a:pt x="1972783" y="2079910"/>
                    </a:lnTo>
                    <a:close/>
                    <a:moveTo>
                      <a:pt x="12700" y="2067210"/>
                    </a:moveTo>
                    <a:lnTo>
                      <a:pt x="1960083" y="2067210"/>
                    </a:lnTo>
                    <a:lnTo>
                      <a:pt x="1960083" y="12700"/>
                    </a:lnTo>
                    <a:lnTo>
                      <a:pt x="12700" y="12700"/>
                    </a:lnTo>
                    <a:lnTo>
                      <a:pt x="12700" y="2067210"/>
                    </a:lnTo>
                    <a:close/>
                  </a:path>
                </a:pathLst>
              </a:custGeom>
              <a:solidFill>
                <a:srgbClr val="1CA379"/>
              </a:solidFill>
            </p:spPr>
          </p:sp>
          <p:sp>
            <p:nvSpPr>
              <p:cNvPr id="12" name="Freeform 12"/>
              <p:cNvSpPr/>
              <p:nvPr/>
            </p:nvSpPr>
            <p:spPr>
              <a:xfrm>
                <a:off x="0" y="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CBE9A2"/>
              </a:solidFill>
            </p:spPr>
          </p:sp>
        </p:grpSp>
        <p:sp>
          <p:nvSpPr>
            <p:cNvPr id="24" name="Freeform 24"/>
            <p:cNvSpPr/>
            <p:nvPr/>
          </p:nvSpPr>
          <p:spPr>
            <a:xfrm>
              <a:off x="13294001" y="925371"/>
              <a:ext cx="951481" cy="1203022"/>
            </a:xfrm>
            <a:custGeom>
              <a:avLst/>
              <a:gdLst/>
              <a:ahLst/>
              <a:cxnLst/>
              <a:rect l="l" t="t" r="r" b="b"/>
              <a:pathLst>
                <a:path w="951481" h="1203022">
                  <a:moveTo>
                    <a:pt x="0" y="0"/>
                  </a:moveTo>
                  <a:lnTo>
                    <a:pt x="951481" y="0"/>
                  </a:lnTo>
                  <a:lnTo>
                    <a:pt x="951481" y="1203022"/>
                  </a:lnTo>
                  <a:lnTo>
                    <a:pt x="0" y="1203022"/>
                  </a:lnTo>
                  <a:lnTo>
                    <a:pt x="0" y="0"/>
                  </a:lnTo>
                  <a:close/>
                </a:path>
              </a:pathLst>
            </a:custGeom>
            <a:blipFill>
              <a:blip r:embed="rId2">
                <a:extLst>
                  <a:ext uri="{96DAC541-7B7A-43D3-8B79-37D633B846F1}">
                    <asvg:svgBlip xmlns="" xmlns:asvg="http://schemas.microsoft.com/office/drawing/2016/SVG/main" r:embed="rId11"/>
                  </a:ext>
                </a:extLst>
              </a:blip>
              <a:stretch>
                <a:fillRect/>
              </a:stretch>
            </a:blipFill>
          </p:spPr>
        </p:sp>
      </p:grpSp>
      <p:sp>
        <p:nvSpPr>
          <p:cNvPr id="26" name="Rectangle 25"/>
          <p:cNvSpPr/>
          <p:nvPr/>
        </p:nvSpPr>
        <p:spPr>
          <a:xfrm>
            <a:off x="824525" y="973019"/>
            <a:ext cx="167640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600" b="1" dirty="0" smtClean="0">
                <a:solidFill>
                  <a:schemeClr val="tx1"/>
                </a:solidFill>
                <a:latin typeface="Arial" panose="020B0604020202020204" pitchFamily="34" charset="0"/>
                <a:cs typeface="Arial" panose="020B0604020202020204" pitchFamily="34" charset="0"/>
              </a:rPr>
              <a:t>HƯỚNG DẪN VỀ NHÀ</a:t>
            </a:r>
            <a:endParaRPr lang="en-US" sz="6600" b="1" dirty="0">
              <a:solidFill>
                <a:schemeClr val="tx1"/>
              </a:solidFill>
              <a:latin typeface="Arial" panose="020B0604020202020204" pitchFamily="34" charset="0"/>
              <a:cs typeface="Arial" panose="020B0604020202020204" pitchFamily="34" charset="0"/>
            </a:endParaRPr>
          </a:p>
        </p:txBody>
      </p:sp>
      <p:grpSp>
        <p:nvGrpSpPr>
          <p:cNvPr id="27" name="Group 26"/>
          <p:cNvGrpSpPr/>
          <p:nvPr/>
        </p:nvGrpSpPr>
        <p:grpSpPr>
          <a:xfrm>
            <a:off x="6672942" y="3073379"/>
            <a:ext cx="5029200" cy="5257800"/>
            <a:chOff x="10238971" y="925371"/>
            <a:chExt cx="6703869" cy="7662971"/>
          </a:xfrm>
        </p:grpSpPr>
        <p:grpSp>
          <p:nvGrpSpPr>
            <p:cNvPr id="28" name="Group 9"/>
            <p:cNvGrpSpPr/>
            <p:nvPr/>
          </p:nvGrpSpPr>
          <p:grpSpPr>
            <a:xfrm>
              <a:off x="10238971" y="1526882"/>
              <a:ext cx="6703869" cy="7061460"/>
              <a:chOff x="0" y="0"/>
              <a:chExt cx="2008343" cy="2115470"/>
            </a:xfrm>
          </p:grpSpPr>
          <p:sp>
            <p:nvSpPr>
              <p:cNvPr id="30" name="Freeform 10"/>
              <p:cNvSpPr/>
              <p:nvPr/>
            </p:nvSpPr>
            <p:spPr>
              <a:xfrm>
                <a:off x="41910" y="4318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1CA379"/>
              </a:solidFill>
            </p:spPr>
          </p:sp>
          <p:sp>
            <p:nvSpPr>
              <p:cNvPr id="31" name="Freeform 11"/>
              <p:cNvSpPr/>
              <p:nvPr/>
            </p:nvSpPr>
            <p:spPr>
              <a:xfrm>
                <a:off x="35560" y="35560"/>
                <a:ext cx="1972783" cy="2079910"/>
              </a:xfrm>
              <a:custGeom>
                <a:avLst/>
                <a:gdLst/>
                <a:ahLst/>
                <a:cxnLst/>
                <a:rect l="l" t="t" r="r" b="b"/>
                <a:pathLst>
                  <a:path w="1972783" h="2079910">
                    <a:moveTo>
                      <a:pt x="1972783" y="2079910"/>
                    </a:moveTo>
                    <a:lnTo>
                      <a:pt x="0" y="2079910"/>
                    </a:lnTo>
                    <a:lnTo>
                      <a:pt x="0" y="0"/>
                    </a:lnTo>
                    <a:lnTo>
                      <a:pt x="1972783" y="0"/>
                    </a:lnTo>
                    <a:lnTo>
                      <a:pt x="1972783" y="2079910"/>
                    </a:lnTo>
                    <a:close/>
                    <a:moveTo>
                      <a:pt x="12700" y="2067210"/>
                    </a:moveTo>
                    <a:lnTo>
                      <a:pt x="1960083" y="2067210"/>
                    </a:lnTo>
                    <a:lnTo>
                      <a:pt x="1960083" y="12700"/>
                    </a:lnTo>
                    <a:lnTo>
                      <a:pt x="12700" y="12700"/>
                    </a:lnTo>
                    <a:lnTo>
                      <a:pt x="12700" y="2067210"/>
                    </a:lnTo>
                    <a:close/>
                  </a:path>
                </a:pathLst>
              </a:custGeom>
              <a:solidFill>
                <a:srgbClr val="1CA379"/>
              </a:solidFill>
            </p:spPr>
          </p:sp>
          <p:sp>
            <p:nvSpPr>
              <p:cNvPr id="32" name="Freeform 12"/>
              <p:cNvSpPr/>
              <p:nvPr/>
            </p:nvSpPr>
            <p:spPr>
              <a:xfrm>
                <a:off x="0" y="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CBE9A2"/>
              </a:solidFill>
            </p:spPr>
          </p:sp>
        </p:grpSp>
        <p:sp>
          <p:nvSpPr>
            <p:cNvPr id="29" name="Freeform 24"/>
            <p:cNvSpPr/>
            <p:nvPr/>
          </p:nvSpPr>
          <p:spPr>
            <a:xfrm>
              <a:off x="13294001" y="925371"/>
              <a:ext cx="951481" cy="1203022"/>
            </a:xfrm>
            <a:custGeom>
              <a:avLst/>
              <a:gdLst/>
              <a:ahLst/>
              <a:cxnLst/>
              <a:rect l="l" t="t" r="r" b="b"/>
              <a:pathLst>
                <a:path w="951481" h="1203022">
                  <a:moveTo>
                    <a:pt x="0" y="0"/>
                  </a:moveTo>
                  <a:lnTo>
                    <a:pt x="951481" y="0"/>
                  </a:lnTo>
                  <a:lnTo>
                    <a:pt x="951481" y="1203022"/>
                  </a:lnTo>
                  <a:lnTo>
                    <a:pt x="0" y="1203022"/>
                  </a:lnTo>
                  <a:lnTo>
                    <a:pt x="0" y="0"/>
                  </a:lnTo>
                  <a:close/>
                </a:path>
              </a:pathLst>
            </a:custGeom>
            <a:blipFill>
              <a:blip r:embed="rId2">
                <a:extLst>
                  <a:ext uri="{96DAC541-7B7A-43D3-8B79-37D633B846F1}">
                    <asvg:svgBlip xmlns="" xmlns:asvg="http://schemas.microsoft.com/office/drawing/2016/SVG/main" r:embed="rId11"/>
                  </a:ext>
                </a:extLst>
              </a:blip>
              <a:stretch>
                <a:fillRect/>
              </a:stretch>
            </a:blipFill>
          </p:spPr>
        </p:sp>
      </p:grpSp>
      <p:grpSp>
        <p:nvGrpSpPr>
          <p:cNvPr id="33" name="Group 32"/>
          <p:cNvGrpSpPr/>
          <p:nvPr/>
        </p:nvGrpSpPr>
        <p:grpSpPr>
          <a:xfrm>
            <a:off x="12209159" y="3073379"/>
            <a:ext cx="5029200" cy="5257800"/>
            <a:chOff x="10238971" y="925371"/>
            <a:chExt cx="6703869" cy="7662971"/>
          </a:xfrm>
        </p:grpSpPr>
        <p:grpSp>
          <p:nvGrpSpPr>
            <p:cNvPr id="34" name="Group 9"/>
            <p:cNvGrpSpPr/>
            <p:nvPr/>
          </p:nvGrpSpPr>
          <p:grpSpPr>
            <a:xfrm>
              <a:off x="10238971" y="1526882"/>
              <a:ext cx="6703869" cy="7061460"/>
              <a:chOff x="0" y="0"/>
              <a:chExt cx="2008343" cy="2115470"/>
            </a:xfrm>
          </p:grpSpPr>
          <p:sp>
            <p:nvSpPr>
              <p:cNvPr id="36" name="Freeform 10"/>
              <p:cNvSpPr/>
              <p:nvPr/>
            </p:nvSpPr>
            <p:spPr>
              <a:xfrm>
                <a:off x="41910" y="4318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1CA379"/>
              </a:solidFill>
            </p:spPr>
          </p:sp>
          <p:sp>
            <p:nvSpPr>
              <p:cNvPr id="37" name="Freeform 11"/>
              <p:cNvSpPr/>
              <p:nvPr/>
            </p:nvSpPr>
            <p:spPr>
              <a:xfrm>
                <a:off x="35560" y="35560"/>
                <a:ext cx="1972783" cy="2079910"/>
              </a:xfrm>
              <a:custGeom>
                <a:avLst/>
                <a:gdLst/>
                <a:ahLst/>
                <a:cxnLst/>
                <a:rect l="l" t="t" r="r" b="b"/>
                <a:pathLst>
                  <a:path w="1972783" h="2079910">
                    <a:moveTo>
                      <a:pt x="1972783" y="2079910"/>
                    </a:moveTo>
                    <a:lnTo>
                      <a:pt x="0" y="2079910"/>
                    </a:lnTo>
                    <a:lnTo>
                      <a:pt x="0" y="0"/>
                    </a:lnTo>
                    <a:lnTo>
                      <a:pt x="1972783" y="0"/>
                    </a:lnTo>
                    <a:lnTo>
                      <a:pt x="1972783" y="2079910"/>
                    </a:lnTo>
                    <a:close/>
                    <a:moveTo>
                      <a:pt x="12700" y="2067210"/>
                    </a:moveTo>
                    <a:lnTo>
                      <a:pt x="1960083" y="2067210"/>
                    </a:lnTo>
                    <a:lnTo>
                      <a:pt x="1960083" y="12700"/>
                    </a:lnTo>
                    <a:lnTo>
                      <a:pt x="12700" y="12700"/>
                    </a:lnTo>
                    <a:lnTo>
                      <a:pt x="12700" y="2067210"/>
                    </a:lnTo>
                    <a:close/>
                  </a:path>
                </a:pathLst>
              </a:custGeom>
              <a:solidFill>
                <a:srgbClr val="1CA379"/>
              </a:solidFill>
            </p:spPr>
          </p:sp>
          <p:sp>
            <p:nvSpPr>
              <p:cNvPr id="38" name="Freeform 12"/>
              <p:cNvSpPr/>
              <p:nvPr/>
            </p:nvSpPr>
            <p:spPr>
              <a:xfrm>
                <a:off x="0" y="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CBE9A2"/>
              </a:solidFill>
            </p:spPr>
          </p:sp>
        </p:grpSp>
        <p:sp>
          <p:nvSpPr>
            <p:cNvPr id="35" name="Freeform 24"/>
            <p:cNvSpPr/>
            <p:nvPr/>
          </p:nvSpPr>
          <p:spPr>
            <a:xfrm>
              <a:off x="13294001" y="925371"/>
              <a:ext cx="951481" cy="1203022"/>
            </a:xfrm>
            <a:custGeom>
              <a:avLst/>
              <a:gdLst/>
              <a:ahLst/>
              <a:cxnLst/>
              <a:rect l="l" t="t" r="r" b="b"/>
              <a:pathLst>
                <a:path w="951481" h="1203022">
                  <a:moveTo>
                    <a:pt x="0" y="0"/>
                  </a:moveTo>
                  <a:lnTo>
                    <a:pt x="951481" y="0"/>
                  </a:lnTo>
                  <a:lnTo>
                    <a:pt x="951481" y="1203022"/>
                  </a:lnTo>
                  <a:lnTo>
                    <a:pt x="0" y="1203022"/>
                  </a:lnTo>
                  <a:lnTo>
                    <a:pt x="0" y="0"/>
                  </a:lnTo>
                  <a:close/>
                </a:path>
              </a:pathLst>
            </a:custGeom>
            <a:blipFill>
              <a:blip r:embed="rId2">
                <a:extLst>
                  <a:ext uri="{96DAC541-7B7A-43D3-8B79-37D633B846F1}">
                    <asvg:svgBlip xmlns="" xmlns:asvg="http://schemas.microsoft.com/office/drawing/2016/SVG/main" r:embed="rId11"/>
                  </a:ext>
                </a:extLst>
              </a:blip>
              <a:stretch>
                <a:fillRect/>
              </a:stretch>
            </a:blipFill>
          </p:spPr>
        </p:sp>
      </p:grpSp>
      <p:sp>
        <p:nvSpPr>
          <p:cNvPr id="39" name="TextBox 38"/>
          <p:cNvSpPr txBox="1"/>
          <p:nvPr/>
        </p:nvSpPr>
        <p:spPr>
          <a:xfrm>
            <a:off x="1384887" y="4381500"/>
            <a:ext cx="4396787" cy="3139321"/>
          </a:xfrm>
          <a:prstGeom prst="rect">
            <a:avLst/>
          </a:prstGeom>
          <a:noFill/>
        </p:spPr>
        <p:txBody>
          <a:bodyPr wrap="square" rtlCol="0">
            <a:spAutoFit/>
          </a:bodyPr>
          <a:lstStyle/>
          <a:p>
            <a:pPr algn="ctr">
              <a:lnSpc>
                <a:spcPct val="150000"/>
              </a:lnSpc>
            </a:pPr>
            <a:r>
              <a:rPr lang="vi-VN" sz="4400" dirty="0" smtClean="0">
                <a:latin typeface="Arial" panose="020B0604020202020204" pitchFamily="34" charset="0"/>
                <a:cs typeface="Arial" panose="020B0604020202020204" pitchFamily="34" charset="0"/>
              </a:rPr>
              <a:t>Ôn tập kiến thức đã học trong </a:t>
            </a:r>
            <a:r>
              <a:rPr lang="vi-VN" sz="4400" smtClean="0">
                <a:latin typeface="Arial" panose="020B0604020202020204" pitchFamily="34" charset="0"/>
                <a:cs typeface="Arial" panose="020B0604020202020204" pitchFamily="34" charset="0"/>
              </a:rPr>
              <a:t>chương </a:t>
            </a:r>
            <a:r>
              <a:rPr lang="en-US" sz="4400" smtClean="0">
                <a:latin typeface="Arial" panose="020B0604020202020204" pitchFamily="34" charset="0"/>
                <a:cs typeface="Arial" panose="020B0604020202020204" pitchFamily="34" charset="0"/>
              </a:rPr>
              <a:t>V</a:t>
            </a:r>
            <a:endParaRPr lang="en-US" sz="4400" dirty="0">
              <a:latin typeface="Arial" panose="020B0604020202020204" pitchFamily="34" charset="0"/>
              <a:cs typeface="Arial" panose="020B0604020202020204" pitchFamily="34" charset="0"/>
            </a:endParaRPr>
          </a:p>
        </p:txBody>
      </p:sp>
      <p:sp>
        <p:nvSpPr>
          <p:cNvPr id="40" name="TextBox 39"/>
          <p:cNvSpPr txBox="1"/>
          <p:nvPr/>
        </p:nvSpPr>
        <p:spPr>
          <a:xfrm>
            <a:off x="7033672" y="4377108"/>
            <a:ext cx="4396787" cy="2123658"/>
          </a:xfrm>
          <a:prstGeom prst="rect">
            <a:avLst/>
          </a:prstGeom>
          <a:noFill/>
        </p:spPr>
        <p:txBody>
          <a:bodyPr wrap="square" rtlCol="0">
            <a:spAutoFit/>
          </a:bodyPr>
          <a:lstStyle/>
          <a:p>
            <a:pPr algn="ctr">
              <a:lnSpc>
                <a:spcPct val="150000"/>
              </a:lnSpc>
            </a:pPr>
            <a:r>
              <a:rPr lang="vi-VN" sz="4400" smtClean="0">
                <a:latin typeface="Arial" panose="020B0604020202020204" pitchFamily="34" charset="0"/>
                <a:cs typeface="Arial" panose="020B0604020202020204" pitchFamily="34" charset="0"/>
              </a:rPr>
              <a:t>Hoàn thành bài tập trong SBT</a:t>
            </a:r>
            <a:endParaRPr lang="en-US" sz="4400">
              <a:latin typeface="Arial" panose="020B0604020202020204" pitchFamily="34" charset="0"/>
              <a:cs typeface="Arial" panose="020B0604020202020204" pitchFamily="34" charset="0"/>
            </a:endParaRPr>
          </a:p>
        </p:txBody>
      </p:sp>
      <p:sp>
        <p:nvSpPr>
          <p:cNvPr id="41" name="TextBox 40"/>
          <p:cNvSpPr txBox="1"/>
          <p:nvPr/>
        </p:nvSpPr>
        <p:spPr>
          <a:xfrm>
            <a:off x="13058491" y="4439849"/>
            <a:ext cx="3352799" cy="1998176"/>
          </a:xfrm>
          <a:prstGeom prst="rect">
            <a:avLst/>
          </a:prstGeom>
          <a:noFill/>
        </p:spPr>
        <p:txBody>
          <a:bodyPr wrap="square" rtlCol="0">
            <a:spAutoFit/>
          </a:bodyPr>
          <a:lstStyle/>
          <a:p>
            <a:pPr algn="ctr">
              <a:lnSpc>
                <a:spcPct val="150000"/>
              </a:lnSpc>
            </a:pPr>
            <a:r>
              <a:rPr lang="vi-VN" sz="4400" smtClean="0">
                <a:cs typeface="Arial" panose="020B0604020202020204" pitchFamily="34" charset="0"/>
              </a:rPr>
              <a:t>Chuẩn </a:t>
            </a:r>
            <a:r>
              <a:rPr lang="vi-VN" sz="4400">
                <a:cs typeface="Arial" panose="020B0604020202020204" pitchFamily="34" charset="0"/>
              </a:rPr>
              <a:t>bị </a:t>
            </a:r>
            <a:endParaRPr lang="en-US" sz="4400" smtClean="0">
              <a:cs typeface="Arial" panose="020B0604020202020204" pitchFamily="34" charset="0"/>
            </a:endParaRPr>
          </a:p>
          <a:p>
            <a:pPr algn="ctr">
              <a:lnSpc>
                <a:spcPct val="150000"/>
              </a:lnSpc>
            </a:pPr>
            <a:r>
              <a:rPr lang="vi-VN" sz="4400" smtClean="0">
                <a:cs typeface="Arial" panose="020B0604020202020204" pitchFamily="34" charset="0"/>
              </a:rPr>
              <a:t>bài </a:t>
            </a:r>
            <a:r>
              <a:rPr lang="vi-VN" sz="4400">
                <a:cs typeface="Arial" panose="020B0604020202020204" pitchFamily="34" charset="0"/>
              </a:rPr>
              <a:t>mới</a:t>
            </a:r>
            <a:endParaRPr lang="en-US" sz="44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randombar(horizontal)">
                                      <p:cBhvr>
                                        <p:cTn id="11" dur="500"/>
                                        <p:tgtEl>
                                          <p:spTgt spid="39"/>
                                        </p:tgtEl>
                                      </p:cBhvr>
                                    </p:animEffect>
                                  </p:childTnLst>
                                </p:cTn>
                              </p:par>
                              <p:par>
                                <p:cTn id="12" presetID="14" presetClass="entr" presetSubtype="10"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randombar(horizontal)">
                                      <p:cBhvr>
                                        <p:cTn id="14" dur="500"/>
                                        <p:tgtEl>
                                          <p:spTgt spid="25"/>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p:cTn id="18" dur="500" fill="hold"/>
                                        <p:tgtEl>
                                          <p:spTgt spid="40"/>
                                        </p:tgtEl>
                                        <p:attrNameLst>
                                          <p:attrName>ppt_w</p:attrName>
                                        </p:attrNameLst>
                                      </p:cBhvr>
                                      <p:tavLst>
                                        <p:tav tm="0">
                                          <p:val>
                                            <p:fltVal val="0"/>
                                          </p:val>
                                        </p:tav>
                                        <p:tav tm="100000">
                                          <p:val>
                                            <p:strVal val="#ppt_w"/>
                                          </p:val>
                                        </p:tav>
                                      </p:tavLst>
                                    </p:anim>
                                    <p:anim calcmode="lin" valueType="num">
                                      <p:cBhvr>
                                        <p:cTn id="19" dur="500" fill="hold"/>
                                        <p:tgtEl>
                                          <p:spTgt spid="40"/>
                                        </p:tgtEl>
                                        <p:attrNameLst>
                                          <p:attrName>ppt_h</p:attrName>
                                        </p:attrNameLst>
                                      </p:cBhvr>
                                      <p:tavLst>
                                        <p:tav tm="0">
                                          <p:val>
                                            <p:fltVal val="0"/>
                                          </p:val>
                                        </p:tav>
                                        <p:tav tm="100000">
                                          <p:val>
                                            <p:strVal val="#ppt_h"/>
                                          </p:val>
                                        </p:tav>
                                      </p:tavLst>
                                    </p:anim>
                                    <p:animEffect transition="in" filter="fade">
                                      <p:cBhvr>
                                        <p:cTn id="20" dur="500"/>
                                        <p:tgtEl>
                                          <p:spTgt spid="40"/>
                                        </p:tgtEl>
                                      </p:cBhvr>
                                    </p:animEffect>
                                  </p:childTnLst>
                                </p:cTn>
                              </p:par>
                              <p:par>
                                <p:cTn id="21" presetID="53" presetClass="entr" presetSubtype="16"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up)">
                                      <p:cBhvr>
                                        <p:cTn id="29" dur="500"/>
                                        <p:tgtEl>
                                          <p:spTgt spid="41"/>
                                        </p:tgtEl>
                                      </p:cBhvr>
                                    </p:animEffect>
                                  </p:childTnLst>
                                </p:cTn>
                              </p:par>
                              <p:par>
                                <p:cTn id="30" presetID="22" presetClass="entr" presetSubtype="1"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9" grpId="0"/>
      <p:bldP spid="40" grpId="0"/>
      <p:bldP spid="4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5F8F8"/>
        </a:solidFill>
        <a:effectLst/>
      </p:bgPr>
    </p:bg>
    <p:spTree>
      <p:nvGrpSpPr>
        <p:cNvPr id="1" name=""/>
        <p:cNvGrpSpPr/>
        <p:nvPr/>
      </p:nvGrpSpPr>
      <p:grpSpPr>
        <a:xfrm>
          <a:off x="0" y="0"/>
          <a:ext cx="0" cy="0"/>
          <a:chOff x="0" y="0"/>
          <a:chExt cx="0" cy="0"/>
        </a:xfrm>
      </p:grpSpPr>
      <p:sp>
        <p:nvSpPr>
          <p:cNvPr id="2" name="Freeform 2"/>
          <p:cNvSpPr/>
          <p:nvPr/>
        </p:nvSpPr>
        <p:spPr>
          <a:xfrm rot="1348375">
            <a:off x="13912460" y="746695"/>
            <a:ext cx="4612311" cy="1232745"/>
          </a:xfrm>
          <a:custGeom>
            <a:avLst/>
            <a:gdLst/>
            <a:ahLst/>
            <a:cxnLst/>
            <a:rect l="l" t="t" r="r" b="b"/>
            <a:pathLst>
              <a:path w="4612311" h="1232745">
                <a:moveTo>
                  <a:pt x="0" y="0"/>
                </a:moveTo>
                <a:lnTo>
                  <a:pt x="4612311" y="0"/>
                </a:lnTo>
                <a:lnTo>
                  <a:pt x="4612311" y="1232745"/>
                </a:lnTo>
                <a:lnTo>
                  <a:pt x="0" y="123274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788786">
            <a:off x="15470324" y="4050942"/>
            <a:ext cx="2765850" cy="774438"/>
          </a:xfrm>
          <a:custGeom>
            <a:avLst/>
            <a:gdLst/>
            <a:ahLst/>
            <a:cxnLst/>
            <a:rect l="l" t="t" r="r" b="b"/>
            <a:pathLst>
              <a:path w="2765850" h="774438">
                <a:moveTo>
                  <a:pt x="0" y="0"/>
                </a:moveTo>
                <a:lnTo>
                  <a:pt x="2765850" y="0"/>
                </a:lnTo>
                <a:lnTo>
                  <a:pt x="2765850" y="774438"/>
                </a:lnTo>
                <a:lnTo>
                  <a:pt x="0" y="77443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479167">
            <a:off x="15398494" y="6337808"/>
            <a:ext cx="2417976" cy="3418732"/>
          </a:xfrm>
          <a:custGeom>
            <a:avLst/>
            <a:gdLst/>
            <a:ahLst/>
            <a:cxnLst/>
            <a:rect l="l" t="t" r="r" b="b"/>
            <a:pathLst>
              <a:path w="2417976" h="3418732">
                <a:moveTo>
                  <a:pt x="0" y="0"/>
                </a:moveTo>
                <a:lnTo>
                  <a:pt x="2417976" y="0"/>
                </a:lnTo>
                <a:lnTo>
                  <a:pt x="2417976" y="3418732"/>
                </a:lnTo>
                <a:lnTo>
                  <a:pt x="0" y="341873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448923">
            <a:off x="9166964" y="9493919"/>
            <a:ext cx="3657600" cy="591866"/>
          </a:xfrm>
          <a:custGeom>
            <a:avLst/>
            <a:gdLst/>
            <a:ahLst/>
            <a:cxnLst/>
            <a:rect l="l" t="t" r="r" b="b"/>
            <a:pathLst>
              <a:path w="3657600" h="591866">
                <a:moveTo>
                  <a:pt x="0" y="0"/>
                </a:moveTo>
                <a:lnTo>
                  <a:pt x="3657600" y="0"/>
                </a:lnTo>
                <a:lnTo>
                  <a:pt x="3657600" y="591866"/>
                </a:lnTo>
                <a:lnTo>
                  <a:pt x="0" y="59186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rot="752242">
            <a:off x="4147272" y="9233188"/>
            <a:ext cx="2202626" cy="1113327"/>
          </a:xfrm>
          <a:custGeom>
            <a:avLst/>
            <a:gdLst/>
            <a:ahLst/>
            <a:cxnLst/>
            <a:rect l="l" t="t" r="r" b="b"/>
            <a:pathLst>
              <a:path w="2202626" h="1113327">
                <a:moveTo>
                  <a:pt x="0" y="0"/>
                </a:moveTo>
                <a:lnTo>
                  <a:pt x="2202627" y="0"/>
                </a:lnTo>
                <a:lnTo>
                  <a:pt x="2202627" y="1113328"/>
                </a:lnTo>
                <a:lnTo>
                  <a:pt x="0" y="111332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25726" y="7850316"/>
            <a:ext cx="2907107" cy="2436684"/>
          </a:xfrm>
          <a:custGeom>
            <a:avLst/>
            <a:gdLst/>
            <a:ahLst/>
            <a:cxnLst/>
            <a:rect l="l" t="t" r="r" b="b"/>
            <a:pathLst>
              <a:path w="2907107" h="2436684">
                <a:moveTo>
                  <a:pt x="0" y="0"/>
                </a:moveTo>
                <a:lnTo>
                  <a:pt x="2907106" y="0"/>
                </a:lnTo>
                <a:lnTo>
                  <a:pt x="2907106" y="2436684"/>
                </a:lnTo>
                <a:lnTo>
                  <a:pt x="0" y="2436684"/>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rot="-1469522">
            <a:off x="72422" y="483703"/>
            <a:ext cx="3237745" cy="2713819"/>
          </a:xfrm>
          <a:custGeom>
            <a:avLst/>
            <a:gdLst/>
            <a:ahLst/>
            <a:cxnLst/>
            <a:rect l="l" t="t" r="r" b="b"/>
            <a:pathLst>
              <a:path w="3237745" h="2713819">
                <a:moveTo>
                  <a:pt x="0" y="0"/>
                </a:moveTo>
                <a:lnTo>
                  <a:pt x="3237745" y="0"/>
                </a:lnTo>
                <a:lnTo>
                  <a:pt x="3237745" y="2713819"/>
                </a:lnTo>
                <a:lnTo>
                  <a:pt x="0" y="2713819"/>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Freeform 9"/>
          <p:cNvSpPr/>
          <p:nvPr/>
        </p:nvSpPr>
        <p:spPr>
          <a:xfrm rot="-582594">
            <a:off x="105688" y="4837146"/>
            <a:ext cx="2721455" cy="1484430"/>
          </a:xfrm>
          <a:custGeom>
            <a:avLst/>
            <a:gdLst/>
            <a:ahLst/>
            <a:cxnLst/>
            <a:rect l="l" t="t" r="r" b="b"/>
            <a:pathLst>
              <a:path w="2721455" h="1484430">
                <a:moveTo>
                  <a:pt x="0" y="0"/>
                </a:moveTo>
                <a:lnTo>
                  <a:pt x="2721456" y="0"/>
                </a:lnTo>
                <a:lnTo>
                  <a:pt x="2721456" y="1484430"/>
                </a:lnTo>
                <a:lnTo>
                  <a:pt x="0" y="1484430"/>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0" name="Freeform 10"/>
          <p:cNvSpPr/>
          <p:nvPr/>
        </p:nvSpPr>
        <p:spPr>
          <a:xfrm rot="1630262">
            <a:off x="4728194" y="-1028700"/>
            <a:ext cx="2486967" cy="2057400"/>
          </a:xfrm>
          <a:custGeom>
            <a:avLst/>
            <a:gdLst/>
            <a:ahLst/>
            <a:cxnLst/>
            <a:rect l="l" t="t" r="r" b="b"/>
            <a:pathLst>
              <a:path w="2486967" h="2057400">
                <a:moveTo>
                  <a:pt x="0" y="0"/>
                </a:moveTo>
                <a:lnTo>
                  <a:pt x="2486967" y="0"/>
                </a:lnTo>
                <a:lnTo>
                  <a:pt x="2486967" y="2057400"/>
                </a:lnTo>
                <a:lnTo>
                  <a:pt x="0" y="2057400"/>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1" name="Freeform 11"/>
          <p:cNvSpPr/>
          <p:nvPr/>
        </p:nvSpPr>
        <p:spPr>
          <a:xfrm rot="-2206619">
            <a:off x="9784552" y="-834551"/>
            <a:ext cx="1628124" cy="2681043"/>
          </a:xfrm>
          <a:custGeom>
            <a:avLst/>
            <a:gdLst/>
            <a:ahLst/>
            <a:cxnLst/>
            <a:rect l="l" t="t" r="r" b="b"/>
            <a:pathLst>
              <a:path w="1628124" h="2681043">
                <a:moveTo>
                  <a:pt x="0" y="0"/>
                </a:moveTo>
                <a:lnTo>
                  <a:pt x="1628124" y="0"/>
                </a:lnTo>
                <a:lnTo>
                  <a:pt x="1628124" y="2681043"/>
                </a:lnTo>
                <a:lnTo>
                  <a:pt x="0" y="2681043"/>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grpSp>
        <p:nvGrpSpPr>
          <p:cNvPr id="12" name="Group 12"/>
          <p:cNvGrpSpPr/>
          <p:nvPr/>
        </p:nvGrpSpPr>
        <p:grpSpPr>
          <a:xfrm>
            <a:off x="1028700" y="1028700"/>
            <a:ext cx="16243860" cy="8039958"/>
            <a:chOff x="0" y="0"/>
            <a:chExt cx="3538556" cy="1751421"/>
          </a:xfrm>
        </p:grpSpPr>
        <p:sp>
          <p:nvSpPr>
            <p:cNvPr id="13" name="Freeform 13"/>
            <p:cNvSpPr/>
            <p:nvPr/>
          </p:nvSpPr>
          <p:spPr>
            <a:xfrm>
              <a:off x="0" y="0"/>
              <a:ext cx="3538556" cy="1751421"/>
            </a:xfrm>
            <a:custGeom>
              <a:avLst/>
              <a:gdLst/>
              <a:ahLst/>
              <a:cxnLst/>
              <a:rect l="l" t="t" r="r" b="b"/>
              <a:pathLst>
                <a:path w="3538556" h="1751421">
                  <a:moveTo>
                    <a:pt x="24307" y="0"/>
                  </a:moveTo>
                  <a:lnTo>
                    <a:pt x="3514249" y="0"/>
                  </a:lnTo>
                  <a:cubicBezTo>
                    <a:pt x="3520696" y="0"/>
                    <a:pt x="3526878" y="2561"/>
                    <a:pt x="3531436" y="7119"/>
                  </a:cubicBezTo>
                  <a:cubicBezTo>
                    <a:pt x="3535995" y="11678"/>
                    <a:pt x="3538556" y="17860"/>
                    <a:pt x="3538556" y="24307"/>
                  </a:cubicBezTo>
                  <a:lnTo>
                    <a:pt x="3538556" y="1727114"/>
                  </a:lnTo>
                  <a:cubicBezTo>
                    <a:pt x="3538556" y="1740539"/>
                    <a:pt x="3527673" y="1751421"/>
                    <a:pt x="3514249" y="1751421"/>
                  </a:cubicBezTo>
                  <a:lnTo>
                    <a:pt x="24307" y="1751421"/>
                  </a:lnTo>
                  <a:cubicBezTo>
                    <a:pt x="10883" y="1751421"/>
                    <a:pt x="0" y="1740539"/>
                    <a:pt x="0" y="1727114"/>
                  </a:cubicBezTo>
                  <a:lnTo>
                    <a:pt x="0" y="24307"/>
                  </a:lnTo>
                  <a:cubicBezTo>
                    <a:pt x="0" y="10883"/>
                    <a:pt x="10883" y="0"/>
                    <a:pt x="24307" y="0"/>
                  </a:cubicBezTo>
                  <a:close/>
                </a:path>
              </a:pathLst>
            </a:custGeom>
            <a:solidFill>
              <a:srgbClr val="FFFFFF"/>
            </a:solidFill>
            <a:ln w="190500">
              <a:solidFill>
                <a:srgbClr val="082A44"/>
              </a:solidFill>
            </a:ln>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4" name="TextBox 23"/>
          <p:cNvSpPr txBox="1"/>
          <p:nvPr/>
        </p:nvSpPr>
        <p:spPr>
          <a:xfrm>
            <a:off x="1484359" y="2717108"/>
            <a:ext cx="15240000" cy="3904017"/>
          </a:xfrm>
          <a:prstGeom prst="rect">
            <a:avLst/>
          </a:prstGeom>
          <a:noFill/>
        </p:spPr>
        <p:txBody>
          <a:bodyPr wrap="square" rtlCol="0">
            <a:spAutoFit/>
          </a:bodyPr>
          <a:lstStyle/>
          <a:p>
            <a:pPr algn="ctr">
              <a:lnSpc>
                <a:spcPct val="150000"/>
              </a:lnSpc>
            </a:pPr>
            <a:r>
              <a:rPr lang="vi-VN" sz="8800" b="1" smtClean="0">
                <a:solidFill>
                  <a:srgbClr val="C0504D">
                    <a:lumMod val="75000"/>
                  </a:srgbClr>
                </a:solidFill>
                <a:cs typeface="Arial" panose="020B0604020202020204" pitchFamily="34" charset="0"/>
              </a:rPr>
              <a:t>HẸN GẶP LẠI CÁC EM </a:t>
            </a:r>
          </a:p>
          <a:p>
            <a:pPr algn="ctr">
              <a:lnSpc>
                <a:spcPct val="150000"/>
              </a:lnSpc>
            </a:pPr>
            <a:r>
              <a:rPr lang="vi-VN" sz="8800" b="1" smtClean="0">
                <a:solidFill>
                  <a:srgbClr val="C0504D">
                    <a:lumMod val="75000"/>
                  </a:srgbClr>
                </a:solidFill>
                <a:cs typeface="Arial" panose="020B0604020202020204" pitchFamily="34" charset="0"/>
              </a:rPr>
              <a:t>TRONG TIẾT HỌC SAU!</a:t>
            </a:r>
            <a:endParaRPr lang="en-US" sz="8800" b="1">
              <a:solidFill>
                <a:srgbClr val="C0504D">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969969"/>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78288"/>
        </a:solidFill>
        <a:effectLst/>
      </p:bgPr>
    </p:bg>
    <p:spTree>
      <p:nvGrpSpPr>
        <p:cNvPr id="1" name=""/>
        <p:cNvGrpSpPr/>
        <p:nvPr/>
      </p:nvGrpSpPr>
      <p:grpSpPr>
        <a:xfrm>
          <a:off x="0" y="0"/>
          <a:ext cx="0" cy="0"/>
          <a:chOff x="0" y="0"/>
          <a:chExt cx="0" cy="0"/>
        </a:xfrm>
      </p:grpSpPr>
      <p:sp>
        <p:nvSpPr>
          <p:cNvPr id="19" name="Freeform 19"/>
          <p:cNvSpPr/>
          <p:nvPr/>
        </p:nvSpPr>
        <p:spPr>
          <a:xfrm rot="-2010195">
            <a:off x="67107" y="8908464"/>
            <a:ext cx="1233429" cy="1166596"/>
          </a:xfrm>
          <a:custGeom>
            <a:avLst/>
            <a:gdLst/>
            <a:ahLst/>
            <a:cxnLst/>
            <a:rect l="l" t="t" r="r" b="b"/>
            <a:pathLst>
              <a:path w="1572571" h="1712701">
                <a:moveTo>
                  <a:pt x="0" y="0"/>
                </a:moveTo>
                <a:lnTo>
                  <a:pt x="1572571" y="0"/>
                </a:lnTo>
                <a:lnTo>
                  <a:pt x="1572571" y="1712701"/>
                </a:lnTo>
                <a:lnTo>
                  <a:pt x="0" y="1712701"/>
                </a:lnTo>
                <a:lnTo>
                  <a:pt x="0" y="0"/>
                </a:lnTo>
                <a:close/>
              </a:path>
            </a:pathLst>
          </a:custGeom>
          <a: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96DAC541-7B7A-43D3-8B79-37D633B846F1}">
                  <asvg:svgBlip xmlns="" xmlns:asvg="http://schemas.microsoft.com/office/drawing/2016/SVG/main" r:embed="rId5"/>
                </a:ext>
              </a:extLst>
            </a:blip>
            <a:stretch>
              <a:fillRect/>
            </a:stretch>
          </a:blipFill>
        </p:spPr>
      </p:sp>
      <p:sp>
        <p:nvSpPr>
          <p:cNvPr id="3" name="Rectangle 2"/>
          <p:cNvSpPr/>
          <p:nvPr/>
        </p:nvSpPr>
        <p:spPr>
          <a:xfrm>
            <a:off x="457200" y="38100"/>
            <a:ext cx="17373600" cy="1694951"/>
          </a:xfrm>
          <a:prstGeom prst="rect">
            <a:avLst/>
          </a:prstGeom>
        </p:spPr>
        <p:txBody>
          <a:bodyPr wrap="square">
            <a:spAutoFit/>
          </a:bodyPr>
          <a:lstStyle/>
          <a:p>
            <a:pPr algn="just">
              <a:lnSpc>
                <a:spcPct val="150000"/>
              </a:lnSpc>
              <a:spcBef>
                <a:spcPts val="600"/>
              </a:spcBef>
              <a:spcAft>
                <a:spcPts val="600"/>
              </a:spcAft>
            </a:pPr>
            <a:r>
              <a:rPr lang="en-US" sz="3700" smtClean="0">
                <a:solidFill>
                  <a:schemeClr val="bg1"/>
                </a:solidFill>
                <a:latin typeface="Arial" panose="020B0604020202020204" pitchFamily="34" charset="0"/>
                <a:ea typeface="Calibri" panose="020F0502020204030204" pitchFamily="34" charset="0"/>
                <a:cs typeface="Arial" panose="020B0604020202020204" pitchFamily="34" charset="0"/>
              </a:rPr>
              <a:t>d</a:t>
            </a:r>
            <a:r>
              <a:rPr lang="en-US" sz="3700">
                <a:solidFill>
                  <a:schemeClr val="bg1"/>
                </a:solidFill>
                <a:latin typeface="Arial" panose="020B0604020202020204" pitchFamily="34" charset="0"/>
                <a:ea typeface="Calibri" panose="020F0502020204030204" pitchFamily="34" charset="0"/>
                <a:cs typeface="Arial" panose="020B0604020202020204" pitchFamily="34" charset="0"/>
              </a:rPr>
              <a:t>/ Tổng trị giá nhập khẩu hàng hóa của nước ta trong quý I của giai đoạn </a:t>
            </a:r>
            <a:r>
              <a:rPr lang="en-US" sz="3700" i="1">
                <a:solidFill>
                  <a:schemeClr val="bg1"/>
                </a:solidFill>
                <a:latin typeface="Arial" panose="020B0604020202020204" pitchFamily="34" charset="0"/>
                <a:ea typeface="Calibri" panose="020F0502020204030204" pitchFamily="34" charset="0"/>
                <a:cs typeface="Arial" panose="020B0604020202020204" pitchFamily="34" charset="0"/>
              </a:rPr>
              <a:t>2020 - 2022</a:t>
            </a:r>
            <a:r>
              <a:rPr lang="en-US" sz="3700">
                <a:solidFill>
                  <a:schemeClr val="bg1"/>
                </a:solidFill>
                <a:latin typeface="Arial" panose="020B0604020202020204" pitchFamily="34" charset="0"/>
                <a:ea typeface="Calibri" panose="020F0502020204030204" pitchFamily="34" charset="0"/>
                <a:cs typeface="Arial" panose="020B0604020202020204" pitchFamily="34" charset="0"/>
              </a:rPr>
              <a:t> là bao nhiêu tỷ </a:t>
            </a:r>
            <a:r>
              <a:rPr lang="en-US" sz="3700">
                <a:solidFill>
                  <a:schemeClr val="bg1"/>
                </a:solidFill>
                <a:latin typeface="Arial" panose="020B0604020202020204" pitchFamily="34" charset="0"/>
                <a:ea typeface="Calibri" panose="020F0502020204030204" pitchFamily="34" charset="0"/>
                <a:cs typeface="Arial" panose="020B0604020202020204" pitchFamily="34" charset="0"/>
              </a:rPr>
              <a:t>USD </a:t>
            </a:r>
            <a:r>
              <a:rPr lang="en-US" sz="3700" smtClean="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370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30" name="Right Arrow 29"/>
          <p:cNvSpPr/>
          <p:nvPr/>
        </p:nvSpPr>
        <p:spPr>
          <a:xfrm>
            <a:off x="4343400" y="2095500"/>
            <a:ext cx="533400" cy="276865"/>
          </a:xfrm>
          <a:prstGeom prst="righ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a:p>
        </p:txBody>
      </p:sp>
      <mc:AlternateContent xmlns:mc="http://schemas.openxmlformats.org/markup-compatibility/2006">
        <mc:Choice xmlns:a14="http://schemas.microsoft.com/office/drawing/2010/main" Requires="a14">
          <p:sp>
            <p:nvSpPr>
              <p:cNvPr id="31" name="Rectangle 30"/>
              <p:cNvSpPr/>
              <p:nvPr/>
            </p:nvSpPr>
            <p:spPr>
              <a:xfrm>
                <a:off x="5035727" y="1714500"/>
                <a:ext cx="9427324" cy="875048"/>
              </a:xfrm>
              <a:prstGeom prst="rect">
                <a:avLst/>
              </a:prstGeom>
            </p:spPr>
            <p:txBody>
              <a:bodyPr wrap="none">
                <a:spAutoFit/>
              </a:bodyPr>
              <a:lstStyle/>
              <a:p>
                <a:pPr algn="just">
                  <a:lnSpc>
                    <a:spcPct val="150000"/>
                  </a:lnSpc>
                  <a:spcBef>
                    <a:spcPts val="600"/>
                  </a:spcBef>
                  <a:spcAft>
                    <a:spcPts val="600"/>
                  </a:spcAft>
                </a:pPr>
                <a14:m>
                  <m:oMath xmlns:m="http://schemas.openxmlformats.org/officeDocument/2006/math">
                    <m:r>
                      <a:rPr lang="vi-VN" sz="3700" b="1" i="1" smtClean="0">
                        <a:solidFill>
                          <a:srgbClr val="FFFF00"/>
                        </a:solidFill>
                        <a:ea typeface="Calibri" panose="020F0502020204030204" pitchFamily="34" charset="0"/>
                        <a:cs typeface="Times New Roman" panose="02020603050405020304" pitchFamily="18" charset="0"/>
                      </a:rPr>
                      <m:t>𝟓𝟗</m:t>
                    </m:r>
                    <m:r>
                      <a:rPr lang="vi-VN" sz="3700" b="1" i="1" smtClean="0">
                        <a:solidFill>
                          <a:srgbClr val="FFFF00"/>
                        </a:solidFill>
                        <a:ea typeface="Calibri" panose="020F0502020204030204" pitchFamily="34" charset="0"/>
                        <a:cs typeface="Times New Roman" panose="02020603050405020304" pitchFamily="18" charset="0"/>
                      </a:rPr>
                      <m:t>,</m:t>
                    </m:r>
                    <m:r>
                      <a:rPr lang="vi-VN" sz="3700" b="1" i="1" smtClean="0">
                        <a:solidFill>
                          <a:srgbClr val="FFFF00"/>
                        </a:solidFill>
                        <a:ea typeface="Calibri" panose="020F0502020204030204" pitchFamily="34" charset="0"/>
                        <a:cs typeface="Times New Roman" panose="02020603050405020304" pitchFamily="18" charset="0"/>
                      </a:rPr>
                      <m:t>𝟓𝟗</m:t>
                    </m:r>
                    <m:r>
                      <a:rPr lang="vi-VN" sz="3700" b="1" i="1" smtClean="0">
                        <a:solidFill>
                          <a:srgbClr val="FFFF00"/>
                        </a:solidFill>
                        <a:ea typeface="Calibri" panose="020F0502020204030204" pitchFamily="34" charset="0"/>
                        <a:cs typeface="Times New Roman" panose="02020603050405020304" pitchFamily="18" charset="0"/>
                      </a:rPr>
                      <m:t>+</m:t>
                    </m:r>
                    <m:r>
                      <a:rPr lang="vi-VN" sz="3700" b="1" i="1" smtClean="0">
                        <a:solidFill>
                          <a:srgbClr val="FFFF00"/>
                        </a:solidFill>
                        <a:ea typeface="Calibri" panose="020F0502020204030204" pitchFamily="34" charset="0"/>
                        <a:cs typeface="Times New Roman" panose="02020603050405020304" pitchFamily="18" charset="0"/>
                      </a:rPr>
                      <m:t>𝟕𝟔</m:t>
                    </m:r>
                    <m:r>
                      <a:rPr lang="vi-VN" sz="3700" b="1" i="1" smtClean="0">
                        <a:solidFill>
                          <a:srgbClr val="FFFF00"/>
                        </a:solidFill>
                        <a:ea typeface="Calibri" panose="020F0502020204030204" pitchFamily="34" charset="0"/>
                        <a:cs typeface="Times New Roman" panose="02020603050405020304" pitchFamily="18" charset="0"/>
                      </a:rPr>
                      <m:t>,</m:t>
                    </m:r>
                    <m:r>
                      <a:rPr lang="vi-VN" sz="3700" b="1" i="1" smtClean="0">
                        <a:solidFill>
                          <a:srgbClr val="FFFF00"/>
                        </a:solidFill>
                        <a:ea typeface="Calibri" panose="020F0502020204030204" pitchFamily="34" charset="0"/>
                        <a:cs typeface="Times New Roman" panose="02020603050405020304" pitchFamily="18" charset="0"/>
                      </a:rPr>
                      <m:t>𝟏</m:t>
                    </m:r>
                    <m:r>
                      <a:rPr lang="vi-VN" sz="3700" b="1" i="1" smtClean="0">
                        <a:solidFill>
                          <a:srgbClr val="FFFF00"/>
                        </a:solidFill>
                        <a:ea typeface="Calibri" panose="020F0502020204030204" pitchFamily="34" charset="0"/>
                        <a:cs typeface="Times New Roman" panose="02020603050405020304" pitchFamily="18" charset="0"/>
                      </a:rPr>
                      <m:t>+</m:t>
                    </m:r>
                    <m:r>
                      <a:rPr lang="vi-VN" sz="3700" b="1" i="1" smtClean="0">
                        <a:solidFill>
                          <a:srgbClr val="FFFF00"/>
                        </a:solidFill>
                        <a:ea typeface="Calibri" panose="020F0502020204030204" pitchFamily="34" charset="0"/>
                        <a:cs typeface="Times New Roman" panose="02020603050405020304" pitchFamily="18" charset="0"/>
                      </a:rPr>
                      <m:t>𝟖𝟕</m:t>
                    </m:r>
                    <m:r>
                      <a:rPr lang="vi-VN" sz="3700" b="1" i="1" smtClean="0">
                        <a:solidFill>
                          <a:srgbClr val="FFFF00"/>
                        </a:solidFill>
                        <a:ea typeface="Calibri" panose="020F0502020204030204" pitchFamily="34" charset="0"/>
                        <a:cs typeface="Times New Roman" panose="02020603050405020304" pitchFamily="18" charset="0"/>
                      </a:rPr>
                      <m:t>,</m:t>
                    </m:r>
                    <m:r>
                      <a:rPr lang="vi-VN" sz="3700" b="1" i="1" smtClean="0">
                        <a:solidFill>
                          <a:srgbClr val="FFFF00"/>
                        </a:solidFill>
                        <a:ea typeface="Calibri" panose="020F0502020204030204" pitchFamily="34" charset="0"/>
                        <a:cs typeface="Times New Roman" panose="02020603050405020304" pitchFamily="18" charset="0"/>
                      </a:rPr>
                      <m:t>𝟔𝟒</m:t>
                    </m:r>
                    <m:r>
                      <a:rPr lang="vi-VN" sz="3700" b="1" i="1" smtClean="0">
                        <a:solidFill>
                          <a:srgbClr val="FFFF00"/>
                        </a:solidFill>
                        <a:ea typeface="Calibri" panose="020F0502020204030204" pitchFamily="34" charset="0"/>
                        <a:cs typeface="Times New Roman" panose="02020603050405020304" pitchFamily="18" charset="0"/>
                      </a:rPr>
                      <m:t>=</m:t>
                    </m:r>
                    <m:r>
                      <a:rPr lang="vi-VN" sz="3700" b="1" i="1" smtClean="0">
                        <a:solidFill>
                          <a:srgbClr val="FFFF00"/>
                        </a:solidFill>
                        <a:ea typeface="Calibri" panose="020F0502020204030204" pitchFamily="34" charset="0"/>
                        <a:cs typeface="Times New Roman" panose="02020603050405020304" pitchFamily="18" charset="0"/>
                      </a:rPr>
                      <m:t>𝟐𝟐𝟑</m:t>
                    </m:r>
                    <m:r>
                      <a:rPr lang="vi-VN" sz="3700" b="1" i="1" smtClean="0">
                        <a:solidFill>
                          <a:srgbClr val="FFFF00"/>
                        </a:solidFill>
                        <a:ea typeface="Calibri" panose="020F0502020204030204" pitchFamily="34" charset="0"/>
                        <a:cs typeface="Times New Roman" panose="02020603050405020304" pitchFamily="18" charset="0"/>
                      </a:rPr>
                      <m:t>,</m:t>
                    </m:r>
                    <m:r>
                      <a:rPr lang="vi-VN" sz="3700" b="1" i="1" smtClean="0">
                        <a:solidFill>
                          <a:srgbClr val="FFFF00"/>
                        </a:solidFill>
                        <a:ea typeface="Calibri" panose="020F0502020204030204" pitchFamily="34" charset="0"/>
                        <a:cs typeface="Times New Roman" panose="02020603050405020304" pitchFamily="18" charset="0"/>
                      </a:rPr>
                      <m:t>𝟑𝟑</m:t>
                    </m:r>
                  </m:oMath>
                </a14:m>
                <a:r>
                  <a:rPr lang="vi-VN" sz="3700" b="1">
                    <a:solidFill>
                      <a:srgbClr val="FFFF00"/>
                    </a:solidFill>
                    <a:effectLst/>
                    <a:ea typeface="Calibri" panose="020F0502020204030204" pitchFamily="34" charset="0"/>
                    <a:cs typeface="Times New Roman" panose="02020603050405020304" pitchFamily="18" charset="0"/>
                  </a:rPr>
                  <a:t> </a:t>
                </a:r>
                <a:r>
                  <a:rPr lang="vi-VN" sz="3700" b="1" i="1">
                    <a:solidFill>
                      <a:srgbClr val="FFFF00"/>
                    </a:solidFill>
                    <a:effectLst/>
                    <a:ea typeface="Calibri" panose="020F0502020204030204" pitchFamily="34" charset="0"/>
                    <a:cs typeface="Times New Roman" panose="02020603050405020304" pitchFamily="18" charset="0"/>
                  </a:rPr>
                  <a:t>(tỷ USD)</a:t>
                </a:r>
                <a:endParaRPr lang="en-US" sz="3700" b="1">
                  <a:solidFill>
                    <a:srgbClr val="FFFF00"/>
                  </a:solidFill>
                  <a:effectLst/>
                  <a:ea typeface="Arial" panose="020B0604020202020204" pitchFamily="34" charset="0"/>
                  <a:cs typeface="Times New Roman" panose="02020603050405020304" pitchFamily="18" charset="0"/>
                </a:endParaRPr>
              </a:p>
            </p:txBody>
          </p:sp>
        </mc:Choice>
        <mc:Fallback>
          <p:sp>
            <p:nvSpPr>
              <p:cNvPr id="31" name="Rectangle 30"/>
              <p:cNvSpPr>
                <a:spLocks noRot="1" noChangeAspect="1" noMove="1" noResize="1" noEditPoints="1" noAdjustHandles="1" noChangeArrowheads="1" noChangeShapeType="1" noTextEdit="1"/>
              </p:cNvSpPr>
              <p:nvPr/>
            </p:nvSpPr>
            <p:spPr>
              <a:xfrm>
                <a:off x="5035727" y="1714500"/>
                <a:ext cx="9427324" cy="875048"/>
              </a:xfrm>
              <a:prstGeom prst="rect">
                <a:avLst/>
              </a:prstGeom>
              <a:blipFill>
                <a:blip r:embed="rId6"/>
                <a:stretch>
                  <a:fillRect b="-21528"/>
                </a:stretch>
              </a:blipFill>
            </p:spPr>
            <p:txBody>
              <a:bodyPr/>
              <a:lstStyle/>
              <a:p>
                <a:r>
                  <a:rPr lang="en-US">
                    <a:noFill/>
                  </a:rPr>
                  <a:t> </a:t>
                </a:r>
              </a:p>
            </p:txBody>
          </p:sp>
        </mc:Fallback>
      </mc:AlternateContent>
      <p:sp>
        <p:nvSpPr>
          <p:cNvPr id="32" name="Right Arrow 31"/>
          <p:cNvSpPr/>
          <p:nvPr/>
        </p:nvSpPr>
        <p:spPr>
          <a:xfrm>
            <a:off x="2047480" y="4917541"/>
            <a:ext cx="609600" cy="346463"/>
          </a:xfrm>
          <a:prstGeom prst="righ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a:p>
        </p:txBody>
      </p:sp>
      <mc:AlternateContent xmlns:mc="http://schemas.openxmlformats.org/markup-compatibility/2006">
        <mc:Choice xmlns:a14="http://schemas.microsoft.com/office/drawing/2010/main" Requires="a14">
          <p:sp>
            <p:nvSpPr>
              <p:cNvPr id="33" name="Rectangle 32"/>
              <p:cNvSpPr/>
              <p:nvPr/>
            </p:nvSpPr>
            <p:spPr>
              <a:xfrm>
                <a:off x="2956570" y="4284852"/>
                <a:ext cx="4810035" cy="1392048"/>
              </a:xfrm>
              <a:prstGeom prst="rect">
                <a:avLst/>
              </a:prstGeom>
            </p:spPr>
            <p:txBody>
              <a:bodyPr wrap="none">
                <a:spAutoFit/>
              </a:bodyPr>
              <a:lstStyle/>
              <a:p>
                <a:pPr algn="just">
                  <a:lnSpc>
                    <a:spcPct val="150000"/>
                  </a:lnSpc>
                  <a:spcBef>
                    <a:spcPts val="600"/>
                  </a:spcBef>
                  <a:spcAft>
                    <a:spcPts val="600"/>
                  </a:spcAft>
                </a:pPr>
                <a14:m>
                  <m:oMath xmlns:m="http://schemas.openxmlformats.org/officeDocument/2006/math">
                    <m:f>
                      <m:fPr>
                        <m:ctrlPr>
                          <a:rPr lang="en-US" sz="37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7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𝟔𝟑</m:t>
                        </m:r>
                        <m:r>
                          <a:rPr lang="vi-VN" sz="37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37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𝟒</m:t>
                        </m:r>
                      </m:num>
                      <m:den>
                        <m:r>
                          <a:rPr lang="vi-VN" sz="37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𝟕𝟖</m:t>
                        </m:r>
                        <m:r>
                          <a:rPr lang="vi-VN" sz="37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37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𝟓𝟔</m:t>
                        </m:r>
                      </m:den>
                    </m:f>
                    <m:r>
                      <a:rPr lang="vi-VN" sz="37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37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𝟏𝟎𝟎</m:t>
                    </m:r>
                    <m:r>
                      <a:rPr lang="vi-VN" sz="37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37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𝟖𝟎</m:t>
                    </m:r>
                    <m:r>
                      <a:rPr lang="vi-VN" sz="37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37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𝟕</m:t>
                    </m:r>
                    <m:r>
                      <a:rPr lang="vi-VN" sz="37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700" b="1" smtClean="0">
                    <a:solidFill>
                      <a:srgbClr val="FFFF00"/>
                    </a:solidFill>
                    <a:effectLst/>
                    <a:latin typeface="Arial" panose="020B0604020202020204" pitchFamily="34" charset="0"/>
                    <a:ea typeface="Arial" panose="020B0604020202020204" pitchFamily="34" charset="0"/>
                    <a:cs typeface="Arial" panose="020B0604020202020204" pitchFamily="34" charset="0"/>
                  </a:rPr>
                  <a:t> </a:t>
                </a:r>
                <a:endParaRPr lang="en-US" sz="3700" b="1">
                  <a:solidFill>
                    <a:srgbClr val="FFFF00"/>
                  </a:solidFill>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33" name="Rectangle 32"/>
              <p:cNvSpPr>
                <a:spLocks noRot="1" noChangeAspect="1" noMove="1" noResize="1" noEditPoints="1" noAdjustHandles="1" noChangeArrowheads="1" noChangeShapeType="1" noTextEdit="1"/>
              </p:cNvSpPr>
              <p:nvPr/>
            </p:nvSpPr>
            <p:spPr>
              <a:xfrm>
                <a:off x="2956570" y="4284852"/>
                <a:ext cx="4810035" cy="1392048"/>
              </a:xfrm>
              <a:prstGeom prst="rect">
                <a:avLst/>
              </a:prstGeom>
              <a:blipFill>
                <a:blip r:embed="rId7"/>
                <a:stretch>
                  <a:fillRect/>
                </a:stretch>
              </a:blipFill>
            </p:spPr>
            <p:txBody>
              <a:bodyPr/>
              <a:lstStyle/>
              <a:p>
                <a:r>
                  <a:rPr lang="en-US">
                    <a:noFill/>
                  </a:rPr>
                  <a:t> </a:t>
                </a:r>
              </a:p>
            </p:txBody>
          </p:sp>
        </mc:Fallback>
      </mc:AlternateContent>
      <p:sp>
        <p:nvSpPr>
          <p:cNvPr id="5" name="Rectangle 4"/>
          <p:cNvSpPr/>
          <p:nvPr/>
        </p:nvSpPr>
        <p:spPr>
          <a:xfrm>
            <a:off x="451756" y="5582149"/>
            <a:ext cx="17351829" cy="1694951"/>
          </a:xfrm>
          <a:prstGeom prst="rect">
            <a:avLst/>
          </a:prstGeom>
        </p:spPr>
        <p:txBody>
          <a:bodyPr wrap="square">
            <a:spAutoFit/>
          </a:bodyPr>
          <a:lstStyle/>
          <a:p>
            <a:pPr lvl="0" algn="just">
              <a:lnSpc>
                <a:spcPct val="150000"/>
              </a:lnSpc>
              <a:spcBef>
                <a:spcPts val="600"/>
              </a:spcBef>
              <a:spcAft>
                <a:spcPts val="600"/>
              </a:spcAft>
            </a:pPr>
            <a:r>
              <a:rPr lang="en-US" sz="3700">
                <a:solidFill>
                  <a:prstClr val="white"/>
                </a:solidFill>
                <a:latin typeface="Arial" panose="020B0604020202020204" pitchFamily="34" charset="0"/>
                <a:ea typeface="Calibri" panose="020F0502020204030204" pitchFamily="34" charset="0"/>
                <a:cs typeface="Arial" panose="020B0604020202020204" pitchFamily="34" charset="0"/>
              </a:rPr>
              <a:t>f/ Trị giá nhập khẩu hàng hóa của nước ta trong quý I năm 2021 tăng bao nhiêu phần trăm so với quý I năm 2020 </a:t>
            </a:r>
            <a:r>
              <a:rPr lang="en-US" sz="3700" i="1">
                <a:solidFill>
                  <a:prstClr val="white"/>
                </a:solidFill>
                <a:latin typeface="Arial" panose="020B0604020202020204" pitchFamily="34" charset="0"/>
                <a:ea typeface="Calibri" panose="020F0502020204030204" pitchFamily="34" charset="0"/>
                <a:cs typeface="Arial" panose="020B0604020202020204" pitchFamily="34" charset="0"/>
              </a:rPr>
              <a:t>(làm tròn kết quả đến hàng phần mười) </a:t>
            </a:r>
            <a:r>
              <a:rPr lang="en-US" sz="3700">
                <a:solidFill>
                  <a:prstClr val="white"/>
                </a:solidFill>
                <a:latin typeface="Arial" panose="020B0604020202020204" pitchFamily="34" charset="0"/>
                <a:ea typeface="Calibri" panose="020F0502020204030204" pitchFamily="34" charset="0"/>
                <a:cs typeface="Arial" panose="020B0604020202020204" pitchFamily="34" charset="0"/>
              </a:rPr>
              <a:t>?</a:t>
            </a:r>
            <a:endParaRPr lang="en-US" sz="3700">
              <a:solidFill>
                <a:prstClr val="white"/>
              </a:solidFill>
              <a:latin typeface="Arial" panose="020B0604020202020204" pitchFamily="34" charset="0"/>
              <a:ea typeface="Arial" panose="020B0604020202020204" pitchFamily="34" charset="0"/>
              <a:cs typeface="Arial" panose="020B0604020202020204" pitchFamily="34" charset="0"/>
            </a:endParaRPr>
          </a:p>
        </p:txBody>
      </p:sp>
      <p:sp>
        <p:nvSpPr>
          <p:cNvPr id="34" name="Right Arrow 33"/>
          <p:cNvSpPr/>
          <p:nvPr/>
        </p:nvSpPr>
        <p:spPr>
          <a:xfrm>
            <a:off x="2053149" y="7772025"/>
            <a:ext cx="609600" cy="346463"/>
          </a:xfrm>
          <a:prstGeom prst="righ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a:p>
        </p:txBody>
      </p:sp>
      <mc:AlternateContent xmlns:mc="http://schemas.openxmlformats.org/markup-compatibility/2006">
        <mc:Choice xmlns:a14="http://schemas.microsoft.com/office/drawing/2010/main" Requires="a14">
          <p:sp>
            <p:nvSpPr>
              <p:cNvPr id="35" name="Rectangle 34"/>
              <p:cNvSpPr/>
              <p:nvPr/>
            </p:nvSpPr>
            <p:spPr>
              <a:xfrm>
                <a:off x="2864157" y="7148630"/>
                <a:ext cx="5365443" cy="1315873"/>
              </a:xfrm>
              <a:prstGeom prst="rect">
                <a:avLst/>
              </a:prstGeom>
            </p:spPr>
            <p:txBody>
              <a:bodyPr wrap="none">
                <a:spAutoFit/>
              </a:bodyPr>
              <a:lstStyle/>
              <a:p>
                <a:pPr algn="just">
                  <a:lnSpc>
                    <a:spcPct val="150000"/>
                  </a:lnSpc>
                  <a:spcBef>
                    <a:spcPts val="600"/>
                  </a:spcBef>
                  <a:spcAft>
                    <a:spcPts val="600"/>
                  </a:spcAft>
                </a:pPr>
                <a14:m>
                  <m:oMath xmlns:m="http://schemas.openxmlformats.org/officeDocument/2006/math">
                    <m:f>
                      <m:fPr>
                        <m:ctrlPr>
                          <a:rPr lang="en-US" sz="3700" b="1" i="1" smtClean="0">
                            <a:solidFill>
                              <a:srgbClr val="FFFF00"/>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37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𝟕𝟔</m:t>
                        </m:r>
                        <m:r>
                          <a:rPr lang="vi-VN" sz="37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37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vi-VN" sz="37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𝟓𝟗</m:t>
                        </m:r>
                        <m:r>
                          <a:rPr lang="vi-VN" sz="37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37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𝟓𝟗</m:t>
                        </m:r>
                      </m:den>
                    </m:f>
                    <m:r>
                      <a:rPr lang="vi-VN" sz="37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37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𝟏𝟎𝟎</m:t>
                    </m:r>
                    <m:r>
                      <a:rPr lang="vi-VN" sz="37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37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𝟏𝟐𝟕</m:t>
                    </m:r>
                    <m:r>
                      <a:rPr lang="vi-VN" sz="37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37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𝟕</m:t>
                    </m:r>
                    <m:r>
                      <a:rPr lang="vi-VN" sz="37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m:t>
                    </m:r>
                    <m:r>
                      <m:rPr>
                        <m:nor/>
                      </m:rPr>
                      <a:rPr lang="vi-VN" sz="3700" b="1">
                        <a:solidFill>
                          <a:srgbClr val="FFFF00"/>
                        </a:solidFill>
                        <a:effectLst/>
                        <a:latin typeface="Arial" panose="020B0604020202020204" pitchFamily="34" charset="0"/>
                        <a:ea typeface="Calibri" panose="020F0502020204030204" pitchFamily="34" charset="0"/>
                        <a:cs typeface="Arial" panose="020B0604020202020204" pitchFamily="34" charset="0"/>
                      </a:rPr>
                      <m:t> </m:t>
                    </m:r>
                  </m:oMath>
                </a14:m>
                <a:r>
                  <a:rPr lang="en-US" sz="3700" b="1" smtClean="0">
                    <a:solidFill>
                      <a:srgbClr val="FFFF00"/>
                    </a:solidFill>
                    <a:effectLst/>
                    <a:latin typeface="Arial" panose="020B0604020202020204" pitchFamily="34" charset="0"/>
                    <a:ea typeface="Arial" panose="020B0604020202020204" pitchFamily="34" charset="0"/>
                    <a:cs typeface="Arial" panose="020B0604020202020204" pitchFamily="34" charset="0"/>
                  </a:rPr>
                  <a:t> </a:t>
                </a:r>
                <a:endParaRPr lang="en-US" sz="3700" b="1">
                  <a:solidFill>
                    <a:srgbClr val="FFFF00"/>
                  </a:solidFill>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35" name="Rectangle 34"/>
              <p:cNvSpPr>
                <a:spLocks noRot="1" noChangeAspect="1" noMove="1" noResize="1" noEditPoints="1" noAdjustHandles="1" noChangeArrowheads="1" noChangeShapeType="1" noTextEdit="1"/>
              </p:cNvSpPr>
              <p:nvPr/>
            </p:nvSpPr>
            <p:spPr>
              <a:xfrm>
                <a:off x="2864157" y="7148630"/>
                <a:ext cx="5365443" cy="131587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2895600" y="8496300"/>
                <a:ext cx="14782800" cy="1800493"/>
              </a:xfrm>
              <a:prstGeom prst="rect">
                <a:avLst/>
              </a:prstGeom>
            </p:spPr>
            <p:txBody>
              <a:bodyPr wrap="square">
                <a:spAutoFit/>
              </a:bodyPr>
              <a:lstStyle/>
              <a:p>
                <a:pPr algn="just">
                  <a:lnSpc>
                    <a:spcPct val="150000"/>
                  </a:lnSpc>
                  <a:spcBef>
                    <a:spcPts val="600"/>
                  </a:spcBef>
                  <a:spcAft>
                    <a:spcPts val="600"/>
                  </a:spcAft>
                </a:pPr>
                <a:r>
                  <a:rPr lang="vi-VN" sz="3700" smtClean="0">
                    <a:solidFill>
                      <a:srgbClr val="FFFF00"/>
                    </a:solidFill>
                    <a:ea typeface="Calibri" panose="020F0502020204030204" pitchFamily="34" charset="0"/>
                    <a:cs typeface="Arial" panose="020B0604020202020204" pitchFamily="34" charset="0"/>
                  </a:rPr>
                  <a:t>Trị giá nhập khẩu hàng hóa của nước ta trong quý I năm 2021 tăng </a:t>
                </a:r>
                <a14:m>
                  <m:oMath xmlns:m="http://schemas.openxmlformats.org/officeDocument/2006/math">
                    <m:r>
                      <a:rPr lang="vi-VN" sz="3700" i="1">
                        <a:solidFill>
                          <a:srgbClr val="FFFF00"/>
                        </a:solidFill>
                        <a:effectLst/>
                        <a:ea typeface="Calibri" panose="020F0502020204030204" pitchFamily="34" charset="0"/>
                        <a:cs typeface="Times New Roman" panose="02020603050405020304" pitchFamily="18" charset="0"/>
                      </a:rPr>
                      <m:t>27,7%</m:t>
                    </m:r>
                  </m:oMath>
                </a14:m>
                <a:r>
                  <a:rPr lang="vi-VN" sz="3700">
                    <a:solidFill>
                      <a:srgbClr val="FFFF00"/>
                    </a:solidFill>
                    <a:effectLst/>
                    <a:ea typeface="Calibri" panose="020F0502020204030204" pitchFamily="34" charset="0"/>
                    <a:cs typeface="Arial" panose="020B0604020202020204" pitchFamily="34" charset="0"/>
                  </a:rPr>
                  <a:t> so với quý I năm 2020</a:t>
                </a:r>
                <a:endParaRPr lang="en-US" sz="3700">
                  <a:solidFill>
                    <a:srgbClr val="FFFF00"/>
                  </a:solidFill>
                  <a:effectLst/>
                  <a:ea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2895600" y="8496300"/>
                <a:ext cx="14782800" cy="1800493"/>
              </a:xfrm>
              <a:prstGeom prst="rect">
                <a:avLst/>
              </a:prstGeom>
              <a:blipFill>
                <a:blip r:embed="rId9"/>
                <a:stretch>
                  <a:fillRect l="-1278" r="-1278" b="-6441"/>
                </a:stretch>
              </a:blipFill>
            </p:spPr>
            <p:txBody>
              <a:bodyPr/>
              <a:lstStyle/>
              <a:p>
                <a:r>
                  <a:rPr lang="en-US">
                    <a:noFill/>
                  </a:rPr>
                  <a:t> </a:t>
                </a:r>
              </a:p>
            </p:txBody>
          </p:sp>
        </mc:Fallback>
      </mc:AlternateContent>
      <p:sp>
        <p:nvSpPr>
          <p:cNvPr id="10" name="Rectangle 9"/>
          <p:cNvSpPr/>
          <p:nvPr/>
        </p:nvSpPr>
        <p:spPr>
          <a:xfrm>
            <a:off x="478496" y="2609584"/>
            <a:ext cx="17325089" cy="1800493"/>
          </a:xfrm>
          <a:prstGeom prst="rect">
            <a:avLst/>
          </a:prstGeom>
        </p:spPr>
        <p:txBody>
          <a:bodyPr wrap="square">
            <a:spAutoFit/>
          </a:bodyPr>
          <a:lstStyle/>
          <a:p>
            <a:pPr lvl="0" algn="just">
              <a:lnSpc>
                <a:spcPct val="150000"/>
              </a:lnSpc>
              <a:spcBef>
                <a:spcPts val="600"/>
              </a:spcBef>
              <a:spcAft>
                <a:spcPts val="600"/>
              </a:spcAft>
            </a:pPr>
            <a:r>
              <a:rPr lang="en-US" sz="3700">
                <a:solidFill>
                  <a:prstClr val="white"/>
                </a:solidFill>
                <a:latin typeface="Arial" panose="020B0604020202020204" pitchFamily="34" charset="0"/>
                <a:ea typeface="Calibri" panose="020F0502020204030204" pitchFamily="34" charset="0"/>
                <a:cs typeface="Arial" panose="020B0604020202020204" pitchFamily="34" charset="0"/>
              </a:rPr>
              <a:t>e/ Trị giá xuất khẩu hàng hóa của nước ta trong quý I năm 2020 giảm bao nhiêu phần trăm so với quý I năm 2021 </a:t>
            </a:r>
            <a:r>
              <a:rPr lang="en-US" sz="3700" i="1">
                <a:solidFill>
                  <a:prstClr val="white"/>
                </a:solidFill>
                <a:latin typeface="Arial" panose="020B0604020202020204" pitchFamily="34" charset="0"/>
                <a:ea typeface="Calibri" panose="020F0502020204030204" pitchFamily="34" charset="0"/>
                <a:cs typeface="Arial" panose="020B0604020202020204" pitchFamily="34" charset="0"/>
              </a:rPr>
              <a:t>(làm tròn kết quả đến hàng phần mười)</a:t>
            </a:r>
            <a:r>
              <a:rPr lang="en-US" sz="3700">
                <a:solidFill>
                  <a:prstClr val="white"/>
                </a:solidFill>
                <a:latin typeface="Arial" panose="020B0604020202020204" pitchFamily="34" charset="0"/>
                <a:ea typeface="Calibri" panose="020F0502020204030204" pitchFamily="34" charset="0"/>
                <a:cs typeface="Arial" panose="020B0604020202020204" pitchFamily="34" charset="0"/>
              </a:rPr>
              <a:t> ?</a:t>
            </a:r>
            <a:endParaRPr lang="en-US" sz="3700">
              <a:solidFill>
                <a:prstClr val="white"/>
              </a:solidFill>
              <a:latin typeface="Arial" panose="020B0604020202020204" pitchFamily="34" charset="0"/>
              <a:ea typeface="Arial" panose="020B0604020202020204" pitchFamily="34" charset="0"/>
              <a:cs typeface="Arial" panose="020B0604020202020204" pitchFamily="34" charset="0"/>
            </a:endParaRPr>
          </a:p>
        </p:txBody>
      </p:sp>
      <p:sp>
        <p:nvSpPr>
          <p:cNvPr id="36" name="Right Arrow 35"/>
          <p:cNvSpPr/>
          <p:nvPr/>
        </p:nvSpPr>
        <p:spPr>
          <a:xfrm>
            <a:off x="2047480" y="8953500"/>
            <a:ext cx="609600" cy="346463"/>
          </a:xfrm>
          <a:prstGeom prst="righ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a:p>
        </p:txBody>
      </p:sp>
    </p:spTree>
    <p:extLst>
      <p:ext uri="{BB962C8B-B14F-4D97-AF65-F5344CB8AC3E}">
        <p14:creationId xmlns:p14="http://schemas.microsoft.com/office/powerpoint/2010/main" val="12267973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up)">
                                      <p:cBhvr>
                                        <p:cTn id="24" dur="500"/>
                                        <p:tgtEl>
                                          <p:spTgt spid="31"/>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up)">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arn(inVertical)">
                                      <p:cBhvr>
                                        <p:cTn id="32" dur="500"/>
                                        <p:tgtEl>
                                          <p:spTgt spid="32"/>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barn(inVertical)">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randombar(horizontal)">
                                      <p:cBhvr>
                                        <p:cTn id="40" dur="500"/>
                                        <p:tgtEl>
                                          <p:spTgt spid="34"/>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randombar(horizontal)">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left)">
                                      <p:cBhvr>
                                        <p:cTn id="48" dur="500"/>
                                        <p:tgtEl>
                                          <p:spTgt spid="36"/>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0" grpId="0" animBg="1"/>
      <p:bldP spid="31" grpId="0"/>
      <p:bldP spid="32" grpId="0" animBg="1"/>
      <p:bldP spid="33" grpId="0"/>
      <p:bldP spid="5" grpId="0"/>
      <p:bldP spid="34" grpId="0" animBg="1"/>
      <p:bldP spid="35" grpId="0"/>
      <p:bldP spid="7" grpId="0"/>
      <p:bldP spid="10" grpId="0"/>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78288"/>
        </a:solidFill>
        <a:effectLst/>
      </p:bgPr>
    </p:bg>
    <p:spTree>
      <p:nvGrpSpPr>
        <p:cNvPr id="1" name=""/>
        <p:cNvGrpSpPr/>
        <p:nvPr/>
      </p:nvGrpSpPr>
      <p:grpSpPr>
        <a:xfrm>
          <a:off x="0" y="0"/>
          <a:ext cx="0" cy="0"/>
          <a:chOff x="0" y="0"/>
          <a:chExt cx="0" cy="0"/>
        </a:xfrm>
      </p:grpSpPr>
      <p:sp>
        <p:nvSpPr>
          <p:cNvPr id="19" name="Freeform 19"/>
          <p:cNvSpPr/>
          <p:nvPr/>
        </p:nvSpPr>
        <p:spPr>
          <a:xfrm rot="-2010195">
            <a:off x="16588539" y="287221"/>
            <a:ext cx="1233429" cy="1166596"/>
          </a:xfrm>
          <a:custGeom>
            <a:avLst/>
            <a:gdLst/>
            <a:ahLst/>
            <a:cxnLst/>
            <a:rect l="l" t="t" r="r" b="b"/>
            <a:pathLst>
              <a:path w="1572571" h="1712701">
                <a:moveTo>
                  <a:pt x="0" y="0"/>
                </a:moveTo>
                <a:lnTo>
                  <a:pt x="1572571" y="0"/>
                </a:lnTo>
                <a:lnTo>
                  <a:pt x="1572571" y="1712701"/>
                </a:lnTo>
                <a:lnTo>
                  <a:pt x="0" y="1712701"/>
                </a:lnTo>
                <a:lnTo>
                  <a:pt x="0" y="0"/>
                </a:lnTo>
                <a:close/>
              </a:path>
            </a:pathLst>
          </a:custGeom>
          <a: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96DAC541-7B7A-43D3-8B79-37D633B846F1}">
                  <asvg:svgBlip xmlns="" xmlns:asvg="http://schemas.microsoft.com/office/drawing/2016/SVG/main" r:embed="rId5"/>
                </a:ext>
              </a:extLst>
            </a:blip>
            <a:stretch>
              <a:fillRect/>
            </a:stretch>
          </a:blipFill>
        </p:spPr>
      </p:sp>
      <p:sp>
        <p:nvSpPr>
          <p:cNvPr id="20" name="Freeform 20"/>
          <p:cNvSpPr/>
          <p:nvPr/>
        </p:nvSpPr>
        <p:spPr>
          <a:xfrm rot="-1085547">
            <a:off x="16758620" y="9260101"/>
            <a:ext cx="893266" cy="842274"/>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6">
              <a:extLst>
                <a:ext uri="{96DAC541-7B7A-43D3-8B79-37D633B846F1}">
                  <asvg:svgBlip xmlns="" xmlns:asvg="http://schemas.microsoft.com/office/drawing/2016/SVG/main" r:embed="rId7"/>
                </a:ext>
              </a:extLst>
            </a:blip>
            <a:stretch>
              <a:fillRect r="-97556" b="-36756"/>
            </a:stretch>
          </a:blipFill>
        </p:spPr>
      </p:sp>
      <p:sp>
        <p:nvSpPr>
          <p:cNvPr id="15" name="Google Shape;911;p39"/>
          <p:cNvSpPr txBox="1">
            <a:spLocks/>
          </p:cNvSpPr>
          <p:nvPr/>
        </p:nvSpPr>
        <p:spPr>
          <a:xfrm>
            <a:off x="5258036" y="326566"/>
            <a:ext cx="7717500" cy="5232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smtClean="0">
                <a:ln>
                  <a:noFill/>
                </a:ln>
                <a:solidFill>
                  <a:srgbClr val="FFFF00"/>
                </a:solidFill>
                <a:effectLst/>
                <a:uLnTx/>
                <a:uFillTx/>
                <a:latin typeface="Arial" panose="020B0604020202020204" pitchFamily="34" charset="0"/>
                <a:ea typeface="+mj-ea"/>
                <a:cs typeface="Arial" panose="020B0604020202020204" pitchFamily="34" charset="0"/>
              </a:rPr>
              <a:t>KHỞI ĐỘNG</a:t>
            </a:r>
            <a:endParaRPr kumimoji="0" lang="en-US" sz="6000" b="1" i="0" u="none" strike="noStrike" kern="120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endParaRPr>
          </a:p>
        </p:txBody>
      </p:sp>
      <mc:AlternateContent xmlns:mc="http://schemas.openxmlformats.org/markup-compatibility/2006">
        <mc:Choice xmlns:a14="http://schemas.microsoft.com/office/drawing/2010/main" Requires="a14">
          <p:sp>
            <p:nvSpPr>
              <p:cNvPr id="4" name="Rectangle 3"/>
              <p:cNvSpPr/>
              <p:nvPr/>
            </p:nvSpPr>
            <p:spPr>
              <a:xfrm>
                <a:off x="535849" y="1936194"/>
                <a:ext cx="17161874" cy="7017306"/>
              </a:xfrm>
              <a:prstGeom prst="rect">
                <a:avLst/>
              </a:prstGeom>
            </p:spPr>
            <p:txBody>
              <a:bodyPr wrap="square">
                <a:spAutoFit/>
              </a:bodyPr>
              <a:lstStyle/>
              <a:p>
                <a:pPr algn="just">
                  <a:lnSpc>
                    <a:spcPct val="150000"/>
                  </a:lnSpc>
                  <a:spcBef>
                    <a:spcPts val="600"/>
                  </a:spcBef>
                  <a:spcAft>
                    <a:spcPts val="600"/>
                  </a:spcAft>
                </a:pPr>
                <a:r>
                  <a:rPr lang="vi-VN" sz="4000" b="1" smtClean="0">
                    <a:solidFill>
                      <a:schemeClr val="bg1"/>
                    </a:solidFill>
                    <a:ea typeface="Calibri" panose="020F0502020204030204" pitchFamily="34" charset="0"/>
                    <a:cs typeface="Times New Roman" panose="02020603050405020304" pitchFamily="18" charset="0"/>
                  </a:rPr>
                  <a:t>Bài 2</a:t>
                </a:r>
                <a:r>
                  <a:rPr lang="vi-VN" sz="4000">
                    <a:solidFill>
                      <a:schemeClr val="bg1"/>
                    </a:solidFill>
                    <a:effectLst/>
                    <a:ea typeface="Calibri" panose="020F0502020204030204" pitchFamily="34" charset="0"/>
                    <a:cs typeface="Times New Roman" panose="02020603050405020304" pitchFamily="18" charset="0"/>
                  </a:rPr>
                  <a:t>: </a:t>
                </a:r>
                <a:r>
                  <a:rPr lang="en-US" sz="4000">
                    <a:solidFill>
                      <a:schemeClr val="bg1"/>
                    </a:solidFill>
                    <a:effectLst/>
                    <a:latin typeface="Arial" panose="020B0604020202020204" pitchFamily="34" charset="0"/>
                    <a:ea typeface="Calibri" panose="020F0502020204030204" pitchFamily="34" charset="0"/>
                    <a:cs typeface="Arial" panose="020B0604020202020204" pitchFamily="34" charset="0"/>
                  </a:rPr>
                  <a:t>Một hộp có 25 thẻ cùng loại , mỗi thẻ được ghi một trong các số </a:t>
                </a:r>
                <a14:m>
                  <m:oMath xmlns:m="http://schemas.openxmlformats.org/officeDocument/2006/math">
                    <m:r>
                      <a:rPr lang="en-US" sz="4000" i="1">
                        <a:solidFill>
                          <a:schemeClr val="bg1"/>
                        </a:solidFill>
                        <a:effectLst/>
                        <a:ea typeface="Calibri" panose="020F0502020204030204" pitchFamily="34" charset="0"/>
                        <a:cs typeface="Times New Roman" panose="02020603050405020304" pitchFamily="18" charset="0"/>
                      </a:rPr>
                      <m:t>1; 2; 3; 4; 5;…;25;</m:t>
                    </m:r>
                  </m:oMath>
                </a14:m>
                <a:r>
                  <a:rPr lang="en-US" sz="4000">
                    <a:solidFill>
                      <a:schemeClr val="bg1"/>
                    </a:solidFill>
                    <a:effectLst/>
                    <a:latin typeface="Arial" panose="020B0604020202020204" pitchFamily="34" charset="0"/>
                    <a:ea typeface="Calibri" panose="020F0502020204030204" pitchFamily="34" charset="0"/>
                    <a:cs typeface="Arial" panose="020B0604020202020204" pitchFamily="34" charset="0"/>
                  </a:rPr>
                  <a:t> hai thẻ khác nhau thì ghi số khác nhau</a:t>
                </a:r>
                <a:r>
                  <a:rPr lang="vi-VN" sz="4000">
                    <a:solidFill>
                      <a:schemeClr val="bg1"/>
                    </a:solidFill>
                    <a:effectLst/>
                    <a:latin typeface="Arial" panose="020B0604020202020204" pitchFamily="34" charset="0"/>
                    <a:ea typeface="Calibri" panose="020F0502020204030204" pitchFamily="34" charset="0"/>
                    <a:cs typeface="Arial" panose="020B0604020202020204" pitchFamily="34" charset="0"/>
                  </a:rPr>
                  <a:t>. Rút ngẫu nhiên một thẻ trong hộp. Tính xác suất của mỗi biến cố sau :</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vi-VN" sz="4000">
                    <a:solidFill>
                      <a:schemeClr val="bg1"/>
                    </a:solidFill>
                    <a:effectLst/>
                    <a:latin typeface="Arial" panose="020B0604020202020204" pitchFamily="34" charset="0"/>
                    <a:ea typeface="Calibri" panose="020F0502020204030204" pitchFamily="34" charset="0"/>
                    <a:cs typeface="Arial" panose="020B0604020202020204" pitchFamily="34" charset="0"/>
                  </a:rPr>
                  <a:t>a) </a:t>
                </a:r>
                <a:r>
                  <a:rPr lang="vi-VN" sz="4000" i="1">
                    <a:solidFill>
                      <a:schemeClr val="bg1"/>
                    </a:solidFill>
                    <a:effectLst/>
                    <a:latin typeface="Arial" panose="020B0604020202020204" pitchFamily="34" charset="0"/>
                    <a:ea typeface="Calibri" panose="020F0502020204030204" pitchFamily="34" charset="0"/>
                    <a:cs typeface="Arial" panose="020B0604020202020204" pitchFamily="34" charset="0"/>
                  </a:rPr>
                  <a:t>“Số xuất hiện trên thẻ được rút ra là số chia hết cho 5”;</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vi-VN" sz="4000">
                    <a:solidFill>
                      <a:schemeClr val="bg1"/>
                    </a:solidFill>
                    <a:effectLst/>
                    <a:latin typeface="Arial" panose="020B0604020202020204" pitchFamily="34" charset="0"/>
                    <a:ea typeface="Calibri" panose="020F0502020204030204" pitchFamily="34" charset="0"/>
                    <a:cs typeface="Arial" panose="020B0604020202020204" pitchFamily="34" charset="0"/>
                  </a:rPr>
                  <a:t>b) </a:t>
                </a:r>
                <a:r>
                  <a:rPr lang="vi-VN" sz="4000" i="1">
                    <a:solidFill>
                      <a:schemeClr val="bg1"/>
                    </a:solidFill>
                    <a:effectLst/>
                    <a:latin typeface="Arial" panose="020B0604020202020204" pitchFamily="34" charset="0"/>
                    <a:ea typeface="Calibri" panose="020F0502020204030204" pitchFamily="34" charset="0"/>
                    <a:cs typeface="Arial" panose="020B0604020202020204" pitchFamily="34" charset="0"/>
                  </a:rPr>
                  <a:t>“Số xuất hiện trên thẻ được rút ra là số có hai chữ số”;</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vi-VN" sz="4000">
                    <a:solidFill>
                      <a:schemeClr val="bg1"/>
                    </a:solidFill>
                    <a:effectLst/>
                    <a:latin typeface="Arial" panose="020B0604020202020204" pitchFamily="34" charset="0"/>
                    <a:ea typeface="Calibri" panose="020F0502020204030204" pitchFamily="34" charset="0"/>
                    <a:cs typeface="Arial" panose="020B0604020202020204" pitchFamily="34" charset="0"/>
                  </a:rPr>
                  <a:t>c)</a:t>
                </a:r>
                <a:r>
                  <a:rPr lang="vi-VN" sz="4000" i="1">
                    <a:solidFill>
                      <a:schemeClr val="bg1"/>
                    </a:solidFill>
                    <a:effectLst/>
                    <a:latin typeface="Arial" panose="020B0604020202020204" pitchFamily="34" charset="0"/>
                    <a:ea typeface="Calibri" panose="020F0502020204030204" pitchFamily="34" charset="0"/>
                    <a:cs typeface="Arial" panose="020B0604020202020204" pitchFamily="34" charset="0"/>
                  </a:rPr>
                  <a:t> “Số xuất hiện trên thẻ được rút ra là số có hai chữ số và tổng các chữ số bằng 5”.</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535849" y="1936194"/>
                <a:ext cx="17161874" cy="7017306"/>
              </a:xfrm>
              <a:prstGeom prst="rect">
                <a:avLst/>
              </a:prstGeom>
              <a:blipFill>
                <a:blip r:embed="rId8"/>
                <a:stretch>
                  <a:fillRect l="-1279" r="-1243" b="-1216"/>
                </a:stretch>
              </a:blipFill>
            </p:spPr>
            <p:txBody>
              <a:bodyPr/>
              <a:lstStyle/>
              <a:p>
                <a:r>
                  <a:rPr lang="en-US">
                    <a:noFill/>
                  </a:rPr>
                  <a:t> </a:t>
                </a:r>
              </a:p>
            </p:txBody>
          </p:sp>
        </mc:Fallback>
      </mc:AlternateContent>
    </p:spTree>
    <p:extLst>
      <p:ext uri="{BB962C8B-B14F-4D97-AF65-F5344CB8AC3E}">
        <p14:creationId xmlns:p14="http://schemas.microsoft.com/office/powerpoint/2010/main" val="690089571"/>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78288"/>
        </a:solidFill>
        <a:effectLst/>
      </p:bgPr>
    </p:bg>
    <p:spTree>
      <p:nvGrpSpPr>
        <p:cNvPr id="1" name=""/>
        <p:cNvGrpSpPr/>
        <p:nvPr/>
      </p:nvGrpSpPr>
      <p:grpSpPr>
        <a:xfrm>
          <a:off x="0" y="0"/>
          <a:ext cx="0" cy="0"/>
          <a:chOff x="0" y="0"/>
          <a:chExt cx="0" cy="0"/>
        </a:xfrm>
      </p:grpSpPr>
      <p:sp>
        <p:nvSpPr>
          <p:cNvPr id="19" name="Freeform 19"/>
          <p:cNvSpPr/>
          <p:nvPr/>
        </p:nvSpPr>
        <p:spPr>
          <a:xfrm rot="-2010195">
            <a:off x="16973610" y="243504"/>
            <a:ext cx="1233429" cy="1166596"/>
          </a:xfrm>
          <a:custGeom>
            <a:avLst/>
            <a:gdLst/>
            <a:ahLst/>
            <a:cxnLst/>
            <a:rect l="l" t="t" r="r" b="b"/>
            <a:pathLst>
              <a:path w="1572571" h="1712701">
                <a:moveTo>
                  <a:pt x="0" y="0"/>
                </a:moveTo>
                <a:lnTo>
                  <a:pt x="1572571" y="0"/>
                </a:lnTo>
                <a:lnTo>
                  <a:pt x="1572571" y="1712701"/>
                </a:lnTo>
                <a:lnTo>
                  <a:pt x="0" y="1712701"/>
                </a:lnTo>
                <a:lnTo>
                  <a:pt x="0" y="0"/>
                </a:lnTo>
                <a:close/>
              </a:path>
            </a:pathLst>
          </a:custGeom>
          <a: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96DAC541-7B7A-43D3-8B79-37D633B846F1}">
                  <asvg:svgBlip xmlns="" xmlns:asvg="http://schemas.microsoft.com/office/drawing/2016/SVG/main" r:embed="rId5"/>
                </a:ext>
              </a:extLst>
            </a:blip>
            <a:stretch>
              <a:fillRect/>
            </a:stretch>
          </a:blipFill>
        </p:spPr>
      </p:sp>
      <p:sp>
        <p:nvSpPr>
          <p:cNvPr id="20" name="Freeform 20"/>
          <p:cNvSpPr/>
          <p:nvPr/>
        </p:nvSpPr>
        <p:spPr>
          <a:xfrm rot="-1085547">
            <a:off x="17025101" y="9326846"/>
            <a:ext cx="893266" cy="842274"/>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6">
              <a:extLst>
                <a:ext uri="{96DAC541-7B7A-43D3-8B79-37D633B846F1}">
                  <asvg:svgBlip xmlns="" xmlns:asvg="http://schemas.microsoft.com/office/drawing/2016/SVG/main" r:embed="rId7"/>
                </a:ext>
              </a:extLst>
            </a:blip>
            <a:stretch>
              <a:fillRect r="-97556" b="-36756"/>
            </a:stretch>
          </a:blipFill>
        </p:spPr>
      </p:sp>
      <p:sp>
        <p:nvSpPr>
          <p:cNvPr id="12" name="TextBox 11"/>
          <p:cNvSpPr txBox="1"/>
          <p:nvPr/>
        </p:nvSpPr>
        <p:spPr>
          <a:xfrm>
            <a:off x="8381999" y="519380"/>
            <a:ext cx="1524000" cy="661720"/>
          </a:xfrm>
          <a:prstGeom prst="rect">
            <a:avLst/>
          </a:prstGeom>
          <a:noFill/>
        </p:spPr>
        <p:txBody>
          <a:bodyPr wrap="square" rtlCol="0">
            <a:spAutoFit/>
          </a:bodyPr>
          <a:lstStyle/>
          <a:p>
            <a:pPr algn="ctr"/>
            <a:r>
              <a:rPr lang="vi-VN" sz="3700" b="1" u="sng" dirty="0" smtClean="0">
                <a:solidFill>
                  <a:srgbClr val="FFFF00"/>
                </a:solidFill>
                <a:latin typeface="Arial" panose="020B0604020202020204" pitchFamily="34" charset="0"/>
                <a:cs typeface="Arial" panose="020B0604020202020204" pitchFamily="34" charset="0"/>
              </a:rPr>
              <a:t>Giải</a:t>
            </a:r>
            <a:r>
              <a:rPr lang="vi-VN" sz="3700" b="1" dirty="0" smtClean="0">
                <a:solidFill>
                  <a:srgbClr val="FFFF00"/>
                </a:solidFill>
                <a:latin typeface="Arial" panose="020B0604020202020204" pitchFamily="34" charset="0"/>
                <a:cs typeface="Arial" panose="020B0604020202020204" pitchFamily="34" charset="0"/>
              </a:rPr>
              <a:t>:</a:t>
            </a:r>
            <a:endParaRPr lang="en-US" sz="3700" b="1" dirty="0">
              <a:solidFill>
                <a:srgbClr val="FFFF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7" name="Rectangle 6"/>
              <p:cNvSpPr/>
              <p:nvPr/>
            </p:nvSpPr>
            <p:spPr>
              <a:xfrm>
                <a:off x="725124" y="1352389"/>
                <a:ext cx="16837751" cy="8591711"/>
              </a:xfrm>
              <a:prstGeom prst="rect">
                <a:avLst/>
              </a:prstGeom>
            </p:spPr>
            <p:txBody>
              <a:bodyPr wrap="square">
                <a:spAutoFit/>
              </a:bodyPr>
              <a:lstStyle/>
              <a:p>
                <a:pPr algn="just">
                  <a:lnSpc>
                    <a:spcPct val="150000"/>
                  </a:lnSpc>
                </a:pPr>
                <a:r>
                  <a:rPr lang="vi-VN" sz="3600" smtClean="0">
                    <a:solidFill>
                      <a:schemeClr val="bg1"/>
                    </a:solidFill>
                    <a:ea typeface="Calibri" panose="020F0502020204030204" pitchFamily="34" charset="0"/>
                    <a:cs typeface="Times New Roman" panose="02020603050405020304" pitchFamily="18" charset="0"/>
                  </a:rPr>
                  <a:t>a) Có 5 kết quả thuận lợi cho biến cố </a:t>
                </a:r>
                <a:r>
                  <a:rPr lang="vi-VN" sz="3600" i="1">
                    <a:solidFill>
                      <a:schemeClr val="bg1"/>
                    </a:solidFill>
                    <a:effectLst/>
                    <a:ea typeface="Calibri" panose="020F0502020204030204" pitchFamily="34" charset="0"/>
                    <a:cs typeface="Times New Roman" panose="02020603050405020304" pitchFamily="18" charset="0"/>
                  </a:rPr>
                  <a:t>“Số xuất hiện trên thẻ được rút ra là số chia hết cho 5”</a:t>
                </a:r>
                <a:r>
                  <a:rPr lang="vi-VN" sz="3600">
                    <a:solidFill>
                      <a:schemeClr val="bg1"/>
                    </a:solidFill>
                    <a:effectLst/>
                    <a:ea typeface="Calibri" panose="020F0502020204030204" pitchFamily="34" charset="0"/>
                    <a:cs typeface="Times New Roman" panose="02020603050405020304" pitchFamily="18" charset="0"/>
                  </a:rPr>
                  <a:t> là </a:t>
                </a:r>
                <a14:m>
                  <m:oMath xmlns:m="http://schemas.openxmlformats.org/officeDocument/2006/math">
                    <m:r>
                      <a:rPr lang="vi-VN" sz="3600" i="1">
                        <a:solidFill>
                          <a:schemeClr val="bg1"/>
                        </a:solidFill>
                        <a:effectLst/>
                        <a:ea typeface="Calibri" panose="020F0502020204030204" pitchFamily="34" charset="0"/>
                        <a:cs typeface="Times New Roman" panose="02020603050405020304" pitchFamily="18" charset="0"/>
                      </a:rPr>
                      <m:t>5; 10; 15; 20; 25.</m:t>
                    </m:r>
                  </m:oMath>
                </a14:m>
                <a:endParaRPr lang="en-US" sz="3600">
                  <a:solidFill>
                    <a:schemeClr val="bg1"/>
                  </a:solidFill>
                  <a:effectLs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en-US" sz="3600">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oMath>
                </a14:m>
                <a:r>
                  <a:rPr lang="vi-VN" sz="3600">
                    <a:solidFill>
                      <a:schemeClr val="bg1"/>
                    </a:solidFill>
                    <a:effectLst/>
                    <a:ea typeface="Calibri" panose="020F0502020204030204" pitchFamily="34" charset="0"/>
                    <a:cs typeface="Times New Roman" panose="02020603050405020304" pitchFamily="18" charset="0"/>
                  </a:rPr>
                  <a:t> Xác suất của biến cố đó </a:t>
                </a:r>
                <a:r>
                  <a:rPr lang="vi-VN" sz="3600">
                    <a:solidFill>
                      <a:schemeClr val="bg1"/>
                    </a:solidFill>
                    <a:effectLst/>
                    <a:ea typeface="Calibri" panose="020F0502020204030204" pitchFamily="34" charset="0"/>
                    <a:cs typeface="Times New Roman" panose="02020603050405020304" pitchFamily="18" charset="0"/>
                  </a:rPr>
                  <a:t>là </a:t>
                </a:r>
                <a14:m>
                  <m:oMath xmlns:m="http://schemas.openxmlformats.org/officeDocument/2006/math">
                    <m:f>
                      <m:fPr>
                        <m:ctrlPr>
                          <a:rPr lang="en-US" sz="3600" i="1">
                            <a:solidFill>
                              <a:schemeClr val="bg1"/>
                            </a:solidFill>
                            <a:effectLst/>
                            <a:ea typeface="Calibri" panose="020F0502020204030204" pitchFamily="34" charset="0"/>
                            <a:cs typeface="Times New Roman" panose="02020603050405020304" pitchFamily="18" charset="0"/>
                          </a:rPr>
                        </m:ctrlPr>
                      </m:fPr>
                      <m:num>
                        <m:r>
                          <a:rPr lang="vi-VN" sz="3600" i="1">
                            <a:solidFill>
                              <a:schemeClr val="bg1"/>
                            </a:solidFill>
                            <a:effectLst/>
                            <a:ea typeface="Calibri" panose="020F0502020204030204" pitchFamily="34" charset="0"/>
                            <a:cs typeface="Times New Roman" panose="02020603050405020304" pitchFamily="18" charset="0"/>
                          </a:rPr>
                          <m:t>5</m:t>
                        </m:r>
                      </m:num>
                      <m:den>
                        <m:r>
                          <a:rPr lang="vi-VN" sz="3600" i="1">
                            <a:solidFill>
                              <a:schemeClr val="bg1"/>
                            </a:solidFill>
                            <a:effectLst/>
                            <a:ea typeface="Calibri" panose="020F0502020204030204" pitchFamily="34" charset="0"/>
                            <a:cs typeface="Times New Roman" panose="02020603050405020304" pitchFamily="18" charset="0"/>
                          </a:rPr>
                          <m:t>25</m:t>
                        </m:r>
                      </m:den>
                    </m:f>
                    <m:r>
                      <a:rPr lang="vi-VN" sz="3600" i="1">
                        <a:solidFill>
                          <a:schemeClr val="bg1"/>
                        </a:solidFill>
                        <a:effectLst/>
                        <a:ea typeface="Calibri" panose="020F0502020204030204" pitchFamily="34" charset="0"/>
                        <a:cs typeface="Times New Roman" panose="02020603050405020304" pitchFamily="18" charset="0"/>
                      </a:rPr>
                      <m:t>=</m:t>
                    </m:r>
                    <m:f>
                      <m:fPr>
                        <m:ctrlPr>
                          <a:rPr lang="en-US" sz="3600" i="1">
                            <a:solidFill>
                              <a:schemeClr val="bg1"/>
                            </a:solidFill>
                            <a:effectLst/>
                            <a:ea typeface="Calibri" panose="020F0502020204030204" pitchFamily="34" charset="0"/>
                            <a:cs typeface="Times New Roman" panose="02020603050405020304" pitchFamily="18" charset="0"/>
                          </a:rPr>
                        </m:ctrlPr>
                      </m:fPr>
                      <m:num>
                        <m:r>
                          <a:rPr lang="vi-VN" sz="3600" i="1">
                            <a:solidFill>
                              <a:schemeClr val="bg1"/>
                            </a:solidFill>
                            <a:effectLst/>
                            <a:ea typeface="Calibri" panose="020F0502020204030204" pitchFamily="34" charset="0"/>
                            <a:cs typeface="Times New Roman" panose="02020603050405020304" pitchFamily="18" charset="0"/>
                          </a:rPr>
                          <m:t>1</m:t>
                        </m:r>
                      </m:num>
                      <m:den>
                        <m:r>
                          <a:rPr lang="vi-VN" sz="3600" i="1">
                            <a:solidFill>
                              <a:schemeClr val="bg1"/>
                            </a:solidFill>
                            <a:effectLst/>
                            <a:ea typeface="Calibri" panose="020F0502020204030204" pitchFamily="34" charset="0"/>
                            <a:cs typeface="Times New Roman" panose="02020603050405020304" pitchFamily="18" charset="0"/>
                          </a:rPr>
                          <m:t>5</m:t>
                        </m:r>
                      </m:den>
                    </m:f>
                  </m:oMath>
                </a14:m>
                <a:r>
                  <a:rPr lang="vi-VN" sz="3600">
                    <a:solidFill>
                      <a:schemeClr val="bg1"/>
                    </a:solidFill>
                    <a:effectLst/>
                    <a:ea typeface="Calibri" panose="020F0502020204030204" pitchFamily="34" charset="0"/>
                    <a:cs typeface="Times New Roman" panose="02020603050405020304" pitchFamily="18" charset="0"/>
                  </a:rPr>
                  <a:t> .</a:t>
                </a:r>
                <a:endParaRPr lang="en-US" sz="3600">
                  <a:solidFill>
                    <a:schemeClr val="bg1"/>
                  </a:solidFill>
                  <a:effectLst/>
                  <a:ea typeface="Arial" panose="020B0604020202020204" pitchFamily="34" charset="0"/>
                  <a:cs typeface="Times New Roman" panose="02020603050405020304" pitchFamily="18" charset="0"/>
                </a:endParaRPr>
              </a:p>
              <a:p>
                <a:pPr algn="just">
                  <a:lnSpc>
                    <a:spcPct val="150000"/>
                  </a:lnSpc>
                </a:pPr>
                <a:r>
                  <a:rPr lang="vi-VN" sz="3600">
                    <a:solidFill>
                      <a:schemeClr val="bg1"/>
                    </a:solidFill>
                    <a:effectLst/>
                    <a:ea typeface="Calibri" panose="020F0502020204030204" pitchFamily="34" charset="0"/>
                    <a:cs typeface="Times New Roman" panose="02020603050405020304" pitchFamily="18" charset="0"/>
                  </a:rPr>
                  <a:t>b) Có 16 kết quả thuận lợi cho biến cố</a:t>
                </a:r>
                <a:r>
                  <a:rPr lang="vi-VN" sz="3600" i="1">
                    <a:solidFill>
                      <a:schemeClr val="bg1"/>
                    </a:solidFill>
                    <a:effectLst/>
                    <a:ea typeface="Calibri" panose="020F0502020204030204" pitchFamily="34" charset="0"/>
                    <a:cs typeface="Times New Roman" panose="02020603050405020304" pitchFamily="18" charset="0"/>
                  </a:rPr>
                  <a:t>“Số xuất hiện trên thẻ được rút ra là số có hai chữ số” </a:t>
                </a:r>
                <a:r>
                  <a:rPr lang="vi-VN" sz="3600">
                    <a:solidFill>
                      <a:schemeClr val="bg1"/>
                    </a:solidFill>
                    <a:effectLst/>
                    <a:ea typeface="Calibri" panose="020F0502020204030204" pitchFamily="34" charset="0"/>
                    <a:cs typeface="Times New Roman" panose="02020603050405020304" pitchFamily="18" charset="0"/>
                  </a:rPr>
                  <a:t>là </a:t>
                </a:r>
                <a14:m>
                  <m:oMath xmlns:m="http://schemas.openxmlformats.org/officeDocument/2006/math">
                    <m:r>
                      <a:rPr lang="vi-VN" sz="3600" i="1">
                        <a:solidFill>
                          <a:schemeClr val="bg1"/>
                        </a:solidFill>
                        <a:effectLst/>
                        <a:ea typeface="Calibri" panose="020F0502020204030204" pitchFamily="34" charset="0"/>
                        <a:cs typeface="Times New Roman" panose="02020603050405020304" pitchFamily="18" charset="0"/>
                      </a:rPr>
                      <m:t>10; 11; 12; ….; 24; 25</m:t>
                    </m:r>
                  </m:oMath>
                </a14:m>
                <a:r>
                  <a:rPr lang="vi-VN" sz="3600">
                    <a:solidFill>
                      <a:schemeClr val="bg1"/>
                    </a:solidFill>
                    <a:effectLst/>
                    <a:ea typeface="Calibri" panose="020F0502020204030204" pitchFamily="34" charset="0"/>
                    <a:cs typeface="Times New Roman" panose="02020603050405020304" pitchFamily="18" charset="0"/>
                  </a:rPr>
                  <a:t>.</a:t>
                </a:r>
                <a:endParaRPr lang="en-US" sz="3600">
                  <a:solidFill>
                    <a:schemeClr val="bg1"/>
                  </a:solidFill>
                  <a:effectLs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en-US" sz="3600">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oMath>
                </a14:m>
                <a:r>
                  <a:rPr lang="vi-VN" sz="3600">
                    <a:solidFill>
                      <a:schemeClr val="bg1"/>
                    </a:solidFill>
                    <a:effectLst/>
                    <a:ea typeface="Calibri" panose="020F0502020204030204" pitchFamily="34" charset="0"/>
                    <a:cs typeface="Times New Roman" panose="02020603050405020304" pitchFamily="18" charset="0"/>
                  </a:rPr>
                  <a:t> Xác suất của biến cố đó là </a:t>
                </a:r>
                <a14:m>
                  <m:oMath xmlns:m="http://schemas.openxmlformats.org/officeDocument/2006/math">
                    <m:f>
                      <m:fPr>
                        <m:ctrlPr>
                          <a:rPr lang="en-US" sz="3600" i="1">
                            <a:solidFill>
                              <a:schemeClr val="bg1"/>
                            </a:solidFill>
                            <a:effectLst/>
                            <a:ea typeface="Calibri" panose="020F0502020204030204" pitchFamily="34" charset="0"/>
                            <a:cs typeface="Times New Roman" panose="02020603050405020304" pitchFamily="18" charset="0"/>
                          </a:rPr>
                        </m:ctrlPr>
                      </m:fPr>
                      <m:num>
                        <m:r>
                          <a:rPr lang="vi-VN" sz="3600" i="1">
                            <a:solidFill>
                              <a:schemeClr val="bg1"/>
                            </a:solidFill>
                            <a:effectLst/>
                            <a:ea typeface="Calibri" panose="020F0502020204030204" pitchFamily="34" charset="0"/>
                            <a:cs typeface="Times New Roman" panose="02020603050405020304" pitchFamily="18" charset="0"/>
                          </a:rPr>
                          <m:t>16</m:t>
                        </m:r>
                      </m:num>
                      <m:den>
                        <m:r>
                          <a:rPr lang="vi-VN" sz="3600" i="1">
                            <a:solidFill>
                              <a:schemeClr val="bg1"/>
                            </a:solidFill>
                            <a:effectLst/>
                            <a:ea typeface="Calibri" panose="020F0502020204030204" pitchFamily="34" charset="0"/>
                            <a:cs typeface="Times New Roman" panose="02020603050405020304" pitchFamily="18" charset="0"/>
                          </a:rPr>
                          <m:t>25</m:t>
                        </m:r>
                      </m:den>
                    </m:f>
                  </m:oMath>
                </a14:m>
                <a:r>
                  <a:rPr lang="vi-VN" sz="3600">
                    <a:solidFill>
                      <a:schemeClr val="bg1"/>
                    </a:solidFill>
                    <a:effectLst/>
                    <a:ea typeface="Calibri" panose="020F0502020204030204" pitchFamily="34" charset="0"/>
                    <a:cs typeface="Times New Roman" panose="02020603050405020304" pitchFamily="18" charset="0"/>
                  </a:rPr>
                  <a:t> .</a:t>
                </a:r>
                <a:endParaRPr lang="en-US" sz="3600">
                  <a:solidFill>
                    <a:schemeClr val="bg1"/>
                  </a:solidFill>
                  <a:effectLst/>
                  <a:ea typeface="Arial" panose="020B0604020202020204" pitchFamily="34" charset="0"/>
                  <a:cs typeface="Times New Roman" panose="02020603050405020304" pitchFamily="18" charset="0"/>
                </a:endParaRPr>
              </a:p>
              <a:p>
                <a:pPr algn="just">
                  <a:lnSpc>
                    <a:spcPct val="150000"/>
                  </a:lnSpc>
                </a:pPr>
                <a:r>
                  <a:rPr lang="vi-VN" sz="3600">
                    <a:solidFill>
                      <a:schemeClr val="bg1"/>
                    </a:solidFill>
                    <a:effectLst/>
                    <a:ea typeface="Calibri" panose="020F0502020204030204" pitchFamily="34" charset="0"/>
                    <a:cs typeface="Times New Roman" panose="02020603050405020304" pitchFamily="18" charset="0"/>
                  </a:rPr>
                  <a:t>c) Có 2 kết quả thuận lợi cho biến cố</a:t>
                </a:r>
                <a:r>
                  <a:rPr lang="vi-VN" sz="3600" i="1">
                    <a:solidFill>
                      <a:schemeClr val="bg1"/>
                    </a:solidFill>
                    <a:effectLst/>
                    <a:ea typeface="Calibri" panose="020F0502020204030204" pitchFamily="34" charset="0"/>
                    <a:cs typeface="Times New Roman" panose="02020603050405020304" pitchFamily="18" charset="0"/>
                  </a:rPr>
                  <a:t> “Số xuất hiện trên thẻ được rút ra là số có hai chữ số và tổng các chữ số bằng 5”</a:t>
                </a:r>
                <a:r>
                  <a:rPr lang="vi-VN" sz="3600">
                    <a:solidFill>
                      <a:schemeClr val="bg1"/>
                    </a:solidFill>
                    <a:effectLst/>
                    <a:ea typeface="Calibri" panose="020F0502020204030204" pitchFamily="34" charset="0"/>
                    <a:cs typeface="Times New Roman" panose="02020603050405020304" pitchFamily="18" charset="0"/>
                  </a:rPr>
                  <a:t> là </a:t>
                </a:r>
                <a14:m>
                  <m:oMath xmlns:m="http://schemas.openxmlformats.org/officeDocument/2006/math">
                    <m:r>
                      <a:rPr lang="vi-VN" sz="3600" i="1">
                        <a:solidFill>
                          <a:schemeClr val="bg1"/>
                        </a:solidFill>
                        <a:effectLst/>
                        <a:ea typeface="Calibri" panose="020F0502020204030204" pitchFamily="34" charset="0"/>
                        <a:cs typeface="Times New Roman" panose="02020603050405020304" pitchFamily="18" charset="0"/>
                      </a:rPr>
                      <m:t>14; 23</m:t>
                    </m:r>
                  </m:oMath>
                </a14:m>
                <a:r>
                  <a:rPr lang="vi-VN" sz="3600" i="1">
                    <a:solidFill>
                      <a:schemeClr val="bg1"/>
                    </a:solidFill>
                    <a:effectLst/>
                    <a:ea typeface="Calibri" panose="020F0502020204030204" pitchFamily="34" charset="0"/>
                    <a:cs typeface="Times New Roman" panose="02020603050405020304" pitchFamily="18" charset="0"/>
                  </a:rPr>
                  <a:t>. </a:t>
                </a:r>
                <a:endParaRPr lang="en-US" sz="3600">
                  <a:solidFill>
                    <a:schemeClr val="bg1"/>
                  </a:solidFill>
                  <a:effectLs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en-US" sz="3600">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oMath>
                </a14:m>
                <a:r>
                  <a:rPr lang="vi-VN" sz="3600" i="1">
                    <a:solidFill>
                      <a:schemeClr val="bg1"/>
                    </a:solidFill>
                    <a:effectLst/>
                    <a:ea typeface="Calibri" panose="020F0502020204030204" pitchFamily="34" charset="0"/>
                    <a:cs typeface="Times New Roman" panose="02020603050405020304" pitchFamily="18" charset="0"/>
                  </a:rPr>
                  <a:t> </a:t>
                </a:r>
                <a:r>
                  <a:rPr lang="vi-VN" sz="3600">
                    <a:solidFill>
                      <a:schemeClr val="bg1"/>
                    </a:solidFill>
                    <a:effectLst/>
                    <a:ea typeface="Calibri" panose="020F0502020204030204" pitchFamily="34" charset="0"/>
                    <a:cs typeface="Times New Roman" panose="02020603050405020304" pitchFamily="18" charset="0"/>
                  </a:rPr>
                  <a:t>Xác suất của biến cố đó là </a:t>
                </a:r>
                <a14:m>
                  <m:oMath xmlns:m="http://schemas.openxmlformats.org/officeDocument/2006/math">
                    <m:f>
                      <m:fPr>
                        <m:ctrlPr>
                          <a:rPr lang="en-US" sz="3600" i="1">
                            <a:solidFill>
                              <a:schemeClr val="bg1"/>
                            </a:solidFill>
                            <a:effectLst/>
                            <a:ea typeface="Calibri" panose="020F0502020204030204" pitchFamily="34" charset="0"/>
                            <a:cs typeface="Times New Roman" panose="02020603050405020304" pitchFamily="18" charset="0"/>
                          </a:rPr>
                        </m:ctrlPr>
                      </m:fPr>
                      <m:num>
                        <m:r>
                          <a:rPr lang="vi-VN" sz="3600" i="1">
                            <a:solidFill>
                              <a:schemeClr val="bg1"/>
                            </a:solidFill>
                            <a:effectLst/>
                            <a:ea typeface="Calibri" panose="020F0502020204030204" pitchFamily="34" charset="0"/>
                            <a:cs typeface="Times New Roman" panose="02020603050405020304" pitchFamily="18" charset="0"/>
                          </a:rPr>
                          <m:t>2</m:t>
                        </m:r>
                      </m:num>
                      <m:den>
                        <m:r>
                          <a:rPr lang="vi-VN" sz="3600" i="1">
                            <a:solidFill>
                              <a:schemeClr val="bg1"/>
                            </a:solidFill>
                            <a:effectLst/>
                            <a:ea typeface="Calibri" panose="020F0502020204030204" pitchFamily="34" charset="0"/>
                            <a:cs typeface="Times New Roman" panose="02020603050405020304" pitchFamily="18" charset="0"/>
                          </a:rPr>
                          <m:t>25</m:t>
                        </m:r>
                      </m:den>
                    </m:f>
                  </m:oMath>
                </a14:m>
                <a:r>
                  <a:rPr lang="vi-VN" sz="3600">
                    <a:solidFill>
                      <a:schemeClr val="bg1"/>
                    </a:solidFill>
                    <a:effectLst/>
                    <a:ea typeface="Calibri" panose="020F0502020204030204" pitchFamily="34" charset="0"/>
                    <a:cs typeface="Times New Roman" panose="02020603050405020304" pitchFamily="18" charset="0"/>
                  </a:rPr>
                  <a:t> .</a:t>
                </a:r>
                <a:endParaRPr lang="en-US" sz="3600">
                  <a:solidFill>
                    <a:schemeClr val="bg1"/>
                  </a:solidFill>
                  <a:effectLst/>
                  <a:ea typeface="Arial" panose="020B060402020202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725124" y="1352389"/>
                <a:ext cx="16837751" cy="8591711"/>
              </a:xfrm>
              <a:prstGeom prst="rect">
                <a:avLst/>
              </a:prstGeom>
              <a:blipFill>
                <a:blip r:embed="rId8"/>
                <a:stretch>
                  <a:fillRect l="-1122" r="-1086" b="-284"/>
                </a:stretch>
              </a:blipFill>
            </p:spPr>
            <p:txBody>
              <a:bodyPr/>
              <a:lstStyle/>
              <a:p>
                <a:r>
                  <a:rPr lang="en-US">
                    <a:noFill/>
                  </a:rPr>
                  <a:t> </a:t>
                </a:r>
              </a:p>
            </p:txBody>
          </p:sp>
        </mc:Fallback>
      </mc:AlternateContent>
    </p:spTree>
    <p:extLst>
      <p:ext uri="{BB962C8B-B14F-4D97-AF65-F5344CB8AC3E}">
        <p14:creationId xmlns:p14="http://schemas.microsoft.com/office/powerpoint/2010/main" val="25798099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left)">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randombar(horizontal)">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wipe(down)">
                                      <p:cBhvr>
                                        <p:cTn id="3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5" name="Group 2"/>
          <p:cNvGrpSpPr/>
          <p:nvPr/>
        </p:nvGrpSpPr>
        <p:grpSpPr>
          <a:xfrm>
            <a:off x="1525999" y="693190"/>
            <a:ext cx="15917348" cy="9117517"/>
            <a:chOff x="0" y="0"/>
            <a:chExt cx="3764577" cy="2156364"/>
          </a:xfrm>
        </p:grpSpPr>
        <p:sp>
          <p:nvSpPr>
            <p:cNvPr id="26" name="Freeform 3"/>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27"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8" name="Group 5"/>
          <p:cNvGrpSpPr/>
          <p:nvPr/>
        </p:nvGrpSpPr>
        <p:grpSpPr>
          <a:xfrm>
            <a:off x="1525999" y="561269"/>
            <a:ext cx="15917348" cy="9164462"/>
            <a:chOff x="0" y="0"/>
            <a:chExt cx="3764577" cy="2167467"/>
          </a:xfrm>
        </p:grpSpPr>
        <p:sp>
          <p:nvSpPr>
            <p:cNvPr id="29" name="Freeform 6"/>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30"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31" name="Freeform 8"/>
          <p:cNvSpPr/>
          <p:nvPr/>
        </p:nvSpPr>
        <p:spPr>
          <a:xfrm rot="-5400000">
            <a:off x="16362525" y="995060"/>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 xmlns:asvg="http://schemas.microsoft.com/office/drawing/2016/SVG/main" r:embed="rId3"/>
                </a:ext>
              </a:extLst>
            </a:blip>
            <a:stretch>
              <a:fillRect/>
            </a:stretch>
          </a:blipFill>
        </p:spPr>
      </p:sp>
      <p:sp>
        <p:nvSpPr>
          <p:cNvPr id="32" name="Freeform 9"/>
          <p:cNvSpPr/>
          <p:nvPr/>
        </p:nvSpPr>
        <p:spPr>
          <a:xfrm rot="-5400000">
            <a:off x="16362525" y="2238313"/>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 xmlns:asvg="http://schemas.microsoft.com/office/drawing/2016/SVG/main" r:embed="rId3"/>
                </a:ext>
              </a:extLst>
            </a:blip>
            <a:stretch>
              <a:fillRect/>
            </a:stretch>
          </a:blipFill>
        </p:spPr>
      </p:sp>
      <p:sp>
        <p:nvSpPr>
          <p:cNvPr id="33" name="Freeform 10"/>
          <p:cNvSpPr/>
          <p:nvPr/>
        </p:nvSpPr>
        <p:spPr>
          <a:xfrm rot="-5400000">
            <a:off x="16362525" y="3482369"/>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 xmlns:asvg="http://schemas.microsoft.com/office/drawing/2016/SVG/main" r:embed="rId3"/>
                </a:ext>
              </a:extLst>
            </a:blip>
            <a:stretch>
              <a:fillRect/>
            </a:stretch>
          </a:blipFill>
        </p:spPr>
      </p:sp>
      <p:sp>
        <p:nvSpPr>
          <p:cNvPr id="34" name="Freeform 11"/>
          <p:cNvSpPr/>
          <p:nvPr/>
        </p:nvSpPr>
        <p:spPr>
          <a:xfrm rot="-5400000">
            <a:off x="16362525" y="4726425"/>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 xmlns:asvg="http://schemas.microsoft.com/office/drawing/2016/SVG/main" r:embed="rId3"/>
                </a:ext>
              </a:extLst>
            </a:blip>
            <a:stretch>
              <a:fillRect/>
            </a:stretch>
          </a:blipFill>
        </p:spPr>
      </p:sp>
      <p:sp>
        <p:nvSpPr>
          <p:cNvPr id="35" name="Freeform 12"/>
          <p:cNvSpPr/>
          <p:nvPr/>
        </p:nvSpPr>
        <p:spPr>
          <a:xfrm rot="-5400000">
            <a:off x="16362525" y="7211502"/>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 xmlns:asvg="http://schemas.microsoft.com/office/drawing/2016/SVG/main" r:embed="rId3"/>
                </a:ext>
              </a:extLst>
            </a:blip>
            <a:stretch>
              <a:fillRect/>
            </a:stretch>
          </a:blipFill>
        </p:spPr>
      </p:sp>
      <p:sp>
        <p:nvSpPr>
          <p:cNvPr id="36" name="Freeform 13"/>
          <p:cNvSpPr/>
          <p:nvPr/>
        </p:nvSpPr>
        <p:spPr>
          <a:xfrm rot="-5400000">
            <a:off x="16362525" y="889101"/>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37" name="Freeform 14"/>
          <p:cNvSpPr/>
          <p:nvPr/>
        </p:nvSpPr>
        <p:spPr>
          <a:xfrm rot="-5400000">
            <a:off x="16362525" y="2136949"/>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8" name="Freeform 15"/>
          <p:cNvSpPr/>
          <p:nvPr/>
        </p:nvSpPr>
        <p:spPr>
          <a:xfrm rot="-5400000">
            <a:off x="16362525" y="3381989"/>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39" name="Freeform 16"/>
          <p:cNvSpPr/>
          <p:nvPr/>
        </p:nvSpPr>
        <p:spPr>
          <a:xfrm rot="-5400000">
            <a:off x="16362525" y="4626045"/>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40" name="Freeform 17"/>
          <p:cNvSpPr/>
          <p:nvPr/>
        </p:nvSpPr>
        <p:spPr>
          <a:xfrm rot="-5400000">
            <a:off x="16362525" y="7114157"/>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grpSp>
        <p:nvGrpSpPr>
          <p:cNvPr id="41" name="Group 18"/>
          <p:cNvGrpSpPr/>
          <p:nvPr/>
        </p:nvGrpSpPr>
        <p:grpSpPr>
          <a:xfrm>
            <a:off x="1185326" y="561269"/>
            <a:ext cx="15917348" cy="9164462"/>
            <a:chOff x="0" y="0"/>
            <a:chExt cx="3764577" cy="2167467"/>
          </a:xfrm>
        </p:grpSpPr>
        <p:sp>
          <p:nvSpPr>
            <p:cNvPr id="42" name="Freeform 19"/>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43" name="TextBox 20"/>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44" name="Freeform 21"/>
          <p:cNvSpPr/>
          <p:nvPr/>
        </p:nvSpPr>
        <p:spPr>
          <a:xfrm>
            <a:off x="922637" y="1050653"/>
            <a:ext cx="736712" cy="8185694"/>
          </a:xfrm>
          <a:custGeom>
            <a:avLst/>
            <a:gdLst/>
            <a:ahLst/>
            <a:cxnLst/>
            <a:rect l="l" t="t" r="r" b="b"/>
            <a:pathLst>
              <a:path w="736712" h="8185694">
                <a:moveTo>
                  <a:pt x="0" y="0"/>
                </a:moveTo>
                <a:lnTo>
                  <a:pt x="736712" y="0"/>
                </a:lnTo>
                <a:lnTo>
                  <a:pt x="736712" y="8185694"/>
                </a:lnTo>
                <a:lnTo>
                  <a:pt x="0" y="8185694"/>
                </a:lnTo>
                <a:lnTo>
                  <a:pt x="0" y="0"/>
                </a:lnTo>
                <a:close/>
              </a:path>
            </a:pathLst>
          </a:custGeom>
          <a:blipFill>
            <a:blip r:embed="rId14"/>
            <a:stretch>
              <a:fillRect/>
            </a:stretch>
          </a:blipFill>
        </p:spPr>
      </p:sp>
      <p:sp>
        <p:nvSpPr>
          <p:cNvPr id="58" name="TextBox 57"/>
          <p:cNvSpPr txBox="1"/>
          <p:nvPr/>
        </p:nvSpPr>
        <p:spPr>
          <a:xfrm>
            <a:off x="1428163" y="1371749"/>
            <a:ext cx="15574923" cy="3924151"/>
          </a:xfrm>
          <a:prstGeom prst="rect">
            <a:avLst/>
          </a:prstGeom>
          <a:noFill/>
        </p:spPr>
        <p:txBody>
          <a:bodyPr wrap="square" rtlCol="0">
            <a:spAutoFit/>
          </a:bodyPr>
          <a:lstStyle/>
          <a:p>
            <a:pPr algn="ctr">
              <a:lnSpc>
                <a:spcPct val="150000"/>
              </a:lnSpc>
            </a:pPr>
            <a:r>
              <a:rPr lang="vi-VN" sz="8300" b="1">
                <a:solidFill>
                  <a:srgbClr val="C00000"/>
                </a:solidFill>
                <a:cs typeface="Arial" panose="020B0604020202020204" pitchFamily="34" charset="0"/>
              </a:rPr>
              <a:t>CHƯƠNG VI. MỘT SỐ YẾU TỐ THỐNG KÊ VÀ XÁC SUẤT</a:t>
            </a:r>
            <a:endParaRPr lang="en-US" sz="8300" b="1" dirty="0">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2264842" y="5874160"/>
            <a:ext cx="13901563" cy="1369606"/>
          </a:xfrm>
          <a:prstGeom prst="rect">
            <a:avLst/>
          </a:prstGeom>
        </p:spPr>
        <p:txBody>
          <a:bodyPr wrap="none">
            <a:spAutoFit/>
          </a:bodyPr>
          <a:lstStyle/>
          <a:p>
            <a:r>
              <a:rPr lang="pt-BR" sz="8300" b="1" dirty="0">
                <a:solidFill>
                  <a:srgbClr val="0070C0"/>
                </a:solidFill>
                <a:latin typeface="Arial" panose="020B0604020202020204" pitchFamily="34" charset="0"/>
                <a:ea typeface="Arial" panose="020B0604020202020204" pitchFamily="34" charset="0"/>
                <a:cs typeface="Arial" panose="020B0604020202020204" pitchFamily="34" charset="0"/>
              </a:rPr>
              <a:t>BÀI TẬP CUỐI </a:t>
            </a:r>
            <a:r>
              <a:rPr lang="pt-BR" sz="8300" b="1">
                <a:solidFill>
                  <a:srgbClr val="0070C0"/>
                </a:solidFill>
                <a:latin typeface="Arial" panose="020B0604020202020204" pitchFamily="34" charset="0"/>
                <a:ea typeface="Arial" panose="020B0604020202020204" pitchFamily="34" charset="0"/>
                <a:cs typeface="Arial" panose="020B0604020202020204" pitchFamily="34" charset="0"/>
              </a:rPr>
              <a:t>CHƯƠNG </a:t>
            </a:r>
            <a:r>
              <a:rPr lang="pt-BR" sz="8300" b="1" smtClean="0">
                <a:solidFill>
                  <a:srgbClr val="0070C0"/>
                </a:solidFill>
                <a:latin typeface="Arial" panose="020B0604020202020204" pitchFamily="34" charset="0"/>
                <a:ea typeface="Arial" panose="020B0604020202020204" pitchFamily="34" charset="0"/>
                <a:cs typeface="Arial" panose="020B0604020202020204" pitchFamily="34" charset="0"/>
              </a:rPr>
              <a:t>VI</a:t>
            </a:r>
            <a:endParaRPr lang="en-US" sz="83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3803308"/>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sp>
        <p:nvSpPr>
          <p:cNvPr id="14" name="Rectangle 13"/>
          <p:cNvSpPr/>
          <p:nvPr/>
        </p:nvSpPr>
        <p:spPr>
          <a:xfrm>
            <a:off x="1458577" y="666262"/>
            <a:ext cx="15370846" cy="1938992"/>
          </a:xfrm>
          <a:prstGeom prst="rect">
            <a:avLst/>
          </a:prstGeom>
        </p:spPr>
        <p:txBody>
          <a:bodyPr wrap="square">
            <a:spAutoFit/>
          </a:bodyPr>
          <a:lstStyle/>
          <a:p>
            <a:pPr marL="571500" marR="0" lvl="0" indent="-57150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Lớp chia thành 5</a:t>
            </a:r>
            <a:r>
              <a:rPr kumimoji="0" lang="vi-VN" sz="40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nhóm </a:t>
            </a:r>
            <a:r>
              <a:rPr kumimoji="0" lang="vi-VN" sz="40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thực </a:t>
            </a: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hiện sơ đồ hóa kiến thức trọng tâm trong chương </a:t>
            </a:r>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VI</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5" name="Group 14"/>
          <p:cNvGrpSpPr/>
          <p:nvPr/>
        </p:nvGrpSpPr>
        <p:grpSpPr>
          <a:xfrm>
            <a:off x="1142673" y="2792428"/>
            <a:ext cx="4281281" cy="3494502"/>
            <a:chOff x="5295900" y="4914900"/>
            <a:chExt cx="5083632" cy="3188423"/>
          </a:xfrm>
        </p:grpSpPr>
        <p:grpSp>
          <p:nvGrpSpPr>
            <p:cNvPr id="16" name="Group 2"/>
            <p:cNvGrpSpPr/>
            <p:nvPr/>
          </p:nvGrpSpPr>
          <p:grpSpPr>
            <a:xfrm>
              <a:off x="5295900" y="4914900"/>
              <a:ext cx="5083632" cy="3188423"/>
              <a:chOff x="0" y="176392"/>
              <a:chExt cx="11735422" cy="4884633"/>
            </a:xfrm>
          </p:grpSpPr>
          <p:sp>
            <p:nvSpPr>
              <p:cNvPr id="19" name="Freeform 3"/>
              <p:cNvSpPr/>
              <p:nvPr/>
            </p:nvSpPr>
            <p:spPr>
              <a:xfrm>
                <a:off x="31750" y="176394"/>
                <a:ext cx="11703672" cy="4884631"/>
              </a:xfrm>
              <a:custGeom>
                <a:avLst/>
                <a:gdLst/>
                <a:ahLst/>
                <a:cxnLst/>
                <a:rect l="l" t="t" r="r" b="b"/>
                <a:pathLst>
                  <a:path w="14767539" h="6144079">
                    <a:moveTo>
                      <a:pt x="14674828" y="6144079"/>
                    </a:moveTo>
                    <a:lnTo>
                      <a:pt x="92710" y="6144079"/>
                    </a:lnTo>
                    <a:cubicBezTo>
                      <a:pt x="41910" y="6144079"/>
                      <a:pt x="0" y="6102169"/>
                      <a:pt x="0" y="6051369"/>
                    </a:cubicBezTo>
                    <a:lnTo>
                      <a:pt x="0" y="92710"/>
                    </a:lnTo>
                    <a:cubicBezTo>
                      <a:pt x="0" y="41910"/>
                      <a:pt x="41910" y="0"/>
                      <a:pt x="92710" y="0"/>
                    </a:cubicBezTo>
                    <a:lnTo>
                      <a:pt x="14673559" y="0"/>
                    </a:lnTo>
                    <a:cubicBezTo>
                      <a:pt x="14724359" y="0"/>
                      <a:pt x="14766269" y="41910"/>
                      <a:pt x="14766269" y="92710"/>
                    </a:cubicBezTo>
                    <a:lnTo>
                      <a:pt x="14766269" y="6050099"/>
                    </a:lnTo>
                    <a:cubicBezTo>
                      <a:pt x="14767539" y="6102169"/>
                      <a:pt x="14725628" y="6144079"/>
                      <a:pt x="14674828" y="6144079"/>
                    </a:cubicBezTo>
                    <a:close/>
                  </a:path>
                </a:pathLst>
              </a:custGeom>
              <a:solidFill>
                <a:srgbClr val="FBF6F3"/>
              </a:solidFill>
            </p:spPr>
          </p:sp>
          <p:sp>
            <p:nvSpPr>
              <p:cNvPr id="20" name="Freeform 4"/>
              <p:cNvSpPr/>
              <p:nvPr/>
            </p:nvSpPr>
            <p:spPr>
              <a:xfrm>
                <a:off x="0" y="176392"/>
                <a:ext cx="11697721" cy="4884633"/>
              </a:xfrm>
              <a:custGeom>
                <a:avLst/>
                <a:gdLst/>
                <a:ahLst/>
                <a:cxnLst/>
                <a:rect l="l" t="t" r="r" b="b"/>
                <a:pathLst>
                  <a:path w="14831039" h="6207579">
                    <a:moveTo>
                      <a:pt x="14706578" y="59690"/>
                    </a:moveTo>
                    <a:cubicBezTo>
                      <a:pt x="14742139" y="59690"/>
                      <a:pt x="14771350" y="88900"/>
                      <a:pt x="14771350" y="124460"/>
                    </a:cubicBezTo>
                    <a:lnTo>
                      <a:pt x="14771350" y="6083119"/>
                    </a:lnTo>
                    <a:cubicBezTo>
                      <a:pt x="14771350" y="6118679"/>
                      <a:pt x="14742139" y="6147889"/>
                      <a:pt x="14706578" y="6147889"/>
                    </a:cubicBezTo>
                    <a:lnTo>
                      <a:pt x="124460" y="6147889"/>
                    </a:lnTo>
                    <a:cubicBezTo>
                      <a:pt x="88900" y="6147889"/>
                      <a:pt x="59690" y="6118679"/>
                      <a:pt x="59690" y="6083119"/>
                    </a:cubicBezTo>
                    <a:lnTo>
                      <a:pt x="59690" y="124460"/>
                    </a:lnTo>
                    <a:cubicBezTo>
                      <a:pt x="59690" y="88900"/>
                      <a:pt x="88900" y="59690"/>
                      <a:pt x="124460" y="59690"/>
                    </a:cubicBezTo>
                    <a:lnTo>
                      <a:pt x="14706578" y="59690"/>
                    </a:lnTo>
                    <a:moveTo>
                      <a:pt x="14706578" y="0"/>
                    </a:moveTo>
                    <a:lnTo>
                      <a:pt x="124460" y="0"/>
                    </a:lnTo>
                    <a:cubicBezTo>
                      <a:pt x="55880" y="0"/>
                      <a:pt x="0" y="55880"/>
                      <a:pt x="0" y="124460"/>
                    </a:cubicBezTo>
                    <a:lnTo>
                      <a:pt x="0" y="6083119"/>
                    </a:lnTo>
                    <a:cubicBezTo>
                      <a:pt x="0" y="6151699"/>
                      <a:pt x="55880" y="6207579"/>
                      <a:pt x="124460" y="6207579"/>
                    </a:cubicBezTo>
                    <a:lnTo>
                      <a:pt x="14706578" y="6207579"/>
                    </a:lnTo>
                    <a:cubicBezTo>
                      <a:pt x="14775159" y="6207579"/>
                      <a:pt x="14831039" y="6151699"/>
                      <a:pt x="14831039" y="6083119"/>
                    </a:cubicBezTo>
                    <a:lnTo>
                      <a:pt x="14831039" y="124460"/>
                    </a:lnTo>
                    <a:cubicBezTo>
                      <a:pt x="14831039" y="55880"/>
                      <a:pt x="14775159" y="0"/>
                      <a:pt x="14706578" y="0"/>
                    </a:cubicBezTo>
                    <a:close/>
                  </a:path>
                </a:pathLst>
              </a:custGeom>
              <a:solidFill>
                <a:srgbClr val="4C5270"/>
              </a:solidFill>
            </p:spPr>
          </p:sp>
        </p:grpSp>
        <p:sp>
          <p:nvSpPr>
            <p:cNvPr id="17" name="Rectangle 16"/>
            <p:cNvSpPr/>
            <p:nvPr/>
          </p:nvSpPr>
          <p:spPr>
            <a:xfrm>
              <a:off x="5545145" y="5149669"/>
              <a:ext cx="4546613" cy="2723823"/>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3429000" algn="ctr"/>
                  <a:tab pos="4552315" algn="l"/>
                </a:tabLst>
                <a:defRPr/>
              </a:pPr>
              <a:r>
                <a:rPr kumimoji="0" lang="en-US" sz="38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Nhóm </a:t>
              </a:r>
              <a:r>
                <a:rPr kumimoji="0" lang="en-US" sz="3800" b="1" i="0" u="none" strike="noStrike" kern="1200" cap="none" spc="0" normalizeH="0" baseline="0" noProof="0" smtClean="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1: </a:t>
              </a:r>
            </a:p>
            <a:p>
              <a:pPr lvl="0" algn="just">
                <a:lnSpc>
                  <a:spcPct val="150000"/>
                </a:lnSpc>
                <a:tabLst>
                  <a:tab pos="3429000" algn="ctr"/>
                  <a:tab pos="4552315" algn="l"/>
                </a:tabLst>
              </a:pPr>
              <a:r>
                <a:rPr lang="vi-VN" sz="3800">
                  <a:solidFill>
                    <a:prstClr val="black"/>
                  </a:solidFill>
                  <a:ea typeface="Times New Roman" panose="02020603050405020304" pitchFamily="18" charset="0"/>
                  <a:cs typeface="Arial" panose="020B0604020202020204" pitchFamily="34" charset="0"/>
                </a:rPr>
                <a:t>Thu thập và phân tích dữ liệu</a:t>
              </a:r>
              <a:endPar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grpSp>
        <p:nvGrpSpPr>
          <p:cNvPr id="27" name="Group 26"/>
          <p:cNvGrpSpPr/>
          <p:nvPr/>
        </p:nvGrpSpPr>
        <p:grpSpPr>
          <a:xfrm>
            <a:off x="6081673" y="2705100"/>
            <a:ext cx="5195927" cy="3946670"/>
            <a:chOff x="5295900" y="4846904"/>
            <a:chExt cx="6391686" cy="3600986"/>
          </a:xfrm>
        </p:grpSpPr>
        <p:grpSp>
          <p:nvGrpSpPr>
            <p:cNvPr id="28" name="Group 2"/>
            <p:cNvGrpSpPr/>
            <p:nvPr/>
          </p:nvGrpSpPr>
          <p:grpSpPr>
            <a:xfrm>
              <a:off x="5295900" y="4914900"/>
              <a:ext cx="6391686" cy="3188423"/>
              <a:chOff x="0" y="176392"/>
              <a:chExt cx="14755029" cy="4884633"/>
            </a:xfrm>
          </p:grpSpPr>
          <p:sp>
            <p:nvSpPr>
              <p:cNvPr id="31" name="Freeform 3"/>
              <p:cNvSpPr/>
              <p:nvPr/>
            </p:nvSpPr>
            <p:spPr>
              <a:xfrm>
                <a:off x="31751" y="176394"/>
                <a:ext cx="14723278" cy="4884631"/>
              </a:xfrm>
              <a:custGeom>
                <a:avLst/>
                <a:gdLst/>
                <a:ahLst/>
                <a:cxnLst/>
                <a:rect l="l" t="t" r="r" b="b"/>
                <a:pathLst>
                  <a:path w="14767539" h="6144079">
                    <a:moveTo>
                      <a:pt x="14674828" y="6144079"/>
                    </a:moveTo>
                    <a:lnTo>
                      <a:pt x="92710" y="6144079"/>
                    </a:lnTo>
                    <a:cubicBezTo>
                      <a:pt x="41910" y="6144079"/>
                      <a:pt x="0" y="6102169"/>
                      <a:pt x="0" y="6051369"/>
                    </a:cubicBezTo>
                    <a:lnTo>
                      <a:pt x="0" y="92710"/>
                    </a:lnTo>
                    <a:cubicBezTo>
                      <a:pt x="0" y="41910"/>
                      <a:pt x="41910" y="0"/>
                      <a:pt x="92710" y="0"/>
                    </a:cubicBezTo>
                    <a:lnTo>
                      <a:pt x="14673559" y="0"/>
                    </a:lnTo>
                    <a:cubicBezTo>
                      <a:pt x="14724359" y="0"/>
                      <a:pt x="14766269" y="41910"/>
                      <a:pt x="14766269" y="92710"/>
                    </a:cubicBezTo>
                    <a:lnTo>
                      <a:pt x="14766269" y="6050099"/>
                    </a:lnTo>
                    <a:cubicBezTo>
                      <a:pt x="14767539" y="6102169"/>
                      <a:pt x="14725628" y="6144079"/>
                      <a:pt x="14674828" y="6144079"/>
                    </a:cubicBezTo>
                    <a:close/>
                  </a:path>
                </a:pathLst>
              </a:custGeom>
              <a:solidFill>
                <a:srgbClr val="FBF6F3"/>
              </a:solidFill>
            </p:spPr>
          </p:sp>
          <p:sp>
            <p:nvSpPr>
              <p:cNvPr id="32" name="Freeform 4"/>
              <p:cNvSpPr/>
              <p:nvPr/>
            </p:nvSpPr>
            <p:spPr>
              <a:xfrm>
                <a:off x="0" y="176392"/>
                <a:ext cx="14755029" cy="4884633"/>
              </a:xfrm>
              <a:custGeom>
                <a:avLst/>
                <a:gdLst/>
                <a:ahLst/>
                <a:cxnLst/>
                <a:rect l="l" t="t" r="r" b="b"/>
                <a:pathLst>
                  <a:path w="14831039" h="6207579">
                    <a:moveTo>
                      <a:pt x="14706578" y="59690"/>
                    </a:moveTo>
                    <a:cubicBezTo>
                      <a:pt x="14742139" y="59690"/>
                      <a:pt x="14771350" y="88900"/>
                      <a:pt x="14771350" y="124460"/>
                    </a:cubicBezTo>
                    <a:lnTo>
                      <a:pt x="14771350" y="6083119"/>
                    </a:lnTo>
                    <a:cubicBezTo>
                      <a:pt x="14771350" y="6118679"/>
                      <a:pt x="14742139" y="6147889"/>
                      <a:pt x="14706578" y="6147889"/>
                    </a:cubicBezTo>
                    <a:lnTo>
                      <a:pt x="124460" y="6147889"/>
                    </a:lnTo>
                    <a:cubicBezTo>
                      <a:pt x="88900" y="6147889"/>
                      <a:pt x="59690" y="6118679"/>
                      <a:pt x="59690" y="6083119"/>
                    </a:cubicBezTo>
                    <a:lnTo>
                      <a:pt x="59690" y="124460"/>
                    </a:lnTo>
                    <a:cubicBezTo>
                      <a:pt x="59690" y="88900"/>
                      <a:pt x="88900" y="59690"/>
                      <a:pt x="124460" y="59690"/>
                    </a:cubicBezTo>
                    <a:lnTo>
                      <a:pt x="14706578" y="59690"/>
                    </a:lnTo>
                    <a:moveTo>
                      <a:pt x="14706578" y="0"/>
                    </a:moveTo>
                    <a:lnTo>
                      <a:pt x="124460" y="0"/>
                    </a:lnTo>
                    <a:cubicBezTo>
                      <a:pt x="55880" y="0"/>
                      <a:pt x="0" y="55880"/>
                      <a:pt x="0" y="124460"/>
                    </a:cubicBezTo>
                    <a:lnTo>
                      <a:pt x="0" y="6083119"/>
                    </a:lnTo>
                    <a:cubicBezTo>
                      <a:pt x="0" y="6151699"/>
                      <a:pt x="55880" y="6207579"/>
                      <a:pt x="124460" y="6207579"/>
                    </a:cubicBezTo>
                    <a:lnTo>
                      <a:pt x="14706578" y="6207579"/>
                    </a:lnTo>
                    <a:cubicBezTo>
                      <a:pt x="14775159" y="6207579"/>
                      <a:pt x="14831039" y="6151699"/>
                      <a:pt x="14831039" y="6083119"/>
                    </a:cubicBezTo>
                    <a:lnTo>
                      <a:pt x="14831039" y="124460"/>
                    </a:lnTo>
                    <a:cubicBezTo>
                      <a:pt x="14831039" y="55880"/>
                      <a:pt x="14775159" y="0"/>
                      <a:pt x="14706578" y="0"/>
                    </a:cubicBezTo>
                    <a:close/>
                  </a:path>
                </a:pathLst>
              </a:custGeom>
              <a:solidFill>
                <a:srgbClr val="4C5270"/>
              </a:solidFill>
            </p:spPr>
          </p:sp>
        </p:grpSp>
        <p:sp>
          <p:nvSpPr>
            <p:cNvPr id="29" name="Rectangle 28"/>
            <p:cNvSpPr/>
            <p:nvPr/>
          </p:nvSpPr>
          <p:spPr>
            <a:xfrm>
              <a:off x="5591377" y="4846904"/>
              <a:ext cx="5800731" cy="3600986"/>
            </a:xfrm>
            <a:prstGeom prst="rect">
              <a:avLst/>
            </a:prstGeom>
          </p:spPr>
          <p:txBody>
            <a:bodyPr wrap="square">
              <a:spAutoFit/>
            </a:bodyPr>
            <a:lstStyle/>
            <a:p>
              <a:pPr marL="0" marR="0" lvl="0" indent="0" algn="ctr" defTabSz="914400" rtl="0" eaLnBrk="1" fontAlgn="auto" latinLnBrk="0" hangingPunct="1">
                <a:lnSpc>
                  <a:spcPct val="150000"/>
                </a:lnSpc>
                <a:buClrTx/>
                <a:buSzTx/>
                <a:buFontTx/>
                <a:buNone/>
                <a:tabLst>
                  <a:tab pos="3429000" algn="ctr"/>
                  <a:tab pos="4552315" algn="l"/>
                </a:tabLst>
                <a:defRPr/>
              </a:pPr>
              <a:r>
                <a:rPr kumimoji="0" lang="en-US" sz="38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Nhóm </a:t>
              </a:r>
              <a:r>
                <a:rPr kumimoji="0" lang="en-US" sz="3800" b="1" i="0" u="none" strike="noStrike" kern="1200" cap="none" spc="0" normalizeH="0" baseline="0" noProof="0" smtClean="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2: </a:t>
              </a:r>
            </a:p>
            <a:p>
              <a:pPr lvl="0" algn="just">
                <a:lnSpc>
                  <a:spcPct val="150000"/>
                </a:lnSpc>
                <a:tabLst>
                  <a:tab pos="3429000" algn="ctr"/>
                  <a:tab pos="4552315" algn="l"/>
                </a:tabLst>
              </a:pPr>
              <a:r>
                <a:rPr lang="vi-VN" sz="3800">
                  <a:solidFill>
                    <a:prstClr val="black"/>
                  </a:solidFill>
                  <a:latin typeface="Arial" panose="020B0604020202020204" pitchFamily="34" charset="0"/>
                  <a:ea typeface="Times New Roman" panose="02020603050405020304" pitchFamily="18" charset="0"/>
                  <a:cs typeface="Arial" panose="020B0604020202020204" pitchFamily="34" charset="0"/>
                </a:rPr>
                <a:t>Mô tả và biểu diễn dữ liệu trên các bảng, biểu đồ.</a:t>
              </a:r>
              <a:endPar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grpSp>
        <p:nvGrpSpPr>
          <p:cNvPr id="33" name="Group 32"/>
          <p:cNvGrpSpPr/>
          <p:nvPr/>
        </p:nvGrpSpPr>
        <p:grpSpPr>
          <a:xfrm>
            <a:off x="1154256" y="6739084"/>
            <a:ext cx="7387107" cy="2824016"/>
            <a:chOff x="5295900" y="4914901"/>
            <a:chExt cx="4723487" cy="2824016"/>
          </a:xfrm>
        </p:grpSpPr>
        <p:grpSp>
          <p:nvGrpSpPr>
            <p:cNvPr id="34" name="Group 2"/>
            <p:cNvGrpSpPr/>
            <p:nvPr/>
          </p:nvGrpSpPr>
          <p:grpSpPr>
            <a:xfrm>
              <a:off x="5295900" y="4914901"/>
              <a:ext cx="4723487" cy="2824016"/>
              <a:chOff x="0" y="176393"/>
              <a:chExt cx="10904039" cy="4326366"/>
            </a:xfrm>
          </p:grpSpPr>
          <p:sp>
            <p:nvSpPr>
              <p:cNvPr id="37" name="Freeform 3"/>
              <p:cNvSpPr/>
              <p:nvPr/>
            </p:nvSpPr>
            <p:spPr>
              <a:xfrm>
                <a:off x="31751" y="176393"/>
                <a:ext cx="10872288" cy="4291409"/>
              </a:xfrm>
              <a:custGeom>
                <a:avLst/>
                <a:gdLst/>
                <a:ahLst/>
                <a:cxnLst/>
                <a:rect l="l" t="t" r="r" b="b"/>
                <a:pathLst>
                  <a:path w="14767539" h="6144079">
                    <a:moveTo>
                      <a:pt x="14674828" y="6144079"/>
                    </a:moveTo>
                    <a:lnTo>
                      <a:pt x="92710" y="6144079"/>
                    </a:lnTo>
                    <a:cubicBezTo>
                      <a:pt x="41910" y="6144079"/>
                      <a:pt x="0" y="6102169"/>
                      <a:pt x="0" y="6051369"/>
                    </a:cubicBezTo>
                    <a:lnTo>
                      <a:pt x="0" y="92710"/>
                    </a:lnTo>
                    <a:cubicBezTo>
                      <a:pt x="0" y="41910"/>
                      <a:pt x="41910" y="0"/>
                      <a:pt x="92710" y="0"/>
                    </a:cubicBezTo>
                    <a:lnTo>
                      <a:pt x="14673559" y="0"/>
                    </a:lnTo>
                    <a:cubicBezTo>
                      <a:pt x="14724359" y="0"/>
                      <a:pt x="14766269" y="41910"/>
                      <a:pt x="14766269" y="92710"/>
                    </a:cubicBezTo>
                    <a:lnTo>
                      <a:pt x="14766269" y="6050099"/>
                    </a:lnTo>
                    <a:cubicBezTo>
                      <a:pt x="14767539" y="6102169"/>
                      <a:pt x="14725628" y="6144079"/>
                      <a:pt x="14674828" y="6144079"/>
                    </a:cubicBezTo>
                    <a:close/>
                  </a:path>
                </a:pathLst>
              </a:custGeom>
              <a:solidFill>
                <a:srgbClr val="FBF6F3"/>
              </a:solidFill>
            </p:spPr>
          </p:sp>
          <p:sp>
            <p:nvSpPr>
              <p:cNvPr id="38" name="Freeform 4"/>
              <p:cNvSpPr/>
              <p:nvPr/>
            </p:nvSpPr>
            <p:spPr>
              <a:xfrm>
                <a:off x="0" y="176395"/>
                <a:ext cx="10904039" cy="4326364"/>
              </a:xfrm>
              <a:custGeom>
                <a:avLst/>
                <a:gdLst/>
                <a:ahLst/>
                <a:cxnLst/>
                <a:rect l="l" t="t" r="r" b="b"/>
                <a:pathLst>
                  <a:path w="14831039" h="6207579">
                    <a:moveTo>
                      <a:pt x="14706578" y="59690"/>
                    </a:moveTo>
                    <a:cubicBezTo>
                      <a:pt x="14742139" y="59690"/>
                      <a:pt x="14771350" y="88900"/>
                      <a:pt x="14771350" y="124460"/>
                    </a:cubicBezTo>
                    <a:lnTo>
                      <a:pt x="14771350" y="6083119"/>
                    </a:lnTo>
                    <a:cubicBezTo>
                      <a:pt x="14771350" y="6118679"/>
                      <a:pt x="14742139" y="6147889"/>
                      <a:pt x="14706578" y="6147889"/>
                    </a:cubicBezTo>
                    <a:lnTo>
                      <a:pt x="124460" y="6147889"/>
                    </a:lnTo>
                    <a:cubicBezTo>
                      <a:pt x="88900" y="6147889"/>
                      <a:pt x="59690" y="6118679"/>
                      <a:pt x="59690" y="6083119"/>
                    </a:cubicBezTo>
                    <a:lnTo>
                      <a:pt x="59690" y="124460"/>
                    </a:lnTo>
                    <a:cubicBezTo>
                      <a:pt x="59690" y="88900"/>
                      <a:pt x="88900" y="59690"/>
                      <a:pt x="124460" y="59690"/>
                    </a:cubicBezTo>
                    <a:lnTo>
                      <a:pt x="14706578" y="59690"/>
                    </a:lnTo>
                    <a:moveTo>
                      <a:pt x="14706578" y="0"/>
                    </a:moveTo>
                    <a:lnTo>
                      <a:pt x="124460" y="0"/>
                    </a:lnTo>
                    <a:cubicBezTo>
                      <a:pt x="55880" y="0"/>
                      <a:pt x="0" y="55880"/>
                      <a:pt x="0" y="124460"/>
                    </a:cubicBezTo>
                    <a:lnTo>
                      <a:pt x="0" y="6083119"/>
                    </a:lnTo>
                    <a:cubicBezTo>
                      <a:pt x="0" y="6151699"/>
                      <a:pt x="55880" y="6207579"/>
                      <a:pt x="124460" y="6207579"/>
                    </a:cubicBezTo>
                    <a:lnTo>
                      <a:pt x="14706578" y="6207579"/>
                    </a:lnTo>
                    <a:cubicBezTo>
                      <a:pt x="14775159" y="6207579"/>
                      <a:pt x="14831039" y="6151699"/>
                      <a:pt x="14831039" y="6083119"/>
                    </a:cubicBezTo>
                    <a:lnTo>
                      <a:pt x="14831039" y="124460"/>
                    </a:lnTo>
                    <a:cubicBezTo>
                      <a:pt x="14831039" y="55880"/>
                      <a:pt x="14775159" y="0"/>
                      <a:pt x="14706578" y="0"/>
                    </a:cubicBezTo>
                    <a:close/>
                  </a:path>
                </a:pathLst>
              </a:custGeom>
              <a:solidFill>
                <a:srgbClr val="4C5270"/>
              </a:solidFill>
            </p:spPr>
          </p:sp>
        </p:grpSp>
        <p:sp>
          <p:nvSpPr>
            <p:cNvPr id="35" name="Rectangle 34"/>
            <p:cNvSpPr/>
            <p:nvPr/>
          </p:nvSpPr>
          <p:spPr>
            <a:xfrm>
              <a:off x="5358955" y="4932404"/>
              <a:ext cx="4619935" cy="2723823"/>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3429000" algn="ctr"/>
                  <a:tab pos="4552315" algn="l"/>
                </a:tabLst>
                <a:defRPr/>
              </a:pPr>
              <a:r>
                <a:rPr kumimoji="0" lang="en-US" sz="38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Nhóm 4</a:t>
              </a:r>
              <a:r>
                <a:rPr kumimoji="0" lang="en-US" sz="3800" b="1" i="0" u="none" strike="noStrike" kern="1200" cap="none" spc="0" normalizeH="0" baseline="0" noProof="0" smtClean="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lvl="0" algn="just">
                <a:lnSpc>
                  <a:spcPct val="150000"/>
                </a:lnSpc>
                <a:tabLst>
                  <a:tab pos="3429000" algn="ctr"/>
                  <a:tab pos="4552315" algn="l"/>
                </a:tabLst>
              </a:pPr>
              <a:r>
                <a:rPr lang="vi-VN" sz="3800">
                  <a:solidFill>
                    <a:prstClr val="black"/>
                  </a:solidFill>
                  <a:ea typeface="Times New Roman" panose="02020603050405020304" pitchFamily="18" charset="0"/>
                  <a:cs typeface="Arial" panose="020B0604020202020204" pitchFamily="34" charset="0"/>
                </a:rPr>
                <a:t>Xác suất của biến cố ngẫu nhiên trong một số trò chơi đơn giản</a:t>
              </a:r>
              <a:endPar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grpSp>
        <p:nvGrpSpPr>
          <p:cNvPr id="39" name="Group 38"/>
          <p:cNvGrpSpPr/>
          <p:nvPr/>
        </p:nvGrpSpPr>
        <p:grpSpPr>
          <a:xfrm>
            <a:off x="11956350" y="2705100"/>
            <a:ext cx="5195927" cy="3600986"/>
            <a:chOff x="5295900" y="4846904"/>
            <a:chExt cx="6391686" cy="3285580"/>
          </a:xfrm>
        </p:grpSpPr>
        <p:grpSp>
          <p:nvGrpSpPr>
            <p:cNvPr id="40" name="Group 2"/>
            <p:cNvGrpSpPr/>
            <p:nvPr/>
          </p:nvGrpSpPr>
          <p:grpSpPr>
            <a:xfrm>
              <a:off x="5295900" y="4914900"/>
              <a:ext cx="6391686" cy="3188423"/>
              <a:chOff x="0" y="176392"/>
              <a:chExt cx="14755029" cy="4884633"/>
            </a:xfrm>
          </p:grpSpPr>
          <p:sp>
            <p:nvSpPr>
              <p:cNvPr id="42" name="Freeform 3"/>
              <p:cNvSpPr/>
              <p:nvPr/>
            </p:nvSpPr>
            <p:spPr>
              <a:xfrm>
                <a:off x="31751" y="176394"/>
                <a:ext cx="14723278" cy="4884631"/>
              </a:xfrm>
              <a:custGeom>
                <a:avLst/>
                <a:gdLst/>
                <a:ahLst/>
                <a:cxnLst/>
                <a:rect l="l" t="t" r="r" b="b"/>
                <a:pathLst>
                  <a:path w="14767539" h="6144079">
                    <a:moveTo>
                      <a:pt x="14674828" y="6144079"/>
                    </a:moveTo>
                    <a:lnTo>
                      <a:pt x="92710" y="6144079"/>
                    </a:lnTo>
                    <a:cubicBezTo>
                      <a:pt x="41910" y="6144079"/>
                      <a:pt x="0" y="6102169"/>
                      <a:pt x="0" y="6051369"/>
                    </a:cubicBezTo>
                    <a:lnTo>
                      <a:pt x="0" y="92710"/>
                    </a:lnTo>
                    <a:cubicBezTo>
                      <a:pt x="0" y="41910"/>
                      <a:pt x="41910" y="0"/>
                      <a:pt x="92710" y="0"/>
                    </a:cubicBezTo>
                    <a:lnTo>
                      <a:pt x="14673559" y="0"/>
                    </a:lnTo>
                    <a:cubicBezTo>
                      <a:pt x="14724359" y="0"/>
                      <a:pt x="14766269" y="41910"/>
                      <a:pt x="14766269" y="92710"/>
                    </a:cubicBezTo>
                    <a:lnTo>
                      <a:pt x="14766269" y="6050099"/>
                    </a:lnTo>
                    <a:cubicBezTo>
                      <a:pt x="14767539" y="6102169"/>
                      <a:pt x="14725628" y="6144079"/>
                      <a:pt x="14674828" y="6144079"/>
                    </a:cubicBezTo>
                    <a:close/>
                  </a:path>
                </a:pathLst>
              </a:custGeom>
              <a:solidFill>
                <a:srgbClr val="FBF6F3"/>
              </a:solidFill>
            </p:spPr>
          </p:sp>
          <p:sp>
            <p:nvSpPr>
              <p:cNvPr id="43" name="Freeform 4"/>
              <p:cNvSpPr/>
              <p:nvPr/>
            </p:nvSpPr>
            <p:spPr>
              <a:xfrm>
                <a:off x="0" y="176392"/>
                <a:ext cx="14755029" cy="4884633"/>
              </a:xfrm>
              <a:custGeom>
                <a:avLst/>
                <a:gdLst/>
                <a:ahLst/>
                <a:cxnLst/>
                <a:rect l="l" t="t" r="r" b="b"/>
                <a:pathLst>
                  <a:path w="14831039" h="6207579">
                    <a:moveTo>
                      <a:pt x="14706578" y="59690"/>
                    </a:moveTo>
                    <a:cubicBezTo>
                      <a:pt x="14742139" y="59690"/>
                      <a:pt x="14771350" y="88900"/>
                      <a:pt x="14771350" y="124460"/>
                    </a:cubicBezTo>
                    <a:lnTo>
                      <a:pt x="14771350" y="6083119"/>
                    </a:lnTo>
                    <a:cubicBezTo>
                      <a:pt x="14771350" y="6118679"/>
                      <a:pt x="14742139" y="6147889"/>
                      <a:pt x="14706578" y="6147889"/>
                    </a:cubicBezTo>
                    <a:lnTo>
                      <a:pt x="124460" y="6147889"/>
                    </a:lnTo>
                    <a:cubicBezTo>
                      <a:pt x="88900" y="6147889"/>
                      <a:pt x="59690" y="6118679"/>
                      <a:pt x="59690" y="6083119"/>
                    </a:cubicBezTo>
                    <a:lnTo>
                      <a:pt x="59690" y="124460"/>
                    </a:lnTo>
                    <a:cubicBezTo>
                      <a:pt x="59690" y="88900"/>
                      <a:pt x="88900" y="59690"/>
                      <a:pt x="124460" y="59690"/>
                    </a:cubicBezTo>
                    <a:lnTo>
                      <a:pt x="14706578" y="59690"/>
                    </a:lnTo>
                    <a:moveTo>
                      <a:pt x="14706578" y="0"/>
                    </a:moveTo>
                    <a:lnTo>
                      <a:pt x="124460" y="0"/>
                    </a:lnTo>
                    <a:cubicBezTo>
                      <a:pt x="55880" y="0"/>
                      <a:pt x="0" y="55880"/>
                      <a:pt x="0" y="124460"/>
                    </a:cubicBezTo>
                    <a:lnTo>
                      <a:pt x="0" y="6083119"/>
                    </a:lnTo>
                    <a:cubicBezTo>
                      <a:pt x="0" y="6151699"/>
                      <a:pt x="55880" y="6207579"/>
                      <a:pt x="124460" y="6207579"/>
                    </a:cubicBezTo>
                    <a:lnTo>
                      <a:pt x="14706578" y="6207579"/>
                    </a:lnTo>
                    <a:cubicBezTo>
                      <a:pt x="14775159" y="6207579"/>
                      <a:pt x="14831039" y="6151699"/>
                      <a:pt x="14831039" y="6083119"/>
                    </a:cubicBezTo>
                    <a:lnTo>
                      <a:pt x="14831039" y="124460"/>
                    </a:lnTo>
                    <a:cubicBezTo>
                      <a:pt x="14831039" y="55880"/>
                      <a:pt x="14775159" y="0"/>
                      <a:pt x="14706578" y="0"/>
                    </a:cubicBezTo>
                    <a:close/>
                  </a:path>
                </a:pathLst>
              </a:custGeom>
              <a:solidFill>
                <a:srgbClr val="4C5270"/>
              </a:solidFill>
            </p:spPr>
          </p:sp>
        </p:grpSp>
        <p:sp>
          <p:nvSpPr>
            <p:cNvPr id="41" name="Rectangle 40"/>
            <p:cNvSpPr/>
            <p:nvPr/>
          </p:nvSpPr>
          <p:spPr>
            <a:xfrm>
              <a:off x="5591377" y="4846904"/>
              <a:ext cx="5800731" cy="3285580"/>
            </a:xfrm>
            <a:prstGeom prst="rect">
              <a:avLst/>
            </a:prstGeom>
          </p:spPr>
          <p:txBody>
            <a:bodyPr wrap="square">
              <a:spAutoFit/>
            </a:bodyPr>
            <a:lstStyle/>
            <a:p>
              <a:pPr marL="0" marR="0" lvl="0" indent="0" algn="ctr" defTabSz="914400" rtl="0" eaLnBrk="1" fontAlgn="auto" latinLnBrk="0" hangingPunct="1">
                <a:lnSpc>
                  <a:spcPct val="150000"/>
                </a:lnSpc>
                <a:buClrTx/>
                <a:buSzTx/>
                <a:buFontTx/>
                <a:buNone/>
                <a:tabLst>
                  <a:tab pos="3429000" algn="ctr"/>
                  <a:tab pos="4552315" algn="l"/>
                </a:tabLst>
                <a:defRPr/>
              </a:pPr>
              <a:r>
                <a:rPr kumimoji="0" lang="en-US" sz="38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Nhóm </a:t>
              </a:r>
              <a:r>
                <a:rPr kumimoji="0" lang="en-US" sz="3800" b="1" i="0" u="none" strike="noStrike" kern="1200" cap="none" spc="0" normalizeH="0" baseline="0" noProof="0" smtClean="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3: </a:t>
              </a:r>
            </a:p>
            <a:p>
              <a:pPr lvl="0" algn="just">
                <a:lnSpc>
                  <a:spcPct val="150000"/>
                </a:lnSpc>
                <a:tabLst>
                  <a:tab pos="3429000" algn="ctr"/>
                  <a:tab pos="4552315" algn="l"/>
                </a:tabLst>
              </a:pPr>
              <a:r>
                <a:rPr lang="vi-VN" sz="3800">
                  <a:solidFill>
                    <a:prstClr val="black"/>
                  </a:solidFill>
                  <a:ea typeface="Times New Roman" panose="02020603050405020304" pitchFamily="18" charset="0"/>
                  <a:cs typeface="Arial" panose="020B0604020202020204" pitchFamily="34" charset="0"/>
                </a:rPr>
                <a:t>Phân tích và xử lí dữ liệu thu được ở dạng bảng, biểu đồ.</a:t>
              </a:r>
              <a:endPar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grpSp>
        <p:nvGrpSpPr>
          <p:cNvPr id="44" name="Group 43"/>
          <p:cNvGrpSpPr/>
          <p:nvPr/>
        </p:nvGrpSpPr>
        <p:grpSpPr>
          <a:xfrm>
            <a:off x="8991599" y="6688765"/>
            <a:ext cx="8160677" cy="3600986"/>
            <a:chOff x="5295900" y="4862677"/>
            <a:chExt cx="5067300" cy="3600986"/>
          </a:xfrm>
        </p:grpSpPr>
        <p:grpSp>
          <p:nvGrpSpPr>
            <p:cNvPr id="45" name="Group 2"/>
            <p:cNvGrpSpPr/>
            <p:nvPr/>
          </p:nvGrpSpPr>
          <p:grpSpPr>
            <a:xfrm>
              <a:off x="5295900" y="4914901"/>
              <a:ext cx="5067300" cy="2824016"/>
              <a:chOff x="0" y="176393"/>
              <a:chExt cx="11697721" cy="4326366"/>
            </a:xfrm>
          </p:grpSpPr>
          <p:sp>
            <p:nvSpPr>
              <p:cNvPr id="47" name="Freeform 3"/>
              <p:cNvSpPr/>
              <p:nvPr/>
            </p:nvSpPr>
            <p:spPr>
              <a:xfrm>
                <a:off x="31750" y="176393"/>
                <a:ext cx="11665971" cy="4291409"/>
              </a:xfrm>
              <a:custGeom>
                <a:avLst/>
                <a:gdLst/>
                <a:ahLst/>
                <a:cxnLst/>
                <a:rect l="l" t="t" r="r" b="b"/>
                <a:pathLst>
                  <a:path w="14767539" h="6144079">
                    <a:moveTo>
                      <a:pt x="14674828" y="6144079"/>
                    </a:moveTo>
                    <a:lnTo>
                      <a:pt x="92710" y="6144079"/>
                    </a:lnTo>
                    <a:cubicBezTo>
                      <a:pt x="41910" y="6144079"/>
                      <a:pt x="0" y="6102169"/>
                      <a:pt x="0" y="6051369"/>
                    </a:cubicBezTo>
                    <a:lnTo>
                      <a:pt x="0" y="92710"/>
                    </a:lnTo>
                    <a:cubicBezTo>
                      <a:pt x="0" y="41910"/>
                      <a:pt x="41910" y="0"/>
                      <a:pt x="92710" y="0"/>
                    </a:cubicBezTo>
                    <a:lnTo>
                      <a:pt x="14673559" y="0"/>
                    </a:lnTo>
                    <a:cubicBezTo>
                      <a:pt x="14724359" y="0"/>
                      <a:pt x="14766269" y="41910"/>
                      <a:pt x="14766269" y="92710"/>
                    </a:cubicBezTo>
                    <a:lnTo>
                      <a:pt x="14766269" y="6050099"/>
                    </a:lnTo>
                    <a:cubicBezTo>
                      <a:pt x="14767539" y="6102169"/>
                      <a:pt x="14725628" y="6144079"/>
                      <a:pt x="14674828" y="6144079"/>
                    </a:cubicBezTo>
                    <a:close/>
                  </a:path>
                </a:pathLst>
              </a:custGeom>
              <a:solidFill>
                <a:srgbClr val="FBF6F3"/>
              </a:solidFill>
            </p:spPr>
          </p:sp>
          <p:sp>
            <p:nvSpPr>
              <p:cNvPr id="48" name="Freeform 4"/>
              <p:cNvSpPr/>
              <p:nvPr/>
            </p:nvSpPr>
            <p:spPr>
              <a:xfrm>
                <a:off x="0" y="176394"/>
                <a:ext cx="11697721" cy="4326365"/>
              </a:xfrm>
              <a:custGeom>
                <a:avLst/>
                <a:gdLst/>
                <a:ahLst/>
                <a:cxnLst/>
                <a:rect l="l" t="t" r="r" b="b"/>
                <a:pathLst>
                  <a:path w="14831039" h="6207579">
                    <a:moveTo>
                      <a:pt x="14706578" y="59690"/>
                    </a:moveTo>
                    <a:cubicBezTo>
                      <a:pt x="14742139" y="59690"/>
                      <a:pt x="14771350" y="88900"/>
                      <a:pt x="14771350" y="124460"/>
                    </a:cubicBezTo>
                    <a:lnTo>
                      <a:pt x="14771350" y="6083119"/>
                    </a:lnTo>
                    <a:cubicBezTo>
                      <a:pt x="14771350" y="6118679"/>
                      <a:pt x="14742139" y="6147889"/>
                      <a:pt x="14706578" y="6147889"/>
                    </a:cubicBezTo>
                    <a:lnTo>
                      <a:pt x="124460" y="6147889"/>
                    </a:lnTo>
                    <a:cubicBezTo>
                      <a:pt x="88900" y="6147889"/>
                      <a:pt x="59690" y="6118679"/>
                      <a:pt x="59690" y="6083119"/>
                    </a:cubicBezTo>
                    <a:lnTo>
                      <a:pt x="59690" y="124460"/>
                    </a:lnTo>
                    <a:cubicBezTo>
                      <a:pt x="59690" y="88900"/>
                      <a:pt x="88900" y="59690"/>
                      <a:pt x="124460" y="59690"/>
                    </a:cubicBezTo>
                    <a:lnTo>
                      <a:pt x="14706578" y="59690"/>
                    </a:lnTo>
                    <a:moveTo>
                      <a:pt x="14706578" y="0"/>
                    </a:moveTo>
                    <a:lnTo>
                      <a:pt x="124460" y="0"/>
                    </a:lnTo>
                    <a:cubicBezTo>
                      <a:pt x="55880" y="0"/>
                      <a:pt x="0" y="55880"/>
                      <a:pt x="0" y="124460"/>
                    </a:cubicBezTo>
                    <a:lnTo>
                      <a:pt x="0" y="6083119"/>
                    </a:lnTo>
                    <a:cubicBezTo>
                      <a:pt x="0" y="6151699"/>
                      <a:pt x="55880" y="6207579"/>
                      <a:pt x="124460" y="6207579"/>
                    </a:cubicBezTo>
                    <a:lnTo>
                      <a:pt x="14706578" y="6207579"/>
                    </a:lnTo>
                    <a:cubicBezTo>
                      <a:pt x="14775159" y="6207579"/>
                      <a:pt x="14831039" y="6151699"/>
                      <a:pt x="14831039" y="6083119"/>
                    </a:cubicBezTo>
                    <a:lnTo>
                      <a:pt x="14831039" y="124460"/>
                    </a:lnTo>
                    <a:cubicBezTo>
                      <a:pt x="14831039" y="55880"/>
                      <a:pt x="14775159" y="0"/>
                      <a:pt x="14706578" y="0"/>
                    </a:cubicBezTo>
                    <a:close/>
                  </a:path>
                </a:pathLst>
              </a:custGeom>
              <a:solidFill>
                <a:srgbClr val="4C5270"/>
              </a:solidFill>
            </p:spPr>
          </p:sp>
        </p:grpSp>
        <p:sp>
          <p:nvSpPr>
            <p:cNvPr id="46" name="Rectangle 45"/>
            <p:cNvSpPr/>
            <p:nvPr/>
          </p:nvSpPr>
          <p:spPr>
            <a:xfrm>
              <a:off x="5439105" y="4862677"/>
              <a:ext cx="4824946" cy="3600986"/>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3429000" algn="ctr"/>
                  <a:tab pos="4552315" algn="l"/>
                </a:tabLst>
                <a:defRPr/>
              </a:pPr>
              <a:r>
                <a:rPr kumimoji="0" lang="en-US" sz="38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Nhóm </a:t>
              </a:r>
              <a:r>
                <a:rPr kumimoji="0" lang="en-US" sz="3800" b="1" i="0" u="none" strike="noStrike" kern="1200" cap="none" spc="0" normalizeH="0" baseline="0" noProof="0" smtClean="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5: </a:t>
              </a:r>
            </a:p>
            <a:p>
              <a:pPr lvl="0" algn="just">
                <a:lnSpc>
                  <a:spcPct val="150000"/>
                </a:lnSpc>
                <a:tabLst>
                  <a:tab pos="3429000" algn="ctr"/>
                  <a:tab pos="4552315" algn="l"/>
                </a:tabLst>
              </a:pPr>
              <a:r>
                <a:rPr lang="vi-VN" sz="3800">
                  <a:solidFill>
                    <a:prstClr val="black"/>
                  </a:solidFill>
                  <a:ea typeface="Times New Roman" panose="02020603050405020304" pitchFamily="18" charset="0"/>
                  <a:cs typeface="Arial" panose="020B0604020202020204" pitchFamily="34" charset="0"/>
                </a:rPr>
                <a:t>Xác suất thực nghiệm của một biến cố trong một số trò chơi đơn giản</a:t>
              </a:r>
              <a:endPar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2518021347"/>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par>
                                <p:cTn id="16" presetID="16" presetClass="entr" presetSubtype="21"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barn(inVertical)">
                                      <p:cBhvr>
                                        <p:cTn id="18" dur="500"/>
                                        <p:tgtEl>
                                          <p:spTgt spid="33"/>
                                        </p:tgtEl>
                                      </p:cBhvr>
                                    </p:animEffect>
                                  </p:childTnLst>
                                </p:cTn>
                              </p:par>
                              <p:par>
                                <p:cTn id="19" presetID="16" presetClass="entr" presetSubtype="21"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barn(inVertical)">
                                      <p:cBhvr>
                                        <p:cTn id="21" dur="500"/>
                                        <p:tgtEl>
                                          <p:spTgt spid="39"/>
                                        </p:tgtEl>
                                      </p:cBhvr>
                                    </p:animEffect>
                                  </p:childTnLst>
                                </p:cTn>
                              </p:par>
                              <p:par>
                                <p:cTn id="22" presetID="16" presetClass="entr" presetSubtype="21" fill="hold"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barn(inVertical)">
                                      <p:cBhvr>
                                        <p:cTn id="2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40000"/>
                    </a14:imgEffect>
                  </a14:imgLayer>
                </a14:imgProps>
              </a:ext>
            </a:extLst>
          </a:blip>
          <a:stretch>
            <a:fillRect/>
          </a:stretch>
        </p:blipFill>
        <p:spPr>
          <a:xfrm>
            <a:off x="914400" y="1714500"/>
            <a:ext cx="15621000" cy="8198685"/>
          </a:xfrm>
          <a:prstGeom prst="rect">
            <a:avLst/>
          </a:prstGeom>
        </p:spPr>
      </p:pic>
      <p:sp>
        <p:nvSpPr>
          <p:cNvPr id="9" name="Rectangle 8"/>
          <p:cNvSpPr/>
          <p:nvPr/>
        </p:nvSpPr>
        <p:spPr>
          <a:xfrm>
            <a:off x="877186" y="678366"/>
            <a:ext cx="3124200" cy="1061829"/>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3429000" algn="ctr"/>
                <a:tab pos="4552315" algn="l"/>
              </a:tabLst>
              <a:defRPr/>
            </a:pPr>
            <a:r>
              <a:rPr kumimoji="0" lang="en-US" sz="4200" b="1"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Times New Roman" panose="02020603050405020304" pitchFamily="18" charset="0"/>
                <a:cs typeface="Arial" panose="020B0604020202020204" pitchFamily="34" charset="0"/>
              </a:rPr>
              <a:t>NHÓM 1</a:t>
            </a:r>
            <a:endParaRPr kumimoji="0" lang="en-US" sz="4200" b="1" i="0" u="none" strike="noStrike" kern="1200" cap="none" spc="0" normalizeH="0" baseline="0" noProof="0">
              <a:ln>
                <a:noFill/>
              </a:ln>
              <a:solidFill>
                <a:prstClr val="white">
                  <a:lumMod val="95000"/>
                </a:prstClr>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90881530"/>
      </p:ext>
    </p:extLst>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965</TotalTime>
  <Words>2036</Words>
  <Application>Microsoft Office PowerPoint</Application>
  <PresentationFormat>Custom</PresentationFormat>
  <Paragraphs>247</Paragraphs>
  <Slides>32</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Cambria Math</vt:lpstr>
      <vt:lpstr>Wingdings</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Ôn tập chương</dc:title>
  <dc:creator>Xinh Đẹp Dịu Hiền Huế Thị</dc:creator>
  <cp:lastModifiedBy>Admin</cp:lastModifiedBy>
  <cp:revision>91</cp:revision>
  <dcterms:created xsi:type="dcterms:W3CDTF">2006-08-16T00:00:00Z</dcterms:created>
  <dcterms:modified xsi:type="dcterms:W3CDTF">2023-11-28T04:08:57Z</dcterms:modified>
  <dc:identifier>DAFn2dd0_sY</dc:identifier>
</cp:coreProperties>
</file>