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5"/>
  </p:notesMasterIdLst>
  <p:sldIdLst>
    <p:sldId id="277" r:id="rId3"/>
    <p:sldId id="257" r:id="rId4"/>
    <p:sldId id="256" r:id="rId5"/>
    <p:sldId id="260" r:id="rId6"/>
    <p:sldId id="283" r:id="rId7"/>
    <p:sldId id="409" r:id="rId8"/>
    <p:sldId id="261" r:id="rId9"/>
    <p:sldId id="402" r:id="rId10"/>
    <p:sldId id="401" r:id="rId11"/>
    <p:sldId id="445" r:id="rId12"/>
    <p:sldId id="446" r:id="rId13"/>
    <p:sldId id="421" r:id="rId14"/>
    <p:sldId id="318" r:id="rId15"/>
    <p:sldId id="315" r:id="rId16"/>
    <p:sldId id="316" r:id="rId17"/>
    <p:sldId id="317" r:id="rId18"/>
    <p:sldId id="447" r:id="rId19"/>
    <p:sldId id="448" r:id="rId20"/>
    <p:sldId id="408" r:id="rId21"/>
    <p:sldId id="450" r:id="rId22"/>
    <p:sldId id="420" r:id="rId23"/>
    <p:sldId id="451" r:id="rId24"/>
    <p:sldId id="453" r:id="rId25"/>
    <p:sldId id="454" r:id="rId26"/>
    <p:sldId id="403" r:id="rId27"/>
    <p:sldId id="319" r:id="rId28"/>
    <p:sldId id="296" r:id="rId29"/>
    <p:sldId id="297" r:id="rId30"/>
    <p:sldId id="440" r:id="rId31"/>
    <p:sldId id="265" r:id="rId32"/>
    <p:sldId id="455" r:id="rId33"/>
    <p:sldId id="384" r:id="rId34"/>
    <p:sldId id="457" r:id="rId35"/>
    <p:sldId id="456" r:id="rId36"/>
    <p:sldId id="299" r:id="rId37"/>
    <p:sldId id="458" r:id="rId38"/>
    <p:sldId id="273" r:id="rId39"/>
    <p:sldId id="459" r:id="rId40"/>
    <p:sldId id="442" r:id="rId41"/>
    <p:sldId id="461" r:id="rId42"/>
    <p:sldId id="314" r:id="rId43"/>
    <p:sldId id="305" r:id="rId44"/>
  </p:sldIdLst>
  <p:sldSz cx="18288000" cy="10287000"/>
  <p:notesSz cx="6858000" cy="9144000"/>
  <p:embeddedFontLst>
    <p:embeddedFont>
      <p:font typeface="Cambria Math" panose="02040503050406030204" pitchFamily="18"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Dotum" panose="020B0600000101010101" pitchFamily="34" charset="-127"/>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DF3E2"/>
    <a:srgbClr val="3D4984"/>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22" autoAdjust="0"/>
  </p:normalViewPr>
  <p:slideViewPr>
    <p:cSldViewPr>
      <p:cViewPr varScale="1">
        <p:scale>
          <a:sx n="40" d="100"/>
          <a:sy n="40" d="100"/>
        </p:scale>
        <p:origin x="2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7BAE3-E043-45E0-BCC7-40C268A6284A}"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5EAB-28C8-4092-88BA-CD1EF09AC23D}" type="slidenum">
              <a:rPr lang="en-US" smtClean="0"/>
              <a:t>‹#›</a:t>
            </a:fld>
            <a:endParaRPr lang="en-US"/>
          </a:p>
        </p:txBody>
      </p:sp>
    </p:spTree>
    <p:extLst>
      <p:ext uri="{BB962C8B-B14F-4D97-AF65-F5344CB8AC3E}">
        <p14:creationId xmlns:p14="http://schemas.microsoft.com/office/powerpoint/2010/main" val="54843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kích trực tiếp vào ô</a:t>
            </a:r>
            <a:endParaRPr lang="en-US"/>
          </a:p>
        </p:txBody>
      </p:sp>
      <p:sp>
        <p:nvSpPr>
          <p:cNvPr id="4" name="Slide Number Placeholder 3"/>
          <p:cNvSpPr>
            <a:spLocks noGrp="1"/>
          </p:cNvSpPr>
          <p:nvPr>
            <p:ph type="sldNum" sz="quarter" idx="10"/>
          </p:nvPr>
        </p:nvSpPr>
        <p:spPr/>
        <p:txBody>
          <a:bodyPr/>
          <a:lstStyle/>
          <a:p>
            <a:fld id="{4E805EAB-28C8-4092-88BA-CD1EF09AC23D}" type="slidenum">
              <a:rPr lang="en-US" smtClean="0"/>
              <a:t>27</a:t>
            </a:fld>
            <a:endParaRPr lang="en-US"/>
          </a:p>
        </p:txBody>
      </p:sp>
    </p:spTree>
    <p:extLst>
      <p:ext uri="{BB962C8B-B14F-4D97-AF65-F5344CB8AC3E}">
        <p14:creationId xmlns:p14="http://schemas.microsoft.com/office/powerpoint/2010/main" val="621788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8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3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150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182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753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745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737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3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664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366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81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D52FBAA-EEE5-4BA1-A79D-9680907B8992}" type="datetimeFigureOut">
              <a:rPr lang="en-US" smtClean="0">
                <a:solidFill>
                  <a:prstClr val="black">
                    <a:tint val="75000"/>
                  </a:prstClr>
                </a:solidFill>
              </a:rPr>
              <a:pPr/>
              <a:t>11/27/2023</a:t>
            </a:fld>
            <a:endParaRPr lang="en-US" smtClean="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4D6B24D-1F5A-48F1-9D6F-27AAB5CEBA67}"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51108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6.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6.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9.png"/><Relationship Id="rId10"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microsoft.com/office/2007/relationships/media" Target="../media/media2.mp3"/><Relationship Id="rId7" Type="http://schemas.openxmlformats.org/officeDocument/2006/relationships/image" Target="../media/image1.jpeg"/><Relationship Id="rId12" Type="http://schemas.openxmlformats.org/officeDocument/2006/relationships/image" Target="../media/image53.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52.png"/><Relationship Id="rId5" Type="http://schemas.openxmlformats.org/officeDocument/2006/relationships/slideLayout" Target="../slideLayouts/slideLayout7.xml"/><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image" Target="../media/image50.png"/><Relationship Id="rId14" Type="http://schemas.openxmlformats.org/officeDocument/2006/relationships/image" Target="../media/image55.sv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2.mp3"/><Relationship Id="rId7" Type="http://schemas.openxmlformats.org/officeDocument/2006/relationships/image" Target="../media/image56.png"/><Relationship Id="rId12" Type="http://schemas.openxmlformats.org/officeDocument/2006/relationships/image" Target="../media/image54.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53.png"/><Relationship Id="rId5" Type="http://schemas.openxmlformats.org/officeDocument/2006/relationships/slideLayout" Target="../slideLayouts/slideLayout7.xml"/><Relationship Id="rId1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58.png"/><Relationship Id="rId14" Type="http://schemas.openxmlformats.org/officeDocument/2006/relationships/image" Target="../media/image55.sv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media" Target="../media/media2.mp3"/><Relationship Id="rId7" Type="http://schemas.openxmlformats.org/officeDocument/2006/relationships/image" Target="../media/image60.png"/><Relationship Id="rId12" Type="http://schemas.openxmlformats.org/officeDocument/2006/relationships/image" Target="../media/image54.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53.png"/><Relationship Id="rId5" Type="http://schemas.openxmlformats.org/officeDocument/2006/relationships/slideLayout" Target="../slideLayouts/slideLayout7.xml"/><Relationship Id="rId15" Type="http://schemas.openxmlformats.org/officeDocument/2006/relationships/image" Target="../media/image55.png"/><Relationship Id="rId10" Type="http://schemas.openxmlformats.org/officeDocument/2006/relationships/image" Target="../media/image63.png"/><Relationship Id="rId4" Type="http://schemas.openxmlformats.org/officeDocument/2006/relationships/audio" Target="../media/media2.mp3"/><Relationship Id="rId9" Type="http://schemas.openxmlformats.org/officeDocument/2006/relationships/image" Target="../media/image62.png"/><Relationship Id="rId14"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14"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media" Target="../media/media2.mp3"/><Relationship Id="rId7" Type="http://schemas.openxmlformats.org/officeDocument/2006/relationships/image" Target="../media/image64.png"/><Relationship Id="rId12" Type="http://schemas.openxmlformats.org/officeDocument/2006/relationships/image" Target="../media/image54.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53.png"/><Relationship Id="rId5" Type="http://schemas.openxmlformats.org/officeDocument/2006/relationships/slideLayout" Target="../slideLayouts/slideLayout7.xml"/><Relationship Id="rId15" Type="http://schemas.openxmlformats.org/officeDocument/2006/relationships/image" Target="../media/image55.png"/><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media/image66.png"/><Relationship Id="rId14" Type="http://schemas.openxmlformats.org/officeDocument/2006/relationships/image" Target="../media/image55.sv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2.mp3"/><Relationship Id="rId7" Type="http://schemas.openxmlformats.org/officeDocument/2006/relationships/image" Target="../media/image68.png"/><Relationship Id="rId12" Type="http://schemas.openxmlformats.org/officeDocument/2006/relationships/image" Target="../media/image54.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53.png"/><Relationship Id="rId5" Type="http://schemas.openxmlformats.org/officeDocument/2006/relationships/slideLayout" Target="../slideLayouts/slideLayout7.xml"/><Relationship Id="rId15" Type="http://schemas.openxmlformats.org/officeDocument/2006/relationships/image" Target="../media/image55.png"/><Relationship Id="rId10" Type="http://schemas.openxmlformats.org/officeDocument/2006/relationships/image" Target="../media/image71.png"/><Relationship Id="rId4" Type="http://schemas.openxmlformats.org/officeDocument/2006/relationships/audio" Target="../media/media2.mp3"/><Relationship Id="rId9" Type="http://schemas.openxmlformats.org/officeDocument/2006/relationships/image" Target="../media/image70.png"/><Relationship Id="rId14" Type="http://schemas.openxmlformats.org/officeDocument/2006/relationships/image" Target="../media/image55.sv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0.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81.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4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6.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272006" y="1647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381000" y="454639"/>
            <a:ext cx="17459168" cy="9377722"/>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8444248" flipH="1">
            <a:off x="14023278" y="6685409"/>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3" name="TextBox 23"/>
          <p:cNvSpPr txBox="1"/>
          <p:nvPr/>
        </p:nvSpPr>
        <p:spPr>
          <a:xfrm>
            <a:off x="694842" y="3281678"/>
            <a:ext cx="17065416" cy="3693319"/>
          </a:xfrm>
          <a:prstGeom prst="rect">
            <a:avLst/>
          </a:prstGeom>
        </p:spPr>
        <p:txBody>
          <a:bodyPr wrap="square" lIns="0" tIns="0" rIns="0" bIns="0" rtlCol="0" anchor="t">
            <a:spAutoFit/>
          </a:bodyPr>
          <a:lstStyle/>
          <a:p>
            <a:pPr algn="ctr">
              <a:lnSpc>
                <a:spcPct val="150000"/>
              </a:lnSpc>
            </a:pPr>
            <a:r>
              <a:rPr lang="vi-VN" sz="8000" b="1" smtClean="0">
                <a:solidFill>
                  <a:schemeClr val="accent2">
                    <a:lumMod val="75000"/>
                  </a:schemeClr>
                </a:solidFill>
              </a:rPr>
              <a:t>THÂN MẾN CHÀO ĐÓN CẢ LỚP ĐẾN VỚI TIẾT HỌC HÔM NAY!</a:t>
            </a:r>
            <a:endParaRPr lang="en-US" sz="8000" b="1" dirty="0">
              <a:solidFill>
                <a:schemeClr val="accent2">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rot="13755104">
            <a:off x="15620162" y="8875580"/>
            <a:ext cx="1676401" cy="1935638"/>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13182600" y="3700555"/>
            <a:ext cx="4479979" cy="5481545"/>
          </a:xfrm>
          <a:prstGeom prst="rect">
            <a:avLst/>
          </a:prstGeom>
        </p:spPr>
      </p:pic>
      <p:sp>
        <p:nvSpPr>
          <p:cNvPr id="13" name="Rectangle 12"/>
          <p:cNvSpPr/>
          <p:nvPr/>
        </p:nvSpPr>
        <p:spPr>
          <a:xfrm>
            <a:off x="685800" y="548751"/>
            <a:ext cx="1295547" cy="707886"/>
          </a:xfrm>
          <a:prstGeom prst="rect">
            <a:avLst/>
          </a:prstGeom>
        </p:spPr>
        <p:txBody>
          <a:bodyPr wrap="none">
            <a:spAutoFit/>
          </a:bodyPr>
          <a:lstStyle/>
          <a:p>
            <a:pPr lvl="0" algn="ctr"/>
            <a:r>
              <a:rPr lang="vi-VN" sz="4000" b="1" i="1" u="sng" smtClean="0">
                <a:solidFill>
                  <a:srgbClr val="C00000"/>
                </a:solidFill>
                <a:cs typeface="Arial" panose="020B0604020202020204" pitchFamily="34" charset="0"/>
              </a:rPr>
              <a:t>Giải</a:t>
            </a:r>
            <a:r>
              <a:rPr lang="en-US" sz="4000" b="1" i="1" u="sng" smtClean="0">
                <a:solidFill>
                  <a:srgbClr val="C00000"/>
                </a:solidFill>
                <a:cs typeface="Arial" panose="020B0604020202020204" pitchFamily="34" charset="0"/>
              </a:rPr>
              <a:t>:</a:t>
            </a:r>
            <a:endParaRPr lang="en-US" sz="4000" b="1" i="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Rectangle 9"/>
              <p:cNvSpPr/>
              <p:nvPr/>
            </p:nvSpPr>
            <p:spPr>
              <a:xfrm>
                <a:off x="685799" y="1562100"/>
                <a:ext cx="16976779" cy="8136458"/>
              </a:xfrm>
              <a:prstGeom prst="rect">
                <a:avLst/>
              </a:prstGeom>
            </p:spPr>
            <p:txBody>
              <a:bodyPr wrap="square">
                <a:spAutoFit/>
              </a:bodyPr>
              <a:lstStyle/>
              <a:p>
                <a:pPr algn="just">
                  <a:lnSpc>
                    <a:spcPct val="150000"/>
                  </a:lnSpc>
                  <a:spcBef>
                    <a:spcPts val="600"/>
                  </a:spcBef>
                  <a:spcAft>
                    <a:spcPts val="600"/>
                  </a:spcAft>
                </a:pPr>
                <a:r>
                  <a:rPr lang="en-US" sz="4000" smtClean="0">
                    <a:latin typeface="Arial" panose="020B0604020202020204" pitchFamily="34" charset="0"/>
                    <a:ea typeface="Arial" panose="020B0604020202020204" pitchFamily="34" charset="0"/>
                    <a:cs typeface="Arial" panose="020B0604020202020204" pitchFamily="34" charset="0"/>
                  </a:rPr>
                  <a:t>a) Tập hợp các kết quả có thể xảy ra đối với số xuất hiện ghi trên hình quạt là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𝐶</m:t>
                    </m:r>
                    <m:r>
                      <a:rPr lang="en-US" sz="4000" i="1">
                        <a:effectLst/>
                        <a:latin typeface="Cambria Math" panose="02040503050406030204" pitchFamily="18" charset="0"/>
                        <a:ea typeface="Arial" panose="020B0604020202020204" pitchFamily="34" charset="0"/>
                        <a:cs typeface="Times New Roman" panose="02020603050405020304" pitchFamily="18" charset="0"/>
                      </a:rPr>
                      <m:t> = {1; 2; 3;4;5;6;7;8}.</m:t>
                    </m:r>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𝐷</m:t>
                    </m:r>
                    <m:r>
                      <a:rPr lang="en-US" sz="4000" i="1">
                        <a:effectLst/>
                        <a:latin typeface="Cambria Math" panose="02040503050406030204" pitchFamily="18" charset="0"/>
                        <a:ea typeface="Arial" panose="020B0604020202020204" pitchFamily="34" charset="0"/>
                        <a:cs typeface="Times New Roman" panose="02020603050405020304" pitchFamily="18" charset="0"/>
                      </a:rPr>
                      <m:t> = {1; 3; 5; 7}.</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Arial" panose="020B0604020202020204" pitchFamily="34" charset="0"/>
                    <a:cs typeface="Arial" panose="020B0604020202020204" pitchFamily="34" charset="0"/>
                  </a:rPr>
                  <a:t>Có bốn kết quả thuận lợi cho biến cố là: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1, 3, 5, 7.</m:t>
                    </m:r>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Arial" panose="020B0604020202020204" pitchFamily="34" charset="0"/>
                    <a:cs typeface="Arial" panose="020B0604020202020204" pitchFamily="34" charset="0"/>
                  </a:rPr>
                  <a:t>c) Tỉ số cần của số các kết quả thuận lợi cho biến cố </a:t>
                </a:r>
                <a:endParaRPr lang="en-US" sz="40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𝐷</m:t>
                    </m:r>
                  </m:oMath>
                </a14:m>
                <a:r>
                  <a:rPr lang="en-US" sz="4000">
                    <a:effectLst/>
                    <a:latin typeface="Arial" panose="020B0604020202020204" pitchFamily="34" charset="0"/>
                    <a:ea typeface="Arial" panose="020B0604020202020204" pitchFamily="34" charset="0"/>
                    <a:cs typeface="Arial" panose="020B0604020202020204" pitchFamily="34" charset="0"/>
                  </a:rPr>
                  <a:t> và số phần tử của tập hợp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en-US" sz="4000">
                    <a:effectLst/>
                    <a:latin typeface="Arial" panose="020B0604020202020204" pitchFamily="34" charset="0"/>
                    <a:ea typeface="Arial" panose="020B0604020202020204" pitchFamily="34" charset="0"/>
                    <a:cs typeface="Arial" panose="020B0604020202020204" pitchFamily="34" charset="0"/>
                  </a:rPr>
                  <a:t> là: </a:t>
                </a: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4</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8</m:t>
                          </m:r>
                        </m:den>
                      </m:f>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85799" y="1562100"/>
                <a:ext cx="16976779" cy="8136458"/>
              </a:xfrm>
              <a:prstGeom prst="rect">
                <a:avLst/>
              </a:prstGeom>
              <a:blipFill>
                <a:blip r:embed="rId6"/>
                <a:stretch>
                  <a:fillRect l="-1257" r="-1293"/>
                </a:stretch>
              </a:blipFill>
            </p:spPr>
            <p:txBody>
              <a:bodyPr/>
              <a:lstStyle/>
              <a:p>
                <a:r>
                  <a:rPr lang="en-US">
                    <a:noFill/>
                  </a:rPr>
                  <a:t> </a:t>
                </a:r>
              </a:p>
            </p:txBody>
          </p:sp>
        </mc:Fallback>
      </mc:AlternateContent>
    </p:spTree>
    <p:extLst>
      <p:ext uri="{BB962C8B-B14F-4D97-AF65-F5344CB8AC3E}">
        <p14:creationId xmlns:p14="http://schemas.microsoft.com/office/powerpoint/2010/main" val="2241859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down)">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up)">
                                      <p:cBhvr>
                                        <p:cTn id="30" dur="500"/>
                                        <p:tgtEl>
                                          <p:spTgt spid="10">
                                            <p:txEl>
                                              <p:pRg st="3" end="3"/>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wipe(up)">
                                      <p:cBhvr>
                                        <p:cTn id="33" dur="500"/>
                                        <p:tgtEl>
                                          <p:spTgt spid="10">
                                            <p:txEl>
                                              <p:pRg st="4" end="4"/>
                                            </p:txEl>
                                          </p:spTgt>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up)">
                                      <p:cBhvr>
                                        <p:cTn id="3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6705600" y="2093422"/>
            <a:ext cx="10975662" cy="73934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0" name="Freeform 20"/>
          <p:cNvSpPr/>
          <p:nvPr/>
        </p:nvSpPr>
        <p:spPr>
          <a:xfrm>
            <a:off x="613172" y="637633"/>
            <a:ext cx="5168444" cy="44196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5"/>
          <a:stretch>
            <a:fillRect/>
          </a:stretch>
        </p:blipFill>
        <p:spPr>
          <a:xfrm>
            <a:off x="2895600" y="4768496"/>
            <a:ext cx="4389265" cy="5099404"/>
          </a:xfrm>
          <a:prstGeom prst="rect">
            <a:avLst/>
          </a:prstGeom>
        </p:spPr>
      </p:pic>
      <p:sp>
        <p:nvSpPr>
          <p:cNvPr id="5" name="TextBox 4"/>
          <p:cNvSpPr txBox="1"/>
          <p:nvPr/>
        </p:nvSpPr>
        <p:spPr>
          <a:xfrm>
            <a:off x="946212" y="1790700"/>
            <a:ext cx="4502363"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Lưu</a:t>
            </a:r>
            <a:r>
              <a:rPr kumimoji="0" lang="en-US" sz="60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ý</a:t>
            </a:r>
            <a:endPar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3" name="Rectangle 22"/>
              <p:cNvSpPr/>
              <p:nvPr/>
            </p:nvSpPr>
            <p:spPr>
              <a:xfrm>
                <a:off x="7301399" y="2957296"/>
                <a:ext cx="9952643" cy="5905014"/>
              </a:xfrm>
              <a:prstGeom prst="rect">
                <a:avLst/>
              </a:prstGeom>
            </p:spPr>
            <p:txBody>
              <a:bodyPr wrap="square">
                <a:spAutoFit/>
              </a:bodyPr>
              <a:lstStyle/>
              <a:p>
                <a:pPr lvl="0" algn="just">
                  <a:lnSpc>
                    <a:spcPct val="150000"/>
                  </a:lnSpc>
                  <a:spcBef>
                    <a:spcPts val="600"/>
                  </a:spcBef>
                  <a:spcAft>
                    <a:spcPts val="600"/>
                  </a:spcAft>
                </a:pPr>
                <a:r>
                  <a:rPr lang="en-US" sz="4000">
                    <a:latin typeface="Arial" panose="020B0604020202020204" pitchFamily="34" charset="0"/>
                    <a:ea typeface="Arial" panose="020B0604020202020204" pitchFamily="34" charset="0"/>
                    <a:cs typeface="Arial" panose="020B0604020202020204" pitchFamily="34" charset="0"/>
                  </a:rPr>
                  <a:t>Trong trò chơi quay số đã nêu, tỉ số giữa số các kết quả thuận lợi cho biến cố “Chiếc kim chỉ vào hình quạt ghi số lẻ” và số các kết quả có thể xảy ra đối với số ghi ở hình quạt mà chiếc kim chỉ vào là </a:t>
                </a:r>
                <a14:m>
                  <m:oMath xmlns:m="http://schemas.openxmlformats.org/officeDocument/2006/math">
                    <m:f>
                      <m:fPr>
                        <m:ctrlPr>
                          <a:rPr lang="en-US" sz="4000" i="1">
                            <a:effectLst/>
                            <a:latin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4</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8</m:t>
                        </m:r>
                      </m:den>
                    </m:f>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Tỉ số này gọi là </a:t>
                </a:r>
                <a:r>
                  <a:rPr lang="en-US" sz="4000" i="1">
                    <a:effectLst/>
                    <a:latin typeface="Arial" panose="020B0604020202020204" pitchFamily="34" charset="0"/>
                    <a:ea typeface="Dotum" panose="020B0600000101010101" pitchFamily="34" charset="-127"/>
                    <a:cs typeface="Arial" panose="020B0604020202020204" pitchFamily="34" charset="0"/>
                  </a:rPr>
                  <a:t>xác suất</a:t>
                </a:r>
                <a:r>
                  <a:rPr lang="en-US" sz="4000">
                    <a:effectLst/>
                    <a:latin typeface="Arial" panose="020B0604020202020204" pitchFamily="34" charset="0"/>
                    <a:ea typeface="Dotum" panose="020B0600000101010101" pitchFamily="34" charset="-127"/>
                    <a:cs typeface="Arial" panose="020B0604020202020204" pitchFamily="34" charset="0"/>
                  </a:rPr>
                  <a:t> của biến cố </a:t>
                </a:r>
                <a:r>
                  <a:rPr lang="en-US" sz="4000">
                    <a:effectLst/>
                    <a:latin typeface="Arial" panose="020B0604020202020204" pitchFamily="34" charset="0"/>
                    <a:ea typeface="Dotum" panose="020B0600000101010101" pitchFamily="34" charset="-127"/>
                    <a:cs typeface="Arial" panose="020B0604020202020204" pitchFamily="34" charset="0"/>
                  </a:rPr>
                  <a:t>nói </a:t>
                </a:r>
                <a:r>
                  <a:rPr lang="en-US" sz="4000" smtClean="0">
                    <a:effectLst/>
                    <a:latin typeface="Arial" panose="020B0604020202020204" pitchFamily="34" charset="0"/>
                    <a:ea typeface="Dotum" panose="020B0600000101010101" pitchFamily="34" charset="-127"/>
                    <a:cs typeface="Arial" panose="020B0604020202020204" pitchFamily="34" charset="0"/>
                  </a:rPr>
                  <a:t>trên.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7301399" y="2957296"/>
                <a:ext cx="9952643" cy="5905014"/>
              </a:xfrm>
              <a:prstGeom prst="rect">
                <a:avLst/>
              </a:prstGeom>
              <a:blipFill>
                <a:blip r:embed="rId6"/>
                <a:stretch>
                  <a:fillRect l="-2206" r="-2206" b="-3406"/>
                </a:stretch>
              </a:blipFill>
            </p:spPr>
            <p:txBody>
              <a:bodyPr/>
              <a:lstStyle/>
              <a:p>
                <a:r>
                  <a:rPr lang="en-US">
                    <a:noFill/>
                  </a:rPr>
                  <a:t> </a:t>
                </a:r>
              </a:p>
            </p:txBody>
          </p:sp>
        </mc:Fallback>
      </mc:AlternateContent>
      <p:pic>
        <p:nvPicPr>
          <p:cNvPr id="4" name="Picture 3"/>
          <p:cNvPicPr>
            <a:picLocks noChangeAspect="1"/>
          </p:cNvPicPr>
          <p:nvPr/>
        </p:nvPicPr>
        <p:blipFill>
          <a:blip r:embed="rId7"/>
          <a:stretch>
            <a:fillRect/>
          </a:stretch>
        </p:blipFill>
        <p:spPr>
          <a:xfrm>
            <a:off x="990601" y="3497370"/>
            <a:ext cx="1143000" cy="995309"/>
          </a:xfrm>
          <a:prstGeom prst="rect">
            <a:avLst/>
          </a:prstGeom>
        </p:spPr>
      </p:pic>
    </p:spTree>
    <p:extLst>
      <p:ext uri="{BB962C8B-B14F-4D97-AF65-F5344CB8AC3E}">
        <p14:creationId xmlns:p14="http://schemas.microsoft.com/office/powerpoint/2010/main" val="2214422378"/>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26" name="Group 25"/>
          <p:cNvGrpSpPr/>
          <p:nvPr/>
        </p:nvGrpSpPr>
        <p:grpSpPr>
          <a:xfrm>
            <a:off x="1104900" y="1239697"/>
            <a:ext cx="16078200" cy="7779616"/>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oup 22"/>
          <p:cNvGrpSpPr/>
          <p:nvPr/>
        </p:nvGrpSpPr>
        <p:grpSpPr>
          <a:xfrm rot="5400000">
            <a:off x="15700206" y="7769449"/>
            <a:ext cx="2077895" cy="2192125"/>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grpSp>
        <p:nvGrpSpPr>
          <p:cNvPr id="29" name="Group 28"/>
          <p:cNvGrpSpPr/>
          <p:nvPr/>
        </p:nvGrpSpPr>
        <p:grpSpPr>
          <a:xfrm>
            <a:off x="698577" y="479508"/>
            <a:ext cx="4986906" cy="2602923"/>
            <a:chOff x="454896" y="330975"/>
            <a:chExt cx="4986906" cy="2602923"/>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330975"/>
              <a:ext cx="4986906" cy="2602923"/>
            </a:xfrm>
            <a:prstGeom prst="rect">
              <a:avLst/>
            </a:prstGeom>
          </p:spPr>
        </p:pic>
        <p:sp>
          <p:nvSpPr>
            <p:cNvPr id="28" name="TextBox 27"/>
            <p:cNvSpPr txBox="1"/>
            <p:nvPr/>
          </p:nvSpPr>
          <p:spPr>
            <a:xfrm>
              <a:off x="1153112" y="959081"/>
              <a:ext cx="34328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Ghi nhớ</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2191509" y="3188321"/>
                <a:ext cx="14054881" cy="4341701"/>
              </a:xfrm>
              <a:prstGeom prst="rect">
                <a:avLst/>
              </a:prstGeom>
            </p:spPr>
            <p:txBody>
              <a:bodyPr wrap="square">
                <a:spAutoFit/>
              </a:bodyPr>
              <a:lstStyle/>
              <a:p>
                <a:pPr algn="just">
                  <a:lnSpc>
                    <a:spcPct val="175000"/>
                  </a:lnSpc>
                  <a:spcBef>
                    <a:spcPts val="600"/>
                  </a:spcBef>
                  <a:spcAft>
                    <a:spcPts val="600"/>
                  </a:spcAft>
                </a:pPr>
                <a:r>
                  <a:rPr lang="en-US" sz="4800">
                    <a:latin typeface="Arial" panose="020B0604020202020204" pitchFamily="34" charset="0"/>
                    <a:ea typeface="Arial" panose="020B0604020202020204" pitchFamily="34" charset="0"/>
                    <a:cs typeface="Arial" panose="020B0604020202020204" pitchFamily="34" charset="0"/>
                  </a:rPr>
                  <a:t>Trong trò chơi vòng quay số đã nêu, nếu </a:t>
                </a:r>
                <a14:m>
                  <m:oMath xmlns:m="http://schemas.openxmlformats.org/officeDocument/2006/math">
                    <m:r>
                      <a:rPr lang="en-US" sz="4800" i="1">
                        <a:effectLst/>
                        <a:latin typeface="Cambria Math" panose="02040503050406030204" pitchFamily="18" charset="0"/>
                        <a:ea typeface="Arial" panose="020B0604020202020204" pitchFamily="34" charset="0"/>
                        <a:cs typeface="Times New Roman" panose="02020603050405020304" pitchFamily="18" charset="0"/>
                      </a:rPr>
                      <m:t>𝑘</m:t>
                    </m:r>
                  </m:oMath>
                </a14:m>
                <a:r>
                  <a:rPr lang="en-US" sz="4800">
                    <a:effectLst/>
                    <a:latin typeface="Arial" panose="020B0604020202020204" pitchFamily="34" charset="0"/>
                    <a:ea typeface="Dotum" panose="020B0600000101010101" pitchFamily="34" charset="-127"/>
                    <a:cs typeface="Arial" panose="020B0604020202020204" pitchFamily="34" charset="0"/>
                  </a:rPr>
                  <a:t> là số kết quả thuận lợi cho một biến cố thì xác suất của biến cố đó bằng </a:t>
                </a:r>
                <a14:m>
                  <m:oMath xmlns:m="http://schemas.openxmlformats.org/officeDocument/2006/math">
                    <m:f>
                      <m:fPr>
                        <m:ctrlPr>
                          <a:rPr lang="en-US" sz="4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800" i="1">
                            <a:effectLst/>
                            <a:latin typeface="Cambria Math" panose="02040503050406030204" pitchFamily="18" charset="0"/>
                            <a:ea typeface="Dotum" panose="020B0600000101010101" pitchFamily="34" charset="-127"/>
                            <a:cs typeface="Times New Roman" panose="02020603050405020304" pitchFamily="18" charset="0"/>
                          </a:rPr>
                          <m:t>𝑘</m:t>
                        </m:r>
                      </m:num>
                      <m:den>
                        <m:r>
                          <a:rPr lang="en-US" sz="4800" i="1">
                            <a:effectLst/>
                            <a:latin typeface="Cambria Math" panose="02040503050406030204" pitchFamily="18" charset="0"/>
                            <a:ea typeface="Dotum" panose="020B0600000101010101" pitchFamily="34" charset="-127"/>
                            <a:cs typeface="Times New Roman" panose="02020603050405020304" pitchFamily="18" charset="0"/>
                          </a:rPr>
                          <m:t>8</m:t>
                        </m:r>
                      </m:den>
                    </m:f>
                  </m:oMath>
                </a14:m>
                <a:r>
                  <a:rPr lang="en-US" sz="4800">
                    <a:effectLst/>
                    <a:latin typeface="Arial" panose="020B0604020202020204" pitchFamily="34" charset="0"/>
                    <a:ea typeface="Dotum" panose="020B0600000101010101" pitchFamily="34" charset="-127"/>
                    <a:cs typeface="Arial" panose="020B0604020202020204" pitchFamily="34" charset="0"/>
                  </a:rPr>
                  <a:t>.</a:t>
                </a:r>
                <a:endParaRPr lang="en-US" sz="4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191509" y="3188321"/>
                <a:ext cx="14054881" cy="4341701"/>
              </a:xfrm>
              <a:prstGeom prst="rect">
                <a:avLst/>
              </a:prstGeom>
              <a:blipFill>
                <a:blip r:embed="rId14"/>
                <a:stretch>
                  <a:fillRect l="-1951" r="-1995" b="-2388"/>
                </a:stretch>
              </a:blipFill>
            </p:spPr>
            <p:txBody>
              <a:bodyPr/>
              <a:lstStyle/>
              <a:p>
                <a:r>
                  <a:rPr lang="en-US">
                    <a:noFill/>
                  </a:rPr>
                  <a:t> </a:t>
                </a:r>
              </a:p>
            </p:txBody>
          </p:sp>
        </mc:Fallback>
      </mc:AlternateContent>
    </p:spTree>
    <p:extLst>
      <p:ext uri="{BB962C8B-B14F-4D97-AF65-F5344CB8AC3E}">
        <p14:creationId xmlns:p14="http://schemas.microsoft.com/office/powerpoint/2010/main" val="1364715263"/>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8200" y="169173"/>
            <a:ext cx="2057400" cy="986341"/>
          </a:xfrm>
          <a:prstGeom prst="rect">
            <a:avLst/>
          </a:prstGeom>
        </p:spPr>
      </p:pic>
      <p:grpSp>
        <p:nvGrpSpPr>
          <p:cNvPr id="12" name="Group 11"/>
          <p:cNvGrpSpPr/>
          <p:nvPr/>
        </p:nvGrpSpPr>
        <p:grpSpPr>
          <a:xfrm>
            <a:off x="895514" y="1451908"/>
            <a:ext cx="16496971" cy="1938992"/>
            <a:chOff x="2579135" y="1352448"/>
            <a:chExt cx="16496971" cy="1938992"/>
          </a:xfrm>
        </p:grpSpPr>
        <p:sp>
          <p:nvSpPr>
            <p:cNvPr id="4" name="Horizontal Scroll 3"/>
            <p:cNvSpPr/>
            <p:nvPr/>
          </p:nvSpPr>
          <p:spPr>
            <a:xfrm>
              <a:off x="2579135" y="1653102"/>
              <a:ext cx="2733040" cy="1337683"/>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Ví dụ 1</a:t>
              </a:r>
              <a:endParaRPr lang="en-US" sz="4000" b="1">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5616975" y="1352448"/>
              <a:ext cx="13459131" cy="1938992"/>
            </a:xfrm>
            <a:prstGeom prst="rect">
              <a:avLst/>
            </a:prstGeom>
            <a:noFill/>
          </p:spPr>
          <p:txBody>
            <a:bodyPr wrap="square" rtlCol="0">
              <a:spAutoFit/>
            </a:bodyPr>
            <a:lstStyle/>
            <a:p>
              <a:pPr algn="just">
                <a:lnSpc>
                  <a:spcPct val="150000"/>
                </a:lnSpc>
              </a:pPr>
              <a:r>
                <a:rPr lang="vi-VN" sz="4000" smtClean="0">
                  <a:cs typeface="Arial" panose="020B0604020202020204" pitchFamily="34" charset="0"/>
                </a:rPr>
                <a:t>Trong </a:t>
              </a:r>
              <a:r>
                <a:rPr lang="vi-VN" sz="4000">
                  <a:cs typeface="Arial" panose="020B0604020202020204" pitchFamily="34" charset="0"/>
                </a:rPr>
                <a:t>trò chơi vòng quay số ở Hoạt động 2, tính xác suất của biến cố “Chiếc kim chỉ vào hình quạt ghi số chẵn”.</a:t>
              </a:r>
            </a:p>
          </p:txBody>
        </p:sp>
      </p:grpSp>
      <p:sp>
        <p:nvSpPr>
          <p:cNvPr id="15" name="Rectangle 14"/>
          <p:cNvSpPr/>
          <p:nvPr/>
        </p:nvSpPr>
        <p:spPr>
          <a:xfrm>
            <a:off x="8496221" y="3735829"/>
            <a:ext cx="1295547" cy="707886"/>
          </a:xfrm>
          <a:prstGeom prst="rect">
            <a:avLst/>
          </a:prstGeom>
        </p:spPr>
        <p:txBody>
          <a:bodyPr wrap="none">
            <a:spAutoFit/>
          </a:bodyPr>
          <a:lstStyle/>
          <a:p>
            <a:pPr lvl="0" algn="ctr"/>
            <a:r>
              <a:rPr lang="vi-VN" sz="4000" b="1" i="1" u="sng" smtClean="0">
                <a:solidFill>
                  <a:srgbClr val="C00000"/>
                </a:solidFill>
                <a:cs typeface="Arial" panose="020B0604020202020204" pitchFamily="34" charset="0"/>
              </a:rPr>
              <a:t>Giải</a:t>
            </a:r>
            <a:r>
              <a:rPr lang="en-US" sz="4000" b="1" i="1" u="sng" smtClean="0">
                <a:solidFill>
                  <a:srgbClr val="C00000"/>
                </a:solidFill>
                <a:cs typeface="Arial" panose="020B0604020202020204" pitchFamily="34" charset="0"/>
              </a:rPr>
              <a:t>:</a:t>
            </a:r>
            <a:endParaRPr lang="en-US" sz="4000" b="1" i="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7" name="TextBox 16"/>
              <p:cNvSpPr txBox="1"/>
              <p:nvPr/>
            </p:nvSpPr>
            <p:spPr>
              <a:xfrm>
                <a:off x="1073826" y="4889872"/>
                <a:ext cx="16140339" cy="4597028"/>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Có 4 kết quả thuận lợi cho biến cố “Chiếc kim chỉ vào hình quạt </a:t>
                </a:r>
                <a:r>
                  <a:rPr lang="en-US" sz="4000">
                    <a:latin typeface="Arial" panose="020B0604020202020204" pitchFamily="34" charset="0"/>
                    <a:cs typeface="Arial" panose="020B0604020202020204" pitchFamily="34" charset="0"/>
                  </a:rPr>
                  <a:t>ghi </a:t>
                </a:r>
                <a:r>
                  <a:rPr lang="en-US" sz="4000" smtClean="0">
                    <a:latin typeface="Arial" panose="020B0604020202020204" pitchFamily="34" charset="0"/>
                    <a:cs typeface="Arial" panose="020B0604020202020204" pitchFamily="34" charset="0"/>
                  </a:rPr>
                  <a:t>  số </a:t>
                </a:r>
                <a:r>
                  <a:rPr lang="en-US" sz="4000">
                    <a:latin typeface="Arial" panose="020B0604020202020204" pitchFamily="34" charset="0"/>
                    <a:cs typeface="Arial" panose="020B0604020202020204" pitchFamily="34" charset="0"/>
                  </a:rPr>
                  <a:t>chẵn”.</a:t>
                </a:r>
              </a:p>
              <a:p>
                <a:pPr algn="just">
                  <a:lnSpc>
                    <a:spcPct val="150000"/>
                  </a:lnSpc>
                </a:pPr>
                <a:r>
                  <a:rPr lang="en-US" sz="4000" smtClean="0">
                    <a:latin typeface="Arial" panose="020B0604020202020204" pitchFamily="34" charset="0"/>
                    <a:cs typeface="Arial" panose="020B0604020202020204" pitchFamily="34" charset="0"/>
                  </a:rPr>
                  <a:t>Vì </a:t>
                </a:r>
                <a:r>
                  <a:rPr lang="en-US" sz="4000">
                    <a:latin typeface="Arial" panose="020B0604020202020204" pitchFamily="34" charset="0"/>
                    <a:cs typeface="Arial" panose="020B0604020202020204" pitchFamily="34" charset="0"/>
                  </a:rPr>
                  <a:t>thế, xác suất của biến cố </a:t>
                </a:r>
                <a:r>
                  <a:rPr lang="en-US" sz="4000">
                    <a:latin typeface="Arial" panose="020B0604020202020204" pitchFamily="34" charset="0"/>
                    <a:cs typeface="Arial" panose="020B0604020202020204" pitchFamily="34" charset="0"/>
                  </a:rPr>
                  <a:t>đó </a:t>
                </a:r>
                <a:r>
                  <a:rPr lang="en-US" sz="4000" smtClean="0">
                    <a:latin typeface="Arial" panose="020B0604020202020204" pitchFamily="34" charset="0"/>
                    <a:cs typeface="Arial" panose="020B0604020202020204" pitchFamily="34" charset="0"/>
                  </a:rPr>
                  <a:t>là</a:t>
                </a:r>
              </a:p>
              <a:p>
                <a:pPr algn="just">
                  <a:lnSpc>
                    <a:spcPct val="150000"/>
                  </a:lnSpc>
                </a:pPr>
                <a14:m>
                  <m:oMathPara xmlns:m="http://schemas.openxmlformats.org/officeDocument/2006/math">
                    <m:oMathParaPr>
                      <m:jc m:val="center"/>
                    </m:oMathParaPr>
                    <m:oMath xmlns:m="http://schemas.openxmlformats.org/officeDocument/2006/math">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num>
                        <m:den>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den>
                      </m:f>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4000">
                  <a:latin typeface="Arial" panose="020B0604020202020204" pitchFamily="34" charset="0"/>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1073826" y="4889872"/>
                <a:ext cx="16140339" cy="4597028"/>
              </a:xfrm>
              <a:prstGeom prst="rect">
                <a:avLst/>
              </a:prstGeom>
              <a:blipFill>
                <a:blip r:embed="rId4"/>
                <a:stretch>
                  <a:fillRect l="-1322" r="-1322"/>
                </a:stretch>
              </a:blipFill>
            </p:spPr>
            <p:txBody>
              <a:bodyPr/>
              <a:lstStyle/>
              <a:p>
                <a:r>
                  <a:rPr lang="en-US">
                    <a:noFill/>
                  </a:rPr>
                  <a:t> </a:t>
                </a:r>
              </a:p>
            </p:txBody>
          </p:sp>
        </mc:Fallback>
      </mc:AlternateContent>
    </p:spTree>
    <p:extLst>
      <p:ext uri="{BB962C8B-B14F-4D97-AF65-F5344CB8AC3E}">
        <p14:creationId xmlns:p14="http://schemas.microsoft.com/office/powerpoint/2010/main" val="100886548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2" dur="500"/>
                                        <p:tgtEl>
                                          <p:spTgt spid="17">
                                            <p:txEl>
                                              <p:pRg st="1" end="1"/>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21" name="TextBox 20"/>
          <p:cNvSpPr txBox="1"/>
          <p:nvPr/>
        </p:nvSpPr>
        <p:spPr>
          <a:xfrm>
            <a:off x="645826" y="753920"/>
            <a:ext cx="5166792" cy="1015663"/>
          </a:xfrm>
          <a:prstGeom prst="rect">
            <a:avLst/>
          </a:prstGeom>
          <a:noFill/>
        </p:spPr>
        <p:txBody>
          <a:bodyPr wrap="square" rtlCol="0">
            <a:spAutoFit/>
          </a:bodyPr>
          <a:lstStyle/>
          <a:p>
            <a:pPr algn="ctr"/>
            <a:r>
              <a:rPr lang="en-US" sz="6000" b="1" smtClean="0">
                <a:solidFill>
                  <a:srgbClr val="C00000"/>
                </a:solidFill>
                <a:latin typeface="Arial" panose="020B0604020202020204" pitchFamily="34" charset="0"/>
                <a:cs typeface="Arial" panose="020B0604020202020204" pitchFamily="34" charset="0"/>
              </a:rPr>
              <a:t>LUYỆN TẬP 1</a:t>
            </a:r>
            <a:endParaRPr lang="en-US" sz="6000" b="1">
              <a:solidFill>
                <a:srgbClr val="C00000"/>
              </a:solidFill>
              <a:latin typeface="Arial" panose="020B0604020202020204" pitchFamily="34" charset="0"/>
              <a:cs typeface="Arial" panose="020B0604020202020204" pitchFamily="34" charset="0"/>
            </a:endParaRPr>
          </a:p>
        </p:txBody>
      </p:sp>
      <p:sp>
        <p:nvSpPr>
          <p:cNvPr id="22" name="Rectangle 21"/>
          <p:cNvSpPr/>
          <p:nvPr/>
        </p:nvSpPr>
        <p:spPr>
          <a:xfrm>
            <a:off x="660815" y="2001441"/>
            <a:ext cx="16941385" cy="1846659"/>
          </a:xfrm>
          <a:prstGeom prst="rect">
            <a:avLst/>
          </a:prstGeom>
        </p:spPr>
        <p:txBody>
          <a:bodyPr wrap="square">
            <a:spAutoFit/>
          </a:bodyPr>
          <a:lstStyle/>
          <a:p>
            <a:pPr algn="just">
              <a:lnSpc>
                <a:spcPct val="150000"/>
              </a:lnSpc>
            </a:pPr>
            <a:r>
              <a:rPr lang="vi-VN" sz="3800">
                <a:solidFill>
                  <a:srgbClr val="000000"/>
                </a:solidFill>
                <a:cs typeface="Arial" panose="020B0604020202020204" pitchFamily="34" charset="0"/>
              </a:rPr>
              <a:t>Trong trò chơi vòng quay số ở Hoạt động 2, tính xác suất của biến cố “Chiếc kim chỉ vào hình quạt ghi số nhỏ hơn </a:t>
            </a:r>
            <a:r>
              <a:rPr lang="vi-VN" sz="3800">
                <a:solidFill>
                  <a:srgbClr val="000000"/>
                </a:solidFill>
                <a:cs typeface="Arial" panose="020B0604020202020204" pitchFamily="34" charset="0"/>
              </a:rPr>
              <a:t>6</a:t>
            </a:r>
            <a:r>
              <a:rPr lang="vi-VN" sz="3800" smtClean="0">
                <a:solidFill>
                  <a:srgbClr val="000000"/>
                </a:solidFill>
                <a:cs typeface="Arial" panose="020B0604020202020204" pitchFamily="34" charset="0"/>
              </a:rPr>
              <a:t>”.</a:t>
            </a:r>
            <a:endParaRPr lang="vi-VN" sz="3800">
              <a:solidFill>
                <a:srgbClr val="000000"/>
              </a:solidFill>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60814" y="5182797"/>
                <a:ext cx="16941385" cy="4290405"/>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en-US" sz="3800" smtClean="0">
                    <a:latin typeface="Arial" panose="020B0604020202020204" pitchFamily="34" charset="0"/>
                    <a:ea typeface="Arial" panose="020B0604020202020204" pitchFamily="34" charset="0"/>
                    <a:cs typeface="Arial" panose="020B0604020202020204" pitchFamily="34" charset="0"/>
                  </a:rPr>
                  <a:t>Tập </a:t>
                </a:r>
                <a:r>
                  <a:rPr lang="en-US" sz="3800">
                    <a:latin typeface="Arial" panose="020B0604020202020204" pitchFamily="34" charset="0"/>
                    <a:ea typeface="Arial" panose="020B0604020202020204" pitchFamily="34" charset="0"/>
                    <a:cs typeface="Arial" panose="020B0604020202020204" pitchFamily="34" charset="0"/>
                  </a:rPr>
                  <a:t>hợp gồm các kết quả có thể xảy ra  là:  </a:t>
                </a:r>
                <a14:m>
                  <m:oMath xmlns:m="http://schemas.openxmlformats.org/officeDocument/2006/math">
                    <m:d>
                      <m:dPr>
                        <m:begChr m:val="{"/>
                        <m:end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1; 2; 3; 4; 5; 6; 7; 8</m:t>
                        </m:r>
                      </m:e>
                    </m:d>
                  </m:oMath>
                </a14:m>
                <a:endParaRPr lang="en-US" sz="3800" smtClean="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Tx/>
                  <a:buChar char="-"/>
                </a:pPr>
                <a:r>
                  <a:rPr lang="en-US" sz="3800" smtClean="0">
                    <a:effectLst/>
                    <a:latin typeface="Arial" panose="020B0604020202020204" pitchFamily="34" charset="0"/>
                    <a:ea typeface="Arial" panose="020B0604020202020204" pitchFamily="34" charset="0"/>
                    <a:cs typeface="Arial" panose="020B0604020202020204" pitchFamily="34" charset="0"/>
                  </a:rPr>
                  <a:t>Có </a:t>
                </a:r>
                <a:r>
                  <a:rPr lang="en-US" sz="3800">
                    <a:effectLst/>
                    <a:latin typeface="Arial" panose="020B0604020202020204" pitchFamily="34" charset="0"/>
                    <a:ea typeface="Arial" panose="020B0604020202020204" pitchFamily="34" charset="0"/>
                    <a:cs typeface="Arial" panose="020B0604020202020204" pitchFamily="34" charset="0"/>
                  </a:rPr>
                  <a:t>5 kết quả thuận lợi cho biến cố “Chiếc kim chỉ vào hình quạt ghi số nhỏ hơn 6” là: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1, 2, 3, 4, 5.</m:t>
                    </m:r>
                  </m:oMath>
                </a14:m>
                <a:endParaRPr lang="en-US" sz="3800" smtClean="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Tx/>
                  <a:buChar char="-"/>
                </a:pPr>
                <a:r>
                  <a:rPr lang="en-US" sz="3800" smtClean="0">
                    <a:effectLst/>
                    <a:latin typeface="Arial" panose="020B0604020202020204" pitchFamily="34" charset="0"/>
                    <a:ea typeface="Arial" panose="020B0604020202020204" pitchFamily="34" charset="0"/>
                    <a:cs typeface="Arial" panose="020B0604020202020204" pitchFamily="34" charset="0"/>
                  </a:rPr>
                  <a:t>Vì </a:t>
                </a:r>
                <a:r>
                  <a:rPr lang="en-US" sz="3800">
                    <a:effectLst/>
                    <a:latin typeface="Arial" panose="020B0604020202020204" pitchFamily="34" charset="0"/>
                    <a:ea typeface="Arial" panose="020B0604020202020204" pitchFamily="34" charset="0"/>
                    <a:cs typeface="Arial" panose="020B0604020202020204" pitchFamily="34" charset="0"/>
                  </a:rPr>
                  <a:t>thế, xác suất của biến cố trên là:  </a:t>
                </a:r>
                <a14:m>
                  <m:oMath xmlns:m="http://schemas.openxmlformats.org/officeDocument/2006/math">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i="1">
                            <a:effectLst/>
                            <a:latin typeface="Cambria Math" panose="02040503050406030204" pitchFamily="18" charset="0"/>
                            <a:ea typeface="Arial" panose="020B0604020202020204" pitchFamily="34" charset="0"/>
                            <a:cs typeface="Times New Roman" panose="02020603050405020304" pitchFamily="18" charset="0"/>
                          </a:rPr>
                          <m:t>5</m:t>
                        </m:r>
                      </m:num>
                      <m:den>
                        <m:r>
                          <a:rPr lang="en-US" sz="3800" i="1">
                            <a:effectLst/>
                            <a:latin typeface="Cambria Math" panose="02040503050406030204" pitchFamily="18" charset="0"/>
                            <a:ea typeface="Arial" panose="020B0604020202020204" pitchFamily="34" charset="0"/>
                            <a:cs typeface="Times New Roman" panose="02020603050405020304" pitchFamily="18" charset="0"/>
                          </a:rPr>
                          <m:t>8</m:t>
                        </m:r>
                      </m:den>
                    </m:f>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60814" y="5182797"/>
                <a:ext cx="16941385" cy="4290405"/>
              </a:xfrm>
              <a:prstGeom prst="rect">
                <a:avLst/>
              </a:prstGeom>
              <a:blipFill>
                <a:blip r:embed="rId3"/>
                <a:stretch>
                  <a:fillRect l="-1080" r="-1187"/>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885948" y="8336998"/>
            <a:ext cx="1059152" cy="2140502"/>
          </a:xfrm>
          <a:prstGeom prst="rect">
            <a:avLst/>
          </a:prstGeom>
        </p:spPr>
      </p:pic>
      <p:pic>
        <p:nvPicPr>
          <p:cNvPr id="26" name="Picture 25"/>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6489355" y="216575"/>
            <a:ext cx="1499876" cy="1726525"/>
          </a:xfrm>
          <a:prstGeom prst="rect">
            <a:avLst/>
          </a:prstGeom>
        </p:spPr>
      </p:pic>
      <p:sp>
        <p:nvSpPr>
          <p:cNvPr id="11" name="Rectangle 10"/>
          <p:cNvSpPr/>
          <p:nvPr/>
        </p:nvSpPr>
        <p:spPr>
          <a:xfrm>
            <a:off x="8525081" y="4161592"/>
            <a:ext cx="1237838" cy="677108"/>
          </a:xfrm>
          <a:prstGeom prst="rect">
            <a:avLst/>
          </a:prstGeom>
        </p:spPr>
        <p:txBody>
          <a:bodyPr wrap="none">
            <a:spAutoFit/>
          </a:bodyPr>
          <a:lstStyle/>
          <a:p>
            <a:pPr lvl="0" algn="ctr"/>
            <a:r>
              <a:rPr lang="vi-VN" sz="3800" b="1" i="1" u="sng" smtClean="0">
                <a:solidFill>
                  <a:schemeClr val="tx2"/>
                </a:solidFill>
                <a:cs typeface="Arial" panose="020B0604020202020204" pitchFamily="34" charset="0"/>
              </a:rPr>
              <a:t>Giải</a:t>
            </a:r>
            <a:r>
              <a:rPr lang="en-US" sz="3800" b="1" i="1" u="sng" smtClean="0">
                <a:solidFill>
                  <a:schemeClr val="tx2"/>
                </a:solidFill>
                <a:cs typeface="Arial" panose="020B0604020202020204" pitchFamily="34" charset="0"/>
              </a:rPr>
              <a:t>:</a:t>
            </a:r>
            <a:endParaRPr lang="en-US" sz="3800" b="1" i="1" u="sng">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68067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up)">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5" name="Group 4"/>
          <p:cNvGrpSpPr/>
          <p:nvPr/>
        </p:nvGrpSpPr>
        <p:grpSpPr>
          <a:xfrm>
            <a:off x="304800" y="2933700"/>
            <a:ext cx="17642980" cy="7309117"/>
            <a:chOff x="304800" y="3009900"/>
            <a:chExt cx="17642980" cy="7309117"/>
          </a:xfrm>
        </p:grpSpPr>
        <p:sp>
          <p:nvSpPr>
            <p:cNvPr id="3" name="Rounded Rectangle 2"/>
            <p:cNvSpPr/>
            <p:nvPr/>
          </p:nvSpPr>
          <p:spPr>
            <a:xfrm>
              <a:off x="340221" y="3028189"/>
              <a:ext cx="1605558" cy="8461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800" b="1" smtClean="0">
                  <a:solidFill>
                    <a:schemeClr val="tx1"/>
                  </a:solidFill>
                  <a:latin typeface="Arial" panose="020B0604020202020204" pitchFamily="34" charset="0"/>
                  <a:cs typeface="Arial" panose="020B0604020202020204" pitchFamily="34" charset="0"/>
                </a:rPr>
                <a:t>HĐ</a:t>
              </a:r>
              <a:r>
                <a:rPr lang="en-US" sz="3800" b="1" smtClean="0">
                  <a:solidFill>
                    <a:schemeClr val="tx1"/>
                  </a:solidFill>
                  <a:latin typeface="Arial" panose="020B0604020202020204" pitchFamily="34" charset="0"/>
                  <a:cs typeface="Arial" panose="020B0604020202020204" pitchFamily="34" charset="0"/>
                </a:rPr>
                <a:t>3</a:t>
              </a:r>
              <a:endParaRPr lang="en-US" sz="38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Rectangle 9"/>
                <p:cNvSpPr/>
                <p:nvPr/>
              </p:nvSpPr>
              <p:spPr>
                <a:xfrm>
                  <a:off x="304800" y="3009900"/>
                  <a:ext cx="17642980" cy="7309117"/>
                </a:xfrm>
                <a:prstGeom prst="rect">
                  <a:avLst/>
                </a:prstGeom>
              </p:spPr>
              <p:txBody>
                <a:bodyPr wrap="square">
                  <a:spAutoFit/>
                </a:bodyPr>
                <a:lstStyle/>
                <a:p>
                  <a:pPr algn="just">
                    <a:lnSpc>
                      <a:spcPct val="150000"/>
                    </a:lnSpc>
                  </a:pPr>
                  <a:r>
                    <a:rPr lang="en-US" sz="3400" smtClean="0">
                      <a:solidFill>
                        <a:prstClr val="black"/>
                      </a:solidFill>
                      <a:latin typeface="Arial" panose="020B0604020202020204" pitchFamily="34" charset="0"/>
                      <a:cs typeface="Arial" panose="020B0604020202020204" pitchFamily="34" charset="0"/>
                    </a:rPr>
                    <a:t>              </a:t>
                  </a:r>
                  <a:r>
                    <a:rPr lang="vi-VN" sz="3400" smtClean="0">
                      <a:solidFill>
                        <a:prstClr val="black"/>
                      </a:solidFill>
                      <a:latin typeface="Arial" panose="020B0604020202020204" pitchFamily="34" charset="0"/>
                      <a:cs typeface="Arial" panose="020B0604020202020204" pitchFamily="34" charset="0"/>
                    </a:rPr>
                    <a:t>Một </a:t>
                  </a:r>
                  <a:r>
                    <a:rPr lang="vi-VN" sz="3400">
                      <a:solidFill>
                        <a:prstClr val="black"/>
                      </a:solidFill>
                      <a:latin typeface="Arial" panose="020B0604020202020204" pitchFamily="34" charset="0"/>
                      <a:cs typeface="Arial" panose="020B0604020202020204" pitchFamily="34" charset="0"/>
                    </a:rPr>
                    <a:t>hộp có 10 viên bi với kích thước và khối lượng như nhau. Bạn Ngân viết lên các viên bi đó tên 4 loài thực vật là: Lúa, Ngô, Hoa hồng, Hoa hướng dương và tên 6 loài động vật là: Trâu, Bò, Voi, Hổ, Báo, Sư tử; hai viên bi khác nhau thì viết hai tên khác </a:t>
                  </a:r>
                  <a:r>
                    <a:rPr lang="vi-VN" sz="3400">
                      <a:solidFill>
                        <a:prstClr val="black"/>
                      </a:solidFill>
                      <a:latin typeface="Arial" panose="020B0604020202020204" pitchFamily="34" charset="0"/>
                      <a:cs typeface="Arial" panose="020B0604020202020204" pitchFamily="34" charset="0"/>
                    </a:rPr>
                    <a:t>nhau</a:t>
                  </a:r>
                  <a:r>
                    <a:rPr lang="vi-VN" sz="3400" smtClean="0">
                      <a:solidFill>
                        <a:prstClr val="black"/>
                      </a:solidFill>
                      <a:latin typeface="Arial" panose="020B0604020202020204" pitchFamily="34" charset="0"/>
                      <a:cs typeface="Arial" panose="020B0604020202020204" pitchFamily="34" charset="0"/>
                    </a:rPr>
                    <a:t>.</a:t>
                  </a:r>
                  <a:endParaRPr lang="vi-VN" sz="3400">
                    <a:solidFill>
                      <a:prstClr val="black"/>
                    </a:solidFill>
                    <a:latin typeface="Arial" panose="020B0604020202020204" pitchFamily="34" charset="0"/>
                    <a:cs typeface="Arial" panose="020B0604020202020204" pitchFamily="34" charset="0"/>
                  </a:endParaRPr>
                </a:p>
                <a:p>
                  <a:pPr algn="just">
                    <a:lnSpc>
                      <a:spcPct val="150000"/>
                    </a:lnSpc>
                  </a:pPr>
                  <a:r>
                    <a:rPr lang="vi-VN" sz="3400">
                      <a:solidFill>
                        <a:prstClr val="black"/>
                      </a:solidFill>
                      <a:latin typeface="Arial" panose="020B0604020202020204" pitchFamily="34" charset="0"/>
                      <a:cs typeface="Arial" panose="020B0604020202020204" pitchFamily="34" charset="0"/>
                    </a:rPr>
                    <a:t>Lấy ngẫu nhiên một viên bi trong </a:t>
                  </a:r>
                  <a:r>
                    <a:rPr lang="vi-VN" sz="3400">
                      <a:solidFill>
                        <a:prstClr val="black"/>
                      </a:solidFill>
                      <a:latin typeface="Arial" panose="020B0604020202020204" pitchFamily="34" charset="0"/>
                      <a:cs typeface="Arial" panose="020B0604020202020204" pitchFamily="34" charset="0"/>
                    </a:rPr>
                    <a:t>hộp</a:t>
                  </a:r>
                  <a:r>
                    <a:rPr lang="vi-VN" sz="3400" smtClean="0">
                      <a:solidFill>
                        <a:prstClr val="black"/>
                      </a:solidFill>
                      <a:latin typeface="Arial" panose="020B0604020202020204" pitchFamily="34" charset="0"/>
                      <a:cs typeface="Arial" panose="020B0604020202020204" pitchFamily="34" charset="0"/>
                    </a:rPr>
                    <a:t>.</a:t>
                  </a:r>
                  <a:endParaRPr lang="vi-VN" sz="3400">
                    <a:solidFill>
                      <a:prstClr val="black"/>
                    </a:solidFill>
                    <a:latin typeface="Arial" panose="020B0604020202020204" pitchFamily="34" charset="0"/>
                    <a:cs typeface="Arial" panose="020B0604020202020204" pitchFamily="34" charset="0"/>
                  </a:endParaRPr>
                </a:p>
                <a:p>
                  <a:pPr algn="just">
                    <a:lnSpc>
                      <a:spcPct val="150000"/>
                    </a:lnSpc>
                  </a:pPr>
                  <a:r>
                    <a:rPr lang="vi-VN" sz="3400" smtClean="0">
                      <a:solidFill>
                        <a:prstClr val="black"/>
                      </a:solidFill>
                      <a:latin typeface="Arial" panose="020B0604020202020204" pitchFamily="34" charset="0"/>
                      <a:cs typeface="Arial" panose="020B0604020202020204" pitchFamily="34" charset="0"/>
                    </a:rPr>
                    <a:t>a) Viết </a:t>
                  </a:r>
                  <a:r>
                    <a:rPr lang="vi-VN" sz="3400">
                      <a:solidFill>
                        <a:prstClr val="black"/>
                      </a:solidFill>
                      <a:latin typeface="Arial" panose="020B0604020202020204" pitchFamily="34" charset="0"/>
                      <a:cs typeface="Arial" panose="020B0604020202020204" pitchFamily="34" charset="0"/>
                    </a:rPr>
                    <a:t>tập hợp </a:t>
                  </a:r>
                  <a14:m>
                    <m:oMath xmlns:m="http://schemas.openxmlformats.org/officeDocument/2006/math">
                      <m:r>
                        <a:rPr lang="fr-FR" sz="3600" i="1">
                          <a:latin typeface="Cambria Math" panose="02040503050406030204" pitchFamily="18" charset="0"/>
                          <a:ea typeface="Arial" panose="020B0604020202020204" pitchFamily="34" charset="0"/>
                          <a:cs typeface="Times New Roman" panose="02020603050405020304" pitchFamily="18" charset="0"/>
                        </a:rPr>
                        <m:t>𝐸</m:t>
                      </m:r>
                    </m:oMath>
                  </a14:m>
                  <a:r>
                    <a:rPr lang="vi-VN" sz="3400">
                      <a:solidFill>
                        <a:prstClr val="black"/>
                      </a:solidFill>
                      <a:latin typeface="Arial" panose="020B0604020202020204" pitchFamily="34" charset="0"/>
                      <a:cs typeface="Arial" panose="020B0604020202020204" pitchFamily="34" charset="0"/>
                    </a:rPr>
                    <a:t> gồm các kết quả có thể xảy ra đối với tên sinh vật được viết trên viên bi lấy </a:t>
                  </a:r>
                  <a:r>
                    <a:rPr lang="vi-VN" sz="3400">
                      <a:solidFill>
                        <a:prstClr val="black"/>
                      </a:solidFill>
                      <a:latin typeface="Arial" panose="020B0604020202020204" pitchFamily="34" charset="0"/>
                      <a:cs typeface="Arial" panose="020B0604020202020204" pitchFamily="34" charset="0"/>
                    </a:rPr>
                    <a:t>ra</a:t>
                  </a:r>
                  <a:r>
                    <a:rPr lang="vi-VN" sz="3400" smtClean="0">
                      <a:solidFill>
                        <a:prstClr val="black"/>
                      </a:solidFill>
                      <a:latin typeface="Arial" panose="020B0604020202020204" pitchFamily="34" charset="0"/>
                      <a:cs typeface="Arial" panose="020B0604020202020204" pitchFamily="34" charset="0"/>
                    </a:rPr>
                    <a:t>.</a:t>
                  </a:r>
                  <a:endParaRPr lang="en-US" sz="3400" smtClean="0">
                    <a:solidFill>
                      <a:prstClr val="black"/>
                    </a:solidFill>
                    <a:latin typeface="Arial" panose="020B0604020202020204" pitchFamily="34" charset="0"/>
                    <a:cs typeface="Arial" panose="020B0604020202020204" pitchFamily="34" charset="0"/>
                  </a:endParaRPr>
                </a:p>
                <a:p>
                  <a:pPr algn="just">
                    <a:lnSpc>
                      <a:spcPct val="150000"/>
                    </a:lnSpc>
                  </a:pPr>
                  <a:r>
                    <a:rPr lang="en-US" sz="3400">
                      <a:latin typeface="Arial" panose="020B0604020202020204" pitchFamily="34" charset="0"/>
                      <a:cs typeface="Arial" panose="020B0604020202020204" pitchFamily="34" charset="0"/>
                    </a:rPr>
                    <a:t>b) Viết tập hợp gồm các kết quả có thể xảy ra đối với biến cố </a:t>
                  </a:r>
                  <a14:m>
                    <m:oMath xmlns:m="http://schemas.openxmlformats.org/officeDocument/2006/math">
                      <m:r>
                        <a:rPr lang="fr-FR" sz="3600" i="1">
                          <a:latin typeface="Cambria Math" panose="02040503050406030204" pitchFamily="18" charset="0"/>
                          <a:ea typeface="Arial" panose="020B0604020202020204" pitchFamily="34" charset="0"/>
                          <a:cs typeface="Times New Roman" panose="02020603050405020304" pitchFamily="18" charset="0"/>
                        </a:rPr>
                        <m:t>𝐺</m:t>
                      </m:r>
                    </m:oMath>
                  </a14:m>
                  <a:r>
                    <a:rPr lang="en-US" sz="3400">
                      <a:latin typeface="Arial" panose="020B0604020202020204" pitchFamily="34" charset="0"/>
                      <a:cs typeface="Arial" panose="020B0604020202020204" pitchFamily="34" charset="0"/>
                    </a:rPr>
                    <a:t>: “Trên viên bi lấy ra viết tên một loài động vật”. Mỗi phần tử của tập hợp đó gọi là một kết quả thuận lợi cho biến cố </a:t>
                  </a:r>
                  <a14:m>
                    <m:oMath xmlns:m="http://schemas.openxmlformats.org/officeDocument/2006/math">
                      <m:r>
                        <a:rPr lang="fr-FR" sz="3600" i="1">
                          <a:latin typeface="Cambria Math" panose="02040503050406030204" pitchFamily="18" charset="0"/>
                          <a:ea typeface="Arial" panose="020B0604020202020204" pitchFamily="34" charset="0"/>
                          <a:cs typeface="Times New Roman" panose="02020603050405020304" pitchFamily="18" charset="0"/>
                        </a:rPr>
                        <m:t>𝐺</m:t>
                      </m:r>
                    </m:oMath>
                  </a14:m>
                  <a:r>
                    <a:rPr lang="en-US" sz="3400" smtClean="0">
                      <a:latin typeface="Arial" panose="020B0604020202020204" pitchFamily="34" charset="0"/>
                      <a:cs typeface="Arial" panose="020B0604020202020204" pitchFamily="34" charset="0"/>
                    </a:rPr>
                    <a:t>.</a:t>
                  </a:r>
                  <a:endParaRPr lang="en-US" sz="3400">
                    <a:latin typeface="Arial" panose="020B0604020202020204" pitchFamily="34" charset="0"/>
                    <a:cs typeface="Arial" panose="020B0604020202020204" pitchFamily="34" charset="0"/>
                  </a:endParaRPr>
                </a:p>
                <a:p>
                  <a:pPr algn="just">
                    <a:lnSpc>
                      <a:spcPct val="150000"/>
                    </a:lnSpc>
                  </a:pPr>
                  <a:r>
                    <a:rPr lang="en-US" sz="3400">
                      <a:latin typeface="Arial" panose="020B0604020202020204" pitchFamily="34" charset="0"/>
                      <a:cs typeface="Arial" panose="020B0604020202020204" pitchFamily="34" charset="0"/>
                    </a:rPr>
                    <a:t>c) Tìm tỉ số của số các kết quả thuận lợi cho biến cố </a:t>
                  </a:r>
                  <a14:m>
                    <m:oMath xmlns:m="http://schemas.openxmlformats.org/officeDocument/2006/math">
                      <m:r>
                        <a:rPr lang="fr-FR" sz="3600" i="1">
                          <a:latin typeface="Cambria Math" panose="02040503050406030204" pitchFamily="18" charset="0"/>
                          <a:ea typeface="Arial" panose="020B0604020202020204" pitchFamily="34" charset="0"/>
                          <a:cs typeface="Times New Roman" panose="02020603050405020304" pitchFamily="18" charset="0"/>
                        </a:rPr>
                        <m:t>𝐺</m:t>
                      </m:r>
                    </m:oMath>
                  </a14:m>
                  <a:r>
                    <a:rPr lang="en-US" sz="3400">
                      <a:latin typeface="Arial" panose="020B0604020202020204" pitchFamily="34" charset="0"/>
                      <a:cs typeface="Arial" panose="020B0604020202020204" pitchFamily="34" charset="0"/>
                    </a:rPr>
                    <a:t> và số phần tử của tập hợp </a:t>
                  </a:r>
                  <a14:m>
                    <m:oMath xmlns:m="http://schemas.openxmlformats.org/officeDocument/2006/math">
                      <m:r>
                        <a:rPr lang="fr-FR" sz="3600" i="1">
                          <a:latin typeface="Cambria Math" panose="02040503050406030204" pitchFamily="18" charset="0"/>
                          <a:ea typeface="Arial" panose="020B0604020202020204" pitchFamily="34" charset="0"/>
                          <a:cs typeface="Times New Roman" panose="02020603050405020304" pitchFamily="18" charset="0"/>
                        </a:rPr>
                        <m:t>𝐸</m:t>
                      </m:r>
                    </m:oMath>
                  </a14:m>
                  <a:r>
                    <a:rPr lang="en-US" sz="3400" smtClean="0">
                      <a:latin typeface="Arial" panose="020B0604020202020204" pitchFamily="34" charset="0"/>
                      <a:cs typeface="Arial" panose="020B0604020202020204" pitchFamily="34" charset="0"/>
                    </a:rPr>
                    <a:t>.</a:t>
                  </a:r>
                  <a:endParaRPr lang="en-US" sz="3400">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04800" y="3009900"/>
                  <a:ext cx="17642980" cy="7309117"/>
                </a:xfrm>
                <a:prstGeom prst="rect">
                  <a:avLst/>
                </a:prstGeom>
                <a:blipFill>
                  <a:blip r:embed="rId3"/>
                  <a:stretch>
                    <a:fillRect l="-968" r="-968"/>
                  </a:stretch>
                </a:blipFill>
              </p:spPr>
              <p:txBody>
                <a:bodyPr/>
                <a:lstStyle/>
                <a:p>
                  <a:r>
                    <a:rPr lang="en-US">
                      <a:noFill/>
                    </a:rPr>
                    <a:t> </a:t>
                  </a:r>
                </a:p>
              </p:txBody>
            </p:sp>
          </mc:Fallback>
        </mc:AlternateContent>
      </p:grpSp>
      <p:grpSp>
        <p:nvGrpSpPr>
          <p:cNvPr id="12" name="Group 11"/>
          <p:cNvGrpSpPr/>
          <p:nvPr/>
        </p:nvGrpSpPr>
        <p:grpSpPr>
          <a:xfrm>
            <a:off x="626464" y="350166"/>
            <a:ext cx="17035072" cy="2347238"/>
            <a:chOff x="609600" y="802363"/>
            <a:chExt cx="17035072" cy="2347238"/>
          </a:xfrm>
        </p:grpSpPr>
        <p:sp>
          <p:nvSpPr>
            <p:cNvPr id="13" name="Freeform 9"/>
            <p:cNvSpPr/>
            <p:nvPr/>
          </p:nvSpPr>
          <p:spPr>
            <a:xfrm>
              <a:off x="609600" y="802363"/>
              <a:ext cx="17035072" cy="2347238"/>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14" name="TextBox 13"/>
            <p:cNvSpPr txBox="1"/>
            <p:nvPr/>
          </p:nvSpPr>
          <p:spPr>
            <a:xfrm>
              <a:off x="1430936" y="908439"/>
              <a:ext cx="15468600" cy="1954831"/>
            </a:xfrm>
            <a:prstGeom prst="rect">
              <a:avLst/>
            </a:prstGeom>
            <a:noFill/>
          </p:spPr>
          <p:txBody>
            <a:bodyPr wrap="square" rtlCol="0">
              <a:spAutoFit/>
            </a:bodyPr>
            <a:lstStyle/>
            <a:p>
              <a:pPr lvl="0" algn="ctr">
                <a:lnSpc>
                  <a:spcPct val="150000"/>
                </a:lnSpc>
                <a:defRPr/>
              </a:pPr>
              <a:r>
                <a:rPr lang="en-US" sz="4300" b="1" smtClean="0">
                  <a:solidFill>
                    <a:srgbClr val="FFFF00"/>
                  </a:solidFill>
                  <a:latin typeface="Arial" panose="020B0604020202020204" pitchFamily="34" charset="0"/>
                  <a:cs typeface="Arial" panose="020B0604020202020204" pitchFamily="34" charset="0"/>
                </a:rPr>
                <a:t>III. </a:t>
              </a:r>
              <a:r>
                <a:rPr lang="vi-VN" sz="4300" b="1" smtClean="0">
                  <a:solidFill>
                    <a:srgbClr val="FFFF00"/>
                  </a:solidFill>
                  <a:cs typeface="Arial" panose="020B0604020202020204" pitchFamily="34" charset="0"/>
                </a:rPr>
                <a:t>Xác </a:t>
              </a:r>
              <a:r>
                <a:rPr lang="vi-VN" sz="4300" b="1">
                  <a:solidFill>
                    <a:srgbClr val="FFFF00"/>
                  </a:solidFill>
                  <a:cs typeface="Arial" panose="020B0604020202020204" pitchFamily="34" charset="0"/>
                </a:rPr>
                <a:t>suất của biến cố trong trò chơi chọn ngẫu nhiên một đối tượng từ một nhóm đối tượng</a:t>
              </a:r>
              <a:endParaRPr kumimoji="0" lang="en-US" sz="43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9809" y="1964645"/>
            <a:ext cx="1187971" cy="892855"/>
          </a:xfrm>
          <a:prstGeom prst="rect">
            <a:avLst/>
          </a:prstGeom>
        </p:spPr>
      </p:pic>
    </p:spTree>
    <p:extLst>
      <p:ext uri="{BB962C8B-B14F-4D97-AF65-F5344CB8AC3E}">
        <p14:creationId xmlns:p14="http://schemas.microsoft.com/office/powerpoint/2010/main" val="191972294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2000" y="723900"/>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9465" y="559920"/>
            <a:ext cx="1099210" cy="82614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39462" y="2243950"/>
                <a:ext cx="17209075" cy="7357207"/>
              </a:xfrm>
              <a:prstGeom prst="rect">
                <a:avLst/>
              </a:prstGeom>
            </p:spPr>
            <p:txBody>
              <a:bodyPr wrap="square">
                <a:spAutoFit/>
              </a:bodyPr>
              <a:lstStyle/>
              <a:p>
                <a:pPr algn="just">
                  <a:lnSpc>
                    <a:spcPct val="150000"/>
                  </a:lnSpc>
                  <a:spcBef>
                    <a:spcPts val="1200"/>
                  </a:spcBef>
                  <a:spcAft>
                    <a:spcPts val="1200"/>
                  </a:spcAft>
                </a:pPr>
                <a:r>
                  <a:rPr lang="fr-FR" sz="3800">
                    <a:latin typeface="Arial" panose="020B0604020202020204" pitchFamily="34" charset="0"/>
                    <a:ea typeface="Arial" panose="020B0604020202020204" pitchFamily="34" charset="0"/>
                    <a:cs typeface="Arial" panose="020B0604020202020204" pitchFamily="34" charset="0"/>
                  </a:rPr>
                  <a:t>a) Tập hợp các kết quả có thể xảy ra đối với số xuất hiện ghi trên viên bi là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𝐸</m:t>
                    </m:r>
                    <m:r>
                      <a:rPr lang="fr-FR" sz="3800" i="1">
                        <a:effectLst/>
                        <a:latin typeface="Cambria Math" panose="02040503050406030204" pitchFamily="18" charset="0"/>
                        <a:ea typeface="Arial" panose="020B0604020202020204" pitchFamily="34" charset="0"/>
                        <a:cs typeface="Times New Roman" panose="02020603050405020304" pitchFamily="18" charset="0"/>
                      </a:rPr>
                      <m:t> =</m:t>
                    </m:r>
                  </m:oMath>
                </a14:m>
                <a:r>
                  <a:rPr lang="fr-FR" sz="38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3800">
                    <a:effectLst/>
                    <a:latin typeface="Arial" panose="020B0604020202020204" pitchFamily="34" charset="0"/>
                    <a:ea typeface="Arial" panose="020B0604020202020204" pitchFamily="34" charset="0"/>
                    <a:cs typeface="Arial" panose="020B0604020202020204" pitchFamily="34" charset="0"/>
                  </a:rPr>
                  <a:t>Lúa, Ngô, Hoa Hồng, Hoa Hướng Dương, Trâu, Bò, Voi, Hổ, Báo, Sư tử</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380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38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𝐺</m:t>
                    </m:r>
                  </m:oMath>
                </a14:m>
                <a:r>
                  <a:rPr lang="fr-FR" sz="3800">
                    <a:effectLst/>
                    <a:latin typeface="Arial" panose="020B0604020202020204" pitchFamily="34" charset="0"/>
                    <a:ea typeface="Arial" panose="020B0604020202020204" pitchFamily="34" charset="0"/>
                    <a:cs typeface="Arial" panose="020B0604020202020204" pitchFamily="34" charset="0"/>
                  </a:rPr>
                  <a:t> có sáu kết quả thuận lợi cho biến cố là: Trâu, Bò, Voi, Hổ, Báo, Sư tử.</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3800">
                    <a:effectLst/>
                    <a:latin typeface="Arial" panose="020B0604020202020204" pitchFamily="34" charset="0"/>
                    <a:ea typeface="Arial" panose="020B0604020202020204" pitchFamily="34" charset="0"/>
                    <a:cs typeface="Arial" panose="020B0604020202020204" pitchFamily="34" charset="0"/>
                  </a:rPr>
                  <a:t>c) Tỉ số cần của số các kết quả </a:t>
                </a:r>
                <a:r>
                  <a:rPr lang="fr-FR" sz="3800">
                    <a:effectLst/>
                    <a:latin typeface="Arial" panose="020B0604020202020204" pitchFamily="34" charset="0"/>
                    <a:ea typeface="Arial" panose="020B0604020202020204" pitchFamily="34" charset="0"/>
                    <a:cs typeface="Arial" panose="020B0604020202020204" pitchFamily="34" charset="0"/>
                  </a:rPr>
                  <a:t>thuận </a:t>
                </a:r>
                <a:r>
                  <a:rPr lang="fr-FR" sz="3800" smtClean="0">
                    <a:effectLst/>
                    <a:latin typeface="Arial" panose="020B0604020202020204" pitchFamily="34" charset="0"/>
                    <a:ea typeface="Arial" panose="020B0604020202020204" pitchFamily="34" charset="0"/>
                    <a:cs typeface="Arial" panose="020B0604020202020204" pitchFamily="34" charset="0"/>
                  </a:rPr>
                  <a:t>lợi </a:t>
                </a:r>
                <a:r>
                  <a:rPr lang="fr-FR" sz="3800">
                    <a:effectLst/>
                    <a:latin typeface="Arial" panose="020B0604020202020204" pitchFamily="34" charset="0"/>
                    <a:ea typeface="Arial" panose="020B0604020202020204" pitchFamily="34" charset="0"/>
                    <a:cs typeface="Arial" panose="020B0604020202020204" pitchFamily="34" charset="0"/>
                  </a:rPr>
                  <a:t>cho biến cố </a:t>
                </a:r>
                <a14:m>
                  <m:oMath xmlns:m="http://schemas.openxmlformats.org/officeDocument/2006/math">
                    <m:r>
                      <a:rPr lang="fr-FR" sz="3800" i="1">
                        <a:latin typeface="Cambria Math" panose="02040503050406030204" pitchFamily="18" charset="0"/>
                        <a:ea typeface="Arial" panose="020B0604020202020204" pitchFamily="34" charset="0"/>
                        <a:cs typeface="Times New Roman" panose="02020603050405020304" pitchFamily="18" charset="0"/>
                      </a:rPr>
                      <m:t>𝐺</m:t>
                    </m:r>
                  </m:oMath>
                </a14:m>
                <a:r>
                  <a:rPr lang="fr-FR" sz="3800">
                    <a:effectLst/>
                    <a:latin typeface="Arial" panose="020B0604020202020204" pitchFamily="34" charset="0"/>
                    <a:ea typeface="Arial" panose="020B0604020202020204" pitchFamily="34" charset="0"/>
                    <a:cs typeface="Arial" panose="020B0604020202020204" pitchFamily="34" charset="0"/>
                  </a:rPr>
                  <a:t> và số phần tử của tập hợp </a:t>
                </a:r>
                <a14:m>
                  <m:oMath xmlns:m="http://schemas.openxmlformats.org/officeDocument/2006/math">
                    <m:r>
                      <a:rPr lang="fr-FR" sz="3800" i="1">
                        <a:latin typeface="Cambria Math" panose="02040503050406030204" pitchFamily="18" charset="0"/>
                        <a:ea typeface="Arial" panose="020B0604020202020204" pitchFamily="34" charset="0"/>
                        <a:cs typeface="Times New Roman" panose="02020603050405020304" pitchFamily="18" charset="0"/>
                      </a:rPr>
                      <m:t>𝐸</m:t>
                    </m:r>
                    <m:r>
                      <a:rPr lang="fr-FR" sz="3800" i="1">
                        <a:latin typeface="Cambria Math" panose="02040503050406030204" pitchFamily="18" charset="0"/>
                        <a:ea typeface="Arial" panose="020B0604020202020204" pitchFamily="34" charset="0"/>
                        <a:cs typeface="Times New Roman" panose="02020603050405020304" pitchFamily="18" charset="0"/>
                      </a:rPr>
                      <m:t> </m:t>
                    </m:r>
                  </m:oMath>
                </a14:m>
                <a:r>
                  <a:rPr lang="fr-FR" sz="3800">
                    <a:effectLst/>
                    <a:latin typeface="Arial" panose="020B0604020202020204" pitchFamily="34" charset="0"/>
                    <a:ea typeface="Arial" panose="020B0604020202020204" pitchFamily="34" charset="0"/>
                    <a:cs typeface="Arial" panose="020B0604020202020204" pitchFamily="34" charset="0"/>
                  </a:rPr>
                  <a:t>là: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800" i="1">
                              <a:effectLst/>
                              <a:latin typeface="Cambria Math" panose="02040503050406030204" pitchFamily="18" charset="0"/>
                              <a:ea typeface="Arial" panose="020B0604020202020204" pitchFamily="34" charset="0"/>
                              <a:cs typeface="Times New Roman" panose="02020603050405020304" pitchFamily="18" charset="0"/>
                            </a:rPr>
                            <m:t>6</m:t>
                          </m:r>
                        </m:num>
                        <m:den>
                          <m:r>
                            <a:rPr lang="fr-FR" sz="3800" i="1">
                              <a:effectLst/>
                              <a:latin typeface="Cambria Math" panose="02040503050406030204" pitchFamily="18" charset="0"/>
                              <a:ea typeface="Arial" panose="020B0604020202020204" pitchFamily="34" charset="0"/>
                              <a:cs typeface="Times New Roman" panose="02020603050405020304" pitchFamily="18" charset="0"/>
                            </a:rPr>
                            <m:t>10</m:t>
                          </m:r>
                        </m:den>
                      </m:f>
                      <m:r>
                        <a:rPr lang="fr-FR"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800" i="1">
                              <a:effectLst/>
                              <a:latin typeface="Cambria Math" panose="02040503050406030204" pitchFamily="18" charset="0"/>
                              <a:ea typeface="Arial" panose="020B0604020202020204" pitchFamily="34" charset="0"/>
                              <a:cs typeface="Times New Roman" panose="02020603050405020304" pitchFamily="18" charset="0"/>
                            </a:rPr>
                            <m:t>3</m:t>
                          </m:r>
                        </m:num>
                        <m:den>
                          <m:r>
                            <a:rPr lang="fr-FR" sz="3800" i="1">
                              <a:effectLst/>
                              <a:latin typeface="Cambria Math" panose="02040503050406030204" pitchFamily="18" charset="0"/>
                              <a:ea typeface="Arial" panose="020B0604020202020204" pitchFamily="34" charset="0"/>
                              <a:cs typeface="Times New Roman" panose="02020603050405020304" pitchFamily="18" charset="0"/>
                            </a:rPr>
                            <m:t>5</m:t>
                          </m:r>
                        </m:den>
                      </m:f>
                      <m:r>
                        <a:rPr lang="fr-FR" sz="3800" i="1">
                          <a:effectLst/>
                          <a:latin typeface="Cambria Math" panose="02040503050406030204" pitchFamily="18" charset="0"/>
                          <a:ea typeface="Arial" panose="020B0604020202020204" pitchFamily="34" charset="0"/>
                          <a:cs typeface="Times New Roman" panose="02020603050405020304" pitchFamily="18" charset="0"/>
                        </a:rPr>
                        <m:t>=0,6</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39462" y="2243950"/>
                <a:ext cx="17209075" cy="7357207"/>
              </a:xfrm>
              <a:prstGeom prst="rect">
                <a:avLst/>
              </a:prstGeom>
              <a:blipFill>
                <a:blip r:embed="rId5"/>
                <a:stretch>
                  <a:fillRect l="-1169" r="-1133"/>
                </a:stretch>
              </a:blipFill>
            </p:spPr>
            <p:txBody>
              <a:bodyPr/>
              <a:lstStyle/>
              <a:p>
                <a:r>
                  <a:rPr lang="en-US">
                    <a:noFill/>
                  </a:rPr>
                  <a:t> </a:t>
                </a:r>
              </a:p>
            </p:txBody>
          </p:sp>
        </mc:Fallback>
      </mc:AlternateContent>
    </p:spTree>
    <p:extLst>
      <p:ext uri="{BB962C8B-B14F-4D97-AF65-F5344CB8AC3E}">
        <p14:creationId xmlns:p14="http://schemas.microsoft.com/office/powerpoint/2010/main" val="7798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wipe(up)">
                                      <p:cBhvr>
                                        <p:cTn id="25" dur="500"/>
                                        <p:tgtEl>
                                          <p:spTgt spid="6">
                                            <p:txEl>
                                              <p:pRg st="3" end="3"/>
                                            </p:txEl>
                                          </p:spTgt>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wipe(up)">
                                      <p:cBhvr>
                                        <p:cTn id="2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6616193" y="1562100"/>
            <a:ext cx="10975662" cy="79268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0" name="Freeform 20"/>
          <p:cNvSpPr/>
          <p:nvPr/>
        </p:nvSpPr>
        <p:spPr>
          <a:xfrm>
            <a:off x="762000" y="566581"/>
            <a:ext cx="5168444" cy="44196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5"/>
          <a:stretch>
            <a:fillRect/>
          </a:stretch>
        </p:blipFill>
        <p:spPr>
          <a:xfrm>
            <a:off x="2462961" y="4183798"/>
            <a:ext cx="4668754" cy="5424113"/>
          </a:xfrm>
          <a:prstGeom prst="rect">
            <a:avLst/>
          </a:prstGeom>
        </p:spPr>
      </p:pic>
      <p:sp>
        <p:nvSpPr>
          <p:cNvPr id="5" name="TextBox 4"/>
          <p:cNvSpPr txBox="1"/>
          <p:nvPr/>
        </p:nvSpPr>
        <p:spPr>
          <a:xfrm>
            <a:off x="1531691" y="1932245"/>
            <a:ext cx="4502363"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Lưu</a:t>
            </a:r>
            <a:r>
              <a:rPr kumimoji="0" lang="en-US" sz="60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ý</a:t>
            </a:r>
            <a:endPar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3" name="Rectangle 22"/>
              <p:cNvSpPr/>
              <p:nvPr/>
            </p:nvSpPr>
            <p:spPr>
              <a:xfrm>
                <a:off x="7425948" y="2281373"/>
                <a:ext cx="9535345" cy="6772560"/>
              </a:xfrm>
              <a:prstGeom prst="rect">
                <a:avLst/>
              </a:prstGeom>
            </p:spPr>
            <p:txBody>
              <a:bodyPr wrap="square">
                <a:spAutoFit/>
              </a:bodyPr>
              <a:lstStyle/>
              <a:p>
                <a:pPr algn="just">
                  <a:lnSpc>
                    <a:spcPct val="150000"/>
                  </a:lnSpc>
                  <a:spcBef>
                    <a:spcPts val="600"/>
                  </a:spcBef>
                  <a:spcAft>
                    <a:spcPts val="600"/>
                  </a:spcAft>
                </a:pPr>
                <a:r>
                  <a:rPr lang="fr-FR" sz="3900">
                    <a:latin typeface="Arial" panose="020B0604020202020204" pitchFamily="34" charset="0"/>
                    <a:ea typeface="Arial" panose="020B0604020202020204" pitchFamily="34" charset="0"/>
                    <a:cs typeface="Arial" panose="020B0604020202020204" pitchFamily="34" charset="0"/>
                  </a:rPr>
                  <a:t>Trong trò chơi lấy bi từ trong hộp đã nêu, tỉ số giữa số các kết quả thuận lợi cho biến cố </a:t>
                </a:r>
                <a14:m>
                  <m:oMath xmlns:m="http://schemas.openxmlformats.org/officeDocument/2006/math">
                    <m:r>
                      <a:rPr lang="fr-FR" sz="3900" i="1">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3900">
                    <a:effectLst/>
                    <a:latin typeface="Arial" panose="020B0604020202020204" pitchFamily="34" charset="0"/>
                    <a:ea typeface="Dotum" panose="020B0600000101010101" pitchFamily="34" charset="-127"/>
                    <a:cs typeface="Arial" panose="020B0604020202020204" pitchFamily="34" charset="0"/>
                  </a:rPr>
                  <a:t>Trên viên bi lấy ra viết </a:t>
                </a:r>
                <a:r>
                  <a:rPr lang="fr-FR" sz="3900">
                    <a:effectLst/>
                    <a:latin typeface="Arial" panose="020B0604020202020204" pitchFamily="34" charset="0"/>
                    <a:ea typeface="Dotum" panose="020B0600000101010101" pitchFamily="34" charset="-127"/>
                    <a:cs typeface="Arial" panose="020B0604020202020204" pitchFamily="34" charset="0"/>
                  </a:rPr>
                  <a:t>tên </a:t>
                </a:r>
                <a:r>
                  <a:rPr lang="fr-FR" sz="3900" smtClean="0">
                    <a:effectLst/>
                    <a:latin typeface="Arial" panose="020B0604020202020204" pitchFamily="34" charset="0"/>
                    <a:ea typeface="Dotum" panose="020B0600000101010101" pitchFamily="34" charset="-127"/>
                    <a:cs typeface="Arial" panose="020B0604020202020204" pitchFamily="34" charset="0"/>
                  </a:rPr>
                  <a:t>một </a:t>
                </a:r>
                <a:r>
                  <a:rPr lang="fr-FR" sz="3900">
                    <a:effectLst/>
                    <a:latin typeface="Arial" panose="020B0604020202020204" pitchFamily="34" charset="0"/>
                    <a:ea typeface="Dotum" panose="020B0600000101010101" pitchFamily="34" charset="-127"/>
                    <a:cs typeface="Arial" panose="020B0604020202020204" pitchFamily="34" charset="0"/>
                  </a:rPr>
                  <a:t>loài động vật</a:t>
                </a:r>
                <a14:m>
                  <m:oMath xmlns:m="http://schemas.openxmlformats.org/officeDocument/2006/math">
                    <m:r>
                      <a:rPr lang="fr-FR" sz="39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fr-FR" sz="3900">
                    <a:effectLst/>
                    <a:latin typeface="Arial" panose="020B0604020202020204" pitchFamily="34" charset="0"/>
                    <a:ea typeface="Dotum" panose="020B0600000101010101" pitchFamily="34" charset="-127"/>
                    <a:cs typeface="Arial" panose="020B0604020202020204" pitchFamily="34" charset="0"/>
                  </a:rPr>
                  <a:t> và số các kết quả có thể xảy ra đối với tên sinh vật được viết trên viên bi là </a:t>
                </a:r>
                <a14:m>
                  <m:oMath xmlns:m="http://schemas.openxmlformats.org/officeDocument/2006/math">
                    <m:f>
                      <m:f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3900" i="1">
                            <a:effectLst/>
                            <a:latin typeface="Cambria Math" panose="02040503050406030204" pitchFamily="18" charset="0"/>
                            <a:ea typeface="Dotum" panose="020B0600000101010101" pitchFamily="34" charset="-127"/>
                            <a:cs typeface="Times New Roman" panose="02020603050405020304" pitchFamily="18" charset="0"/>
                          </a:rPr>
                          <m:t>6</m:t>
                        </m:r>
                      </m:num>
                      <m:den>
                        <m:r>
                          <a:rPr lang="fr-FR" sz="3900" i="1">
                            <a:effectLst/>
                            <a:latin typeface="Cambria Math" panose="02040503050406030204" pitchFamily="18" charset="0"/>
                            <a:ea typeface="Dotum" panose="020B0600000101010101" pitchFamily="34" charset="-127"/>
                            <a:cs typeface="Times New Roman" panose="02020603050405020304" pitchFamily="18" charset="0"/>
                          </a:rPr>
                          <m:t>10</m:t>
                        </m:r>
                      </m:den>
                    </m:f>
                    <m:r>
                      <a:rPr lang="fr-FR" sz="3900" i="1">
                        <a:effectLst/>
                        <a:latin typeface="Cambria Math" panose="02040503050406030204" pitchFamily="18" charset="0"/>
                        <a:ea typeface="Dotum" panose="020B0600000101010101" pitchFamily="34" charset="-127"/>
                        <a:cs typeface="Times New Roman" panose="02020603050405020304" pitchFamily="18" charset="0"/>
                      </a:rPr>
                      <m:t>=0,6</m:t>
                    </m:r>
                  </m:oMath>
                </a14:m>
                <a:r>
                  <a:rPr lang="fr-FR" sz="3900">
                    <a:effectLst/>
                    <a:latin typeface="Arial" panose="020B0604020202020204" pitchFamily="34" charset="0"/>
                    <a:ea typeface="Dotum" panose="020B0600000101010101" pitchFamily="34" charset="-127"/>
                    <a:cs typeface="Arial" panose="020B0604020202020204" pitchFamily="34" charset="0"/>
                  </a:rPr>
                  <a:t>. Tỉ số này gọi là </a:t>
                </a:r>
                <a:r>
                  <a:rPr lang="fr-FR" sz="3900" i="1">
                    <a:effectLst/>
                    <a:latin typeface="Arial" panose="020B0604020202020204" pitchFamily="34" charset="0"/>
                    <a:ea typeface="Dotum" panose="020B0600000101010101" pitchFamily="34" charset="-127"/>
                    <a:cs typeface="Arial" panose="020B0604020202020204" pitchFamily="34" charset="0"/>
                  </a:rPr>
                  <a:t>xác suất </a:t>
                </a:r>
                <a:r>
                  <a:rPr lang="fr-FR" sz="3900">
                    <a:effectLst/>
                    <a:latin typeface="Arial" panose="020B0604020202020204" pitchFamily="34" charset="0"/>
                    <a:ea typeface="Dotum" panose="020B0600000101010101" pitchFamily="34" charset="-127"/>
                    <a:cs typeface="Arial" panose="020B0604020202020204" pitchFamily="34" charset="0"/>
                  </a:rPr>
                  <a:t>của biến cố nói trên.</a:t>
                </a:r>
                <a:endParaRPr lang="en-US" sz="39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7425948" y="2281373"/>
                <a:ext cx="9535345" cy="6772560"/>
              </a:xfrm>
              <a:prstGeom prst="rect">
                <a:avLst/>
              </a:prstGeom>
              <a:blipFill>
                <a:blip r:embed="rId6"/>
                <a:stretch>
                  <a:fillRect l="-2174" r="-2174" b="-1170"/>
                </a:stretch>
              </a:blipFill>
            </p:spPr>
            <p:txBody>
              <a:bodyPr/>
              <a:lstStyle/>
              <a:p>
                <a:r>
                  <a:rPr lang="en-US">
                    <a:noFill/>
                  </a:rPr>
                  <a:t> </a:t>
                </a:r>
              </a:p>
            </p:txBody>
          </p:sp>
        </mc:Fallback>
      </mc:AlternateContent>
      <p:pic>
        <p:nvPicPr>
          <p:cNvPr id="4" name="Picture 3"/>
          <p:cNvPicPr>
            <a:picLocks noChangeAspect="1"/>
          </p:cNvPicPr>
          <p:nvPr/>
        </p:nvPicPr>
        <p:blipFill>
          <a:blip r:embed="rId7"/>
          <a:stretch>
            <a:fillRect/>
          </a:stretch>
        </p:blipFill>
        <p:spPr>
          <a:xfrm>
            <a:off x="1423965" y="2344799"/>
            <a:ext cx="968365" cy="843239"/>
          </a:xfrm>
          <a:prstGeom prst="rect">
            <a:avLst/>
          </a:prstGeom>
        </p:spPr>
      </p:pic>
    </p:spTree>
    <p:extLst>
      <p:ext uri="{BB962C8B-B14F-4D97-AF65-F5344CB8AC3E}">
        <p14:creationId xmlns:p14="http://schemas.microsoft.com/office/powerpoint/2010/main" val="1709783933"/>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26" name="Group 25"/>
          <p:cNvGrpSpPr/>
          <p:nvPr/>
        </p:nvGrpSpPr>
        <p:grpSpPr>
          <a:xfrm>
            <a:off x="1104900" y="1239697"/>
            <a:ext cx="16078200" cy="7779616"/>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oup 22"/>
          <p:cNvGrpSpPr/>
          <p:nvPr/>
        </p:nvGrpSpPr>
        <p:grpSpPr>
          <a:xfrm rot="5400000">
            <a:off x="15700206" y="7769449"/>
            <a:ext cx="2077895" cy="2192125"/>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grpSp>
        <p:nvGrpSpPr>
          <p:cNvPr id="29" name="Group 28"/>
          <p:cNvGrpSpPr/>
          <p:nvPr/>
        </p:nvGrpSpPr>
        <p:grpSpPr>
          <a:xfrm>
            <a:off x="698577" y="571529"/>
            <a:ext cx="4986906" cy="2602923"/>
            <a:chOff x="454896" y="330975"/>
            <a:chExt cx="4986906" cy="2602923"/>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330975"/>
              <a:ext cx="4986906" cy="2602923"/>
            </a:xfrm>
            <a:prstGeom prst="rect">
              <a:avLst/>
            </a:prstGeom>
          </p:spPr>
        </p:pic>
        <p:sp>
          <p:nvSpPr>
            <p:cNvPr id="28" name="TextBox 27"/>
            <p:cNvSpPr txBox="1"/>
            <p:nvPr/>
          </p:nvSpPr>
          <p:spPr>
            <a:xfrm>
              <a:off x="1153112" y="959081"/>
              <a:ext cx="34328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Ghi nhớ</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Rectangle 3"/>
          <p:cNvSpPr/>
          <p:nvPr/>
        </p:nvSpPr>
        <p:spPr>
          <a:xfrm>
            <a:off x="2009374" y="3347135"/>
            <a:ext cx="14476241" cy="4768165"/>
          </a:xfrm>
          <a:prstGeom prst="rect">
            <a:avLst/>
          </a:prstGeom>
        </p:spPr>
        <p:txBody>
          <a:bodyPr wrap="square">
            <a:spAutoFit/>
          </a:bodyPr>
          <a:lstStyle/>
          <a:p>
            <a:pPr lvl="0" algn="just">
              <a:lnSpc>
                <a:spcPct val="175000"/>
              </a:lnSpc>
              <a:spcBef>
                <a:spcPts val="600"/>
              </a:spcBef>
              <a:spcAft>
                <a:spcPts val="600"/>
              </a:spcAft>
            </a:pPr>
            <a:r>
              <a:rPr lang="vi-VN" sz="4500">
                <a:solidFill>
                  <a:prstClr val="black"/>
                </a:solidFill>
                <a:ea typeface="Arial" panose="020B0604020202020204" pitchFamily="34" charset="0"/>
                <a:cs typeface="Arial" panose="020B0604020202020204" pitchFamily="34" charset="0"/>
              </a:rPr>
              <a:t>Trong trò chơi chọn ngẫu nhiên một đối tượng từ một nhóm đối tượng, xác </a:t>
            </a:r>
            <a:r>
              <a:rPr lang="vi-VN" sz="4500">
                <a:solidFill>
                  <a:prstClr val="black"/>
                </a:solidFill>
                <a:ea typeface="Arial" panose="020B0604020202020204" pitchFamily="34" charset="0"/>
                <a:cs typeface="Arial" panose="020B0604020202020204" pitchFamily="34" charset="0"/>
              </a:rPr>
              <a:t>suất </a:t>
            </a:r>
            <a:r>
              <a:rPr lang="vi-VN" sz="4500" smtClean="0">
                <a:solidFill>
                  <a:prstClr val="black"/>
                </a:solidFill>
                <a:ea typeface="Arial" panose="020B0604020202020204" pitchFamily="34" charset="0"/>
                <a:cs typeface="Arial" panose="020B0604020202020204" pitchFamily="34" charset="0"/>
              </a:rPr>
              <a:t>của</a:t>
            </a:r>
            <a:r>
              <a:rPr lang="en-US" sz="4500" smtClean="0">
                <a:solidFill>
                  <a:prstClr val="black"/>
                </a:solidFill>
                <a:ea typeface="Arial" panose="020B0604020202020204" pitchFamily="34" charset="0"/>
                <a:cs typeface="Arial" panose="020B0604020202020204" pitchFamily="34" charset="0"/>
              </a:rPr>
              <a:t> </a:t>
            </a:r>
            <a:r>
              <a:rPr lang="en-US" sz="4500" smtClean="0">
                <a:solidFill>
                  <a:prstClr val="black"/>
                </a:solidFill>
                <a:latin typeface="Arial" panose="020B0604020202020204" pitchFamily="34" charset="0"/>
                <a:ea typeface="Arial" panose="020B0604020202020204" pitchFamily="34" charset="0"/>
                <a:cs typeface="Arial" panose="020B0604020202020204" pitchFamily="34" charset="0"/>
              </a:rPr>
              <a:t>một</a:t>
            </a:r>
            <a:r>
              <a:rPr lang="vi-VN" sz="4500" smtClean="0">
                <a:solidFill>
                  <a:prstClr val="black"/>
                </a:solidFill>
                <a:ea typeface="Arial" panose="020B0604020202020204" pitchFamily="34" charset="0"/>
                <a:cs typeface="Arial" panose="020B0604020202020204" pitchFamily="34" charset="0"/>
              </a:rPr>
              <a:t> </a:t>
            </a:r>
            <a:r>
              <a:rPr lang="vi-VN" sz="4500">
                <a:solidFill>
                  <a:prstClr val="black"/>
                </a:solidFill>
                <a:ea typeface="Arial" panose="020B0604020202020204" pitchFamily="34" charset="0"/>
                <a:cs typeface="Arial" panose="020B0604020202020204" pitchFamily="34" charset="0"/>
              </a:rPr>
              <a:t>biến cố bằng tỉ số của số kết quả thuận lợi cho biến cố và số các kết quả có thể xảy ra đối với đối tượng được chọn ra.</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867953"/>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2" name="Group 11"/>
          <p:cNvGrpSpPr/>
          <p:nvPr/>
        </p:nvGrpSpPr>
        <p:grpSpPr>
          <a:xfrm>
            <a:off x="871798" y="571500"/>
            <a:ext cx="16531914" cy="2769348"/>
            <a:chOff x="1700959" y="1542596"/>
            <a:chExt cx="16531914" cy="2769348"/>
          </a:xfrm>
        </p:grpSpPr>
        <p:sp>
          <p:nvSpPr>
            <p:cNvPr id="4" name="Horizontal Scroll 3"/>
            <p:cNvSpPr/>
            <p:nvPr/>
          </p:nvSpPr>
          <p:spPr>
            <a:xfrm>
              <a:off x="1700959" y="1804411"/>
              <a:ext cx="2616868" cy="12954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4620354" y="1542596"/>
              <a:ext cx="13612519" cy="2769348"/>
            </a:xfrm>
            <a:prstGeom prst="rect">
              <a:avLst/>
            </a:prstGeom>
            <a:noFill/>
          </p:spPr>
          <p:txBody>
            <a:bodyPr wrap="square" rtlCol="0">
              <a:spAutoFit/>
            </a:bodyPr>
            <a:lstStyle/>
            <a:p>
              <a:pPr>
                <a:lnSpc>
                  <a:spcPct val="150000"/>
                </a:lnSpc>
                <a:spcBef>
                  <a:spcPts val="300"/>
                </a:spcBef>
                <a:spcAft>
                  <a:spcPts val="300"/>
                </a:spcAft>
              </a:pPr>
              <a:r>
                <a:rPr lang="vi-VN" sz="3800">
                  <a:latin typeface="Arial" panose="020B0604020202020204" pitchFamily="34" charset="0"/>
                  <a:cs typeface="Arial" panose="020B0604020202020204" pitchFamily="34" charset="0"/>
                </a:rPr>
                <a:t>Trong trò chơi lấy bi ở Hoạt động 3, tính xác suất của biến cố</a:t>
              </a:r>
              <a:r>
                <a:rPr lang="vi-VN" sz="3800">
                  <a:latin typeface="Arial" panose="020B0604020202020204" pitchFamily="34" charset="0"/>
                  <a:cs typeface="Arial" panose="020B0604020202020204" pitchFamily="34" charset="0"/>
                </a:rPr>
                <a:t>: </a:t>
              </a:r>
              <a:endParaRPr lang="en-US" sz="3800" smtClean="0">
                <a:latin typeface="Arial" panose="020B0604020202020204" pitchFamily="34" charset="0"/>
                <a:cs typeface="Arial" panose="020B0604020202020204" pitchFamily="34" charset="0"/>
              </a:endParaRPr>
            </a:p>
            <a:p>
              <a:pPr>
                <a:lnSpc>
                  <a:spcPct val="150000"/>
                </a:lnSpc>
                <a:spcBef>
                  <a:spcPts val="300"/>
                </a:spcBef>
                <a:spcAft>
                  <a:spcPts val="300"/>
                </a:spcAft>
              </a:pPr>
              <a:r>
                <a:rPr lang="vi-VN" sz="3800" smtClean="0">
                  <a:latin typeface="Arial" panose="020B0604020202020204" pitchFamily="34" charset="0"/>
                  <a:cs typeface="Arial" panose="020B0604020202020204" pitchFamily="34" charset="0"/>
                </a:rPr>
                <a:t>a</a:t>
              </a:r>
              <a:r>
                <a:rPr lang="vi-VN" sz="3800">
                  <a:latin typeface="Arial" panose="020B0604020202020204" pitchFamily="34" charset="0"/>
                  <a:cs typeface="Arial" panose="020B0604020202020204" pitchFamily="34" charset="0"/>
                </a:rPr>
                <a:t>) “Trên </a:t>
              </a:r>
              <a:r>
                <a:rPr lang="vi-VN" sz="3800">
                  <a:latin typeface="Arial" panose="020B0604020202020204" pitchFamily="34" charset="0"/>
                  <a:cs typeface="Arial" panose="020B0604020202020204" pitchFamily="34" charset="0"/>
                </a:rPr>
                <a:t>viên </a:t>
              </a:r>
              <a:r>
                <a:rPr lang="vi-VN" sz="3800" smtClean="0">
                  <a:latin typeface="Arial" panose="020B0604020202020204" pitchFamily="34" charset="0"/>
                  <a:cs typeface="Arial" panose="020B0604020202020204" pitchFamily="34" charset="0"/>
                </a:rPr>
                <a:t>b</a:t>
              </a:r>
              <a:r>
                <a:rPr lang="en-US" sz="3800">
                  <a:latin typeface="Arial" panose="020B0604020202020204" pitchFamily="34" charset="0"/>
                  <a:cs typeface="Arial" panose="020B0604020202020204" pitchFamily="34" charset="0"/>
                </a:rPr>
                <a:t>i</a:t>
              </a:r>
              <a:r>
                <a:rPr lang="vi-VN" sz="3800" smtClean="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lấy ra viết tên một loài thực vật”;</a:t>
              </a:r>
            </a:p>
            <a:p>
              <a:pPr>
                <a:lnSpc>
                  <a:spcPct val="150000"/>
                </a:lnSpc>
                <a:spcBef>
                  <a:spcPts val="300"/>
                </a:spcBef>
                <a:spcAft>
                  <a:spcPts val="300"/>
                </a:spcAft>
              </a:pPr>
              <a:r>
                <a:rPr lang="vi-VN" sz="3800">
                  <a:latin typeface="Arial" panose="020B0604020202020204" pitchFamily="34" charset="0"/>
                  <a:cs typeface="Arial" panose="020B0604020202020204" pitchFamily="34" charset="0"/>
                </a:rPr>
                <a:t>b) “Trên </a:t>
              </a:r>
              <a:r>
                <a:rPr lang="vi-VN" sz="3800">
                  <a:latin typeface="Arial" panose="020B0604020202020204" pitchFamily="34" charset="0"/>
                  <a:cs typeface="Arial" panose="020B0604020202020204" pitchFamily="34" charset="0"/>
                </a:rPr>
                <a:t>viên </a:t>
              </a:r>
              <a:r>
                <a:rPr lang="vi-VN" sz="3800" smtClean="0">
                  <a:latin typeface="Arial" panose="020B0604020202020204" pitchFamily="34" charset="0"/>
                  <a:cs typeface="Arial" panose="020B0604020202020204" pitchFamily="34" charset="0"/>
                </a:rPr>
                <a:t>b</a:t>
              </a:r>
              <a:r>
                <a:rPr lang="en-US" sz="3800" smtClean="0">
                  <a:latin typeface="Arial" panose="020B0604020202020204" pitchFamily="34" charset="0"/>
                  <a:cs typeface="Arial" panose="020B0604020202020204" pitchFamily="34" charset="0"/>
                </a:rPr>
                <a:t>i</a:t>
              </a:r>
              <a:r>
                <a:rPr lang="vi-VN" sz="3800" smtClean="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lấy ra viết tên một loài động vật ăn </a:t>
              </a:r>
              <a:r>
                <a:rPr lang="vi-VN" sz="3800">
                  <a:latin typeface="Arial" panose="020B0604020202020204" pitchFamily="34" charset="0"/>
                  <a:cs typeface="Arial" panose="020B0604020202020204" pitchFamily="34" charset="0"/>
                </a:rPr>
                <a:t>thịt</a:t>
              </a:r>
              <a:r>
                <a:rPr lang="vi-VN" sz="3800" smtClean="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grpSp>
      <p:sp>
        <p:nvSpPr>
          <p:cNvPr id="15" name="Rectangle 14"/>
          <p:cNvSpPr/>
          <p:nvPr/>
        </p:nvSpPr>
        <p:spPr>
          <a:xfrm>
            <a:off x="1561312" y="3618489"/>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stretch>
            <a:fillRect/>
          </a:stretch>
        </p:blipFill>
        <p:spPr>
          <a:xfrm rot="19472208">
            <a:off x="16137188" y="8319205"/>
            <a:ext cx="2200926" cy="222047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878044" y="4642226"/>
                <a:ext cx="16531914" cy="4997074"/>
              </a:xfrm>
              <a:prstGeom prst="rect">
                <a:avLst/>
              </a:prstGeom>
            </p:spPr>
            <p:txBody>
              <a:bodyPr wrap="square">
                <a:spAutoFit/>
              </a:bodyPr>
              <a:lstStyle/>
              <a:p>
                <a:pPr algn="just">
                  <a:lnSpc>
                    <a:spcPct val="150000"/>
                  </a:lnSpc>
                  <a:spcBef>
                    <a:spcPts val="300"/>
                  </a:spcBef>
                  <a:spcAft>
                    <a:spcPts val="300"/>
                  </a:spcAft>
                </a:pPr>
                <a:r>
                  <a:rPr lang="vi-VN" sz="3800" smtClean="0">
                    <a:solidFill>
                      <a:srgbClr val="1F2000"/>
                    </a:solidFill>
                    <a:latin typeface="Arial" panose="020B0604020202020204" pitchFamily="34" charset="0"/>
                    <a:cs typeface="Arial" panose="020B0604020202020204" pitchFamily="34" charset="0"/>
                  </a:rPr>
                  <a:t>a) Các </a:t>
                </a:r>
                <a:r>
                  <a:rPr lang="vi-VN" sz="3800">
                    <a:solidFill>
                      <a:srgbClr val="1F2000"/>
                    </a:solidFill>
                    <a:latin typeface="Arial" panose="020B0604020202020204" pitchFamily="34" charset="0"/>
                    <a:cs typeface="Arial" panose="020B0604020202020204" pitchFamily="34" charset="0"/>
                  </a:rPr>
                  <a:t>kết quả thuận lợi cho biến cố “Trên </a:t>
                </a:r>
                <a:r>
                  <a:rPr lang="vi-VN" sz="3800">
                    <a:solidFill>
                      <a:srgbClr val="1F2000"/>
                    </a:solidFill>
                    <a:latin typeface="Arial" panose="020B0604020202020204" pitchFamily="34" charset="0"/>
                    <a:cs typeface="Arial" panose="020B0604020202020204" pitchFamily="34" charset="0"/>
                  </a:rPr>
                  <a:t>viên </a:t>
                </a:r>
                <a:r>
                  <a:rPr lang="vi-VN" sz="3800" smtClean="0">
                    <a:solidFill>
                      <a:srgbClr val="1F2000"/>
                    </a:solidFill>
                    <a:latin typeface="Arial" panose="020B0604020202020204" pitchFamily="34" charset="0"/>
                    <a:cs typeface="Arial" panose="020B0604020202020204" pitchFamily="34" charset="0"/>
                  </a:rPr>
                  <a:t>b</a:t>
                </a:r>
                <a:r>
                  <a:rPr lang="en-US" sz="3800" smtClean="0">
                    <a:solidFill>
                      <a:srgbClr val="1F2000"/>
                    </a:solidFill>
                    <a:latin typeface="Arial" panose="020B0604020202020204" pitchFamily="34" charset="0"/>
                    <a:cs typeface="Arial" panose="020B0604020202020204" pitchFamily="34" charset="0"/>
                  </a:rPr>
                  <a:t>i</a:t>
                </a:r>
                <a:r>
                  <a:rPr lang="vi-VN" sz="3800" smtClean="0">
                    <a:solidFill>
                      <a:srgbClr val="1F2000"/>
                    </a:solidFill>
                    <a:latin typeface="Arial" panose="020B0604020202020204" pitchFamily="34" charset="0"/>
                    <a:cs typeface="Arial" panose="020B0604020202020204" pitchFamily="34" charset="0"/>
                  </a:rPr>
                  <a:t> </a:t>
                </a:r>
                <a:r>
                  <a:rPr lang="vi-VN" sz="3800">
                    <a:solidFill>
                      <a:srgbClr val="1F2000"/>
                    </a:solidFill>
                    <a:latin typeface="Arial" panose="020B0604020202020204" pitchFamily="34" charset="0"/>
                    <a:cs typeface="Arial" panose="020B0604020202020204" pitchFamily="34" charset="0"/>
                  </a:rPr>
                  <a:t>lấy ra viết tên một loài thực vật” là viên bi được lấy ra viết những tên sau: Lúa, Ngô, Hoa hồng, Hoa hướng dương</a:t>
                </a:r>
                <a:r>
                  <a:rPr lang="vi-VN" sz="3800">
                    <a:solidFill>
                      <a:srgbClr val="1F2000"/>
                    </a:solidFill>
                    <a:latin typeface="Arial" panose="020B0604020202020204" pitchFamily="34" charset="0"/>
                    <a:cs typeface="Arial" panose="020B0604020202020204" pitchFamily="34" charset="0"/>
                  </a:rPr>
                  <a:t>. </a:t>
                </a:r>
                <a:endParaRPr lang="en-US" sz="3800" smtClean="0">
                  <a:solidFill>
                    <a:srgbClr val="1F2000"/>
                  </a:solidFill>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800" smtClean="0">
                    <a:solidFill>
                      <a:srgbClr val="1F2000"/>
                    </a:solidFill>
                    <a:latin typeface="Arial" panose="020B0604020202020204" pitchFamily="34" charset="0"/>
                    <a:cs typeface="Arial" panose="020B0604020202020204" pitchFamily="34" charset="0"/>
                  </a:rPr>
                  <a:t>Do </a:t>
                </a:r>
                <a:r>
                  <a:rPr lang="vi-VN" sz="3800">
                    <a:solidFill>
                      <a:srgbClr val="1F2000"/>
                    </a:solidFill>
                    <a:latin typeface="Arial" panose="020B0604020202020204" pitchFamily="34" charset="0"/>
                    <a:cs typeface="Arial" panose="020B0604020202020204" pitchFamily="34" charset="0"/>
                  </a:rPr>
                  <a:t>đó, có 4 kết quả thuận lợi cho biến cố đó</a:t>
                </a:r>
                <a:r>
                  <a:rPr lang="vi-VN" sz="3800">
                    <a:solidFill>
                      <a:srgbClr val="1F2000"/>
                    </a:solidFill>
                    <a:latin typeface="Arial" panose="020B0604020202020204" pitchFamily="34" charset="0"/>
                    <a:cs typeface="Arial" panose="020B0604020202020204" pitchFamily="34" charset="0"/>
                  </a:rPr>
                  <a:t>. </a:t>
                </a:r>
                <a:endParaRPr lang="en-US" sz="3800" smtClean="0">
                  <a:solidFill>
                    <a:srgbClr val="1F2000"/>
                  </a:solidFill>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800" smtClean="0">
                    <a:solidFill>
                      <a:srgbClr val="1F2000"/>
                    </a:solidFill>
                    <a:latin typeface="Arial" panose="020B0604020202020204" pitchFamily="34" charset="0"/>
                    <a:cs typeface="Arial" panose="020B0604020202020204" pitchFamily="34" charset="0"/>
                  </a:rPr>
                  <a:t>Vì </a:t>
                </a:r>
                <a:r>
                  <a:rPr lang="vi-VN" sz="3800">
                    <a:solidFill>
                      <a:srgbClr val="1F2000"/>
                    </a:solidFill>
                    <a:latin typeface="Arial" panose="020B0604020202020204" pitchFamily="34" charset="0"/>
                    <a:cs typeface="Arial" panose="020B0604020202020204" pitchFamily="34" charset="0"/>
                  </a:rPr>
                  <a:t>thế, xác suất của biến cố đó </a:t>
                </a:r>
                <a:r>
                  <a:rPr lang="vi-VN" sz="3800">
                    <a:solidFill>
                      <a:srgbClr val="1F2000"/>
                    </a:solidFill>
                    <a:latin typeface="Arial" panose="020B0604020202020204" pitchFamily="34" charset="0"/>
                    <a:cs typeface="Arial" panose="020B0604020202020204" pitchFamily="34" charset="0"/>
                  </a:rPr>
                  <a:t>là </a:t>
                </a:r>
                <a:r>
                  <a:rPr lang="en-US" sz="3800">
                    <a:solidFill>
                      <a:srgbClr val="1F2000"/>
                    </a:solidFill>
                    <a:latin typeface="Arial" panose="020B060402020202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num>
                      <m:den>
                        <m:r>
                          <a:rPr lang="fr-FR"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10</m:t>
                        </m:r>
                      </m:den>
                    </m:f>
                    <m:r>
                      <a:rPr lang="fr-FR"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oMath>
                </a14:m>
                <a:r>
                  <a:rPr lang="en-US" sz="3800" smtClean="0">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78044" y="4642226"/>
                <a:ext cx="16531914" cy="4997074"/>
              </a:xfrm>
              <a:prstGeom prst="rect">
                <a:avLst/>
              </a:prstGeom>
              <a:blipFill>
                <a:blip r:embed="rId4"/>
                <a:stretch>
                  <a:fillRect l="-1217" r="-1217"/>
                </a:stretch>
              </a:blipFill>
            </p:spPr>
            <p:txBody>
              <a:bodyPr/>
              <a:lstStyle/>
              <a:p>
                <a:r>
                  <a:rPr lang="en-US">
                    <a:noFill/>
                  </a:rPr>
                  <a:t> </a:t>
                </a:r>
              </a:p>
            </p:txBody>
          </p:sp>
        </mc:Fallback>
      </mc:AlternateContent>
    </p:spTree>
    <p:extLst>
      <p:ext uri="{BB962C8B-B14F-4D97-AF65-F5344CB8AC3E}">
        <p14:creationId xmlns:p14="http://schemas.microsoft.com/office/powerpoint/2010/main" val="86104931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8" name="Group 8"/>
          <p:cNvGrpSpPr/>
          <p:nvPr/>
        </p:nvGrpSpPr>
        <p:grpSpPr>
          <a:xfrm>
            <a:off x="609600" y="466838"/>
            <a:ext cx="17035072" cy="1454661"/>
            <a:chOff x="0" y="0"/>
            <a:chExt cx="4486603" cy="474202"/>
          </a:xfrm>
        </p:grpSpPr>
        <p:sp>
          <p:nvSpPr>
            <p:cNvPr id="9"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10"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11" name="TextBox 11"/>
          <p:cNvSpPr txBox="1"/>
          <p:nvPr/>
        </p:nvSpPr>
        <p:spPr>
          <a:xfrm>
            <a:off x="990600" y="190500"/>
            <a:ext cx="16230600" cy="1583062"/>
          </a:xfrm>
          <a:prstGeom prst="rect">
            <a:avLst/>
          </a:prstGeom>
        </p:spPr>
        <p:txBody>
          <a:bodyPr lIns="0" tIns="0" rIns="0" bIns="0" rtlCol="0" anchor="t">
            <a:spAutoFit/>
          </a:bodyPr>
          <a:lstStyle/>
          <a:p>
            <a:pPr algn="ctr">
              <a:lnSpc>
                <a:spcPts val="13999"/>
              </a:lnSpc>
            </a:pPr>
            <a:r>
              <a:rPr lang="vi-VN" sz="6000" b="1" dirty="0" smtClean="0">
                <a:solidFill>
                  <a:srgbClr val="FFFFFF"/>
                </a:solidFill>
              </a:rPr>
              <a:t>KHỞI ĐỘNG</a:t>
            </a:r>
            <a:endParaRPr lang="en-US" sz="6000" b="1" dirty="0">
              <a:solidFill>
                <a:srgbClr val="FFFFFF"/>
              </a:solidFill>
            </a:endParaRPr>
          </a:p>
        </p:txBody>
      </p:sp>
      <p:grpSp>
        <p:nvGrpSpPr>
          <p:cNvPr id="18" name="Group 17"/>
          <p:cNvGrpSpPr/>
          <p:nvPr/>
        </p:nvGrpSpPr>
        <p:grpSpPr>
          <a:xfrm>
            <a:off x="609602" y="2324098"/>
            <a:ext cx="17035074" cy="7593863"/>
            <a:chOff x="609602" y="2324098"/>
            <a:chExt cx="17035074" cy="7593863"/>
          </a:xfrm>
        </p:grpSpPr>
        <p:grpSp>
          <p:nvGrpSpPr>
            <p:cNvPr id="17" name="Group 16"/>
            <p:cNvGrpSpPr/>
            <p:nvPr/>
          </p:nvGrpSpPr>
          <p:grpSpPr>
            <a:xfrm>
              <a:off x="609602" y="2324098"/>
              <a:ext cx="17035074" cy="7593863"/>
              <a:chOff x="609602" y="2324098"/>
              <a:chExt cx="17035074" cy="7593863"/>
            </a:xfrm>
          </p:grpSpPr>
          <p:grpSp>
            <p:nvGrpSpPr>
              <p:cNvPr id="3" name="Group 2"/>
              <p:cNvGrpSpPr/>
              <p:nvPr/>
            </p:nvGrpSpPr>
            <p:grpSpPr>
              <a:xfrm>
                <a:off x="609602" y="2324098"/>
                <a:ext cx="17035074" cy="7593863"/>
                <a:chOff x="7621833" y="2286677"/>
                <a:chExt cx="17035074" cy="7385292"/>
              </a:xfrm>
            </p:grpSpPr>
            <p:sp>
              <p:nvSpPr>
                <p:cNvPr id="6" name="Freeform 6"/>
                <p:cNvSpPr/>
                <p:nvPr/>
              </p:nvSpPr>
              <p:spPr>
                <a:xfrm rot="16200000">
                  <a:off x="12446724" y="-2538214"/>
                  <a:ext cx="7385292" cy="17035074"/>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 xmlns:asvg="http://schemas.microsoft.com/office/drawing/2016/SVG/main" r:embed="rId10"/>
                      </a:ext>
                    </a:extLst>
                  </a:blip>
                  <a:stretch>
                    <a:fillRect l="-519" r="-519"/>
                  </a:stretch>
                </a:blipFill>
              </p:spPr>
            </p:sp>
            <p:sp>
              <p:nvSpPr>
                <p:cNvPr id="4" name="Rectangle 3"/>
                <p:cNvSpPr/>
                <p:nvPr/>
              </p:nvSpPr>
              <p:spPr>
                <a:xfrm>
                  <a:off x="9526831" y="2524488"/>
                  <a:ext cx="8915400" cy="3412285"/>
                </a:xfrm>
                <a:prstGeom prst="rect">
                  <a:avLst/>
                </a:prstGeom>
              </p:spPr>
              <p:txBody>
                <a:bodyPr wrap="square">
                  <a:spAutoFit/>
                </a:bodyPr>
                <a:lstStyle/>
                <a:p>
                  <a:pPr algn="just">
                    <a:lnSpc>
                      <a:spcPct val="150000"/>
                    </a:lnSpc>
                  </a:pPr>
                  <a:r>
                    <a:rPr lang="vi-VN" sz="3700">
                      <a:ea typeface="Calibri" panose="020F0502020204030204" pitchFamily="34" charset="0"/>
                      <a:cs typeface="Arial" panose="020B0604020202020204" pitchFamily="34" charset="0"/>
                    </a:rPr>
                    <a:t>Quan sát đồng xu ở </a:t>
                  </a:r>
                  <a:r>
                    <a:rPr lang="vi-VN" sz="3700">
                      <a:ea typeface="Calibri" panose="020F0502020204030204" pitchFamily="34" charset="0"/>
                      <a:cs typeface="Arial" panose="020B0604020202020204" pitchFamily="34" charset="0"/>
                    </a:rPr>
                    <a:t>Hình </a:t>
                  </a:r>
                  <a:r>
                    <a:rPr lang="vi-VN" sz="3700" smtClean="0">
                      <a:ea typeface="Calibri" panose="020F0502020204030204" pitchFamily="34" charset="0"/>
                      <a:cs typeface="Arial" panose="020B0604020202020204" pitchFamily="34" charset="0"/>
                    </a:rPr>
                    <a:t>3</a:t>
                  </a:r>
                  <a:r>
                    <a:rPr lang="en-US" sz="3700" smtClean="0">
                      <a:latin typeface="Arial" panose="020B0604020202020204" pitchFamily="34" charset="0"/>
                      <a:ea typeface="Calibri" panose="020F0502020204030204" pitchFamily="34" charset="0"/>
                      <a:cs typeface="Arial" panose="020B0604020202020204" pitchFamily="34" charset="0"/>
                    </a:rPr>
                    <a:t>7</a:t>
                  </a:r>
                  <a:r>
                    <a:rPr lang="vi-VN" sz="3700" smtClean="0">
                      <a:ea typeface="Calibri" panose="020F0502020204030204" pitchFamily="34" charset="0"/>
                      <a:cs typeface="Arial" panose="020B0604020202020204" pitchFamily="34" charset="0"/>
                    </a:rPr>
                    <a:t>. </a:t>
                  </a:r>
                  <a:r>
                    <a:rPr lang="vi-VN" sz="3700">
                      <a:ea typeface="Calibri" panose="020F0502020204030204" pitchFamily="34" charset="0"/>
                      <a:cs typeface="Arial" panose="020B0604020202020204" pitchFamily="34" charset="0"/>
                    </a:rPr>
                    <a:t>Ta quy ước: mặt xuất hiện số 5 000 là mặt sấp hay mặt S; mặt xuất hiện Quốc huy Việt Nam là mặt ngửa hay mặt </a:t>
                  </a:r>
                  <a:r>
                    <a:rPr lang="vi-VN" sz="3700">
                      <a:ea typeface="Calibri" panose="020F0502020204030204" pitchFamily="34" charset="0"/>
                      <a:cs typeface="Arial" panose="020B0604020202020204" pitchFamily="34" charset="0"/>
                    </a:rPr>
                    <a:t>N</a:t>
                  </a:r>
                  <a:r>
                    <a:rPr lang="vi-VN" sz="3700" smtClean="0">
                      <a:ea typeface="Calibri" panose="020F0502020204030204" pitchFamily="34" charset="0"/>
                      <a:cs typeface="Arial" panose="020B0604020202020204" pitchFamily="34" charset="0"/>
                    </a:rPr>
                    <a:t>.</a:t>
                  </a:r>
                  <a:endParaRPr lang="vi-VN" sz="3700">
                    <a:ea typeface="Calibri" panose="020F0502020204030204" pitchFamily="34" charset="0"/>
                    <a:cs typeface="Arial" panose="020B0604020202020204" pitchFamily="34" charset="0"/>
                  </a:endParaRPr>
                </a:p>
              </p:txBody>
            </p:sp>
          </p:grpSp>
          <p:sp>
            <p:nvSpPr>
              <p:cNvPr id="5" name="Rectangle 4"/>
              <p:cNvSpPr/>
              <p:nvPr/>
            </p:nvSpPr>
            <p:spPr>
              <a:xfrm>
                <a:off x="6270004" y="7810500"/>
                <a:ext cx="10493996" cy="1846659"/>
              </a:xfrm>
              <a:prstGeom prst="rect">
                <a:avLst/>
              </a:prstGeom>
            </p:spPr>
            <p:txBody>
              <a:bodyPr wrap="square">
                <a:spAutoFit/>
              </a:bodyPr>
              <a:lstStyle/>
              <a:p>
                <a:pPr lvl="0" algn="just">
                  <a:lnSpc>
                    <a:spcPct val="150000"/>
                  </a:lnSpc>
                  <a:spcBef>
                    <a:spcPts val="600"/>
                  </a:spcBef>
                  <a:spcAft>
                    <a:spcPts val="600"/>
                  </a:spcAft>
                </a:pPr>
                <a:r>
                  <a:rPr lang="vi-VN" sz="3800" i="1">
                    <a:solidFill>
                      <a:prstClr val="black"/>
                    </a:solidFill>
                    <a:ea typeface="Calibri" panose="020F0502020204030204" pitchFamily="34" charset="0"/>
                    <a:cs typeface="Arial" panose="020B0604020202020204" pitchFamily="34" charset="0"/>
                  </a:rPr>
                  <a:t>Làm thế nào để tính được xác suất của biến cố ngẫu nhiên nói trên?</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1"/>
              <a:stretch>
                <a:fillRect/>
              </a:stretch>
            </p:blipFill>
            <p:spPr>
              <a:xfrm>
                <a:off x="5334000" y="8115300"/>
                <a:ext cx="766412" cy="1222999"/>
              </a:xfrm>
              <a:prstGeom prst="rect">
                <a:avLst/>
              </a:prstGeom>
            </p:spPr>
          </p:pic>
        </p:grpSp>
        <p:pic>
          <p:nvPicPr>
            <p:cNvPr id="15" name="Picture 14"/>
            <p:cNvPicPr>
              <a:picLocks noChangeAspect="1"/>
            </p:cNvPicPr>
            <p:nvPr/>
          </p:nvPicPr>
          <p:blipFill>
            <a:blip r:embed="rId12"/>
            <a:stretch>
              <a:fillRect/>
            </a:stretch>
          </p:blipFill>
          <p:spPr>
            <a:xfrm>
              <a:off x="11734800" y="2848409"/>
              <a:ext cx="5141544" cy="4123891"/>
            </a:xfrm>
            <a:prstGeom prst="rect">
              <a:avLst/>
            </a:prstGeom>
          </p:spPr>
        </p:pic>
        <p:sp>
          <p:nvSpPr>
            <p:cNvPr id="16" name="Rectangle 15"/>
            <p:cNvSpPr/>
            <p:nvPr/>
          </p:nvSpPr>
          <p:spPr>
            <a:xfrm>
              <a:off x="2499610" y="6010007"/>
              <a:ext cx="14264390" cy="1800493"/>
            </a:xfrm>
            <a:prstGeom prst="rect">
              <a:avLst/>
            </a:prstGeom>
          </p:spPr>
          <p:txBody>
            <a:bodyPr wrap="square">
              <a:spAutoFit/>
            </a:bodyPr>
            <a:lstStyle/>
            <a:p>
              <a:pPr lvl="0" algn="just">
                <a:lnSpc>
                  <a:spcPct val="150000"/>
                </a:lnSpc>
              </a:pPr>
              <a:r>
                <a:rPr lang="vi-VN" sz="3700">
                  <a:solidFill>
                    <a:prstClr val="black"/>
                  </a:solidFill>
                  <a:ea typeface="Calibri" panose="020F0502020204030204" pitchFamily="34" charset="0"/>
                  <a:cs typeface="Arial" panose="020B0604020202020204" pitchFamily="34" charset="0"/>
                </a:rPr>
                <a:t>Tung đồng xu 1 lần. Xét biến cố ngẫu </a:t>
              </a:r>
              <a:r>
                <a:rPr lang="vi-VN" sz="3700">
                  <a:solidFill>
                    <a:prstClr val="black"/>
                  </a:solidFill>
                  <a:ea typeface="Calibri" panose="020F0502020204030204" pitchFamily="34" charset="0"/>
                  <a:cs typeface="Arial" panose="020B0604020202020204" pitchFamily="34" charset="0"/>
                </a:rPr>
                <a:t>nhiên </a:t>
              </a:r>
              <a:r>
                <a:rPr lang="en-US" sz="37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3700" smtClean="0">
                  <a:solidFill>
                    <a:prstClr val="black"/>
                  </a:solidFill>
                  <a:ea typeface="Calibri" panose="020F0502020204030204" pitchFamily="34" charset="0"/>
                  <a:cs typeface="Arial" panose="020B0604020202020204" pitchFamily="34" charset="0"/>
                </a:rPr>
                <a:t>Mặt </a:t>
              </a:r>
              <a:r>
                <a:rPr lang="vi-VN" sz="3700">
                  <a:solidFill>
                    <a:prstClr val="black"/>
                  </a:solidFill>
                  <a:ea typeface="Calibri" panose="020F0502020204030204" pitchFamily="34" charset="0"/>
                  <a:cs typeface="Arial" panose="020B0604020202020204" pitchFamily="34" charset="0"/>
                </a:rPr>
                <a:t>xuất hiện của đồng xu là mặt N”.</a:t>
              </a:r>
              <a:endParaRPr lang="vi-VN" sz="3700">
                <a:solidFill>
                  <a:prstClr val="black"/>
                </a:solidFill>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2" name="Group 11"/>
          <p:cNvGrpSpPr/>
          <p:nvPr/>
        </p:nvGrpSpPr>
        <p:grpSpPr>
          <a:xfrm>
            <a:off x="871798" y="571500"/>
            <a:ext cx="16531914" cy="2769348"/>
            <a:chOff x="1700959" y="1542596"/>
            <a:chExt cx="16531914" cy="2769348"/>
          </a:xfrm>
        </p:grpSpPr>
        <p:sp>
          <p:nvSpPr>
            <p:cNvPr id="4" name="Horizontal Scroll 3"/>
            <p:cNvSpPr/>
            <p:nvPr/>
          </p:nvSpPr>
          <p:spPr>
            <a:xfrm>
              <a:off x="1700959" y="1804411"/>
              <a:ext cx="2616868" cy="12954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4620354" y="1542596"/>
              <a:ext cx="13612519" cy="27693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Trong trò chơi lấy bi ở Hoạt động 3, tính xác suất của biến cố: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“Trên viên </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lấy ra viết tên một loài thực vật”;</a:t>
              </a:r>
            </a:p>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“Trên viên </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lấy ra viết tên một loài động vật ăn thịt</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5" name="Rectangle 14"/>
          <p:cNvSpPr/>
          <p:nvPr/>
        </p:nvSpPr>
        <p:spPr>
          <a:xfrm>
            <a:off x="1561312" y="3618489"/>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stretch>
            <a:fillRect/>
          </a:stretch>
        </p:blipFill>
        <p:spPr>
          <a:xfrm rot="19472208">
            <a:off x="16137188" y="8319205"/>
            <a:ext cx="2200926" cy="222047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878044" y="4681190"/>
                <a:ext cx="16531914" cy="4119910"/>
              </a:xfrm>
              <a:prstGeom prst="rect">
                <a:avLst/>
              </a:prstGeom>
            </p:spPr>
            <p:txBody>
              <a:bodyPr wrap="square">
                <a:spAutoFit/>
              </a:bodyPr>
              <a:lstStyle/>
              <a:p>
                <a:pPr lvl="0" algn="just">
                  <a:lnSpc>
                    <a:spcPct val="150000"/>
                  </a:lnSpc>
                  <a:spcBef>
                    <a:spcPts val="300"/>
                  </a:spcBef>
                  <a:spcAft>
                    <a:spcPts val="300"/>
                  </a:spcAft>
                </a:pPr>
                <a:r>
                  <a:rPr lang="vi-VN" sz="3800" smtClean="0">
                    <a:solidFill>
                      <a:srgbClr val="1F2000"/>
                    </a:solidFill>
                    <a:cs typeface="Arial" panose="020B0604020202020204" pitchFamily="34" charset="0"/>
                  </a:rPr>
                  <a:t>b) Các kết quả thuận lợi cho biến cố “Trên </a:t>
                </a:r>
                <a:r>
                  <a:rPr lang="vi-VN" sz="3800">
                    <a:solidFill>
                      <a:srgbClr val="1F2000"/>
                    </a:solidFill>
                    <a:cs typeface="Arial" panose="020B0604020202020204" pitchFamily="34" charset="0"/>
                  </a:rPr>
                  <a:t>viên </a:t>
                </a:r>
                <a:r>
                  <a:rPr lang="vi-VN" sz="3800" smtClean="0">
                    <a:solidFill>
                      <a:srgbClr val="1F2000"/>
                    </a:solidFill>
                    <a:cs typeface="Arial" panose="020B0604020202020204" pitchFamily="34" charset="0"/>
                  </a:rPr>
                  <a:t>b</a:t>
                </a:r>
                <a:r>
                  <a:rPr lang="en-US" sz="3800" smtClean="0">
                    <a:solidFill>
                      <a:srgbClr val="1F2000"/>
                    </a:solidFill>
                    <a:latin typeface="Arial" panose="020B0604020202020204" pitchFamily="34" charset="0"/>
                    <a:cs typeface="Arial" panose="020B0604020202020204" pitchFamily="34" charset="0"/>
                  </a:rPr>
                  <a:t>i</a:t>
                </a:r>
                <a:r>
                  <a:rPr lang="vi-VN" sz="3800" smtClean="0">
                    <a:solidFill>
                      <a:srgbClr val="1F2000"/>
                    </a:solidFill>
                    <a:cs typeface="Arial" panose="020B0604020202020204" pitchFamily="34" charset="0"/>
                  </a:rPr>
                  <a:t> </a:t>
                </a:r>
                <a:r>
                  <a:rPr lang="vi-VN" sz="3800">
                    <a:solidFill>
                      <a:srgbClr val="1F2000"/>
                    </a:solidFill>
                    <a:cs typeface="Arial" panose="020B0604020202020204" pitchFamily="34" charset="0"/>
                  </a:rPr>
                  <a:t>lấy ra viết tên một loài động vật ăn thịt” là </a:t>
                </a:r>
                <a:r>
                  <a:rPr lang="vi-VN" sz="3800">
                    <a:solidFill>
                      <a:srgbClr val="1F2000"/>
                    </a:solidFill>
                    <a:cs typeface="Arial" panose="020B0604020202020204" pitchFamily="34" charset="0"/>
                  </a:rPr>
                  <a:t>viên </a:t>
                </a:r>
                <a:r>
                  <a:rPr lang="vi-VN" sz="3800">
                    <a:solidFill>
                      <a:srgbClr val="1F2000"/>
                    </a:solidFill>
                    <a:cs typeface="Arial" panose="020B0604020202020204" pitchFamily="34" charset="0"/>
                  </a:rPr>
                  <a:t>b</a:t>
                </a:r>
                <a:r>
                  <a:rPr lang="en-US" sz="3800">
                    <a:solidFill>
                      <a:srgbClr val="1F2000"/>
                    </a:solidFill>
                    <a:latin typeface="Arial" panose="020B0604020202020204" pitchFamily="34" charset="0"/>
                    <a:cs typeface="Arial" panose="020B0604020202020204" pitchFamily="34" charset="0"/>
                  </a:rPr>
                  <a:t>i</a:t>
                </a:r>
                <a:r>
                  <a:rPr lang="vi-VN" sz="3800" smtClean="0">
                    <a:solidFill>
                      <a:srgbClr val="1F2000"/>
                    </a:solidFill>
                    <a:cs typeface="Arial" panose="020B0604020202020204" pitchFamily="34" charset="0"/>
                  </a:rPr>
                  <a:t> </a:t>
                </a:r>
                <a:r>
                  <a:rPr lang="vi-VN" sz="3800">
                    <a:solidFill>
                      <a:srgbClr val="1F2000"/>
                    </a:solidFill>
                    <a:cs typeface="Arial" panose="020B0604020202020204" pitchFamily="34" charset="0"/>
                  </a:rPr>
                  <a:t>được lấy ra viết những tên sau: Hổ, Báo, Sư tử</a:t>
                </a:r>
                <a:r>
                  <a:rPr lang="vi-VN" sz="3800">
                    <a:solidFill>
                      <a:srgbClr val="1F2000"/>
                    </a:solidFill>
                    <a:cs typeface="Arial" panose="020B0604020202020204" pitchFamily="34" charset="0"/>
                  </a:rPr>
                  <a:t>. </a:t>
                </a:r>
                <a:endParaRPr lang="en-US" sz="3800" smtClean="0">
                  <a:solidFill>
                    <a:srgbClr val="1F2000"/>
                  </a:solidFill>
                  <a:cs typeface="Arial" panose="020B0604020202020204" pitchFamily="34" charset="0"/>
                </a:endParaRPr>
              </a:p>
              <a:p>
                <a:pPr lvl="0" algn="just">
                  <a:lnSpc>
                    <a:spcPct val="150000"/>
                  </a:lnSpc>
                  <a:spcBef>
                    <a:spcPts val="300"/>
                  </a:spcBef>
                  <a:spcAft>
                    <a:spcPts val="300"/>
                  </a:spcAft>
                </a:pPr>
                <a:r>
                  <a:rPr lang="vi-VN" sz="3800" smtClean="0">
                    <a:solidFill>
                      <a:srgbClr val="1F2000"/>
                    </a:solidFill>
                    <a:cs typeface="Arial" panose="020B0604020202020204" pitchFamily="34" charset="0"/>
                  </a:rPr>
                  <a:t>Do </a:t>
                </a:r>
                <a:r>
                  <a:rPr lang="vi-VN" sz="3800">
                    <a:solidFill>
                      <a:srgbClr val="1F2000"/>
                    </a:solidFill>
                    <a:cs typeface="Arial" panose="020B0604020202020204" pitchFamily="34" charset="0"/>
                  </a:rPr>
                  <a:t>đó, có 3 kết quả thuận lợi cho biến cố đó</a:t>
                </a:r>
                <a:r>
                  <a:rPr lang="vi-VN" sz="3800">
                    <a:solidFill>
                      <a:srgbClr val="1F2000"/>
                    </a:solidFill>
                    <a:cs typeface="Arial" panose="020B0604020202020204" pitchFamily="34" charset="0"/>
                  </a:rPr>
                  <a:t>. </a:t>
                </a:r>
                <a:endParaRPr lang="en-US" sz="3800" smtClean="0">
                  <a:solidFill>
                    <a:srgbClr val="1F2000"/>
                  </a:solidFill>
                  <a:cs typeface="Arial" panose="020B0604020202020204" pitchFamily="34" charset="0"/>
                </a:endParaRPr>
              </a:p>
              <a:p>
                <a:pPr lvl="0" algn="just">
                  <a:lnSpc>
                    <a:spcPct val="150000"/>
                  </a:lnSpc>
                  <a:spcBef>
                    <a:spcPts val="300"/>
                  </a:spcBef>
                  <a:spcAft>
                    <a:spcPts val="300"/>
                  </a:spcAft>
                </a:pPr>
                <a:r>
                  <a:rPr lang="vi-VN" sz="3800" smtClean="0">
                    <a:solidFill>
                      <a:srgbClr val="1F2000"/>
                    </a:solidFill>
                    <a:cs typeface="Arial" panose="020B0604020202020204" pitchFamily="34" charset="0"/>
                  </a:rPr>
                  <a:t>Vì </a:t>
                </a:r>
                <a:r>
                  <a:rPr lang="vi-VN" sz="3800">
                    <a:solidFill>
                      <a:srgbClr val="1F2000"/>
                    </a:solidFill>
                    <a:cs typeface="Arial" panose="020B0604020202020204" pitchFamily="34" charset="0"/>
                  </a:rPr>
                  <a:t>thế, xác suất của biến cố </a:t>
                </a:r>
                <a:r>
                  <a:rPr lang="vi-VN" sz="3800">
                    <a:solidFill>
                      <a:srgbClr val="1F2000"/>
                    </a:solidFill>
                    <a:cs typeface="Arial" panose="020B0604020202020204" pitchFamily="34" charset="0"/>
                  </a:rPr>
                  <a:t>đó </a:t>
                </a:r>
                <a:r>
                  <a:rPr lang="vi-VN" sz="3800" smtClean="0">
                    <a:solidFill>
                      <a:srgbClr val="1F2000"/>
                    </a:solidFill>
                    <a:cs typeface="Arial" panose="020B0604020202020204" pitchFamily="34" charset="0"/>
                  </a:rPr>
                  <a:t>là</a:t>
                </a:r>
                <a:r>
                  <a:rPr lang="en-US" sz="3800" smtClean="0">
                    <a:solidFill>
                      <a:srgbClr val="1F2000"/>
                    </a:solidFill>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num>
                      <m:den>
                        <m:r>
                          <a:rPr lang="fr-FR"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10</m:t>
                        </m:r>
                      </m:den>
                    </m:f>
                    <m:r>
                      <a:rPr lang="fr-FR"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oMath>
                </a14:m>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78044" y="4681190"/>
                <a:ext cx="16531914" cy="4119910"/>
              </a:xfrm>
              <a:prstGeom prst="rect">
                <a:avLst/>
              </a:prstGeom>
              <a:blipFill>
                <a:blip r:embed="rId4"/>
                <a:stretch>
                  <a:fillRect l="-1217" r="-1217"/>
                </a:stretch>
              </a:blipFill>
            </p:spPr>
            <p:txBody>
              <a:bodyPr/>
              <a:lstStyle/>
              <a:p>
                <a:r>
                  <a:rPr lang="en-US">
                    <a:noFill/>
                  </a:rPr>
                  <a:t> </a:t>
                </a:r>
              </a:p>
            </p:txBody>
          </p:sp>
        </mc:Fallback>
      </mc:AlternateContent>
    </p:spTree>
    <p:extLst>
      <p:ext uri="{BB962C8B-B14F-4D97-AF65-F5344CB8AC3E}">
        <p14:creationId xmlns:p14="http://schemas.microsoft.com/office/powerpoint/2010/main" val="816741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2" name="Group 11"/>
          <p:cNvGrpSpPr/>
          <p:nvPr/>
        </p:nvGrpSpPr>
        <p:grpSpPr>
          <a:xfrm>
            <a:off x="685800" y="501852"/>
            <a:ext cx="16873758" cy="9137448"/>
            <a:chOff x="1256565" y="1482061"/>
            <a:chExt cx="16873758" cy="9137448"/>
          </a:xfrm>
        </p:grpSpPr>
        <p:sp>
          <p:nvSpPr>
            <p:cNvPr id="4" name="Horizontal Scroll 3"/>
            <p:cNvSpPr/>
            <p:nvPr/>
          </p:nvSpPr>
          <p:spPr>
            <a:xfrm>
              <a:off x="8384541" y="1482061"/>
              <a:ext cx="2617806" cy="122851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9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3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1256565" y="2840456"/>
              <a:ext cx="16873758" cy="7779053"/>
            </a:xfrm>
            <a:prstGeom prst="rect">
              <a:avLst/>
            </a:prstGeom>
            <a:noFill/>
          </p:spPr>
          <p:txBody>
            <a:bodyPr wrap="square" rtlCol="0">
              <a:spAutoFit/>
            </a:bodyPr>
            <a:lstStyle/>
            <a:p>
              <a:pPr algn="just">
                <a:lnSpc>
                  <a:spcPct val="150000"/>
                </a:lnSpc>
              </a:pPr>
              <a:r>
                <a:rPr lang="vi-VN" sz="3700">
                  <a:solidFill>
                    <a:srgbClr val="000000"/>
                  </a:solidFill>
                  <a:cs typeface="Arial" panose="020B0604020202020204" pitchFamily="34" charset="0"/>
                </a:rPr>
                <a:t>Một đội thanh niên tình nguyện gồm 25 thành viên đến từ các tỉnh/thành phố: Hà Nội, Hải Dương, Hải Phòng, Hà Nam, Nam Định, Ninh Bình, Đắk Lắk, Lâm Đồng, Phú Yên, Khánh Hoà, Bình Dương, Tây Ninh, Long An, Tiền Giang, Vĩnh Long, Bến Tre, Đồng Tháp, Trà Vinh, An Giang, Cần Thơ, Hậu Giang, Bạc Liêu, Sóc Trăng, Kiên Giang và Cà Mau; mỗi tỉnh/thành phố chỉ có đúng một thành viên trong đội. Chọn ra ngẫu nhiên một thành viên của đội thanh niên đó. Tính xác suất của mỗi biến cố sau:</a:t>
              </a:r>
            </a:p>
            <a:p>
              <a:pPr algn="just">
                <a:lnSpc>
                  <a:spcPct val="150000"/>
                </a:lnSpc>
              </a:pPr>
              <a:r>
                <a:rPr lang="vi-VN" sz="3700">
                  <a:solidFill>
                    <a:srgbClr val="000000"/>
                  </a:solidFill>
                  <a:cs typeface="Arial" panose="020B0604020202020204" pitchFamily="34" charset="0"/>
                </a:rPr>
                <a:t>a) “Thành viên được chọn ra đến từ vùng Đồng bằng sông Hồng”;</a:t>
              </a:r>
            </a:p>
            <a:p>
              <a:pPr algn="just">
                <a:lnSpc>
                  <a:spcPct val="150000"/>
                </a:lnSpc>
              </a:pPr>
              <a:r>
                <a:rPr lang="vi-VN" sz="3700">
                  <a:solidFill>
                    <a:srgbClr val="000000"/>
                  </a:solidFill>
                  <a:cs typeface="Arial" panose="020B0604020202020204" pitchFamily="34" charset="0"/>
                </a:rPr>
                <a:t>b) “Thành viên được chọn ra đến từ vùng Đồng bằng sông Cửu Long”.</a:t>
              </a:r>
            </a:p>
          </p:txBody>
        </p:sp>
      </p:grpSp>
      <p:pic>
        <p:nvPicPr>
          <p:cNvPr id="7" name="Picture 6"/>
          <p:cNvPicPr>
            <a:picLocks noChangeAspect="1"/>
          </p:cNvPicPr>
          <p:nvPr/>
        </p:nvPicPr>
        <p:blipFill>
          <a:blip r:embed="rId3"/>
          <a:stretch>
            <a:fillRect/>
          </a:stretch>
        </p:blipFill>
        <p:spPr>
          <a:xfrm>
            <a:off x="17297400" y="503726"/>
            <a:ext cx="676715" cy="1042506"/>
          </a:xfrm>
          <a:prstGeom prst="rect">
            <a:avLst/>
          </a:prstGeom>
        </p:spPr>
      </p:pic>
      <p:pic>
        <p:nvPicPr>
          <p:cNvPr id="10" name="Picture 9"/>
          <p:cNvPicPr>
            <a:picLocks noChangeAspect="1"/>
          </p:cNvPicPr>
          <p:nvPr/>
        </p:nvPicPr>
        <p:blipFill>
          <a:blip r:embed="rId4"/>
          <a:stretch>
            <a:fillRect/>
          </a:stretch>
        </p:blipFill>
        <p:spPr>
          <a:xfrm>
            <a:off x="17286338" y="9334500"/>
            <a:ext cx="777041" cy="777041"/>
          </a:xfrm>
          <a:prstGeom prst="rect">
            <a:avLst/>
          </a:prstGeom>
        </p:spPr>
      </p:pic>
    </p:spTree>
    <p:extLst>
      <p:ext uri="{BB962C8B-B14F-4D97-AF65-F5344CB8AC3E}">
        <p14:creationId xmlns:p14="http://schemas.microsoft.com/office/powerpoint/2010/main" val="878064184"/>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10" name="Picture 9"/>
          <p:cNvPicPr>
            <a:picLocks noChangeAspect="1"/>
          </p:cNvPicPr>
          <p:nvPr/>
        </p:nvPicPr>
        <p:blipFill>
          <a:blip r:embed="rId3"/>
          <a:stretch>
            <a:fillRect/>
          </a:stretch>
        </p:blipFill>
        <p:spPr>
          <a:xfrm>
            <a:off x="17286338" y="9334500"/>
            <a:ext cx="777041" cy="777041"/>
          </a:xfrm>
          <a:prstGeom prst="rect">
            <a:avLst/>
          </a:prstGeom>
        </p:spPr>
      </p:pic>
      <p:sp>
        <p:nvSpPr>
          <p:cNvPr id="8" name="Rectangle 7"/>
          <p:cNvSpPr/>
          <p:nvPr/>
        </p:nvSpPr>
        <p:spPr>
          <a:xfrm>
            <a:off x="1214829" y="6477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257300" y="1616893"/>
                <a:ext cx="15773400" cy="7566880"/>
              </a:xfrm>
              <a:prstGeom prst="rect">
                <a:avLst/>
              </a:prstGeom>
            </p:spPr>
            <p:txBody>
              <a:bodyPr wrap="square">
                <a:spAutoFit/>
              </a:bodyPr>
              <a:lstStyle/>
              <a:p>
                <a:pPr algn="just">
                  <a:lnSpc>
                    <a:spcPct val="150000"/>
                  </a:lnSpc>
                  <a:spcAft>
                    <a:spcPts val="500"/>
                  </a:spcAft>
                </a:pPr>
                <a:r>
                  <a:rPr lang="vi-VN" sz="3800" smtClean="0"/>
                  <a:t>Vì đội thanh niên tình nguyện gồm 25 thành viên nên số các kết quả có thể xảy ra đối với thành viên được chọn ra từ đội thanh niên đó là 25.</a:t>
                </a:r>
              </a:p>
              <a:p>
                <a:pPr algn="just">
                  <a:lnSpc>
                    <a:spcPct val="150000"/>
                  </a:lnSpc>
                  <a:spcAft>
                    <a:spcPts val="500"/>
                  </a:spcAft>
                </a:pPr>
                <a:r>
                  <a:rPr lang="vi-VN" sz="3800" smtClean="0"/>
                  <a:t>a) Các </a:t>
                </a:r>
                <a:r>
                  <a:rPr lang="vi-VN" sz="3800"/>
                  <a:t>kết quả thuận lợi cho biến cố “Thành viên được chọn ra đến từ vùng Đồng bằng sông Hồng” là thành viên được chọn ra lần lượt đến từ các tỉnh/thành phố: Hà Nội, Hải Dương, Hải Phòng, Hà Nam, Nam Định, Ninh Bình</a:t>
                </a:r>
                <a:r>
                  <a:rPr lang="vi-VN" sz="3800"/>
                  <a:t>. </a:t>
                </a:r>
                <a:endParaRPr lang="en-US" sz="3800" smtClean="0"/>
              </a:p>
              <a:p>
                <a:pPr algn="just">
                  <a:lnSpc>
                    <a:spcPct val="150000"/>
                  </a:lnSpc>
                  <a:spcAft>
                    <a:spcPts val="500"/>
                  </a:spcAft>
                </a:pPr>
                <a:r>
                  <a:rPr lang="vi-VN" sz="3800" smtClean="0"/>
                  <a:t>Do </a:t>
                </a:r>
                <a:r>
                  <a:rPr lang="vi-VN" sz="3800"/>
                  <a:t>đó có 6 kết quả thuận lợi cho biến cố đó</a:t>
                </a:r>
                <a:r>
                  <a:rPr lang="vi-VN" sz="3800"/>
                  <a:t>. </a:t>
                </a:r>
                <a:endParaRPr lang="en-US" sz="3800" smtClean="0"/>
              </a:p>
              <a:p>
                <a:pPr algn="just">
                  <a:lnSpc>
                    <a:spcPct val="150000"/>
                  </a:lnSpc>
                  <a:spcAft>
                    <a:spcPts val="500"/>
                  </a:spcAft>
                </a:pPr>
                <a:r>
                  <a:rPr lang="vi-VN" sz="3800" smtClean="0"/>
                  <a:t>Vì </a:t>
                </a:r>
                <a:r>
                  <a:rPr lang="vi-VN" sz="3800"/>
                  <a:t>thế, xác suất của biến cố </a:t>
                </a:r>
                <a:r>
                  <a:rPr lang="vi-VN" sz="3800"/>
                  <a:t>đó </a:t>
                </a:r>
                <a:r>
                  <a:rPr lang="vi-VN" sz="3800" smtClean="0"/>
                  <a:t>là</a:t>
                </a:r>
                <a:r>
                  <a:rPr lang="en-US" sz="3800" smtClean="0"/>
                  <a:t> </a:t>
                </a:r>
                <a14:m>
                  <m:oMath xmlns:m="http://schemas.openxmlformats.org/officeDocument/2006/math">
                    <m:f>
                      <m:fPr>
                        <m:ctrlPr>
                          <a:rPr lang="en-US" sz="38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num>
                      <m:den>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25</m:t>
                        </m:r>
                      </m:den>
                    </m:f>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vi-VN" sz="3800"/>
              </a:p>
            </p:txBody>
          </p:sp>
        </mc:Choice>
        <mc:Fallback>
          <p:sp>
            <p:nvSpPr>
              <p:cNvPr id="3" name="Rectangle 2"/>
              <p:cNvSpPr>
                <a:spLocks noRot="1" noChangeAspect="1" noMove="1" noResize="1" noEditPoints="1" noAdjustHandles="1" noChangeArrowheads="1" noChangeShapeType="1" noTextEdit="1"/>
              </p:cNvSpPr>
              <p:nvPr/>
            </p:nvSpPr>
            <p:spPr>
              <a:xfrm>
                <a:off x="1257300" y="1616893"/>
                <a:ext cx="15773400" cy="7566880"/>
              </a:xfrm>
              <a:prstGeom prst="rect">
                <a:avLst/>
              </a:prstGeom>
              <a:blipFill>
                <a:blip r:embed="rId4"/>
                <a:stretch>
                  <a:fillRect l="-1275" r="-1236" b="-483"/>
                </a:stretch>
              </a:blipFill>
            </p:spPr>
            <p:txBody>
              <a:bodyPr/>
              <a:lstStyle/>
              <a:p>
                <a:r>
                  <a:rPr lang="en-US">
                    <a:noFill/>
                  </a:rPr>
                  <a:t> </a:t>
                </a:r>
              </a:p>
            </p:txBody>
          </p:sp>
        </mc:Fallback>
      </mc:AlternateContent>
    </p:spTree>
    <p:extLst>
      <p:ext uri="{BB962C8B-B14F-4D97-AF65-F5344CB8AC3E}">
        <p14:creationId xmlns:p14="http://schemas.microsoft.com/office/powerpoint/2010/main" val="1029752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10" name="Picture 9"/>
          <p:cNvPicPr>
            <a:picLocks noChangeAspect="1"/>
          </p:cNvPicPr>
          <p:nvPr/>
        </p:nvPicPr>
        <p:blipFill>
          <a:blip r:embed="rId3"/>
          <a:stretch>
            <a:fillRect/>
          </a:stretch>
        </p:blipFill>
        <p:spPr>
          <a:xfrm>
            <a:off x="17286338" y="9334500"/>
            <a:ext cx="777041" cy="777041"/>
          </a:xfrm>
          <a:prstGeom prst="rect">
            <a:avLst/>
          </a:prstGeom>
        </p:spPr>
      </p:pic>
      <p:sp>
        <p:nvSpPr>
          <p:cNvPr id="8" name="Rectangle 7"/>
          <p:cNvSpPr/>
          <p:nvPr/>
        </p:nvSpPr>
        <p:spPr>
          <a:xfrm>
            <a:off x="1214829" y="6477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229819" y="1740933"/>
                <a:ext cx="15887700" cy="6805133"/>
              </a:xfrm>
              <a:prstGeom prst="rect">
                <a:avLst/>
              </a:prstGeom>
            </p:spPr>
            <p:txBody>
              <a:bodyPr wrap="square">
                <a:spAutoFit/>
              </a:bodyPr>
              <a:lstStyle/>
              <a:p>
                <a:pPr lvl="0" algn="just">
                  <a:lnSpc>
                    <a:spcPct val="150000"/>
                  </a:lnSpc>
                  <a:spcBef>
                    <a:spcPts val="600"/>
                  </a:spcBef>
                  <a:spcAft>
                    <a:spcPts val="600"/>
                  </a:spcAft>
                </a:pPr>
                <a:r>
                  <a:rPr lang="vi-VN" sz="3800" smtClean="0">
                    <a:solidFill>
                      <a:prstClr val="black"/>
                    </a:solidFill>
                  </a:rPr>
                  <a:t>b) Các kết quả thuận lợi cho biến cố “Thành viên được chọn ra đến từ vùng Đồng bằng sông Cửu Long” là thành viên được chọn ra lần lượt đến từ các tỉnh/thành phố: Long An, Tiền Giang, Vĩnh Long, Bến Tre, Đồng Tháp, Trà Vinh, An Giang, Cần Thơ, Hậu Giang, Bạc Liêu, Sóc Trăng, Kiên Giang, Cà Mau</a:t>
                </a:r>
                <a:r>
                  <a:rPr lang="vi-VN" sz="3800">
                    <a:solidFill>
                      <a:prstClr val="black"/>
                    </a:solidFill>
                  </a:rPr>
                  <a:t>. </a:t>
                </a:r>
                <a:endParaRPr lang="en-US" sz="3800" smtClean="0">
                  <a:solidFill>
                    <a:prstClr val="black"/>
                  </a:solidFill>
                </a:endParaRPr>
              </a:p>
              <a:p>
                <a:pPr lvl="0" algn="just">
                  <a:lnSpc>
                    <a:spcPct val="150000"/>
                  </a:lnSpc>
                  <a:spcBef>
                    <a:spcPts val="600"/>
                  </a:spcBef>
                  <a:spcAft>
                    <a:spcPts val="600"/>
                  </a:spcAft>
                </a:pPr>
                <a:r>
                  <a:rPr lang="vi-VN" sz="3800" smtClean="0">
                    <a:solidFill>
                      <a:prstClr val="black"/>
                    </a:solidFill>
                  </a:rPr>
                  <a:t>Do </a:t>
                </a:r>
                <a:r>
                  <a:rPr lang="vi-VN" sz="3800">
                    <a:solidFill>
                      <a:prstClr val="black"/>
                    </a:solidFill>
                  </a:rPr>
                  <a:t>đó có 13 kết quả thuận lợi cho biến cố đó</a:t>
                </a:r>
                <a:r>
                  <a:rPr lang="vi-VN" sz="3800">
                    <a:solidFill>
                      <a:prstClr val="black"/>
                    </a:solidFill>
                  </a:rPr>
                  <a:t>. </a:t>
                </a:r>
                <a:endParaRPr lang="en-US" sz="3800" smtClean="0">
                  <a:solidFill>
                    <a:prstClr val="black"/>
                  </a:solidFill>
                </a:endParaRPr>
              </a:p>
              <a:p>
                <a:pPr lvl="0" algn="just">
                  <a:lnSpc>
                    <a:spcPct val="150000"/>
                  </a:lnSpc>
                  <a:spcBef>
                    <a:spcPts val="600"/>
                  </a:spcBef>
                  <a:spcAft>
                    <a:spcPts val="600"/>
                  </a:spcAft>
                </a:pPr>
                <a:r>
                  <a:rPr lang="vi-VN" sz="3800" smtClean="0">
                    <a:solidFill>
                      <a:prstClr val="black"/>
                    </a:solidFill>
                  </a:rPr>
                  <a:t>Vì </a:t>
                </a:r>
                <a:r>
                  <a:rPr lang="vi-VN" sz="3800">
                    <a:solidFill>
                      <a:prstClr val="black"/>
                    </a:solidFill>
                  </a:rPr>
                  <a:t>thế, xác suất của biến cố </a:t>
                </a:r>
                <a:r>
                  <a:rPr lang="vi-VN" sz="3800">
                    <a:solidFill>
                      <a:prstClr val="black"/>
                    </a:solidFill>
                  </a:rPr>
                  <a:t>đó </a:t>
                </a:r>
                <a:r>
                  <a:rPr lang="vi-VN" sz="3800" smtClean="0">
                    <a:solidFill>
                      <a:prstClr val="black"/>
                    </a:solidFill>
                  </a:rPr>
                  <a:t>là</a:t>
                </a:r>
                <a:r>
                  <a:rPr lang="en-US" sz="3800" smtClean="0">
                    <a:solidFill>
                      <a:prstClr val="black"/>
                    </a:solidFill>
                  </a:rPr>
                  <a:t>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13</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25</m:t>
                        </m:r>
                      </m:den>
                    </m:f>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vi-VN" sz="3800">
                  <a:solidFill>
                    <a:prstClr val="black"/>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1229819" y="1740933"/>
                <a:ext cx="15887700" cy="6805133"/>
              </a:xfrm>
              <a:prstGeom prst="rect">
                <a:avLst/>
              </a:prstGeom>
              <a:blipFill>
                <a:blip r:embed="rId4"/>
                <a:stretch>
                  <a:fillRect l="-1266" r="-1266" b="-627"/>
                </a:stretch>
              </a:blipFill>
            </p:spPr>
            <p:txBody>
              <a:bodyPr/>
              <a:lstStyle/>
              <a:p>
                <a:r>
                  <a:rPr lang="en-US">
                    <a:noFill/>
                  </a:rPr>
                  <a:t> </a:t>
                </a:r>
              </a:p>
            </p:txBody>
          </p:sp>
        </mc:Fallback>
      </mc:AlternateContent>
    </p:spTree>
    <p:extLst>
      <p:ext uri="{BB962C8B-B14F-4D97-AF65-F5344CB8AC3E}">
        <p14:creationId xmlns:p14="http://schemas.microsoft.com/office/powerpoint/2010/main" val="3765433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21" name="Picture 20"/>
          <p:cNvPicPr>
            <a:picLocks noChangeAspect="1"/>
          </p:cNvPicPr>
          <p:nvPr/>
        </p:nvPicPr>
        <p:blipFill>
          <a:blip r:embed="rId3"/>
          <a:stretch>
            <a:fillRect/>
          </a:stretch>
        </p:blipFill>
        <p:spPr>
          <a:xfrm rot="20568147">
            <a:off x="15945853" y="7796699"/>
            <a:ext cx="1925348" cy="3096321"/>
          </a:xfrm>
          <a:prstGeom prst="rect">
            <a:avLst/>
          </a:prstGeom>
        </p:spPr>
      </p:pic>
      <p:grpSp>
        <p:nvGrpSpPr>
          <p:cNvPr id="15" name="Group 14"/>
          <p:cNvGrpSpPr/>
          <p:nvPr/>
        </p:nvGrpSpPr>
        <p:grpSpPr>
          <a:xfrm>
            <a:off x="1371600" y="523247"/>
            <a:ext cx="15720051" cy="1447800"/>
            <a:chOff x="1672656" y="1138782"/>
            <a:chExt cx="15720051" cy="1447800"/>
          </a:xfrm>
        </p:grpSpPr>
        <p:sp>
          <p:nvSpPr>
            <p:cNvPr id="18" name="Horizontal Scroll 17"/>
            <p:cNvSpPr/>
            <p:nvPr/>
          </p:nvSpPr>
          <p:spPr>
            <a:xfrm>
              <a:off x="1672656" y="1138782"/>
              <a:ext cx="2694004" cy="14478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9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en-US" sz="3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4720656" y="1217492"/>
              <a:ext cx="12672051" cy="970779"/>
            </a:xfrm>
            <a:prstGeom prst="rect">
              <a:avLst/>
            </a:prstGeom>
            <a:noFill/>
          </p:spPr>
          <p:txBody>
            <a:bodyPr wrap="square" rtlCol="0">
              <a:spAutoFit/>
            </a:bodyPr>
            <a:lstStyle/>
            <a:p>
              <a:pPr marL="0" marR="0" lvl="0" indent="0" algn="l" defTabSz="914400" rtl="0" eaLnBrk="1" fontAlgn="auto" latinLnBrk="0" hangingPunct="1">
                <a:lnSpc>
                  <a:spcPct val="175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Viết ngẫu nhiên một số tự nhiên có hai chữ số</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2" name="TextBox 21"/>
          <p:cNvSpPr txBox="1"/>
          <p:nvPr/>
        </p:nvSpPr>
        <p:spPr>
          <a:xfrm>
            <a:off x="1918502" y="4461517"/>
            <a:ext cx="1600200" cy="970779"/>
          </a:xfrm>
          <a:prstGeom prst="rect">
            <a:avLst/>
          </a:prstGeom>
          <a:noFill/>
        </p:spPr>
        <p:txBody>
          <a:bodyPr wrap="square" rtlCol="0">
            <a:spAutoFit/>
          </a:bodyPr>
          <a:lstStyle/>
          <a:p>
            <a:pPr marL="0" marR="0" lvl="0" indent="0" algn="ctr" defTabSz="914400" rtl="0" eaLnBrk="1" fontAlgn="auto" latinLnBrk="0" hangingPunct="1">
              <a:lnSpc>
                <a:spcPct val="175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371600" y="5753100"/>
                <a:ext cx="15556832" cy="360098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Tập hợp gồm các kết quả có thể xảy ra đối với số tự nhiên được viết ra là:</a:t>
                </a: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𝐷</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{10; 11; 12; …; 99}.</m:t>
                      </m:r>
                    </m:oMath>
                  </m:oMathPara>
                </a14:m>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Số phần tử của tập hợp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𝐷</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90</m:t>
                    </m:r>
                  </m:oMath>
                </a14:m>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371600" y="5753100"/>
                <a:ext cx="15556832" cy="3600986"/>
              </a:xfrm>
              <a:prstGeom prst="rect">
                <a:avLst/>
              </a:prstGeom>
              <a:blipFill>
                <a:blip r:embed="rId4"/>
                <a:stretch>
                  <a:fillRect l="-1293" r="-1293" b="-28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371600" y="1766040"/>
                <a:ext cx="15556832" cy="26154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Tìm số phần tử của tập hợp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𝐷</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gồm các kết quả có thể xảy ra đối với số tự nhiên được viết ra.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xác suất của biến cố “Số tự nhiên được viết ra là bội của 9”.</a:t>
                </a:r>
              </a:p>
            </p:txBody>
          </p:sp>
        </mc:Choice>
        <mc:Fallback>
          <p:sp>
            <p:nvSpPr>
              <p:cNvPr id="4" name="Rectangle 3"/>
              <p:cNvSpPr>
                <a:spLocks noRot="1" noChangeAspect="1" noMove="1" noResize="1" noEditPoints="1" noAdjustHandles="1" noChangeArrowheads="1" noChangeShapeType="1" noTextEdit="1"/>
              </p:cNvSpPr>
              <p:nvPr/>
            </p:nvSpPr>
            <p:spPr>
              <a:xfrm>
                <a:off x="1371600" y="1766040"/>
                <a:ext cx="15556832" cy="2615460"/>
              </a:xfrm>
              <a:prstGeom prst="rect">
                <a:avLst/>
              </a:prstGeom>
              <a:blipFill>
                <a:blip r:embed="rId5"/>
                <a:stretch>
                  <a:fillRect l="-1293" r="-1293" b="-8392"/>
                </a:stretch>
              </a:blipFill>
            </p:spPr>
            <p:txBody>
              <a:bodyPr/>
              <a:lstStyle/>
              <a:p>
                <a:r>
                  <a:rPr lang="en-US">
                    <a:noFill/>
                  </a:rPr>
                  <a:t> </a:t>
                </a:r>
              </a:p>
            </p:txBody>
          </p:sp>
        </mc:Fallback>
      </mc:AlternateContent>
    </p:spTree>
    <p:extLst>
      <p:ext uri="{BB962C8B-B14F-4D97-AF65-F5344CB8AC3E}">
        <p14:creationId xmlns:p14="http://schemas.microsoft.com/office/powerpoint/2010/main" val="326649355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dissolve">
                                      <p:cBhvr>
                                        <p:cTn id="24" dur="500"/>
                                        <p:tgtEl>
                                          <p:spTgt spid="3">
                                            <p:txEl>
                                              <p:pRg st="0" end="0"/>
                                            </p:txEl>
                                          </p:spTgt>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dissolv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21" name="Picture 20"/>
          <p:cNvPicPr>
            <a:picLocks noChangeAspect="1"/>
          </p:cNvPicPr>
          <p:nvPr/>
        </p:nvPicPr>
        <p:blipFill>
          <a:blip r:embed="rId3"/>
          <a:stretch>
            <a:fillRect/>
          </a:stretch>
        </p:blipFill>
        <p:spPr>
          <a:xfrm rot="20568147">
            <a:off x="15945853" y="7796699"/>
            <a:ext cx="1925348" cy="3096321"/>
          </a:xfrm>
          <a:prstGeom prst="rect">
            <a:avLst/>
          </a:prstGeom>
        </p:spPr>
      </p:pic>
      <p:grpSp>
        <p:nvGrpSpPr>
          <p:cNvPr id="15" name="Group 14"/>
          <p:cNvGrpSpPr/>
          <p:nvPr/>
        </p:nvGrpSpPr>
        <p:grpSpPr>
          <a:xfrm>
            <a:off x="1371600" y="523247"/>
            <a:ext cx="15720051" cy="1447800"/>
            <a:chOff x="1672656" y="1138782"/>
            <a:chExt cx="15720051" cy="1447800"/>
          </a:xfrm>
        </p:grpSpPr>
        <p:sp>
          <p:nvSpPr>
            <p:cNvPr id="18" name="Horizontal Scroll 17"/>
            <p:cNvSpPr/>
            <p:nvPr/>
          </p:nvSpPr>
          <p:spPr>
            <a:xfrm>
              <a:off x="1672656" y="1138782"/>
              <a:ext cx="2694004" cy="14478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buClrTx/>
                <a:buSzTx/>
                <a:buFontTx/>
                <a:buNone/>
                <a:tabLst/>
                <a:defRPr/>
              </a:pPr>
              <a:r>
                <a:rPr kumimoji="0" lang="vi-VN" sz="39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9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en-US" sz="3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4720656" y="1217492"/>
              <a:ext cx="12672051" cy="970779"/>
            </a:xfrm>
            <a:prstGeom prst="rect">
              <a:avLst/>
            </a:prstGeom>
            <a:noFill/>
          </p:spPr>
          <p:txBody>
            <a:bodyPr wrap="square" rtlCol="0">
              <a:spAutoFit/>
            </a:bodyPr>
            <a:lstStyle/>
            <a:p>
              <a:pPr lvl="0">
                <a:lnSpc>
                  <a:spcPct val="175000"/>
                </a:lnSpc>
              </a:pPr>
              <a:r>
                <a:rPr lang="vi-VN" sz="3800">
                  <a:solidFill>
                    <a:prstClr val="black"/>
                  </a:solidFill>
                  <a:cs typeface="Arial" panose="020B0604020202020204" pitchFamily="34" charset="0"/>
                </a:rPr>
                <a:t>Viết ngẫu nhiên một số tự nhiên có hai chữ </a:t>
              </a:r>
              <a:r>
                <a:rPr lang="vi-VN" sz="3800">
                  <a:solidFill>
                    <a:prstClr val="black"/>
                  </a:solidFill>
                  <a:cs typeface="Arial" panose="020B0604020202020204" pitchFamily="34" charset="0"/>
                </a:rPr>
                <a:t>số</a:t>
              </a:r>
              <a:r>
                <a:rPr lang="vi-VN" sz="3800" smtClean="0">
                  <a:solidFill>
                    <a:prstClr val="black"/>
                  </a:solidFill>
                  <a:cs typeface="Arial" panose="020B0604020202020204" pitchFamily="34" charset="0"/>
                </a:rPr>
                <a:t>.</a:t>
              </a:r>
              <a:endParaRPr lang="vi-VN" sz="3800">
                <a:solidFill>
                  <a:prstClr val="black"/>
                </a:solidFill>
                <a:cs typeface="Arial" panose="020B0604020202020204" pitchFamily="34" charset="0"/>
              </a:endParaRPr>
            </a:p>
          </p:txBody>
        </p:sp>
      </p:grpSp>
      <p:sp>
        <p:nvSpPr>
          <p:cNvPr id="22" name="TextBox 21"/>
          <p:cNvSpPr txBox="1"/>
          <p:nvPr/>
        </p:nvSpPr>
        <p:spPr>
          <a:xfrm>
            <a:off x="1918502" y="4461517"/>
            <a:ext cx="1600200" cy="970779"/>
          </a:xfrm>
          <a:prstGeom prst="rect">
            <a:avLst/>
          </a:prstGeom>
          <a:noFill/>
        </p:spPr>
        <p:txBody>
          <a:bodyPr wrap="square" rtlCol="0">
            <a:spAutoFit/>
          </a:bodyPr>
          <a:lstStyle/>
          <a:p>
            <a:pPr marL="0" marR="0" lvl="0" indent="0" algn="ctr" defTabSz="914400" rtl="0" eaLnBrk="1" fontAlgn="auto" latinLnBrk="0" hangingPunct="1">
              <a:lnSpc>
                <a:spcPct val="175000"/>
              </a:lnSpc>
              <a:buClrTx/>
              <a:buSzTx/>
              <a:buFontTx/>
              <a:buNone/>
              <a:tabLst/>
              <a:defRPr/>
            </a:pPr>
            <a:r>
              <a:rPr kumimoji="0" lang="vi-VN"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371600" y="5593688"/>
                <a:ext cx="15556832" cy="3969676"/>
              </a:xfrm>
              <a:prstGeom prst="rect">
                <a:avLst/>
              </a:prstGeom>
            </p:spPr>
            <p:txBody>
              <a:bodyPr wrap="square">
                <a:spAutoFit/>
              </a:bodyPr>
              <a:lstStyle/>
              <a:p>
                <a:pPr algn="just">
                  <a:lnSpc>
                    <a:spcPct val="150000"/>
                  </a:lnSpc>
                </a:pPr>
                <a:r>
                  <a:rPr lang="vi-VN" sz="3800" smtClean="0">
                    <a:cs typeface="Arial" panose="020B0604020202020204" pitchFamily="34" charset="0"/>
                  </a:rPr>
                  <a:t>b</a:t>
                </a:r>
                <a:r>
                  <a:rPr lang="vi-VN" sz="3800">
                    <a:cs typeface="Arial" panose="020B0604020202020204" pitchFamily="34" charset="0"/>
                  </a:rPr>
                  <a:t>) Các kết quả thuận lợi cho biến cố “Số tự nhiên được viết ra là bội của 9” là: </a:t>
                </a:r>
                <a14:m>
                  <m:oMath xmlns:m="http://schemas.openxmlformats.org/officeDocument/2006/math">
                    <m:r>
                      <a:rPr lang="vi-VN" sz="3800" i="1" smtClean="0">
                        <a:latin typeface="Cambria Math" panose="02040503050406030204" pitchFamily="18" charset="0"/>
                        <a:cs typeface="Arial" panose="020B0604020202020204" pitchFamily="34" charset="0"/>
                      </a:rPr>
                      <m:t>18; 27; 36; 45; 54; 63; 72; 81; 90; 99</m:t>
                    </m:r>
                  </m:oMath>
                </a14:m>
                <a:r>
                  <a:rPr lang="vi-VN" sz="3800">
                    <a:cs typeface="Arial" panose="020B0604020202020204" pitchFamily="34" charset="0"/>
                  </a:rPr>
                  <a:t>. </a:t>
                </a:r>
                <a:endParaRPr lang="en-US" sz="3800" smtClean="0">
                  <a:cs typeface="Arial" panose="020B0604020202020204" pitchFamily="34" charset="0"/>
                </a:endParaRPr>
              </a:p>
              <a:p>
                <a:pPr algn="just">
                  <a:lnSpc>
                    <a:spcPct val="150000"/>
                  </a:lnSpc>
                </a:pPr>
                <a:r>
                  <a:rPr lang="vi-VN" sz="3800" smtClean="0">
                    <a:cs typeface="Arial" panose="020B0604020202020204" pitchFamily="34" charset="0"/>
                  </a:rPr>
                  <a:t>Do </a:t>
                </a:r>
                <a:r>
                  <a:rPr lang="vi-VN" sz="3800">
                    <a:cs typeface="Arial" panose="020B0604020202020204" pitchFamily="34" charset="0"/>
                  </a:rPr>
                  <a:t>đó, có 10 kết quả thuận lợi cho biến cố đó</a:t>
                </a:r>
                <a:r>
                  <a:rPr lang="vi-VN" sz="3800">
                    <a:cs typeface="Arial" panose="020B0604020202020204" pitchFamily="34" charset="0"/>
                  </a:rPr>
                  <a:t>. </a:t>
                </a:r>
                <a:endParaRPr lang="en-US" sz="3800" smtClean="0">
                  <a:cs typeface="Arial" panose="020B0604020202020204" pitchFamily="34" charset="0"/>
                </a:endParaRPr>
              </a:p>
              <a:p>
                <a:pPr algn="just">
                  <a:lnSpc>
                    <a:spcPct val="150000"/>
                  </a:lnSpc>
                </a:pPr>
                <a:r>
                  <a:rPr lang="vi-VN" sz="3800" smtClean="0">
                    <a:cs typeface="Arial" panose="020B0604020202020204" pitchFamily="34" charset="0"/>
                  </a:rPr>
                  <a:t>Vì thế,</a:t>
                </a:r>
                <a:r>
                  <a:rPr lang="en-US" sz="3800" smtClean="0">
                    <a:cs typeface="Arial" panose="020B0604020202020204" pitchFamily="34" charset="0"/>
                  </a:rPr>
                  <a:t> </a:t>
                </a:r>
                <a:r>
                  <a:rPr lang="vi-VN" sz="3800" smtClean="0">
                    <a:cs typeface="Arial" panose="020B0604020202020204" pitchFamily="34" charset="0"/>
                  </a:rPr>
                  <a:t>xác </a:t>
                </a:r>
                <a:r>
                  <a:rPr lang="vi-VN" sz="3800">
                    <a:cs typeface="Arial" panose="020B0604020202020204" pitchFamily="34" charset="0"/>
                  </a:rPr>
                  <a:t>suất của biến cố </a:t>
                </a:r>
                <a:r>
                  <a:rPr lang="vi-VN" sz="3800">
                    <a:cs typeface="Arial" panose="020B0604020202020204" pitchFamily="34" charset="0"/>
                  </a:rPr>
                  <a:t>đó </a:t>
                </a:r>
                <a:r>
                  <a:rPr lang="vi-VN" sz="3800" smtClean="0">
                    <a:cs typeface="Arial" panose="020B0604020202020204" pitchFamily="34" charset="0"/>
                  </a:rPr>
                  <a:t>là</a:t>
                </a:r>
                <a:r>
                  <a:rPr lang="en-US" sz="3800" smtClean="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num>
                      <m:den>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90</m:t>
                        </m:r>
                      </m:den>
                    </m:f>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9</m:t>
                        </m:r>
                      </m:den>
                    </m:f>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vi-VN" sz="380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371600" y="5593688"/>
                <a:ext cx="15556832" cy="3969676"/>
              </a:xfrm>
              <a:prstGeom prst="rect">
                <a:avLst/>
              </a:prstGeom>
              <a:blipFill>
                <a:blip r:embed="rId4"/>
                <a:stretch>
                  <a:fillRect l="-1293" r="-12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371600" y="1766040"/>
                <a:ext cx="15556832" cy="2615460"/>
              </a:xfrm>
              <a:prstGeom prst="rect">
                <a:avLst/>
              </a:prstGeom>
            </p:spPr>
            <p:txBody>
              <a:bodyPr wrap="square">
                <a:spAutoFit/>
              </a:bodyPr>
              <a:lstStyle/>
              <a:p>
                <a:pPr lvl="0" algn="just">
                  <a:lnSpc>
                    <a:spcPct val="150000"/>
                  </a:lnSpc>
                </a:pPr>
                <a:r>
                  <a:rPr lang="vi-VN" sz="3800">
                    <a:solidFill>
                      <a:prstClr val="black"/>
                    </a:solidFill>
                    <a:cs typeface="Arial" panose="020B0604020202020204" pitchFamily="34" charset="0"/>
                  </a:rPr>
                  <a:t>a) Tìm số phần tử của tập hợp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𝐷</m:t>
                    </m:r>
                  </m:oMath>
                </a14:m>
                <a:r>
                  <a:rPr lang="vi-VN" sz="3800">
                    <a:solidFill>
                      <a:prstClr val="black"/>
                    </a:solidFill>
                    <a:cs typeface="Arial" panose="020B0604020202020204" pitchFamily="34" charset="0"/>
                  </a:rPr>
                  <a:t> gồm các kết quả có thể xảy ra đối với số tự nhiên được viết ra.</a:t>
                </a:r>
              </a:p>
              <a:p>
                <a:pPr lvl="0" algn="just">
                  <a:lnSpc>
                    <a:spcPct val="150000"/>
                  </a:lnSpc>
                </a:pPr>
                <a:r>
                  <a:rPr lang="vi-VN" sz="3800">
                    <a:solidFill>
                      <a:prstClr val="black"/>
                    </a:solidFill>
                    <a:cs typeface="Arial" panose="020B0604020202020204" pitchFamily="34" charset="0"/>
                  </a:rPr>
                  <a:t>b) Tính xác suất của biến cố “Số tự nhiên được viết ra là bội của 9”.</a:t>
                </a:r>
                <a:endParaRPr lang="vi-VN" sz="3800">
                  <a:solidFill>
                    <a:prstClr val="black"/>
                  </a:solidFill>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71600" y="1766040"/>
                <a:ext cx="15556832" cy="2615460"/>
              </a:xfrm>
              <a:prstGeom prst="rect">
                <a:avLst/>
              </a:prstGeom>
              <a:blipFill>
                <a:blip r:embed="rId5"/>
                <a:stretch>
                  <a:fillRect l="-1293" r="-1293" b="-8392"/>
                </a:stretch>
              </a:blipFill>
            </p:spPr>
            <p:txBody>
              <a:bodyPr/>
              <a:lstStyle/>
              <a:p>
                <a:r>
                  <a:rPr lang="en-US">
                    <a:noFill/>
                  </a:rPr>
                  <a:t> </a:t>
                </a:r>
              </a:p>
            </p:txBody>
          </p:sp>
        </mc:Fallback>
      </mc:AlternateContent>
    </p:spTree>
    <p:extLst>
      <p:ext uri="{BB962C8B-B14F-4D97-AF65-F5344CB8AC3E}">
        <p14:creationId xmlns:p14="http://schemas.microsoft.com/office/powerpoint/2010/main" val="3366192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18" name="Rectangle 17"/>
          <p:cNvSpPr/>
          <p:nvPr/>
        </p:nvSpPr>
        <p:spPr>
          <a:xfrm>
            <a:off x="1016264" y="1925241"/>
            <a:ext cx="16255471" cy="1846659"/>
          </a:xfrm>
          <a:prstGeom prst="rect">
            <a:avLst/>
          </a:prstGeom>
        </p:spPr>
        <p:txBody>
          <a:bodyPr wrap="square">
            <a:spAutoFit/>
          </a:bodyPr>
          <a:lstStyle/>
          <a:p>
            <a:pPr lvl="0" algn="just">
              <a:lnSpc>
                <a:spcPct val="150000"/>
              </a:lnSpc>
            </a:pPr>
            <a:r>
              <a:rPr lang="vi-VN" sz="3800">
                <a:solidFill>
                  <a:srgbClr val="000000"/>
                </a:solidFill>
                <a:cs typeface="Arial" panose="020B0604020202020204" pitchFamily="34" charset="0"/>
              </a:rPr>
              <a:t>Viết ngẫu nhiên một số tự nhiên có hai chữ số. Tính xác suất của biến cố “Số tự nhiên được viết ra là số chia cho 9 dư </a:t>
            </a:r>
            <a:r>
              <a:rPr lang="vi-VN" sz="3800">
                <a:solidFill>
                  <a:srgbClr val="000000"/>
                </a:solidFill>
                <a:cs typeface="Arial" panose="020B0604020202020204" pitchFamily="34" charset="0"/>
              </a:rPr>
              <a:t>1</a:t>
            </a:r>
            <a:r>
              <a:rPr lang="vi-VN" sz="3800" smtClean="0">
                <a:solidFill>
                  <a:srgbClr val="000000"/>
                </a:solidFill>
                <a:cs typeface="Arial" panose="020B0604020202020204" pitchFamily="34" charset="0"/>
              </a:rPr>
              <a:t>”.</a:t>
            </a:r>
            <a:endParaRPr lang="vi-VN" sz="3800">
              <a:solidFill>
                <a:srgbClr val="000000"/>
              </a:solidFill>
              <a:cs typeface="Arial" panose="020B0604020202020204" pitchFamily="34" charset="0"/>
            </a:endParaRPr>
          </a:p>
        </p:txBody>
      </p:sp>
      <p:sp>
        <p:nvSpPr>
          <p:cNvPr id="19" name="TextBox 18"/>
          <p:cNvSpPr txBox="1"/>
          <p:nvPr/>
        </p:nvSpPr>
        <p:spPr>
          <a:xfrm>
            <a:off x="6634001" y="699581"/>
            <a:ext cx="5019996" cy="938719"/>
          </a:xfrm>
          <a:prstGeom prst="rect">
            <a:avLst/>
          </a:prstGeom>
          <a:noFill/>
        </p:spPr>
        <p:txBody>
          <a:bodyPr wrap="square" rtlCol="0">
            <a:spAutoFit/>
          </a:bodyPr>
          <a:lstStyle/>
          <a:p>
            <a:pPr algn="ctr"/>
            <a:r>
              <a:rPr lang="en-US" sz="5500" b="1" smtClean="0">
                <a:solidFill>
                  <a:srgbClr val="C00000"/>
                </a:solidFill>
                <a:latin typeface="Arial" panose="020B0604020202020204" pitchFamily="34" charset="0"/>
                <a:cs typeface="Arial" panose="020B0604020202020204" pitchFamily="34" charset="0"/>
              </a:rPr>
              <a:t>LUYỆN TẬP 2</a:t>
            </a:r>
            <a:endParaRPr lang="en-US" sz="5500" b="1">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8525079" y="40853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smtClean="0">
                <a:ln>
                  <a:noFill/>
                </a:ln>
                <a:solidFill>
                  <a:schemeClr val="tx2"/>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29" name="Picture 28"/>
          <p:cNvPicPr>
            <a:picLocks noChangeAspect="1"/>
          </p:cNvPicPr>
          <p:nvPr/>
        </p:nvPicPr>
        <p:blipFill>
          <a:blip r:embed="rId3"/>
          <a:stretch>
            <a:fillRect/>
          </a:stretch>
        </p:blipFill>
        <p:spPr>
          <a:xfrm rot="9945309">
            <a:off x="17004754" y="-329864"/>
            <a:ext cx="1369099" cy="1580814"/>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016264" y="4991100"/>
                <a:ext cx="16255471" cy="4896918"/>
              </a:xfrm>
              <a:prstGeom prst="rect">
                <a:avLst/>
              </a:prstGeom>
            </p:spPr>
            <p:txBody>
              <a:bodyPr wrap="square">
                <a:spAutoFit/>
              </a:bodyPr>
              <a:lstStyle/>
              <a:p>
                <a:pPr algn="just">
                  <a:lnSpc>
                    <a:spcPct val="150000"/>
                  </a:lnSpc>
                  <a:spcBef>
                    <a:spcPts val="200"/>
                  </a:spcBef>
                  <a:spcAft>
                    <a:spcPts val="200"/>
                  </a:spcAft>
                </a:pPr>
                <a:r>
                  <a:rPr lang="fr-FR" sz="3800" smtClean="0">
                    <a:latin typeface="Arial" panose="020B0604020202020204" pitchFamily="34" charset="0"/>
                    <a:ea typeface="Arial" panose="020B0604020202020204" pitchFamily="34" charset="0"/>
                    <a:cs typeface="Arial" panose="020B0604020202020204" pitchFamily="34" charset="0"/>
                  </a:rPr>
                  <a:t>Tập </a:t>
                </a:r>
                <a:r>
                  <a:rPr lang="fr-FR" sz="3800">
                    <a:latin typeface="Arial" panose="020B0604020202020204" pitchFamily="34" charset="0"/>
                    <a:ea typeface="Arial" panose="020B0604020202020204" pitchFamily="34" charset="0"/>
                    <a:cs typeface="Arial" panose="020B0604020202020204" pitchFamily="34" charset="0"/>
                  </a:rPr>
                  <a:t>hợp gồm các kết quả có thể </a:t>
                </a:r>
                <a:r>
                  <a:rPr lang="fr-FR" sz="3800">
                    <a:latin typeface="Arial" panose="020B0604020202020204" pitchFamily="34" charset="0"/>
                    <a:ea typeface="Arial" panose="020B0604020202020204" pitchFamily="34" charset="0"/>
                    <a:cs typeface="Arial" panose="020B0604020202020204" pitchFamily="34" charset="0"/>
                  </a:rPr>
                  <a:t>xảy </a:t>
                </a:r>
                <a:r>
                  <a:rPr lang="fr-FR" sz="3800" smtClean="0">
                    <a:latin typeface="Arial" panose="020B0604020202020204" pitchFamily="34" charset="0"/>
                    <a:ea typeface="Arial" panose="020B0604020202020204" pitchFamily="34" charset="0"/>
                    <a:cs typeface="Arial" panose="020B0604020202020204" pitchFamily="34" charset="0"/>
                  </a:rPr>
                  <a:t>ra </a:t>
                </a:r>
                <a:r>
                  <a:rPr lang="fr-FR" sz="3800">
                    <a:latin typeface="Arial" panose="020B0604020202020204" pitchFamily="34" charset="0"/>
                    <a:ea typeface="Arial" panose="020B0604020202020204" pitchFamily="34" charset="0"/>
                    <a:cs typeface="Arial" panose="020B0604020202020204" pitchFamily="34" charset="0"/>
                  </a:rPr>
                  <a:t>là:</a:t>
                </a:r>
                <a:r>
                  <a:rPr lang="fr-FR" sz="3800">
                    <a:latin typeface="Arial" panose="020B0604020202020204" pitchFamily="34" charset="0"/>
                    <a:ea typeface="Arial" panose="020B060402020202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𝑀</m:t>
                    </m:r>
                    <m:r>
                      <a:rPr lang="fr-FR" sz="3800" i="1">
                        <a:effectLst/>
                        <a:latin typeface="Cambria Math" panose="02040503050406030204" pitchFamily="18" charset="0"/>
                        <a:ea typeface="Arial" panose="020B0604020202020204" pitchFamily="34" charset="0"/>
                        <a:cs typeface="Times New Roman" panose="02020603050405020304" pitchFamily="18" charset="0"/>
                      </a:rPr>
                      <m:t>={10;11;12;13;…;99}.</m:t>
                    </m:r>
                  </m:oMath>
                </a14:m>
                <a:r>
                  <a:rPr lang="fr-FR" sz="3800">
                    <a:effectLst/>
                    <a:latin typeface="Arial" panose="020B0604020202020204" pitchFamily="34" charset="0"/>
                    <a:ea typeface="Arial" panose="020B0604020202020204" pitchFamily="34" charset="0"/>
                    <a:cs typeface="Arial" panose="020B0604020202020204" pitchFamily="34" charset="0"/>
                  </a:rPr>
                  <a:t> Có 90 số</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800" smtClean="0">
                    <a:effectLst/>
                    <a:latin typeface="Arial" panose="020B0604020202020204" pitchFamily="34" charset="0"/>
                    <a:ea typeface="Arial" panose="020B0604020202020204" pitchFamily="34" charset="0"/>
                    <a:cs typeface="Arial" panose="020B0604020202020204" pitchFamily="34" charset="0"/>
                  </a:rPr>
                  <a:t>Có </a:t>
                </a:r>
                <a:r>
                  <a:rPr lang="fr-FR" sz="3800">
                    <a:effectLst/>
                    <a:latin typeface="Arial" panose="020B0604020202020204" pitchFamily="34" charset="0"/>
                    <a:ea typeface="Arial" panose="020B0604020202020204" pitchFamily="34" charset="0"/>
                    <a:cs typeface="Arial" panose="020B0604020202020204" pitchFamily="34" charset="0"/>
                  </a:rPr>
                  <a:t>10 kết quả thuận lợi cho biến cố “Số tự nhiên được viết ra là một số chia hết cho 9 dư 1” là: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10, 19, 28, 38, 46, 55, 64, 73, 82, 91</m:t>
                    </m:r>
                  </m:oMath>
                </a14:m>
                <a:endParaRPr lang="en-US" sz="3800" smtClean="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200"/>
                  </a:spcBef>
                  <a:spcAft>
                    <a:spcPts val="200"/>
                  </a:spcAft>
                </a:pPr>
                <a:r>
                  <a:rPr lang="fr-FR" sz="3800" smtClean="0">
                    <a:effectLst/>
                    <a:latin typeface="Arial" panose="020B0604020202020204" pitchFamily="34" charset="0"/>
                    <a:ea typeface="Arial" panose="020B0604020202020204" pitchFamily="34" charset="0"/>
                    <a:cs typeface="Arial" panose="020B0604020202020204" pitchFamily="34" charset="0"/>
                  </a:rPr>
                  <a:t>Vì </a:t>
                </a:r>
                <a:r>
                  <a:rPr lang="fr-FR" sz="3800">
                    <a:effectLst/>
                    <a:latin typeface="Arial" panose="020B0604020202020204" pitchFamily="34" charset="0"/>
                    <a:ea typeface="Arial" panose="020B0604020202020204" pitchFamily="34" charset="0"/>
                    <a:cs typeface="Arial" panose="020B0604020202020204" pitchFamily="34" charset="0"/>
                  </a:rPr>
                  <a:t>thế, xác suất của biến cố trên là:  </a:t>
                </a:r>
                <a14:m>
                  <m:oMath xmlns:m="http://schemas.openxmlformats.org/officeDocument/2006/math">
                    <m:f>
                      <m:fPr>
                        <m:ctrlPr>
                          <a:rPr lang="en-US" sz="3800" i="1">
                            <a:effectLst/>
                            <a:latin typeface="Cambria Math" panose="02040503050406030204" pitchFamily="18" charset="0"/>
                            <a:cs typeface="Times New Roman" panose="02020603050405020304" pitchFamily="18" charset="0"/>
                          </a:rPr>
                        </m:ctrlPr>
                      </m:fPr>
                      <m:num>
                        <m:r>
                          <a:rPr lang="fr-FR" sz="3800" i="1">
                            <a:effectLst/>
                            <a:latin typeface="Cambria Math" panose="02040503050406030204" pitchFamily="18" charset="0"/>
                            <a:ea typeface="Arial" panose="020B0604020202020204" pitchFamily="34" charset="0"/>
                            <a:cs typeface="Times New Roman" panose="02020603050405020304" pitchFamily="18" charset="0"/>
                          </a:rPr>
                          <m:t>10</m:t>
                        </m:r>
                      </m:num>
                      <m:den>
                        <m:r>
                          <a:rPr lang="fr-FR" sz="3800" i="1">
                            <a:effectLst/>
                            <a:latin typeface="Cambria Math" panose="02040503050406030204" pitchFamily="18" charset="0"/>
                            <a:ea typeface="Arial" panose="020B0604020202020204" pitchFamily="34" charset="0"/>
                            <a:cs typeface="Times New Roman" panose="02020603050405020304" pitchFamily="18" charset="0"/>
                          </a:rPr>
                          <m:t>90</m:t>
                        </m:r>
                      </m:den>
                    </m:f>
                    <m:r>
                      <a:rPr lang="fr-FR"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cs typeface="Times New Roman" panose="02020603050405020304" pitchFamily="18" charset="0"/>
                          </a:rPr>
                        </m:ctrlPr>
                      </m:fPr>
                      <m:num>
                        <m:r>
                          <a:rPr lang="fr-FR" sz="38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800" i="1">
                            <a:effectLst/>
                            <a:latin typeface="Cambria Math" panose="02040503050406030204" pitchFamily="18" charset="0"/>
                            <a:ea typeface="Arial" panose="020B0604020202020204" pitchFamily="34" charset="0"/>
                            <a:cs typeface="Times New Roman" panose="02020603050405020304" pitchFamily="18" charset="0"/>
                          </a:rPr>
                          <m:t>9</m:t>
                        </m:r>
                      </m:den>
                    </m:f>
                  </m:oMath>
                </a14:m>
                <a:endParaRPr lang="en-US" sz="38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16264" y="4991100"/>
                <a:ext cx="16255471" cy="4896918"/>
              </a:xfrm>
              <a:prstGeom prst="rect">
                <a:avLst/>
              </a:prstGeom>
              <a:blipFill>
                <a:blip r:embed="rId4"/>
                <a:stretch>
                  <a:fillRect l="-1238" r="-1238" b="-1245"/>
                </a:stretch>
              </a:blipFill>
            </p:spPr>
            <p:txBody>
              <a:bodyPr/>
              <a:lstStyle/>
              <a:p>
                <a:r>
                  <a:rPr lang="en-US">
                    <a:noFill/>
                  </a:rPr>
                  <a:t> </a:t>
                </a:r>
              </a:p>
            </p:txBody>
          </p:sp>
        </mc:Fallback>
      </mc:AlternateContent>
    </p:spTree>
    <p:extLst>
      <p:ext uri="{BB962C8B-B14F-4D97-AF65-F5344CB8AC3E}">
        <p14:creationId xmlns:p14="http://schemas.microsoft.com/office/powerpoint/2010/main" val="60108464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ircle(in)">
                                      <p:cBhvr>
                                        <p:cTn id="22" dur="500"/>
                                        <p:tgtEl>
                                          <p:spTgt spid="3">
                                            <p:txEl>
                                              <p:pRg st="0" end="0"/>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circle(i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up)">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609600" y="2563600"/>
            <a:ext cx="17002907" cy="2884700"/>
          </a:xfrm>
          <a:prstGeom prst="rect">
            <a:avLst/>
          </a:prstGeom>
        </p:spPr>
        <p:txBody>
          <a:bodyPr wrap="square">
            <a:spAutoFit/>
          </a:bodyPr>
          <a:lstStyle/>
          <a:p>
            <a:pPr marR="30480" algn="just">
              <a:lnSpc>
                <a:spcPct val="150000"/>
              </a:lnSpc>
              <a:spcBef>
                <a:spcPts val="600"/>
              </a:spcBef>
              <a:spcAft>
                <a:spcPts val="600"/>
              </a:spcAft>
            </a:pPr>
            <a:r>
              <a:rPr lang="fr-FR" sz="4200" b="1">
                <a:solidFill>
                  <a:srgbClr val="C00000"/>
                </a:solidFill>
                <a:latin typeface="Arial" panose="020B0604020202020204" pitchFamily="34" charset="0"/>
                <a:ea typeface="Times New Roman" panose="02020603050405020304" pitchFamily="18" charset="0"/>
                <a:cs typeface="Arial" panose="020B0604020202020204" pitchFamily="34" charset="0"/>
              </a:rPr>
              <a:t>Câu 1.</a:t>
            </a:r>
            <a:r>
              <a:rPr lang="fr-FR" sz="420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fr-FR" sz="4200">
                <a:latin typeface="Arial" panose="020B0604020202020204" pitchFamily="34" charset="0"/>
                <a:ea typeface="Times New Roman" panose="02020603050405020304" pitchFamily="18" charset="0"/>
                <a:cs typeface="Arial" panose="020B0604020202020204" pitchFamily="34" charset="0"/>
              </a:rPr>
              <a:t>Một hộp đựng 10 viên bi, trong đó có 5 viên bi đỏ và 5 viên bi xanh. Bạn Lan lấy ngẫu nhiên 1 viên bi từ hộp. Xác suất để bạn Lan lấy được viên bi đỏ là ?</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Plaque 25"/>
              <p:cNvSpPr/>
              <p:nvPr/>
            </p:nvSpPr>
            <p:spPr>
              <a:xfrm>
                <a:off x="9701476" y="8085968"/>
                <a:ext cx="7519724" cy="18581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cs typeface="Times New Roman" panose="02020603050405020304" pitchFamily="18" charset="0"/>
                        </a:rPr>
                        <m:t>𝐷</m:t>
                      </m:r>
                      <m:r>
                        <a:rPr lang="en-US" sz="4200" b="0" i="1" smtClean="0">
                          <a:solidFill>
                            <a:schemeClr val="tx1"/>
                          </a:solidFill>
                          <a:effectLst/>
                          <a:latin typeface="Cambria Math" panose="020405030504060302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den>
                      </m:f>
                    </m:oMath>
                  </m:oMathPara>
                </a14:m>
                <a:endParaRPr lang="en-US" sz="4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Plaque 25"/>
              <p:cNvSpPr>
                <a:spLocks noRot="1" noChangeAspect="1" noMove="1" noResize="1" noEditPoints="1" noAdjustHandles="1" noChangeArrowheads="1" noChangeShapeType="1" noTextEdit="1"/>
              </p:cNvSpPr>
              <p:nvPr/>
            </p:nvSpPr>
            <p:spPr>
              <a:xfrm>
                <a:off x="9701476" y="8085968"/>
                <a:ext cx="7519724" cy="18581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Plaque 26"/>
              <p:cNvSpPr/>
              <p:nvPr/>
            </p:nvSpPr>
            <p:spPr>
              <a:xfrm>
                <a:off x="1169338" y="8036083"/>
                <a:ext cx="7519724" cy="18581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lgn="ctr">
                  <a:spcBef>
                    <a:spcPts val="300"/>
                  </a:spcBef>
                  <a:spcAft>
                    <a:spcPts val="800"/>
                  </a:spcAft>
                </a:pP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cs typeface="Times New Roman" panose="02020603050405020304" pitchFamily="18" charset="0"/>
                        </a:rPr>
                        <m:t>𝐶</m:t>
                      </m:r>
                      <m:r>
                        <a:rPr lang="en-US" sz="4200" b="0" i="1" smtClean="0">
                          <a:solidFill>
                            <a:schemeClr val="tx1"/>
                          </a:solidFill>
                          <a:effectLst/>
                          <a:latin typeface="Cambria Math" panose="020405030504060302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num>
                        <m:den>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den>
                      </m:f>
                    </m:oMath>
                  </m:oMathPara>
                </a14:m>
                <a:endParaRPr lang="en-US" sz="4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7" name="Plaque 26"/>
              <p:cNvSpPr>
                <a:spLocks noRot="1" noChangeAspect="1" noMove="1" noResize="1" noEditPoints="1" noAdjustHandles="1" noChangeArrowheads="1" noChangeShapeType="1" noTextEdit="1"/>
              </p:cNvSpPr>
              <p:nvPr/>
            </p:nvSpPr>
            <p:spPr>
              <a:xfrm>
                <a:off x="1169338" y="8036083"/>
                <a:ext cx="7519724" cy="18581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Plaque 27"/>
              <p:cNvSpPr/>
              <p:nvPr/>
            </p:nvSpPr>
            <p:spPr>
              <a:xfrm>
                <a:off x="1149018" y="5753100"/>
                <a:ext cx="7519724" cy="18581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lgn="ctr">
                  <a:spcBef>
                    <a:spcPts val="300"/>
                  </a:spcBef>
                  <a:spcAft>
                    <a:spcPts val="800"/>
                  </a:spcAft>
                </a:pP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cs typeface="Times New Roman" panose="02020603050405020304" pitchFamily="18" charset="0"/>
                        </a:rPr>
                        <m:t>𝐴</m:t>
                      </m:r>
                      <m:r>
                        <a:rPr lang="en-US" sz="4200" b="0" i="1" smtClean="0">
                          <a:solidFill>
                            <a:schemeClr val="tx1"/>
                          </a:solidFill>
                          <a:effectLst/>
                          <a:latin typeface="Cambria Math" panose="020405030504060302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den>
                      </m:f>
                    </m:oMath>
                  </m:oMathPara>
                </a14:m>
                <a:endParaRPr lang="en-US" sz="4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Plaque 27"/>
              <p:cNvSpPr>
                <a:spLocks noRot="1" noChangeAspect="1" noMove="1" noResize="1" noEditPoints="1" noAdjustHandles="1" noChangeArrowheads="1" noChangeShapeType="1" noTextEdit="1"/>
              </p:cNvSpPr>
              <p:nvPr/>
            </p:nvSpPr>
            <p:spPr>
              <a:xfrm>
                <a:off x="1149018" y="5753100"/>
                <a:ext cx="7519724" cy="1858132"/>
              </a:xfrm>
              <a:prstGeom prst="plaque">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Plaque 28"/>
              <p:cNvSpPr/>
              <p:nvPr/>
            </p:nvSpPr>
            <p:spPr>
              <a:xfrm>
                <a:off x="9697465" y="5753100"/>
                <a:ext cx="7519724" cy="18581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cs typeface="Times New Roman" panose="02020603050405020304" pitchFamily="18" charset="0"/>
                        </a:rPr>
                        <m:t>𝐵</m:t>
                      </m:r>
                      <m:r>
                        <a:rPr lang="en-US" sz="4200" b="0" i="1" smtClean="0">
                          <a:solidFill>
                            <a:schemeClr val="tx1"/>
                          </a:solidFill>
                          <a:effectLst/>
                          <a:latin typeface="Cambria Math" panose="020405030504060302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4200">
                  <a:solidFill>
                    <a:schemeClr val="tx1"/>
                  </a:solidFill>
                  <a:latin typeface="Arial" panose="020B0604020202020204" pitchFamily="34" charset="0"/>
                  <a:cs typeface="Arial" panose="020B0604020202020204" pitchFamily="34" charset="0"/>
                </a:endParaRPr>
              </a:p>
            </p:txBody>
          </p:sp>
        </mc:Choice>
        <mc:Fallback>
          <p:sp>
            <p:nvSpPr>
              <p:cNvPr id="29" name="Plaque 28"/>
              <p:cNvSpPr>
                <a:spLocks noRot="1" noChangeAspect="1" noMove="1" noResize="1" noEditPoints="1" noAdjustHandles="1" noChangeArrowheads="1" noChangeShapeType="1" noTextEdit="1"/>
              </p:cNvSpPr>
              <p:nvPr/>
            </p:nvSpPr>
            <p:spPr>
              <a:xfrm>
                <a:off x="9697465" y="5753100"/>
                <a:ext cx="7519724" cy="1858132"/>
              </a:xfrm>
              <a:prstGeom prst="plaque">
                <a:avLst/>
              </a:prstGeom>
              <a:blipFill>
                <a:blip r:embed="rId11"/>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479698" y="6208960"/>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690230" y="8436223"/>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713453" y="6146225"/>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442704" y="8497641"/>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extLst>
      <p:ext uri="{BB962C8B-B14F-4D97-AF65-F5344CB8AC3E}">
        <p14:creationId xmlns:p14="http://schemas.microsoft.com/office/powerpoint/2010/main" val="9911729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1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1500"/>
                            </p:stCondLst>
                            <p:childTnLst>
                              <p:par>
                                <p:cTn id="25" presetID="10" presetClass="entr" presetSubtype="0" fill="hold" grpId="0" nodeType="afterEffect">
                                  <p:stCondLst>
                                    <p:cond delay="0"/>
                                  </p:stCondLst>
                                  <p:iterate type="lt">
                                    <p:tmPct val="0"/>
                                  </p:iterate>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2000"/>
                            </p:stCondLst>
                            <p:childTnLst>
                              <p:par>
                                <p:cTn id="29" presetID="10" presetClass="entr" presetSubtype="0" fill="hold" grpId="0" nodeType="afterEffect">
                                  <p:stCondLst>
                                    <p:cond delay="0"/>
                                  </p:stCondLst>
                                  <p:iterate type="lt">
                                    <p:tmPct val="0"/>
                                  </p:iterate>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0"/>
                </p:tgtEl>
              </p:cMediaNode>
            </p:audio>
            <p:audio>
              <p:cMediaNode vol="80000">
                <p:cTn id="33" fill="hold" display="0">
                  <p:stCondLst>
                    <p:cond delay="indefinite"/>
                  </p:stCondLst>
                  <p:endCondLst>
                    <p:cond evt="onStopAudio" delay="0">
                      <p:tgtEl>
                        <p:sldTgt/>
                      </p:tgtEl>
                    </p:cond>
                  </p:endCondLst>
                </p:cTn>
                <p:tgtEl>
                  <p:spTgt spid="35"/>
                </p:tgtEl>
              </p:cMediaNode>
            </p:audi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862" fill="hold"/>
                                        <p:tgtEl>
                                          <p:spTgt spid="35"/>
                                        </p:tgtEl>
                                      </p:cBhvr>
                                    </p:cmd>
                                  </p:childTnLst>
                                </p:cTn>
                              </p:par>
                              <p:par>
                                <p:cTn id="41" presetID="26" presetClass="emph" presetSubtype="0" repeatCount="4000" fill="hold" grpId="1" nodeType="withEffect">
                                  <p:stCondLst>
                                    <p:cond delay="0"/>
                                  </p:stCondLst>
                                  <p:iterate type="lt">
                                    <p:tmPct val="0"/>
                                  </p:iterate>
                                  <p:childTnLst>
                                    <p:animEffect transition="out" filter="fade">
                                      <p:cBhvr>
                                        <p:cTn id="42" dur="500" tmFilter="0, 0; .2, .5; .8, .5; 1, 0"/>
                                        <p:tgtEl>
                                          <p:spTgt spid="26"/>
                                        </p:tgtEl>
                                      </p:cBhvr>
                                    </p:animEffect>
                                    <p:animScale>
                                      <p:cBhvr>
                                        <p:cTn id="43" dur="250" autoRev="1" fill="hold"/>
                                        <p:tgtEl>
                                          <p:spTgt spid="26"/>
                                        </p:tgtEl>
                                      </p:cBhvr>
                                      <p:by x="105000" y="105000"/>
                                    </p:animScale>
                                  </p:childTnLst>
                                </p:cTn>
                              </p:par>
                              <p:par>
                                <p:cTn id="44" presetID="1" presetClass="emph" presetSubtype="2" fill="hold" grpId="2" nodeType="withEffect">
                                  <p:stCondLst>
                                    <p:cond delay="0"/>
                                  </p:stCondLst>
                                  <p:childTnLst>
                                    <p:animClr clrSpc="rgb" dir="cw">
                                      <p:cBhvr>
                                        <p:cTn id="45" dur="500" fill="hold"/>
                                        <p:tgtEl>
                                          <p:spTgt spid="26"/>
                                        </p:tgtEl>
                                        <p:attrNameLst>
                                          <p:attrName>fillcolor</p:attrName>
                                        </p:attrNameLst>
                                      </p:cBhvr>
                                      <p:to>
                                        <a:srgbClr val="E5B9B7"/>
                                      </p:to>
                                    </p:animClr>
                                    <p:set>
                                      <p:cBhvr>
                                        <p:cTn id="46" dur="500" fill="hold"/>
                                        <p:tgtEl>
                                          <p:spTgt spid="26"/>
                                        </p:tgtEl>
                                        <p:attrNameLst>
                                          <p:attrName>fill.type</p:attrName>
                                        </p:attrNameLst>
                                      </p:cBhvr>
                                      <p:to>
                                        <p:strVal val="solid"/>
                                      </p:to>
                                    </p:set>
                                    <p:set>
                                      <p:cBhvr>
                                        <p:cTn id="4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8" restart="whenNotActive" fill="hold" evtFilter="cancelBubble" nodeType="interactiveSeq">
                <p:stCondLst>
                  <p:cond evt="onClick" delay="0">
                    <p:tgtEl>
                      <p:spTgt spid="28"/>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26" presetClass="emph" presetSubtype="0" repeatCount="4000" fill="hold" grpId="1" nodeType="withEffect">
                                  <p:stCondLst>
                                    <p:cond delay="0"/>
                                  </p:stCondLst>
                                  <p:iterate type="lt">
                                    <p:tmPct val="0"/>
                                  </p:iterate>
                                  <p:childTnLst>
                                    <p:animEffect transition="out" filter="fade">
                                      <p:cBhvr>
                                        <p:cTn id="56" dur="500" tmFilter="0, 0; .2, .5; .8, .5; 1, 0"/>
                                        <p:tgtEl>
                                          <p:spTgt spid="28"/>
                                        </p:tgtEl>
                                      </p:cBhvr>
                                    </p:animEffect>
                                    <p:animScale>
                                      <p:cBhvr>
                                        <p:cTn id="57" dur="250" autoRev="1" fill="hold"/>
                                        <p:tgtEl>
                                          <p:spTgt spid="28"/>
                                        </p:tgtEl>
                                      </p:cBhvr>
                                      <p:by x="105000" y="105000"/>
                                    </p:animScale>
                                  </p:childTnLst>
                                </p:cTn>
                              </p:par>
                              <p:par>
                                <p:cTn id="58" presetID="1" presetClass="emph" presetSubtype="2" fill="hold" grpId="2" nodeType="withEffect">
                                  <p:stCondLst>
                                    <p:cond delay="0"/>
                                  </p:stCondLst>
                                  <p:childTnLst>
                                    <p:animClr clrSpc="rgb" dir="cw">
                                      <p:cBhvr>
                                        <p:cTn id="59" dur="500" fill="hold"/>
                                        <p:tgtEl>
                                          <p:spTgt spid="28"/>
                                        </p:tgtEl>
                                        <p:attrNameLst>
                                          <p:attrName>fillcolor</p:attrName>
                                        </p:attrNameLst>
                                      </p:cBhvr>
                                      <p:to>
                                        <a:srgbClr val="E5B9B7"/>
                                      </p:to>
                                    </p:animClr>
                                    <p:set>
                                      <p:cBhvr>
                                        <p:cTn id="60" dur="500" fill="hold"/>
                                        <p:tgtEl>
                                          <p:spTgt spid="28"/>
                                        </p:tgtEl>
                                        <p:attrNameLst>
                                          <p:attrName>fill.type</p:attrName>
                                        </p:attrNameLst>
                                      </p:cBhvr>
                                      <p:to>
                                        <p:strVal val="solid"/>
                                      </p:to>
                                    </p:set>
                                    <p:set>
                                      <p:cBhvr>
                                        <p:cTn id="6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mediacall" presetSubtype="0" fill="hold" nodeType="withEffect">
                                  <p:stCondLst>
                                    <p:cond delay="0"/>
                                  </p:stCondLst>
                                  <p:childTnLst>
                                    <p:cmd type="call" cmd="playFrom(0.0)">
                                      <p:cBhvr>
                                        <p:cTn id="68" dur="835" fill="hold"/>
                                        <p:tgtEl>
                                          <p:spTgt spid="30"/>
                                        </p:tgtEl>
                                      </p:cBhvr>
                                    </p:cmd>
                                  </p:childTnLst>
                                </p:cTn>
                              </p:par>
                              <p:par>
                                <p:cTn id="69" presetID="26" presetClass="emph" presetSubtype="0" repeatCount="4000" fill="hold" grpId="1" nodeType="withEffect">
                                  <p:stCondLst>
                                    <p:cond delay="0"/>
                                  </p:stCondLst>
                                  <p:iterate type="lt">
                                    <p:tmPct val="0"/>
                                  </p:iterate>
                                  <p:childTnLst>
                                    <p:animEffect transition="out" filter="fade">
                                      <p:cBhvr>
                                        <p:cTn id="70" dur="500" tmFilter="0, 0; .2, .5; .8, .5; 1, 0"/>
                                        <p:tgtEl>
                                          <p:spTgt spid="29"/>
                                        </p:tgtEl>
                                      </p:cBhvr>
                                    </p:animEffect>
                                    <p:animScale>
                                      <p:cBhvr>
                                        <p:cTn id="71" dur="250" autoRev="1" fill="hold"/>
                                        <p:tgtEl>
                                          <p:spTgt spid="29"/>
                                        </p:tgtEl>
                                      </p:cBhvr>
                                      <p:by x="105000" y="105000"/>
                                    </p:animScale>
                                  </p:childTnLst>
                                </p:cTn>
                              </p:par>
                              <p:par>
                                <p:cTn id="72" presetID="1" presetClass="emph" presetSubtype="2" fill="hold" grpId="2" nodeType="withEffect">
                                  <p:stCondLst>
                                    <p:cond delay="0"/>
                                  </p:stCondLst>
                                  <p:childTnLst>
                                    <p:animClr clrSpc="rgb" dir="cw">
                                      <p:cBhvr>
                                        <p:cTn id="73" dur="500" fill="hold"/>
                                        <p:tgtEl>
                                          <p:spTgt spid="29"/>
                                        </p:tgtEl>
                                        <p:attrNameLst>
                                          <p:attrName>fillcolor</p:attrName>
                                        </p:attrNameLst>
                                      </p:cBhvr>
                                      <p:to>
                                        <a:srgbClr val="C3D69B"/>
                                      </p:to>
                                    </p:animClr>
                                    <p:set>
                                      <p:cBhvr>
                                        <p:cTn id="74" dur="500" fill="hold"/>
                                        <p:tgtEl>
                                          <p:spTgt spid="29"/>
                                        </p:tgtEl>
                                        <p:attrNameLst>
                                          <p:attrName>fill.type</p:attrName>
                                        </p:attrNameLst>
                                      </p:cBhvr>
                                      <p:to>
                                        <p:strVal val="solid"/>
                                      </p:to>
                                    </p:set>
                                    <p:set>
                                      <p:cBhvr>
                                        <p:cTn id="75"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862" fill="hold"/>
                                        <p:tgtEl>
                                          <p:spTgt spid="35"/>
                                        </p:tgtEl>
                                      </p:cBhvr>
                                    </p:cmd>
                                  </p:childTnLst>
                                </p:cTn>
                              </p:par>
                              <p:par>
                                <p:cTn id="83" presetID="26" presetClass="emph" presetSubtype="0" repeatCount="4000" fill="hold" grpId="1" nodeType="withEffect">
                                  <p:stCondLst>
                                    <p:cond delay="0"/>
                                  </p:stCondLst>
                                  <p:iterate type="lt">
                                    <p:tmPct val="0"/>
                                  </p:iterate>
                                  <p:childTnLst>
                                    <p:animEffect transition="out" filter="fade">
                                      <p:cBhvr>
                                        <p:cTn id="84" dur="500" tmFilter="0, 0; .2, .5; .8, .5; 1, 0"/>
                                        <p:tgtEl>
                                          <p:spTgt spid="27"/>
                                        </p:tgtEl>
                                      </p:cBhvr>
                                    </p:animEffect>
                                    <p:animScale>
                                      <p:cBhvr>
                                        <p:cTn id="85" dur="250" autoRev="1" fill="hold"/>
                                        <p:tgtEl>
                                          <p:spTgt spid="27"/>
                                        </p:tgtEl>
                                      </p:cBhvr>
                                      <p:by x="105000" y="105000"/>
                                    </p:animScale>
                                  </p:childTnLst>
                                </p:cTn>
                              </p:par>
                              <p:par>
                                <p:cTn id="86" presetID="1" presetClass="emph" presetSubtype="2" fill="hold" grpId="2" nodeType="withEffect">
                                  <p:stCondLst>
                                    <p:cond delay="0"/>
                                  </p:stCondLst>
                                  <p:childTnLst>
                                    <p:animClr clrSpc="rgb" dir="cw">
                                      <p:cBhvr>
                                        <p:cTn id="87" dur="500" fill="hold"/>
                                        <p:tgtEl>
                                          <p:spTgt spid="27"/>
                                        </p:tgtEl>
                                        <p:attrNameLst>
                                          <p:attrName>fillcolor</p:attrName>
                                        </p:attrNameLst>
                                      </p:cBhvr>
                                      <p:to>
                                        <a:srgbClr val="E5B9B7"/>
                                      </p:to>
                                    </p:animClr>
                                    <p:set>
                                      <p:cBhvr>
                                        <p:cTn id="88" dur="500" fill="hold"/>
                                        <p:tgtEl>
                                          <p:spTgt spid="27"/>
                                        </p:tgtEl>
                                        <p:attrNameLst>
                                          <p:attrName>fill.type</p:attrName>
                                        </p:attrNameLst>
                                      </p:cBhvr>
                                      <p:to>
                                        <p:strVal val="solid"/>
                                      </p:to>
                                    </p:set>
                                    <p:set>
                                      <p:cBhvr>
                                        <p:cTn id="8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4" grpId="0"/>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618344" y="2809147"/>
            <a:ext cx="17024143" cy="2031325"/>
          </a:xfrm>
          <a:prstGeom prst="rect">
            <a:avLst/>
          </a:prstGeom>
        </p:spPr>
        <p:txBody>
          <a:bodyPr wrap="square">
            <a:spAutoFit/>
          </a:bodyPr>
          <a:lstStyle/>
          <a:p>
            <a:pPr algn="just">
              <a:lnSpc>
                <a:spcPct val="150000"/>
              </a:lnSpc>
              <a:spcBef>
                <a:spcPts val="600"/>
              </a:spcBef>
              <a:spcAft>
                <a:spcPts val="600"/>
              </a:spcAft>
            </a:pPr>
            <a:r>
              <a:rPr lang="vi-VN" sz="4200" b="1" smtClean="0">
                <a:solidFill>
                  <a:srgbClr val="C00000"/>
                </a:solidFill>
                <a:latin typeface="Arial" panose="020B0604020202020204" pitchFamily="34" charset="0"/>
                <a:cs typeface="Arial" panose="020B0604020202020204" pitchFamily="34" charset="0"/>
              </a:rPr>
              <a:t>Câu </a:t>
            </a:r>
            <a:r>
              <a:rPr lang="en-US" sz="4200" b="1" smtClean="0">
                <a:solidFill>
                  <a:srgbClr val="C00000"/>
                </a:solidFill>
                <a:latin typeface="Arial" panose="020B0604020202020204" pitchFamily="34" charset="0"/>
                <a:cs typeface="Arial" panose="020B0604020202020204" pitchFamily="34" charset="0"/>
              </a:rPr>
              <a:t>2</a:t>
            </a:r>
            <a:r>
              <a:rPr lang="vi-VN" sz="4200" b="1" smtClean="0">
                <a:solidFill>
                  <a:srgbClr val="C00000"/>
                </a:solidFill>
                <a:latin typeface="Arial" panose="020B0604020202020204" pitchFamily="34" charset="0"/>
                <a:cs typeface="Arial" panose="020B0604020202020204" pitchFamily="34" charset="0"/>
              </a:rPr>
              <a:t>.</a:t>
            </a:r>
            <a:r>
              <a:rPr lang="en-US" sz="4200" b="1" smtClean="0">
                <a:solidFill>
                  <a:srgbClr val="C00000"/>
                </a:solidFill>
                <a:latin typeface="Arial" panose="020B0604020202020204" pitchFamily="34" charset="0"/>
                <a:cs typeface="Arial" panose="020B0604020202020204" pitchFamily="34" charset="0"/>
              </a:rPr>
              <a:t> </a:t>
            </a:r>
            <a:r>
              <a:rPr lang="fr-FR" sz="4200" smtClean="0">
                <a:latin typeface="Arial" panose="020B0604020202020204" pitchFamily="34" charset="0"/>
                <a:ea typeface="Times New Roman" panose="02020603050405020304" pitchFamily="18" charset="0"/>
                <a:cs typeface="Arial" panose="020B0604020202020204" pitchFamily="34" charset="0"/>
              </a:rPr>
              <a:t>Gieo </a:t>
            </a:r>
            <a:r>
              <a:rPr lang="fr-FR" sz="4200">
                <a:latin typeface="Arial" panose="020B0604020202020204" pitchFamily="34" charset="0"/>
                <a:ea typeface="Times New Roman" panose="02020603050405020304" pitchFamily="18" charset="0"/>
                <a:cs typeface="Arial" panose="020B0604020202020204" pitchFamily="34" charset="0"/>
              </a:rPr>
              <a:t>ngẫu nhiên một con xúc xắc cân đối và đồng </a:t>
            </a:r>
            <a:r>
              <a:rPr lang="fr-FR" sz="4200">
                <a:latin typeface="Arial" panose="020B0604020202020204" pitchFamily="34" charset="0"/>
                <a:ea typeface="Times New Roman" panose="02020603050405020304" pitchFamily="18" charset="0"/>
                <a:cs typeface="Arial" panose="020B0604020202020204" pitchFamily="34" charset="0"/>
              </a:rPr>
              <a:t>chất</a:t>
            </a:r>
            <a:r>
              <a:rPr lang="fr-FR" sz="4200" smtClean="0">
                <a:latin typeface="Arial" panose="020B0604020202020204" pitchFamily="34" charset="0"/>
                <a:ea typeface="Times New Roman" panose="02020603050405020304" pitchFamily="18" charset="0"/>
                <a:cs typeface="Arial" panose="020B0604020202020204" pitchFamily="34" charset="0"/>
              </a:rPr>
              <a:t>.         Xác </a:t>
            </a:r>
            <a:r>
              <a:rPr lang="fr-FR" sz="4200">
                <a:latin typeface="Arial" panose="020B0604020202020204" pitchFamily="34" charset="0"/>
                <a:ea typeface="Times New Roman" panose="02020603050405020304" pitchFamily="18" charset="0"/>
                <a:cs typeface="Arial" panose="020B0604020202020204" pitchFamily="34" charset="0"/>
              </a:rPr>
              <a:t>suất để xuất hiện mặt có số chấm là số lẻ là ?</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Plaque 25"/>
              <p:cNvSpPr/>
              <p:nvPr/>
            </p:nvSpPr>
            <p:spPr>
              <a:xfrm>
                <a:off x="10467364" y="7935997"/>
                <a:ext cx="5823197" cy="1696466"/>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4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4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4200">
                  <a:solidFill>
                    <a:schemeClr val="tx1"/>
                  </a:solidFill>
                  <a:effectLst/>
                  <a:latin typeface="Times New Roman" panose="02020603050405020304" pitchFamily="18" charset="0"/>
                  <a:ea typeface="Times New Roman" panose="02020603050405020304" pitchFamily="18" charset="0"/>
                </a:endParaRPr>
              </a:p>
            </p:txBody>
          </p:sp>
        </mc:Choice>
        <mc:Fallback>
          <p:sp>
            <p:nvSpPr>
              <p:cNvPr id="26" name="Plaque 25"/>
              <p:cNvSpPr>
                <a:spLocks noRot="1" noChangeAspect="1" noMove="1" noResize="1" noEditPoints="1" noAdjustHandles="1" noChangeArrowheads="1" noChangeShapeType="1" noTextEdit="1"/>
              </p:cNvSpPr>
              <p:nvPr/>
            </p:nvSpPr>
            <p:spPr>
              <a:xfrm>
                <a:off x="10467364" y="7935997"/>
                <a:ext cx="5823197" cy="1696466"/>
              </a:xfrm>
              <a:prstGeom prst="plaqu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Plaque 26"/>
              <p:cNvSpPr/>
              <p:nvPr/>
            </p:nvSpPr>
            <p:spPr>
              <a:xfrm>
                <a:off x="10483603" y="5460520"/>
                <a:ext cx="5823197" cy="1696466"/>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cs typeface="Times New Roman" panose="02020603050405020304" pitchFamily="18" charset="0"/>
                        </a:rPr>
                        <m:t>𝐵</m:t>
                      </m:r>
                      <m:r>
                        <a:rPr lang="en-US" sz="4200" b="0" i="1" smtClean="0">
                          <a:solidFill>
                            <a:schemeClr val="tx1"/>
                          </a:solidFill>
                          <a:effectLst/>
                          <a:latin typeface="Cambria Math" panose="020405030504060302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4</m:t>
                          </m:r>
                        </m:den>
                      </m:f>
                    </m:oMath>
                  </m:oMathPara>
                </a14:m>
                <a:endParaRPr lang="en-US" sz="4200" dirty="0">
                  <a:solidFill>
                    <a:schemeClr val="tx1"/>
                  </a:solidFill>
                  <a:latin typeface="Arial" panose="020B0604020202020204" pitchFamily="34" charset="0"/>
                  <a:cs typeface="Arial" panose="020B0604020202020204" pitchFamily="34" charset="0"/>
                </a:endParaRPr>
              </a:p>
            </p:txBody>
          </p:sp>
        </mc:Choice>
        <mc:Fallback>
          <p:sp>
            <p:nvSpPr>
              <p:cNvPr id="27" name="Plaque 26"/>
              <p:cNvSpPr>
                <a:spLocks noRot="1" noChangeAspect="1" noMove="1" noResize="1" noEditPoints="1" noAdjustHandles="1" noChangeArrowheads="1" noChangeShapeType="1" noTextEdit="1"/>
              </p:cNvSpPr>
              <p:nvPr/>
            </p:nvSpPr>
            <p:spPr>
              <a:xfrm>
                <a:off x="10483603" y="5460520"/>
                <a:ext cx="5823197" cy="1696466"/>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Plaque 27"/>
              <p:cNvSpPr/>
              <p:nvPr/>
            </p:nvSpPr>
            <p:spPr>
              <a:xfrm>
                <a:off x="1964961" y="7935997"/>
                <a:ext cx="5823197" cy="1696466"/>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9705" algn="ctr">
                  <a:spcAft>
                    <a:spcPts val="80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cs typeface="Times New Roman" panose="02020603050405020304" pitchFamily="18" charset="0"/>
                        </a:rPr>
                        <m:t>𝐶</m:t>
                      </m:r>
                      <m:r>
                        <a:rPr lang="en-US" sz="4200" b="0" i="1" smtClean="0">
                          <a:solidFill>
                            <a:schemeClr val="tx1"/>
                          </a:solidFill>
                          <a:effectLst/>
                          <a:latin typeface="Cambria Math" panose="020405030504060302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6</m:t>
                          </m:r>
                        </m:den>
                      </m:f>
                    </m:oMath>
                  </m:oMathPara>
                </a14:m>
                <a:endParaRPr lang="en-US" sz="4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Plaque 27"/>
              <p:cNvSpPr>
                <a:spLocks noRot="1" noChangeAspect="1" noMove="1" noResize="1" noEditPoints="1" noAdjustHandles="1" noChangeArrowheads="1" noChangeShapeType="1" noTextEdit="1"/>
              </p:cNvSpPr>
              <p:nvPr/>
            </p:nvSpPr>
            <p:spPr>
              <a:xfrm>
                <a:off x="1964961" y="7935997"/>
                <a:ext cx="5823197" cy="1696466"/>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Plaque 28"/>
              <p:cNvSpPr/>
              <p:nvPr/>
            </p:nvSpPr>
            <p:spPr>
              <a:xfrm>
                <a:off x="1964961" y="5448300"/>
                <a:ext cx="5823197" cy="1696466"/>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cs typeface="Times New Roman" panose="02020603050405020304" pitchFamily="18" charset="0"/>
                        </a:rPr>
                        <m:t>𝐴</m:t>
                      </m:r>
                      <m:r>
                        <a:rPr lang="en-US" sz="4200" b="0" i="1" smtClean="0">
                          <a:solidFill>
                            <a:schemeClr val="tx1"/>
                          </a:solidFill>
                          <a:effectLst/>
                          <a:latin typeface="Cambria Math" panose="020405030504060302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4200" dirty="0">
                  <a:solidFill>
                    <a:schemeClr val="tx1"/>
                  </a:solidFill>
                  <a:latin typeface="Arial" panose="020B0604020202020204" pitchFamily="34" charset="0"/>
                  <a:cs typeface="Arial" panose="020B0604020202020204" pitchFamily="34" charset="0"/>
                </a:endParaRPr>
              </a:p>
            </p:txBody>
          </p:sp>
        </mc:Choice>
        <mc:Fallback>
          <p:sp>
            <p:nvSpPr>
              <p:cNvPr id="29" name="Plaque 28"/>
              <p:cNvSpPr>
                <a:spLocks noRot="1" noChangeAspect="1" noMove="1" noResize="1" noEditPoints="1" noAdjustHandles="1" noChangeArrowheads="1" noChangeShapeType="1" noTextEdit="1"/>
              </p:cNvSpPr>
              <p:nvPr/>
            </p:nvSpPr>
            <p:spPr>
              <a:xfrm>
                <a:off x="1964961" y="5448300"/>
                <a:ext cx="5823197" cy="1696466"/>
              </a:xfrm>
              <a:prstGeom prst="plaque">
                <a:avLst/>
              </a:prstGeom>
              <a:blipFill>
                <a:blip r:embed="rId10"/>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393158" y="5722785"/>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027375" y="5758737"/>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397503" y="8150834"/>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027375" y="8270658"/>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9212" y="-637266"/>
            <a:ext cx="487363" cy="487363"/>
          </a:xfrm>
          <a:prstGeom prst="rect">
            <a:avLst/>
          </a:prstGeom>
        </p:spPr>
      </p:pic>
    </p:spTree>
    <p:extLst>
      <p:ext uri="{BB962C8B-B14F-4D97-AF65-F5344CB8AC3E}">
        <p14:creationId xmlns:p14="http://schemas.microsoft.com/office/powerpoint/2010/main" val="209501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LUYỆN TẬP</a:t>
            </a: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520210" y="2421969"/>
            <a:ext cx="17183173" cy="3000821"/>
          </a:xfrm>
          <a:prstGeom prst="rect">
            <a:avLst/>
          </a:prstGeom>
        </p:spPr>
        <p:txBody>
          <a:bodyPr wrap="square">
            <a:spAutoFit/>
          </a:bodyPr>
          <a:lstStyle/>
          <a:p>
            <a:pPr marR="30480" algn="just">
              <a:lnSpc>
                <a:spcPct val="150000"/>
              </a:lnSpc>
              <a:spcBef>
                <a:spcPts val="600"/>
              </a:spcBef>
              <a:spcAft>
                <a:spcPts val="600"/>
              </a:spcAft>
            </a:pPr>
            <a:r>
              <a:rPr kumimoji="0" lang="vi-VN" sz="42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Câu </a:t>
            </a:r>
            <a:r>
              <a:rPr lang="en-US" sz="4200" b="1" smtClean="0">
                <a:solidFill>
                  <a:srgbClr val="C00000"/>
                </a:solidFill>
                <a:latin typeface="Arial" panose="020B0604020202020204" pitchFamily="34" charset="0"/>
                <a:cs typeface="Arial" panose="020B0604020202020204" pitchFamily="34" charset="0"/>
              </a:rPr>
              <a:t>3</a:t>
            </a:r>
            <a:r>
              <a:rPr kumimoji="0" lang="vi-VN" sz="42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a:t>
            </a:r>
            <a:r>
              <a:rPr lang="fr-FR" sz="4200" smtClean="0">
                <a:latin typeface="Arial" panose="020B0604020202020204" pitchFamily="34" charset="0"/>
                <a:ea typeface="Times New Roman" panose="02020603050405020304" pitchFamily="18" charset="0"/>
                <a:cs typeface="Arial" panose="020B0604020202020204" pitchFamily="34" charset="0"/>
              </a:rPr>
              <a:t> </a:t>
            </a:r>
            <a:r>
              <a:rPr lang="fr-FR" sz="4200" smtClean="0">
                <a:latin typeface="Arial" panose="020B0604020202020204" pitchFamily="34" charset="0"/>
                <a:ea typeface="Times New Roman" panose="02020603050405020304" pitchFamily="18" charset="0"/>
                <a:cs typeface="Arial" panose="020B0604020202020204" pitchFamily="34" charset="0"/>
              </a:rPr>
              <a:t>Một </a:t>
            </a:r>
            <a:r>
              <a:rPr lang="fr-FR" sz="4200">
                <a:latin typeface="Arial" panose="020B0604020202020204" pitchFamily="34" charset="0"/>
                <a:ea typeface="Times New Roman" panose="02020603050405020304" pitchFamily="18" charset="0"/>
                <a:cs typeface="Arial" panose="020B0604020202020204" pitchFamily="34" charset="0"/>
              </a:rPr>
              <a:t>hộp có 10 lá thăm có kích thước giống nhau và được đánh số từ 1 đến 10. Lấy ngẫu nhiên 1 lá thăm từ hộp. Tính xác suất của biến cố “Lấy được là thăm ghi số 9”</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Plaque 25"/>
              <p:cNvSpPr/>
              <p:nvPr/>
            </p:nvSpPr>
            <p:spPr>
              <a:xfrm>
                <a:off x="9699188" y="8039100"/>
                <a:ext cx="7530822" cy="17057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40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1</m:t>
                      </m:r>
                    </m:oMath>
                  </m:oMathPara>
                </a14:m>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Plaque 25"/>
              <p:cNvSpPr>
                <a:spLocks noRot="1" noChangeAspect="1" noMove="1" noResize="1" noEditPoints="1" noAdjustHandles="1" noChangeArrowheads="1" noChangeShapeType="1" noTextEdit="1"/>
              </p:cNvSpPr>
              <p:nvPr/>
            </p:nvSpPr>
            <p:spPr>
              <a:xfrm>
                <a:off x="9699188" y="8039100"/>
                <a:ext cx="7530822" cy="1705732"/>
              </a:xfrm>
              <a:prstGeom prst="plaqu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Plaque 26"/>
              <p:cNvSpPr/>
              <p:nvPr/>
            </p:nvSpPr>
            <p:spPr>
              <a:xfrm>
                <a:off x="9699188" y="5753100"/>
                <a:ext cx="7530822" cy="17057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b="0" i="1" smtClean="0">
                          <a:solidFill>
                            <a:schemeClr val="tx1"/>
                          </a:solidFill>
                          <a:effectLst/>
                          <a:latin typeface="Cambria Math" panose="02040503050406030204" pitchFamily="18" charset="0"/>
                          <a:cs typeface="Times New Roman" panose="02020603050405020304" pitchFamily="18" charset="0"/>
                        </a:rPr>
                        <m:t>𝐵</m:t>
                      </m:r>
                      <m:r>
                        <a:rPr lang="en-US" sz="4000" b="0" i="1" smtClean="0">
                          <a:solidFill>
                            <a:schemeClr val="tx1"/>
                          </a:solidFill>
                          <a:effectLst/>
                          <a:latin typeface="Cambria Math" panose="02040503050406030204" pitchFamily="18" charset="0"/>
                          <a:cs typeface="Times New Roman" panose="02020603050405020304" pitchFamily="18" charset="0"/>
                        </a:rPr>
                        <m:t>.  </m:t>
                      </m:r>
                      <m:f>
                        <m:fPr>
                          <m:ctrlPr>
                            <a:rPr lang="en-US" sz="4000" i="1">
                              <a:solidFill>
                                <a:schemeClr val="tx1"/>
                              </a:solidFill>
                              <a:effectLst/>
                              <a:latin typeface="Cambria Math" panose="02040503050406030204" pitchFamily="18" charset="0"/>
                              <a:cs typeface="Times New Roman" panose="02020603050405020304" pitchFamily="18" charset="0"/>
                            </a:rPr>
                          </m:ctrlPr>
                        </m:fPr>
                        <m:num>
                          <m:r>
                            <a:rPr lang="fr-FR" sz="4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9</m:t>
                          </m:r>
                        </m:num>
                        <m:den>
                          <m:r>
                            <a:rPr lang="fr-FR" sz="4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10</m:t>
                          </m:r>
                        </m:den>
                      </m:f>
                    </m:oMath>
                  </m:oMathPara>
                </a14:m>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7" name="Plaque 26"/>
              <p:cNvSpPr>
                <a:spLocks noRot="1" noChangeAspect="1" noMove="1" noResize="1" noEditPoints="1" noAdjustHandles="1" noChangeArrowheads="1" noChangeShapeType="1" noTextEdit="1"/>
              </p:cNvSpPr>
              <p:nvPr/>
            </p:nvSpPr>
            <p:spPr>
              <a:xfrm>
                <a:off x="9699188" y="5753100"/>
                <a:ext cx="7530822" cy="17057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Plaque 27"/>
              <p:cNvSpPr/>
              <p:nvPr/>
            </p:nvSpPr>
            <p:spPr>
              <a:xfrm>
                <a:off x="968378" y="5753100"/>
                <a:ext cx="7530822" cy="17057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14:m>
                  <m:oMath xmlns:m="http://schemas.openxmlformats.org/officeDocument/2006/math">
                    <m:r>
                      <a:rPr lang="en-US" sz="40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40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0</m:t>
                    </m:r>
                  </m:oMath>
                </a14:m>
                <a:r>
                  <a:rPr lang="fr-FR" sz="4000" i="1">
                    <a:solidFill>
                      <a:schemeClr val="tx1"/>
                    </a:solidFill>
                    <a:effectLst/>
                    <a:latin typeface="Arial" panose="020B0604020202020204" pitchFamily="34" charset="0"/>
                    <a:ea typeface="Arial" panose="020B0604020202020204" pitchFamily="34" charset="0"/>
                    <a:cs typeface="Arial" panose="020B0604020202020204" pitchFamily="34" charset="0"/>
                  </a:rPr>
                  <a:t>	</a:t>
                </a:r>
                <a:endParaRPr lang="en-US" sz="4000" i="1">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8" name="Plaque 27"/>
              <p:cNvSpPr>
                <a:spLocks noRot="1" noChangeAspect="1" noMove="1" noResize="1" noEditPoints="1" noAdjustHandles="1" noChangeArrowheads="1" noChangeShapeType="1" noTextEdit="1"/>
              </p:cNvSpPr>
              <p:nvPr/>
            </p:nvSpPr>
            <p:spPr>
              <a:xfrm>
                <a:off x="968378" y="5753100"/>
                <a:ext cx="7530822" cy="17057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Plaque 28"/>
              <p:cNvSpPr/>
              <p:nvPr/>
            </p:nvSpPr>
            <p:spPr>
              <a:xfrm>
                <a:off x="968378" y="8016729"/>
                <a:ext cx="7530822" cy="17057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b="0" i="1" smtClean="0">
                          <a:solidFill>
                            <a:schemeClr val="tx1"/>
                          </a:solidFill>
                          <a:effectLst/>
                          <a:latin typeface="Cambria Math" panose="02040503050406030204" pitchFamily="18" charset="0"/>
                          <a:cs typeface="Times New Roman" panose="02020603050405020304" pitchFamily="18" charset="0"/>
                        </a:rPr>
                        <m:t>𝐶</m:t>
                      </m:r>
                      <m:r>
                        <a:rPr lang="en-US" sz="4000" b="0" i="1" smtClean="0">
                          <a:solidFill>
                            <a:schemeClr val="tx1"/>
                          </a:solidFill>
                          <a:effectLst/>
                          <a:latin typeface="Cambria Math" panose="02040503050406030204" pitchFamily="18" charset="0"/>
                          <a:cs typeface="Times New Roman" panose="02020603050405020304" pitchFamily="18" charset="0"/>
                        </a:rPr>
                        <m:t>.  </m:t>
                      </m:r>
                      <m:f>
                        <m:fPr>
                          <m:ctrlPr>
                            <a:rPr lang="en-US" sz="4000" i="1">
                              <a:solidFill>
                                <a:schemeClr val="tx1"/>
                              </a:solidFill>
                              <a:effectLst/>
                              <a:latin typeface="Cambria Math" panose="02040503050406030204" pitchFamily="18" charset="0"/>
                              <a:cs typeface="Times New Roman" panose="02020603050405020304" pitchFamily="18" charset="0"/>
                            </a:rPr>
                          </m:ctrlPr>
                        </m:fPr>
                        <m:num>
                          <m:r>
                            <a:rPr lang="fr-FR" sz="4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4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10</m:t>
                          </m:r>
                        </m:den>
                      </m:f>
                    </m:oMath>
                  </m:oMathPara>
                </a14:m>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9" name="Plaque 28"/>
              <p:cNvSpPr>
                <a:spLocks noRot="1" noChangeAspect="1" noMove="1" noResize="1" noEditPoints="1" noAdjustHandles="1" noChangeArrowheads="1" noChangeShapeType="1" noTextEdit="1"/>
              </p:cNvSpPr>
              <p:nvPr/>
            </p:nvSpPr>
            <p:spPr>
              <a:xfrm>
                <a:off x="968378" y="8016729"/>
                <a:ext cx="7530822" cy="1705732"/>
              </a:xfrm>
              <a:prstGeom prst="plaque">
                <a:avLst/>
              </a:prstGeom>
              <a:blipFill>
                <a:blip r:embed="rId10"/>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899596" y="8359640"/>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811481" y="6025053"/>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934973" y="6036363"/>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811481" y="8347497"/>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9212" y="-637266"/>
            <a:ext cx="487363" cy="487363"/>
          </a:xfrm>
          <a:prstGeom prst="rect">
            <a:avLst/>
          </a:prstGeom>
        </p:spPr>
      </p:pic>
    </p:spTree>
    <p:extLst>
      <p:ext uri="{BB962C8B-B14F-4D97-AF65-F5344CB8AC3E}">
        <p14:creationId xmlns:p14="http://schemas.microsoft.com/office/powerpoint/2010/main" val="358131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5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5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430613" y="76236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914400" y="809356"/>
            <a:ext cx="16344898" cy="8668287"/>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9259338" flipH="1">
            <a:off x="15840512" y="7718440"/>
            <a:ext cx="1675688" cy="2210140"/>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2" name="Freeform 22"/>
          <p:cNvSpPr/>
          <p:nvPr/>
        </p:nvSpPr>
        <p:spPr>
          <a:xfrm rot="-5130068">
            <a:off x="-1231493" y="6774096"/>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7">
              <a:extLst>
                <a:ext uri="{96DAC541-7B7A-43D3-8B79-37D633B846F1}">
                  <asvg:svgBlip xmlns="" xmlns:asvg="http://schemas.microsoft.com/office/drawing/2016/SVG/main" r:embed="rId14"/>
                </a:ext>
              </a:extLst>
            </a:blip>
            <a:stretch>
              <a:fillRect/>
            </a:stretch>
          </a:blipFill>
        </p:spPr>
      </p:sp>
      <p:sp>
        <p:nvSpPr>
          <p:cNvPr id="25" name="Rectangle 24"/>
          <p:cNvSpPr/>
          <p:nvPr/>
        </p:nvSpPr>
        <p:spPr>
          <a:xfrm>
            <a:off x="1952308" y="4381500"/>
            <a:ext cx="14556248" cy="4740208"/>
          </a:xfrm>
          <a:prstGeom prst="rect">
            <a:avLst/>
          </a:prstGeom>
        </p:spPr>
        <p:txBody>
          <a:bodyPr wrap="square">
            <a:spAutoFit/>
          </a:bodyPr>
          <a:lstStyle/>
          <a:p>
            <a:pPr algn="ctr">
              <a:lnSpc>
                <a:spcPct val="150000"/>
              </a:lnSpc>
            </a:pPr>
            <a:r>
              <a:rPr lang="vi-VN" sz="6800" b="1">
                <a:solidFill>
                  <a:srgbClr val="C00000"/>
                </a:solidFill>
                <a:cs typeface="Arial" panose="020B0604020202020204" pitchFamily="34" charset="0"/>
              </a:rPr>
              <a:t>BÀI 4. XÁC SUẤT CỦA BIẾN CỐ NGẪU NHIÊN TRONG MỘT SỐ TRÒ CHƠI ĐƠN GIẢN </a:t>
            </a:r>
            <a:endParaRPr lang="en-US" sz="6800" b="1" dirty="0">
              <a:solidFill>
                <a:srgbClr val="C00000"/>
              </a:solidFill>
              <a:latin typeface="Arial" panose="020B0604020202020204" pitchFamily="34" charset="0"/>
              <a:cs typeface="Arial" panose="020B0604020202020204" pitchFamily="34" charset="0"/>
            </a:endParaRPr>
          </a:p>
        </p:txBody>
      </p:sp>
      <p:sp>
        <p:nvSpPr>
          <p:cNvPr id="24" name="Rectangle 23"/>
          <p:cNvSpPr/>
          <p:nvPr/>
        </p:nvSpPr>
        <p:spPr>
          <a:xfrm>
            <a:off x="2155489" y="1439680"/>
            <a:ext cx="14149887" cy="3037755"/>
          </a:xfrm>
          <a:prstGeom prst="rect">
            <a:avLst/>
          </a:prstGeom>
        </p:spPr>
        <p:txBody>
          <a:bodyPr wrap="square">
            <a:spAutoFit/>
          </a:bodyPr>
          <a:lstStyle/>
          <a:p>
            <a:pPr lvl="0" algn="ctr">
              <a:lnSpc>
                <a:spcPct val="150000"/>
              </a:lnSpc>
              <a:defRPr/>
            </a:pPr>
            <a:r>
              <a:rPr lang="vi-VN" sz="6800" b="1" kern="0">
                <a:solidFill>
                  <a:schemeClr val="tx2"/>
                </a:solidFill>
                <a:cs typeface="Arial" panose="020B0604020202020204" pitchFamily="34" charset="0"/>
              </a:rPr>
              <a:t>CHƯƠNG VI. MỘT SỐ YẾU TỐ THỐNG KÊ VÀ XÁC SUẤT</a:t>
            </a:r>
            <a:endParaRPr lang="en-US" sz="6800" b="1" kern="0"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609600" y="2578775"/>
            <a:ext cx="17002907" cy="2031325"/>
          </a:xfrm>
          <a:prstGeom prst="rect">
            <a:avLst/>
          </a:prstGeom>
        </p:spPr>
        <p:txBody>
          <a:bodyPr wrap="square">
            <a:spAutoFit/>
          </a:bodyPr>
          <a:lstStyle/>
          <a:p>
            <a:pPr marR="30480" algn="just">
              <a:lnSpc>
                <a:spcPct val="150000"/>
              </a:lnSpc>
              <a:spcBef>
                <a:spcPts val="600"/>
              </a:spcBef>
              <a:spcAft>
                <a:spcPts val="600"/>
              </a:spcAft>
            </a:pPr>
            <a:r>
              <a:rPr lang="vi-VN" sz="4200" b="1">
                <a:solidFill>
                  <a:srgbClr val="C00000"/>
                </a:solidFill>
                <a:latin typeface="Arial" panose="020B0604020202020204" pitchFamily="34" charset="0"/>
                <a:cs typeface="Arial" panose="020B0604020202020204" pitchFamily="34" charset="0"/>
              </a:rPr>
              <a:t>Câu </a:t>
            </a:r>
            <a:r>
              <a:rPr lang="en-US" sz="4200" b="1" smtClean="0">
                <a:solidFill>
                  <a:srgbClr val="C00000"/>
                </a:solidFill>
                <a:latin typeface="Arial" panose="020B0604020202020204" pitchFamily="34" charset="0"/>
                <a:cs typeface="Arial" panose="020B0604020202020204" pitchFamily="34" charset="0"/>
              </a:rPr>
              <a:t>4</a:t>
            </a:r>
            <a:r>
              <a:rPr lang="vi-VN" sz="4200" b="1" smtClean="0">
                <a:solidFill>
                  <a:srgbClr val="C00000"/>
                </a:solidFill>
                <a:latin typeface="Arial" panose="020B0604020202020204" pitchFamily="34" charset="0"/>
                <a:cs typeface="Arial" panose="020B0604020202020204" pitchFamily="34" charset="0"/>
              </a:rPr>
              <a:t>. </a:t>
            </a:r>
            <a:r>
              <a:rPr lang="fr-FR" sz="4200" smtClean="0">
                <a:latin typeface="Arial" panose="020B0604020202020204" pitchFamily="34" charset="0"/>
                <a:ea typeface="Times New Roman" panose="02020603050405020304" pitchFamily="18" charset="0"/>
                <a:cs typeface="Arial" panose="020B0604020202020204" pitchFamily="34" charset="0"/>
              </a:rPr>
              <a:t>Chọn </a:t>
            </a:r>
            <a:r>
              <a:rPr lang="fr-FR" sz="4200">
                <a:latin typeface="Arial" panose="020B0604020202020204" pitchFamily="34" charset="0"/>
                <a:ea typeface="Times New Roman" panose="02020603050405020304" pitchFamily="18" charset="0"/>
                <a:cs typeface="Arial" panose="020B0604020202020204" pitchFamily="34" charset="0"/>
              </a:rPr>
              <a:t>ngẫu nhiên một số trong bốn số 11, 12, 13, 14. Tính xác suất để chọn được số chia hết cho 6.</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Plaque 25"/>
              <p:cNvSpPr/>
              <p:nvPr/>
            </p:nvSpPr>
            <p:spPr>
              <a:xfrm>
                <a:off x="914400" y="5090630"/>
                <a:ext cx="7698315" cy="1808629"/>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cs typeface="Times New Roman" panose="02020603050405020304" pitchFamily="18" charset="0"/>
                        </a:rPr>
                        <m:t>𝐴</m:t>
                      </m:r>
                      <m:r>
                        <a:rPr lang="en-US" sz="4200" b="0" i="1" smtClean="0">
                          <a:solidFill>
                            <a:schemeClr val="tx1"/>
                          </a:solidFill>
                          <a:effectLst/>
                          <a:latin typeface="Cambria Math" panose="020405030504060302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4200" dirty="0">
                  <a:solidFill>
                    <a:schemeClr val="tx1"/>
                  </a:solidFill>
                  <a:latin typeface="Arial" panose="020B0604020202020204" pitchFamily="34" charset="0"/>
                  <a:cs typeface="Arial" panose="020B0604020202020204" pitchFamily="34" charset="0"/>
                </a:endParaRPr>
              </a:p>
            </p:txBody>
          </p:sp>
        </mc:Choice>
        <mc:Fallback>
          <p:sp>
            <p:nvSpPr>
              <p:cNvPr id="26" name="Plaque 25"/>
              <p:cNvSpPr>
                <a:spLocks noRot="1" noChangeAspect="1" noMove="1" noResize="1" noEditPoints="1" noAdjustHandles="1" noChangeArrowheads="1" noChangeShapeType="1" noTextEdit="1"/>
              </p:cNvSpPr>
              <p:nvPr/>
            </p:nvSpPr>
            <p:spPr>
              <a:xfrm>
                <a:off x="914400" y="5090630"/>
                <a:ext cx="7698315" cy="1808629"/>
              </a:xfrm>
              <a:prstGeom prst="plaqu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Plaque 26"/>
              <p:cNvSpPr/>
              <p:nvPr/>
            </p:nvSpPr>
            <p:spPr>
              <a:xfrm>
                <a:off x="914400" y="7658100"/>
                <a:ext cx="7698315" cy="1808629"/>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cs typeface="Times New Roman" panose="02020603050405020304" pitchFamily="18" charset="0"/>
                        </a:rPr>
                        <m:t>𝐶</m:t>
                      </m:r>
                      <m:r>
                        <a:rPr lang="en-US" sz="4200" b="0" i="1" smtClean="0">
                          <a:solidFill>
                            <a:schemeClr val="tx1"/>
                          </a:solidFill>
                          <a:effectLst/>
                          <a:latin typeface="Cambria Math" panose="020405030504060302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den>
                      </m:f>
                    </m:oMath>
                  </m:oMathPara>
                </a14:m>
                <a:endParaRPr lang="en-US" sz="4200">
                  <a:solidFill>
                    <a:schemeClr val="tx1"/>
                  </a:solidFill>
                  <a:latin typeface="Arial" panose="020B0604020202020204" pitchFamily="34" charset="0"/>
                  <a:cs typeface="Arial" panose="020B0604020202020204" pitchFamily="34" charset="0"/>
                </a:endParaRPr>
              </a:p>
            </p:txBody>
          </p:sp>
        </mc:Choice>
        <mc:Fallback>
          <p:sp>
            <p:nvSpPr>
              <p:cNvPr id="27" name="Plaque 26"/>
              <p:cNvSpPr>
                <a:spLocks noRot="1" noChangeAspect="1" noMove="1" noResize="1" noEditPoints="1" noAdjustHandles="1" noChangeArrowheads="1" noChangeShapeType="1" noTextEdit="1"/>
              </p:cNvSpPr>
              <p:nvPr/>
            </p:nvSpPr>
            <p:spPr>
              <a:xfrm>
                <a:off x="914400" y="7658100"/>
                <a:ext cx="7698315" cy="1808629"/>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Plaque 27"/>
              <p:cNvSpPr/>
              <p:nvPr/>
            </p:nvSpPr>
            <p:spPr>
              <a:xfrm>
                <a:off x="9583845" y="5090630"/>
                <a:ext cx="7698315" cy="1808629"/>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9705" algn="ctr">
                  <a:tabLst>
                    <a:tab pos="3261360" algn="l"/>
                  </a:tabLst>
                </a:pPr>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cs typeface="Times New Roman" panose="02020603050405020304" pitchFamily="18" charset="0"/>
                        </a:rPr>
                        <m:t>𝐵</m:t>
                      </m:r>
                      <m:r>
                        <a:rPr lang="en-US" sz="4200" b="0" i="1" smtClean="0">
                          <a:solidFill>
                            <a:schemeClr val="tx1"/>
                          </a:solidFill>
                          <a:effectLst/>
                          <a:latin typeface="Cambria Math" panose="020405030504060302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42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lang="en-US" sz="4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Plaque 27"/>
              <p:cNvSpPr>
                <a:spLocks noRot="1" noChangeAspect="1" noMove="1" noResize="1" noEditPoints="1" noAdjustHandles="1" noChangeArrowheads="1" noChangeShapeType="1" noTextEdit="1"/>
              </p:cNvSpPr>
              <p:nvPr/>
            </p:nvSpPr>
            <p:spPr>
              <a:xfrm>
                <a:off x="9583845" y="5090630"/>
                <a:ext cx="7698315" cy="1808629"/>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Plaque 28"/>
              <p:cNvSpPr/>
              <p:nvPr/>
            </p:nvSpPr>
            <p:spPr>
              <a:xfrm>
                <a:off x="9588908" y="7658102"/>
                <a:ext cx="7698315" cy="1808628"/>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14:m>
                  <m:oMathPara xmlns:m="http://schemas.openxmlformats.org/officeDocument/2006/math">
                    <m:oMathParaPr>
                      <m:jc m:val="centerGroup"/>
                    </m:oMathParaPr>
                    <m:oMath xmlns:m="http://schemas.openxmlformats.org/officeDocument/2006/math">
                      <m:r>
                        <a:rPr lang="en-US" sz="4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4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4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4200">
                  <a:solidFill>
                    <a:schemeClr val="tx1"/>
                  </a:solidFill>
                  <a:effectLst/>
                  <a:latin typeface="Times New Roman" panose="02020603050405020304" pitchFamily="18" charset="0"/>
                  <a:ea typeface="Times New Roman" panose="02020603050405020304" pitchFamily="18" charset="0"/>
                </a:endParaRPr>
              </a:p>
            </p:txBody>
          </p:sp>
        </mc:Choice>
        <mc:Fallback>
          <p:sp>
            <p:nvSpPr>
              <p:cNvPr id="29" name="Plaque 28"/>
              <p:cNvSpPr>
                <a:spLocks noRot="1" noChangeAspect="1" noMove="1" noResize="1" noEditPoints="1" noAdjustHandles="1" noChangeArrowheads="1" noChangeShapeType="1" noTextEdit="1"/>
              </p:cNvSpPr>
              <p:nvPr/>
            </p:nvSpPr>
            <p:spPr>
              <a:xfrm>
                <a:off x="9588908" y="7658102"/>
                <a:ext cx="7698315" cy="1808628"/>
              </a:xfrm>
              <a:prstGeom prst="plaque">
                <a:avLst/>
              </a:prstGeom>
              <a:blipFill>
                <a:blip r:embed="rId10"/>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681960" y="7933515"/>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936174" y="7970883"/>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681242" y="5309173"/>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936174" y="5439857"/>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9212" y="-637266"/>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LUYỆN TẬP</a:t>
            </a: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18344" y="2809147"/>
            <a:ext cx="17024143" cy="2031325"/>
          </a:xfrm>
          <a:prstGeom prst="rect">
            <a:avLst/>
          </a:prstGeom>
        </p:spPr>
        <p:txBody>
          <a:bodyPr wrap="square">
            <a:spAutoFit/>
          </a:bodyPr>
          <a:lstStyle/>
          <a:p>
            <a:pPr lvl="0" algn="just">
              <a:lnSpc>
                <a:spcPct val="150000"/>
              </a:lnSpc>
              <a:spcBef>
                <a:spcPts val="600"/>
              </a:spcBef>
              <a:spcAft>
                <a:spcPts val="600"/>
              </a:spcAft>
            </a:pPr>
            <a:r>
              <a:rPr kumimoji="0" lang="vi-VN"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a:t>
            </a: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5</a:t>
            </a:r>
            <a:r>
              <a:rPr kumimoji="0" lang="vi-VN"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a:t>
            </a:r>
            <a:r>
              <a:rPr lang="vi-VN" sz="4200">
                <a:solidFill>
                  <a:prstClr val="black"/>
                </a:solidFill>
                <a:ea typeface="Times New Roman" panose="02020603050405020304" pitchFamily="18" charset="0"/>
                <a:cs typeface="Arial" panose="020B0604020202020204" pitchFamily="34" charset="0"/>
              </a:rPr>
              <a:t>Gieo một con xúc xắc 6 mặt cân đối. Tính xác suất của biến cố “Gieo được mặt có số chấm nhiều hơn 6”.</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Plaque 25"/>
              <p:cNvSpPr/>
              <p:nvPr/>
            </p:nvSpPr>
            <p:spPr>
              <a:xfrm>
                <a:off x="10467364" y="7935997"/>
                <a:ext cx="5823197" cy="1696466"/>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𝐷</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1</m:t>
                      </m:r>
                    </m:oMath>
                  </m:oMathPara>
                </a14:m>
                <a:endParaRPr kumimoji="0" lang="en-US" sz="4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26" name="Plaque 25"/>
              <p:cNvSpPr>
                <a:spLocks noRot="1" noChangeAspect="1" noMove="1" noResize="1" noEditPoints="1" noAdjustHandles="1" noChangeArrowheads="1" noChangeShapeType="1" noTextEdit="1"/>
              </p:cNvSpPr>
              <p:nvPr/>
            </p:nvSpPr>
            <p:spPr>
              <a:xfrm>
                <a:off x="10467364" y="7935997"/>
                <a:ext cx="5823197" cy="1696466"/>
              </a:xfrm>
              <a:prstGeom prst="plaqu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Plaque 26"/>
              <p:cNvSpPr/>
              <p:nvPr/>
            </p:nvSpPr>
            <p:spPr>
              <a:xfrm>
                <a:off x="10483603" y="5460520"/>
                <a:ext cx="5823197" cy="1696466"/>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 0,2</m:t>
                      </m:r>
                    </m:oMath>
                  </m:oMathPara>
                </a14:m>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7" name="Plaque 26"/>
              <p:cNvSpPr>
                <a:spLocks noRot="1" noChangeAspect="1" noMove="1" noResize="1" noEditPoints="1" noAdjustHandles="1" noChangeArrowheads="1" noChangeShapeType="1" noTextEdit="1"/>
              </p:cNvSpPr>
              <p:nvPr/>
            </p:nvSpPr>
            <p:spPr>
              <a:xfrm>
                <a:off x="10483603" y="5460520"/>
                <a:ext cx="5823197" cy="1696466"/>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Plaque 27"/>
              <p:cNvSpPr/>
              <p:nvPr/>
            </p:nvSpPr>
            <p:spPr>
              <a:xfrm>
                <a:off x="1964961" y="7935997"/>
                <a:ext cx="5823197" cy="1696466"/>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79705" algn="ctr" defTabSz="914400" rtl="0" eaLnBrk="1" fontAlgn="auto" latinLnBrk="0" hangingPunct="1">
                  <a:lnSpc>
                    <a:spcPct val="100000"/>
                  </a:lnSpc>
                  <a:spcBef>
                    <a:spcPts val="0"/>
                  </a:spcBef>
                  <a:spcAft>
                    <a:spcPts val="800"/>
                  </a:spcAft>
                  <a:buClrTx/>
                  <a:buSzTx/>
                  <a:buFontTx/>
                  <a:buNone/>
                  <a:tabLst>
                    <a:tab pos="1719580" algn="l"/>
                    <a:tab pos="3262630" algn="l"/>
                    <a:tab pos="4806315" algn="l"/>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𝐶</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  0,4</m:t>
                      </m:r>
                    </m:oMath>
                  </m:oMathPara>
                </a14:m>
                <a:endParaRPr kumimoji="0" lang="en-US" sz="42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Plaque 27"/>
              <p:cNvSpPr>
                <a:spLocks noRot="1" noChangeAspect="1" noMove="1" noResize="1" noEditPoints="1" noAdjustHandles="1" noChangeArrowheads="1" noChangeShapeType="1" noTextEdit="1"/>
              </p:cNvSpPr>
              <p:nvPr/>
            </p:nvSpPr>
            <p:spPr>
              <a:xfrm>
                <a:off x="1964961" y="7935997"/>
                <a:ext cx="5823197" cy="1696466"/>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Plaque 28"/>
              <p:cNvSpPr/>
              <p:nvPr/>
            </p:nvSpPr>
            <p:spPr>
              <a:xfrm>
                <a:off x="1964961" y="5448300"/>
                <a:ext cx="5823197" cy="1696466"/>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  0</m:t>
                      </m:r>
                    </m:oMath>
                  </m:oMathPara>
                </a14:m>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9" name="Plaque 28"/>
              <p:cNvSpPr>
                <a:spLocks noRot="1" noChangeAspect="1" noMove="1" noResize="1" noEditPoints="1" noAdjustHandles="1" noChangeArrowheads="1" noChangeShapeType="1" noTextEdit="1"/>
              </p:cNvSpPr>
              <p:nvPr/>
            </p:nvSpPr>
            <p:spPr>
              <a:xfrm>
                <a:off x="1964961" y="5448300"/>
                <a:ext cx="5823197" cy="1696466"/>
              </a:xfrm>
              <a:prstGeom prst="plaque">
                <a:avLst/>
              </a:prstGeom>
              <a:blipFill>
                <a:blip r:embed="rId10"/>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393158" y="5722785"/>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027375" y="5758737"/>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397503" y="8150834"/>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027375" y="8270658"/>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9212" y="-637266"/>
            <a:ext cx="487363" cy="487363"/>
          </a:xfrm>
          <a:prstGeom prst="rect">
            <a:avLst/>
          </a:prstGeom>
        </p:spPr>
      </p:pic>
    </p:spTree>
    <p:extLst>
      <p:ext uri="{BB962C8B-B14F-4D97-AF65-F5344CB8AC3E}">
        <p14:creationId xmlns:p14="http://schemas.microsoft.com/office/powerpoint/2010/main" val="349275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5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5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6" name="Rectangle 5"/>
          <p:cNvSpPr/>
          <p:nvPr/>
        </p:nvSpPr>
        <p:spPr>
          <a:xfrm>
            <a:off x="578370" y="532328"/>
            <a:ext cx="17068800" cy="7201972"/>
          </a:xfrm>
          <a:prstGeom prst="rect">
            <a:avLst/>
          </a:prstGeom>
        </p:spPr>
        <p:txBody>
          <a:bodyPr wrap="square">
            <a:spAutoFit/>
          </a:bodyPr>
          <a:lstStyle/>
          <a:p>
            <a:pPr algn="just">
              <a:lnSpc>
                <a:spcPct val="165000"/>
              </a:lnSpc>
            </a:pPr>
            <a:r>
              <a:rPr lang="vi-VN" sz="4000" b="1" smtClean="0">
                <a:solidFill>
                  <a:srgbClr val="C00000"/>
                </a:solidFill>
                <a:latin typeface="Arial" panose="020B0604020202020204" pitchFamily="34" charset="0"/>
                <a:cs typeface="Arial" panose="020B0604020202020204" pitchFamily="34" charset="0"/>
              </a:rPr>
              <a:t>Bài </a:t>
            </a:r>
            <a:r>
              <a:rPr lang="en-US" sz="4000" b="1" smtClean="0">
                <a:solidFill>
                  <a:srgbClr val="C00000"/>
                </a:solidFill>
                <a:latin typeface="Arial" panose="020B0604020202020204" pitchFamily="34" charset="0"/>
                <a:cs typeface="Arial" panose="020B0604020202020204" pitchFamily="34" charset="0"/>
              </a:rPr>
              <a:t>1</a:t>
            </a:r>
            <a:r>
              <a:rPr lang="vi-VN" sz="4000" b="1" smtClean="0">
                <a:solidFill>
                  <a:srgbClr val="C00000"/>
                </a:solidFill>
                <a:latin typeface="Arial" panose="020B0604020202020204" pitchFamily="34" charset="0"/>
                <a:cs typeface="Arial" panose="020B0604020202020204" pitchFamily="34" charset="0"/>
              </a:rPr>
              <a:t> </a:t>
            </a:r>
            <a:r>
              <a:rPr lang="vi-VN" sz="4000" b="1">
                <a:solidFill>
                  <a:srgbClr val="C00000"/>
                </a:solidFill>
                <a:latin typeface="Arial" panose="020B0604020202020204" pitchFamily="34" charset="0"/>
                <a:cs typeface="Arial" panose="020B0604020202020204" pitchFamily="34" charset="0"/>
              </a:rPr>
              <a:t>(</a:t>
            </a:r>
            <a:r>
              <a:rPr lang="vi-VN" sz="4000" b="1" smtClean="0">
                <a:solidFill>
                  <a:srgbClr val="C00000"/>
                </a:solidFill>
                <a:latin typeface="Arial" panose="020B0604020202020204" pitchFamily="34" charset="0"/>
                <a:cs typeface="Arial" panose="020B0604020202020204" pitchFamily="34" charset="0"/>
              </a:rPr>
              <a:t>SGK-tr.</a:t>
            </a:r>
            <a:r>
              <a:rPr lang="en-US" sz="4000" b="1" smtClean="0">
                <a:solidFill>
                  <a:srgbClr val="C00000"/>
                </a:solidFill>
                <a:latin typeface="Arial" panose="020B0604020202020204" pitchFamily="34" charset="0"/>
                <a:cs typeface="Arial" panose="020B0604020202020204" pitchFamily="34" charset="0"/>
              </a:rPr>
              <a:t>30</a:t>
            </a:r>
            <a:r>
              <a:rPr lang="vi-VN" sz="4000" b="1" smtClean="0">
                <a:solidFill>
                  <a:srgbClr val="C00000"/>
                </a:solidFill>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Một hộp có 52 chiếc thẻ cùng loại, mỗi thẻ được ghi một trong các số 1, 2, 3, ..., 52; hai thẻ khác nhau thì ghi hai số khác </a:t>
            </a:r>
            <a:r>
              <a:rPr lang="vi-VN" sz="4000">
                <a:solidFill>
                  <a:prstClr val="black"/>
                </a:solidFill>
                <a:cs typeface="Arial" panose="020B0604020202020204" pitchFamily="34" charset="0"/>
              </a:rPr>
              <a:t>nhau</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a:p>
            <a:pPr algn="just">
              <a:lnSpc>
                <a:spcPct val="165000"/>
              </a:lnSpc>
            </a:pPr>
            <a:r>
              <a:rPr lang="vi-VN" sz="4000">
                <a:solidFill>
                  <a:prstClr val="black"/>
                </a:solidFill>
                <a:cs typeface="Arial" panose="020B0604020202020204" pitchFamily="34" charset="0"/>
              </a:rPr>
              <a:t>Rút ngẫu nhiên một thẻ trong hộp. Tính xác suất của mỗi biến cố </a:t>
            </a:r>
            <a:r>
              <a:rPr lang="vi-VN" sz="4000">
                <a:solidFill>
                  <a:prstClr val="black"/>
                </a:solidFill>
                <a:cs typeface="Arial" panose="020B0604020202020204" pitchFamily="34" charset="0"/>
              </a:rPr>
              <a:t>sau</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a:p>
            <a:pPr algn="just">
              <a:lnSpc>
                <a:spcPct val="165000"/>
              </a:lnSpc>
            </a:pPr>
            <a:r>
              <a:rPr lang="vi-VN" sz="4000">
                <a:solidFill>
                  <a:prstClr val="black"/>
                </a:solidFill>
                <a:cs typeface="Arial" panose="020B0604020202020204" pitchFamily="34" charset="0"/>
              </a:rPr>
              <a:t>a) “Số xuất hiện trên thẻ được rút ra là số có chữ số hàng đơn vị bằng </a:t>
            </a:r>
            <a:r>
              <a:rPr lang="vi-VN" sz="4000">
                <a:solidFill>
                  <a:prstClr val="black"/>
                </a:solidFill>
                <a:cs typeface="Arial" panose="020B0604020202020204" pitchFamily="34" charset="0"/>
              </a:rPr>
              <a:t>5</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a:p>
            <a:pPr algn="just">
              <a:lnSpc>
                <a:spcPct val="165000"/>
              </a:lnSpc>
            </a:pPr>
            <a:r>
              <a:rPr lang="vi-VN" sz="4000">
                <a:solidFill>
                  <a:prstClr val="black"/>
                </a:solidFill>
                <a:cs typeface="Arial" panose="020B0604020202020204" pitchFamily="34" charset="0"/>
              </a:rPr>
              <a:t>b) “Số xuất hiện trên thẻ được rút ra là số có hai chữ </a:t>
            </a:r>
            <a:r>
              <a:rPr lang="vi-VN" sz="4000">
                <a:solidFill>
                  <a:prstClr val="black"/>
                </a:solidFill>
                <a:cs typeface="Arial" panose="020B0604020202020204" pitchFamily="34" charset="0"/>
              </a:rPr>
              <a:t>số</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a:p>
            <a:pPr algn="just">
              <a:lnSpc>
                <a:spcPct val="165000"/>
              </a:lnSpc>
            </a:pPr>
            <a:r>
              <a:rPr lang="vi-VN" sz="4000">
                <a:solidFill>
                  <a:prstClr val="black"/>
                </a:solidFill>
                <a:cs typeface="Arial" panose="020B0604020202020204" pitchFamily="34" charset="0"/>
              </a:rPr>
              <a:t>c) “Số xuất hiện trên thẻ được rút ra là số có hai chữ số với tích các chữ số bằng 6”.</a:t>
            </a:r>
            <a:endParaRPr lang="en-US" sz="4000" smtClean="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4630400" y="7514167"/>
            <a:ext cx="3048000" cy="2201333"/>
          </a:xfrm>
          <a:prstGeom prst="rect">
            <a:avLst/>
          </a:prstGeom>
        </p:spPr>
      </p:pic>
      <p:grpSp>
        <p:nvGrpSpPr>
          <p:cNvPr id="12" name="Group 3"/>
          <p:cNvGrpSpPr/>
          <p:nvPr/>
        </p:nvGrpSpPr>
        <p:grpSpPr>
          <a:xfrm>
            <a:off x="-1143000" y="9592011"/>
            <a:ext cx="21242535" cy="1718239"/>
            <a:chOff x="0" y="0"/>
            <a:chExt cx="4478132" cy="474202"/>
          </a:xfrm>
        </p:grpSpPr>
        <p:sp>
          <p:nvSpPr>
            <p:cNvPr id="13"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Tree>
    <p:extLst>
      <p:ext uri="{BB962C8B-B14F-4D97-AF65-F5344CB8AC3E}">
        <p14:creationId xmlns:p14="http://schemas.microsoft.com/office/powerpoint/2010/main" val="2025086509"/>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7" name="Picture 6"/>
          <p:cNvPicPr>
            <a:picLocks noChangeAspect="1"/>
          </p:cNvPicPr>
          <p:nvPr/>
        </p:nvPicPr>
        <p:blipFill>
          <a:blip r:embed="rId3"/>
          <a:stretch>
            <a:fillRect/>
          </a:stretch>
        </p:blipFill>
        <p:spPr>
          <a:xfrm>
            <a:off x="14630400" y="7514167"/>
            <a:ext cx="3048000" cy="2201333"/>
          </a:xfrm>
          <a:prstGeom prst="rect">
            <a:avLst/>
          </a:prstGeom>
        </p:spPr>
      </p:pic>
      <p:grpSp>
        <p:nvGrpSpPr>
          <p:cNvPr id="12" name="Group 3"/>
          <p:cNvGrpSpPr/>
          <p:nvPr/>
        </p:nvGrpSpPr>
        <p:grpSpPr>
          <a:xfrm>
            <a:off x="-1143000" y="9592011"/>
            <a:ext cx="21242535" cy="1718239"/>
            <a:chOff x="0" y="0"/>
            <a:chExt cx="4478132" cy="474202"/>
          </a:xfrm>
        </p:grpSpPr>
        <p:sp>
          <p:nvSpPr>
            <p:cNvPr id="13"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p:cNvGrpSpPr/>
          <p:nvPr/>
        </p:nvGrpSpPr>
        <p:grpSpPr>
          <a:xfrm>
            <a:off x="8205550" y="514216"/>
            <a:ext cx="1869724" cy="1244544"/>
            <a:chOff x="11628827" y="1563738"/>
            <a:chExt cx="1869724" cy="1244543"/>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8827" y="1563738"/>
              <a:ext cx="1869724" cy="1244543"/>
            </a:xfrm>
            <a:prstGeom prst="rect">
              <a:avLst/>
            </a:prstGeom>
          </p:spPr>
        </p:pic>
        <p:sp>
          <p:nvSpPr>
            <p:cNvPr id="10" name="TextBox 9"/>
            <p:cNvSpPr txBox="1"/>
            <p:nvPr/>
          </p:nvSpPr>
          <p:spPr>
            <a:xfrm>
              <a:off x="11860252" y="1757524"/>
              <a:ext cx="1257299" cy="677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617415" y="2019300"/>
                <a:ext cx="17045995" cy="558806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Tập hợp gồm các kết quả có thể xảy ra đối với số xuất hiện trên thẻ là:</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{1;2;3;……;52}</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 phần tử của tập hợp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52</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Có năm kết quả thuận lợi cho biến cố “Số xuất hiện trên thẻ rút ra số có chữ số hàng đơn vị bằng 5” là: </a:t>
                </a: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5;15;25;35;45.</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thế, xác suất của biến cố trên là: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num>
                      <m:den>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52</m:t>
                        </m:r>
                      </m:den>
                    </m:f>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17415" y="2019300"/>
                <a:ext cx="17045995" cy="5588068"/>
              </a:xfrm>
              <a:prstGeom prst="rect">
                <a:avLst/>
              </a:prstGeom>
              <a:blipFill>
                <a:blip r:embed="rId5"/>
                <a:stretch>
                  <a:fillRect l="-1108" r="-1108"/>
                </a:stretch>
              </a:blipFill>
            </p:spPr>
            <p:txBody>
              <a:bodyPr/>
              <a:lstStyle/>
              <a:p>
                <a:r>
                  <a:rPr lang="en-US">
                    <a:noFill/>
                  </a:rPr>
                  <a:t> </a:t>
                </a:r>
              </a:p>
            </p:txBody>
          </p:sp>
        </mc:Fallback>
      </mc:AlternateContent>
    </p:spTree>
    <p:extLst>
      <p:ext uri="{BB962C8B-B14F-4D97-AF65-F5344CB8AC3E}">
        <p14:creationId xmlns:p14="http://schemas.microsoft.com/office/powerpoint/2010/main" val="3330072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7" name="Picture 6"/>
          <p:cNvPicPr>
            <a:picLocks noChangeAspect="1"/>
          </p:cNvPicPr>
          <p:nvPr/>
        </p:nvPicPr>
        <p:blipFill>
          <a:blip r:embed="rId3"/>
          <a:stretch>
            <a:fillRect/>
          </a:stretch>
        </p:blipFill>
        <p:spPr>
          <a:xfrm>
            <a:off x="14630400" y="7514167"/>
            <a:ext cx="3048000" cy="2201333"/>
          </a:xfrm>
          <a:prstGeom prst="rect">
            <a:avLst/>
          </a:prstGeom>
        </p:spPr>
      </p:pic>
      <p:grpSp>
        <p:nvGrpSpPr>
          <p:cNvPr id="12" name="Group 3"/>
          <p:cNvGrpSpPr/>
          <p:nvPr/>
        </p:nvGrpSpPr>
        <p:grpSpPr>
          <a:xfrm>
            <a:off x="-1143000" y="9592011"/>
            <a:ext cx="21242535" cy="1718239"/>
            <a:chOff x="0" y="0"/>
            <a:chExt cx="4478132" cy="474202"/>
          </a:xfrm>
        </p:grpSpPr>
        <p:sp>
          <p:nvSpPr>
            <p:cNvPr id="13"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p:cNvGrpSpPr/>
          <p:nvPr/>
        </p:nvGrpSpPr>
        <p:grpSpPr>
          <a:xfrm>
            <a:off x="8205550" y="514216"/>
            <a:ext cx="1869724" cy="1244544"/>
            <a:chOff x="11628827" y="1563738"/>
            <a:chExt cx="1869724" cy="1244543"/>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8827" y="1563738"/>
              <a:ext cx="1869724" cy="1244543"/>
            </a:xfrm>
            <a:prstGeom prst="rect">
              <a:avLst/>
            </a:prstGeom>
          </p:spPr>
        </p:pic>
        <p:sp>
          <p:nvSpPr>
            <p:cNvPr id="10" name="TextBox 9"/>
            <p:cNvSpPr txBox="1"/>
            <p:nvPr/>
          </p:nvSpPr>
          <p:spPr>
            <a:xfrm>
              <a:off x="11860252" y="1757524"/>
              <a:ext cx="1257299" cy="677107"/>
            </a:xfrm>
            <a:prstGeom prst="rect">
              <a:avLst/>
            </a:prstGeom>
            <a:noFill/>
          </p:spPr>
          <p:txBody>
            <a:bodyPr wrap="square" rtlCol="0">
              <a:spAutoFit/>
            </a:bodyPr>
            <a:lstStyle/>
            <a:p>
              <a:pPr algn="ctr"/>
              <a:r>
                <a:rPr lang="vi-VN" sz="3800" b="1">
                  <a:solidFill>
                    <a:prstClr val="black"/>
                  </a:solidFill>
                  <a:cs typeface="Arial" panose="020B0604020202020204" pitchFamily="34" charset="0"/>
                </a:rPr>
                <a:t>Giải</a:t>
              </a:r>
              <a:endParaRPr lang="en-US" sz="38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617415" y="2019300"/>
                <a:ext cx="17045995" cy="6141810"/>
              </a:xfrm>
              <a:prstGeom prst="rect">
                <a:avLst/>
              </a:prstGeom>
            </p:spPr>
            <p:txBody>
              <a:bodyPr wrap="square">
                <a:spAutoFit/>
              </a:bodyPr>
              <a:lstStyle/>
              <a:p>
                <a:pPr>
                  <a:lnSpc>
                    <a:spcPct val="150000"/>
                  </a:lnSpc>
                  <a:spcBef>
                    <a:spcPts val="300"/>
                  </a:spcBef>
                  <a:spcAft>
                    <a:spcPts val="300"/>
                  </a:spcAft>
                </a:pPr>
                <a:r>
                  <a:rPr lang="fr-FR" sz="3700" smtClean="0">
                    <a:effectLst/>
                    <a:latin typeface="Arial" panose="020B0604020202020204" pitchFamily="34" charset="0"/>
                    <a:ea typeface="Calibri" panose="020F0502020204030204" pitchFamily="34" charset="0"/>
                    <a:cs typeface="Arial" panose="020B0604020202020204" pitchFamily="34" charset="0"/>
                  </a:rPr>
                  <a:t>b</a:t>
                </a:r>
                <a:r>
                  <a:rPr lang="fr-FR" sz="3700">
                    <a:effectLst/>
                    <a:latin typeface="Arial" panose="020B0604020202020204" pitchFamily="34" charset="0"/>
                    <a:ea typeface="Calibri" panose="020F0502020204030204" pitchFamily="34" charset="0"/>
                    <a:cs typeface="Arial" panose="020B0604020202020204" pitchFamily="34" charset="0"/>
                  </a:rPr>
                  <a:t>) Có 43 kết quả thuận lợi cho biến cố “Số trên thẻ rút ra là số có hai chữ số” là: </a:t>
                </a:r>
                <a:endParaRPr lang="fr-FR" sz="37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10;11;12;….;52</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Vì thế, xác suất của biến cố trên là: </a:t>
                </a:r>
                <a14:m>
                  <m:oMath xmlns:m="http://schemas.openxmlformats.org/officeDocument/2006/math">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effectLst/>
                            <a:latin typeface="Cambria Math" panose="02040503050406030204" pitchFamily="18" charset="0"/>
                            <a:ea typeface="Calibri" panose="020F0502020204030204" pitchFamily="34" charset="0"/>
                            <a:cs typeface="Times New Roman" panose="02020603050405020304" pitchFamily="18" charset="0"/>
                          </a:rPr>
                          <m:t>43</m:t>
                        </m:r>
                      </m:num>
                      <m:den>
                        <m:r>
                          <a:rPr lang="fr-FR" sz="3700" i="1">
                            <a:effectLst/>
                            <a:latin typeface="Cambria Math" panose="02040503050406030204" pitchFamily="18" charset="0"/>
                            <a:ea typeface="Calibri" panose="020F0502020204030204" pitchFamily="34" charset="0"/>
                            <a:cs typeface="Times New Roman" panose="02020603050405020304" pitchFamily="18" charset="0"/>
                          </a:rPr>
                          <m:t>52</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c) Có 3 kết quả thuận lợi cho biến cố “Số trên thẻ rút ra là số có hai chữ số với tích các chữ số bằng 6”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23;32;16.</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Vì thế, xác suất của biến cố trên là: </a:t>
                </a:r>
                <a14:m>
                  <m:oMath xmlns:m="http://schemas.openxmlformats.org/officeDocument/2006/math">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3700" i="1">
                            <a:effectLst/>
                            <a:latin typeface="Cambria Math" panose="02040503050406030204" pitchFamily="18" charset="0"/>
                            <a:ea typeface="Calibri" panose="020F0502020204030204" pitchFamily="34" charset="0"/>
                            <a:cs typeface="Times New Roman" panose="02020603050405020304" pitchFamily="18" charset="0"/>
                          </a:rPr>
                          <m:t>52</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17415" y="2019300"/>
                <a:ext cx="17045995" cy="6141810"/>
              </a:xfrm>
              <a:prstGeom prst="rect">
                <a:avLst/>
              </a:prstGeom>
              <a:blipFill>
                <a:blip r:embed="rId5"/>
                <a:stretch>
                  <a:fillRect l="-1108" r="-1108" b="-595"/>
                </a:stretch>
              </a:blipFill>
            </p:spPr>
            <p:txBody>
              <a:bodyPr/>
              <a:lstStyle/>
              <a:p>
                <a:r>
                  <a:rPr lang="en-US">
                    <a:noFill/>
                  </a:rPr>
                  <a:t> </a:t>
                </a:r>
              </a:p>
            </p:txBody>
          </p:sp>
        </mc:Fallback>
      </mc:AlternateContent>
    </p:spTree>
    <p:extLst>
      <p:ext uri="{BB962C8B-B14F-4D97-AF65-F5344CB8AC3E}">
        <p14:creationId xmlns:p14="http://schemas.microsoft.com/office/powerpoint/2010/main" val="430383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pic>
        <p:nvPicPr>
          <p:cNvPr id="5" name="Picture 4"/>
          <p:cNvPicPr>
            <a:picLocks noChangeAspect="1"/>
          </p:cNvPicPr>
          <p:nvPr/>
        </p:nvPicPr>
        <p:blipFill>
          <a:blip r:embed="rId3"/>
          <a:stretch>
            <a:fillRect/>
          </a:stretch>
        </p:blipFill>
        <p:spPr>
          <a:xfrm>
            <a:off x="16485062" y="8420100"/>
            <a:ext cx="1584183" cy="1689294"/>
          </a:xfrm>
          <a:prstGeom prst="rect">
            <a:avLst/>
          </a:prstGeom>
        </p:spPr>
      </p:pic>
      <p:sp>
        <p:nvSpPr>
          <p:cNvPr id="6" name="Rectangle 5"/>
          <p:cNvSpPr/>
          <p:nvPr/>
        </p:nvSpPr>
        <p:spPr>
          <a:xfrm>
            <a:off x="1924802" y="266700"/>
            <a:ext cx="14438396" cy="4524315"/>
          </a:xfrm>
          <a:prstGeom prst="rect">
            <a:avLst/>
          </a:prstGeom>
        </p:spPr>
        <p:txBody>
          <a:bodyPr wrap="square">
            <a:spAutoFit/>
          </a:bodyPr>
          <a:lstStyle/>
          <a:p>
            <a:pPr algn="just">
              <a:lnSpc>
                <a:spcPct val="150000"/>
              </a:lnSpc>
            </a:pPr>
            <a:r>
              <a:rPr lang="vi-VN" sz="4000" b="1" smtClean="0">
                <a:solidFill>
                  <a:srgbClr val="C00000"/>
                </a:solidFill>
                <a:cs typeface="Arial" panose="020B0604020202020204" pitchFamily="34" charset="0"/>
              </a:rPr>
              <a:t>Bài </a:t>
            </a:r>
            <a:r>
              <a:rPr lang="en-US" sz="4000" b="1" smtClean="0">
                <a:solidFill>
                  <a:srgbClr val="C00000"/>
                </a:solidFill>
                <a:latin typeface="Arial" panose="020B0604020202020204" pitchFamily="34" charset="0"/>
                <a:cs typeface="Arial" panose="020B0604020202020204" pitchFamily="34" charset="0"/>
              </a:rPr>
              <a:t>2</a:t>
            </a:r>
            <a:r>
              <a:rPr lang="vi-VN" sz="4000" b="1" smtClean="0">
                <a:solidFill>
                  <a:srgbClr val="C00000"/>
                </a:solidFill>
                <a:cs typeface="Arial" panose="020B0604020202020204" pitchFamily="34" charset="0"/>
              </a:rPr>
              <a:t> </a:t>
            </a:r>
            <a:r>
              <a:rPr lang="vi-VN" sz="4000" b="1">
                <a:solidFill>
                  <a:srgbClr val="C00000"/>
                </a:solidFill>
                <a:cs typeface="Arial" panose="020B0604020202020204" pitchFamily="34" charset="0"/>
              </a:rPr>
              <a:t>(</a:t>
            </a:r>
            <a:r>
              <a:rPr lang="vi-VN" sz="4000" b="1" smtClean="0">
                <a:solidFill>
                  <a:srgbClr val="C00000"/>
                </a:solidFill>
                <a:cs typeface="Arial" panose="020B0604020202020204" pitchFamily="34" charset="0"/>
              </a:rPr>
              <a:t>SGK-tr.</a:t>
            </a:r>
            <a:r>
              <a:rPr lang="en-US" sz="4000" b="1" smtClean="0">
                <a:solidFill>
                  <a:srgbClr val="C00000"/>
                </a:solidFill>
                <a:latin typeface="Arial" panose="020B0604020202020204" pitchFamily="34" charset="0"/>
                <a:cs typeface="Arial" panose="020B0604020202020204" pitchFamily="34" charset="0"/>
              </a:rPr>
              <a:t>30</a:t>
            </a:r>
            <a:r>
              <a:rPr lang="vi-VN" sz="4000" b="1" smtClean="0">
                <a:solidFill>
                  <a:srgbClr val="C00000"/>
                </a:solidFill>
                <a:latin typeface="Arial" panose="020B0604020202020204" pitchFamily="34" charset="0"/>
                <a:cs typeface="Arial" panose="020B0604020202020204" pitchFamily="34" charset="0"/>
              </a:rPr>
              <a:t>)</a:t>
            </a:r>
            <a:r>
              <a:rPr lang="vi-VN" sz="4000" b="1" smtClean="0">
                <a:solidFill>
                  <a:srgbClr val="C00000"/>
                </a:solidFill>
                <a:cs typeface="Arial" panose="020B0604020202020204" pitchFamily="34" charset="0"/>
              </a:rPr>
              <a:t> </a:t>
            </a:r>
            <a:r>
              <a:rPr lang="vi-VN" sz="3800">
                <a:solidFill>
                  <a:prstClr val="black"/>
                </a:solidFill>
                <a:cs typeface="Arial" panose="020B0604020202020204" pitchFamily="34" charset="0"/>
              </a:rPr>
              <a:t>Viết ngẫu nhiên một số tự nhiên có ba chữ </a:t>
            </a:r>
            <a:r>
              <a:rPr lang="vi-VN" sz="3800">
                <a:solidFill>
                  <a:prstClr val="black"/>
                </a:solidFill>
                <a:cs typeface="Arial" panose="020B0604020202020204" pitchFamily="34" charset="0"/>
              </a:rPr>
              <a:t>số</a:t>
            </a:r>
            <a:r>
              <a:rPr lang="vi-VN" sz="3800" smtClean="0">
                <a:solidFill>
                  <a:prstClr val="black"/>
                </a:solidFill>
                <a:cs typeface="Arial" panose="020B0604020202020204" pitchFamily="34" charset="0"/>
              </a:rPr>
              <a:t>.</a:t>
            </a:r>
            <a:endParaRPr lang="vi-VN" sz="3800">
              <a:solidFill>
                <a:prstClr val="black"/>
              </a:solidFill>
              <a:cs typeface="Arial" panose="020B0604020202020204" pitchFamily="34" charset="0"/>
            </a:endParaRPr>
          </a:p>
          <a:p>
            <a:pPr algn="just">
              <a:lnSpc>
                <a:spcPct val="150000"/>
              </a:lnSpc>
            </a:pPr>
            <a:r>
              <a:rPr lang="vi-VN" sz="3800">
                <a:solidFill>
                  <a:prstClr val="black"/>
                </a:solidFill>
                <a:cs typeface="Arial" panose="020B0604020202020204" pitchFamily="34" charset="0"/>
              </a:rPr>
              <a:t>a) Có bao nhiêu cách viết ngẫu nhiên một số tự nhiên như </a:t>
            </a:r>
            <a:r>
              <a:rPr lang="vi-VN" sz="3800">
                <a:solidFill>
                  <a:prstClr val="black"/>
                </a:solidFill>
                <a:cs typeface="Arial" panose="020B0604020202020204" pitchFamily="34" charset="0"/>
              </a:rPr>
              <a:t>vậy</a:t>
            </a:r>
            <a:r>
              <a:rPr lang="vi-VN" sz="3800" smtClean="0">
                <a:solidFill>
                  <a:prstClr val="black"/>
                </a:solidFill>
                <a:cs typeface="Arial" panose="020B0604020202020204" pitchFamily="34" charset="0"/>
              </a:rPr>
              <a:t>?</a:t>
            </a:r>
            <a:endParaRPr lang="vi-VN" sz="3800">
              <a:solidFill>
                <a:prstClr val="black"/>
              </a:solidFill>
              <a:cs typeface="Arial" panose="020B0604020202020204" pitchFamily="34" charset="0"/>
            </a:endParaRPr>
          </a:p>
          <a:p>
            <a:pPr algn="just">
              <a:lnSpc>
                <a:spcPct val="150000"/>
              </a:lnSpc>
            </a:pPr>
            <a:r>
              <a:rPr lang="vi-VN" sz="3800">
                <a:solidFill>
                  <a:prstClr val="black"/>
                </a:solidFill>
                <a:cs typeface="Arial" panose="020B0604020202020204" pitchFamily="34" charset="0"/>
              </a:rPr>
              <a:t>b) Tính xác suất của mỗi biến cố </a:t>
            </a:r>
            <a:r>
              <a:rPr lang="vi-VN" sz="3800">
                <a:solidFill>
                  <a:prstClr val="black"/>
                </a:solidFill>
                <a:cs typeface="Arial" panose="020B0604020202020204" pitchFamily="34" charset="0"/>
              </a:rPr>
              <a:t>sau</a:t>
            </a:r>
            <a:r>
              <a:rPr lang="vi-VN" sz="3800" smtClean="0">
                <a:solidFill>
                  <a:prstClr val="black"/>
                </a:solidFill>
                <a:cs typeface="Arial" panose="020B0604020202020204" pitchFamily="34" charset="0"/>
              </a:rPr>
              <a:t>:</a:t>
            </a:r>
            <a:endParaRPr lang="vi-VN" sz="3800">
              <a:solidFill>
                <a:prstClr val="black"/>
              </a:solidFill>
              <a:cs typeface="Arial" panose="020B0604020202020204" pitchFamily="34" charset="0"/>
            </a:endParaRPr>
          </a:p>
          <a:p>
            <a:pPr marL="571500" indent="-571500" algn="just">
              <a:lnSpc>
                <a:spcPct val="150000"/>
              </a:lnSpc>
              <a:buFontTx/>
              <a:buChar char="-"/>
            </a:pPr>
            <a:r>
              <a:rPr lang="vi-VN" sz="3800" smtClean="0">
                <a:solidFill>
                  <a:prstClr val="black"/>
                </a:solidFill>
                <a:cs typeface="Arial" panose="020B0604020202020204" pitchFamily="34" charset="0"/>
              </a:rPr>
              <a:t>“</a:t>
            </a:r>
            <a:r>
              <a:rPr lang="vi-VN" sz="3800">
                <a:solidFill>
                  <a:prstClr val="black"/>
                </a:solidFill>
                <a:cs typeface="Arial" panose="020B0604020202020204" pitchFamily="34" charset="0"/>
              </a:rPr>
              <a:t>Số tự nhiên được viết ra là lập phương của một số tự </a:t>
            </a:r>
            <a:r>
              <a:rPr lang="vi-VN" sz="3800">
                <a:solidFill>
                  <a:prstClr val="black"/>
                </a:solidFill>
                <a:cs typeface="Arial" panose="020B0604020202020204" pitchFamily="34" charset="0"/>
              </a:rPr>
              <a:t>nhiên</a:t>
            </a:r>
            <a:r>
              <a:rPr lang="vi-VN" sz="3800" smtClean="0">
                <a:solidFill>
                  <a:prstClr val="black"/>
                </a:solidFill>
                <a:cs typeface="Arial" panose="020B0604020202020204" pitchFamily="34" charset="0"/>
              </a:rPr>
              <a:t>”;</a:t>
            </a:r>
            <a:endParaRPr lang="en-US" sz="3800">
              <a:solidFill>
                <a:prstClr val="black"/>
              </a:solidFill>
              <a:cs typeface="Arial" panose="020B0604020202020204" pitchFamily="34" charset="0"/>
            </a:endParaRPr>
          </a:p>
          <a:p>
            <a:pPr marL="571500" indent="-571500" algn="just">
              <a:lnSpc>
                <a:spcPct val="150000"/>
              </a:lnSpc>
              <a:buFontTx/>
              <a:buChar char="-"/>
            </a:pPr>
            <a:r>
              <a:rPr lang="vi-VN" sz="3800" smtClean="0">
                <a:solidFill>
                  <a:prstClr val="black"/>
                </a:solidFill>
                <a:cs typeface="Arial" panose="020B0604020202020204" pitchFamily="34" charset="0"/>
              </a:rPr>
              <a:t>“</a:t>
            </a:r>
            <a:r>
              <a:rPr lang="vi-VN" sz="3800">
                <a:solidFill>
                  <a:prstClr val="black"/>
                </a:solidFill>
                <a:cs typeface="Arial" panose="020B0604020202020204" pitchFamily="34" charset="0"/>
              </a:rPr>
              <a:t>Số tự nhiên được viết ra là số chia hết cho 10”.</a:t>
            </a:r>
            <a:endParaRPr lang="en-US" sz="3800">
              <a:solidFill>
                <a:prstClr val="black"/>
              </a:solidFill>
              <a:cs typeface="Arial" panose="020B0604020202020204" pitchFamily="34" charset="0"/>
            </a:endParaRPr>
          </a:p>
        </p:txBody>
      </p:sp>
      <p:grpSp>
        <p:nvGrpSpPr>
          <p:cNvPr id="10" name="Group 9"/>
          <p:cNvGrpSpPr/>
          <p:nvPr/>
        </p:nvGrpSpPr>
        <p:grpSpPr>
          <a:xfrm>
            <a:off x="8209138" y="5067300"/>
            <a:ext cx="1869724" cy="1244544"/>
            <a:chOff x="11628827" y="1563738"/>
            <a:chExt cx="1869724" cy="1244543"/>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8827" y="1563738"/>
              <a:ext cx="1869724" cy="1244543"/>
            </a:xfrm>
            <a:prstGeom prst="rect">
              <a:avLst/>
            </a:prstGeom>
          </p:spPr>
        </p:pic>
        <p:sp>
          <p:nvSpPr>
            <p:cNvPr id="16" name="TextBox 15"/>
            <p:cNvSpPr txBox="1"/>
            <p:nvPr/>
          </p:nvSpPr>
          <p:spPr>
            <a:xfrm>
              <a:off x="11860252" y="1757524"/>
              <a:ext cx="1257299" cy="677107"/>
            </a:xfrm>
            <a:prstGeom prst="rect">
              <a:avLst/>
            </a:prstGeom>
            <a:noFill/>
          </p:spPr>
          <p:txBody>
            <a:bodyPr wrap="square" rtlCol="0">
              <a:spAutoFit/>
            </a:bodyPr>
            <a:lstStyle/>
            <a:p>
              <a:pPr algn="ctr"/>
              <a:r>
                <a:rPr lang="vi-VN" sz="3800" b="1">
                  <a:solidFill>
                    <a:prstClr val="black"/>
                  </a:solidFill>
                  <a:cs typeface="Arial" panose="020B0604020202020204" pitchFamily="34" charset="0"/>
                </a:rPr>
                <a:t>Giải</a:t>
              </a:r>
              <a:endParaRPr lang="en-US" sz="38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924802" y="6626725"/>
                <a:ext cx="14341505" cy="2877711"/>
              </a:xfrm>
              <a:prstGeom prst="rect">
                <a:avLst/>
              </a:prstGeom>
            </p:spPr>
            <p:txBody>
              <a:bodyPr wrap="square">
                <a:spAutoFit/>
              </a:bodyPr>
              <a:lstStyle/>
              <a:p>
                <a:pPr algn="just">
                  <a:lnSpc>
                    <a:spcPct val="150000"/>
                  </a:lnSpc>
                  <a:spcBef>
                    <a:spcPts val="600"/>
                  </a:spcBef>
                  <a:spcAft>
                    <a:spcPts val="600"/>
                  </a:spcAft>
                </a:pPr>
                <a:r>
                  <a:rPr lang="fr-FR" sz="3800">
                    <a:latin typeface="Arial" panose="020B0604020202020204" pitchFamily="34" charset="0"/>
                    <a:ea typeface="Times New Roman" panose="02020603050405020304" pitchFamily="18" charset="0"/>
                    <a:cs typeface="Arial" panose="020B0604020202020204" pitchFamily="34" charset="0"/>
                  </a:rPr>
                  <a:t>Tập hợp gồm các kết quả có thể xảy ra đối với số xuất hiện trên thẻ rút ra là: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={100;101;102;…;999}.</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Times New Roman" panose="02020603050405020304" pitchFamily="18" charset="0"/>
                    <a:cs typeface="Arial" panose="020B0604020202020204" pitchFamily="34" charset="0"/>
                  </a:rPr>
                  <a:t>a) Có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(999−100) +1 = 900</m:t>
                    </m:r>
                  </m:oMath>
                </a14:m>
                <a:r>
                  <a:rPr lang="fr-FR" sz="3800">
                    <a:effectLst/>
                    <a:latin typeface="Arial" panose="020B0604020202020204" pitchFamily="34" charset="0"/>
                    <a:ea typeface="Times New Roman" panose="02020603050405020304" pitchFamily="18" charset="0"/>
                    <a:cs typeface="Arial" panose="020B0604020202020204" pitchFamily="34" charset="0"/>
                  </a:rPr>
                  <a:t> cách viết ngẫu nhiên như </a:t>
                </a:r>
                <a:r>
                  <a:rPr lang="fr-FR" sz="3800">
                    <a:effectLst/>
                    <a:latin typeface="Arial" panose="020B0604020202020204" pitchFamily="34" charset="0"/>
                    <a:ea typeface="Times New Roman" panose="02020603050405020304" pitchFamily="18" charset="0"/>
                    <a:cs typeface="Arial" panose="020B0604020202020204" pitchFamily="34" charset="0"/>
                  </a:rPr>
                  <a:t>vậy</a:t>
                </a:r>
                <a:r>
                  <a:rPr lang="fr-FR"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24802" y="6626725"/>
                <a:ext cx="14341505" cy="2877711"/>
              </a:xfrm>
              <a:prstGeom prst="rect">
                <a:avLst/>
              </a:prstGeom>
              <a:blipFill>
                <a:blip r:embed="rId5"/>
                <a:stretch>
                  <a:fillRect l="-1403" r="-1403" b="-4025"/>
                </a:stretch>
              </a:blipFill>
            </p:spPr>
            <p:txBody>
              <a:bodyPr/>
              <a:lstStyle/>
              <a:p>
                <a:r>
                  <a:rPr lang="en-US">
                    <a:noFill/>
                  </a:rPr>
                  <a:t> </a:t>
                </a:r>
              </a:p>
            </p:txBody>
          </p:sp>
        </mc:Fallback>
      </mc:AlternateContent>
    </p:spTree>
    <p:extLst>
      <p:ext uri="{BB962C8B-B14F-4D97-AF65-F5344CB8AC3E}">
        <p14:creationId xmlns:p14="http://schemas.microsoft.com/office/powerpoint/2010/main" val="250322841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16485063" y="8600376"/>
            <a:ext cx="1415124" cy="1509018"/>
          </a:xfrm>
          <a:prstGeom prst="rect">
            <a:avLst/>
          </a:prstGeom>
        </p:spPr>
      </p:pic>
      <p:grpSp>
        <p:nvGrpSpPr>
          <p:cNvPr id="10" name="Group 9"/>
          <p:cNvGrpSpPr/>
          <p:nvPr/>
        </p:nvGrpSpPr>
        <p:grpSpPr>
          <a:xfrm>
            <a:off x="8209138" y="647700"/>
            <a:ext cx="1869724" cy="1244544"/>
            <a:chOff x="11628827" y="1563738"/>
            <a:chExt cx="1869724" cy="1244543"/>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8827" y="1563738"/>
              <a:ext cx="1869724" cy="1244543"/>
            </a:xfrm>
            <a:prstGeom prst="rect">
              <a:avLst/>
            </a:prstGeom>
          </p:spPr>
        </p:pic>
        <p:sp>
          <p:nvSpPr>
            <p:cNvPr id="16" name="TextBox 15"/>
            <p:cNvSpPr txBox="1"/>
            <p:nvPr/>
          </p:nvSpPr>
          <p:spPr>
            <a:xfrm>
              <a:off x="11860252" y="1757524"/>
              <a:ext cx="1257299" cy="677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334206" y="2118408"/>
                <a:ext cx="15619588" cy="7107843"/>
              </a:xfrm>
              <a:prstGeom prst="rect">
                <a:avLst/>
              </a:prstGeom>
            </p:spPr>
            <p:txBody>
              <a:bodyPr wrap="square">
                <a:spAutoFit/>
              </a:bodyPr>
              <a:lstStyle/>
              <a:p>
                <a:pPr marL="0" marR="0" lvl="0" indent="0" algn="just" defTabSz="914400" rtl="0" eaLnBrk="1" fontAlgn="auto" latinLnBrk="0" hangingPunct="1">
                  <a:lnSpc>
                    <a:spcPct val="175000"/>
                  </a:lnSpc>
                  <a:buClrTx/>
                  <a:buSzTx/>
                  <a:buFontTx/>
                  <a:buNone/>
                  <a:tabLst/>
                  <a:defRPr/>
                </a:pPr>
                <a:r>
                  <a:rPr kumimoji="0" lang="fr-FR"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Có năm kết quả thuận lợi cho biến cố “Số tự nhiên được viết ra là lập phương của một số tự nhiên” là: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125; 216; 343; 512; 729</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75000"/>
                  </a:lnSpc>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thế, xác suất của biến cố trên là: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900</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180</m:t>
                        </m:r>
                      </m:den>
                    </m:f>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75000"/>
                  </a:lnSpc>
                  <a:buClrTx/>
                  <a:buSzTx/>
                  <a:buFontTx/>
                  <a:buNone/>
                  <a:tabLst/>
                  <a:defRPr/>
                </a:pPr>
                <a:r>
                  <a:rPr kumimoji="0" lang="fr-FR"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90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kết quả thuận lợi cho biến cố “Số tự nhiên được viết ra là số chia hết cho 10” là: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100, 110, 120,130,140,…990.</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75000"/>
                  </a:lnSpc>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thế, xác suất của biến cố trên là: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90</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900</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m:t>
                        </m:r>
                      </m:den>
                    </m:f>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34206" y="2118408"/>
                <a:ext cx="15619588" cy="7107843"/>
              </a:xfrm>
              <a:prstGeom prst="rect">
                <a:avLst/>
              </a:prstGeom>
              <a:blipFill>
                <a:blip r:embed="rId5"/>
                <a:stretch>
                  <a:fillRect l="-1288" r="-1288"/>
                </a:stretch>
              </a:blipFill>
            </p:spPr>
            <p:txBody>
              <a:bodyPr/>
              <a:lstStyle/>
              <a:p>
                <a:r>
                  <a:rPr lang="en-US">
                    <a:noFill/>
                  </a:rPr>
                  <a:t> </a:t>
                </a:r>
              </a:p>
            </p:txBody>
          </p:sp>
        </mc:Fallback>
      </mc:AlternateContent>
    </p:spTree>
    <p:extLst>
      <p:ext uri="{BB962C8B-B14F-4D97-AF65-F5344CB8AC3E}">
        <p14:creationId xmlns:p14="http://schemas.microsoft.com/office/powerpoint/2010/main" val="2725808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3" name="Group 3"/>
          <p:cNvGrpSpPr/>
          <p:nvPr/>
        </p:nvGrpSpPr>
        <p:grpSpPr>
          <a:xfrm>
            <a:off x="609602" y="605860"/>
            <a:ext cx="17002907" cy="1565840"/>
            <a:chOff x="0" y="0"/>
            <a:chExt cx="4478132" cy="474202"/>
          </a:xfrm>
        </p:grpSpPr>
        <p:sp>
          <p:nvSpPr>
            <p:cNvPr id="1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1" tIns="50801" rIns="50801" bIns="50801" rtlCol="0" anchor="ctr"/>
            <a:lstStyle/>
            <a:p>
              <a:pPr algn="ctr">
                <a:lnSpc>
                  <a:spcPts val="2748"/>
                </a:lnSpc>
              </a:pPr>
              <a:endParaRPr>
                <a:solidFill>
                  <a:prstClr val="black"/>
                </a:solidFill>
              </a:endParaRPr>
            </a:p>
          </p:txBody>
        </p:sp>
      </p:grpSp>
      <p:sp>
        <p:nvSpPr>
          <p:cNvPr id="16" name="TextBox 15"/>
          <p:cNvSpPr txBox="1"/>
          <p:nvPr/>
        </p:nvSpPr>
        <p:spPr>
          <a:xfrm>
            <a:off x="3586553" y="510680"/>
            <a:ext cx="11049000" cy="1427570"/>
          </a:xfrm>
          <a:prstGeom prst="rect">
            <a:avLst/>
          </a:prstGeom>
          <a:noFill/>
        </p:spPr>
        <p:txBody>
          <a:bodyPr wrap="square" rtlCol="0">
            <a:spAutoFit/>
          </a:bodyPr>
          <a:lstStyle/>
          <a:p>
            <a:pPr algn="ctr">
              <a:lnSpc>
                <a:spcPct val="150000"/>
              </a:lnSpc>
            </a:pPr>
            <a:r>
              <a:rPr lang="vi-VN" sz="6600" b="1" smtClean="0">
                <a:solidFill>
                  <a:prstClr val="white"/>
                </a:solidFill>
                <a:cs typeface="Arial" panose="020B0604020202020204" pitchFamily="34" charset="0"/>
              </a:rPr>
              <a:t>VẬN DỤNG</a:t>
            </a:r>
            <a:endParaRPr lang="en-US" sz="6600" b="1" dirty="0">
              <a:solidFill>
                <a:prstClr val="white"/>
              </a:solidFill>
              <a:latin typeface="Arial" panose="020B0604020202020204" pitchFamily="34" charset="0"/>
              <a:cs typeface="Arial" panose="020B0604020202020204" pitchFamily="34" charset="0"/>
            </a:endParaRPr>
          </a:p>
        </p:txBody>
      </p:sp>
      <p:sp>
        <p:nvSpPr>
          <p:cNvPr id="10" name="Rectangle 9"/>
          <p:cNvSpPr/>
          <p:nvPr/>
        </p:nvSpPr>
        <p:spPr>
          <a:xfrm>
            <a:off x="609602" y="2572583"/>
            <a:ext cx="10482653" cy="4247317"/>
          </a:xfrm>
          <a:prstGeom prst="rect">
            <a:avLst/>
          </a:prstGeom>
        </p:spPr>
        <p:txBody>
          <a:bodyPr wrap="square">
            <a:spAutoFit/>
          </a:bodyPr>
          <a:lstStyle/>
          <a:p>
            <a:pPr algn="just">
              <a:lnSpc>
                <a:spcPct val="150000"/>
              </a:lnSpc>
            </a:pPr>
            <a:r>
              <a:rPr lang="vi-VN" sz="3600" b="1" smtClean="0">
                <a:solidFill>
                  <a:srgbClr val="C00000"/>
                </a:solidFill>
                <a:cs typeface="Arial" panose="020B0604020202020204" pitchFamily="34" charset="0"/>
              </a:rPr>
              <a:t>Bài </a:t>
            </a:r>
            <a:r>
              <a:rPr lang="en-US" sz="3600" b="1" smtClean="0">
                <a:solidFill>
                  <a:srgbClr val="C00000"/>
                </a:solidFill>
                <a:latin typeface="Arial" panose="020B0604020202020204" pitchFamily="34" charset="0"/>
                <a:cs typeface="Arial" panose="020B0604020202020204" pitchFamily="34" charset="0"/>
              </a:rPr>
              <a:t>3</a:t>
            </a:r>
            <a:r>
              <a:rPr lang="vi-VN" sz="3600" b="1" smtClean="0">
                <a:solidFill>
                  <a:srgbClr val="C00000"/>
                </a:solidFill>
                <a:cs typeface="Arial" panose="020B0604020202020204" pitchFamily="34" charset="0"/>
              </a:rPr>
              <a:t> </a:t>
            </a:r>
            <a:r>
              <a:rPr lang="vi-VN" sz="3600" b="1">
                <a:solidFill>
                  <a:srgbClr val="C00000"/>
                </a:solidFill>
                <a:cs typeface="Arial" panose="020B0604020202020204" pitchFamily="34" charset="0"/>
              </a:rPr>
              <a:t>(</a:t>
            </a:r>
            <a:r>
              <a:rPr lang="vi-VN" sz="3600" b="1" smtClean="0">
                <a:solidFill>
                  <a:srgbClr val="C00000"/>
                </a:solidFill>
                <a:cs typeface="Arial" panose="020B0604020202020204" pitchFamily="34" charset="0"/>
              </a:rPr>
              <a:t>SGK-tr.</a:t>
            </a:r>
            <a:r>
              <a:rPr lang="en-US" sz="3600" b="1" smtClean="0">
                <a:solidFill>
                  <a:srgbClr val="C00000"/>
                </a:solidFill>
                <a:latin typeface="Arial" panose="020B0604020202020204" pitchFamily="34" charset="0"/>
                <a:cs typeface="Arial" panose="020B0604020202020204" pitchFamily="34" charset="0"/>
              </a:rPr>
              <a:t>30</a:t>
            </a:r>
            <a:r>
              <a:rPr lang="vi-VN" sz="3600" b="1" smtClean="0">
                <a:solidFill>
                  <a:srgbClr val="C00000"/>
                </a:solidFill>
                <a:cs typeface="Arial" panose="020B0604020202020204" pitchFamily="34" charset="0"/>
              </a:rPr>
              <a:t>) </a:t>
            </a:r>
            <a:r>
              <a:rPr lang="vi-VN" sz="3600">
                <a:solidFill>
                  <a:srgbClr val="000000"/>
                </a:solidFill>
                <a:latin typeface="Open Sans"/>
              </a:rPr>
              <a:t>Sau khi tìm hiểu các tài liệu, bạn Trung lựa chọn 10 biển đẹp của các châu lục trên thế giới: Hạ Long (thuộc nước Việt Nam); Phuket (thuộc nước Thái Lan); Marasusa Tropea (thuộc nước Italia); Cala Macarella (</a:t>
            </a:r>
            <a:r>
              <a:rPr lang="vi-VN" sz="3600">
                <a:solidFill>
                  <a:srgbClr val="000000"/>
                </a:solidFill>
                <a:latin typeface="Open Sans"/>
              </a:rPr>
              <a:t>thuộc </a:t>
            </a:r>
            <a:r>
              <a:rPr lang="vi-VN" sz="3600" smtClean="0">
                <a:solidFill>
                  <a:srgbClr val="000000"/>
                </a:solidFill>
                <a:latin typeface="Open Sans"/>
              </a:rPr>
              <a:t>nước</a:t>
            </a: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11507964" y="2751521"/>
            <a:ext cx="6044256" cy="4038600"/>
          </a:xfrm>
          <a:prstGeom prst="rect">
            <a:avLst/>
          </a:prstGeom>
        </p:spPr>
      </p:pic>
      <p:sp>
        <p:nvSpPr>
          <p:cNvPr id="5" name="Rectangle 4"/>
          <p:cNvSpPr/>
          <p:nvPr/>
        </p:nvSpPr>
        <p:spPr>
          <a:xfrm>
            <a:off x="609602" y="6743700"/>
            <a:ext cx="16840198" cy="3416320"/>
          </a:xfrm>
          <a:prstGeom prst="rect">
            <a:avLst/>
          </a:prstGeom>
        </p:spPr>
        <p:txBody>
          <a:bodyPr wrap="square">
            <a:spAutoFit/>
          </a:bodyPr>
          <a:lstStyle/>
          <a:p>
            <a:pPr lvl="0" algn="just">
              <a:lnSpc>
                <a:spcPct val="150000"/>
              </a:lnSpc>
            </a:pPr>
            <a:r>
              <a:rPr lang="vi-VN" sz="3600">
                <a:solidFill>
                  <a:srgbClr val="000000"/>
                </a:solidFill>
                <a:latin typeface="Open Sans"/>
              </a:rPr>
              <a:t>Tây Ban Nha); Ifaty (thuộc nước Madagascar); Lamu (thuộc nước Kenya); Ipanema (thuộc nước Brazil); Cancun (thuộc nước Mexico); Bondi (thuộc nước Australia); Scotia (thuộc châu Nam cực). Chọn ngẫu nhiên một biển trong </a:t>
            </a:r>
            <a:r>
              <a:rPr lang="vi-VN" sz="3600">
                <a:solidFill>
                  <a:srgbClr val="000000"/>
                </a:solidFill>
                <a:latin typeface="Open Sans"/>
              </a:rPr>
              <a:t>10 </a:t>
            </a:r>
            <a:r>
              <a:rPr lang="en-US" sz="3600" smtClean="0">
                <a:solidFill>
                  <a:srgbClr val="000000"/>
                </a:solidFill>
                <a:latin typeface="Open Sans"/>
              </a:rPr>
              <a:t>   </a:t>
            </a:r>
            <a:r>
              <a:rPr lang="vi-VN" sz="3600" smtClean="0">
                <a:solidFill>
                  <a:srgbClr val="000000"/>
                </a:solidFill>
                <a:latin typeface="Open Sans"/>
              </a:rPr>
              <a:t>biển </a:t>
            </a:r>
            <a:r>
              <a:rPr lang="vi-VN" sz="3600">
                <a:solidFill>
                  <a:srgbClr val="000000"/>
                </a:solidFill>
                <a:latin typeface="Open Sans"/>
              </a:rPr>
              <a:t>đó.</a:t>
            </a:r>
            <a:endParaRPr lang="en-US" sz="3600">
              <a:solidFill>
                <a:prstClr val="black"/>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flipH="1">
            <a:off x="17173758" y="9312538"/>
            <a:ext cx="1390285" cy="8341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wedge/>
      </p:transition>
    </mc:Choice>
    <mc:Fallback>
      <p:transition spd="med">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3" name="Group 3"/>
          <p:cNvGrpSpPr/>
          <p:nvPr/>
        </p:nvGrpSpPr>
        <p:grpSpPr>
          <a:xfrm>
            <a:off x="609602" y="605860"/>
            <a:ext cx="17002907" cy="1565840"/>
            <a:chOff x="0" y="0"/>
            <a:chExt cx="4478132" cy="474202"/>
          </a:xfrm>
        </p:grpSpPr>
        <p:sp>
          <p:nvSpPr>
            <p:cNvPr id="1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1" tIns="50801" rIns="50801" bIns="50801"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p:cNvSpPr txBox="1"/>
          <p:nvPr/>
        </p:nvSpPr>
        <p:spPr>
          <a:xfrm>
            <a:off x="3586553" y="510680"/>
            <a:ext cx="11049000" cy="14275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VẬN DỤNG</a:t>
            </a: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10948859" y="3695700"/>
            <a:ext cx="6272341" cy="4191000"/>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916874" y="2525197"/>
                <a:ext cx="16456726" cy="7571303"/>
              </a:xfrm>
              <a:prstGeom prst="rect">
                <a:avLst/>
              </a:prstGeom>
            </p:spPr>
            <p:txBody>
              <a:bodyPr wrap="square">
                <a:spAutoFit/>
              </a:bodyPr>
              <a:lstStyle/>
              <a:p>
                <a:pPr lvl="0" algn="just">
                  <a:lnSpc>
                    <a:spcPct val="150000"/>
                  </a:lnSpc>
                </a:pPr>
                <a:r>
                  <a:rPr lang="vi-VN" sz="3600">
                    <a:solidFill>
                      <a:srgbClr val="000000"/>
                    </a:solidFill>
                    <a:latin typeface="Open Sans"/>
                  </a:rPr>
                  <a:t>a) Gọi </a:t>
                </a:r>
                <a14:m>
                  <m:oMath xmlns:m="http://schemas.openxmlformats.org/officeDocument/2006/math">
                    <m:r>
                      <a:rPr lang="vi-VN" sz="3600" i="1" smtClean="0">
                        <a:solidFill>
                          <a:srgbClr val="000000"/>
                        </a:solidFill>
                        <a:latin typeface="Cambria Math" panose="02040503050406030204" pitchFamily="18" charset="0"/>
                      </a:rPr>
                      <m:t>𝐸</m:t>
                    </m:r>
                  </m:oMath>
                </a14:m>
                <a:r>
                  <a:rPr lang="vi-VN" sz="3600">
                    <a:solidFill>
                      <a:srgbClr val="000000"/>
                    </a:solidFill>
                    <a:latin typeface="Open Sans"/>
                  </a:rPr>
                  <a:t> là tập hợp gồm các kết quả có thể xảy ra đối với biển được chọn</a:t>
                </a:r>
                <a:r>
                  <a:rPr lang="vi-VN" sz="3600">
                    <a:solidFill>
                      <a:srgbClr val="000000"/>
                    </a:solidFill>
                    <a:latin typeface="Open Sans"/>
                  </a:rPr>
                  <a:t>. </a:t>
                </a:r>
                <a:r>
                  <a:rPr lang="en-US" sz="3600" smtClean="0">
                    <a:solidFill>
                      <a:srgbClr val="000000"/>
                    </a:solidFill>
                    <a:latin typeface="Open Sans"/>
                  </a:rPr>
                  <a:t>      </a:t>
                </a:r>
                <a:r>
                  <a:rPr lang="vi-VN" sz="3600" smtClean="0">
                    <a:solidFill>
                      <a:srgbClr val="000000"/>
                    </a:solidFill>
                    <a:latin typeface="Open Sans"/>
                  </a:rPr>
                  <a:t>Tính </a:t>
                </a:r>
                <a:r>
                  <a:rPr lang="vi-VN" sz="3600">
                    <a:solidFill>
                      <a:srgbClr val="000000"/>
                    </a:solidFill>
                    <a:latin typeface="Open Sans"/>
                  </a:rPr>
                  <a:t>số phần tử của tập hợp </a:t>
                </a:r>
                <a14:m>
                  <m:oMath xmlns:m="http://schemas.openxmlformats.org/officeDocument/2006/math">
                    <m:r>
                      <a:rPr lang="vi-VN" sz="3600" i="1" smtClean="0">
                        <a:solidFill>
                          <a:srgbClr val="000000"/>
                        </a:solidFill>
                        <a:latin typeface="Cambria Math" panose="02040503050406030204" pitchFamily="18" charset="0"/>
                      </a:rPr>
                      <m:t>𝐸</m:t>
                    </m:r>
                  </m:oMath>
                </a14:m>
                <a:r>
                  <a:rPr lang="vi-VN" sz="3600" smtClean="0">
                    <a:solidFill>
                      <a:srgbClr val="000000"/>
                    </a:solidFill>
                    <a:latin typeface="Open Sans"/>
                  </a:rPr>
                  <a:t>.</a:t>
                </a:r>
                <a:endParaRPr lang="vi-VN" sz="3600">
                  <a:solidFill>
                    <a:srgbClr val="000000"/>
                  </a:solidFill>
                  <a:latin typeface="Open Sans"/>
                </a:endParaRPr>
              </a:p>
              <a:p>
                <a:pPr lvl="0" algn="just">
                  <a:lnSpc>
                    <a:spcPct val="150000"/>
                  </a:lnSpc>
                </a:pPr>
                <a:r>
                  <a:rPr lang="vi-VN" sz="3600">
                    <a:solidFill>
                      <a:srgbClr val="000000"/>
                    </a:solidFill>
                    <a:latin typeface="Open Sans"/>
                  </a:rPr>
                  <a:t>b) Tính xác suất của mỗi biến cố </a:t>
                </a:r>
                <a:r>
                  <a:rPr lang="vi-VN" sz="3600">
                    <a:solidFill>
                      <a:srgbClr val="000000"/>
                    </a:solidFill>
                    <a:latin typeface="Open Sans"/>
                  </a:rPr>
                  <a:t>sau</a:t>
                </a:r>
                <a:r>
                  <a:rPr lang="vi-VN" sz="3600" smtClean="0">
                    <a:solidFill>
                      <a:srgbClr val="000000"/>
                    </a:solidFill>
                    <a:latin typeface="Open Sans"/>
                  </a:rPr>
                  <a:t>:</a:t>
                </a:r>
                <a:endParaRPr lang="vi-VN" sz="3600">
                  <a:solidFill>
                    <a:srgbClr val="000000"/>
                  </a:solidFill>
                  <a:latin typeface="Open Sans"/>
                </a:endParaRPr>
              </a:p>
              <a:p>
                <a:pPr marL="571500" lvl="0" indent="-571500" algn="just">
                  <a:lnSpc>
                    <a:spcPct val="150000"/>
                  </a:lnSpc>
                  <a:buFontTx/>
                  <a:buChar char="-"/>
                </a:pPr>
                <a:r>
                  <a:rPr lang="vi-VN" sz="3600" smtClean="0">
                    <a:solidFill>
                      <a:srgbClr val="000000"/>
                    </a:solidFill>
                    <a:latin typeface="Open Sans"/>
                  </a:rPr>
                  <a:t>“</a:t>
                </a:r>
                <a:r>
                  <a:rPr lang="vi-VN" sz="3600">
                    <a:solidFill>
                      <a:srgbClr val="000000"/>
                    </a:solidFill>
                    <a:latin typeface="Open Sans"/>
                  </a:rPr>
                  <a:t>Biển được chọn thuộc châu </a:t>
                </a:r>
                <a:r>
                  <a:rPr lang="vi-VN" sz="3600">
                    <a:solidFill>
                      <a:srgbClr val="000000"/>
                    </a:solidFill>
                    <a:latin typeface="Open Sans"/>
                  </a:rPr>
                  <a:t>Âu</a:t>
                </a:r>
                <a:r>
                  <a:rPr lang="vi-VN" sz="3600" smtClean="0">
                    <a:solidFill>
                      <a:srgbClr val="000000"/>
                    </a:solidFill>
                    <a:latin typeface="Open Sans"/>
                  </a:rPr>
                  <a:t>”;</a:t>
                </a:r>
                <a:endParaRPr lang="en-US" sz="3600" smtClean="0">
                  <a:solidFill>
                    <a:srgbClr val="000000"/>
                  </a:solidFill>
                  <a:latin typeface="Open Sans"/>
                </a:endParaRPr>
              </a:p>
              <a:p>
                <a:pPr marL="571500" lvl="0" indent="-571500" algn="just">
                  <a:lnSpc>
                    <a:spcPct val="150000"/>
                  </a:lnSpc>
                  <a:buFontTx/>
                  <a:buChar char="-"/>
                </a:pPr>
                <a:r>
                  <a:rPr lang="vi-VN" sz="3600" smtClean="0">
                    <a:solidFill>
                      <a:srgbClr val="000000"/>
                    </a:solidFill>
                    <a:latin typeface="Open Sans"/>
                  </a:rPr>
                  <a:t>“</a:t>
                </a:r>
                <a:r>
                  <a:rPr lang="vi-VN" sz="3600">
                    <a:solidFill>
                      <a:srgbClr val="000000"/>
                    </a:solidFill>
                    <a:latin typeface="Open Sans"/>
                  </a:rPr>
                  <a:t>Biển được chọn thuộc châu </a:t>
                </a:r>
                <a:r>
                  <a:rPr lang="vi-VN" sz="3600">
                    <a:solidFill>
                      <a:srgbClr val="000000"/>
                    </a:solidFill>
                    <a:latin typeface="Open Sans"/>
                  </a:rPr>
                  <a:t>Á</a:t>
                </a:r>
                <a:r>
                  <a:rPr lang="vi-VN" sz="3600" smtClean="0">
                    <a:solidFill>
                      <a:srgbClr val="000000"/>
                    </a:solidFill>
                    <a:latin typeface="Open Sans"/>
                  </a:rPr>
                  <a:t>”;</a:t>
                </a:r>
                <a:endParaRPr lang="en-US" sz="3600" smtClean="0">
                  <a:solidFill>
                    <a:srgbClr val="000000"/>
                  </a:solidFill>
                  <a:latin typeface="Open Sans"/>
                </a:endParaRPr>
              </a:p>
              <a:p>
                <a:pPr marL="571500" lvl="0" indent="-571500" algn="just">
                  <a:lnSpc>
                    <a:spcPct val="150000"/>
                  </a:lnSpc>
                  <a:buFontTx/>
                  <a:buChar char="-"/>
                </a:pPr>
                <a:r>
                  <a:rPr lang="vi-VN" sz="3600" smtClean="0">
                    <a:solidFill>
                      <a:srgbClr val="000000"/>
                    </a:solidFill>
                    <a:latin typeface="Open Sans"/>
                  </a:rPr>
                  <a:t>“</a:t>
                </a:r>
                <a:r>
                  <a:rPr lang="vi-VN" sz="3600">
                    <a:solidFill>
                      <a:srgbClr val="000000"/>
                    </a:solidFill>
                    <a:latin typeface="Open Sans"/>
                  </a:rPr>
                  <a:t>Biển được chọn thuộc châu </a:t>
                </a:r>
                <a:r>
                  <a:rPr lang="vi-VN" sz="3600">
                    <a:solidFill>
                      <a:srgbClr val="000000"/>
                    </a:solidFill>
                    <a:latin typeface="Open Sans"/>
                  </a:rPr>
                  <a:t>Phi</a:t>
                </a:r>
                <a:r>
                  <a:rPr lang="vi-VN" sz="3600" smtClean="0">
                    <a:solidFill>
                      <a:srgbClr val="000000"/>
                    </a:solidFill>
                    <a:latin typeface="Open Sans"/>
                  </a:rPr>
                  <a:t>”;</a:t>
                </a:r>
                <a:endParaRPr lang="en-US" sz="3600" smtClean="0">
                  <a:solidFill>
                    <a:srgbClr val="000000"/>
                  </a:solidFill>
                  <a:latin typeface="Open Sans"/>
                </a:endParaRPr>
              </a:p>
              <a:p>
                <a:pPr marL="571500" lvl="0" indent="-571500" algn="just">
                  <a:lnSpc>
                    <a:spcPct val="150000"/>
                  </a:lnSpc>
                  <a:buFontTx/>
                  <a:buChar char="-"/>
                </a:pPr>
                <a:r>
                  <a:rPr lang="vi-VN" sz="3600" smtClean="0">
                    <a:solidFill>
                      <a:srgbClr val="000000"/>
                    </a:solidFill>
                    <a:latin typeface="Open Sans"/>
                  </a:rPr>
                  <a:t>“</a:t>
                </a:r>
                <a:r>
                  <a:rPr lang="vi-VN" sz="3600">
                    <a:solidFill>
                      <a:srgbClr val="000000"/>
                    </a:solidFill>
                    <a:latin typeface="Open Sans"/>
                  </a:rPr>
                  <a:t>Biển được chọn thuộc châu </a:t>
                </a:r>
                <a:r>
                  <a:rPr lang="vi-VN" sz="3600">
                    <a:solidFill>
                      <a:srgbClr val="000000"/>
                    </a:solidFill>
                    <a:latin typeface="Open Sans"/>
                  </a:rPr>
                  <a:t>Úc</a:t>
                </a:r>
                <a:r>
                  <a:rPr lang="vi-VN" sz="3600" smtClean="0">
                    <a:solidFill>
                      <a:srgbClr val="000000"/>
                    </a:solidFill>
                    <a:latin typeface="Open Sans"/>
                  </a:rPr>
                  <a:t>”;</a:t>
                </a:r>
                <a:endParaRPr lang="en-US" sz="3600" smtClean="0">
                  <a:solidFill>
                    <a:srgbClr val="000000"/>
                  </a:solidFill>
                  <a:latin typeface="Open Sans"/>
                </a:endParaRPr>
              </a:p>
              <a:p>
                <a:pPr marL="571500" lvl="0" indent="-571500" algn="just">
                  <a:lnSpc>
                    <a:spcPct val="150000"/>
                  </a:lnSpc>
                  <a:buFontTx/>
                  <a:buChar char="-"/>
                </a:pPr>
                <a:r>
                  <a:rPr lang="vi-VN" sz="3600" smtClean="0">
                    <a:solidFill>
                      <a:prstClr val="black"/>
                    </a:solidFill>
                    <a:cs typeface="Arial" panose="020B0604020202020204" pitchFamily="34" charset="0"/>
                  </a:rPr>
                  <a:t>“</a:t>
                </a:r>
                <a:r>
                  <a:rPr lang="vi-VN" sz="3600">
                    <a:solidFill>
                      <a:prstClr val="black"/>
                    </a:solidFill>
                    <a:cs typeface="Arial" panose="020B0604020202020204" pitchFamily="34" charset="0"/>
                  </a:rPr>
                  <a:t>Biển được chọn thuộc châu Nam </a:t>
                </a:r>
                <a:r>
                  <a:rPr lang="vi-VN" sz="3600">
                    <a:solidFill>
                      <a:prstClr val="black"/>
                    </a:solidFill>
                    <a:cs typeface="Arial" panose="020B0604020202020204" pitchFamily="34" charset="0"/>
                  </a:rPr>
                  <a:t>cực</a:t>
                </a:r>
                <a:r>
                  <a:rPr lang="vi-VN" sz="3600" smtClean="0">
                    <a:solidFill>
                      <a:prstClr val="black"/>
                    </a:solidFill>
                    <a:cs typeface="Arial" panose="020B0604020202020204" pitchFamily="34" charset="0"/>
                  </a:rPr>
                  <a:t>”;</a:t>
                </a:r>
                <a:endParaRPr lang="vi-VN" sz="3600">
                  <a:solidFill>
                    <a:prstClr val="black"/>
                  </a:solidFill>
                  <a:cs typeface="Arial" panose="020B0604020202020204" pitchFamily="34" charset="0"/>
                </a:endParaRPr>
              </a:p>
              <a:p>
                <a:pPr marL="571500" lvl="0" indent="-571500" algn="just">
                  <a:lnSpc>
                    <a:spcPct val="150000"/>
                  </a:lnSpc>
                  <a:buFontTx/>
                  <a:buChar char="-"/>
                </a:pPr>
                <a:r>
                  <a:rPr lang="vi-VN" sz="3600" smtClean="0">
                    <a:solidFill>
                      <a:prstClr val="black"/>
                    </a:solidFill>
                    <a:cs typeface="Arial" panose="020B0604020202020204" pitchFamily="34" charset="0"/>
                  </a:rPr>
                  <a:t>“</a:t>
                </a:r>
                <a:r>
                  <a:rPr lang="vi-VN" sz="3600">
                    <a:solidFill>
                      <a:prstClr val="black"/>
                    </a:solidFill>
                    <a:cs typeface="Arial" panose="020B0604020202020204" pitchFamily="34" charset="0"/>
                  </a:rPr>
                  <a:t>Biển được chọn thuộc châu </a:t>
                </a:r>
                <a:r>
                  <a:rPr lang="vi-VN" sz="3600">
                    <a:solidFill>
                      <a:prstClr val="black"/>
                    </a:solidFill>
                    <a:cs typeface="Arial" panose="020B0604020202020204" pitchFamily="34" charset="0"/>
                  </a:rPr>
                  <a:t>Mỹ</a:t>
                </a:r>
                <a:r>
                  <a:rPr lang="vi-VN" sz="3600" smtClean="0">
                    <a:solidFill>
                      <a:prstClr val="black"/>
                    </a:solidFill>
                    <a:cs typeface="Arial" panose="020B0604020202020204" pitchFamily="34" charset="0"/>
                  </a:rPr>
                  <a:t>”.</a:t>
                </a:r>
                <a:endParaRPr lang="vi-VN" sz="3600">
                  <a:solidFill>
                    <a:prstClr val="black"/>
                  </a:solidFill>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16874" y="2525197"/>
                <a:ext cx="16456726" cy="7571303"/>
              </a:xfrm>
              <a:prstGeom prst="rect">
                <a:avLst/>
              </a:prstGeom>
              <a:blipFill>
                <a:blip r:embed="rId5"/>
                <a:stretch>
                  <a:fillRect l="-1111" r="-1148" b="-725"/>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flipH="1">
            <a:off x="17173758" y="9312538"/>
            <a:ext cx="1390285" cy="834171"/>
          </a:xfrm>
          <a:prstGeom prst="rect">
            <a:avLst/>
          </a:prstGeom>
        </p:spPr>
      </p:pic>
    </p:spTree>
    <p:extLst>
      <p:ext uri="{BB962C8B-B14F-4D97-AF65-F5344CB8AC3E}">
        <p14:creationId xmlns:p14="http://schemas.microsoft.com/office/powerpoint/2010/main" val="582568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mc:Choice xmlns:a14="http://schemas.microsoft.com/office/drawing/2010/main" Requires="a14">
          <p:sp>
            <p:nvSpPr>
              <p:cNvPr id="4" name="Rectangle 3"/>
              <p:cNvSpPr/>
              <p:nvPr/>
            </p:nvSpPr>
            <p:spPr>
              <a:xfrm>
                <a:off x="723900" y="1093907"/>
                <a:ext cx="16840200" cy="9002593"/>
              </a:xfrm>
              <a:prstGeom prst="rect">
                <a:avLst/>
              </a:prstGeom>
            </p:spPr>
            <p:txBody>
              <a:bodyPr wrap="square">
                <a:spAutoFit/>
              </a:bodyPr>
              <a:lstStyle/>
              <a:p>
                <a:pPr algn="just">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a) Tập hợp</a:t>
                </a:r>
                <a:r>
                  <a:rPr lang="fr-FR" sz="3600" i="1">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fr-FR" sz="3600">
                    <a:effectLst/>
                    <a:latin typeface="Arial" panose="020B0604020202020204" pitchFamily="34" charset="0"/>
                    <a:ea typeface="Calibri" panose="020F0502020204030204" pitchFamily="34" charset="0"/>
                    <a:cs typeface="Arial" panose="020B0604020202020204" pitchFamily="34" charset="0"/>
                  </a:rPr>
                  <a:t> gồm các kết quả có thể xảy ra là:</a:t>
                </a:r>
                <a:r>
                  <a:rPr lang="en-US" sz="36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𝐸</m:t>
                    </m:r>
                    <m:r>
                      <a:rPr lang="en-US" sz="3600" i="1">
                        <a:effectLst/>
                        <a:latin typeface="Cambria Math" panose="02040503050406030204" pitchFamily="18" charset="0"/>
                        <a:ea typeface="Calibri" panose="020F0502020204030204" pitchFamily="34" charset="0"/>
                        <a:cs typeface="Times New Roman" panose="02020603050405020304" pitchFamily="18" charset="0"/>
                      </a:rPr>
                      <m:t> = </m:t>
                    </m:r>
                  </m:oMath>
                </a14:m>
                <a:r>
                  <a:rPr lang="en-US" sz="3600">
                    <a:effectLst/>
                    <a:latin typeface="Arial" panose="020B0604020202020204" pitchFamily="34" charset="0"/>
                    <a:ea typeface="Calibri" panose="020F0502020204030204" pitchFamily="34" charset="0"/>
                    <a:cs typeface="Arial" panose="020B0604020202020204" pitchFamily="34" charset="0"/>
                  </a:rPr>
                  <a:t>{Hạ long, Phuket, Marasusa Tropea, Cala Macarella, Ifty, Lamu, Ipanema, Cancun, Bondi, Scotia</a:t>
                </a:r>
                <a:r>
                  <a:rPr lang="en-US" sz="3600">
                    <a:effectLst/>
                    <a:latin typeface="Arial" panose="020B0604020202020204" pitchFamily="34" charset="0"/>
                    <a:ea typeface="Calibri" panose="020F0502020204030204" pitchFamily="34" charset="0"/>
                    <a:cs typeface="Arial" panose="020B0604020202020204" pitchFamily="34" charset="0"/>
                  </a:rPr>
                  <a:t>} </a:t>
                </a:r>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smtClean="0">
                    <a:effectLst/>
                    <a:latin typeface="Arial" panose="020B0604020202020204" pitchFamily="34" charset="0"/>
                    <a:ea typeface="Calibri" panose="020F0502020204030204" pitchFamily="34" charset="0"/>
                    <a:cs typeface="Arial" panose="020B0604020202020204" pitchFamily="34" charset="0"/>
                  </a:rPr>
                  <a:t>Số </a:t>
                </a:r>
                <a:r>
                  <a:rPr lang="en-US" sz="3600">
                    <a:effectLst/>
                    <a:latin typeface="Arial" panose="020B0604020202020204" pitchFamily="34" charset="0"/>
                    <a:ea typeface="Calibri" panose="020F0502020204030204" pitchFamily="34" charset="0"/>
                    <a:cs typeface="Arial" panose="020B0604020202020204" pitchFamily="34" charset="0"/>
                  </a:rPr>
                  <a:t>phần tử của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en-US" sz="3600" i="1">
                    <a:effectLst/>
                    <a:latin typeface="Arial" panose="020B0604020202020204" pitchFamily="34" charset="0"/>
                    <a:ea typeface="Calibri" panose="020F0502020204030204" pitchFamily="34" charset="0"/>
                    <a:cs typeface="Arial" panose="020B0604020202020204" pitchFamily="34" charset="0"/>
                  </a:rPr>
                  <a:t> </a:t>
                </a:r>
                <a:r>
                  <a:rPr lang="en-US" sz="360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600" smtClean="0">
                    <a:effectLst/>
                    <a:latin typeface="Arial" panose="020B0604020202020204" pitchFamily="34" charset="0"/>
                    <a:ea typeface="Arial" panose="020B060402020202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Calibri" panose="020F0502020204030204" pitchFamily="34" charset="0"/>
                    <a:cs typeface="Arial" panose="020B0604020202020204" pitchFamily="34" charset="0"/>
                  </a:rPr>
                  <a:t>b</a:t>
                </a:r>
                <a:r>
                  <a:rPr lang="en-US" sz="3600">
                    <a:effectLst/>
                    <a:latin typeface="Arial" panose="020B0604020202020204" pitchFamily="34" charset="0"/>
                    <a:ea typeface="Calibri" panose="020F0502020204030204" pitchFamily="34" charset="0"/>
                    <a:cs typeface="Arial" panose="020B0604020202020204" pitchFamily="34" charset="0"/>
                  </a:rPr>
                  <a:t>) </a:t>
                </a:r>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smtClean="0">
                    <a:effectLst/>
                    <a:latin typeface="Arial" panose="020B0604020202020204" pitchFamily="34" charset="0"/>
                    <a:ea typeface="Calibri" panose="020F0502020204030204" pitchFamily="34" charset="0"/>
                    <a:cs typeface="Arial" panose="020B0604020202020204" pitchFamily="34" charset="0"/>
                  </a:rPr>
                  <a:t>Các </a:t>
                </a:r>
                <a:r>
                  <a:rPr lang="en-US" sz="3600">
                    <a:effectLst/>
                    <a:latin typeface="Arial" panose="020B0604020202020204" pitchFamily="34" charset="0"/>
                    <a:ea typeface="Calibri" panose="020F0502020204030204" pitchFamily="34" charset="0"/>
                    <a:cs typeface="Arial" panose="020B0604020202020204" pitchFamily="34" charset="0"/>
                  </a:rPr>
                  <a:t>kết quả thuận lợi cho biến cố "Biển được chọn thuộc châu Âu" là Marasusa Tropea; Cala Macarella. Có 2 kết quả thuận lợi cho biến cố đó.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smtClean="0">
                    <a:effectLst/>
                    <a:latin typeface="Arial" panose="020B0604020202020204" pitchFamily="34" charset="0"/>
                    <a:ea typeface="Calibri" panose="020F0502020204030204" pitchFamily="34" charset="0"/>
                    <a:cs typeface="Arial" panose="020B0604020202020204" pitchFamily="34" charset="0"/>
                  </a:rPr>
                  <a:t>	Vậy </a:t>
                </a:r>
                <a:r>
                  <a:rPr lang="en-US" sz="3600">
                    <a:effectLst/>
                    <a:latin typeface="Arial" panose="020B0604020202020204" pitchFamily="34" charset="0"/>
                    <a:ea typeface="Calibri" panose="020F0502020204030204" pitchFamily="34" charset="0"/>
                    <a:cs typeface="Arial" panose="020B0604020202020204" pitchFamily="34" charset="0"/>
                  </a:rPr>
                  <a:t>xác suất của biến cố đó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smtClean="0">
                    <a:effectLst/>
                    <a:latin typeface="Arial" panose="020B0604020202020204" pitchFamily="34" charset="0"/>
                    <a:ea typeface="Calibri" panose="020F0502020204030204" pitchFamily="34" charset="0"/>
                    <a:cs typeface="Arial" panose="020B0604020202020204" pitchFamily="34" charset="0"/>
                  </a:rPr>
                  <a:t>Các </a:t>
                </a:r>
                <a:r>
                  <a:rPr lang="en-US" sz="3600">
                    <a:effectLst/>
                    <a:latin typeface="Arial" panose="020B0604020202020204" pitchFamily="34" charset="0"/>
                    <a:ea typeface="Calibri" panose="020F0502020204030204" pitchFamily="34" charset="0"/>
                    <a:cs typeface="Arial" panose="020B0604020202020204" pitchFamily="34" charset="0"/>
                  </a:rPr>
                  <a:t>kết quả thuận lợi cho biến cố "Biển được chọn thuộc châu Á" là Hạ Long; Phuket. Có 2 kết quả thuận lợi cho biến cố đó.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smtClean="0">
                    <a:effectLst/>
                    <a:latin typeface="Arial" panose="020B0604020202020204" pitchFamily="34" charset="0"/>
                    <a:ea typeface="Calibri" panose="020F0502020204030204" pitchFamily="34" charset="0"/>
                    <a:cs typeface="Arial" panose="020B0604020202020204" pitchFamily="34" charset="0"/>
                  </a:rPr>
                  <a:t>	Vậy </a:t>
                </a:r>
                <a:r>
                  <a:rPr lang="en-US" sz="3600">
                    <a:effectLst/>
                    <a:latin typeface="Arial" panose="020B0604020202020204" pitchFamily="34" charset="0"/>
                    <a:ea typeface="Calibri" panose="020F0502020204030204" pitchFamily="34" charset="0"/>
                    <a:cs typeface="Arial" panose="020B0604020202020204" pitchFamily="34" charset="0"/>
                  </a:rPr>
                  <a:t>xác suất của biến cố đó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23900" y="1093907"/>
                <a:ext cx="16840200" cy="9002593"/>
              </a:xfrm>
              <a:prstGeom prst="rect">
                <a:avLst/>
              </a:prstGeom>
              <a:blipFill>
                <a:blip r:embed="rId3"/>
                <a:stretch>
                  <a:fillRect l="-1122" r="-1086" b="-135"/>
                </a:stretch>
              </a:blipFill>
            </p:spPr>
            <p:txBody>
              <a:bodyPr/>
              <a:lstStyle/>
              <a:p>
                <a:r>
                  <a:rPr lang="en-US">
                    <a:noFill/>
                  </a:rPr>
                  <a:t> </a:t>
                </a:r>
              </a:p>
            </p:txBody>
          </p:sp>
        </mc:Fallback>
      </mc:AlternateContent>
      <p:sp>
        <p:nvSpPr>
          <p:cNvPr id="3" name="Rectangle 2"/>
          <p:cNvSpPr/>
          <p:nvPr/>
        </p:nvSpPr>
        <p:spPr>
          <a:xfrm>
            <a:off x="8603627" y="366980"/>
            <a:ext cx="1080745" cy="661720"/>
          </a:xfrm>
          <a:prstGeom prst="rect">
            <a:avLst/>
          </a:prstGeom>
        </p:spPr>
        <p:txBody>
          <a:bodyPr wrap="none">
            <a:spAutoFit/>
          </a:bodyPr>
          <a:lstStyle/>
          <a:p>
            <a:pPr lvl="0" algn="ctr">
              <a:defRPr/>
            </a:pPr>
            <a:r>
              <a:rPr lang="vi-VN" sz="3700" b="1" i="1" u="sng">
                <a:solidFill>
                  <a:srgbClr val="C00000"/>
                </a:solidFill>
                <a:cs typeface="Arial" panose="020B0604020202020204" pitchFamily="34" charset="0"/>
              </a:rPr>
              <a:t>Giải</a:t>
            </a:r>
            <a:endParaRPr lang="en-US" sz="3700" b="1" i="1" u="sng">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flipH="1">
            <a:off x="16721712" y="9085634"/>
            <a:ext cx="1684776" cy="1010866"/>
          </a:xfrm>
          <a:prstGeom prst="rect">
            <a:avLst/>
          </a:prstGeom>
        </p:spPr>
      </p:pic>
    </p:spTree>
    <p:extLst>
      <p:ext uri="{BB962C8B-B14F-4D97-AF65-F5344CB8AC3E}">
        <p14:creationId xmlns:p14="http://schemas.microsoft.com/office/powerpoint/2010/main" val="108831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anim calcmode="lin" valueType="num">
                                      <p:cBhvr>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up)">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9" name="Group 8"/>
          <p:cNvGrpSpPr/>
          <p:nvPr/>
        </p:nvGrpSpPr>
        <p:grpSpPr>
          <a:xfrm>
            <a:off x="609600" y="748340"/>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419100"/>
            <a:ext cx="16230600" cy="1543692"/>
          </a:xfrm>
          <a:prstGeom prst="rect">
            <a:avLst/>
          </a:prstGeom>
        </p:spPr>
        <p:txBody>
          <a:bodyPr lIns="0" tIns="0" rIns="0" bIns="0" rtlCol="0" anchor="t">
            <a:spAutoFit/>
          </a:bodyPr>
          <a:lstStyle/>
          <a:p>
            <a:pPr algn="ctr">
              <a:lnSpc>
                <a:spcPts val="13999"/>
              </a:lnSpc>
            </a:pPr>
            <a:r>
              <a:rPr lang="vi-VN" sz="6000" b="1" smtClean="0">
                <a:solidFill>
                  <a:srgbClr val="FFFFFF"/>
                </a:solidFill>
              </a:rPr>
              <a:t>NỘI DUNG BÀI HỌC</a:t>
            </a:r>
            <a:endParaRPr lang="en-US" sz="6000" b="1" dirty="0">
              <a:solidFill>
                <a:srgbClr val="FFFFFF"/>
              </a:solidFill>
            </a:endParaRPr>
          </a:p>
        </p:txBody>
      </p:sp>
      <p:grpSp>
        <p:nvGrpSpPr>
          <p:cNvPr id="3" name="Group 2"/>
          <p:cNvGrpSpPr/>
          <p:nvPr/>
        </p:nvGrpSpPr>
        <p:grpSpPr>
          <a:xfrm>
            <a:off x="1447800" y="3052620"/>
            <a:ext cx="14958604" cy="1447800"/>
            <a:chOff x="1718872" y="3008596"/>
            <a:chExt cx="14958604" cy="1447800"/>
          </a:xfrm>
        </p:grpSpPr>
        <p:sp>
          <p:nvSpPr>
            <p:cNvPr id="4" name="Rounded Rectangle 3"/>
            <p:cNvSpPr/>
            <p:nvPr/>
          </p:nvSpPr>
          <p:spPr>
            <a:xfrm>
              <a:off x="1718872" y="3008596"/>
              <a:ext cx="1676400" cy="1447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500" b="1" smtClean="0">
                  <a:solidFill>
                    <a:schemeClr val="bg1"/>
                  </a:solidFill>
                  <a:latin typeface="Arial" panose="020B0604020202020204" pitchFamily="34" charset="0"/>
                  <a:cs typeface="Arial" panose="020B0604020202020204" pitchFamily="34" charset="0"/>
                </a:rPr>
                <a:t>I</a:t>
              </a:r>
              <a:endParaRPr lang="en-US" sz="5500" b="1">
                <a:solidFill>
                  <a:schemeClr val="bg1"/>
                </a:solidFill>
                <a:latin typeface="Arial" panose="020B0604020202020204" pitchFamily="34" charset="0"/>
                <a:cs typeface="Arial" panose="020B0604020202020204" pitchFamily="34" charset="0"/>
              </a:endParaRPr>
            </a:p>
          </p:txBody>
        </p:sp>
        <p:sp>
          <p:nvSpPr>
            <p:cNvPr id="5" name="Rounded Rectangle 4"/>
            <p:cNvSpPr/>
            <p:nvPr/>
          </p:nvSpPr>
          <p:spPr>
            <a:xfrm>
              <a:off x="3776271" y="3008596"/>
              <a:ext cx="12901205" cy="1447800"/>
            </a:xfrm>
            <a:prstGeom prst="roundRect">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cs typeface="Arial" panose="020B0604020202020204" pitchFamily="34" charset="0"/>
                </a:rPr>
                <a:t>Xác suất của biến cố trong trò chơi tung đồng xu</a:t>
              </a:r>
              <a:endParaRPr lang="en-US" sz="4000" b="1">
                <a:solidFill>
                  <a:schemeClr val="tx1"/>
                </a:solidFill>
                <a:latin typeface="Arial" panose="020B0604020202020204" pitchFamily="34" charset="0"/>
                <a:cs typeface="Arial" panose="020B0604020202020204" pitchFamily="34" charset="0"/>
              </a:endParaRPr>
            </a:p>
          </p:txBody>
        </p:sp>
      </p:grpSp>
      <p:grpSp>
        <p:nvGrpSpPr>
          <p:cNvPr id="8" name="Group 7"/>
          <p:cNvGrpSpPr/>
          <p:nvPr/>
        </p:nvGrpSpPr>
        <p:grpSpPr>
          <a:xfrm>
            <a:off x="1450298" y="5448300"/>
            <a:ext cx="14956106" cy="1447800"/>
            <a:chOff x="1718872" y="5143963"/>
            <a:chExt cx="14956106" cy="1447800"/>
          </a:xfrm>
        </p:grpSpPr>
        <p:sp>
          <p:nvSpPr>
            <p:cNvPr id="32" name="Rounded Rectangle 31"/>
            <p:cNvSpPr/>
            <p:nvPr/>
          </p:nvSpPr>
          <p:spPr>
            <a:xfrm>
              <a:off x="1718872" y="5143963"/>
              <a:ext cx="1676400" cy="14478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500" b="1" smtClean="0">
                  <a:solidFill>
                    <a:schemeClr val="bg1"/>
                  </a:solidFill>
                  <a:latin typeface="Arial" panose="020B0604020202020204" pitchFamily="34" charset="0"/>
                  <a:cs typeface="Arial" panose="020B0604020202020204" pitchFamily="34" charset="0"/>
                </a:rPr>
                <a:t>II</a:t>
              </a:r>
              <a:endParaRPr lang="en-US" sz="5500" b="1">
                <a:solidFill>
                  <a:schemeClr val="bg1"/>
                </a:solidFill>
                <a:latin typeface="Arial" panose="020B0604020202020204" pitchFamily="34" charset="0"/>
                <a:cs typeface="Arial" panose="020B0604020202020204" pitchFamily="34" charset="0"/>
              </a:endParaRPr>
            </a:p>
          </p:txBody>
        </p:sp>
        <p:sp>
          <p:nvSpPr>
            <p:cNvPr id="33" name="Rounded Rectangle 32"/>
            <p:cNvSpPr/>
            <p:nvPr/>
          </p:nvSpPr>
          <p:spPr>
            <a:xfrm>
              <a:off x="3776272" y="5143963"/>
              <a:ext cx="12898706" cy="144780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cs typeface="Arial" panose="020B0604020202020204" pitchFamily="34" charset="0"/>
                </a:rPr>
                <a:t>Xác suất của biến cố trong trò chơi vòng quay số</a:t>
              </a:r>
              <a:endParaRPr lang="en-US" sz="4000" b="1">
                <a:solidFill>
                  <a:schemeClr val="tx1"/>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5431">
            <a:off x="16568899" y="7610399"/>
            <a:ext cx="1875396" cy="2523682"/>
          </a:xfrm>
          <a:prstGeom prst="rect">
            <a:avLst/>
          </a:prstGeom>
        </p:spPr>
      </p:pic>
      <p:grpSp>
        <p:nvGrpSpPr>
          <p:cNvPr id="15" name="Group 14"/>
          <p:cNvGrpSpPr/>
          <p:nvPr/>
        </p:nvGrpSpPr>
        <p:grpSpPr>
          <a:xfrm>
            <a:off x="1450298" y="7810500"/>
            <a:ext cx="14956106" cy="1752600"/>
            <a:chOff x="1718872" y="4991563"/>
            <a:chExt cx="14956106" cy="1752600"/>
          </a:xfrm>
        </p:grpSpPr>
        <p:sp>
          <p:nvSpPr>
            <p:cNvPr id="16" name="Rounded Rectangle 15"/>
            <p:cNvSpPr/>
            <p:nvPr/>
          </p:nvSpPr>
          <p:spPr>
            <a:xfrm>
              <a:off x="1718872" y="5143963"/>
              <a:ext cx="1676400" cy="1447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5500" b="1" smtClean="0">
                  <a:solidFill>
                    <a:schemeClr val="bg1"/>
                  </a:solidFill>
                  <a:latin typeface="Arial" panose="020B0604020202020204" pitchFamily="34" charset="0"/>
                  <a:cs typeface="Arial" panose="020B0604020202020204" pitchFamily="34" charset="0"/>
                </a:rPr>
                <a:t>III</a:t>
              </a:r>
              <a:endParaRPr lang="en-US" sz="5500" b="1">
                <a:solidFill>
                  <a:schemeClr val="bg1"/>
                </a:solidFill>
                <a:latin typeface="Arial" panose="020B0604020202020204" pitchFamily="34" charset="0"/>
                <a:cs typeface="Arial" panose="020B0604020202020204" pitchFamily="34" charset="0"/>
              </a:endParaRPr>
            </a:p>
          </p:txBody>
        </p:sp>
        <p:sp>
          <p:nvSpPr>
            <p:cNvPr id="17" name="Rounded Rectangle 16"/>
            <p:cNvSpPr/>
            <p:nvPr/>
          </p:nvSpPr>
          <p:spPr>
            <a:xfrm>
              <a:off x="3776272" y="4991563"/>
              <a:ext cx="12898706" cy="17526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cs typeface="Arial" panose="020B0604020202020204" pitchFamily="34" charset="0"/>
                </a:rPr>
                <a:t>Xác suất của biến cố trong trò chơi chọn ngẫu nhiên một đối tượng từ một nhóm đối tượng</a:t>
              </a:r>
              <a:endParaRPr lang="en-US" sz="4000" b="1">
                <a:solidFill>
                  <a:schemeClr val="tx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10" name="Picture 9"/>
          <p:cNvPicPr>
            <a:picLocks noChangeAspect="1"/>
          </p:cNvPicPr>
          <p:nvPr/>
        </p:nvPicPr>
        <p:blipFill>
          <a:blip r:embed="rId3"/>
          <a:stretch>
            <a:fillRect/>
          </a:stretch>
        </p:blipFill>
        <p:spPr>
          <a:xfrm flipH="1">
            <a:off x="16721712" y="9085634"/>
            <a:ext cx="1684776" cy="101086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723900" y="288712"/>
                <a:ext cx="16840200" cy="9883988"/>
              </a:xfrm>
              <a:prstGeom prst="rect">
                <a:avLst/>
              </a:prstGeom>
            </p:spPr>
            <p:txBody>
              <a:bodyPr wrap="square">
                <a:spAutoFit/>
              </a:bodyPr>
              <a:lstStyle/>
              <a:p>
                <a:pPr marL="571500" lvl="0" indent="-571500" algn="just">
                  <a:lnSpc>
                    <a:spcPct val="130000"/>
                  </a:lnSpc>
                  <a:buFont typeface="Arial" panose="020B0604020202020204" pitchFamily="34" charset="0"/>
                  <a:buChar char="•"/>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kết quả thuận lợi cho biến cố "Biển được chọn thuộc châu Phi" là Ifaty; Lamu. Có 2 kết quả thuận lợi cho biến cố đó. </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30000"/>
                  </a:lnSpc>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	Vậy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xác suất của biến cố đó là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den>
                    </m:f>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30000"/>
                  </a:lnSpc>
                  <a:buFont typeface="Arial" panose="020B0604020202020204" pitchFamily="34" charset="0"/>
                  <a:buChar char="•"/>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kết quả thuận lợi cho biến cố "Biển được chọn thuộc châu Úc" là Bondi. Có 1 kết quả thuận lợi cho biến cố đó. </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30000"/>
                  </a:lnSpc>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	Vậy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xác suất của biến cố đó là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den>
                    </m:f>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30000"/>
                  </a:lnSpc>
                  <a:buFont typeface="Arial" panose="020B0604020202020204" pitchFamily="34" charset="0"/>
                  <a:buChar char="•"/>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kết quả thuận lợi cho biến cố "Biển được chọn thuộc châu Nam Cực" là Scotia. Có 1 kết quả thuận lợi cho biến cố đó. </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30000"/>
                  </a:lnSpc>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	Vậy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xác suất của biến cố đó là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den>
                    </m:f>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30000"/>
                  </a:lnSpc>
                  <a:buFont typeface="Arial" panose="020B0604020202020204" pitchFamily="34" charset="0"/>
                  <a:buChar char="•"/>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kết quả thuận lợi cho biến cố "Biển được chọn thuộc châu Mỹ" là Ipanema; Cancun. Có 2 kết quả thuận lợi cho biến cố đó. </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30000"/>
                  </a:lnSpc>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	Vậy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xác suất của biến cố đó là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den>
                    </m:f>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23900" y="288712"/>
                <a:ext cx="16840200" cy="9883988"/>
              </a:xfrm>
              <a:prstGeom prst="rect">
                <a:avLst/>
              </a:prstGeom>
              <a:blipFill>
                <a:blip r:embed="rId4"/>
                <a:stretch>
                  <a:fillRect l="-1014" r="-1086"/>
                </a:stretch>
              </a:blipFill>
            </p:spPr>
            <p:txBody>
              <a:bodyPr/>
              <a:lstStyle/>
              <a:p>
                <a:r>
                  <a:rPr lang="en-US">
                    <a:noFill/>
                  </a:rPr>
                  <a:t> </a:t>
                </a:r>
              </a:p>
            </p:txBody>
          </p:sp>
        </mc:Fallback>
      </mc:AlternateContent>
    </p:spTree>
    <p:extLst>
      <p:ext uri="{BB962C8B-B14F-4D97-AF65-F5344CB8AC3E}">
        <p14:creationId xmlns:p14="http://schemas.microsoft.com/office/powerpoint/2010/main" val="223843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anim calcmode="lin" valueType="num">
                                      <p:cBhvr>
                                        <p:cTn id="3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barn(inVertical)">
                                      <p:cBhvr>
                                        <p:cTn id="4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9" name="Group 8"/>
          <p:cNvGrpSpPr/>
          <p:nvPr/>
        </p:nvGrpSpPr>
        <p:grpSpPr>
          <a:xfrm>
            <a:off x="609600" y="652448"/>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327246"/>
            <a:ext cx="16230600" cy="1795363"/>
          </a:xfrm>
          <a:prstGeom prst="rect">
            <a:avLst/>
          </a:prstGeom>
        </p:spPr>
        <p:txBody>
          <a:bodyPr lIns="0" tIns="0" rIns="0" bIns="0" rtlCol="0" anchor="t">
            <a:spAutoFit/>
          </a:bodyPr>
          <a:lstStyle/>
          <a:p>
            <a:pPr algn="ctr">
              <a:lnSpc>
                <a:spcPts val="13999"/>
              </a:lnSpc>
            </a:pPr>
            <a:r>
              <a:rPr lang="vi-VN" sz="6000" b="1" smtClean="0">
                <a:solidFill>
                  <a:srgbClr val="FFFFFF"/>
                </a:solidFill>
              </a:rPr>
              <a:t>HƯỚNG DẪN VỀ NHÀ</a:t>
            </a:r>
            <a:endParaRPr lang="en-US" sz="6000" b="1" dirty="0">
              <a:solidFill>
                <a:srgbClr val="FFFFFF"/>
              </a:solidFill>
            </a:endParaRPr>
          </a:p>
        </p:txBody>
      </p:sp>
      <p:grpSp>
        <p:nvGrpSpPr>
          <p:cNvPr id="29" name="Group 28"/>
          <p:cNvGrpSpPr/>
          <p:nvPr/>
        </p:nvGrpSpPr>
        <p:grpSpPr>
          <a:xfrm>
            <a:off x="381000" y="3998869"/>
            <a:ext cx="5638800" cy="5404244"/>
            <a:chOff x="381000" y="3998869"/>
            <a:chExt cx="5638800" cy="5404244"/>
          </a:xfrm>
        </p:grpSpPr>
        <p:sp>
          <p:nvSpPr>
            <p:cNvPr id="8" name="Freeform 8"/>
            <p:cNvSpPr/>
            <p:nvPr/>
          </p:nvSpPr>
          <p:spPr>
            <a:xfrm>
              <a:off x="381000" y="3998869"/>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3" name="TextBox 22"/>
            <p:cNvSpPr txBox="1"/>
            <p:nvPr/>
          </p:nvSpPr>
          <p:spPr>
            <a:xfrm>
              <a:off x="609600" y="6150562"/>
              <a:ext cx="5041579" cy="1824923"/>
            </a:xfrm>
            <a:prstGeom prst="rect">
              <a:avLst/>
            </a:prstGeom>
            <a:noFill/>
          </p:spPr>
          <p:txBody>
            <a:bodyPr wrap="square" rtlCol="0">
              <a:spAutoFit/>
            </a:bodyPr>
            <a:lstStyle/>
            <a:p>
              <a:pPr algn="ctr">
                <a:lnSpc>
                  <a:spcPct val="150000"/>
                </a:lnSpc>
              </a:pPr>
              <a:r>
                <a:rPr lang="vi-VN" sz="4000" smtClean="0"/>
                <a:t>Ôn lại các kiến thức đã học</a:t>
              </a:r>
              <a:endParaRPr lang="en-US" sz="4000" dirty="0">
                <a:latin typeface="Arial" panose="020B0604020202020204" pitchFamily="34" charset="0"/>
                <a:cs typeface="Arial" panose="020B0604020202020204" pitchFamily="34" charset="0"/>
              </a:endParaRPr>
            </a:p>
          </p:txBody>
        </p:sp>
        <p:sp>
          <p:nvSpPr>
            <p:cNvPr id="24" name="TextBox 23"/>
            <p:cNvSpPr txBox="1"/>
            <p:nvPr/>
          </p:nvSpPr>
          <p:spPr>
            <a:xfrm>
              <a:off x="2171700" y="5140933"/>
              <a:ext cx="2057400" cy="1107996"/>
            </a:xfrm>
            <a:prstGeom prst="rect">
              <a:avLst/>
            </a:prstGeom>
            <a:noFill/>
          </p:spPr>
          <p:txBody>
            <a:bodyPr wrap="square" rtlCol="0">
              <a:spAutoFit/>
            </a:bodyPr>
            <a:lstStyle/>
            <a:p>
              <a:pPr algn="ctr"/>
              <a:r>
                <a:rPr lang="vi-VN" sz="6600" b="1" dirty="0" smtClean="0">
                  <a:solidFill>
                    <a:srgbClr val="C00000"/>
                  </a:solidFill>
                  <a:latin typeface="Arial" panose="020B0604020202020204" pitchFamily="34" charset="0"/>
                  <a:cs typeface="Arial" panose="020B0604020202020204" pitchFamily="34" charset="0"/>
                </a:rPr>
                <a:t>01</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0" name="Group 29"/>
          <p:cNvGrpSpPr/>
          <p:nvPr/>
        </p:nvGrpSpPr>
        <p:grpSpPr>
          <a:xfrm>
            <a:off x="6238303" y="2557237"/>
            <a:ext cx="5638800" cy="5404244"/>
            <a:chOff x="6238303" y="2557237"/>
            <a:chExt cx="5638800" cy="5404244"/>
          </a:xfrm>
        </p:grpSpPr>
        <p:sp>
          <p:nvSpPr>
            <p:cNvPr id="14" name="Freeform 14"/>
            <p:cNvSpPr/>
            <p:nvPr/>
          </p:nvSpPr>
          <p:spPr>
            <a:xfrm>
              <a:off x="6238303" y="2557237"/>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5" name="TextBox 24"/>
            <p:cNvSpPr txBox="1"/>
            <p:nvPr/>
          </p:nvSpPr>
          <p:spPr>
            <a:xfrm>
              <a:off x="6458122" y="4879307"/>
              <a:ext cx="5305864" cy="1824923"/>
            </a:xfrm>
            <a:prstGeom prst="rect">
              <a:avLst/>
            </a:prstGeom>
            <a:noFill/>
          </p:spPr>
          <p:txBody>
            <a:bodyPr wrap="square" rtlCol="0">
              <a:spAutoFit/>
            </a:bodyPr>
            <a:lstStyle/>
            <a:p>
              <a:pPr algn="ctr">
                <a:lnSpc>
                  <a:spcPct val="150000"/>
                </a:lnSpc>
              </a:pPr>
              <a:r>
                <a:rPr lang="vi-VN" sz="4000" smtClean="0">
                  <a:cs typeface="Arial" panose="020B0604020202020204" pitchFamily="34" charset="0"/>
                </a:rPr>
                <a:t>Hoàn </a:t>
              </a:r>
              <a:r>
                <a:rPr lang="vi-VN" sz="4000">
                  <a:cs typeface="Arial" panose="020B0604020202020204" pitchFamily="34" charset="0"/>
                </a:rPr>
                <a:t>thành các </a:t>
              </a:r>
              <a:endParaRPr lang="en-US" sz="4000" smtClean="0">
                <a:cs typeface="Arial" panose="020B0604020202020204" pitchFamily="34" charset="0"/>
              </a:endParaRPr>
            </a:p>
            <a:p>
              <a:pPr algn="ctr">
                <a:lnSpc>
                  <a:spcPct val="150000"/>
                </a:lnSpc>
              </a:pPr>
              <a:r>
                <a:rPr lang="vi-VN" sz="4000" smtClean="0">
                  <a:cs typeface="Arial" panose="020B0604020202020204" pitchFamily="34" charset="0"/>
                </a:rPr>
                <a:t>bài </a:t>
              </a:r>
              <a:r>
                <a:rPr lang="vi-VN" sz="4000">
                  <a:cs typeface="Arial" panose="020B0604020202020204" pitchFamily="34" charset="0"/>
                </a:rPr>
                <a:t>tập trong SBT</a:t>
              </a:r>
              <a:endParaRPr lang="en-US" sz="4000" dirty="0">
                <a:latin typeface="Arial" panose="020B0604020202020204" pitchFamily="34" charset="0"/>
                <a:cs typeface="Arial" panose="020B0604020202020204" pitchFamily="34" charset="0"/>
              </a:endParaRPr>
            </a:p>
          </p:txBody>
        </p:sp>
        <p:sp>
          <p:nvSpPr>
            <p:cNvPr id="26" name="TextBox 25"/>
            <p:cNvSpPr txBox="1"/>
            <p:nvPr/>
          </p:nvSpPr>
          <p:spPr>
            <a:xfrm>
              <a:off x="8030080" y="3665784"/>
              <a:ext cx="2057400" cy="1107996"/>
            </a:xfrm>
            <a:prstGeom prst="rect">
              <a:avLst/>
            </a:prstGeom>
            <a:noFill/>
          </p:spPr>
          <p:txBody>
            <a:bodyPr wrap="square" rtlCol="0">
              <a:spAutoFit/>
            </a:bodyPr>
            <a:lstStyle/>
            <a:p>
              <a:pPr algn="ctr"/>
              <a:r>
                <a:rPr lang="vi-VN" sz="6600" b="1" dirty="0" smtClean="0">
                  <a:solidFill>
                    <a:srgbClr val="C00000"/>
                  </a:solidFill>
                  <a:latin typeface="Arial" panose="020B0604020202020204" pitchFamily="34" charset="0"/>
                  <a:cs typeface="Arial" panose="020B0604020202020204" pitchFamily="34" charset="0"/>
                </a:rPr>
                <a:t>02</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1" name="Group 30"/>
          <p:cNvGrpSpPr/>
          <p:nvPr/>
        </p:nvGrpSpPr>
        <p:grpSpPr>
          <a:xfrm>
            <a:off x="12119666" y="3998869"/>
            <a:ext cx="5939734" cy="5404244"/>
            <a:chOff x="12228918" y="4001409"/>
            <a:chExt cx="5939734" cy="5404244"/>
          </a:xfrm>
        </p:grpSpPr>
        <p:sp>
          <p:nvSpPr>
            <p:cNvPr id="11" name="Freeform 11"/>
            <p:cNvSpPr/>
            <p:nvPr/>
          </p:nvSpPr>
          <p:spPr>
            <a:xfrm>
              <a:off x="12268200" y="4001409"/>
              <a:ext cx="5847206"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7" name="TextBox 26"/>
            <p:cNvSpPr txBox="1"/>
            <p:nvPr/>
          </p:nvSpPr>
          <p:spPr>
            <a:xfrm>
              <a:off x="12228918" y="5659854"/>
              <a:ext cx="5939734" cy="3600986"/>
            </a:xfrm>
            <a:prstGeom prst="rect">
              <a:avLst/>
            </a:prstGeom>
            <a:noFill/>
          </p:spPr>
          <p:txBody>
            <a:bodyPr wrap="square" rtlCol="0">
              <a:spAutoFit/>
            </a:bodyPr>
            <a:lstStyle/>
            <a:p>
              <a:pPr algn="ctr">
                <a:lnSpc>
                  <a:spcPct val="150000"/>
                </a:lnSpc>
              </a:pPr>
              <a:r>
                <a:rPr lang="en-US" sz="3900" smtClean="0">
                  <a:latin typeface="Arial" panose="020B0604020202020204" pitchFamily="34" charset="0"/>
                  <a:cs typeface="Arial" panose="020B0604020202020204" pitchFamily="34" charset="0"/>
                </a:rPr>
                <a:t>Xem </a:t>
              </a:r>
              <a:r>
                <a:rPr lang="vi-VN" sz="3900" smtClean="0">
                  <a:latin typeface="Arial" panose="020B0604020202020204" pitchFamily="34" charset="0"/>
                  <a:cs typeface="Arial" panose="020B0604020202020204" pitchFamily="34" charset="0"/>
                </a:rPr>
                <a:t>trước</a:t>
              </a:r>
              <a:r>
                <a:rPr lang="en-US" sz="3900" smtClean="0">
                  <a:latin typeface="Arial" panose="020B0604020202020204" pitchFamily="34" charset="0"/>
                  <a:cs typeface="Arial" panose="020B0604020202020204" pitchFamily="34" charset="0"/>
                </a:rPr>
                <a:t> </a:t>
              </a:r>
              <a:r>
                <a:rPr lang="vi-VN" sz="3900" b="1" smtClean="0">
                  <a:latin typeface="Arial" panose="020B0604020202020204" pitchFamily="34" charset="0"/>
                  <a:cs typeface="Arial" panose="020B0604020202020204" pitchFamily="34" charset="0"/>
                </a:rPr>
                <a:t>Bài </a:t>
              </a:r>
              <a:r>
                <a:rPr lang="en-US" sz="3900" b="1" smtClean="0">
                  <a:latin typeface="Arial" panose="020B0604020202020204" pitchFamily="34" charset="0"/>
                  <a:cs typeface="Arial" panose="020B0604020202020204" pitchFamily="34" charset="0"/>
                </a:rPr>
                <a:t>5</a:t>
              </a:r>
              <a:r>
                <a:rPr lang="vi-VN" sz="3900" b="1" smtClean="0">
                  <a:latin typeface="Arial" panose="020B0604020202020204" pitchFamily="34" charset="0"/>
                  <a:cs typeface="Arial" panose="020B0604020202020204" pitchFamily="34" charset="0"/>
                </a:rPr>
                <a:t>. </a:t>
              </a:r>
              <a:r>
                <a:rPr lang="vi-VN" sz="3900" b="1">
                  <a:latin typeface="Arial" panose="020B0604020202020204" pitchFamily="34" charset="0"/>
                  <a:cs typeface="Arial" panose="020B0604020202020204" pitchFamily="34" charset="0"/>
                </a:rPr>
                <a:t>Xác suất thực nghiệm của một biến cố trong một số trò chơi đơn giản</a:t>
              </a:r>
              <a:endParaRPr lang="en-US" sz="3900" b="1" dirty="0">
                <a:latin typeface="Arial" panose="020B0604020202020204" pitchFamily="34" charset="0"/>
                <a:cs typeface="Arial" panose="020B0604020202020204" pitchFamily="34" charset="0"/>
              </a:endParaRPr>
            </a:p>
          </p:txBody>
        </p:sp>
        <p:sp>
          <p:nvSpPr>
            <p:cNvPr id="28" name="TextBox 27"/>
            <p:cNvSpPr txBox="1"/>
            <p:nvPr/>
          </p:nvSpPr>
          <p:spPr>
            <a:xfrm>
              <a:off x="14163103" y="4723943"/>
              <a:ext cx="2057400" cy="1107996"/>
            </a:xfrm>
            <a:prstGeom prst="rect">
              <a:avLst/>
            </a:prstGeom>
            <a:noFill/>
          </p:spPr>
          <p:txBody>
            <a:bodyPr wrap="square" rtlCol="0">
              <a:spAutoFit/>
            </a:bodyPr>
            <a:lstStyle/>
            <a:p>
              <a:pPr algn="ctr"/>
              <a:r>
                <a:rPr lang="vi-VN" sz="6600" b="1" dirty="0" smtClean="0">
                  <a:solidFill>
                    <a:srgbClr val="C00000"/>
                  </a:solidFill>
                  <a:latin typeface="Arial" panose="020B0604020202020204" pitchFamily="34" charset="0"/>
                  <a:cs typeface="Arial" panose="020B0604020202020204" pitchFamily="34" charset="0"/>
                </a:rPr>
                <a:t>03</a:t>
              </a:r>
              <a:endParaRPr lang="en-US" sz="66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42173739"/>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anim calcmode="lin" valueType="num">
                                      <p:cBhvr>
                                        <p:cTn id="21" dur="500" fill="hold"/>
                                        <p:tgtEl>
                                          <p:spTgt spid="30"/>
                                        </p:tgtEl>
                                        <p:attrNameLst>
                                          <p:attrName>ppt_x</p:attrName>
                                        </p:attrNameLst>
                                      </p:cBhvr>
                                      <p:tavLst>
                                        <p:tav tm="0">
                                          <p:val>
                                            <p:strVal val="#ppt_x"/>
                                          </p:val>
                                        </p:tav>
                                        <p:tav tm="100000">
                                          <p:val>
                                            <p:strVal val="#ppt_x"/>
                                          </p:val>
                                        </p:tav>
                                      </p:tavLst>
                                    </p:anim>
                                    <p:anim calcmode="lin" valueType="num">
                                      <p:cBhvr>
                                        <p:cTn id="22" dur="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anim calcmode="lin" valueType="num">
                                      <p:cBhvr>
                                        <p:cTn id="27" dur="500" fill="hold"/>
                                        <p:tgtEl>
                                          <p:spTgt spid="31"/>
                                        </p:tgtEl>
                                        <p:attrNameLst>
                                          <p:attrName>ppt_x</p:attrName>
                                        </p:attrNameLst>
                                      </p:cBhvr>
                                      <p:tavLst>
                                        <p:tav tm="0">
                                          <p:val>
                                            <p:strVal val="#ppt_x"/>
                                          </p:val>
                                        </p:tav>
                                        <p:tav tm="100000">
                                          <p:val>
                                            <p:strVal val="#ppt_x"/>
                                          </p:val>
                                        </p:tav>
                                      </p:tavLst>
                                    </p:anim>
                                    <p:anim calcmode="lin" valueType="num">
                                      <p:cBhvr>
                                        <p:cTn id="28"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2373749" y="1278176"/>
            <a:ext cx="13540501" cy="7730649"/>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7" name="Freeform 17"/>
          <p:cNvSpPr/>
          <p:nvPr/>
        </p:nvSpPr>
        <p:spPr>
          <a:xfrm rot="8444248" flipH="1">
            <a:off x="14085315" y="6502797"/>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3" name="TextBox 23"/>
          <p:cNvSpPr txBox="1"/>
          <p:nvPr/>
        </p:nvSpPr>
        <p:spPr>
          <a:xfrm>
            <a:off x="3024187" y="3036023"/>
            <a:ext cx="12306841" cy="3693319"/>
          </a:xfrm>
          <a:prstGeom prst="rect">
            <a:avLst/>
          </a:prstGeom>
        </p:spPr>
        <p:txBody>
          <a:bodyPr wrap="square" lIns="0" tIns="0" rIns="0" bIns="0" rtlCol="0" anchor="t">
            <a:spAutoFit/>
          </a:bodyPr>
          <a:lstStyle/>
          <a:p>
            <a:pPr algn="ctr">
              <a:lnSpc>
                <a:spcPct val="150000"/>
              </a:lnSpc>
            </a:pPr>
            <a:r>
              <a:rPr lang="vi-VN" sz="8000" b="1" smtClean="0">
                <a:solidFill>
                  <a:srgbClr val="C0504D">
                    <a:lumMod val="75000"/>
                  </a:srgbClr>
                </a:solidFill>
              </a:rPr>
              <a:t>CẢM ƠN SỰ CHÚ Ý </a:t>
            </a:r>
          </a:p>
          <a:p>
            <a:pPr algn="ctr">
              <a:lnSpc>
                <a:spcPct val="150000"/>
              </a:lnSpc>
            </a:pPr>
            <a:r>
              <a:rPr lang="vi-VN" sz="8000" b="1" smtClean="0">
                <a:solidFill>
                  <a:srgbClr val="C0504D">
                    <a:lumMod val="75000"/>
                  </a:srgbClr>
                </a:solidFill>
              </a:rPr>
              <a:t>THEO DÕI CỦA CÁC EM!</a:t>
            </a:r>
            <a:endParaRPr lang="en-US" sz="8000" b="1" dirty="0">
              <a:solidFill>
                <a:srgbClr val="C0504D">
                  <a:lumMod val="75000"/>
                </a:srgbClr>
              </a:solidFill>
            </a:endParaRPr>
          </a:p>
        </p:txBody>
      </p:sp>
    </p:spTree>
    <p:extLst>
      <p:ext uri="{BB962C8B-B14F-4D97-AF65-F5344CB8AC3E}">
        <p14:creationId xmlns:p14="http://schemas.microsoft.com/office/powerpoint/2010/main" val="351607345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algn="ctr">
              <a:lnSpc>
                <a:spcPts val="2748"/>
              </a:lnSpc>
            </a:pPr>
            <a:endParaRPr/>
          </a:p>
        </p:txBody>
      </p:sp>
      <p:grpSp>
        <p:nvGrpSpPr>
          <p:cNvPr id="5" name="Group 4"/>
          <p:cNvGrpSpPr/>
          <p:nvPr/>
        </p:nvGrpSpPr>
        <p:grpSpPr>
          <a:xfrm>
            <a:off x="626464" y="467910"/>
            <a:ext cx="17035072" cy="1290652"/>
            <a:chOff x="609600" y="652449"/>
            <a:chExt cx="17035072" cy="1290652"/>
          </a:xfrm>
        </p:grpSpPr>
        <p:sp>
          <p:nvSpPr>
            <p:cNvPr id="7"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4" name="TextBox 3"/>
            <p:cNvSpPr txBox="1"/>
            <p:nvPr/>
          </p:nvSpPr>
          <p:spPr>
            <a:xfrm>
              <a:off x="1377846" y="883074"/>
              <a:ext cx="15468600" cy="815608"/>
            </a:xfrm>
            <a:prstGeom prst="rect">
              <a:avLst/>
            </a:prstGeom>
            <a:noFill/>
          </p:spPr>
          <p:txBody>
            <a:bodyPr wrap="square" rtlCol="0">
              <a:spAutoFit/>
            </a:bodyPr>
            <a:lstStyle/>
            <a:p>
              <a:pPr algn="ctr"/>
              <a:r>
                <a:rPr lang="en-US" sz="4700" b="1" smtClean="0">
                  <a:solidFill>
                    <a:srgbClr val="FFFF00"/>
                  </a:solidFill>
                  <a:latin typeface="Arial" panose="020B0604020202020204" pitchFamily="34" charset="0"/>
                  <a:cs typeface="Arial" panose="020B0604020202020204" pitchFamily="34" charset="0"/>
                </a:rPr>
                <a:t>I. </a:t>
              </a:r>
              <a:r>
                <a:rPr lang="vi-VN" sz="4700" b="1" smtClean="0">
                  <a:solidFill>
                    <a:srgbClr val="FFFF00"/>
                  </a:solidFill>
                  <a:cs typeface="Arial" panose="020B0604020202020204" pitchFamily="34" charset="0"/>
                </a:rPr>
                <a:t>Xác </a:t>
              </a:r>
              <a:r>
                <a:rPr lang="vi-VN" sz="4700" b="1">
                  <a:solidFill>
                    <a:srgbClr val="FFFF00"/>
                  </a:solidFill>
                  <a:cs typeface="Arial" panose="020B0604020202020204" pitchFamily="34" charset="0"/>
                </a:rPr>
                <a:t>suất của biến cố trong trò chơi tung đồng xu</a:t>
              </a:r>
            </a:p>
          </p:txBody>
        </p:sp>
      </p:gr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1" y="8801100"/>
            <a:ext cx="870054" cy="1239384"/>
          </a:xfrm>
          <a:prstGeom prst="rect">
            <a:avLst/>
          </a:prstGeom>
        </p:spPr>
      </p:pic>
      <p:grpSp>
        <p:nvGrpSpPr>
          <p:cNvPr id="6" name="Group 5"/>
          <p:cNvGrpSpPr/>
          <p:nvPr/>
        </p:nvGrpSpPr>
        <p:grpSpPr>
          <a:xfrm>
            <a:off x="992474" y="2247900"/>
            <a:ext cx="16381126" cy="7367154"/>
            <a:chOff x="626464" y="2247900"/>
            <a:chExt cx="16381126" cy="7367154"/>
          </a:xfrm>
        </p:grpSpPr>
        <p:grpSp>
          <p:nvGrpSpPr>
            <p:cNvPr id="9" name="Group 8"/>
            <p:cNvGrpSpPr/>
            <p:nvPr/>
          </p:nvGrpSpPr>
          <p:grpSpPr>
            <a:xfrm>
              <a:off x="626464" y="2247900"/>
              <a:ext cx="16381126" cy="7367154"/>
              <a:chOff x="1438309" y="3332340"/>
              <a:chExt cx="16381126" cy="7367154"/>
            </a:xfrm>
          </p:grpSpPr>
          <p:sp>
            <p:nvSpPr>
              <p:cNvPr id="11" name="Rounded Rectangle 10"/>
              <p:cNvSpPr/>
              <p:nvPr/>
            </p:nvSpPr>
            <p:spPr>
              <a:xfrm>
                <a:off x="1467040" y="3332340"/>
                <a:ext cx="1718872" cy="10597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HĐ1</a:t>
                </a:r>
                <a:endParaRPr lang="en-US" sz="4000" b="1">
                  <a:solidFill>
                    <a:schemeClr val="tx1"/>
                  </a:solidFill>
                  <a:latin typeface="Arial" panose="020B0604020202020204" pitchFamily="34" charset="0"/>
                  <a:cs typeface="Arial" panose="020B0604020202020204" pitchFamily="34" charset="0"/>
                </a:endParaRPr>
              </a:p>
            </p:txBody>
          </p:sp>
          <p:sp>
            <p:nvSpPr>
              <p:cNvPr id="12" name="TextBox 11"/>
              <p:cNvSpPr txBox="1"/>
              <p:nvPr/>
            </p:nvSpPr>
            <p:spPr>
              <a:xfrm>
                <a:off x="1438309" y="4467019"/>
                <a:ext cx="16381126" cy="6232475"/>
              </a:xfrm>
              <a:prstGeom prst="rect">
                <a:avLst/>
              </a:prstGeom>
              <a:noFill/>
            </p:spPr>
            <p:txBody>
              <a:bodyPr wrap="square" rtlCol="0">
                <a:spAutoFit/>
              </a:bodyPr>
              <a:lstStyle/>
              <a:p>
                <a:pPr lvl="0" algn="just">
                  <a:lnSpc>
                    <a:spcPct val="150000"/>
                  </a:lnSpc>
                </a:pPr>
                <a:r>
                  <a:rPr lang="vi-VN" sz="3800" smtClean="0">
                    <a:solidFill>
                      <a:srgbClr val="000000"/>
                    </a:solidFill>
                  </a:rPr>
                  <a:t>a</a:t>
                </a:r>
                <a:r>
                  <a:rPr lang="vi-VN" sz="3800">
                    <a:solidFill>
                      <a:srgbClr val="000000"/>
                    </a:solidFill>
                  </a:rPr>
                  <a:t>) Viết tập hợp A gồm các kết quả có thể xảy ra đối với mặt xuất hiện của đồng </a:t>
                </a:r>
                <a:r>
                  <a:rPr lang="vi-VN" sz="3800">
                    <a:solidFill>
                      <a:srgbClr val="000000"/>
                    </a:solidFill>
                  </a:rPr>
                  <a:t>xu</a:t>
                </a:r>
                <a:r>
                  <a:rPr lang="vi-VN" sz="3800" smtClean="0">
                    <a:solidFill>
                      <a:srgbClr val="000000"/>
                    </a:solidFill>
                  </a:rPr>
                  <a:t>.</a:t>
                </a:r>
                <a:endParaRPr lang="vi-VN" sz="3800">
                  <a:solidFill>
                    <a:srgbClr val="000000"/>
                  </a:solidFill>
                </a:endParaRPr>
              </a:p>
              <a:p>
                <a:pPr lvl="0" algn="just">
                  <a:lnSpc>
                    <a:spcPct val="150000"/>
                  </a:lnSpc>
                </a:pPr>
                <a:r>
                  <a:rPr lang="vi-VN" sz="3800">
                    <a:solidFill>
                      <a:srgbClr val="000000"/>
                    </a:solidFill>
                  </a:rPr>
                  <a:t>b) Viết tập hợp gồm các kết quả có thể xảy ra đối với biến cố B: “Mặt xuất hiện của đồng xu là mặt N”. Mỗi phần tử của tập hợp đó gọi là một kết quả thuận lợi cho biến cố </a:t>
                </a:r>
                <a:r>
                  <a:rPr lang="vi-VN" sz="3800">
                    <a:solidFill>
                      <a:srgbClr val="000000"/>
                    </a:solidFill>
                  </a:rPr>
                  <a:t>B</a:t>
                </a:r>
                <a:r>
                  <a:rPr lang="vi-VN" sz="3800" smtClean="0">
                    <a:solidFill>
                      <a:srgbClr val="000000"/>
                    </a:solidFill>
                  </a:rPr>
                  <a:t>.</a:t>
                </a:r>
                <a:endParaRPr lang="vi-VN" sz="3800">
                  <a:solidFill>
                    <a:srgbClr val="000000"/>
                  </a:solidFill>
                </a:endParaRPr>
              </a:p>
              <a:p>
                <a:pPr lvl="0" algn="just">
                  <a:lnSpc>
                    <a:spcPct val="150000"/>
                  </a:lnSpc>
                </a:pPr>
                <a:r>
                  <a:rPr lang="vi-VN" sz="3800">
                    <a:solidFill>
                      <a:srgbClr val="000000"/>
                    </a:solidFill>
                  </a:rPr>
                  <a:t>c) Tìm tỉ số của số các kết quả thuận lợi cho biến cố B và số phần tử của tập hợp A.</a:t>
                </a:r>
                <a:endParaRPr lang="vi-VN" sz="3800" b="0" i="0">
                  <a:solidFill>
                    <a:srgbClr val="000000"/>
                  </a:solidFill>
                  <a:effectLst/>
                </a:endParaRPr>
              </a:p>
            </p:txBody>
          </p:sp>
        </p:grpSp>
        <p:sp>
          <p:nvSpPr>
            <p:cNvPr id="3" name="Rectangle 2"/>
            <p:cNvSpPr/>
            <p:nvPr/>
          </p:nvSpPr>
          <p:spPr>
            <a:xfrm>
              <a:off x="2468380" y="2271187"/>
              <a:ext cx="4470647" cy="861133"/>
            </a:xfrm>
            <a:prstGeom prst="rect">
              <a:avLst/>
            </a:prstGeom>
          </p:spPr>
          <p:txBody>
            <a:bodyPr wrap="none">
              <a:spAutoFit/>
            </a:bodyPr>
            <a:lstStyle/>
            <a:p>
              <a:pPr lvl="0" algn="just">
                <a:lnSpc>
                  <a:spcPct val="150000"/>
                </a:lnSpc>
              </a:pPr>
              <a:r>
                <a:rPr lang="vi-VN" sz="3800">
                  <a:solidFill>
                    <a:srgbClr val="000000"/>
                  </a:solidFill>
                </a:rPr>
                <a:t>Tung đồng xu 1 lần.</a:t>
              </a:r>
              <a:endParaRPr lang="vi-VN" sz="3800">
                <a:solidFill>
                  <a:srgbClr val="000000"/>
                </a:solidFill>
              </a:endParaRPr>
            </a:p>
          </p:txBody>
        </p:sp>
      </p:grpSp>
    </p:spTree>
    <p:extLst>
      <p:ext uri="{BB962C8B-B14F-4D97-AF65-F5344CB8AC3E}">
        <p14:creationId xmlns:p14="http://schemas.microsoft.com/office/powerpoint/2010/main" val="989894266"/>
      </p:ext>
    </p:extLst>
  </p:cSld>
  <p:clrMapOvr>
    <a:masterClrMapping/>
  </p:clrMapOvr>
  <mc:AlternateContent xmlns:mc="http://schemas.openxmlformats.org/markup-compatibility/2006">
    <mc:Choice xmlns:p14="http://schemas.microsoft.com/office/powerpoint/2010/main" Requires="p14">
      <p:transition spd="med" p14:dur="700">
        <p:plus/>
      </p:transition>
    </mc:Choice>
    <mc:Fallback>
      <p:transition spd="med">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p:cNvGrpSpPr/>
          <p:nvPr/>
        </p:nvGrpSpPr>
        <p:grpSpPr>
          <a:xfrm>
            <a:off x="8180325" y="422020"/>
            <a:ext cx="1927349" cy="1381512"/>
            <a:chOff x="11654848" y="1155302"/>
            <a:chExt cx="1927349" cy="1381512"/>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4848" y="1155302"/>
              <a:ext cx="1927349" cy="1381512"/>
            </a:xfrm>
            <a:prstGeom prst="rect">
              <a:avLst/>
            </a:prstGeom>
          </p:spPr>
        </p:pic>
        <p:sp>
          <p:nvSpPr>
            <p:cNvPr id="16" name="TextBox 15"/>
            <p:cNvSpPr txBox="1"/>
            <p:nvPr/>
          </p:nvSpPr>
          <p:spPr>
            <a:xfrm>
              <a:off x="11772900" y="1409700"/>
              <a:ext cx="16002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917162" y="2135612"/>
                <a:ext cx="16437071" cy="6474465"/>
              </a:xfrm>
              <a:prstGeom prst="rect">
                <a:avLst/>
              </a:prstGeom>
            </p:spPr>
            <p:txBody>
              <a:bodyPr wrap="square">
                <a:spAutoFit/>
              </a:bodyPr>
              <a:lstStyle/>
              <a:p>
                <a:pPr algn="just">
                  <a:lnSpc>
                    <a:spcPct val="150000"/>
                  </a:lnSpc>
                  <a:spcBef>
                    <a:spcPts val="600"/>
                  </a:spcBef>
                  <a:spcAft>
                    <a:spcPts val="600"/>
                  </a:spcAft>
                </a:pPr>
                <a:r>
                  <a:rPr lang="da-DK" sz="4000" smtClean="0">
                    <a:latin typeface="Arial" panose="020B0604020202020204" pitchFamily="34" charset="0"/>
                    <a:ea typeface="Dotum" panose="020B0600000101010101" pitchFamily="34" charset="-127"/>
                    <a:cs typeface="Arial" panose="020B0604020202020204" pitchFamily="34" charset="0"/>
                  </a:rPr>
                  <a:t>a) Tập hợp các kết quả có thể xảy ra đối với mặt xuất hiện của đồng xu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𝐴</m:t>
                    </m:r>
                    <m:r>
                      <a:rPr lang="da-DK" sz="4000" i="1">
                        <a:effectLst/>
                        <a:latin typeface="Cambria Math" panose="02040503050406030204" pitchFamily="18" charset="0"/>
                        <a:ea typeface="Dotum" panose="020B0600000101010101" pitchFamily="34" charset="-127"/>
                        <a:cs typeface="Times New Roman" panose="02020603050405020304" pitchFamily="18" charset="0"/>
                      </a:rPr>
                      <m:t> = {</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𝑆</m:t>
                    </m:r>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𝑁</m:t>
                    </m:r>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𝐵</m:t>
                    </m:r>
                    <m:r>
                      <a:rPr lang="da-DK" sz="4000" i="1">
                        <a:effectLst/>
                        <a:latin typeface="Cambria Math" panose="02040503050406030204" pitchFamily="18" charset="0"/>
                        <a:ea typeface="Dotum" panose="020B0600000101010101" pitchFamily="34" charset="-127"/>
                        <a:cs typeface="Times New Roman" panose="02020603050405020304" pitchFamily="18" charset="0"/>
                      </a:rPr>
                      <m:t> = {</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𝑁</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 </a:t>
                </a:r>
                <a:r>
                  <a:rPr lang="da-DK" sz="4000" smtClean="0">
                    <a:effectLst/>
                    <a:latin typeface="Arial" panose="020B0604020202020204" pitchFamily="34" charset="0"/>
                    <a:ea typeface="Dotum" panose="020B0600000101010101" pitchFamily="34" charset="-127"/>
                    <a:cs typeface="Arial" panose="020B0604020202020204" pitchFamily="34" charset="0"/>
                  </a:rPr>
                  <a:t>   Có </a:t>
                </a:r>
                <a:r>
                  <a:rPr lang="da-DK" sz="4000">
                    <a:effectLst/>
                    <a:latin typeface="Arial" panose="020B0604020202020204" pitchFamily="34" charset="0"/>
                    <a:ea typeface="Dotum" panose="020B0600000101010101" pitchFamily="34" charset="-127"/>
                    <a:cs typeface="Arial" panose="020B0604020202020204" pitchFamily="34" charset="0"/>
                  </a:rPr>
                  <a:t>1 kết quả thuận lợi cho biến cố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da-DK" sz="4000">
                    <a:effectLst/>
                    <a:latin typeface="Arial" panose="020B0604020202020204" pitchFamily="34" charset="0"/>
                    <a:ea typeface="Dotum" panose="020B0600000101010101" pitchFamily="34" charset="-127"/>
                    <a:cs typeface="Arial" panose="020B0604020202020204" pitchFamily="34" charset="0"/>
                  </a:rPr>
                  <a:t> là: mặt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da-DK"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c) Tỉ số của số các kết quả thuận lợi cho biến cố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da-DK" sz="4000">
                    <a:effectLst/>
                    <a:latin typeface="Arial" panose="020B0604020202020204" pitchFamily="34" charset="0"/>
                    <a:ea typeface="Dotum" panose="020B0600000101010101" pitchFamily="34" charset="-127"/>
                    <a:cs typeface="Arial" panose="020B0604020202020204" pitchFamily="34" charset="0"/>
                  </a:rPr>
                  <a:t> trên và số phần tử của tập hợp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da-DK" sz="4000">
                    <a:effectLst/>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17162" y="2135612"/>
                <a:ext cx="16437071" cy="6474465"/>
              </a:xfrm>
              <a:prstGeom prst="rect">
                <a:avLst/>
              </a:prstGeom>
              <a:blipFill>
                <a:blip r:embed="rId4"/>
                <a:stretch>
                  <a:fillRect l="-1298" r="-1298"/>
                </a:stretch>
              </a:blipFill>
            </p:spPr>
            <p:txBody>
              <a:bodyPr/>
              <a:lstStyle/>
              <a:p>
                <a:r>
                  <a:rPr lang="en-US">
                    <a:noFill/>
                  </a:rPr>
                  <a:t> </a:t>
                </a:r>
              </a:p>
            </p:txBody>
          </p:sp>
        </mc:Fallback>
      </mc:AlternateContent>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9503" y="8390064"/>
            <a:ext cx="1021825" cy="1455580"/>
          </a:xfrm>
          <a:prstGeom prst="rect">
            <a:avLst/>
          </a:prstGeom>
        </p:spPr>
      </p:pic>
    </p:spTree>
    <p:extLst>
      <p:ext uri="{BB962C8B-B14F-4D97-AF65-F5344CB8AC3E}">
        <p14:creationId xmlns:p14="http://schemas.microsoft.com/office/powerpoint/2010/main" val="234579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26" name="Group 25"/>
          <p:cNvGrpSpPr/>
          <p:nvPr/>
        </p:nvGrpSpPr>
        <p:grpSpPr>
          <a:xfrm>
            <a:off x="1104900" y="1239697"/>
            <a:ext cx="16078200" cy="7779616"/>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5400000">
            <a:off x="15700206" y="7769449"/>
            <a:ext cx="2077895" cy="2192125"/>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grpSp>
        <p:nvGrpSpPr>
          <p:cNvPr id="29" name="Group 28"/>
          <p:cNvGrpSpPr/>
          <p:nvPr/>
        </p:nvGrpSpPr>
        <p:grpSpPr>
          <a:xfrm>
            <a:off x="1028926" y="426471"/>
            <a:ext cx="4284184" cy="2236136"/>
            <a:chOff x="828559" y="439893"/>
            <a:chExt cx="4284184" cy="2236136"/>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8559" y="439893"/>
              <a:ext cx="4284184" cy="2236136"/>
            </a:xfrm>
            <a:prstGeom prst="rect">
              <a:avLst/>
            </a:prstGeom>
          </p:spPr>
        </p:pic>
        <p:sp>
          <p:nvSpPr>
            <p:cNvPr id="28" name="TextBox 27"/>
            <p:cNvSpPr txBox="1"/>
            <p:nvPr/>
          </p:nvSpPr>
          <p:spPr>
            <a:xfrm>
              <a:off x="1221562" y="940054"/>
              <a:ext cx="3432866" cy="938719"/>
            </a:xfrm>
            <a:prstGeom prst="rect">
              <a:avLst/>
            </a:prstGeom>
            <a:noFill/>
          </p:spPr>
          <p:txBody>
            <a:bodyPr wrap="square" rtlCol="0">
              <a:spAutoFit/>
            </a:bodyPr>
            <a:lstStyle/>
            <a:p>
              <a:pPr algn="ctr"/>
              <a:r>
                <a:rPr lang="en-US" sz="5500" b="1" smtClean="0">
                  <a:latin typeface="Arial" panose="020B0604020202020204" pitchFamily="34" charset="0"/>
                  <a:cs typeface="Arial" panose="020B0604020202020204" pitchFamily="34" charset="0"/>
                </a:rPr>
                <a:t>Ghi nhớ</a:t>
              </a:r>
              <a:endParaRPr lang="en-US" sz="5500" b="1" dirty="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675595" y="2781300"/>
                <a:ext cx="15207671" cy="5873146"/>
              </a:xfrm>
              <a:prstGeom prst="rect">
                <a:avLst/>
              </a:prstGeom>
            </p:spPr>
            <p:txBody>
              <a:bodyPr wrap="square">
                <a:spAutoFit/>
              </a:bodyPr>
              <a:lstStyle/>
              <a:p>
                <a:pPr algn="just">
                  <a:lnSpc>
                    <a:spcPct val="150000"/>
                  </a:lnSpc>
                </a:pPr>
                <a:r>
                  <a:rPr lang="da-DK" sz="4300">
                    <a:latin typeface="Arial" panose="020B0604020202020204" pitchFamily="34" charset="0"/>
                    <a:ea typeface="Dotum" panose="020B0600000101010101" pitchFamily="34" charset="-127"/>
                    <a:cs typeface="Arial" panose="020B0604020202020204" pitchFamily="34" charset="0"/>
                  </a:rPr>
                  <a:t>Trong trò chơi tung đồng xu, ta có:</a:t>
                </a:r>
                <a:endParaRPr lang="en-US" sz="4300">
                  <a:effectLst/>
                  <a:latin typeface="Arial" panose="020B0604020202020204" pitchFamily="34" charset="0"/>
                  <a:ea typeface="Arial" panose="020B0604020202020204" pitchFamily="34" charset="0"/>
                  <a:cs typeface="Arial" panose="020B0604020202020204" pitchFamily="34" charset="0"/>
                </a:endParaRPr>
              </a:p>
              <a:p>
                <a:pPr marL="685800" indent="-685800" algn="just">
                  <a:lnSpc>
                    <a:spcPct val="150000"/>
                  </a:lnSpc>
                  <a:buFont typeface="Arial" panose="020B0604020202020204" pitchFamily="34" charset="0"/>
                  <a:buChar char="•"/>
                </a:pPr>
                <a:r>
                  <a:rPr lang="da-DK" sz="4300" smtClean="0">
                    <a:effectLst/>
                    <a:latin typeface="Arial" panose="020B0604020202020204" pitchFamily="34" charset="0"/>
                    <a:ea typeface="Dotum" panose="020B0600000101010101" pitchFamily="34" charset="-127"/>
                    <a:cs typeface="Arial" panose="020B0604020202020204" pitchFamily="34" charset="0"/>
                  </a:rPr>
                  <a:t>Xác </a:t>
                </a:r>
                <a:r>
                  <a:rPr lang="da-DK" sz="4300">
                    <a:effectLst/>
                    <a:latin typeface="Arial" panose="020B0604020202020204" pitchFamily="34" charset="0"/>
                    <a:ea typeface="Dotum" panose="020B0600000101010101" pitchFamily="34" charset="-127"/>
                    <a:cs typeface="Arial" panose="020B0604020202020204" pitchFamily="34" charset="0"/>
                  </a:rPr>
                  <a:t>suất của biến </a:t>
                </a:r>
                <a:r>
                  <a:rPr lang="da-DK" sz="4300">
                    <a:effectLst/>
                    <a:latin typeface="Arial" panose="020B0604020202020204" pitchFamily="34" charset="0"/>
                    <a:ea typeface="Dotum" panose="020B0600000101010101" pitchFamily="34" charset="-127"/>
                    <a:cs typeface="Arial" panose="020B0604020202020204" pitchFamily="34" charset="0"/>
                  </a:rPr>
                  <a:t>cố </a:t>
                </a:r>
                <a:r>
                  <a:rPr lang="vi-VN" sz="4300" smtClean="0">
                    <a:solidFill>
                      <a:srgbClr val="000000"/>
                    </a:solidFill>
                  </a:rPr>
                  <a:t>“</a:t>
                </a:r>
                <a:r>
                  <a:rPr lang="da-DK" sz="4300" smtClean="0">
                    <a:effectLst/>
                    <a:latin typeface="Arial" panose="020B0604020202020204" pitchFamily="34" charset="0"/>
                    <a:ea typeface="Dotum" panose="020B0600000101010101" pitchFamily="34" charset="-127"/>
                    <a:cs typeface="Arial" panose="020B0604020202020204" pitchFamily="34" charset="0"/>
                  </a:rPr>
                  <a:t>Mặt </a:t>
                </a:r>
                <a:r>
                  <a:rPr lang="da-DK" sz="4300">
                    <a:effectLst/>
                    <a:latin typeface="Arial" panose="020B0604020202020204" pitchFamily="34" charset="0"/>
                    <a:ea typeface="Dotum" panose="020B0600000101010101" pitchFamily="34" charset="-127"/>
                    <a:cs typeface="Arial" panose="020B0604020202020204" pitchFamily="34" charset="0"/>
                  </a:rPr>
                  <a:t>xuất hiện của đồng xu là mặt </a:t>
                </a:r>
                <a14:m>
                  <m:oMath xmlns:m="http://schemas.openxmlformats.org/officeDocument/2006/math">
                    <m:r>
                      <a:rPr lang="da-DK" sz="43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da-DK" sz="4300">
                    <a:effectLst/>
                    <a:latin typeface="Arial" panose="020B0604020202020204" pitchFamily="34" charset="0"/>
                    <a:ea typeface="Dotum" panose="020B0600000101010101" pitchFamily="34" charset="-127"/>
                    <a:cs typeface="Arial" panose="020B0604020202020204" pitchFamily="34" charset="0"/>
                  </a:rPr>
                  <a:t>” bằng </a:t>
                </a:r>
                <a14:m>
                  <m:oMath xmlns:m="http://schemas.openxmlformats.org/officeDocument/2006/math">
                    <m:f>
                      <m:f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43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43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da-DK"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a:p>
                <a:pPr marL="685800" indent="-685800" algn="just">
                  <a:lnSpc>
                    <a:spcPct val="150000"/>
                  </a:lnSpc>
                  <a:buFont typeface="Arial" panose="020B0604020202020204" pitchFamily="34" charset="0"/>
                  <a:buChar char="•"/>
                </a:pPr>
                <a:r>
                  <a:rPr lang="da-DK" sz="4300" smtClean="0">
                    <a:effectLst/>
                    <a:latin typeface="Arial" panose="020B0604020202020204" pitchFamily="34" charset="0"/>
                    <a:ea typeface="Dotum" panose="020B0600000101010101" pitchFamily="34" charset="-127"/>
                    <a:cs typeface="Arial" panose="020B0604020202020204" pitchFamily="34" charset="0"/>
                  </a:rPr>
                  <a:t>Xác </a:t>
                </a:r>
                <a:r>
                  <a:rPr lang="da-DK" sz="4300">
                    <a:effectLst/>
                    <a:latin typeface="Arial" panose="020B0604020202020204" pitchFamily="34" charset="0"/>
                    <a:ea typeface="Dotum" panose="020B0600000101010101" pitchFamily="34" charset="-127"/>
                    <a:cs typeface="Arial" panose="020B0604020202020204" pitchFamily="34" charset="0"/>
                  </a:rPr>
                  <a:t>suất của biến </a:t>
                </a:r>
                <a:r>
                  <a:rPr lang="da-DK" sz="4300">
                    <a:effectLst/>
                    <a:latin typeface="Arial" panose="020B0604020202020204" pitchFamily="34" charset="0"/>
                    <a:ea typeface="Dotum" panose="020B0600000101010101" pitchFamily="34" charset="-127"/>
                    <a:cs typeface="Arial" panose="020B0604020202020204" pitchFamily="34" charset="0"/>
                  </a:rPr>
                  <a:t>cố </a:t>
                </a:r>
                <a:r>
                  <a:rPr lang="vi-VN" sz="4300" smtClean="0">
                    <a:solidFill>
                      <a:srgbClr val="000000"/>
                    </a:solidFill>
                  </a:rPr>
                  <a:t>“</a:t>
                </a:r>
                <a:r>
                  <a:rPr lang="da-DK" sz="4300" smtClean="0">
                    <a:effectLst/>
                    <a:latin typeface="Arial" panose="020B0604020202020204" pitchFamily="34" charset="0"/>
                    <a:ea typeface="Dotum" panose="020B0600000101010101" pitchFamily="34" charset="-127"/>
                    <a:cs typeface="Arial" panose="020B0604020202020204" pitchFamily="34" charset="0"/>
                  </a:rPr>
                  <a:t>Mặt </a:t>
                </a:r>
                <a:r>
                  <a:rPr lang="da-DK" sz="4300">
                    <a:effectLst/>
                    <a:latin typeface="Arial" panose="020B0604020202020204" pitchFamily="34" charset="0"/>
                    <a:ea typeface="Dotum" panose="020B0600000101010101" pitchFamily="34" charset="-127"/>
                    <a:cs typeface="Arial" panose="020B0604020202020204" pitchFamily="34" charset="0"/>
                  </a:rPr>
                  <a:t>suất hiện của đồng xu là mặt </a:t>
                </a:r>
                <a14:m>
                  <m:oMath xmlns:m="http://schemas.openxmlformats.org/officeDocument/2006/math">
                    <m:r>
                      <a:rPr lang="da-DK" sz="4300" i="1">
                        <a:effectLst/>
                        <a:latin typeface="Cambria Math" panose="02040503050406030204" pitchFamily="18" charset="0"/>
                        <a:ea typeface="Dotum" panose="020B0600000101010101" pitchFamily="34" charset="-127"/>
                        <a:cs typeface="Times New Roman" panose="02020603050405020304" pitchFamily="18" charset="0"/>
                      </a:rPr>
                      <m:t>𝑆</m:t>
                    </m:r>
                  </m:oMath>
                </a14:m>
                <a:r>
                  <a:rPr lang="da-DK" sz="4300">
                    <a:effectLst/>
                    <a:latin typeface="Arial" panose="020B0604020202020204" pitchFamily="34" charset="0"/>
                    <a:ea typeface="Dotum" panose="020B0600000101010101" pitchFamily="34" charset="-127"/>
                    <a:cs typeface="Arial" panose="020B0604020202020204" pitchFamily="34" charset="0"/>
                  </a:rPr>
                  <a:t>” bằng </a:t>
                </a:r>
                <a14:m>
                  <m:oMath xmlns:m="http://schemas.openxmlformats.org/officeDocument/2006/math">
                    <m:f>
                      <m:f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43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43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da-DK"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675595" y="2781300"/>
                <a:ext cx="15207671" cy="5873146"/>
              </a:xfrm>
              <a:prstGeom prst="rect">
                <a:avLst/>
              </a:prstGeom>
              <a:blipFill>
                <a:blip r:embed="rId14"/>
                <a:stretch>
                  <a:fillRect l="-1603" r="-1563"/>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6778938" y="2324100"/>
            <a:ext cx="10749656" cy="71648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0" name="Freeform 20"/>
          <p:cNvSpPr/>
          <p:nvPr/>
        </p:nvSpPr>
        <p:spPr>
          <a:xfrm>
            <a:off x="924745" y="566581"/>
            <a:ext cx="5168444" cy="44196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5"/>
          <a:stretch>
            <a:fillRect/>
          </a:stretch>
        </p:blipFill>
        <p:spPr>
          <a:xfrm>
            <a:off x="2291651" y="4173135"/>
            <a:ext cx="5129306" cy="5959177"/>
          </a:xfrm>
          <a:prstGeom prst="rect">
            <a:avLst/>
          </a:prstGeom>
        </p:spPr>
      </p:pic>
      <p:sp>
        <p:nvSpPr>
          <p:cNvPr id="5" name="TextBox 4"/>
          <p:cNvSpPr txBox="1"/>
          <p:nvPr/>
        </p:nvSpPr>
        <p:spPr>
          <a:xfrm>
            <a:off x="1257785" y="1818817"/>
            <a:ext cx="4502363"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Chú</a:t>
            </a:r>
            <a:r>
              <a:rPr kumimoji="0" lang="en-US" sz="60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ý</a:t>
            </a:r>
            <a:endPar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3" name="Rectangle 22"/>
              <p:cNvSpPr/>
              <p:nvPr/>
            </p:nvSpPr>
            <p:spPr>
              <a:xfrm>
                <a:off x="7653706" y="3238500"/>
                <a:ext cx="9130755" cy="4625497"/>
              </a:xfrm>
              <a:prstGeom prst="rect">
                <a:avLst/>
              </a:prstGeom>
            </p:spPr>
            <p:txBody>
              <a:bodyPr wrap="square">
                <a:spAutoFit/>
              </a:bodyPr>
              <a:lstStyle/>
              <a:p>
                <a:pPr algn="just">
                  <a:lnSpc>
                    <a:spcPct val="150000"/>
                  </a:lnSpc>
                  <a:spcBef>
                    <a:spcPts val="600"/>
                  </a:spcBef>
                  <a:spcAft>
                    <a:spcPts val="600"/>
                  </a:spcAft>
                </a:pPr>
                <a:r>
                  <a:rPr lang="da-DK" sz="4300">
                    <a:latin typeface="Arial" panose="020B0604020202020204" pitchFamily="34" charset="0"/>
                    <a:ea typeface="Dotum" panose="020B0600000101010101" pitchFamily="34" charset="-127"/>
                    <a:cs typeface="Arial" panose="020B0604020202020204" pitchFamily="34" charset="0"/>
                  </a:rPr>
                  <a:t>Trong trò chơi tung đồng </a:t>
                </a:r>
                <a:r>
                  <a:rPr lang="da-DK" sz="4300">
                    <a:latin typeface="Arial" panose="020B0604020202020204" pitchFamily="34" charset="0"/>
                    <a:ea typeface="Dotum" panose="020B0600000101010101" pitchFamily="34" charset="-127"/>
                    <a:cs typeface="Arial" panose="020B0604020202020204" pitchFamily="34" charset="0"/>
                  </a:rPr>
                  <a:t>xu </a:t>
                </a:r>
                <a:r>
                  <a:rPr lang="da-DK" sz="4300" smtClean="0">
                    <a:latin typeface="Arial" panose="020B0604020202020204" pitchFamily="34" charset="0"/>
                    <a:ea typeface="Dotum" panose="020B0600000101010101" pitchFamily="34" charset="-127"/>
                    <a:cs typeface="Arial" panose="020B0604020202020204" pitchFamily="34" charset="0"/>
                  </a:rPr>
                  <a:t>trên</a:t>
                </a:r>
                <a:r>
                  <a:rPr lang="da-DK" sz="4300">
                    <a:latin typeface="Arial" panose="020B0604020202020204" pitchFamily="34" charset="0"/>
                    <a:ea typeface="Dotum" panose="020B0600000101010101" pitchFamily="34" charset="-127"/>
                    <a:cs typeface="Arial" panose="020B0604020202020204" pitchFamily="34" charset="0"/>
                  </a:rPr>
                  <a:t>, số các kết quả có thể xảy ra đối với mặt xuất hiện của đồng xu là 2</a:t>
                </a:r>
                <a:r>
                  <a:rPr lang="da-DK" sz="4300">
                    <a:latin typeface="Arial" panose="020B0604020202020204" pitchFamily="34" charset="0"/>
                    <a:ea typeface="Dotum" panose="020B0600000101010101" pitchFamily="34" charset="-127"/>
                    <a:cs typeface="Arial" panose="020B0604020202020204" pitchFamily="34" charset="0"/>
                  </a:rPr>
                  <a:t>. </a:t>
                </a:r>
                <a:endParaRPr lang="da-DK" sz="4300" smtClean="0">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600"/>
                  </a:spcBef>
                  <a:spcAft>
                    <a:spcPts val="600"/>
                  </a:spcAft>
                </a:pPr>
                <a:r>
                  <a:rPr lang="en-US" sz="4300" smtClean="0">
                    <a:effectLst/>
                    <a:latin typeface="Arial" panose="020B0604020202020204" pitchFamily="34" charset="0"/>
                    <a:ea typeface="Dotum" panose="020B0600000101010101" pitchFamily="34" charset="-127"/>
                    <a:cs typeface="Arial" panose="020B0604020202020204" pitchFamily="34" charset="0"/>
                  </a:rPr>
                  <a:t>Xác </a:t>
                </a:r>
                <a:r>
                  <a:rPr lang="en-US" sz="4300">
                    <a:effectLst/>
                    <a:latin typeface="Arial" panose="020B0604020202020204" pitchFamily="34" charset="0"/>
                    <a:ea typeface="Dotum" panose="020B0600000101010101" pitchFamily="34" charset="-127"/>
                    <a:cs typeface="Arial" panose="020B0604020202020204" pitchFamily="34" charset="0"/>
                  </a:rPr>
                  <a:t>suất của mỗi biến cố đó bằng </a:t>
                </a:r>
                <a14:m>
                  <m:oMath xmlns:m="http://schemas.openxmlformats.org/officeDocument/2006/math">
                    <m:f>
                      <m:f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300">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4300">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7653706" y="3238500"/>
                <a:ext cx="9130755" cy="4625497"/>
              </a:xfrm>
              <a:prstGeom prst="rect">
                <a:avLst/>
              </a:prstGeom>
              <a:blipFill>
                <a:blip r:embed="rId6"/>
                <a:stretch>
                  <a:fillRect l="-2672" r="-2672"/>
                </a:stretch>
              </a:blipFill>
            </p:spPr>
            <p:txBody>
              <a:bodyPr/>
              <a:lstStyle/>
              <a:p>
                <a:r>
                  <a:rPr lang="en-US">
                    <a:noFill/>
                  </a:rPr>
                  <a:t> </a:t>
                </a:r>
              </a:p>
            </p:txBody>
          </p:sp>
        </mc:Fallback>
      </mc:AlternateContent>
      <p:pic>
        <p:nvPicPr>
          <p:cNvPr id="4" name="Picture 3"/>
          <p:cNvPicPr>
            <a:picLocks noChangeAspect="1"/>
          </p:cNvPicPr>
          <p:nvPr/>
        </p:nvPicPr>
        <p:blipFill>
          <a:blip r:embed="rId7"/>
          <a:stretch>
            <a:fillRect/>
          </a:stretch>
        </p:blipFill>
        <p:spPr>
          <a:xfrm>
            <a:off x="11482593" y="8045043"/>
            <a:ext cx="1219361" cy="1061803"/>
          </a:xfrm>
          <a:prstGeom prst="rect">
            <a:avLst/>
          </a:prstGeom>
        </p:spPr>
      </p:pic>
    </p:spTree>
    <p:extLst>
      <p:ext uri="{BB962C8B-B14F-4D97-AF65-F5344CB8AC3E}">
        <p14:creationId xmlns:p14="http://schemas.microsoft.com/office/powerpoint/2010/main" val="3700491576"/>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p:cNvGrpSpPr/>
          <p:nvPr/>
        </p:nvGrpSpPr>
        <p:grpSpPr>
          <a:xfrm>
            <a:off x="626464" y="342900"/>
            <a:ext cx="17035072" cy="1290652"/>
            <a:chOff x="609600" y="652449"/>
            <a:chExt cx="17035072" cy="1290652"/>
          </a:xfrm>
        </p:grpSpPr>
        <p:sp>
          <p:nvSpPr>
            <p:cNvPr id="7"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4" name="TextBox 3"/>
            <p:cNvSpPr txBox="1"/>
            <p:nvPr/>
          </p:nvSpPr>
          <p:spPr>
            <a:xfrm>
              <a:off x="1392836" y="908439"/>
              <a:ext cx="15468600" cy="815608"/>
            </a:xfrm>
            <a:prstGeom prst="rect">
              <a:avLst/>
            </a:prstGeom>
            <a:noFill/>
          </p:spPr>
          <p:txBody>
            <a:bodyPr wrap="square" rtlCol="0">
              <a:spAutoFit/>
            </a:bodyPr>
            <a:lstStyle/>
            <a:p>
              <a:pPr lvl="0" algn="ctr">
                <a:defRPr/>
              </a:pPr>
              <a:r>
                <a:rPr lang="en-US" sz="4700" b="1" smtClean="0">
                  <a:solidFill>
                    <a:srgbClr val="FFFF00"/>
                  </a:solidFill>
                  <a:latin typeface="Arial" panose="020B0604020202020204" pitchFamily="34" charset="0"/>
                  <a:cs typeface="Arial" panose="020B0604020202020204" pitchFamily="34" charset="0"/>
                </a:rPr>
                <a:t>II. </a:t>
              </a:r>
              <a:r>
                <a:rPr lang="vi-VN" sz="4700" b="1" smtClean="0">
                  <a:solidFill>
                    <a:srgbClr val="FFFF00"/>
                  </a:solidFill>
                  <a:cs typeface="Arial" panose="020B0604020202020204" pitchFamily="34" charset="0"/>
                </a:rPr>
                <a:t>Xác </a:t>
              </a:r>
              <a:r>
                <a:rPr lang="vi-VN" sz="4700" b="1">
                  <a:solidFill>
                    <a:srgbClr val="FFFF00"/>
                  </a:solidFill>
                  <a:cs typeface="Arial" panose="020B0604020202020204" pitchFamily="34" charset="0"/>
                </a:rPr>
                <a:t>suất của biến cố trong trò chơi vòng quay số</a:t>
              </a:r>
              <a:endParaRPr kumimoji="0" lang="en-US" sz="47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pic>
        <p:nvPicPr>
          <p:cNvPr id="9" name="Picture 8"/>
          <p:cNvPicPr>
            <a:picLocks noChangeAspect="1"/>
          </p:cNvPicPr>
          <p:nvPr/>
        </p:nvPicPr>
        <p:blipFill>
          <a:blip r:embed="rId3"/>
          <a:stretch>
            <a:fillRect/>
          </a:stretch>
        </p:blipFill>
        <p:spPr>
          <a:xfrm rot="13755104">
            <a:off x="15620162" y="8875580"/>
            <a:ext cx="1676401" cy="1935638"/>
          </a:xfrm>
          <a:prstGeom prst="rect">
            <a:avLst/>
          </a:prstGeom>
        </p:spPr>
      </p:pic>
      <p:grpSp>
        <p:nvGrpSpPr>
          <p:cNvPr id="18" name="Group 17"/>
          <p:cNvGrpSpPr/>
          <p:nvPr/>
        </p:nvGrpSpPr>
        <p:grpSpPr>
          <a:xfrm>
            <a:off x="587427" y="2027526"/>
            <a:ext cx="12214173" cy="8183953"/>
            <a:chOff x="1467040" y="3332340"/>
            <a:chExt cx="12214173" cy="8183953"/>
          </a:xfrm>
        </p:grpSpPr>
        <p:sp>
          <p:nvSpPr>
            <p:cNvPr id="19" name="Rounded Rectangle 18"/>
            <p:cNvSpPr/>
            <p:nvPr/>
          </p:nvSpPr>
          <p:spPr>
            <a:xfrm>
              <a:off x="1467040" y="3332340"/>
              <a:ext cx="1718872" cy="10597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a:t>
              </a:r>
              <a:r>
                <a:rPr lang="en-US" sz="4000" b="1">
                  <a:solidFill>
                    <a:schemeClr val="tx1"/>
                  </a:solidFill>
                  <a:latin typeface="Arial" panose="020B0604020202020204" pitchFamily="34" charset="0"/>
                  <a:cs typeface="Arial" panose="020B0604020202020204" pitchFamily="34" charset="0"/>
                </a:rPr>
                <a:t>2</a:t>
              </a:r>
              <a:endParaRPr lang="en-US" sz="4000" b="1">
                <a:solidFill>
                  <a:schemeClr val="tx1"/>
                </a:solidFill>
                <a:latin typeface="Arial" panose="020B0604020202020204" pitchFamily="34" charset="0"/>
                <a:cs typeface="Arial" panose="020B0604020202020204" pitchFamily="34" charset="0"/>
              </a:endParaRPr>
            </a:p>
          </p:txBody>
        </p:sp>
        <p:sp>
          <p:nvSpPr>
            <p:cNvPr id="20" name="TextBox 19"/>
            <p:cNvSpPr txBox="1"/>
            <p:nvPr/>
          </p:nvSpPr>
          <p:spPr>
            <a:xfrm>
              <a:off x="1467040" y="5606983"/>
              <a:ext cx="12214173" cy="5909310"/>
            </a:xfrm>
            <a:prstGeom prst="rect">
              <a:avLst/>
            </a:prstGeom>
            <a:noFill/>
          </p:spPr>
          <p:txBody>
            <a:bodyPr wrap="square" rtlCol="0">
              <a:spAutoFit/>
            </a:bodyPr>
            <a:lstStyle/>
            <a:p>
              <a:pPr lvl="0" algn="just">
                <a:lnSpc>
                  <a:spcPct val="150000"/>
                </a:lnSpc>
              </a:pPr>
              <a:r>
                <a:rPr lang="vi-VN" sz="3600" smtClean="0">
                  <a:solidFill>
                    <a:srgbClr val="000000"/>
                  </a:solidFill>
                </a:rPr>
                <a:t>a</a:t>
              </a:r>
              <a:r>
                <a:rPr lang="vi-VN" sz="3600">
                  <a:solidFill>
                    <a:srgbClr val="000000"/>
                  </a:solidFill>
                </a:rPr>
                <a:t>) Viết tập hợp C gồm các kết quả có thể xảy ra đối với số ghi ở hình quạt mà chiếc kim chỉ vào khi đĩa dừng </a:t>
              </a:r>
              <a:r>
                <a:rPr lang="vi-VN" sz="3600">
                  <a:solidFill>
                    <a:srgbClr val="000000"/>
                  </a:solidFill>
                </a:rPr>
                <a:t>lại</a:t>
              </a:r>
              <a:r>
                <a:rPr lang="vi-VN" sz="3600" smtClean="0">
                  <a:solidFill>
                    <a:srgbClr val="000000"/>
                  </a:solidFill>
                </a:rPr>
                <a:t>.</a:t>
              </a:r>
              <a:endParaRPr lang="vi-VN" sz="3600">
                <a:solidFill>
                  <a:srgbClr val="000000"/>
                </a:solidFill>
              </a:endParaRPr>
            </a:p>
            <a:p>
              <a:pPr lvl="0" algn="just">
                <a:lnSpc>
                  <a:spcPct val="150000"/>
                </a:lnSpc>
              </a:pPr>
              <a:r>
                <a:rPr lang="vi-VN" sz="3600">
                  <a:solidFill>
                    <a:srgbClr val="000000"/>
                  </a:solidFill>
                </a:rPr>
                <a:t>b) Viết tập hợp gồm các kết quả có thể xảy ra đối với biến cố D: “Chiếc kim chỉ vào hình quạt ghi số lẻ”. Mỗi phần tử của tập hợp đó gọi là một kết quả thuận lợi cho biến cố </a:t>
              </a:r>
              <a:r>
                <a:rPr lang="vi-VN" sz="3600">
                  <a:solidFill>
                    <a:srgbClr val="000000"/>
                  </a:solidFill>
                </a:rPr>
                <a:t>D</a:t>
              </a:r>
              <a:r>
                <a:rPr lang="vi-VN" sz="3600" smtClean="0">
                  <a:solidFill>
                    <a:srgbClr val="000000"/>
                  </a:solidFill>
                </a:rPr>
                <a:t>.</a:t>
              </a:r>
              <a:endParaRPr lang="en-US" sz="3600" smtClean="0">
                <a:solidFill>
                  <a:srgbClr val="000000"/>
                </a:solidFill>
              </a:endParaRPr>
            </a:p>
            <a:p>
              <a:pPr lvl="0" algn="just">
                <a:lnSpc>
                  <a:spcPct val="150000"/>
                </a:lnSpc>
              </a:pPr>
              <a:r>
                <a:rPr lang="vi-VN" sz="3600">
                  <a:solidFill>
                    <a:srgbClr val="000000"/>
                  </a:solidFill>
                </a:rPr>
                <a:t>c) Tìm tỉ số của số các kết quả thuận lợi cho biến cố D và số phần tử của tập hợp C.</a:t>
              </a:r>
              <a:endParaRPr lang="vi-VN" sz="3600" b="0" i="0">
                <a:solidFill>
                  <a:srgbClr val="000000"/>
                </a:solidFill>
                <a:effectLst/>
              </a:endParaRPr>
            </a:p>
          </p:txBody>
        </p:sp>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13182600" y="3700555"/>
            <a:ext cx="4479979" cy="5481545"/>
          </a:xfrm>
          <a:prstGeom prst="rect">
            <a:avLst/>
          </a:prstGeom>
        </p:spPr>
      </p:pic>
      <p:sp>
        <p:nvSpPr>
          <p:cNvPr id="6" name="Rectangle 5"/>
          <p:cNvSpPr/>
          <p:nvPr/>
        </p:nvSpPr>
        <p:spPr>
          <a:xfrm>
            <a:off x="2421470" y="1790700"/>
            <a:ext cx="15294093" cy="2482667"/>
          </a:xfrm>
          <a:prstGeom prst="rect">
            <a:avLst/>
          </a:prstGeom>
        </p:spPr>
        <p:txBody>
          <a:bodyPr wrap="square">
            <a:spAutoFit/>
          </a:bodyPr>
          <a:lstStyle/>
          <a:p>
            <a:pPr lvl="0" algn="just">
              <a:lnSpc>
                <a:spcPct val="150000"/>
              </a:lnSpc>
            </a:pPr>
            <a:r>
              <a:rPr lang="vi-VN" sz="3600">
                <a:solidFill>
                  <a:srgbClr val="000000"/>
                </a:solidFill>
              </a:rPr>
              <a:t>Hình 38 mô tả một đĩa tròn bằng bìa cứng được chia làm tám phần bằng nhau và ghi các số 1; 2; 3; 4; 5; 6; 7; 8, chiếc kim được gắn cố định vào trục quay ở tâm của </a:t>
            </a:r>
            <a:r>
              <a:rPr lang="vi-VN" sz="3600">
                <a:solidFill>
                  <a:srgbClr val="000000"/>
                </a:solidFill>
              </a:rPr>
              <a:t>đĩa</a:t>
            </a:r>
            <a:r>
              <a:rPr lang="vi-VN" sz="3600" smtClean="0">
                <a:solidFill>
                  <a:srgbClr val="000000"/>
                </a:solidFill>
              </a:rPr>
              <a:t>.</a:t>
            </a:r>
            <a:r>
              <a:rPr lang="vi-VN" sz="3600">
                <a:solidFill>
                  <a:srgbClr val="000000"/>
                </a:solidFill>
              </a:rPr>
              <a:t> Quay đĩa tròn một </a:t>
            </a:r>
            <a:r>
              <a:rPr lang="vi-VN" sz="3600">
                <a:solidFill>
                  <a:srgbClr val="000000"/>
                </a:solidFill>
              </a:rPr>
              <a:t>lần</a:t>
            </a:r>
            <a:r>
              <a:rPr lang="vi-VN" sz="3600" smtClean="0">
                <a:solidFill>
                  <a:srgbClr val="000000"/>
                </a:solidFill>
              </a:rPr>
              <a:t>.</a:t>
            </a:r>
            <a:endParaRPr lang="vi-VN" sz="3600">
              <a:solidFill>
                <a:srgbClr val="000000"/>
              </a:solidFill>
            </a:endParaRPr>
          </a:p>
        </p:txBody>
      </p:sp>
    </p:spTree>
    <p:extLst>
      <p:ext uri="{BB962C8B-B14F-4D97-AF65-F5344CB8AC3E}">
        <p14:creationId xmlns:p14="http://schemas.microsoft.com/office/powerpoint/2010/main" val="1671420233"/>
      </p:ext>
    </p:extLst>
  </p:cSld>
  <p:clrMapOvr>
    <a:masterClrMapping/>
  </p:clrMapOvr>
  <mc:AlternateContent xmlns:mc="http://schemas.openxmlformats.org/markup-compatibility/2006">
    <mc:Choice xmlns:p14="http://schemas.microsoft.com/office/powerpoint/2010/main" Requires="p14">
      <p:transition spd="med" p14:dur="700">
        <p:plus/>
      </p:transition>
    </mc:Choice>
    <mc:Fallback>
      <p:transition spd="med">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6060</TotalTime>
  <Words>3063</Words>
  <Application>Microsoft Office PowerPoint</Application>
  <PresentationFormat>Custom</PresentationFormat>
  <Paragraphs>230</Paragraphs>
  <Slides>42</Slides>
  <Notes>1</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Open Sans</vt:lpstr>
      <vt:lpstr>Cambria Math</vt:lpstr>
      <vt:lpstr>Calibri</vt:lpstr>
      <vt:lpstr>Calibri Light</vt:lpstr>
      <vt:lpstr>Times New Roman</vt:lpstr>
      <vt:lpstr>Dotum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dc:title>
  <dc:creator>Xinh Đẹp Dịu Hiền Huế Thị</dc:creator>
  <cp:lastModifiedBy>Admin</cp:lastModifiedBy>
  <cp:revision>238</cp:revision>
  <dcterms:created xsi:type="dcterms:W3CDTF">2006-08-16T00:00:00Z</dcterms:created>
  <dcterms:modified xsi:type="dcterms:W3CDTF">2023-11-27T06:33:10Z</dcterms:modified>
  <dc:identifier>DAFn2dd0_sY</dc:identifier>
</cp:coreProperties>
</file>