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48"/>
  </p:notesMasterIdLst>
  <p:sldIdLst>
    <p:sldId id="256" r:id="rId4"/>
    <p:sldId id="310" r:id="rId5"/>
    <p:sldId id="266" r:id="rId6"/>
    <p:sldId id="343" r:id="rId7"/>
    <p:sldId id="359" r:id="rId8"/>
    <p:sldId id="360" r:id="rId9"/>
    <p:sldId id="399" r:id="rId10"/>
    <p:sldId id="400" r:id="rId11"/>
    <p:sldId id="396"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260" r:id="rId26"/>
    <p:sldId id="414" r:id="rId27"/>
    <p:sldId id="369" r:id="rId28"/>
    <p:sldId id="364" r:id="rId29"/>
    <p:sldId id="366" r:id="rId30"/>
    <p:sldId id="416" r:id="rId31"/>
    <p:sldId id="417" r:id="rId32"/>
    <p:sldId id="258" r:id="rId33"/>
    <p:sldId id="418" r:id="rId34"/>
    <p:sldId id="263" r:id="rId35"/>
    <p:sldId id="420" r:id="rId36"/>
    <p:sldId id="421" r:id="rId37"/>
    <p:sldId id="265" r:id="rId38"/>
    <p:sldId id="387" r:id="rId39"/>
    <p:sldId id="423" r:id="rId40"/>
    <p:sldId id="424" r:id="rId41"/>
    <p:sldId id="426" r:id="rId42"/>
    <p:sldId id="428" r:id="rId43"/>
    <p:sldId id="425" r:id="rId44"/>
    <p:sldId id="431" r:id="rId45"/>
    <p:sldId id="264" r:id="rId46"/>
    <p:sldId id="261" r:id="rId47"/>
  </p:sldIdLst>
  <p:sldSz cx="18288000" cy="10287000"/>
  <p:notesSz cx="6858000" cy="9144000"/>
  <p:embeddedFontLst>
    <p:embeddedFont>
      <p:font typeface="Anton" panose="020B0604020202020204" charset="0"/>
      <p:regular r:id="rId49"/>
    </p:embeddedFont>
    <p:embeddedFont>
      <p:font typeface="Cambria Math" panose="02040503050406030204" pitchFamily="18" charset="0"/>
      <p:regular r:id="rId50"/>
    </p:embeddedFon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2952" autoAdjust="0"/>
  </p:normalViewPr>
  <p:slideViewPr>
    <p:cSldViewPr>
      <p:cViewPr varScale="1">
        <p:scale>
          <a:sx n="38" d="100"/>
          <a:sy n="38" d="100"/>
        </p:scale>
        <p:origin x="36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2129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01756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216700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192914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0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3712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6422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3881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076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2286000" y="1683546"/>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2286000" y="5403059"/>
            <a:ext cx="13716000" cy="2483645"/>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012642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684353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1247777" y="6884198"/>
            <a:ext cx="15773400" cy="2250282"/>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89351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1257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9258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06699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1259682" y="547689"/>
            <a:ext cx="15773400" cy="19883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1259685" y="2521746"/>
            <a:ext cx="77366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1259685" y="3757616"/>
            <a:ext cx="77366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9258302" y="2521746"/>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9258302" y="3757616"/>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90465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61242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668214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623979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793425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89687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13087352" y="547690"/>
            <a:ext cx="3943350" cy="87177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1257302" y="547690"/>
            <a:ext cx="11601450" cy="8717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11830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9/28/2023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40360706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s>
</file>

<file path=ppt/slides/_rels/slide11.xml.rels><?xml version="1.0" encoding="UTF-8" standalone="yes"?>
<Relationships xmlns="http://schemas.openxmlformats.org/package/2006/relationships"><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svg"/></Relationships>
</file>

<file path=ppt/slides/_rels/slide12.xml.rels><?xml version="1.0" encoding="UTF-8" standalone="yes"?>
<Relationships xmlns="http://schemas.openxmlformats.org/package/2006/relationships"><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svg"/></Relationships>
</file>

<file path=ppt/slides/_rels/slide13.xml.rels><?xml version="1.0" encoding="UTF-8" standalone="yes"?>
<Relationships xmlns="http://schemas.openxmlformats.org/package/2006/relationships"><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svg"/></Relationships>
</file>

<file path=ppt/slides/_rels/slide14.xml.rels><?xml version="1.0" encoding="UTF-8" standalone="yes"?>
<Relationships xmlns="http://schemas.openxmlformats.org/package/2006/relationships"><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svg"/></Relationships>
</file>

<file path=ppt/slides/_rels/slide15.xml.rels><?xml version="1.0" encoding="UTF-8" standalone="yes"?>
<Relationships xmlns="http://schemas.openxmlformats.org/package/2006/relationships"><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image" Target="../media/image107.svg"/><Relationship Id="rId7" Type="http://schemas.openxmlformats.org/officeDocument/2006/relationships/image" Target="../media/image37.png"/><Relationship Id="rId12" Type="http://schemas.openxmlformats.org/officeDocument/2006/relationships/slide" Target="slide44.xml"/><Relationship Id="rId2"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36.png"/><Relationship Id="rId11" Type="http://schemas.openxmlformats.org/officeDocument/2006/relationships/image" Target="../media/image115.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45.png"/><Relationship Id="rId5" Type="http://schemas.openxmlformats.org/officeDocument/2006/relationships/slideLayout" Target="../slideLayouts/slideLayout24.xml"/><Relationship Id="rId10" Type="http://schemas.openxmlformats.org/officeDocument/2006/relationships/image" Target="../media/image44.png"/><Relationship Id="rId4" Type="http://schemas.openxmlformats.org/officeDocument/2006/relationships/audio" Target="../media/media2.mp3"/><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microsoft.com/office/2007/relationships/media" Target="../media/media2.mp3"/><Relationship Id="rId7" Type="http://schemas.openxmlformats.org/officeDocument/2006/relationships/image" Target="../media/image46.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50.png"/><Relationship Id="rId5" Type="http://schemas.openxmlformats.org/officeDocument/2006/relationships/slideLayout" Target="../slideLayouts/slideLayout24.xml"/><Relationship Id="rId10" Type="http://schemas.openxmlformats.org/officeDocument/2006/relationships/image" Target="../media/image49.png"/><Relationship Id="rId4" Type="http://schemas.openxmlformats.org/officeDocument/2006/relationships/audio" Target="../media/media2.mp3"/><Relationship Id="rId9" Type="http://schemas.openxmlformats.org/officeDocument/2006/relationships/image" Target="../media/image48.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24.xml"/><Relationship Id="rId4" Type="http://schemas.openxmlformats.org/officeDocument/2006/relationships/audio" Target="../media/media2.mp3"/></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24.xml"/><Relationship Id="rId4" Type="http://schemas.openxmlformats.org/officeDocument/2006/relationships/audio" Target="../media/media2.mp3"/></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5" Type="http://schemas.openxmlformats.org/officeDocument/2006/relationships/slideLayout" Target="../slideLayouts/slideLayout24.xml"/><Relationship Id="rId4" Type="http://schemas.openxmlformats.org/officeDocument/2006/relationships/audio" Target="../media/media2.mp3"/></Relationships>
</file>

<file path=ppt/slides/_rels/slide23.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55.png"/><Relationship Id="rId10" Type="http://schemas.openxmlformats.org/officeDocument/2006/relationships/image" Target="../media/image54.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0.svg"/><Relationship Id="rId7"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sv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0.sv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2" Type="http://schemas.openxmlformats.org/officeDocument/2006/relationships/image" Target="../media/image63.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2.png"/><Relationship Id="rId5" Type="http://schemas.openxmlformats.org/officeDocument/2006/relationships/image" Target="../media/image2.svg"/><Relationship Id="rId10" Type="http://schemas.openxmlformats.org/officeDocument/2006/relationships/image" Target="../media/image61.png"/><Relationship Id="rId9" Type="http://schemas.openxmlformats.org/officeDocument/2006/relationships/image" Target="../media/image12.svg"/></Relationships>
</file>

<file path=ppt/slides/_rels/slide27.xml.rels><?xml version="1.0" encoding="UTF-8" standalone="yes"?>
<Relationships xmlns="http://schemas.openxmlformats.org/package/2006/relationships"><Relationship Id="rId7" Type="http://schemas.openxmlformats.org/officeDocument/2006/relationships/image" Target="../media/image18.svg"/><Relationship Id="rId12"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4.png"/><Relationship Id="rId5" Type="http://schemas.openxmlformats.org/officeDocument/2006/relationships/image" Target="../media/image2.svg"/><Relationship Id="rId10" Type="http://schemas.openxmlformats.org/officeDocument/2006/relationships/image" Target="../media/image63.png"/><Relationship Id="rId9" Type="http://schemas.openxmlformats.org/officeDocument/2006/relationships/image" Target="../media/image12.svg"/></Relationships>
</file>

<file path=ppt/slides/_rels/slide28.xml.rels><?xml version="1.0" encoding="UTF-8" standalone="yes"?>
<Relationships xmlns="http://schemas.openxmlformats.org/package/2006/relationships"><Relationship Id="rId7" Type="http://schemas.openxmlformats.org/officeDocument/2006/relationships/image" Target="../media/image18.svg"/><Relationship Id="rId12"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64.png"/><Relationship Id="rId5" Type="http://schemas.openxmlformats.org/officeDocument/2006/relationships/image" Target="../media/image2.svg"/><Relationship Id="rId10" Type="http://schemas.openxmlformats.org/officeDocument/2006/relationships/image" Target="../media/image63.png"/><Relationship Id="rId9"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16.png"/><Relationship Id="rId5" Type="http://schemas.openxmlformats.org/officeDocument/2006/relationships/slideLayout" Target="../slideLayouts/slideLayout23.xml"/><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png"/><Relationship Id="rId14" Type="http://schemas.openxmlformats.org/officeDocument/2006/relationships/image" Target="../media/image30.sv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2.svg"/><Relationship Id="rId10" Type="http://schemas.openxmlformats.org/officeDocument/2006/relationships/image" Target="../media/image67.png"/><Relationship Id="rId9" Type="http://schemas.openxmlformats.org/officeDocument/2006/relationships/image" Target="../media/image12.sv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8.svg"/><Relationship Id="rId12"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png"/><Relationship Id="rId5" Type="http://schemas.openxmlformats.org/officeDocument/2006/relationships/image" Target="../media/image2.svg"/><Relationship Id="rId10" Type="http://schemas.openxmlformats.org/officeDocument/2006/relationships/image" Target="../media/image68.png"/><Relationship Id="rId9" Type="http://schemas.openxmlformats.org/officeDocument/2006/relationships/image" Target="../media/image12.sv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71.png"/><Relationship Id="rId9"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png"/><Relationship Id="rId7" Type="http://schemas.openxmlformats.org/officeDocument/2006/relationships/image" Target="../media/image2.svg"/><Relationship Id="rId12"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71.png"/><Relationship Id="rId9" Type="http://schemas.openxmlformats.org/officeDocument/2006/relationships/image" Target="../media/image31.svg"/></Relationships>
</file>

<file path=ppt/slides/_rels/slide3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png"/><Relationship Id="rId7" Type="http://schemas.openxmlformats.org/officeDocument/2006/relationships/image" Target="../media/image2.svg"/><Relationship Id="rId12" Type="http://schemas.openxmlformats.org/officeDocument/2006/relationships/image" Target="../media/image74.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71.png"/><Relationship Id="rId9"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svg"/><Relationship Id="rId7" Type="http://schemas.openxmlformats.org/officeDocument/2006/relationships/image" Target="../media/image7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2.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2.sv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80.png"/><Relationship Id="rId9" Type="http://schemas.openxmlformats.org/officeDocument/2006/relationships/image" Target="../media/image79.png"/></Relationships>
</file>

<file path=ppt/slides/_rels/slide39.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82.pn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12" Type="http://schemas.openxmlformats.org/officeDocument/2006/relationships/image" Target="../media/image17.png"/><Relationship Id="rId17" Type="http://schemas.openxmlformats.org/officeDocument/2006/relationships/image" Target="../media/image24.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6.png"/><Relationship Id="rId5" Type="http://schemas.openxmlformats.org/officeDocument/2006/relationships/slideLayout" Target="../slideLayouts/slideLayout23.xml"/><Relationship Id="rId1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2.png"/><Relationship Id="rId14" Type="http://schemas.openxmlformats.org/officeDocument/2006/relationships/image" Target="../media/image30.svg"/></Relationships>
</file>

<file path=ppt/slides/_rels/slide40.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82.png"/><Relationship Id="rId9" Type="http://schemas.openxmlformats.org/officeDocument/2006/relationships/image" Target="../media/image83.png"/></Relationships>
</file>

<file path=ppt/slides/_rels/slide4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0.svg"/><Relationship Id="rId7" Type="http://schemas.openxmlformats.org/officeDocument/2006/relationships/image" Target="../media/image84.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87.png"/><Relationship Id="rId4" Type="http://schemas.openxmlformats.org/officeDocument/2006/relationships/image" Target="../media/image10.png"/><Relationship Id="rId9" Type="http://schemas.openxmlformats.org/officeDocument/2006/relationships/image" Target="../media/image86.png"/></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0.svg"/><Relationship Id="rId7" Type="http://schemas.openxmlformats.org/officeDocument/2006/relationships/image" Target="../media/image84.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svg"/><Relationship Id="rId4" Type="http://schemas.openxmlformats.org/officeDocument/2006/relationships/image" Target="../media/image10.png"/><Relationship Id="rId9" Type="http://schemas.openxmlformats.org/officeDocument/2006/relationships/image" Target="../media/image88.png"/></Relationships>
</file>

<file path=ppt/slides/_rels/slide43.xml.rels><?xml version="1.0" encoding="UTF-8" standalone="yes"?>
<Relationships xmlns="http://schemas.openxmlformats.org/package/2006/relationships"><Relationship Id="rId8"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28" Type="http://schemas.openxmlformats.org/officeDocument/2006/relationships/image" Target="NULL"/><Relationship Id="rId9" Type="http://schemas.openxmlformats.org/officeDocument/2006/relationships/image" Target="../media/image89.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3.xml"/><Relationship Id="rId15" Type="http://schemas.openxmlformats.org/officeDocument/2006/relationships/image" Target="../media/image18.png"/><Relationship Id="rId4" Type="http://schemas.openxmlformats.org/officeDocument/2006/relationships/audio" Target="../media/media2.mp3"/><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3.xml"/><Relationship Id="rId15" Type="http://schemas.openxmlformats.org/officeDocument/2006/relationships/image" Target="../media/image18.png"/><Relationship Id="rId4" Type="http://schemas.openxmlformats.org/officeDocument/2006/relationships/audio" Target="../media/media2.mp3"/><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3.xml"/><Relationship Id="rId9" Type="http://schemas.openxmlformats.org/officeDocument/2006/relationships/image" Target="../media/image80.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en-US"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133600" y="2552700"/>
            <a:ext cx="14097000" cy="5715000"/>
          </a:xfrm>
          <a:prstGeom prst="rect">
            <a:avLst/>
          </a:prstGeom>
        </p:spPr>
      </p:pic>
    </p:spTree>
    <p:extLst>
      <p:ext uri="{BB962C8B-B14F-4D97-AF65-F5344CB8AC3E}">
        <p14:creationId xmlns:p14="http://schemas.microsoft.com/office/powerpoint/2010/main" val="24769885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lang="en-US" sz="4400" b="1">
                <a:solidFill>
                  <a:prstClr val="white"/>
                </a:solidFill>
                <a:latin typeface="Arial" panose="020B0604020202020204" pitchFamily="34" charset="0"/>
                <a:cs typeface="Arial" panose="020B0604020202020204" pitchFamily="34" charset="0"/>
              </a:rPr>
              <a:t>3</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1600200" y="1790700"/>
            <a:ext cx="15060689" cy="7467600"/>
          </a:xfrm>
          <a:prstGeom prst="rect">
            <a:avLst/>
          </a:prstGeom>
        </p:spPr>
      </p:pic>
    </p:spTree>
    <p:extLst>
      <p:ext uri="{BB962C8B-B14F-4D97-AF65-F5344CB8AC3E}">
        <p14:creationId xmlns:p14="http://schemas.microsoft.com/office/powerpoint/2010/main" val="34023996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lang="en-US" sz="4400" b="1">
                <a:solidFill>
                  <a:prstClr val="white"/>
                </a:solidFill>
                <a:latin typeface="Arial" panose="020B0604020202020204" pitchFamily="34" charset="0"/>
                <a:cs typeface="Arial" panose="020B0604020202020204" pitchFamily="34" charset="0"/>
              </a:rPr>
              <a:t>4</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1752600" y="1790700"/>
            <a:ext cx="14488943" cy="8001000"/>
          </a:xfrm>
          <a:prstGeom prst="rect">
            <a:avLst/>
          </a:prstGeom>
        </p:spPr>
      </p:pic>
    </p:spTree>
    <p:extLst>
      <p:ext uri="{BB962C8B-B14F-4D97-AF65-F5344CB8AC3E}">
        <p14:creationId xmlns:p14="http://schemas.microsoft.com/office/powerpoint/2010/main" val="4225149432"/>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en-US"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5</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1981200" y="1866900"/>
            <a:ext cx="14182388" cy="7327881"/>
          </a:xfrm>
          <a:prstGeom prst="rect">
            <a:avLst/>
          </a:prstGeom>
        </p:spPr>
      </p:pic>
    </p:spTree>
    <p:extLst>
      <p:ext uri="{BB962C8B-B14F-4D97-AF65-F5344CB8AC3E}">
        <p14:creationId xmlns:p14="http://schemas.microsoft.com/office/powerpoint/2010/main" val="174895951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lang="en-US" sz="4400" b="1">
                <a:solidFill>
                  <a:prstClr val="white"/>
                </a:solidFill>
                <a:latin typeface="Arial" panose="020B0604020202020204" pitchFamily="34" charset="0"/>
                <a:cs typeface="Arial" panose="020B0604020202020204" pitchFamily="34" charset="0"/>
              </a:rPr>
              <a:t>6</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2667000" y="1790700"/>
            <a:ext cx="12636435" cy="7489743"/>
          </a:xfrm>
          <a:prstGeom prst="rect">
            <a:avLst/>
          </a:prstGeom>
        </p:spPr>
      </p:pic>
    </p:spTree>
    <p:extLst>
      <p:ext uri="{BB962C8B-B14F-4D97-AF65-F5344CB8AC3E}">
        <p14:creationId xmlns:p14="http://schemas.microsoft.com/office/powerpoint/2010/main" val="56556774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en-US"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7</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2318084" y="2181213"/>
            <a:ext cx="13487400" cy="7197403"/>
          </a:xfrm>
          <a:prstGeom prst="rect">
            <a:avLst/>
          </a:prstGeom>
        </p:spPr>
      </p:pic>
    </p:spTree>
    <p:extLst>
      <p:ext uri="{BB962C8B-B14F-4D97-AF65-F5344CB8AC3E}">
        <p14:creationId xmlns:p14="http://schemas.microsoft.com/office/powerpoint/2010/main" val="276945037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648200" y="2857500"/>
            <a:ext cx="88392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smtClean="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4734" y="562712"/>
            <a:ext cx="1848714" cy="197459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18613412" y="936896"/>
            <a:ext cx="9098501" cy="3905886"/>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7638502" y="264369"/>
            <a:ext cx="7521473" cy="3896874"/>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485410" y="3723254"/>
            <a:ext cx="8425544" cy="198834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69">
              <a:defRPr/>
            </a:pPr>
            <a:r>
              <a:rPr lang="en-US" sz="10800" b="1" dirty="0">
                <a:ln>
                  <a:solidFill>
                    <a:srgbClr val="F8D22D"/>
                  </a:solidFill>
                </a:ln>
                <a:solidFill>
                  <a:srgbClr val="FFFF00"/>
                </a:solidFill>
                <a:latin typeface="Arial" panose="020B0604020202020204" pitchFamily="34" charset="0"/>
                <a:cs typeface="Arial" panose="020B0604020202020204" pitchFamily="34" charset="0"/>
                <a:sym typeface="Arial"/>
              </a:rPr>
              <a:t>TRÒ CHƠI HÁI CHANH</a:t>
            </a: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3371209" y="7684384"/>
            <a:ext cx="1717601" cy="1502900"/>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17009" y="6896360"/>
            <a:ext cx="1368204" cy="207042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826055" y="6258230"/>
            <a:ext cx="2809520" cy="2852304"/>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36199" y="8413625"/>
            <a:ext cx="18226250" cy="1259705"/>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87279" y="120437"/>
            <a:ext cx="8425544" cy="9985830"/>
          </a:xfrm>
          <a:prstGeom prst="rect">
            <a:avLst/>
          </a:prstGeom>
        </p:spPr>
      </p:pic>
      <p:pic>
        <p:nvPicPr>
          <p:cNvPr id="6" name="Picture 5">
            <a:hlinkClick r:id="rId12" action="ppaction://hlinksldjump"/>
            <a:extLst>
              <a:ext uri="{FF2B5EF4-FFF2-40B4-BE49-F238E27FC236}">
                <a16:creationId xmlns:a16="http://schemas.microsoft.com/office/drawing/2014/main" id="{5F7C7206-4D32-B583-6853-BA561B842080}"/>
              </a:ext>
            </a:extLst>
          </p:cNvPr>
          <p:cNvPicPr>
            <a:picLocks noChangeAspect="1"/>
          </p:cNvPicPr>
          <p:nvPr/>
        </p:nvPicPr>
        <p:blipFill>
          <a:blip r:embed="rId13"/>
          <a:stretch>
            <a:fillRect/>
          </a:stretch>
        </p:blipFill>
        <p:spPr>
          <a:xfrm>
            <a:off x="-4093575" y="7808885"/>
            <a:ext cx="4483778" cy="2459549"/>
          </a:xfrm>
          <a:prstGeom prst="rect">
            <a:avLst/>
          </a:prstGeom>
        </p:spPr>
      </p:pic>
    </p:spTree>
    <p:extLst>
      <p:ext uri="{BB962C8B-B14F-4D97-AF65-F5344CB8AC3E}">
        <p14:creationId xmlns:p14="http://schemas.microsoft.com/office/powerpoint/2010/main" val="2201826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63" presetClass="path" presetSubtype="0" accel="50000" decel="50000" fill="hold" nodeType="withEffect">
                                  <p:stCondLst>
                                    <p:cond delay="0"/>
                                  </p:stCondLst>
                                  <p:childTnLst>
                                    <p:animMotion origin="layout" path="M 1.875E-6 -2.22222E-6 L 0.55534 -0.00208 " pathEditMode="relative" rAng="0" ptsTypes="AA">
                                      <p:cBhvr>
                                        <p:cTn id="15" dur="4000" fill="hold"/>
                                        <p:tgtEl>
                                          <p:spTgt spid="6"/>
                                        </p:tgtEl>
                                        <p:attrNameLst>
                                          <p:attrName>ppt_x</p:attrName>
                                          <p:attrName>ppt_y</p:attrName>
                                        </p:attrNameLst>
                                      </p:cBhvr>
                                      <p:rCtr x="27760" y="-116"/>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8000" fill="hold"/>
                                        <p:tgtEl>
                                          <p:spTgt spid="28"/>
                                        </p:tgtEl>
                                        <p:attrNameLst>
                                          <p:attrName>ppt_x</p:attrName>
                                        </p:attrNameLst>
                                      </p:cBhvr>
                                      <p:tavLst>
                                        <p:tav tm="0">
                                          <p:val>
                                            <p:strVal val="0-#ppt_w/2"/>
                                          </p:val>
                                        </p:tav>
                                        <p:tav tm="100000">
                                          <p:val>
                                            <p:strVal val="#ppt_x"/>
                                          </p:val>
                                        </p:tav>
                                      </p:tavLst>
                                    </p:anim>
                                    <p:anim calcmode="lin" valueType="num">
                                      <p:cBhvr additive="base">
                                        <p:cTn id="19" dur="8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lnSpc>
                <a:spcPct val="150000"/>
              </a:lnSpc>
              <a:spcAft>
                <a:spcPts val="800"/>
              </a:spcAft>
            </a:pPr>
            <a:r>
              <a:rPr lang="en-US" sz="4800" b="1" noProof="1">
                <a:solidFill>
                  <a:prstClr val="black"/>
                </a:solidFill>
                <a:latin typeface="Arial" panose="020B0604020202020204" pitchFamily="34" charset="0"/>
                <a:cs typeface="Arial" panose="020B0604020202020204" pitchFamily="34" charset="0"/>
                <a:sym typeface="Arial"/>
              </a:rPr>
              <a:t>Câu 1. </a:t>
            </a:r>
            <a:r>
              <a:rPr lang="en-US" sz="4800" noProof="1">
                <a:solidFill>
                  <a:prstClr val="black"/>
                </a:solidFill>
                <a:latin typeface="Arial" panose="020B0604020202020204" pitchFamily="34" charset="0"/>
                <a:cs typeface="Arial" panose="020B0604020202020204" pitchFamily="34" charset="0"/>
                <a:sym typeface="Arial"/>
              </a:rPr>
              <a:t>Cho tam giác ABC vuông cân ở A</a:t>
            </a:r>
            <a:r>
              <a:rPr lang="en-US" sz="4800" noProof="1">
                <a:solidFill>
                  <a:prstClr val="black"/>
                </a:solidFill>
                <a:latin typeface="Arial" panose="020B0604020202020204" pitchFamily="34" charset="0"/>
                <a:cs typeface="Arial" panose="020B0604020202020204" pitchFamily="34" charset="0"/>
                <a:sym typeface="Arial"/>
              </a:rPr>
              <a:t>. </a:t>
            </a:r>
            <a:endParaRPr lang="en-US" sz="4800" noProof="1" smtClean="0">
              <a:solidFill>
                <a:prstClr val="black"/>
              </a:solidFill>
              <a:latin typeface="Arial" panose="020B0604020202020204" pitchFamily="34" charset="0"/>
              <a:cs typeface="Arial" panose="020B0604020202020204" pitchFamily="34" charset="0"/>
              <a:sym typeface="Arial"/>
            </a:endParaRPr>
          </a:p>
          <a:p>
            <a:pPr algn="ctr" defTabSz="914445">
              <a:lnSpc>
                <a:spcPct val="150000"/>
              </a:lnSpc>
              <a:spcAft>
                <a:spcPts val="800"/>
              </a:spcAft>
            </a:pPr>
            <a:r>
              <a:rPr lang="en-US" sz="4800" noProof="1" smtClean="0">
                <a:solidFill>
                  <a:prstClr val="black"/>
                </a:solidFill>
                <a:latin typeface="Arial" panose="020B0604020202020204" pitchFamily="34" charset="0"/>
                <a:cs typeface="Arial" panose="020B0604020202020204" pitchFamily="34" charset="0"/>
                <a:sym typeface="Arial"/>
              </a:rPr>
              <a:t>Tính </a:t>
            </a:r>
            <a:r>
              <a:rPr lang="en-US" sz="4800" noProof="1">
                <a:solidFill>
                  <a:prstClr val="black"/>
                </a:solidFill>
                <a:latin typeface="Arial" panose="020B0604020202020204" pitchFamily="34" charset="0"/>
                <a:cs typeface="Arial" panose="020B0604020202020204" pitchFamily="34" charset="0"/>
                <a:sym typeface="Arial"/>
              </a:rPr>
              <a:t>độ dài BC biết AB = AC = 2dm</a:t>
            </a:r>
            <a:endParaRPr lang="en-US" sz="48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a:t>
            </a: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 </a:t>
            </a:r>
            <a:r>
              <a:rPr lang="fr-FR" sz="4400" smtClean="0">
                <a:solidFill>
                  <a:prstClr val="black"/>
                </a:solidFill>
                <a:latin typeface="Arial" panose="020B0604020202020204" pitchFamily="34" charset="0"/>
                <a:ea typeface="Arial" panose="020B0604020202020204" pitchFamily="34" charset="0"/>
                <a:cs typeface="Arial" panose="020B0604020202020204" pitchFamily="34" charset="0"/>
              </a:rPr>
              <a:t>BC = 4 dm</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r>
                  <a:rPr lang="fr-FR" sz="440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fr-FR" sz="4400" smtClean="0">
                    <a:solidFill>
                      <a:prstClr val="black"/>
                    </a:solidFill>
                    <a:latin typeface="Arial" panose="020B0604020202020204" pitchFamily="34" charset="0"/>
                    <a:ea typeface="Arial" panose="020B0604020202020204" pitchFamily="34" charset="0"/>
                    <a:cs typeface="Arial" panose="020B0604020202020204" pitchFamily="34" charset="0"/>
                  </a:rPr>
                  <a:t>BC =</a:t>
                </a:r>
                <a:r>
                  <a:rPr lang="fr-FR" sz="440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lang="en-US" sz="4400">
                            <a:solidFill>
                              <a:schemeClr val="tx1"/>
                            </a:solidFill>
                            <a:effectLst/>
                            <a:latin typeface="Cambria Math" panose="02040503050406030204" pitchFamily="18" charset="0"/>
                            <a:ea typeface="Times New Roman" panose="02020603050405020304" pitchFamily="18" charset="0"/>
                          </a:rPr>
                        </m:ctrlPr>
                      </m:radPr>
                      <m:deg/>
                      <m:e>
                        <m:r>
                          <a:rPr lang="fr-FR" sz="4400" i="0">
                            <a:solidFill>
                              <a:schemeClr val="tx1"/>
                            </a:solidFill>
                            <a:effectLst/>
                            <a:latin typeface="Cambria Math" panose="02040503050406030204" pitchFamily="18" charset="0"/>
                            <a:ea typeface="Times New Roman" panose="02020603050405020304" pitchFamily="18" charset="0"/>
                          </a:rPr>
                          <m:t>6</m:t>
                        </m:r>
                      </m:e>
                    </m:rad>
                  </m:oMath>
                </a14:m>
                <a:r>
                  <a:rPr lang="en-US" sz="40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dm</a:t>
                </a:r>
                <a:endPar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7"/>
                <a:stretch>
                  <a:fillRect/>
                </a:stretch>
              </a:blipFill>
              <a:ln>
                <a:noFill/>
              </a:ln>
            </p:spPr>
            <p:txBody>
              <a:bodyPr/>
              <a:lstStyle/>
              <a:p>
                <a:r>
                  <a:rPr lang="en-US">
                    <a:noFill/>
                  </a:rPr>
                  <a:t> </a:t>
                </a:r>
              </a:p>
            </p:txBody>
          </p:sp>
        </mc:Fallback>
      </mc:AlternateContent>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a:t>
            </a: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 </a:t>
            </a:r>
            <a:r>
              <a:rPr lang="fr-FR" sz="4400" smtClean="0">
                <a:solidFill>
                  <a:prstClr val="black"/>
                </a:solidFill>
                <a:latin typeface="Arial" panose="020B0604020202020204" pitchFamily="34" charset="0"/>
                <a:ea typeface="Arial" panose="020B0604020202020204" pitchFamily="34" charset="0"/>
                <a:cs typeface="Arial" panose="020B0604020202020204" pitchFamily="34" charset="0"/>
              </a:rPr>
              <a:t>BC = 8 </a:t>
            </a: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dm</a:t>
            </a:r>
            <a:endParaRPr lang="vi-VN" sz="4400" noProof="1">
              <a:solidFill>
                <a:prstClr val="black"/>
              </a:solidFill>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r>
                  <a:rPr lang="fr-FR" sz="4400">
                    <a:solidFill>
                      <a:prstClr val="black"/>
                    </a:solidFill>
                    <a:latin typeface="Arial" panose="020B0604020202020204" pitchFamily="34" charset="0"/>
                    <a:ea typeface="Times New Roman" panose="02020603050405020304" pitchFamily="18" charset="0"/>
                    <a:cs typeface="Arial" panose="020B0604020202020204" pitchFamily="34" charset="0"/>
                  </a:rPr>
                  <a:t>D</a:t>
                </a:r>
                <a:r>
                  <a:rPr lang="fr-FR" sz="44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BC =</a:t>
                </a:r>
                <a:r>
                  <a:rPr lang="fr-FR" sz="44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lang="en-US" sz="4400" i="1">
                            <a:solidFill>
                              <a:prstClr val="black"/>
                            </a:solidFill>
                            <a:latin typeface="Cambria Math" panose="02040503050406030204" pitchFamily="18" charset="0"/>
                            <a:ea typeface="Times New Roman" panose="02020603050405020304" pitchFamily="18" charset="0"/>
                          </a:rPr>
                        </m:ctrlPr>
                      </m:radPr>
                      <m:deg/>
                      <m:e>
                        <m:r>
                          <a:rPr lang="en-US" sz="4400" b="0" i="0" smtClean="0">
                            <a:solidFill>
                              <a:prstClr val="black"/>
                            </a:solidFill>
                            <a:latin typeface="Cambria Math" panose="02040503050406030204" pitchFamily="18" charset="0"/>
                            <a:ea typeface="Times New Roman" panose="02020603050405020304" pitchFamily="18" charset="0"/>
                          </a:rPr>
                          <m:t>8</m:t>
                        </m:r>
                      </m:e>
                    </m:rad>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dm</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070907"/>
                <a:ext cx="6802584" cy="1995054"/>
              </a:xfrm>
              <a:prstGeom prst="roundRect">
                <a:avLst/>
              </a:prstGeom>
              <a:blipFill>
                <a:blip r:embed="rId8"/>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653839" y="-955902"/>
            <a:ext cx="731046" cy="731046"/>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73F5B725-A6FC-F5A2-F2A4-6047B0B0A3CC}"/>
                  </a:ext>
                </a:extLst>
              </p:cNvPr>
              <p:cNvSpPr/>
              <p:nvPr/>
            </p:nvSpPr>
            <p:spPr>
              <a:xfrm>
                <a:off x="9661259" y="707090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r>
                  <a:rPr lang="fr-FR" sz="4400">
                    <a:solidFill>
                      <a:prstClr val="black"/>
                    </a:solidFill>
                    <a:latin typeface="Arial" panose="020B0604020202020204" pitchFamily="34" charset="0"/>
                    <a:ea typeface="Times New Roman" panose="02020603050405020304" pitchFamily="18" charset="0"/>
                    <a:cs typeface="Arial" panose="020B0604020202020204" pitchFamily="34" charset="0"/>
                  </a:rPr>
                  <a:t>D. </a:t>
                </a: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BC =</a:t>
                </a:r>
                <a:r>
                  <a:rPr lang="fr-FR" sz="44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lang="en-US" sz="4400" i="1">
                            <a:solidFill>
                              <a:prstClr val="black"/>
                            </a:solidFill>
                            <a:latin typeface="Cambria Math" panose="02040503050406030204" pitchFamily="18" charset="0"/>
                            <a:ea typeface="Times New Roman" panose="02020603050405020304" pitchFamily="18" charset="0"/>
                          </a:rPr>
                        </m:ctrlPr>
                      </m:radPr>
                      <m:deg/>
                      <m:e>
                        <m:r>
                          <a:rPr lang="en-US" sz="4400">
                            <a:solidFill>
                              <a:prstClr val="black"/>
                            </a:solidFill>
                            <a:latin typeface="Cambria Math" panose="02040503050406030204" pitchFamily="18" charset="0"/>
                            <a:ea typeface="Times New Roman" panose="02020603050405020304" pitchFamily="18" charset="0"/>
                          </a:rPr>
                          <m:t>8</m:t>
                        </m:r>
                      </m:e>
                    </m:rad>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dm</a:t>
                </a:r>
              </a:p>
            </p:txBody>
          </p:sp>
        </mc:Choice>
        <mc:Fallback>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9661259" y="7070907"/>
                <a:ext cx="6804870" cy="1995054"/>
              </a:xfrm>
              <a:prstGeom prst="roundRect">
                <a:avLst/>
              </a:prstGeom>
              <a:blipFill>
                <a:blip r:embed="rId10"/>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1"/>
          <a:stretch>
            <a:fillRect/>
          </a:stretch>
        </p:blipFill>
        <p:spPr>
          <a:xfrm>
            <a:off x="15603809" y="6825601"/>
            <a:ext cx="1359527" cy="2182557"/>
          </a:xfrm>
          <a:prstGeom prst="rect">
            <a:avLst/>
          </a:prstGeom>
        </p:spPr>
      </p:pic>
    </p:spTree>
    <p:extLst>
      <p:ext uri="{BB962C8B-B14F-4D97-AF65-F5344CB8AC3E}">
        <p14:creationId xmlns:p14="http://schemas.microsoft.com/office/powerpoint/2010/main" val="368468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100"/>
                  </a:spcBef>
                  <a:spcAft>
                    <a:spcPts val="100"/>
                  </a:spcAft>
                </a:pPr>
                <a:r>
                  <a:rPr lang="fr-FR" sz="4800" b="1"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2</a:t>
                </a:r>
                <a:r>
                  <a:rPr lang="fr-FR" sz="480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hình bình hành ABCD có </a:t>
                </a:r>
                <a14:m>
                  <m:oMath xmlns:m="http://schemas.openxmlformats.org/officeDocument/2006/math">
                    <m:acc>
                      <m:accPr>
                        <m:chr m:val="̂"/>
                        <m:ctrlPr>
                          <a:rPr lang="en-US" sz="4800">
                            <a:solidFill>
                              <a:schemeClr val="tx1"/>
                            </a:solidFill>
                            <a:effectLst/>
                            <a:latin typeface="Cambria Math" panose="02040503050406030204" pitchFamily="18" charset="0"/>
                            <a:ea typeface="Times New Roman" panose="02020603050405020304" pitchFamily="18" charset="0"/>
                          </a:rPr>
                        </m:ctrlPr>
                      </m:accPr>
                      <m:e>
                        <m:r>
                          <m:rPr>
                            <m:sty m:val="p"/>
                          </m:rPr>
                          <a:rPr lang="fr-FR" sz="4800" i="0">
                            <a:solidFill>
                              <a:schemeClr val="tx1"/>
                            </a:solidFill>
                            <a:effectLst/>
                            <a:latin typeface="Cambria Math" panose="02040503050406030204" pitchFamily="18" charset="0"/>
                            <a:ea typeface="Times New Roman" panose="02020603050405020304" pitchFamily="18" charset="0"/>
                          </a:rPr>
                          <m:t>A</m:t>
                        </m:r>
                      </m:e>
                    </m:acc>
                    <m:r>
                      <a:rPr lang="fr-FR" sz="4800" i="0">
                        <a:solidFill>
                          <a:schemeClr val="tx1"/>
                        </a:solidFill>
                        <a:effectLst/>
                        <a:latin typeface="Cambria Math" panose="02040503050406030204" pitchFamily="18" charset="0"/>
                        <a:ea typeface="Times New Roman" panose="02020603050405020304" pitchFamily="18" charset="0"/>
                      </a:rPr>
                      <m:t>=3</m:t>
                    </m:r>
                    <m:acc>
                      <m:accPr>
                        <m:chr m:val="̂"/>
                        <m:ctrlPr>
                          <a:rPr lang="en-US" sz="4800">
                            <a:solidFill>
                              <a:schemeClr val="tx1"/>
                            </a:solidFill>
                            <a:effectLst/>
                            <a:latin typeface="Cambria Math" panose="02040503050406030204" pitchFamily="18" charset="0"/>
                            <a:ea typeface="Times New Roman" panose="02020603050405020304" pitchFamily="18" charset="0"/>
                          </a:rPr>
                        </m:ctrlPr>
                      </m:accPr>
                      <m:e>
                        <m:r>
                          <m:rPr>
                            <m:sty m:val="p"/>
                          </m:rPr>
                          <a:rPr lang="fr-FR" sz="4800" i="0">
                            <a:solidFill>
                              <a:schemeClr val="tx1"/>
                            </a:solidFill>
                            <a:effectLst/>
                            <a:latin typeface="Cambria Math" panose="02040503050406030204" pitchFamily="18" charset="0"/>
                            <a:ea typeface="Times New Roman" panose="02020603050405020304" pitchFamily="18" charset="0"/>
                          </a:rPr>
                          <m:t>B</m:t>
                        </m:r>
                      </m:e>
                    </m:acc>
                  </m:oMath>
                </a14:m>
                <a:r>
                  <a:rPr lang="fr-FR" sz="4800">
                    <a:solidFill>
                      <a:schemeClr val="tx1"/>
                    </a:solidFill>
                    <a:effectLst/>
                    <a:latin typeface="Arial" panose="020B0604020202020204" pitchFamily="34" charset="0"/>
                    <a:ea typeface="Times New Roman" panose="02020603050405020304" pitchFamily="18" charset="0"/>
                    <a:cs typeface="Arial" panose="020B0604020202020204" pitchFamily="34" charset="0"/>
                  </a:rPr>
                  <a:t> Số đo các góc của hình bình hành là:</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821874" y="748853"/>
                <a:ext cx="14644256" cy="3412602"/>
              </a:xfrm>
              <a:prstGeom prst="roundRect">
                <a:avLst/>
              </a:prstGeom>
              <a:blipFill>
                <a:blip r:embed="rId7"/>
                <a:stretch>
                  <a:fillRect l="-749" r="-541"/>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00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a:solidFill>
                              <a:schemeClr val="tx1"/>
                            </a:solidFill>
                            <a:effectLst/>
                            <a:latin typeface="Cambria Math" panose="02040503050406030204" pitchFamily="18" charset="0"/>
                          </a:rPr>
                        </m:ctrlPr>
                      </m:sSupPr>
                      <m:e>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indent="179714" algn="ctr" defTabSz="914445">
                  <a:lnSpc>
                    <a:spcPct val="150000"/>
                  </a:lnSpc>
                  <a:spcAft>
                    <a:spcPts val="800"/>
                  </a:spcAft>
                  <a:tabLst>
                    <a:tab pos="1719666" algn="l"/>
                    <a:tab pos="3262793" algn="l"/>
                    <a:tab pos="4806555" algn="l"/>
                  </a:tabLst>
                </a:pPr>
                <a14:m>
                  <m:oMath xmlns:m="http://schemas.openxmlformats.org/officeDocument/2006/math">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a:solidFill>
                              <a:schemeClr val="tx1"/>
                            </a:solidFill>
                            <a:effectLst/>
                            <a:latin typeface="Cambria Math" panose="02040503050406030204" pitchFamily="18" charset="0"/>
                          </a:rPr>
                        </m:ctrlPr>
                      </m:sSupPr>
                      <m:e>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fr-FR" sz="40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40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A</m:t>
                        </m:r>
                      </m:e>
                    </m:acc>
                    <m:r>
                      <a:rPr lang="fr-FR" sz="4000" i="0">
                        <a:solidFill>
                          <a:schemeClr val="tx1"/>
                        </a:solidFill>
                        <a:effectLst/>
                        <a:latin typeface="Cambria Math" panose="02040503050406030204" pitchFamily="18" charset="0"/>
                        <a:ea typeface="Times New Roman" panose="02020603050405020304" pitchFamily="18" charset="0"/>
                      </a:rPr>
                      <m:t>=</m:t>
                    </m:r>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D</m:t>
                        </m:r>
                      </m:e>
                    </m:acc>
                    <m:r>
                      <a:rPr lang="fr-FR" sz="4000" i="0">
                        <a:solidFill>
                          <a:schemeClr val="tx1"/>
                        </a:solidFill>
                        <a:effectLst/>
                        <a:latin typeface="Cambria Math" panose="02040503050406030204" pitchFamily="18" charset="0"/>
                        <a:ea typeface="Times New Roman" panose="02020603050405020304" pitchFamily="18" charset="0"/>
                      </a:rPr>
                      <m:t>=</m:t>
                    </m:r>
                    <m:sSup>
                      <m:sSupPr>
                        <m:ctrlPr>
                          <a:rPr lang="en-US" sz="4000">
                            <a:solidFill>
                              <a:schemeClr val="tx1"/>
                            </a:solidFill>
                            <a:effectLst/>
                            <a:latin typeface="Cambria Math" panose="02040503050406030204" pitchFamily="18" charset="0"/>
                            <a:ea typeface="Times New Roman" panose="02020603050405020304" pitchFamily="18" charset="0"/>
                          </a:rPr>
                        </m:ctrlPr>
                      </m:sSupPr>
                      <m:e>
                        <m:r>
                          <a:rPr lang="fr-FR" sz="4000" i="0">
                            <a:solidFill>
                              <a:schemeClr val="tx1"/>
                            </a:solidFill>
                            <a:effectLst/>
                            <a:latin typeface="Cambria Math" panose="02040503050406030204" pitchFamily="18" charset="0"/>
                            <a:ea typeface="Times New Roman" panose="02020603050405020304" pitchFamily="18" charset="0"/>
                          </a:rPr>
                          <m:t>135</m:t>
                        </m:r>
                      </m:e>
                      <m:sup>
                        <m:r>
                          <m:rPr>
                            <m:sty m:val="p"/>
                          </m:rPr>
                          <a:rPr lang="fr-FR" sz="4000" i="0">
                            <a:solidFill>
                              <a:schemeClr val="tx1"/>
                            </a:solidFill>
                            <a:effectLst/>
                            <a:latin typeface="Cambria Math" panose="02040503050406030204" pitchFamily="18" charset="0"/>
                            <a:ea typeface="Times New Roman" panose="02020603050405020304" pitchFamily="18" charset="0"/>
                          </a:rPr>
                          <m:t>o</m:t>
                        </m:r>
                      </m:sup>
                    </m:sSup>
                    <m:r>
                      <a:rPr lang="fr-FR" sz="4000" i="0">
                        <a:solidFill>
                          <a:schemeClr val="tx1"/>
                        </a:solidFill>
                        <a:effectLst/>
                        <a:latin typeface="Cambria Math" panose="02040503050406030204" pitchFamily="18" charset="0"/>
                        <a:ea typeface="Times New Roman" panose="02020603050405020304" pitchFamily="18" charset="0"/>
                      </a:rPr>
                      <m:t>;</m:t>
                    </m:r>
                  </m:oMath>
                </a14:m>
                <a:endParaRPr lang="en-US" sz="4000" i="0" smtClean="0">
                  <a:solidFill>
                    <a:schemeClr val="tx1"/>
                  </a:solidFill>
                  <a:effectLst/>
                  <a:latin typeface="Cambria Math" panose="02040503050406030204" pitchFamily="18" charset="0"/>
                  <a:ea typeface="Times New Roman" panose="02020603050405020304" pitchFamily="18" charset="0"/>
                </a:endParaRPr>
              </a:p>
              <a:p>
                <a:pPr marR="3048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B</m:t>
                          </m:r>
                        </m:e>
                      </m:acc>
                      <m:r>
                        <a:rPr lang="fr-FR" sz="4000" i="0">
                          <a:solidFill>
                            <a:schemeClr val="tx1"/>
                          </a:solidFill>
                          <a:effectLst/>
                          <a:latin typeface="Cambria Math" panose="02040503050406030204" pitchFamily="18" charset="0"/>
                          <a:ea typeface="Times New Roman" panose="02020603050405020304" pitchFamily="18" charset="0"/>
                        </a:rPr>
                        <m:t>=</m:t>
                      </m:r>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C</m:t>
                          </m:r>
                        </m:e>
                      </m:acc>
                      <m:r>
                        <a:rPr lang="fr-FR" sz="4000" i="0">
                          <a:solidFill>
                            <a:schemeClr val="tx1"/>
                          </a:solidFill>
                          <a:effectLst/>
                          <a:latin typeface="Cambria Math" panose="02040503050406030204" pitchFamily="18" charset="0"/>
                          <a:ea typeface="Times New Roman" panose="02020603050405020304" pitchFamily="18" charset="0"/>
                        </a:rPr>
                        <m:t>=</m:t>
                      </m:r>
                      <m:sSup>
                        <m:sSupPr>
                          <m:ctrlPr>
                            <a:rPr lang="en-US" sz="4000">
                              <a:solidFill>
                                <a:schemeClr val="tx1"/>
                              </a:solidFill>
                              <a:effectLst/>
                              <a:latin typeface="Cambria Math" panose="02040503050406030204" pitchFamily="18" charset="0"/>
                              <a:ea typeface="Times New Roman" panose="02020603050405020304" pitchFamily="18" charset="0"/>
                            </a:rPr>
                          </m:ctrlPr>
                        </m:sSupPr>
                        <m:e>
                          <m:r>
                            <a:rPr lang="fr-FR" sz="4000" i="0">
                              <a:solidFill>
                                <a:schemeClr val="tx1"/>
                              </a:solidFill>
                              <a:effectLst/>
                              <a:latin typeface="Cambria Math" panose="02040503050406030204" pitchFamily="18" charset="0"/>
                              <a:ea typeface="Times New Roman" panose="02020603050405020304" pitchFamily="18" charset="0"/>
                            </a:rPr>
                            <m:t>45</m:t>
                          </m:r>
                        </m:e>
                        <m:sup>
                          <m:r>
                            <m:rPr>
                              <m:sty m:val="p"/>
                            </m:rPr>
                            <a:rPr lang="fr-FR" sz="4000" i="0">
                              <a:solidFill>
                                <a:schemeClr val="tx1"/>
                              </a:solidFill>
                              <a:effectLst/>
                              <a:latin typeface="Cambria Math" panose="02040503050406030204" pitchFamily="18" charset="0"/>
                              <a:ea typeface="Times New Roman" panose="02020603050405020304" pitchFamily="18" charset="0"/>
                            </a:rPr>
                            <m:t>o</m:t>
                          </m:r>
                        </m:sup>
                      </m:sSup>
                    </m:oMath>
                  </m:oMathPara>
                </a14:m>
                <a:endPar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lnSpc>
                    <a:spcPct val="150000"/>
                  </a:lnSpc>
                  <a:defRPr/>
                </a:pPr>
                <a:r>
                  <a:rPr lang="fr-FR" sz="4000" smtClean="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a:solidFill>
                              <a:schemeClr val="tx1"/>
                            </a:solidFill>
                            <a:effectLst/>
                            <a:latin typeface="Cambria Math" panose="02040503050406030204" pitchFamily="18" charset="0"/>
                          </a:rPr>
                        </m:ctrlPr>
                      </m:sSupPr>
                      <m:e>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85</m:t>
                        </m:r>
                      </m:e>
                      <m:sup>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i="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defTabSz="1371669">
                  <a:lnSpc>
                    <a:spcPct val="150000"/>
                  </a:lnSpc>
                  <a:defRPr/>
                </a:pPr>
                <a14:m>
                  <m:oMathPara xmlns:m="http://schemas.openxmlformats.org/officeDocument/2006/math">
                    <m:oMathParaPr>
                      <m:jc m:val="centerGroup"/>
                    </m:oMathParaPr>
                    <m:oMath xmlns:m="http://schemas.openxmlformats.org/officeDocument/2006/math">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solidFill>
                                <a:schemeClr val="tx1"/>
                              </a:solidFill>
                              <a:effectLst/>
                              <a:latin typeface="Cambria Math" panose="02040503050406030204" pitchFamily="18" charset="0"/>
                            </a:rPr>
                          </m:ctrlPr>
                        </m:accPr>
                        <m:e>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a:solidFill>
                                <a:schemeClr val="tx1"/>
                              </a:solidFill>
                              <a:effectLst/>
                              <a:latin typeface="Cambria Math" panose="02040503050406030204" pitchFamily="18" charset="0"/>
                            </a:rPr>
                          </m:ctrlPr>
                        </m:sSupPr>
                        <m:e>
                          <m: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m:t>
                          </m:r>
                        </m:e>
                        <m:sup>
                          <m:r>
                            <m:rPr>
                              <m:sty m:val="p"/>
                            </m:rPr>
                            <a:rPr lang="fr-FR" sz="40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sup>
                      </m:sSup>
                    </m:oMath>
                  </m:oMathPara>
                </a14:m>
                <a:endParaRPr lang="vi-VN" sz="4000" noProof="1">
                  <a:solidFill>
                    <a:schemeClr val="tx1"/>
                  </a:solidFill>
                  <a:latin typeface="Arial" panose="020B0604020202020204" pitchFamily="34" charset="0"/>
                  <a:cs typeface="Arial" panose="020B0604020202020204" pitchFamily="34" charset="0"/>
                  <a:sym typeface="Arial"/>
                </a:endParaRPr>
              </a:p>
            </p:txBody>
          </p:sp>
        </mc:Choice>
        <mc:Fallback>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A</m:t>
                        </m:r>
                      </m:e>
                    </m:acc>
                    <m:r>
                      <a:rPr lang="fr-FR" sz="4000" i="0">
                        <a:solidFill>
                          <a:schemeClr val="tx1"/>
                        </a:solidFill>
                        <a:effectLst/>
                        <a:latin typeface="Cambria Math" panose="02040503050406030204" pitchFamily="18" charset="0"/>
                        <a:ea typeface="Times New Roman" panose="02020603050405020304" pitchFamily="18" charset="0"/>
                      </a:rPr>
                      <m:t>=</m:t>
                    </m:r>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C</m:t>
                        </m:r>
                      </m:e>
                    </m:acc>
                    <m:r>
                      <a:rPr lang="fr-FR" sz="4000" i="0">
                        <a:solidFill>
                          <a:schemeClr val="tx1"/>
                        </a:solidFill>
                        <a:effectLst/>
                        <a:latin typeface="Cambria Math" panose="02040503050406030204" pitchFamily="18" charset="0"/>
                        <a:ea typeface="Times New Roman" panose="02020603050405020304" pitchFamily="18" charset="0"/>
                      </a:rPr>
                      <m:t>=</m:t>
                    </m:r>
                    <m:sSup>
                      <m:sSupPr>
                        <m:ctrlPr>
                          <a:rPr lang="en-US" sz="4000">
                            <a:solidFill>
                              <a:schemeClr val="tx1"/>
                            </a:solidFill>
                            <a:effectLst/>
                            <a:latin typeface="Cambria Math" panose="02040503050406030204" pitchFamily="18" charset="0"/>
                            <a:ea typeface="Times New Roman" panose="02020603050405020304" pitchFamily="18" charset="0"/>
                          </a:rPr>
                        </m:ctrlPr>
                      </m:sSupPr>
                      <m:e>
                        <m:r>
                          <a:rPr lang="fr-FR" sz="4000" i="0">
                            <a:solidFill>
                              <a:schemeClr val="tx1"/>
                            </a:solidFill>
                            <a:effectLst/>
                            <a:latin typeface="Cambria Math" panose="02040503050406030204" pitchFamily="18" charset="0"/>
                            <a:ea typeface="Times New Roman" panose="02020603050405020304" pitchFamily="18" charset="0"/>
                          </a:rPr>
                          <m:t>135</m:t>
                        </m:r>
                      </m:e>
                      <m:sup>
                        <m:r>
                          <m:rPr>
                            <m:sty m:val="p"/>
                          </m:rPr>
                          <a:rPr lang="fr-FR" sz="4000" i="0">
                            <a:solidFill>
                              <a:schemeClr val="tx1"/>
                            </a:solidFill>
                            <a:effectLst/>
                            <a:latin typeface="Cambria Math" panose="02040503050406030204" pitchFamily="18" charset="0"/>
                            <a:ea typeface="Times New Roman" panose="02020603050405020304" pitchFamily="18" charset="0"/>
                          </a:rPr>
                          <m:t>o</m:t>
                        </m:r>
                      </m:sup>
                    </m:sSup>
                    <m:r>
                      <a:rPr lang="fr-FR" sz="4000" i="0">
                        <a:solidFill>
                          <a:schemeClr val="tx1"/>
                        </a:solidFill>
                        <a:effectLst/>
                        <a:latin typeface="Cambria Math" panose="02040503050406030204" pitchFamily="18" charset="0"/>
                        <a:ea typeface="Times New Roman" panose="02020603050405020304" pitchFamily="18" charset="0"/>
                      </a:rPr>
                      <m:t>;</m:t>
                    </m:r>
                  </m:oMath>
                </a14:m>
                <a:endParaRPr lang="en-US" sz="4000" smtClean="0">
                  <a:solidFill>
                    <a:schemeClr val="tx1"/>
                  </a:solidFill>
                  <a:effectLst/>
                  <a:latin typeface="Cambria Math" panose="02040503050406030204" pitchFamily="18" charset="0"/>
                  <a:ea typeface="Times New Roman" panose="02020603050405020304" pitchFamily="18" charset="0"/>
                </a:endParaRPr>
              </a:p>
              <a:p>
                <a:pPr marR="3048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B</m:t>
                          </m:r>
                        </m:e>
                      </m:acc>
                      <m:r>
                        <a:rPr lang="fr-FR" sz="4000" i="0">
                          <a:solidFill>
                            <a:schemeClr val="tx1"/>
                          </a:solidFill>
                          <a:effectLst/>
                          <a:latin typeface="Cambria Math" panose="02040503050406030204" pitchFamily="18" charset="0"/>
                          <a:ea typeface="Times New Roman" panose="02020603050405020304" pitchFamily="18" charset="0"/>
                        </a:rPr>
                        <m:t>=</m:t>
                      </m:r>
                      <m:acc>
                        <m:accPr>
                          <m:chr m:val="̂"/>
                          <m:ctrlPr>
                            <a:rPr lang="en-US" sz="4000">
                              <a:solidFill>
                                <a:schemeClr val="tx1"/>
                              </a:solidFill>
                              <a:effectLst/>
                              <a:latin typeface="Cambria Math" panose="02040503050406030204" pitchFamily="18" charset="0"/>
                              <a:ea typeface="Times New Roman" panose="02020603050405020304" pitchFamily="18" charset="0"/>
                            </a:rPr>
                          </m:ctrlPr>
                        </m:accPr>
                        <m:e>
                          <m:r>
                            <m:rPr>
                              <m:sty m:val="p"/>
                            </m:rPr>
                            <a:rPr lang="fr-FR" sz="4000" i="0">
                              <a:solidFill>
                                <a:schemeClr val="tx1"/>
                              </a:solidFill>
                              <a:effectLst/>
                              <a:latin typeface="Cambria Math" panose="02040503050406030204" pitchFamily="18" charset="0"/>
                              <a:ea typeface="Times New Roman" panose="02020603050405020304" pitchFamily="18" charset="0"/>
                            </a:rPr>
                            <m:t>D</m:t>
                          </m:r>
                        </m:e>
                      </m:acc>
                      <m:r>
                        <a:rPr lang="fr-FR" sz="4000" i="0">
                          <a:solidFill>
                            <a:schemeClr val="tx1"/>
                          </a:solidFill>
                          <a:effectLst/>
                          <a:latin typeface="Cambria Math" panose="02040503050406030204" pitchFamily="18" charset="0"/>
                          <a:ea typeface="Times New Roman" panose="02020603050405020304" pitchFamily="18" charset="0"/>
                        </a:rPr>
                        <m:t>=</m:t>
                      </m:r>
                      <m:sSup>
                        <m:sSupPr>
                          <m:ctrlPr>
                            <a:rPr lang="en-US" sz="4000">
                              <a:solidFill>
                                <a:schemeClr val="tx1"/>
                              </a:solidFill>
                              <a:effectLst/>
                              <a:latin typeface="Cambria Math" panose="02040503050406030204" pitchFamily="18" charset="0"/>
                              <a:ea typeface="Times New Roman" panose="02020603050405020304" pitchFamily="18" charset="0"/>
                            </a:rPr>
                          </m:ctrlPr>
                        </m:sSupPr>
                        <m:e>
                          <m:r>
                            <a:rPr lang="fr-FR" sz="4000" i="0">
                              <a:solidFill>
                                <a:schemeClr val="tx1"/>
                              </a:solidFill>
                              <a:effectLst/>
                              <a:latin typeface="Cambria Math" panose="02040503050406030204" pitchFamily="18" charset="0"/>
                              <a:ea typeface="Times New Roman" panose="02020603050405020304" pitchFamily="18" charset="0"/>
                            </a:rPr>
                            <m:t>45</m:t>
                          </m:r>
                        </m:e>
                        <m:sup>
                          <m:r>
                            <m:rPr>
                              <m:sty m:val="p"/>
                            </m:rPr>
                            <a:rPr lang="fr-FR" sz="4000" i="0">
                              <a:solidFill>
                                <a:schemeClr val="tx1"/>
                              </a:solidFill>
                              <a:effectLst/>
                              <a:latin typeface="Cambria Math" panose="02040503050406030204" pitchFamily="18" charset="0"/>
                              <a:ea typeface="Times New Roman" panose="02020603050405020304" pitchFamily="18" charset="0"/>
                            </a:rPr>
                            <m:t>o</m:t>
                          </m:r>
                        </m:sup>
                      </m:sSup>
                    </m:oMath>
                  </m:oMathPara>
                </a14:m>
                <a:endPar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070907"/>
                <a:ext cx="6802584" cy="1995054"/>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9" y="-955902"/>
            <a:ext cx="731046" cy="731046"/>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73F5B725-A6FC-F5A2-F2A4-6047B0B0A3CC}"/>
                  </a:ext>
                </a:extLst>
              </p:cNvPr>
              <p:cNvSpPr/>
              <p:nvPr/>
            </p:nvSpPr>
            <p:spPr>
              <a:xfrm>
                <a:off x="9657249" y="7076584"/>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r>
                  <a:rPr lang="fr-FR" sz="4000">
                    <a:solidFill>
                      <a:prstClr val="black"/>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r>
                          <m:rPr>
                            <m:sty m:val="p"/>
                          </m:rPr>
                          <a:rPr lang="fr-FR" sz="4000">
                            <a:solidFill>
                              <a:prstClr val="black"/>
                            </a:solidFill>
                            <a:latin typeface="Cambria Math" panose="02040503050406030204" pitchFamily="18" charset="0"/>
                            <a:ea typeface="Times New Roman" panose="02020603050405020304" pitchFamily="18" charset="0"/>
                          </a:rPr>
                          <m:t>A</m:t>
                        </m:r>
                      </m:e>
                    </m:acc>
                    <m:r>
                      <a:rPr lang="fr-FR" sz="4000">
                        <a:solidFill>
                          <a:prstClr val="black"/>
                        </a:solidFill>
                        <a:latin typeface="Cambria Math" panose="02040503050406030204" pitchFamily="18" charset="0"/>
                        <a:ea typeface="Times New Roman" panose="02020603050405020304" pitchFamily="18" charset="0"/>
                      </a:rPr>
                      <m:t>=</m:t>
                    </m:r>
                    <m:acc>
                      <m:accPr>
                        <m:chr m:val="̂"/>
                        <m:ctrlPr>
                          <a:rPr lang="en-US" sz="4000" i="1">
                            <a:solidFill>
                              <a:prstClr val="black"/>
                            </a:solidFill>
                            <a:latin typeface="Cambria Math" panose="02040503050406030204" pitchFamily="18" charset="0"/>
                            <a:ea typeface="Times New Roman" panose="02020603050405020304" pitchFamily="18" charset="0"/>
                          </a:rPr>
                        </m:ctrlPr>
                      </m:accPr>
                      <m:e>
                        <m:r>
                          <m:rPr>
                            <m:sty m:val="p"/>
                          </m:rPr>
                          <a:rPr lang="fr-FR" sz="4000">
                            <a:solidFill>
                              <a:prstClr val="black"/>
                            </a:solidFill>
                            <a:latin typeface="Cambria Math" panose="02040503050406030204" pitchFamily="18" charset="0"/>
                            <a:ea typeface="Times New Roman" panose="02020603050405020304" pitchFamily="18" charset="0"/>
                          </a:rPr>
                          <m:t>C</m:t>
                        </m:r>
                      </m:e>
                    </m:acc>
                    <m:r>
                      <a:rPr lang="fr-FR" sz="4000">
                        <a:solidFill>
                          <a:prstClr val="black"/>
                        </a:solidFill>
                        <a:latin typeface="Cambria Math" panose="02040503050406030204" pitchFamily="18" charset="0"/>
                        <a:ea typeface="Times New Roman" panose="02020603050405020304" pitchFamily="18" charset="0"/>
                      </a:rPr>
                      <m:t>=</m:t>
                    </m:r>
                    <m:sSup>
                      <m:sSupPr>
                        <m:ctrlPr>
                          <a:rPr lang="en-US" sz="4000" i="1">
                            <a:solidFill>
                              <a:prstClr val="black"/>
                            </a:solidFill>
                            <a:latin typeface="Cambria Math" panose="02040503050406030204" pitchFamily="18" charset="0"/>
                            <a:ea typeface="Times New Roman" panose="02020603050405020304" pitchFamily="18" charset="0"/>
                          </a:rPr>
                        </m:ctrlPr>
                      </m:sSupPr>
                      <m:e>
                        <m:r>
                          <a:rPr lang="fr-FR" sz="4000">
                            <a:solidFill>
                              <a:prstClr val="black"/>
                            </a:solidFill>
                            <a:latin typeface="Cambria Math" panose="02040503050406030204" pitchFamily="18" charset="0"/>
                            <a:ea typeface="Times New Roman" panose="02020603050405020304" pitchFamily="18" charset="0"/>
                          </a:rPr>
                          <m:t>135</m:t>
                        </m:r>
                      </m:e>
                      <m:sup>
                        <m:r>
                          <m:rPr>
                            <m:sty m:val="p"/>
                          </m:rPr>
                          <a:rPr lang="fr-FR" sz="4000">
                            <a:solidFill>
                              <a:prstClr val="black"/>
                            </a:solidFill>
                            <a:latin typeface="Cambria Math" panose="02040503050406030204" pitchFamily="18" charset="0"/>
                            <a:ea typeface="Times New Roman" panose="02020603050405020304" pitchFamily="18" charset="0"/>
                          </a:rPr>
                          <m:t>o</m:t>
                        </m:r>
                      </m:sup>
                    </m:sSup>
                    <m:r>
                      <a:rPr lang="fr-FR" sz="4000">
                        <a:solidFill>
                          <a:prstClr val="black"/>
                        </a:solidFill>
                        <a:latin typeface="Cambria Math" panose="02040503050406030204" pitchFamily="18" charset="0"/>
                        <a:ea typeface="Times New Roman" panose="02020603050405020304" pitchFamily="18" charset="0"/>
                      </a:rPr>
                      <m:t>;</m:t>
                    </m:r>
                  </m:oMath>
                </a14:m>
                <a:endParaRPr lang="en-US" sz="4000">
                  <a:solidFill>
                    <a:prstClr val="black"/>
                  </a:solidFill>
                  <a:latin typeface="Cambria Math" panose="02040503050406030204" pitchFamily="18" charset="0"/>
                  <a:ea typeface="Times New Roman" panose="02020603050405020304" pitchFamily="18" charset="0"/>
                </a:endParaRPr>
              </a:p>
              <a:p>
                <a:pPr marR="30480" lvl="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4000" i="1">
                              <a:solidFill>
                                <a:prstClr val="black"/>
                              </a:solidFill>
                              <a:latin typeface="Cambria Math" panose="02040503050406030204" pitchFamily="18" charset="0"/>
                              <a:ea typeface="Times New Roman" panose="02020603050405020304" pitchFamily="18" charset="0"/>
                            </a:rPr>
                          </m:ctrlPr>
                        </m:accPr>
                        <m:e>
                          <m:r>
                            <m:rPr>
                              <m:sty m:val="p"/>
                            </m:rPr>
                            <a:rPr lang="fr-FR" sz="4000">
                              <a:solidFill>
                                <a:prstClr val="black"/>
                              </a:solidFill>
                              <a:latin typeface="Cambria Math" panose="02040503050406030204" pitchFamily="18" charset="0"/>
                              <a:ea typeface="Times New Roman" panose="02020603050405020304" pitchFamily="18" charset="0"/>
                            </a:rPr>
                            <m:t>B</m:t>
                          </m:r>
                        </m:e>
                      </m:acc>
                      <m:r>
                        <a:rPr lang="fr-FR" sz="4000">
                          <a:solidFill>
                            <a:prstClr val="black"/>
                          </a:solidFill>
                          <a:latin typeface="Cambria Math" panose="02040503050406030204" pitchFamily="18" charset="0"/>
                          <a:ea typeface="Times New Roman" panose="02020603050405020304" pitchFamily="18" charset="0"/>
                        </a:rPr>
                        <m:t>=</m:t>
                      </m:r>
                      <m:acc>
                        <m:accPr>
                          <m:chr m:val="̂"/>
                          <m:ctrlPr>
                            <a:rPr lang="en-US" sz="4000" i="1">
                              <a:solidFill>
                                <a:prstClr val="black"/>
                              </a:solidFill>
                              <a:latin typeface="Cambria Math" panose="02040503050406030204" pitchFamily="18" charset="0"/>
                              <a:ea typeface="Times New Roman" panose="02020603050405020304" pitchFamily="18" charset="0"/>
                            </a:rPr>
                          </m:ctrlPr>
                        </m:accPr>
                        <m:e>
                          <m:r>
                            <m:rPr>
                              <m:sty m:val="p"/>
                            </m:rPr>
                            <a:rPr lang="fr-FR" sz="4000">
                              <a:solidFill>
                                <a:prstClr val="black"/>
                              </a:solidFill>
                              <a:latin typeface="Cambria Math" panose="02040503050406030204" pitchFamily="18" charset="0"/>
                              <a:ea typeface="Times New Roman" panose="02020603050405020304" pitchFamily="18" charset="0"/>
                            </a:rPr>
                            <m:t>D</m:t>
                          </m:r>
                        </m:e>
                      </m:acc>
                      <m:r>
                        <a:rPr lang="fr-FR" sz="4000">
                          <a:solidFill>
                            <a:prstClr val="black"/>
                          </a:solidFill>
                          <a:latin typeface="Cambria Math" panose="02040503050406030204" pitchFamily="18" charset="0"/>
                          <a:ea typeface="Times New Roman" panose="02020603050405020304" pitchFamily="18" charset="0"/>
                        </a:rPr>
                        <m:t>=</m:t>
                      </m:r>
                      <m:sSup>
                        <m:sSupPr>
                          <m:ctrlPr>
                            <a:rPr lang="en-US" sz="4000" i="1">
                              <a:solidFill>
                                <a:prstClr val="black"/>
                              </a:solidFill>
                              <a:latin typeface="Cambria Math" panose="02040503050406030204" pitchFamily="18" charset="0"/>
                              <a:ea typeface="Times New Roman" panose="02020603050405020304" pitchFamily="18" charset="0"/>
                            </a:rPr>
                          </m:ctrlPr>
                        </m:sSupPr>
                        <m:e>
                          <m:r>
                            <a:rPr lang="fr-FR" sz="4000">
                              <a:solidFill>
                                <a:prstClr val="black"/>
                              </a:solidFill>
                              <a:latin typeface="Cambria Math" panose="02040503050406030204" pitchFamily="18" charset="0"/>
                              <a:ea typeface="Times New Roman" panose="02020603050405020304" pitchFamily="18" charset="0"/>
                            </a:rPr>
                            <m:t>45</m:t>
                          </m:r>
                        </m:e>
                        <m:sup>
                          <m:r>
                            <m:rPr>
                              <m:sty m:val="p"/>
                            </m:rPr>
                            <a:rPr lang="fr-FR" sz="4000">
                              <a:solidFill>
                                <a:prstClr val="black"/>
                              </a:solidFill>
                              <a:latin typeface="Cambria Math" panose="02040503050406030204" pitchFamily="18" charset="0"/>
                              <a:ea typeface="Times New Roman" panose="02020603050405020304" pitchFamily="18" charset="0"/>
                            </a:rPr>
                            <m:t>o</m:t>
                          </m:r>
                        </m:sup>
                      </m:sSup>
                    </m:oMath>
                  </m:oMathPara>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9657249" y="7076584"/>
                <a:ext cx="6804870" cy="1995054"/>
              </a:xfrm>
              <a:prstGeom prst="roundRect">
                <a:avLst/>
              </a:prstGeom>
              <a:blipFill>
                <a:blip r:embed="rId1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4"/>
          <a:stretch>
            <a:fillRect/>
          </a:stretch>
        </p:blipFill>
        <p:spPr>
          <a:xfrm>
            <a:off x="15621002" y="6982833"/>
            <a:ext cx="1359527" cy="2182557"/>
          </a:xfrm>
          <a:prstGeom prst="rect">
            <a:avLst/>
          </a:prstGeom>
        </p:spPr>
      </p:pic>
    </p:spTree>
    <p:extLst>
      <p:ext uri="{BB962C8B-B14F-4D97-AF65-F5344CB8AC3E}">
        <p14:creationId xmlns:p14="http://schemas.microsoft.com/office/powerpoint/2010/main" val="6551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953216" y="5919907"/>
            <a:ext cx="12427462" cy="1661993"/>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200" b="1" i="0" u="none" strike="noStrike" kern="1200" cap="none" spc="0" normalizeH="0" noProof="0" dirty="0" smtClean="0">
                <a:ln>
                  <a:noFill/>
                </a:ln>
                <a:solidFill>
                  <a:srgbClr val="C45C67"/>
                </a:solidFill>
                <a:effectLst/>
                <a:uLnTx/>
                <a:uFillTx/>
                <a:latin typeface="Arial" panose="020B0604020202020204" pitchFamily="34" charset="0"/>
                <a:ea typeface="+mn-ea"/>
                <a:cs typeface="Arial" panose="020B0604020202020204" pitchFamily="34" charset="0"/>
              </a:rPr>
              <a:t> TẬP CUỐI </a:t>
            </a:r>
            <a:r>
              <a:rPr kumimoji="0" lang="en-US" sz="72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CHƯƠNG V</a:t>
            </a:r>
            <a:endPar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1312778" y="1836779"/>
            <a:ext cx="15708338" cy="3313599"/>
          </a:xfrm>
          <a:prstGeom prst="rect">
            <a:avLst/>
          </a:prstGeom>
        </p:spPr>
        <p:txBody>
          <a:bodyPr wrap="none">
            <a:spAutoFit/>
          </a:bodyPr>
          <a:lstStyle/>
          <a:p>
            <a:pPr algn="ctr">
              <a:lnSpc>
                <a:spcPct val="150000"/>
              </a:lnSpc>
              <a:spcAft>
                <a:spcPts val="800"/>
              </a:spcAft>
            </a:pPr>
            <a:r>
              <a:rPr lang="vi-VN" sz="7200" b="1">
                <a:solidFill>
                  <a:schemeClr val="tx2"/>
                </a:solidFill>
                <a:ea typeface="Arial" panose="020B0604020202020204" pitchFamily="34" charset="0"/>
                <a:cs typeface="Arial" panose="020B0604020202020204" pitchFamily="34" charset="0"/>
              </a:rPr>
              <a:t>CHƯƠNG V. ĐỊNH LÍ PYTHAGORE. </a:t>
            </a:r>
            <a:endParaRPr lang="en-US" sz="7200" b="1" smtClean="0">
              <a:solidFill>
                <a:schemeClr val="tx2"/>
              </a:solidFill>
              <a:ea typeface="Arial" panose="020B0604020202020204" pitchFamily="34" charset="0"/>
              <a:cs typeface="Arial" panose="020B0604020202020204" pitchFamily="34" charset="0"/>
            </a:endParaRPr>
          </a:p>
          <a:p>
            <a:pPr algn="ctr">
              <a:lnSpc>
                <a:spcPct val="150000"/>
              </a:lnSpc>
              <a:spcAft>
                <a:spcPts val="800"/>
              </a:spcAft>
            </a:pPr>
            <a:r>
              <a:rPr lang="vi-VN" sz="7200" b="1" smtClean="0">
                <a:solidFill>
                  <a:schemeClr val="tx2"/>
                </a:solidFill>
                <a:ea typeface="Arial" panose="020B0604020202020204" pitchFamily="34" charset="0"/>
                <a:cs typeface="Arial" panose="020B0604020202020204" pitchFamily="34" charset="0"/>
              </a:rPr>
              <a:t>TỨ </a:t>
            </a:r>
            <a:r>
              <a:rPr lang="vi-VN" sz="7200" b="1">
                <a:solidFill>
                  <a:schemeClr val="tx2"/>
                </a:solidFill>
                <a:ea typeface="Arial" panose="020B0604020202020204" pitchFamily="34" charset="0"/>
                <a:cs typeface="Arial" panose="020B0604020202020204" pitchFamily="34" charset="0"/>
              </a:rPr>
              <a:t>GIÁC</a:t>
            </a: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r>
              <a:rPr lang="vi-VN" sz="4300" b="1" noProof="1">
                <a:solidFill>
                  <a:prstClr val="black"/>
                </a:solidFill>
                <a:latin typeface="Arial" panose="020B0604020202020204" pitchFamily="34" charset="0"/>
                <a:cs typeface="Arial" panose="020B0604020202020204" pitchFamily="34" charset="0"/>
                <a:sym typeface="Arial"/>
              </a:rPr>
              <a:t>Câu 3</a:t>
            </a:r>
            <a:r>
              <a:rPr lang="vi-VN" sz="4300" b="1" noProof="1">
                <a:solidFill>
                  <a:prstClr val="black"/>
                </a:solidFill>
                <a:latin typeface="Arial" panose="020B0604020202020204" pitchFamily="34" charset="0"/>
                <a:cs typeface="Arial" panose="020B0604020202020204" pitchFamily="34" charset="0"/>
                <a:sym typeface="Arial"/>
              </a:rPr>
              <a:t>. </a:t>
            </a:r>
            <a:r>
              <a:rPr lang="vi-VN" sz="4300" noProof="1" smtClean="0">
                <a:solidFill>
                  <a:prstClr val="black"/>
                </a:solidFill>
                <a:cs typeface="Arial" panose="020B0604020202020204" pitchFamily="34" charset="0"/>
                <a:sym typeface="Arial"/>
              </a:rPr>
              <a:t>Cho </a:t>
            </a:r>
            <a:r>
              <a:rPr lang="vi-VN" sz="4300" noProof="1">
                <a:solidFill>
                  <a:prstClr val="black"/>
                </a:solidFill>
                <a:cs typeface="Arial" panose="020B0604020202020204" pitchFamily="34" charset="0"/>
                <a:sym typeface="Arial"/>
              </a:rPr>
              <a:t>hình thang ABCD có AB // CD , hai đường chéo AC và BD cắt nhau tại O sao cho OA = OB; OC = OD . Tìm khẳng định sai trong các khẳng định sau?</a:t>
            </a:r>
            <a:endParaRPr lang="en-US" sz="43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100">
                <a:solidFill>
                  <a:prstClr val="black"/>
                </a:solidFill>
                <a:latin typeface="Arial" panose="020B0604020202020204" pitchFamily="34" charset="0"/>
                <a:ea typeface="Arial" panose="020B0604020202020204" pitchFamily="34" charset="0"/>
                <a:cs typeface="Arial" panose="020B0604020202020204" pitchFamily="34" charset="0"/>
              </a:rPr>
              <a:t>A. ABCD là hình thang cân</a:t>
            </a:r>
            <a:endParaRPr lang="en-US" sz="41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pl-PL" sz="4100">
                <a:solidFill>
                  <a:prstClr val="black"/>
                </a:solidFill>
                <a:latin typeface="Arial" panose="020B0604020202020204" pitchFamily="34" charset="0"/>
                <a:ea typeface="Arial" panose="020B0604020202020204" pitchFamily="34" charset="0"/>
                <a:cs typeface="Arial" panose="020B0604020202020204" pitchFamily="34" charset="0"/>
              </a:rPr>
              <a:t>B. Tam giác AOD cân </a:t>
            </a:r>
            <a:r>
              <a:rPr lang="pl-PL" sz="4100">
                <a:solidFill>
                  <a:prstClr val="black"/>
                </a:solidFill>
                <a:latin typeface="Arial" panose="020B0604020202020204" pitchFamily="34" charset="0"/>
                <a:ea typeface="Arial" panose="020B0604020202020204" pitchFamily="34" charset="0"/>
                <a:cs typeface="Arial" panose="020B0604020202020204" pitchFamily="34" charset="0"/>
              </a:rPr>
              <a:t>tại </a:t>
            </a:r>
            <a:r>
              <a:rPr lang="pl-PL" sz="4100" smtClean="0">
                <a:solidFill>
                  <a:prstClr val="black"/>
                </a:solidFill>
                <a:latin typeface="Arial" panose="020B0604020202020204" pitchFamily="34" charset="0"/>
                <a:ea typeface="Arial" panose="020B0604020202020204" pitchFamily="34" charset="0"/>
                <a:cs typeface="Arial" panose="020B0604020202020204" pitchFamily="34" charset="0"/>
              </a:rPr>
              <a:t>O</a:t>
            </a:r>
            <a:endParaRPr lang="en-US" sz="41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100">
                <a:solidFill>
                  <a:prstClr val="black"/>
                </a:solidFill>
                <a:latin typeface="Arial" panose="020B0604020202020204" pitchFamily="34" charset="0"/>
                <a:ea typeface="Arial" panose="020B0604020202020204" pitchFamily="34" charset="0"/>
                <a:cs typeface="Arial" panose="020B0604020202020204" pitchFamily="34" charset="0"/>
              </a:rPr>
              <a:t>C. BC = AD</a:t>
            </a:r>
            <a:endParaRPr lang="en-US" sz="41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100">
                <a:solidFill>
                  <a:prstClr val="black"/>
                </a:solidFill>
                <a:latin typeface="Arial" panose="020B0604020202020204" pitchFamily="34" charset="0"/>
                <a:ea typeface="Arial" panose="020B0604020202020204" pitchFamily="34" charset="0"/>
                <a:cs typeface="Arial" panose="020B0604020202020204" pitchFamily="34" charset="0"/>
              </a:rPr>
              <a:t>D. AC = BD</a:t>
            </a:r>
            <a:endParaRPr lang="en-US" sz="41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819478" y="7083075"/>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pl-PL" sz="4100">
                <a:solidFill>
                  <a:prstClr val="black"/>
                </a:solidFill>
                <a:latin typeface="Arial" panose="020B0604020202020204" pitchFamily="34" charset="0"/>
                <a:ea typeface="Arial" panose="020B0604020202020204" pitchFamily="34" charset="0"/>
                <a:cs typeface="Arial" panose="020B0604020202020204" pitchFamily="34" charset="0"/>
              </a:rPr>
              <a:t>B. Tam giác AOD cân tại O</a:t>
            </a:r>
            <a:endParaRPr lang="pl-PL" sz="41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7992818" y="6650442"/>
            <a:ext cx="1359527" cy="2182557"/>
          </a:xfrm>
          <a:prstGeom prst="rect">
            <a:avLst/>
          </a:prstGeom>
        </p:spPr>
      </p:pic>
    </p:spTree>
    <p:extLst>
      <p:ext uri="{BB962C8B-B14F-4D97-AF65-F5344CB8AC3E}">
        <p14:creationId xmlns:p14="http://schemas.microsoft.com/office/powerpoint/2010/main" val="27924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r>
              <a:rPr lang="vi-VN" sz="4500" b="1" noProof="1">
                <a:solidFill>
                  <a:prstClr val="black"/>
                </a:solidFill>
                <a:latin typeface="Arial" panose="020B0604020202020204" pitchFamily="34" charset="0"/>
                <a:cs typeface="Arial" panose="020B0604020202020204" pitchFamily="34" charset="0"/>
                <a:sym typeface="Arial"/>
              </a:rPr>
              <a:t>Câu </a:t>
            </a:r>
            <a:r>
              <a:rPr lang="vi-VN" sz="4500" b="1" noProof="1">
                <a:solidFill>
                  <a:prstClr val="black"/>
                </a:solidFill>
                <a:latin typeface="Arial" panose="020B0604020202020204" pitchFamily="34" charset="0"/>
                <a:cs typeface="Arial" panose="020B0604020202020204" pitchFamily="34" charset="0"/>
                <a:sym typeface="Arial"/>
              </a:rPr>
              <a:t>4</a:t>
            </a:r>
            <a:r>
              <a:rPr lang="vi-VN" sz="4500" b="1" noProof="1" smtClean="0">
                <a:solidFill>
                  <a:prstClr val="black"/>
                </a:solidFill>
                <a:latin typeface="Arial" panose="020B0604020202020204" pitchFamily="34" charset="0"/>
                <a:cs typeface="Arial" panose="020B0604020202020204" pitchFamily="34" charset="0"/>
                <a:sym typeface="Arial"/>
              </a:rPr>
              <a:t>.</a:t>
            </a:r>
            <a:r>
              <a:rPr lang="vi-VN" sz="4500" noProof="1" smtClean="0">
                <a:solidFill>
                  <a:prstClr val="black"/>
                </a:solidFill>
                <a:cs typeface="Arial" panose="020B0604020202020204" pitchFamily="34" charset="0"/>
                <a:sym typeface="Arial"/>
              </a:rPr>
              <a:t> </a:t>
            </a:r>
            <a:r>
              <a:rPr lang="vi-VN" sz="4500" noProof="1">
                <a:solidFill>
                  <a:prstClr val="black"/>
                </a:solidFill>
                <a:cs typeface="Arial" panose="020B0604020202020204" pitchFamily="34" charset="0"/>
                <a:sym typeface="Arial"/>
              </a:rPr>
              <a:t>Tỉ số độ dài hai cạnh của hình bình hành là 3:5. Còn chu vi của nó bằng 48cm. Độ dài cạnh kề của hình bình hành là:</a:t>
            </a:r>
            <a:endParaRPr lang="en-US" sz="45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9cm và 15cm</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B. 6cm và 10cm</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 3cm và 5cm</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D. 12cm và 20cm</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821872" y="461965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9cm và 15cm</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7992344" y="4164462"/>
            <a:ext cx="1359527" cy="2182557"/>
          </a:xfrm>
          <a:prstGeom prst="rect">
            <a:avLst/>
          </a:prstGeom>
        </p:spPr>
      </p:pic>
    </p:spTree>
    <p:extLst>
      <p:ext uri="{BB962C8B-B14F-4D97-AF65-F5344CB8AC3E}">
        <p14:creationId xmlns:p14="http://schemas.microsoft.com/office/powerpoint/2010/main" val="348769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r>
              <a:rPr lang="fr-FR" sz="4500" b="1">
                <a:solidFill>
                  <a:prstClr val="black"/>
                </a:solidFill>
                <a:latin typeface="Arial" panose="020B0604020202020204" pitchFamily="34" charset="0"/>
                <a:ea typeface="Arial" panose="020B0604020202020204" pitchFamily="34" charset="0"/>
                <a:cs typeface="Arial" panose="020B0604020202020204" pitchFamily="34" charset="0"/>
              </a:rPr>
              <a:t>Câu 5</a:t>
            </a:r>
            <a:r>
              <a:rPr lang="fr-FR" sz="4500" b="1">
                <a:solidFill>
                  <a:prstClr val="black"/>
                </a:solidFill>
                <a:latin typeface="Arial" panose="020B0604020202020204" pitchFamily="34" charset="0"/>
                <a:ea typeface="Arial" panose="020B0604020202020204" pitchFamily="34" charset="0"/>
                <a:cs typeface="Arial" panose="020B0604020202020204" pitchFamily="34" charset="0"/>
              </a:rPr>
              <a:t>. </a:t>
            </a:r>
            <a:r>
              <a:rPr lang="vi-VN" sz="4500" smtClean="0">
                <a:solidFill>
                  <a:prstClr val="black"/>
                </a:solidFill>
                <a:ea typeface="Arial" panose="020B0604020202020204" pitchFamily="34" charset="0"/>
                <a:cs typeface="Arial" panose="020B0604020202020204" pitchFamily="34" charset="0"/>
              </a:rPr>
              <a:t>Hãy </a:t>
            </a:r>
            <a:r>
              <a:rPr lang="vi-VN" sz="4500">
                <a:solidFill>
                  <a:prstClr val="black"/>
                </a:solidFill>
                <a:ea typeface="Arial" panose="020B0604020202020204" pitchFamily="34" charset="0"/>
                <a:cs typeface="Arial" panose="020B0604020202020204" pitchFamily="34" charset="0"/>
              </a:rPr>
              <a:t>chọn câu </a:t>
            </a:r>
            <a:r>
              <a:rPr lang="vi-VN" sz="4500" b="1">
                <a:solidFill>
                  <a:prstClr val="black"/>
                </a:solidFill>
                <a:ea typeface="Arial" panose="020B0604020202020204" pitchFamily="34" charset="0"/>
                <a:cs typeface="Arial" panose="020B0604020202020204" pitchFamily="34" charset="0"/>
              </a:rPr>
              <a:t>sai.</a:t>
            </a:r>
            <a:r>
              <a:rPr lang="vi-VN" sz="4500">
                <a:solidFill>
                  <a:prstClr val="black"/>
                </a:solidFill>
                <a:ea typeface="Arial" panose="020B0604020202020204" pitchFamily="34" charset="0"/>
                <a:cs typeface="Arial" panose="020B0604020202020204" pitchFamily="34" charset="0"/>
              </a:rPr>
              <a:t> Cho ABCD là hình chữ nhật có O là giao điểm hai đường chéo. Khi đó</a:t>
            </a:r>
            <a:endParaRPr lang="en-US" sz="45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AC = BD</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de-DE" sz="4400">
                <a:solidFill>
                  <a:prstClr val="black"/>
                </a:solidFill>
                <a:latin typeface="Arial" panose="020B0604020202020204" pitchFamily="34" charset="0"/>
                <a:ea typeface="Arial" panose="020B0604020202020204" pitchFamily="34" charset="0"/>
                <a:cs typeface="Arial" panose="020B0604020202020204" pitchFamily="34" charset="0"/>
              </a:rPr>
              <a:t>B. AB = CD; AD = BC</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 OC &gt; OD</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D. AO = OB</a:t>
            </a:r>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9663545" y="4590774"/>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 OC &gt; OD</a:t>
            </a:r>
            <a:endParaRPr lang="fr-FR"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5787508" y="4318431"/>
            <a:ext cx="1359527" cy="2182557"/>
          </a:xfrm>
          <a:prstGeom prst="rect">
            <a:avLst/>
          </a:prstGeom>
        </p:spPr>
      </p:pic>
    </p:spTree>
    <p:extLst>
      <p:ext uri="{BB962C8B-B14F-4D97-AF65-F5344CB8AC3E}">
        <p14:creationId xmlns:p14="http://schemas.microsoft.com/office/powerpoint/2010/main" val="91254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914400" y="266700"/>
                <a:ext cx="16687800" cy="1878656"/>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                                         Cho </a:t>
                </a:r>
                <a:r>
                  <a:rPr lang="en-US" sz="4000" smtClean="0">
                    <a:solidFill>
                      <a:srgbClr val="000000"/>
                    </a:solidFill>
                    <a:latin typeface="Arial" panose="020B0604020202020204" pitchFamily="34" charset="0"/>
                    <a:cs typeface="Arial" panose="020B0604020202020204" pitchFamily="34" charset="0"/>
                  </a:rPr>
                  <a:t>tứ giác ABCD có </a:t>
                </a:r>
                <a14:m>
                  <m:oMath xmlns:m="http://schemas.openxmlformats.org/officeDocument/2006/math">
                    <m:acc>
                      <m:accPr>
                        <m:chr m:val="̂"/>
                        <m:ctrlPr>
                          <a:rPr lang="en-US" sz="40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b="0" i="0" smtClean="0">
                            <a:latin typeface="Cambria Math" panose="02040503050406030204" pitchFamily="18" charset="0"/>
                            <a:ea typeface="Calibri" panose="020F0502020204030204" pitchFamily="34" charset="0"/>
                            <a:cs typeface="Times New Roman" panose="02020603050405020304" pitchFamily="18" charset="0"/>
                          </a:rPr>
                          <m:t>D</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AB</m:t>
                        </m:r>
                      </m:e>
                    </m:acc>
                    <m:r>
                      <a:rPr lang="fr-FR" sz="40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B</m:t>
                        </m:r>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CD</m:t>
                        </m:r>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40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i="0">
                            <a:latin typeface="Cambria Math" panose="02040503050406030204" pitchFamily="18" charset="0"/>
                            <a:ea typeface="Calibri" panose="020F0502020204030204" pitchFamily="34" charset="0"/>
                            <a:cs typeface="Times New Roman" panose="02020603050405020304" pitchFamily="18" charset="0"/>
                          </a:rPr>
                          <m:t>AB</m:t>
                        </m:r>
                        <m:r>
                          <m:rPr>
                            <m:sty m:val="p"/>
                          </m:rPr>
                          <a:rPr lang="en-US" sz="4000" b="0" i="0" smtClean="0">
                            <a:latin typeface="Cambria Math" panose="02040503050406030204" pitchFamily="18" charset="0"/>
                            <a:ea typeface="Calibri" panose="020F0502020204030204" pitchFamily="34" charset="0"/>
                            <a:cs typeface="Times New Roman" panose="02020603050405020304" pitchFamily="18" charset="0"/>
                          </a:rPr>
                          <m:t>D</m:t>
                        </m:r>
                      </m:e>
                    </m:acc>
                    <m:r>
                      <a:rPr lang="fr-FR" sz="40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i="0">
                            <a:latin typeface="Cambria Math" panose="02040503050406030204" pitchFamily="18" charset="0"/>
                            <a:ea typeface="Calibri" panose="020F0502020204030204" pitchFamily="34" charset="0"/>
                            <a:cs typeface="Times New Roman" panose="02020603050405020304" pitchFamily="18" charset="0"/>
                          </a:rPr>
                          <m:t>CD</m:t>
                        </m:r>
                        <m:r>
                          <m:rPr>
                            <m:sty m:val="p"/>
                          </m:rPr>
                          <a:rPr lang="en-US" sz="4000" b="0" i="0" smtClean="0">
                            <a:latin typeface="Cambria Math" panose="02040503050406030204" pitchFamily="18" charset="0"/>
                            <a:ea typeface="Calibri" panose="020F0502020204030204" pitchFamily="34" charset="0"/>
                            <a:cs typeface="Times New Roman" panose="02020603050405020304" pitchFamily="18" charset="0"/>
                          </a:rPr>
                          <m:t>B</m:t>
                        </m:r>
                      </m:e>
                    </m:acc>
                  </m:oMath>
                </a14:m>
                <a:r>
                  <a:rPr lang="en-US" sz="4000" smtClean="0">
                    <a:solidFill>
                      <a:srgbClr val="000000"/>
                    </a:solidFill>
                    <a:latin typeface="Arial" panose="020B0604020202020204" pitchFamily="34" charset="0"/>
                    <a:cs typeface="Arial" panose="020B0604020202020204" pitchFamily="34" charset="0"/>
                  </a:rPr>
                  <a:t>. Chứng </a:t>
                </a:r>
                <a:r>
                  <a:rPr lang="en-US" sz="4000">
                    <a:solidFill>
                      <a:srgbClr val="000000"/>
                    </a:solidFill>
                    <a:latin typeface="Arial" panose="020B0604020202020204" pitchFamily="34" charset="0"/>
                    <a:cs typeface="Arial" panose="020B0604020202020204" pitchFamily="34" charset="0"/>
                  </a:rPr>
                  <a:t>minh ABCD là hình bình hành.</a:t>
                </a:r>
                <a:endParaRPr lang="en-US" sz="38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66700"/>
                <a:ext cx="16687800" cy="1878656"/>
              </a:xfrm>
              <a:prstGeom prst="rect">
                <a:avLst/>
              </a:prstGeom>
              <a:blipFill>
                <a:blip r:embed="rId9"/>
                <a:stretch>
                  <a:fillRect l="-1278" r="-1242" b="-12013"/>
                </a:stretch>
              </a:blipFill>
            </p:spPr>
            <p:txBody>
              <a:bodyPr/>
              <a:lstStyle/>
              <a:p>
                <a:r>
                  <a:rPr lang="en-US">
                    <a:noFill/>
                  </a:rPr>
                  <a:t> </a:t>
                </a:r>
              </a:p>
            </p:txBody>
          </p:sp>
        </mc:Fallback>
      </mc:AlternateContent>
      <p:sp>
        <p:nvSpPr>
          <p:cNvPr id="12" name="Rectangle 11"/>
          <p:cNvSpPr/>
          <p:nvPr/>
        </p:nvSpPr>
        <p:spPr>
          <a:xfrm>
            <a:off x="935113" y="449920"/>
            <a:ext cx="5859296" cy="707886"/>
          </a:xfrm>
          <a:prstGeom prst="rect">
            <a:avLst/>
          </a:prstGeom>
        </p:spPr>
        <p:txBody>
          <a:bodyPr wrap="none">
            <a:spAutoFit/>
          </a:bodyPr>
          <a:lstStyle/>
          <a:p>
            <a:r>
              <a:rPr lang="fr-FR" sz="4000" b="1" err="1">
                <a:solidFill>
                  <a:srgbClr val="C00000"/>
                </a:solidFill>
                <a:latin typeface="Arial" panose="020B0604020202020204" pitchFamily="34" charset="0"/>
                <a:ea typeface="Calibri" panose="020F0502020204030204" pitchFamily="34" charset="0"/>
              </a:rPr>
              <a:t>Bài</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7 </a:t>
            </a:r>
            <a:r>
              <a:rPr lang="fr-FR" sz="4000" b="1" dirty="0">
                <a:solidFill>
                  <a:srgbClr val="C00000"/>
                </a:solidFill>
                <a:latin typeface="Arial" panose="020B0604020202020204" pitchFamily="34" charset="0"/>
                <a:ea typeface="Calibri" panose="020F0502020204030204" pitchFamily="34" charset="0"/>
              </a:rPr>
              <a:t>(SGK – </a:t>
            </a:r>
            <a:r>
              <a:rPr lang="fr-FR" sz="4000" b="1" err="1">
                <a:solidFill>
                  <a:srgbClr val="C00000"/>
                </a:solidFill>
                <a:latin typeface="Arial" panose="020B0604020202020204" pitchFamily="34" charset="0"/>
                <a:ea typeface="Calibri" panose="020F0502020204030204" pitchFamily="34" charset="0"/>
              </a:rPr>
              <a:t>trang</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121)</a:t>
            </a:r>
            <a:endParaRPr lang="en-US" sz="4000" dirty="0">
              <a:solidFill>
                <a:srgbClr val="C00000"/>
              </a:solidFill>
            </a:endParaRPr>
          </a:p>
        </p:txBody>
      </p:sp>
      <mc:AlternateContent xmlns:mc="http://schemas.openxmlformats.org/markup-compatibility/2006">
        <mc:Choice xmlns:a14="http://schemas.microsoft.com/office/drawing/2010/main" Requires="a14">
          <p:sp>
            <p:nvSpPr>
              <p:cNvPr id="4" name="Rectangle 3"/>
              <p:cNvSpPr/>
              <p:nvPr/>
            </p:nvSpPr>
            <p:spPr>
              <a:xfrm>
                <a:off x="7206917" y="3758249"/>
                <a:ext cx="10537835" cy="1901674"/>
              </a:xfrm>
              <a:prstGeom prst="rect">
                <a:avLst/>
              </a:prstGeom>
            </p:spPr>
            <p:txBody>
              <a:bodyPr wrap="square">
                <a:spAutoFit/>
              </a:bodyPr>
              <a:lstStyle/>
              <a:p>
                <a:pPr algn="just">
                  <a:lnSpc>
                    <a:spcPct val="150000"/>
                  </a:lnSpc>
                  <a:spcBef>
                    <a:spcPts val="100"/>
                  </a:spcBef>
                  <a:spcAft>
                    <a:spcPts val="100"/>
                  </a:spcAft>
                </a:pPr>
                <a:r>
                  <a:rPr lang="fr-FR" sz="3800" kern="1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ABD</m:t>
                        </m:r>
                      </m:e>
                    </m:acc>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CDB</m:t>
                        </m:r>
                      </m:e>
                    </m:acc>
                  </m:oMath>
                </a14:m>
                <a:r>
                  <a:rPr lang="fr-FR" sz="3800" kern="100">
                    <a:effectLst/>
                    <a:latin typeface="Arial" panose="020B0604020202020204" pitchFamily="34" charset="0"/>
                    <a:ea typeface="Calibri" panose="020F0502020204030204" pitchFamily="34" charset="0"/>
                    <a:cs typeface="Arial" panose="020B0604020202020204" pitchFamily="34" charset="0"/>
                  </a:rPr>
                  <a:t>, hai góc này ở vị trí so </a:t>
                </a:r>
                <a:r>
                  <a:rPr lang="fr-FR" sz="3800" kern="100">
                    <a:effectLst/>
                    <a:latin typeface="Arial" panose="020B0604020202020204" pitchFamily="34" charset="0"/>
                    <a:ea typeface="Calibri" panose="020F0502020204030204" pitchFamily="34" charset="0"/>
                    <a:cs typeface="Arial" panose="020B0604020202020204" pitchFamily="34" charset="0"/>
                  </a:rPr>
                  <a:t>le </a:t>
                </a:r>
                <a:r>
                  <a:rPr lang="fr-FR" sz="3800" kern="100" smtClean="0">
                    <a:effectLst/>
                    <a:latin typeface="Arial" panose="020B0604020202020204" pitchFamily="34" charset="0"/>
                    <a:ea typeface="Calibri" panose="020F0502020204030204" pitchFamily="34" charset="0"/>
                    <a:cs typeface="Arial" panose="020B0604020202020204" pitchFamily="34" charset="0"/>
                  </a:rPr>
                  <a:t>trong</a:t>
                </a:r>
              </a:p>
              <a:p>
                <a:pPr algn="just">
                  <a:lnSpc>
                    <a:spcPct val="150000"/>
                  </a:lnSpc>
                  <a:spcBef>
                    <a:spcPts val="100"/>
                  </a:spcBef>
                  <a:spcAft>
                    <a:spcPts val="100"/>
                  </a:spcAft>
                </a:pPr>
                <a:r>
                  <a:rPr lang="fr-FR" sz="38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kern="10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AB</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CD</m:t>
                    </m:r>
                  </m:oMath>
                </a14:m>
                <a:r>
                  <a:rPr lang="fr-FR" sz="3800" kern="100" smtClean="0">
                    <a:effectLst/>
                    <a:latin typeface="Arial" panose="020B0604020202020204" pitchFamily="34" charset="0"/>
                    <a:ea typeface="Calibri" panose="020F0502020204030204" pitchFamily="34" charset="0"/>
                    <a:cs typeface="Arial" panose="020B0604020202020204" pitchFamily="34" charset="0"/>
                  </a:rPr>
                  <a:t>.</a:t>
                </a:r>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7206917" y="3758249"/>
                <a:ext cx="10537835" cy="1901674"/>
              </a:xfrm>
              <a:prstGeom prst="rect">
                <a:avLst/>
              </a:prstGeom>
              <a:blipFill>
                <a:blip r:embed="rId10"/>
                <a:stretch>
                  <a:fillRect l="-1909" b="-6431"/>
                </a:stretch>
              </a:blipFill>
            </p:spPr>
            <p:txBody>
              <a:bodyPr/>
              <a:lstStyle/>
              <a:p>
                <a:r>
                  <a:rPr lang="en-US">
                    <a:noFill/>
                  </a:rPr>
                  <a:t> </a:t>
                </a:r>
              </a:p>
            </p:txBody>
          </p:sp>
        </mc:Fallback>
      </mc:AlternateContent>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0" y="3563573"/>
            <a:ext cx="6969635" cy="3439560"/>
          </a:xfrm>
          <a:prstGeom prst="rect">
            <a:avLst/>
          </a:prstGeom>
        </p:spPr>
      </p:pic>
      <p:sp>
        <p:nvSpPr>
          <p:cNvPr id="10" name="Oval Callout 9"/>
          <p:cNvSpPr/>
          <p:nvPr/>
        </p:nvSpPr>
        <p:spPr>
          <a:xfrm>
            <a:off x="8361289" y="2528232"/>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9" name="Rectangle 8"/>
              <p:cNvSpPr/>
              <p:nvPr/>
            </p:nvSpPr>
            <p:spPr>
              <a:xfrm>
                <a:off x="7283117" y="5127973"/>
                <a:ext cx="10668000" cy="4816127"/>
              </a:xfrm>
              <a:prstGeom prst="rect">
                <a:avLst/>
              </a:prstGeom>
            </p:spPr>
            <p:txBody>
              <a:bodyPr wrap="square">
                <a:spAutoFit/>
              </a:bodyPr>
              <a:lstStyle/>
              <a:p>
                <a:pPr lvl="0" algn="just">
                  <a:lnSpc>
                    <a:spcPct val="150000"/>
                  </a:lnSpc>
                  <a:spcBef>
                    <a:spcPts val="100"/>
                  </a:spcBef>
                  <a:spcAft>
                    <a:spcPts val="100"/>
                  </a:spcAft>
                </a:pPr>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Từ </a:t>
                </a:r>
                <a14:m>
                  <m:oMath xmlns:m="http://schemas.openxmlformats.org/officeDocument/2006/math">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CD</m:t>
                    </m:r>
                  </m:oMath>
                </a14:m>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eqArrPr>
                          <m:e>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CDA</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DAB</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e>
                          <m:e>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ABC</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BCD</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e>
                        </m:eqArr>
                      </m:e>
                    </m:d>
                  </m:oMath>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pPr>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Lại có </a:t>
                </a:r>
                <a14:m>
                  <m:oMath xmlns:m="http://schemas.openxmlformats.org/officeDocument/2006/math">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DAB</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BCD</m:t>
                        </m:r>
                      </m:e>
                    </m:acc>
                  </m:oMath>
                </a14:m>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CDA</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ABC</m:t>
                        </m:r>
                      </m:e>
                    </m:acc>
                  </m:oMath>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pPr>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Tứ giác </a:t>
                </a:r>
                <a14:m>
                  <m:oMath xmlns:m="http://schemas.openxmlformats.org/officeDocument/2006/math">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ABCD</m:t>
                    </m:r>
                  </m:oMath>
                </a14:m>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DAB</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BCD</m:t>
                        </m:r>
                      </m:e>
                    </m:acc>
                  </m:oMath>
                </a14:m>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 (gt) và </a:t>
                </a:r>
                <a14:m>
                  <m:oMath xmlns:m="http://schemas.openxmlformats.org/officeDocument/2006/math">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CDA</m:t>
                        </m:r>
                      </m:e>
                    </m:acc>
                    <m: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ABC</m:t>
                        </m:r>
                      </m:e>
                    </m:acc>
                  </m:oMath>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pP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ABCD</m:t>
                    </m:r>
                  </m:oMath>
                </a14:m>
                <a:r>
                  <a:rPr lang="fr-FR" sz="3800" kern="100">
                    <a:solidFill>
                      <a:prstClr val="black"/>
                    </a:solidFill>
                    <a:latin typeface="Arial" panose="020B0604020202020204" pitchFamily="34" charset="0"/>
                    <a:ea typeface="Calibri" panose="020F0502020204030204" pitchFamily="34" charset="0"/>
                    <a:cs typeface="Arial" panose="020B0604020202020204" pitchFamily="34" charset="0"/>
                  </a:rPr>
                  <a:t> là hình bình hành.</a:t>
                </a:r>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7283117" y="5127973"/>
                <a:ext cx="10668000" cy="4816127"/>
              </a:xfrm>
              <a:prstGeom prst="rect">
                <a:avLst/>
              </a:prstGeom>
              <a:blipFill>
                <a:blip r:embed="rId12"/>
                <a:stretch>
                  <a:fillRect l="-1886" b="-20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wipe(down)">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fade">
                                      <p:cBhvr>
                                        <p:cTn id="45" dur="500"/>
                                        <p:tgtEl>
                                          <p:spTgt spid="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Effect transition="in" filter="barn(inVertical)">
                                      <p:cBhvr>
                                        <p:cTn id="5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3409384" y="6333907"/>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52400" y="8267700"/>
            <a:ext cx="1082759" cy="161005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62000" y="185447"/>
            <a:ext cx="16687800" cy="27482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hình chữ nhật ABCD có M, N, P, Q lần lượt là trung điểm của các cạnh AB, BC, CD, DA. Chứng minh tứ giác MNPQ là hình thoi.</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750629" y="373180"/>
            <a:ext cx="58592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8 </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(SGK – </a:t>
            </a:r>
            <a:r>
              <a:rPr kumimoji="0" lang="fr-FR" sz="4000" b="1" i="0" u="none" strike="noStrike" kern="1200" cap="none" spc="0" normalizeH="0" baseline="0" noProof="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121)</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1" name="Oval Callout 10"/>
          <p:cNvSpPr/>
          <p:nvPr/>
        </p:nvSpPr>
        <p:spPr>
          <a:xfrm>
            <a:off x="8208889" y="2833032"/>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8" name="Rectangle 7"/>
              <p:cNvSpPr/>
              <p:nvPr/>
            </p:nvSpPr>
            <p:spPr>
              <a:xfrm>
                <a:off x="6585862" y="3941973"/>
                <a:ext cx="11702138" cy="5316327"/>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fr-FR"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ABCD</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hình chữ nhật </a:t>
                </a:r>
                <a14:m>
                  <m:oMath xmlns:m="http://schemas.openxmlformats.org/officeDocument/2006/math">
                    <m:r>
                      <a:rPr kumimoji="0" lang="en-US" sz="38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AD</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BC</m:t>
                    </m:r>
                  </m:oMath>
                </a14:m>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MB</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oMath>
                </a14:m>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N</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PC</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PD</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oMath>
                </a14:m>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MB</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PC</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PD</m:t>
                    </m:r>
                  </m:oMath>
                </a14:m>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fr-FR"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cũng có </a:t>
                </a:r>
                <a14:m>
                  <m:oMath xmlns:m="http://schemas.openxmlformats.org/officeDocument/2006/math">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QA</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QD</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NB</m:t>
                    </m:r>
                    <m: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NC</m:t>
                    </m:r>
                  </m:oMath>
                </a14:m>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585862" y="3941973"/>
                <a:ext cx="11702138" cy="5316327"/>
              </a:xfrm>
              <a:prstGeom prst="rect">
                <a:avLst/>
              </a:prstGeom>
              <a:blipFill>
                <a:blip r:embed="rId7"/>
                <a:stretch>
                  <a:fillRect l="-1719" b="-1376"/>
                </a:stretch>
              </a:blipFill>
            </p:spPr>
            <p:txBody>
              <a:bodyPr/>
              <a:lstStyle/>
              <a:p>
                <a:r>
                  <a:rPr lang="en-US">
                    <a:noFill/>
                  </a:rPr>
                  <a:t> </a:t>
                </a:r>
              </a:p>
            </p:txBody>
          </p:sp>
        </mc:Fallback>
      </mc:AlternateContent>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358" y="3941973"/>
            <a:ext cx="5406459" cy="3695798"/>
          </a:xfrm>
          <a:prstGeom prst="rect">
            <a:avLst/>
          </a:prstGeom>
        </p:spPr>
      </p:pic>
    </p:spTree>
    <p:extLst>
      <p:ext uri="{BB962C8B-B14F-4D97-AF65-F5344CB8AC3E}">
        <p14:creationId xmlns:p14="http://schemas.microsoft.com/office/powerpoint/2010/main" val="66278997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wipe(left)">
                                      <p:cBhvr>
                                        <p:cTn id="34" dur="5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left)">
                                      <p:cBhvr>
                                        <p:cTn id="39" dur="500"/>
                                        <p:tgtEl>
                                          <p:spTgt spid="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fade">
                                      <p:cBhvr>
                                        <p:cTn id="44" dur="50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barn(inVertical)">
                                      <p:cBhvr>
                                        <p:cTn id="4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3790384" y="64242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52400" y="8267700"/>
            <a:ext cx="1082759" cy="1610050"/>
          </a:xfrm>
          <a:prstGeom prst="rect">
            <a:avLst/>
          </a:prstGeom>
        </p:spPr>
      </p:pic>
      <p:sp>
        <p:nvSpPr>
          <p:cNvPr id="11" name="Oval Callout 10"/>
          <p:cNvSpPr/>
          <p:nvPr/>
        </p:nvSpPr>
        <p:spPr>
          <a:xfrm>
            <a:off x="8208889" y="419100"/>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8" name="Rectangle 7"/>
              <p:cNvSpPr/>
              <p:nvPr/>
            </p:nvSpPr>
            <p:spPr>
              <a:xfrm>
                <a:off x="6549459" y="1409700"/>
                <a:ext cx="10482938" cy="8195705"/>
              </a:xfrm>
              <a:prstGeom prst="rect">
                <a:avLst/>
              </a:prstGeom>
            </p:spPr>
            <p:txBody>
              <a:bodyPr wrap="square">
                <a:spAutoFit/>
              </a:bodyPr>
              <a:lstStyle/>
              <a:p>
                <a:pPr algn="just">
                  <a:lnSpc>
                    <a:spcPct val="150000"/>
                  </a:lnSpc>
                  <a:spcBef>
                    <a:spcPts val="100"/>
                  </a:spcBef>
                  <a:spcAft>
                    <a:spcPts val="100"/>
                  </a:spcAft>
                </a:pPr>
                <a:r>
                  <a:rPr lang="fr-FR" sz="3800" kern="100" smtClean="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AMQ</m:t>
                    </m:r>
                  </m:oMath>
                </a14:m>
                <a:r>
                  <a:rPr lang="fr-FR" sz="38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BMN</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r>
                  <a:rPr lang="fr-FR" sz="3800" kern="100" smtClean="0">
                    <a:effectLst/>
                    <a:latin typeface="Arial" panose="020B0604020202020204" pitchFamily="34" charset="0"/>
                    <a:ea typeface="Calibri" panose="020F0502020204030204" pitchFamily="34" charset="0"/>
                    <a:cs typeface="Arial" panose="020B0604020202020204" pitchFamily="34" charset="0"/>
                  </a:rPr>
                  <a:t>có:</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acc>
                      <m:accPr>
                        <m:chr m:val="̂"/>
                        <m:ctrlPr>
                          <a:rPr lang="en-US" sz="38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MAQ</m:t>
                        </m:r>
                      </m:e>
                    </m:acc>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MBN</m:t>
                        </m:r>
                      </m:e>
                    </m:acc>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fr-FR" sz="3800" kern="10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MA</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MB</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QA</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NB</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r>
                  <a:rPr lang="fr-FR" sz="3800" kern="100" smtClean="0">
                    <a:effectLst/>
                    <a:latin typeface="Arial" panose="020B0604020202020204" pitchFamily="34" charset="0"/>
                    <a:ea typeface="Calibri" panose="020F0502020204030204" pitchFamily="34" charset="0"/>
                    <a:cs typeface="Arial" panose="020B0604020202020204" pitchFamily="34" charset="0"/>
                  </a:rPr>
                  <a:t>(cmt)</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AMQ</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BMN</m:t>
                    </m:r>
                  </m:oMath>
                </a14:m>
                <a:r>
                  <a:rPr lang="fr-FR" sz="3800" kern="100">
                    <a:effectLst/>
                    <a:latin typeface="Arial" panose="020B0604020202020204" pitchFamily="34" charset="0"/>
                    <a:ea typeface="Calibri" panose="020F0502020204030204" pitchFamily="34" charset="0"/>
                    <a:cs typeface="Arial" panose="020B0604020202020204" pitchFamily="34" charset="0"/>
                  </a:rPr>
                  <a:t> (c.g.c) </a:t>
                </a:r>
                <a:endParaRPr lang="fr-FR" sz="38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MQ</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MN</m:t>
                    </m:r>
                  </m:oMath>
                </a14:m>
                <a:r>
                  <a:rPr lang="fr-FR" sz="3800" kern="100">
                    <a:effectLst/>
                    <a:latin typeface="Arial" panose="020B0604020202020204" pitchFamily="34" charset="0"/>
                    <a:ea typeface="Calibri" panose="020F0502020204030204" pitchFamily="34" charset="0"/>
                    <a:cs typeface="Arial" panose="020B0604020202020204" pitchFamily="34" charset="0"/>
                  </a:rPr>
                  <a:t> (1)</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800" kern="100">
                    <a:effectLst/>
                    <a:latin typeface="Arial" panose="020B0604020202020204" pitchFamily="34" charset="0"/>
                    <a:ea typeface="Calibri" panose="020F0502020204030204" pitchFamily="34" charset="0"/>
                    <a:cs typeface="Arial" panose="020B0604020202020204" pitchFamily="34" charset="0"/>
                  </a:rPr>
                  <a:t>Tương tự </a:t>
                </a:r>
                <a14:m>
                  <m:oMath xmlns:m="http://schemas.openxmlformats.org/officeDocument/2006/math">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BMN</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CPN</m:t>
                    </m:r>
                  </m:oMath>
                </a14:m>
                <a:r>
                  <a:rPr lang="fr-FR" sz="3800" kern="100">
                    <a:effectLst/>
                    <a:latin typeface="Arial" panose="020B0604020202020204" pitchFamily="34" charset="0"/>
                    <a:ea typeface="Calibri" panose="020F0502020204030204" pitchFamily="34" charset="0"/>
                    <a:cs typeface="Arial" panose="020B0604020202020204" pitchFamily="34" charset="0"/>
                  </a:rPr>
                  <a:t> (c.g.c) </a:t>
                </a: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MN</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PN</m:t>
                    </m:r>
                  </m:oMath>
                </a14:m>
                <a:r>
                  <a:rPr lang="fr-FR" sz="3800" kern="100">
                    <a:effectLst/>
                    <a:latin typeface="Arial" panose="020B0604020202020204" pitchFamily="34" charset="0"/>
                    <a:ea typeface="Calibri" panose="020F0502020204030204" pitchFamily="34" charset="0"/>
                    <a:cs typeface="Arial" panose="020B0604020202020204" pitchFamily="34" charset="0"/>
                  </a:rPr>
                  <a:t> (2)</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800" kern="100">
                    <a:effectLst/>
                    <a:latin typeface="Arial" panose="020B0604020202020204" pitchFamily="34" charset="0"/>
                    <a:ea typeface="Calibri" panose="020F0502020204030204" pitchFamily="34" charset="0"/>
                    <a:cs typeface="Arial" panose="020B0604020202020204" pitchFamily="34" charset="0"/>
                  </a:rPr>
                  <a:t>Tương tự </a:t>
                </a:r>
                <a14:m>
                  <m:oMath xmlns:m="http://schemas.openxmlformats.org/officeDocument/2006/math">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CPN</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DPQ</m:t>
                    </m:r>
                  </m:oMath>
                </a14:m>
                <a:r>
                  <a:rPr lang="fr-FR" sz="3800" kern="100">
                    <a:effectLst/>
                    <a:latin typeface="Arial" panose="020B0604020202020204" pitchFamily="34" charset="0"/>
                    <a:ea typeface="Calibri" panose="020F0502020204030204" pitchFamily="34" charset="0"/>
                    <a:cs typeface="Arial" panose="020B0604020202020204" pitchFamily="34" charset="0"/>
                  </a:rPr>
                  <a:t> (c.g.c) </a:t>
                </a: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PN</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PQ</m:t>
                    </m:r>
                  </m:oMath>
                </a14:m>
                <a:r>
                  <a:rPr lang="fr-FR" sz="3800" kern="100">
                    <a:effectLst/>
                    <a:latin typeface="Arial" panose="020B0604020202020204" pitchFamily="34" charset="0"/>
                    <a:ea typeface="Calibri" panose="020F0502020204030204" pitchFamily="34" charset="0"/>
                    <a:cs typeface="Arial" panose="020B0604020202020204" pitchFamily="34" charset="0"/>
                  </a:rPr>
                  <a:t> (3)</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800" kern="100">
                    <a:effectLst/>
                    <a:latin typeface="Arial" panose="020B0604020202020204" pitchFamily="34" charset="0"/>
                    <a:ea typeface="Calibri" panose="020F0502020204030204" pitchFamily="34" charset="0"/>
                    <a:cs typeface="Arial" panose="020B0604020202020204" pitchFamily="34" charset="0"/>
                  </a:rPr>
                  <a:t>Từ (1)(2)(3) </a:t>
                </a:r>
                <a14:m>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MN</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PN</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PQ</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MQ</m:t>
                    </m:r>
                  </m:oMath>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800" kern="100" smtClean="0">
                    <a:effectLst/>
                    <a:latin typeface="Arial" panose="020B0604020202020204" pitchFamily="34" charset="0"/>
                    <a:ea typeface="Calibri" panose="020F0502020204030204" pitchFamily="34" charset="0"/>
                    <a:cs typeface="Arial" panose="020B0604020202020204" pitchFamily="34" charset="0"/>
                  </a:rPr>
                  <a:t>Tứ </a:t>
                </a:r>
                <a:r>
                  <a:rPr lang="fr-FR" sz="3800" kern="100">
                    <a:effectLst/>
                    <a:latin typeface="Arial" panose="020B0604020202020204" pitchFamily="34" charset="0"/>
                    <a:ea typeface="Calibri" panose="020F0502020204030204" pitchFamily="34" charset="0"/>
                    <a:cs typeface="Arial" panose="020B0604020202020204" pitchFamily="34" charset="0"/>
                  </a:rPr>
                  <a:t>giác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MNPQ</m:t>
                    </m:r>
                  </m:oMath>
                </a14:m>
                <a:r>
                  <a:rPr lang="fr-FR" sz="3800" kern="100">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MN</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NP</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PQ</m:t>
                    </m:r>
                    <m:r>
                      <a:rPr lang="fr-FR" sz="38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latin typeface="Cambria Math" panose="02040503050406030204" pitchFamily="18" charset="0"/>
                        <a:ea typeface="Calibri" panose="020F0502020204030204" pitchFamily="34" charset="0"/>
                        <a:cs typeface="Times New Roman" panose="02020603050405020304" pitchFamily="18" charset="0"/>
                      </a:rPr>
                      <m:t>QM</m:t>
                    </m:r>
                  </m:oMath>
                </a14:m>
                <a:r>
                  <a:rPr lang="fr-FR" sz="3800" kern="100">
                    <a:effectLst/>
                    <a:latin typeface="Arial" panose="020B0604020202020204" pitchFamily="34" charset="0"/>
                    <a:ea typeface="Calibri" panose="020F0502020204030204" pitchFamily="34" charset="0"/>
                    <a:cs typeface="Arial" panose="020B0604020202020204" pitchFamily="34" charset="0"/>
                  </a:rPr>
                  <a:t> nên là hình thoi.</a:t>
                </a:r>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549459" y="1409700"/>
                <a:ext cx="10482938" cy="8195705"/>
              </a:xfrm>
              <a:prstGeom prst="rect">
                <a:avLst/>
              </a:prstGeom>
              <a:blipFill>
                <a:blip r:embed="rId7"/>
                <a:stretch>
                  <a:fillRect l="-1919" r="-1919" b="-743"/>
                </a:stretch>
              </a:blipFill>
            </p:spPr>
            <p:txBody>
              <a:bodyPr/>
              <a:lstStyle/>
              <a:p>
                <a:r>
                  <a:rPr lang="en-US">
                    <a:noFill/>
                  </a:rPr>
                  <a:t> </a:t>
                </a:r>
              </a:p>
            </p:txBody>
          </p:sp>
        </mc:Fallback>
      </mc:AlternateContent>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1409700"/>
            <a:ext cx="5406459" cy="3695798"/>
          </a:xfrm>
          <a:prstGeom prst="rect">
            <a:avLst/>
          </a:prstGeom>
        </p:spPr>
      </p:pic>
    </p:spTree>
    <p:extLst>
      <p:ext uri="{BB962C8B-B14F-4D97-AF65-F5344CB8AC3E}">
        <p14:creationId xmlns:p14="http://schemas.microsoft.com/office/powerpoint/2010/main" val="31415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wipe(left)">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360259" y="3057806"/>
            <a:ext cx="1082759" cy="1610050"/>
          </a:xfrm>
          <a:prstGeom prst="rect">
            <a:avLst/>
          </a:prstGeom>
        </p:spPr>
      </p:pic>
      <p:sp>
        <p:nvSpPr>
          <p:cNvPr id="10" name="Rectangle 9"/>
          <p:cNvSpPr/>
          <p:nvPr/>
        </p:nvSpPr>
        <p:spPr>
          <a:xfrm>
            <a:off x="316170" y="114300"/>
            <a:ext cx="17585469" cy="2769989"/>
          </a:xfrm>
          <a:prstGeom prst="rect">
            <a:avLst/>
          </a:prstGeom>
        </p:spPr>
        <p:txBody>
          <a:bodyPr wrap="square">
            <a:spAutoFit/>
          </a:bodyPr>
          <a:lstStyle/>
          <a:p>
            <a:pPr lvl="0" algn="just">
              <a:lnSpc>
                <a:spcPct val="150000"/>
              </a:lnSpc>
            </a:pPr>
            <a:r>
              <a:rPr kumimoji="0" lang="en-US" sz="4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lang="vi-VN" sz="3800">
                <a:solidFill>
                  <a:srgbClr val="000000"/>
                </a:solidFill>
                <a:cs typeface="Arial" panose="020B0604020202020204" pitchFamily="34" charset="0"/>
              </a:rPr>
              <a:t>Cho tam giác ABC vuông cân tại C. Trên các cạnh AC, BC lần lượt lấy các điểm D, G sao cho AD = CG &lt; AC. Từ điểm D kẻ DE vuông góc với AC (E thuộc AB). Chứng minh tứ giác CDEG là hình chữ nhật.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304800" y="337004"/>
            <a:ext cx="58592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9 </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(SGK – </a:t>
            </a:r>
            <a:r>
              <a:rPr kumimoji="0" lang="fr-FR" sz="4000" b="1" i="0" u="none" strike="noStrike" kern="1200" cap="none" spc="0" normalizeH="0" baseline="0" noProof="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121)</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4953000" y="3862831"/>
                <a:ext cx="14249400" cy="6309869"/>
              </a:xfrm>
              <a:prstGeom prst="rect">
                <a:avLst/>
              </a:prstGeom>
            </p:spPr>
            <p:txBody>
              <a:bodyPr wrap="square">
                <a:spAutoFit/>
              </a:bodyPr>
              <a:lstStyle/>
              <a:p>
                <a:pPr algn="just">
                  <a:lnSpc>
                    <a:spcPct val="150000"/>
                  </a:lnSpc>
                  <a:spcBef>
                    <a:spcPts val="100"/>
                  </a:spcBef>
                  <a:spcAft>
                    <a:spcPts val="100"/>
                  </a:spcAft>
                </a:pPr>
                <a:r>
                  <a:rPr lang="fr-FR" sz="3700" kern="100" smtClean="0">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ABC</m:t>
                    </m:r>
                  </m:oMath>
                </a14:m>
                <a:r>
                  <a:rPr lang="fr-FR" sz="3700" kern="100">
                    <a:effectLst/>
                    <a:latin typeface="Arial" panose="020B0604020202020204" pitchFamily="34" charset="0"/>
                    <a:ea typeface="Calibri" panose="020F0502020204030204" pitchFamily="34" charset="0"/>
                    <a:cs typeface="Arial" panose="020B0604020202020204" pitchFamily="34" charset="0"/>
                  </a:rPr>
                  <a:t> vuông cân tại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b="0" i="0" kern="10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B</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700" kern="1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ADE</m:t>
                    </m:r>
                  </m:oMath>
                </a14:m>
                <a:r>
                  <a:rPr lang="fr-FR" sz="3700" kern="1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D</m:t>
                    </m:r>
                  </m:oMath>
                </a14:m>
                <a:r>
                  <a:rPr lang="fr-FR" sz="3700" kern="100">
                    <a:effectLst/>
                    <a:latin typeface="Arial" panose="020B0604020202020204" pitchFamily="34" charset="0"/>
                    <a:ea typeface="Calibri" panose="020F0502020204030204" pitchFamily="34" charset="0"/>
                    <a:cs typeface="Arial" panose="020B0604020202020204" pitchFamily="34" charset="0"/>
                  </a:rPr>
                  <a:t> có:</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DAE</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DEA</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DEA</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DAE</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45</m:t>
                        </m:r>
                      </m:e>
                      <m:sup>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ADE</m:t>
                    </m:r>
                  </m:oMath>
                </a14:m>
                <a:r>
                  <a:rPr lang="fr-FR" sz="3700" kern="100">
                    <a:effectLst/>
                    <a:latin typeface="Arial" panose="020B0604020202020204" pitchFamily="34" charset="0"/>
                    <a:ea typeface="Calibri" panose="020F0502020204030204" pitchFamily="34" charset="0"/>
                    <a:cs typeface="Arial" panose="020B0604020202020204" pitchFamily="34" charset="0"/>
                  </a:rPr>
                  <a:t> vuông cân tại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D</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AD</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ED</m:t>
                    </m:r>
                  </m:oMath>
                </a14:m>
                <a:r>
                  <a:rPr lang="fr-FR" sz="3700" kern="100">
                    <a:effectLst/>
                    <a:latin typeface="Arial" panose="020B0604020202020204" pitchFamily="34" charset="0"/>
                    <a:ea typeface="Calibri" panose="020F0502020204030204" pitchFamily="34" charset="0"/>
                    <a:cs typeface="Arial" panose="020B0604020202020204" pitchFamily="34" charset="0"/>
                  </a:rPr>
                  <a:t>, mà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AD</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CG</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ED</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CG</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700" kern="100">
                    <a:effectLst/>
                    <a:latin typeface="Arial" panose="020B0604020202020204" pitchFamily="34" charset="0"/>
                    <a:ea typeface="Calibri" panose="020F0502020204030204" pitchFamily="34" charset="0"/>
                    <a:cs typeface="Arial" panose="020B0604020202020204" pitchFamily="34" charset="0"/>
                  </a:rPr>
                  <a:t>Xét tứ giác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CDEG</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r>
                  <a:rPr lang="fr-FR" sz="3700" kern="1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ED</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CG</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ED</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CG</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endParaRPr lang="fr-FR" sz="37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CDEG</m:t>
                    </m:r>
                  </m:oMath>
                </a14:m>
                <a:r>
                  <a:rPr lang="fr-FR" sz="3700" kern="100">
                    <a:effectLst/>
                    <a:latin typeface="Arial" panose="020B0604020202020204" pitchFamily="34" charset="0"/>
                    <a:ea typeface="Calibri" panose="020F0502020204030204" pitchFamily="34" charset="0"/>
                    <a:cs typeface="Arial" panose="020B0604020202020204" pitchFamily="34" charset="0"/>
                  </a:rPr>
                  <a:t> là hình bình hành</a:t>
                </a:r>
                <a:r>
                  <a:rPr lang="fr-FR" sz="3700" kern="100">
                    <a:effectLst/>
                    <a:latin typeface="Arial" panose="020B0604020202020204" pitchFamily="34" charset="0"/>
                    <a:ea typeface="Calibri" panose="020F0502020204030204" pitchFamily="34" charset="0"/>
                    <a:cs typeface="Arial" panose="020B0604020202020204" pitchFamily="34" charset="0"/>
                  </a:rPr>
                  <a:t>. </a:t>
                </a:r>
                <a:endParaRPr lang="fr-FR" sz="37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700" kern="100" smtClean="0">
                    <a:effectLst/>
                    <a:latin typeface="Arial" panose="020B0604020202020204" pitchFamily="34" charset="0"/>
                    <a:ea typeface="Calibri" panose="020F0502020204030204" pitchFamily="34" charset="0"/>
                    <a:cs typeface="Arial" panose="020B0604020202020204" pitchFamily="34" charset="0"/>
                  </a:rPr>
                  <a:t>Lại </a:t>
                </a:r>
                <a:r>
                  <a:rPr lang="fr-FR" sz="3700" kern="1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CDE</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fr-FR" sz="3700" kern="100" smtClean="0">
                    <a:effectLst/>
                    <a:latin typeface="Arial" panose="020B0604020202020204" pitchFamily="34" charset="0"/>
                    <a:ea typeface="Calibri" panose="020F0502020204030204" pitchFamily="34" charset="0"/>
                    <a:cs typeface="Arial" panose="020B0604020202020204" pitchFamily="34" charset="0"/>
                  </a:rPr>
                  <a:t>. Suy </a:t>
                </a:r>
                <a:r>
                  <a:rPr lang="fr-FR" sz="3700" kern="100">
                    <a:effectLst/>
                    <a:latin typeface="Arial" panose="020B0604020202020204" pitchFamily="34" charset="0"/>
                    <a:ea typeface="Calibri" panose="020F0502020204030204" pitchFamily="34" charset="0"/>
                    <a:cs typeface="Arial" panose="020B0604020202020204" pitchFamily="34" charset="0"/>
                  </a:rPr>
                  <a:t>ra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CDEG</m:t>
                    </m:r>
                  </m:oMath>
                </a14:m>
                <a:r>
                  <a:rPr lang="fr-FR" sz="3700" kern="100">
                    <a:effectLst/>
                    <a:latin typeface="Arial" panose="020B0604020202020204" pitchFamily="34" charset="0"/>
                    <a:ea typeface="Calibri" panose="020F0502020204030204" pitchFamily="34" charset="0"/>
                    <a:cs typeface="Arial" panose="020B0604020202020204" pitchFamily="34" charset="0"/>
                  </a:rPr>
                  <a:t> là hình chữ nhật.</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4953000" y="3862831"/>
                <a:ext cx="14249400" cy="6309869"/>
              </a:xfrm>
              <a:prstGeom prst="rect">
                <a:avLst/>
              </a:prstGeom>
              <a:blipFill>
                <a:blip r:embed="rId10"/>
                <a:stretch>
                  <a:fillRect l="-1369" b="-966"/>
                </a:stretch>
              </a:blipFill>
            </p:spPr>
            <p:txBody>
              <a:bodyPr/>
              <a:lstStyle/>
              <a:p>
                <a:r>
                  <a:rPr lang="en-US">
                    <a:noFill/>
                  </a:rPr>
                  <a:t> </a:t>
                </a:r>
              </a:p>
            </p:txBody>
          </p:sp>
        </mc:Fallback>
      </mc:AlternateContent>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0" y="3967135"/>
            <a:ext cx="4380478" cy="4207848"/>
          </a:xfrm>
          <a:prstGeom prst="rect">
            <a:avLst/>
          </a:prstGeom>
        </p:spPr>
      </p:pic>
      <p:sp>
        <p:nvSpPr>
          <p:cNvPr id="16" name="Oval Callout 15"/>
          <p:cNvSpPr/>
          <p:nvPr/>
        </p:nvSpPr>
        <p:spPr>
          <a:xfrm>
            <a:off x="8208889" y="2969937"/>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7"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94293">
            <a:off x="-205854" y="2909634"/>
            <a:ext cx="1359571" cy="810825"/>
          </a:xfrm>
          <a:prstGeom prst="rect">
            <a:avLst/>
          </a:prstGeom>
        </p:spPr>
      </p:pic>
    </p:spTree>
    <p:extLst>
      <p:ext uri="{BB962C8B-B14F-4D97-AF65-F5344CB8AC3E}">
        <p14:creationId xmlns:p14="http://schemas.microsoft.com/office/powerpoint/2010/main" val="125865859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0" dur="500"/>
                                        <p:tgtEl>
                                          <p:spTgt spid="2">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left)">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wipe(left)">
                                      <p:cBhvr>
                                        <p:cTn id="48" dur="500"/>
                                        <p:tgtEl>
                                          <p:spTgt spid="2">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barn(inVertical)">
                                      <p:cBhvr>
                                        <p:cTn id="5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29860">
            <a:off x="330413" y="9359867"/>
            <a:ext cx="1279098" cy="762833"/>
          </a:xfrm>
          <a:prstGeom prst="rect">
            <a:avLst/>
          </a:prstGeom>
        </p:spPr>
      </p:pic>
      <p:sp>
        <p:nvSpPr>
          <p:cNvPr id="10" name="Rectangle 9"/>
          <p:cNvSpPr/>
          <p:nvPr/>
        </p:nvSpPr>
        <p:spPr>
          <a:xfrm>
            <a:off x="304800" y="133677"/>
            <a:ext cx="17585469" cy="2723823"/>
          </a:xfrm>
          <a:prstGeom prst="rect">
            <a:avLst/>
          </a:prstGeom>
        </p:spPr>
        <p:txBody>
          <a:bodyPr wrap="square">
            <a:spAutoFit/>
          </a:bodyPr>
          <a:lstStyle/>
          <a:p>
            <a:pPr lvl="0" algn="just">
              <a:lnSpc>
                <a:spcPct val="150000"/>
              </a:lnSpc>
            </a:pP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Cho </a:t>
            </a:r>
            <a:r>
              <a:rPr lang="vi-VN" sz="3800">
                <a:solidFill>
                  <a:srgbClr val="000000"/>
                </a:solidFill>
                <a:latin typeface="Arial" panose="020B0604020202020204" pitchFamily="34" charset="0"/>
                <a:cs typeface="Arial" panose="020B0604020202020204" pitchFamily="34" charset="0"/>
              </a:rPr>
              <a:t>hình vuông ABCD. Trên các cạnh AB, BC</a:t>
            </a:r>
            <a:r>
              <a:rPr lang="vi-VN"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CD</a:t>
            </a:r>
            <a:r>
              <a:rPr lang="vi-VN" sz="3800">
                <a:solidFill>
                  <a:srgbClr val="000000"/>
                </a:solidFill>
                <a:latin typeface="Arial" panose="020B0604020202020204" pitchFamily="34" charset="0"/>
                <a:cs typeface="Arial" panose="020B0604020202020204" pitchFamily="34" charset="0"/>
              </a:rPr>
              <a:t>, DA lần lượt lấy các điểm M, N, P, Q sao cho AM = BN = CP = DQ &lt; AB. Chứng minh tứ giác MNPQ là hình vuông.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304800" y="280181"/>
            <a:ext cx="61446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10 </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(SGK – </a:t>
            </a:r>
            <a:r>
              <a:rPr kumimoji="0" lang="fr-FR" sz="4000" b="1" i="0" u="none" strike="noStrike" kern="1200" cap="none" spc="0" normalizeH="0" baseline="0" noProof="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121)</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6" name="Oval Callout 15"/>
          <p:cNvSpPr/>
          <p:nvPr/>
        </p:nvSpPr>
        <p:spPr>
          <a:xfrm>
            <a:off x="8200523" y="3086100"/>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 y="3924300"/>
            <a:ext cx="4722101" cy="469993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5396558" y="4070508"/>
                <a:ext cx="12891442" cy="6147837"/>
              </a:xfrm>
              <a:prstGeom prst="rect">
                <a:avLst/>
              </a:prstGeom>
            </p:spPr>
            <p:txBody>
              <a:bodyPr wrap="square">
                <a:spAutoFit/>
              </a:bodyPr>
              <a:lstStyle/>
              <a:p>
                <a:pPr algn="just">
                  <a:lnSpc>
                    <a:spcPct val="150000"/>
                  </a:lnSpc>
                </a:pPr>
                <a:r>
                  <a:rPr lang="fr-FR" sz="3700" kern="100" smtClean="0">
                    <a:latin typeface="Arial" panose="020B0604020202020204" pitchFamily="34" charset="0"/>
                    <a:ea typeface="Times New Roman" panose="02020603050405020304" pitchFamily="18" charset="0"/>
                    <a:cs typeface="Arial" panose="020B0604020202020204" pitchFamily="34" charset="0"/>
                  </a:rPr>
                  <a:t>Do </a:t>
                </a:r>
                <a14:m>
                  <m:oMath xmlns:m="http://schemas.openxmlformats.org/officeDocument/2006/math">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ABCD</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là hình vuông </a:t>
                </a:r>
                <a14:m>
                  <m:oMath xmlns:m="http://schemas.openxmlformats.org/officeDocument/2006/math">
                    <m:r>
                      <a:rPr lang="en-US" sz="3700" b="0" i="0" kern="10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AB</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BC</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CD</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DA</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700" kern="100">
                    <a:effectLst/>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AM</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BN</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CP</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DQ</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&gt; </a:t>
                </a:r>
                <a14:m>
                  <m:oMath xmlns:m="http://schemas.openxmlformats.org/officeDocument/2006/math">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AB</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AM</m:t>
                    </m:r>
                  </m:oMath>
                </a14:m>
                <a:endParaRPr lang="en-US" sz="3700" i="0" kern="100" smtClean="0">
                  <a:effectLst/>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50000"/>
                  </a:lnSpc>
                </a:pPr>
                <a:r>
                  <a:rPr lang="fr-FR" sz="3700" kern="100" smtClean="0">
                    <a:effectLst/>
                    <a:ea typeface="Times New Roman" panose="02020603050405020304" pitchFamily="18" charset="0"/>
                    <a:cs typeface="Times New Roman" panose="02020603050405020304" pitchFamily="18" charset="0"/>
                  </a:rPr>
                  <a:t>                                                    </a:t>
                </a:r>
                <a14:m>
                  <m:oMath xmlns:m="http://schemas.openxmlformats.org/officeDocument/2006/math">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BC</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BN</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CD</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CP</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DA</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DQ</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700" kern="100">
                    <a:effectLst/>
                    <a:latin typeface="Arial" panose="020B0604020202020204" pitchFamily="34" charset="0"/>
                    <a:ea typeface="Times New Roman" panose="02020603050405020304" pitchFamily="18" charset="0"/>
                    <a:cs typeface="Arial" panose="020B0604020202020204" pitchFamily="34" charset="0"/>
                  </a:rPr>
                  <a:t>Hay </a:t>
                </a:r>
                <a14:m>
                  <m:oMath xmlns:m="http://schemas.openxmlformats.org/officeDocument/2006/math">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MB</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NC</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PD</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QA</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700" kern="10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AMQ</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BNM</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a:t>
                </a:r>
                <a:r>
                  <a:rPr lang="fr-FR" sz="3700" kern="100" smtClean="0">
                    <a:effectLst/>
                    <a:latin typeface="Arial" panose="020B0604020202020204" pitchFamily="34" charset="0"/>
                    <a:ea typeface="Times New Roman" panose="02020603050405020304" pitchFamily="18" charset="0"/>
                    <a:cs typeface="Arial" panose="020B0604020202020204" pitchFamily="34" charset="0"/>
                  </a:rPr>
                  <a:t>có:</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700"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MAQ</m:t>
                        </m:r>
                      </m:e>
                    </m:acc>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700"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NBM</m:t>
                        </m:r>
                      </m:e>
                    </m:acc>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AM</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BN</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(gt) ; </a:t>
                </a:r>
                <a14:m>
                  <m:oMath xmlns:m="http://schemas.openxmlformats.org/officeDocument/2006/math">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QA</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MB</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3700" kern="1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AMQ</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BNM</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(c.g.c) </a:t>
                </a:r>
                <a14:m>
                  <m:oMath xmlns:m="http://schemas.openxmlformats.org/officeDocument/2006/math">
                    <m:r>
                      <a:rPr lang="en-US" sz="3700" kern="1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700" kern="1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QM</m:t>
                    </m:r>
                    <m: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fr-FR" sz="3700" i="0" kern="100">
                        <a:effectLst/>
                        <a:latin typeface="Cambria Math" panose="02040503050406030204" pitchFamily="18" charset="0"/>
                        <a:ea typeface="Times New Roman" panose="02020603050405020304" pitchFamily="18" charset="0"/>
                        <a:cs typeface="Times New Roman" panose="02020603050405020304" pitchFamily="18" charset="0"/>
                      </a:rPr>
                      <m:t>MN</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5396558" y="4070508"/>
                <a:ext cx="12891442" cy="6147837"/>
              </a:xfrm>
              <a:prstGeom prst="rect">
                <a:avLst/>
              </a:prstGeom>
              <a:blipFill>
                <a:blip r:embed="rId12"/>
                <a:stretch>
                  <a:fillRect l="-1466" b="-397"/>
                </a:stretch>
              </a:blipFill>
            </p:spPr>
            <p:txBody>
              <a:bodyPr/>
              <a:lstStyle/>
              <a:p>
                <a:r>
                  <a:rPr lang="en-US">
                    <a:noFill/>
                  </a:rPr>
                  <a:t> </a:t>
                </a:r>
              </a:p>
            </p:txBody>
          </p:sp>
        </mc:Fallback>
      </mc:AlternateContent>
    </p:spTree>
    <p:extLst>
      <p:ext uri="{BB962C8B-B14F-4D97-AF65-F5344CB8AC3E}">
        <p14:creationId xmlns:p14="http://schemas.microsoft.com/office/powerpoint/2010/main" val="357252251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4" dur="500"/>
                                        <p:tgtEl>
                                          <p:spTgt spid="4">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left)">
                                      <p:cBhvr>
                                        <p:cTn id="5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29860">
            <a:off x="330413" y="9359867"/>
            <a:ext cx="1279098" cy="762833"/>
          </a:xfrm>
          <a:prstGeom prst="rect">
            <a:avLst/>
          </a:prstGeom>
        </p:spPr>
      </p:pic>
      <p:sp>
        <p:nvSpPr>
          <p:cNvPr id="16" name="Oval Callout 15"/>
          <p:cNvSpPr/>
          <p:nvPr/>
        </p:nvSpPr>
        <p:spPr>
          <a:xfrm>
            <a:off x="8305800" y="619909"/>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1840226"/>
            <a:ext cx="4722101" cy="4699932"/>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5979165" y="1840226"/>
                <a:ext cx="12891442" cy="7651775"/>
              </a:xfrm>
              <a:prstGeom prst="rect">
                <a:avLst/>
              </a:prstGeom>
            </p:spPr>
            <p:txBody>
              <a:bodyPr wrap="square">
                <a:spAutoFit/>
              </a:bodyPr>
              <a:lstStyle/>
              <a:p>
                <a:pPr marL="0" marR="0" lvl="0" indent="0" algn="just" defTabSz="914400" rtl="0" eaLnBrk="1" fontAlgn="auto" latinLnBrk="0" hangingPunct="1">
                  <a:lnSpc>
                    <a:spcPct val="150000"/>
                  </a:lnSpc>
                  <a:spcBef>
                    <a:spcPts val="400"/>
                  </a:spcBef>
                  <a:spcAft>
                    <a:spcPts val="40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Chứng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minh tương tự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MN</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NP</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NP</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PQ</m:t>
                    </m:r>
                  </m:oMath>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400"/>
                  </a:spcBef>
                  <a:spcAft>
                    <a:spcPts val="400"/>
                  </a:spcAft>
                  <a:buClrTx/>
                  <a:buSzTx/>
                  <a:buFontTx/>
                  <a:buNone/>
                  <a:tabLst/>
                  <a:defRPr/>
                </a:pPr>
                <a14:m>
                  <m:oMathPara xmlns:m="http://schemas.openxmlformats.org/officeDocument/2006/math">
                    <m:oMathParaPr>
                      <m:jc m:val="left"/>
                    </m:oMathParaPr>
                    <m:oMath xmlns:m="http://schemas.openxmlformats.org/officeDocument/2006/math">
                      <m: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MN</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NP</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PQ</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QM</m:t>
                      </m:r>
                    </m:oMath>
                  </m:oMathPara>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400"/>
                  </a:spcBef>
                  <a:spcAft>
                    <a:spcPts val="40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Tứ giác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MNPQ</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có 4 cạnh bằng nhau nên là hình thoi.</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400"/>
                  </a:spcBef>
                  <a:spcAft>
                    <a:spcPts val="400"/>
                  </a:spcAft>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 </a:t>
                </a:r>
                <a14:m>
                  <m:oMath xmlns:m="http://schemas.openxmlformats.org/officeDocument/2006/math">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AMQ</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BNM</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(chứng minh trên) </a:t>
                </a:r>
                <a14:m>
                  <m:oMath xmlns:m="http://schemas.openxmlformats.org/officeDocument/2006/math">
                    <m:r>
                      <a:rPr lang="en-US" sz="3700" kern="1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AMQ</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BNM</m:t>
                        </m:r>
                      </m:e>
                    </m:acc>
                  </m:oMath>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400"/>
                  </a:spcBef>
                  <a:spcAft>
                    <a:spcPts val="400"/>
                  </a:spcAft>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BNM</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BMN</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700" kern="1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i="1" kern="1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AMQ</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BMN</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400"/>
                  </a:spcBef>
                  <a:spcAft>
                    <a:spcPts val="40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Lại có : </a:t>
                </a:r>
                <a14:m>
                  <m:oMath xmlns:m="http://schemas.openxmlformats.org/officeDocument/2006/math">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AMQ</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QMN</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BMN</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180</m:t>
                        </m:r>
                      </m:e>
                      <m:sup>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US" sz="3700" kern="1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i="1" kern="1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QMN</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180</m:t>
                          </m:r>
                        </m:e>
                        <m:sup>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o</m:t>
                          </m:r>
                        </m:sup>
                      </m:s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AMQ</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BMN</m:t>
                              </m:r>
                            </m:e>
                          </m:acc>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o</m:t>
                          </m:r>
                        </m:sup>
                      </m:sSup>
                    </m:oMath>
                  </m:oMathPara>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400"/>
                  </a:spcBef>
                  <a:spcAft>
                    <a:spcPts val="40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Hình thoi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MNPQ</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QMN</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nên là hình vuông.</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5979165" y="1840226"/>
                <a:ext cx="12891442" cy="7651775"/>
              </a:xfrm>
              <a:prstGeom prst="rect">
                <a:avLst/>
              </a:prstGeom>
              <a:blipFill>
                <a:blip r:embed="rId12"/>
                <a:stretch>
                  <a:fillRect l="-1513" b="-2151"/>
                </a:stretch>
              </a:blipFill>
            </p:spPr>
            <p:txBody>
              <a:bodyPr/>
              <a:lstStyle/>
              <a:p>
                <a:r>
                  <a:rPr lang="en-US">
                    <a:noFill/>
                  </a:rPr>
                  <a:t> </a:t>
                </a:r>
              </a:p>
            </p:txBody>
          </p:sp>
        </mc:Fallback>
      </mc:AlternateContent>
    </p:spTree>
    <p:extLst>
      <p:ext uri="{BB962C8B-B14F-4D97-AF65-F5344CB8AC3E}">
        <p14:creationId xmlns:p14="http://schemas.microsoft.com/office/powerpoint/2010/main" val="22288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wipe(left)">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barn(inVertical)">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wipe(down)">
                                      <p:cBhvr>
                                        <p:cTn id="30" dur="500"/>
                                        <p:tgtEl>
                                          <p:spTgt spid="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wipe(left)">
                                      <p:cBhvr>
                                        <p:cTn id="35" dur="500"/>
                                        <p:tgtEl>
                                          <p:spTgt spid="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Effect transition="in" filter="fade">
                                      <p:cBhvr>
                                        <p:cTn id="40" dur="500"/>
                                        <p:tgtEl>
                                          <p:spTgt spid="1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Effect transition="in" filter="wipe(down)">
                                      <p:cBhvr>
                                        <p:cTn id="45" dur="500"/>
                                        <p:tgtEl>
                                          <p:spTgt spid="1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xEl>
                                              <p:pRg st="7" end="7"/>
                                            </p:txEl>
                                          </p:spTgt>
                                        </p:tgtEl>
                                        <p:attrNameLst>
                                          <p:attrName>style.visibility</p:attrName>
                                        </p:attrNameLst>
                                      </p:cBhvr>
                                      <p:to>
                                        <p:strVal val="visible"/>
                                      </p:to>
                                    </p:set>
                                    <p:animEffect transition="in" filter="barn(inVertical)">
                                      <p:cBhvr>
                                        <p:cTn id="50"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807505" y="2857500"/>
            <a:ext cx="86868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smtClean="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61126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5561" y="2552700"/>
            <a:ext cx="15188458"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9496737"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13</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40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496737" y="6486757"/>
                <a:ext cx="2931445" cy="1392529"/>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5466499"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smtClean="0">
                    <a:solidFill>
                      <a:schemeClr val="tx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4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r>
                      <a:rPr lang="en-US"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en-US" sz="4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5466499" y="6486757"/>
                <a:ext cx="2931445" cy="1392529"/>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436261"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13</m:t>
                    </m:r>
                    <m:r>
                      <a:rPr lang="en-US"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en-US" sz="4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436261" y="6486757"/>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13526975" y="6489683"/>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smtClean="0">
                    <a:solidFill>
                      <a:schemeClr val="tx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4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r>
                      <a:rPr lang="en-US"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en-US" sz="40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3526975" y="6489683"/>
                <a:ext cx="2931445" cy="1392529"/>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867208" y="66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701177" y="66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768444" y="6656306"/>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641826" y="66533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2551378" y="2810458"/>
                <a:ext cx="12764822" cy="2137829"/>
              </a:xfrm>
              <a:prstGeom prst="rect">
                <a:avLst/>
              </a:prstGeom>
            </p:spPr>
            <p:txBody>
              <a:bodyPr wrap="square">
                <a:spAutoFit/>
              </a:bodyPr>
              <a:lstStyle/>
              <a:p>
                <a:pPr lvl="0" algn="just">
                  <a:lnSpc>
                    <a:spcPct val="150000"/>
                  </a:lnSpc>
                  <a:defRPr/>
                </a:pPr>
                <a:r>
                  <a:rPr lang="en-US" sz="4300" b="1" smtClean="0">
                    <a:solidFill>
                      <a:srgbClr val="000000"/>
                    </a:solidFill>
                    <a:latin typeface="Arial" panose="020B0604020202020204" pitchFamily="34" charset="0"/>
                    <a:cs typeface="Arial" panose="020B0604020202020204" pitchFamily="34" charset="0"/>
                  </a:rPr>
                  <a:t>1. </a:t>
                </a:r>
                <a:r>
                  <a:rPr lang="en-US" sz="4300" smtClean="0">
                    <a:solidFill>
                      <a:srgbClr val="000000"/>
                    </a:solidFill>
                    <a:latin typeface="Arial" panose="020B0604020202020204" pitchFamily="34" charset="0"/>
                    <a:cs typeface="Arial" panose="020B0604020202020204" pitchFamily="34" charset="0"/>
                  </a:rPr>
                  <a:t>Cho </a:t>
                </a:r>
                <a:r>
                  <a:rPr lang="en-US" sz="4300">
                    <a:solidFill>
                      <a:srgbClr val="000000"/>
                    </a:solidFill>
                    <a:latin typeface="Arial" panose="020B0604020202020204" pitchFamily="34" charset="0"/>
                    <a:cs typeface="Arial" panose="020B0604020202020204" pitchFamily="34" charset="0"/>
                  </a:rPr>
                  <a:t>tứ giác </a:t>
                </a:r>
                <a:r>
                  <a:rPr lang="en-US" sz="4300">
                    <a:solidFill>
                      <a:srgbClr val="000000"/>
                    </a:solidFill>
                    <a:latin typeface="Arial" panose="020B0604020202020204" pitchFamily="34" charset="0"/>
                    <a:cs typeface="Arial" panose="020B0604020202020204" pitchFamily="34" charset="0"/>
                  </a:rPr>
                  <a:t>ABCD </a:t>
                </a:r>
                <a:r>
                  <a:rPr lang="en-US" sz="4300" smtClean="0">
                    <a:solidFill>
                      <a:srgbClr val="000000"/>
                    </a:solidFill>
                    <a:latin typeface="Arial" panose="020B0604020202020204" pitchFamily="34" charset="0"/>
                    <a:cs typeface="Arial" panose="020B0604020202020204" pitchFamily="34" charset="0"/>
                  </a:rPr>
                  <a:t>có </a:t>
                </a:r>
                <a14:m>
                  <m:oMath xmlns:m="http://schemas.openxmlformats.org/officeDocument/2006/math">
                    <m:acc>
                      <m:accPr>
                        <m:chr m:val="̂"/>
                        <m:ctrlPr>
                          <a:rPr lang="en-US" sz="43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4300" i="0">
                            <a:effectLst/>
                            <a:latin typeface="Cambria Math" panose="02040503050406030204" pitchFamily="18" charset="0"/>
                            <a:ea typeface="Calibri" panose="020F0502020204030204" pitchFamily="34" charset="0"/>
                            <a:cs typeface="Times New Roman" panose="02020603050405020304" pitchFamily="18" charset="0"/>
                          </a:rPr>
                          <m:t>A</m:t>
                        </m:r>
                      </m:e>
                    </m:acc>
                    <m:r>
                      <a:rPr lang="en-US" sz="4300" b="0" i="0" smtClean="0">
                        <a:effectLst/>
                        <a:latin typeface="Cambria Math" panose="02040503050406030204" pitchFamily="18" charset="0"/>
                        <a:ea typeface="Calibri" panose="020F0502020204030204" pitchFamily="34" charset="0"/>
                        <a:cs typeface="Times New Roman" panose="02020603050405020304" pitchFamily="18" charset="0"/>
                      </a:rPr>
                      <m:t>=60</m:t>
                    </m:r>
                    <m:r>
                      <a:rPr lang="en-US" sz="4300" b="0" i="0" smtClean="0">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3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300" b="0" i="0" smtClean="0">
                            <a:latin typeface="Cambria Math" panose="02040503050406030204" pitchFamily="18" charset="0"/>
                            <a:ea typeface="Calibri" panose="020F0502020204030204" pitchFamily="34" charset="0"/>
                            <a:cs typeface="Times New Roman" panose="02020603050405020304" pitchFamily="18" charset="0"/>
                          </a:rPr>
                          <m:t>B</m:t>
                        </m:r>
                      </m:e>
                    </m:acc>
                    <m:r>
                      <a:rPr lang="en-US" sz="4300" i="0">
                        <a:latin typeface="Cambria Math" panose="02040503050406030204" pitchFamily="18" charset="0"/>
                        <a:ea typeface="Calibri" panose="020F0502020204030204" pitchFamily="34" charset="0"/>
                        <a:cs typeface="Times New Roman" panose="02020603050405020304" pitchFamily="18" charset="0"/>
                      </a:rPr>
                      <m:t>=</m:t>
                    </m:r>
                    <m:r>
                      <a:rPr lang="en-US" sz="4300" b="0" i="0" smtClean="0">
                        <a:latin typeface="Cambria Math" panose="02040503050406030204" pitchFamily="18" charset="0"/>
                        <a:ea typeface="Calibri" panose="020F0502020204030204" pitchFamily="34" charset="0"/>
                        <a:cs typeface="Times New Roman" panose="02020603050405020304" pitchFamily="18" charset="0"/>
                      </a:rPr>
                      <m:t>7</m:t>
                    </m:r>
                    <m:r>
                      <a:rPr lang="en-US" sz="4300" i="0">
                        <a:latin typeface="Cambria Math" panose="02040503050406030204" pitchFamily="18" charset="0"/>
                        <a:ea typeface="Calibri" panose="020F0502020204030204" pitchFamily="34" charset="0"/>
                        <a:cs typeface="Times New Roman" panose="02020603050405020304" pitchFamily="18" charset="0"/>
                      </a:rPr>
                      <m:t>0</m:t>
                    </m:r>
                    <m:r>
                      <a:rPr lang="en-US" sz="4300" i="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3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300" b="0" i="0" smtClean="0">
                            <a:latin typeface="Cambria Math" panose="02040503050406030204" pitchFamily="18" charset="0"/>
                            <a:ea typeface="Calibri" panose="020F0502020204030204" pitchFamily="34" charset="0"/>
                            <a:cs typeface="Times New Roman" panose="02020603050405020304" pitchFamily="18" charset="0"/>
                          </a:rPr>
                          <m:t>C</m:t>
                        </m:r>
                      </m:e>
                    </m:acc>
                    <m:r>
                      <a:rPr lang="en-US" sz="4300" i="0">
                        <a:latin typeface="Cambria Math" panose="02040503050406030204" pitchFamily="18" charset="0"/>
                        <a:ea typeface="Calibri" panose="020F0502020204030204" pitchFamily="34" charset="0"/>
                        <a:cs typeface="Times New Roman" panose="02020603050405020304" pitchFamily="18" charset="0"/>
                      </a:rPr>
                      <m:t>=</m:t>
                    </m:r>
                    <m:r>
                      <a:rPr lang="en-US" sz="4300" b="0" i="0" smtClean="0">
                        <a:latin typeface="Cambria Math" panose="02040503050406030204" pitchFamily="18" charset="0"/>
                        <a:ea typeface="Calibri" panose="020F0502020204030204" pitchFamily="34" charset="0"/>
                        <a:cs typeface="Times New Roman" panose="02020603050405020304" pitchFamily="18" charset="0"/>
                      </a:rPr>
                      <m:t>8</m:t>
                    </m:r>
                    <m:r>
                      <a:rPr lang="en-US" sz="4300" i="0">
                        <a:latin typeface="Cambria Math" panose="02040503050406030204" pitchFamily="18" charset="0"/>
                        <a:ea typeface="Calibri" panose="020F0502020204030204" pitchFamily="34" charset="0"/>
                        <a:cs typeface="Times New Roman" panose="02020603050405020304" pitchFamily="18" charset="0"/>
                      </a:rPr>
                      <m:t>0</m:t>
                    </m:r>
                    <m:r>
                      <a:rPr lang="en-US" sz="4300" i="0">
                        <a:latin typeface="Cambria Math" panose="02040503050406030204" pitchFamily="18" charset="0"/>
                        <a:ea typeface="Cambria Math" panose="02040503050406030204" pitchFamily="18" charset="0"/>
                        <a:cs typeface="Times New Roman" panose="02020603050405020304" pitchFamily="18" charset="0"/>
                      </a:rPr>
                      <m:t>°</m:t>
                    </m:r>
                    <m:r>
                      <a:rPr lang="en-US" sz="4300" b="0" i="0"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4300" b="0" smtClean="0">
                  <a:latin typeface="Arial" panose="020B0604020202020204" pitchFamily="34" charset="0"/>
                  <a:ea typeface="Cambria Math" panose="02040503050406030204" pitchFamily="18" charset="0"/>
                  <a:cs typeface="Times New Roman" panose="02020603050405020304" pitchFamily="18" charset="0"/>
                </a:endParaRPr>
              </a:p>
              <a:p>
                <a:pPr lvl="0" algn="just">
                  <a:lnSpc>
                    <a:spcPct val="150000"/>
                  </a:lnSpc>
                  <a:defRPr/>
                </a:pPr>
                <a:r>
                  <a:rPr lang="en-US" sz="4300" smtClean="0">
                    <a:solidFill>
                      <a:srgbClr val="000000"/>
                    </a:solidFill>
                    <a:latin typeface="Arial" panose="020B0604020202020204" pitchFamily="34" charset="0"/>
                    <a:cs typeface="Arial" panose="020B0604020202020204" pitchFamily="34" charset="0"/>
                  </a:rPr>
                  <a:t>Khi </a:t>
                </a:r>
                <a:r>
                  <a:rPr lang="en-US" sz="4300">
                    <a:solidFill>
                      <a:srgbClr val="000000"/>
                    </a:solidFill>
                    <a:latin typeface="Arial" panose="020B0604020202020204" pitchFamily="34" charset="0"/>
                    <a:cs typeface="Arial" panose="020B0604020202020204" pitchFamily="34" charset="0"/>
                  </a:rPr>
                  <a:t>đó, </a:t>
                </a:r>
                <a14:m>
                  <m:oMath xmlns:m="http://schemas.openxmlformats.org/officeDocument/2006/math">
                    <m:acc>
                      <m:accPr>
                        <m:chr m:val="̂"/>
                        <m:ctrlPr>
                          <a:rPr lang="en-US" sz="43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300" b="0" i="0" smtClean="0">
                            <a:latin typeface="Cambria Math" panose="02040503050406030204" pitchFamily="18" charset="0"/>
                            <a:ea typeface="Calibri" panose="020F0502020204030204" pitchFamily="34" charset="0"/>
                            <a:cs typeface="Times New Roman" panose="02020603050405020304" pitchFamily="18" charset="0"/>
                          </a:rPr>
                          <m:t>D</m:t>
                        </m:r>
                      </m:e>
                    </m:acc>
                  </m:oMath>
                </a14:m>
                <a:r>
                  <a:rPr lang="en-US" sz="4300">
                    <a:solidFill>
                      <a:srgbClr val="000000"/>
                    </a:solidFill>
                    <a:latin typeface="Arial" panose="020B0604020202020204" pitchFamily="34" charset="0"/>
                    <a:cs typeface="Arial" panose="020B0604020202020204" pitchFamily="34" charset="0"/>
                  </a:rPr>
                  <a:t> bằng</a:t>
                </a:r>
                <a:endParaRPr lang="en-US" sz="43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551378" y="2810458"/>
                <a:ext cx="12764822" cy="2137829"/>
              </a:xfrm>
              <a:prstGeom prst="rect">
                <a:avLst/>
              </a:prstGeom>
              <a:blipFill>
                <a:blip r:embed="rId17"/>
                <a:stretch>
                  <a:fillRect l="-1910" b="-6553"/>
                </a:stretch>
              </a:blipFill>
            </p:spPr>
            <p:txBody>
              <a:bodyPr/>
              <a:lstStyle/>
              <a:p>
                <a:r>
                  <a:rPr lang="en-US">
                    <a:noFill/>
                  </a:rPr>
                  <a:t> </a:t>
                </a:r>
              </a:p>
            </p:txBody>
          </p:sp>
        </mc:Fallback>
      </mc:AlternateContent>
    </p:spTree>
    <p:extLst>
      <p:ext uri="{BB962C8B-B14F-4D97-AF65-F5344CB8AC3E}">
        <p14:creationId xmlns:p14="http://schemas.microsoft.com/office/powerpoint/2010/main" val="51148093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par>
                          <p:cTn id="24" fill="hold">
                            <p:stCondLst>
                              <p:cond delay="15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2000"/>
                            </p:stCondLst>
                            <p:childTnLst>
                              <p:par>
                                <p:cTn id="29" presetID="18" presetClass="entr" presetSubtype="1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9"/>
                                        </p:tgtEl>
                                        <p:attrNameLst>
                                          <p:attrName>fillcolor</p:attrName>
                                        </p:attrNameLst>
                                      </p:cBhvr>
                                      <p:to>
                                        <a:srgbClr val="92D050"/>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3"/>
                                        </p:tgtEl>
                                      </p:cBhvr>
                                    </p:cmd>
                                  </p:childTnLst>
                                </p:cTn>
                              </p:par>
                              <p:par>
                                <p:cTn id="41" presetID="1" presetClass="entr" presetSubtype="0" fill="hold" nodeType="withEffect">
                                  <p:stCondLst>
                                    <p:cond delay="0"/>
                                  </p:stCondLst>
                                  <p:childTnLst>
                                    <p:set>
                                      <p:cBhvr>
                                        <p:cTn id="42" dur="1" fill="hold">
                                          <p:stCondLst>
                                            <p:cond delay="9"/>
                                          </p:stCondLst>
                                        </p:cTn>
                                        <p:tgtEl>
                                          <p:spTgt spid="14"/>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9"/>
                                        </p:tgtEl>
                                      </p:cBhvr>
                                    </p:animEffect>
                                    <p:animScale>
                                      <p:cBhvr>
                                        <p:cTn id="4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0"/>
                                        </p:tgtEl>
                                        <p:attrNameLst>
                                          <p:attrName>fillcolor</p:attrName>
                                        </p:attrNameLst>
                                      </p:cBhvr>
                                      <p:to>
                                        <a:srgbClr val="D99694"/>
                                      </p:to>
                                    </p:animClr>
                                    <p:set>
                                      <p:cBhvr>
                                        <p:cTn id="51" dur="500" fill="hold"/>
                                        <p:tgtEl>
                                          <p:spTgt spid="10"/>
                                        </p:tgtEl>
                                        <p:attrNameLst>
                                          <p:attrName>fill.type</p:attrName>
                                        </p:attrNameLst>
                                      </p:cBhvr>
                                      <p:to>
                                        <p:strVal val="solid"/>
                                      </p:to>
                                    </p:set>
                                    <p:set>
                                      <p:cBhvr>
                                        <p:cTn id="52" dur="500" fill="hold"/>
                                        <p:tgtEl>
                                          <p:spTgt spid="1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8"/>
                                        </p:tgtEl>
                                      </p:cBhvr>
                                    </p:cmd>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0"/>
                                        </p:tgtEl>
                                      </p:cBhvr>
                                    </p:animEffect>
                                    <p:animScale>
                                      <p:cBhvr>
                                        <p:cTn id="5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1"/>
                                        </p:tgtEl>
                                        <p:attrNameLst>
                                          <p:attrName>fillcolor</p:attrName>
                                        </p:attrNameLst>
                                      </p:cBhvr>
                                      <p:to>
                                        <a:srgbClr val="D99694"/>
                                      </p:to>
                                    </p:animClr>
                                    <p:set>
                                      <p:cBhvr>
                                        <p:cTn id="65" dur="500" fill="hold"/>
                                        <p:tgtEl>
                                          <p:spTgt spid="11"/>
                                        </p:tgtEl>
                                        <p:attrNameLst>
                                          <p:attrName>fill.type</p:attrName>
                                        </p:attrNameLst>
                                      </p:cBhvr>
                                      <p:to>
                                        <p:strVal val="solid"/>
                                      </p:to>
                                    </p:set>
                                    <p:set>
                                      <p:cBhvr>
                                        <p:cTn id="66" dur="500" fill="hold"/>
                                        <p:tgtEl>
                                          <p:spTgt spid="11"/>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8"/>
                                        </p:tgtEl>
                                      </p:cBhvr>
                                    </p:cmd>
                                  </p:childTnLst>
                                </p:cTn>
                              </p:par>
                              <p:par>
                                <p:cTn id="69" presetID="1" presetClass="entr" presetSubtype="0" fill="hold" nodeType="withEffect">
                                  <p:stCondLst>
                                    <p:cond delay="0"/>
                                  </p:stCondLst>
                                  <p:childTnLst>
                                    <p:set>
                                      <p:cBhvr>
                                        <p:cTn id="70" dur="1" fill="hold">
                                          <p:stCondLst>
                                            <p:cond delay="9"/>
                                          </p:stCondLst>
                                        </p:cTn>
                                        <p:tgtEl>
                                          <p:spTgt spid="15"/>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2"/>
                                        </p:tgtEl>
                                        <p:attrNameLst>
                                          <p:attrName>fillcolor</p:attrName>
                                        </p:attrNameLst>
                                      </p:cBhvr>
                                      <p:to>
                                        <a:srgbClr val="D99694"/>
                                      </p:to>
                                    </p:animClr>
                                    <p:set>
                                      <p:cBhvr>
                                        <p:cTn id="79" dur="500" fill="hold"/>
                                        <p:tgtEl>
                                          <p:spTgt spid="12"/>
                                        </p:tgtEl>
                                        <p:attrNameLst>
                                          <p:attrName>fill.type</p:attrName>
                                        </p:attrNameLst>
                                      </p:cBhvr>
                                      <p:to>
                                        <p:strVal val="solid"/>
                                      </p:to>
                                    </p:set>
                                    <p:set>
                                      <p:cBhvr>
                                        <p:cTn id="80" dur="500" fill="hold"/>
                                        <p:tgtEl>
                                          <p:spTgt spid="12"/>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8"/>
                                        </p:tgtEl>
                                      </p:cBhvr>
                                    </p:cmd>
                                  </p:childTnLst>
                                </p:cTn>
                              </p:par>
                              <p:par>
                                <p:cTn id="83" presetID="1" presetClass="entr" presetSubtype="0" fill="hold" nodeType="withEffect">
                                  <p:stCondLst>
                                    <p:cond delay="0"/>
                                  </p:stCondLst>
                                  <p:childTnLst>
                                    <p:set>
                                      <p:cBhvr>
                                        <p:cTn id="84" dur="1" fill="hold">
                                          <p:stCondLst>
                                            <p:cond delay="9"/>
                                          </p:stCondLst>
                                        </p:cTn>
                                        <p:tgtEl>
                                          <p:spTgt spid="16"/>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2"/>
                                        </p:tgtEl>
                                      </p:cBhvr>
                                    </p:animEffect>
                                    <p:animScale>
                                      <p:cBhvr>
                                        <p:cTn id="8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8" fill="hold" display="0">
                  <p:stCondLst>
                    <p:cond delay="indefinite"/>
                  </p:stCondLst>
                  <p:endCondLst>
                    <p:cond evt="onStopAudio" delay="0">
                      <p:tgtEl>
                        <p:sldTgt/>
                      </p:tgtEl>
                    </p:cond>
                  </p:endCondLst>
                </p:cTn>
                <p:tgtEl>
                  <p:spTgt spid="13"/>
                </p:tgtEl>
              </p:cMediaNode>
            </p:audio>
            <p:audio>
              <p:cMediaNode vol="80000">
                <p:cTn id="89"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038231" y="341205"/>
            <a:ext cx="1082759" cy="1610050"/>
          </a:xfrm>
          <a:prstGeom prst="rect">
            <a:avLst/>
          </a:prstGeom>
        </p:spPr>
      </p:pic>
      <p:sp>
        <p:nvSpPr>
          <p:cNvPr id="16" name="Rectangle 15"/>
          <p:cNvSpPr/>
          <p:nvPr/>
        </p:nvSpPr>
        <p:spPr>
          <a:xfrm>
            <a:off x="996856" y="1104900"/>
            <a:ext cx="5859296" cy="707886"/>
          </a:xfrm>
          <a:prstGeom prst="rect">
            <a:avLst/>
          </a:prstGeom>
        </p:spPr>
        <p:txBody>
          <a:bodyPr wrap="none">
            <a:spAutoFit/>
          </a:bodyPr>
          <a:lstStyle/>
          <a:p>
            <a:r>
              <a:rPr lang="fr-FR" sz="4000" b="1" err="1">
                <a:solidFill>
                  <a:srgbClr val="C00000"/>
                </a:solidFill>
                <a:latin typeface="Arial" panose="020B0604020202020204" pitchFamily="34" charset="0"/>
                <a:ea typeface="Calibri" panose="020F0502020204030204" pitchFamily="34" charset="0"/>
              </a:rPr>
              <a:t>Bài</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5 </a:t>
            </a:r>
            <a:r>
              <a:rPr lang="fr-FR" sz="4000" b="1" dirty="0">
                <a:solidFill>
                  <a:srgbClr val="C00000"/>
                </a:solidFill>
                <a:latin typeface="Arial" panose="020B0604020202020204" pitchFamily="34" charset="0"/>
                <a:ea typeface="Calibri" panose="020F0502020204030204" pitchFamily="34" charset="0"/>
              </a:rPr>
              <a:t>(SGK – </a:t>
            </a:r>
            <a:r>
              <a:rPr lang="fr-FR" sz="4000" b="1" err="1">
                <a:solidFill>
                  <a:srgbClr val="C00000"/>
                </a:solidFill>
                <a:latin typeface="Arial" panose="020B0604020202020204" pitchFamily="34" charset="0"/>
                <a:ea typeface="Calibri" panose="020F0502020204030204" pitchFamily="34" charset="0"/>
              </a:rPr>
              <a:t>trang</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120</a:t>
            </a:r>
            <a:r>
              <a:rPr lang="fr-FR" sz="4000" b="1" smtClean="0">
                <a:solidFill>
                  <a:srgbClr val="C00000"/>
                </a:solidFill>
                <a:latin typeface="Arial" panose="020B0604020202020204" pitchFamily="34" charset="0"/>
                <a:ea typeface="Calibri" panose="020F0502020204030204" pitchFamily="34" charset="0"/>
              </a:rPr>
              <a:t>)</a:t>
            </a:r>
            <a:endParaRPr lang="en-US" sz="4000" dirty="0">
              <a:solidFill>
                <a:srgbClr val="C00000"/>
              </a:solidFill>
            </a:endParaRPr>
          </a:p>
        </p:txBody>
      </p:sp>
      <p:sp>
        <p:nvSpPr>
          <p:cNvPr id="3" name="Rectangle 2"/>
          <p:cNvSpPr/>
          <p:nvPr/>
        </p:nvSpPr>
        <p:spPr>
          <a:xfrm>
            <a:off x="996856" y="2159268"/>
            <a:ext cx="9105584" cy="5518242"/>
          </a:xfrm>
          <a:prstGeom prst="rect">
            <a:avLst/>
          </a:prstGeom>
        </p:spPr>
        <p:txBody>
          <a:bodyPr wrap="square">
            <a:spAutoFit/>
          </a:bodyPr>
          <a:lstStyle/>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Hình 72 mô tả một cây cao 4 m. Biết rằng khi trời nắng, cây đổ bóng trên mặt đất, điểm xa nhất của bóng cây cách gốc cây một khoảng là 3 m. Tính khoảng cách từ điểm xa nhất của bóng cây đến đỉnh 4 m của cây.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10"/>
          <a:stretch>
            <a:fillRect/>
          </a:stretch>
        </p:blipFill>
        <p:spPr>
          <a:xfrm>
            <a:off x="10820400" y="2159268"/>
            <a:ext cx="6546944" cy="6718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29860">
            <a:off x="-75623" y="8684813"/>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038231" y="341205"/>
            <a:ext cx="1082759" cy="161005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90600" y="1900312"/>
                <a:ext cx="10591800" cy="7129388"/>
              </a:xfrm>
              <a:prstGeom prst="rect">
                <a:avLst/>
              </a:prstGeom>
            </p:spPr>
            <p:txBody>
              <a:bodyPr wrap="square">
                <a:spAutoFit/>
              </a:bodyPr>
              <a:lstStyle/>
              <a:p>
                <a:pPr lvl="0" algn="just">
                  <a:lnSpc>
                    <a:spcPct val="150000"/>
                  </a:lnSpc>
                </a:pPr>
                <a:r>
                  <a:rPr lang="vi-VN" sz="3800" smtClean="0">
                    <a:solidFill>
                      <a:prstClr val="black"/>
                    </a:solidFill>
                    <a:ea typeface="Calibri" panose="020F0502020204030204" pitchFamily="34" charset="0"/>
                    <a:cs typeface="Times New Roman" panose="02020603050405020304" pitchFamily="18" charset="0"/>
                  </a:rPr>
                  <a:t>Giả sử Hình 72 được mô tả bởi ∆ABC vuông tại A có các kích thước như </a:t>
                </a:r>
                <a:r>
                  <a:rPr lang="vi-VN" sz="3800">
                    <a:solidFill>
                      <a:prstClr val="black"/>
                    </a:solidFill>
                    <a:ea typeface="Calibri" panose="020F0502020204030204" pitchFamily="34" charset="0"/>
                    <a:cs typeface="Times New Roman" panose="02020603050405020304" pitchFamily="18" charset="0"/>
                  </a:rPr>
                  <a:t>hình </a:t>
                </a:r>
                <a:r>
                  <a:rPr lang="vi-VN" sz="3800" smtClean="0">
                    <a:solidFill>
                      <a:prstClr val="black"/>
                    </a:solidFill>
                    <a:ea typeface="Calibri" panose="020F0502020204030204" pitchFamily="34" charset="0"/>
                    <a:cs typeface="Times New Roman" panose="02020603050405020304" pitchFamily="18" charset="0"/>
                  </a:rPr>
                  <a:t>vẽ</a:t>
                </a:r>
                <a:r>
                  <a:rPr lang="en-US" sz="3800" smtClean="0">
                    <a:solidFill>
                      <a:prstClr val="black"/>
                    </a:solidFill>
                    <a:ea typeface="Calibri" panose="020F0502020204030204" pitchFamily="34" charset="0"/>
                    <a:cs typeface="Times New Roman" panose="02020603050405020304" pitchFamily="18" charset="0"/>
                  </a:rPr>
                  <a:t>.</a:t>
                </a:r>
              </a:p>
              <a:p>
                <a:pPr algn="just">
                  <a:lnSpc>
                    <a:spcPct val="150000"/>
                  </a:lnSpc>
                </a:pPr>
                <a:r>
                  <a:rPr lang="fr-FR" sz="3800" kern="100">
                    <a:latin typeface="Arial" panose="020B0604020202020204" pitchFamily="34" charset="0"/>
                    <a:ea typeface="Calibri" panose="020F0502020204030204" pitchFamily="34" charset="0"/>
                    <a:cs typeface="Arial" panose="020B0604020202020204" pitchFamily="34" charset="0"/>
                  </a:rPr>
                  <a:t>Như vậy theo yêu cầu bài toán thì ta cần tính độ dài cạnh </a:t>
                </a:r>
                <a14:m>
                  <m:oMath xmlns:m="http://schemas.openxmlformats.org/officeDocument/2006/math">
                    <m:r>
                      <m:rPr>
                        <m:sty m:val="p"/>
                      </m:rPr>
                      <a:rPr lang="fr-FR" sz="3800" i="0" kern="100">
                        <a:effectLst/>
                        <a:ea typeface="Calibri" panose="020F0502020204030204" pitchFamily="34" charset="0"/>
                        <a:cs typeface="Times New Roman" panose="02020603050405020304" pitchFamily="18" charset="0"/>
                      </a:rPr>
                      <m:t>BC</m:t>
                    </m:r>
                  </m:oMath>
                </a14:m>
                <a:r>
                  <a:rPr lang="fr-FR" sz="3800" kern="100">
                    <a:effectLst/>
                    <a:latin typeface="Arial" panose="020B0604020202020204" pitchFamily="34" charset="0"/>
                    <a:ea typeface="Calibri" panose="020F0502020204030204" pitchFamily="34" charset="0"/>
                    <a:cs typeface="Arial" panose="020B0604020202020204" pitchFamily="34" charset="0"/>
                  </a:rPr>
                  <a:t> của </a:t>
                </a:r>
                <a14:m>
                  <m:oMath xmlns:m="http://schemas.openxmlformats.org/officeDocument/2006/math">
                    <m:r>
                      <a:rPr lang="fr-FR" sz="3800" i="0" kern="100">
                        <a:effectLst/>
                        <a:ea typeface="Calibri" panose="020F0502020204030204" pitchFamily="34" charset="0"/>
                        <a:cs typeface="Times New Roman" panose="02020603050405020304" pitchFamily="18" charset="0"/>
                      </a:rPr>
                      <m:t>∆</m:t>
                    </m:r>
                    <m:r>
                      <m:rPr>
                        <m:sty m:val="p"/>
                      </m:rPr>
                      <a:rPr lang="fr-FR" sz="3800" i="0" kern="100">
                        <a:effectLst/>
                        <a:ea typeface="Calibri" panose="020F0502020204030204" pitchFamily="34" charset="0"/>
                        <a:cs typeface="Times New Roman" panose="02020603050405020304" pitchFamily="18" charset="0"/>
                      </a:rPr>
                      <m:t>ABC</m:t>
                    </m:r>
                  </m:oMath>
                </a14:m>
                <a:r>
                  <a:rPr lang="fr-FR" sz="3800" kern="1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m:rPr>
                        <m:sty m:val="p"/>
                      </m:rPr>
                      <a:rPr lang="fr-FR" sz="3800" i="0" kern="100">
                        <a:effectLst/>
                        <a:ea typeface="Calibri" panose="020F0502020204030204" pitchFamily="34" charset="0"/>
                        <a:cs typeface="Times New Roman" panose="02020603050405020304" pitchFamily="18" charset="0"/>
                      </a:rPr>
                      <m:t>A</m:t>
                    </m:r>
                  </m:oMath>
                </a14:m>
                <a:r>
                  <a:rPr lang="fr-FR" sz="3800" kern="100">
                    <a:effectLst/>
                    <a:latin typeface="Arial" panose="020B0604020202020204" pitchFamily="34" charset="0"/>
                    <a:ea typeface="Calibri" panose="020F0502020204030204" pitchFamily="34" charset="0"/>
                    <a:cs typeface="Arial" panose="020B0604020202020204" pitchFamily="34" charset="0"/>
                  </a:rPr>
                  <a:t>.</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kern="100">
                    <a:effectLst/>
                    <a:latin typeface="Arial" panose="020B0604020202020204" pitchFamily="34" charset="0"/>
                    <a:ea typeface="Calibri" panose="020F0502020204030204" pitchFamily="34" charset="0"/>
                    <a:cs typeface="Arial" panose="020B0604020202020204" pitchFamily="34" charset="0"/>
                  </a:rPr>
                  <a:t>Áp dụng định lí Pytagore </a:t>
                </a:r>
                <a:r>
                  <a:rPr lang="fr-FR" sz="3800" kern="100">
                    <a:effectLst/>
                    <a:latin typeface="Arial" panose="020B0604020202020204" pitchFamily="34" charset="0"/>
                    <a:ea typeface="Calibri" panose="020F0502020204030204" pitchFamily="34" charset="0"/>
                    <a:cs typeface="Arial" panose="020B0604020202020204" pitchFamily="34" charset="0"/>
                  </a:rPr>
                  <a:t>ta </a:t>
                </a:r>
                <a:r>
                  <a:rPr lang="fr-FR" sz="3800" kern="100" smtClean="0">
                    <a:effectLst/>
                    <a:latin typeface="Arial" panose="020B0604020202020204" pitchFamily="34" charset="0"/>
                    <a:ea typeface="Calibri" panose="020F0502020204030204" pitchFamily="34" charset="0"/>
                    <a:cs typeface="Arial" panose="020B0604020202020204" pitchFamily="34" charset="0"/>
                  </a:rPr>
                  <a:t>có: </a:t>
                </a:r>
                <a:endParaRPr lang="en-US" sz="3800" i="0" kern="100" smtClean="0">
                  <a:effectLst/>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m:rPr>
                        <m:sty m:val="p"/>
                      </m:rPr>
                      <a:rPr lang="fr-FR" sz="3800" i="0" kern="100">
                        <a:effectLst/>
                        <a:ea typeface="Calibri" panose="020F0502020204030204" pitchFamily="34" charset="0"/>
                        <a:cs typeface="Times New Roman" panose="02020603050405020304" pitchFamily="18" charset="0"/>
                      </a:rPr>
                      <m:t>B</m:t>
                    </m:r>
                    <m:sSup>
                      <m:sSupPr>
                        <m:ctrlPr>
                          <a:rPr lang="en-US" sz="3800" kern="100">
                            <a:effectLst/>
                            <a:ea typeface="Calibri" panose="020F0502020204030204" pitchFamily="34" charset="0"/>
                            <a:cs typeface="Times New Roman" panose="02020603050405020304" pitchFamily="18" charset="0"/>
                          </a:rPr>
                        </m:ctrlPr>
                      </m:sSupPr>
                      <m:e>
                        <m:r>
                          <m:rPr>
                            <m:sty m:val="p"/>
                          </m:rPr>
                          <a:rPr lang="fr-FR" sz="3800" i="0" kern="100">
                            <a:effectLst/>
                            <a:ea typeface="Calibri" panose="020F0502020204030204" pitchFamily="34" charset="0"/>
                            <a:cs typeface="Times New Roman" panose="02020603050405020304" pitchFamily="18" charset="0"/>
                          </a:rPr>
                          <m:t>C</m:t>
                        </m:r>
                      </m:e>
                      <m:sup>
                        <m:r>
                          <a:rPr lang="fr-FR" sz="3800" i="0" kern="100">
                            <a:effectLst/>
                            <a:ea typeface="Calibri" panose="020F0502020204030204" pitchFamily="34" charset="0"/>
                            <a:cs typeface="Times New Roman" panose="02020603050405020304" pitchFamily="18" charset="0"/>
                          </a:rPr>
                          <m:t>2</m:t>
                        </m:r>
                      </m:sup>
                    </m:sSup>
                    <m:r>
                      <a:rPr lang="fr-FR" sz="3800" i="0" kern="100">
                        <a:effectLst/>
                        <a:ea typeface="Calibri" panose="020F0502020204030204" pitchFamily="34" charset="0"/>
                        <a:cs typeface="Times New Roman" panose="02020603050405020304" pitchFamily="18" charset="0"/>
                      </a:rPr>
                      <m:t>=</m:t>
                    </m:r>
                    <m:r>
                      <m:rPr>
                        <m:sty m:val="p"/>
                      </m:rPr>
                      <a:rPr lang="fr-FR" sz="3800" i="0" kern="100">
                        <a:effectLst/>
                        <a:ea typeface="Calibri" panose="020F0502020204030204" pitchFamily="34" charset="0"/>
                        <a:cs typeface="Times New Roman" panose="02020603050405020304" pitchFamily="18" charset="0"/>
                      </a:rPr>
                      <m:t>A</m:t>
                    </m:r>
                    <m:sSup>
                      <m:sSupPr>
                        <m:ctrlPr>
                          <a:rPr lang="en-US" sz="3800" kern="100">
                            <a:effectLst/>
                            <a:ea typeface="Calibri" panose="020F0502020204030204" pitchFamily="34" charset="0"/>
                            <a:cs typeface="Times New Roman" panose="02020603050405020304" pitchFamily="18" charset="0"/>
                          </a:rPr>
                        </m:ctrlPr>
                      </m:sSupPr>
                      <m:e>
                        <m:r>
                          <m:rPr>
                            <m:sty m:val="p"/>
                          </m:rPr>
                          <a:rPr lang="fr-FR" sz="3800" i="0" kern="100">
                            <a:effectLst/>
                            <a:ea typeface="Calibri" panose="020F0502020204030204" pitchFamily="34" charset="0"/>
                            <a:cs typeface="Times New Roman" panose="02020603050405020304" pitchFamily="18" charset="0"/>
                          </a:rPr>
                          <m:t>B</m:t>
                        </m:r>
                      </m:e>
                      <m:sup>
                        <m:r>
                          <a:rPr lang="fr-FR" sz="3800" i="0" kern="100">
                            <a:effectLst/>
                            <a:ea typeface="Calibri" panose="020F0502020204030204" pitchFamily="34" charset="0"/>
                            <a:cs typeface="Times New Roman" panose="02020603050405020304" pitchFamily="18" charset="0"/>
                          </a:rPr>
                          <m:t>2</m:t>
                        </m:r>
                      </m:sup>
                    </m:sSup>
                    <m:r>
                      <a:rPr lang="fr-FR" sz="3800" i="0" kern="100">
                        <a:effectLst/>
                        <a:ea typeface="Calibri" panose="020F0502020204030204" pitchFamily="34" charset="0"/>
                        <a:cs typeface="Times New Roman" panose="02020603050405020304" pitchFamily="18" charset="0"/>
                      </a:rPr>
                      <m:t>+</m:t>
                    </m:r>
                    <m:r>
                      <m:rPr>
                        <m:sty m:val="p"/>
                      </m:rPr>
                      <a:rPr lang="fr-FR" sz="3800" i="0" kern="100">
                        <a:effectLst/>
                        <a:ea typeface="Calibri" panose="020F0502020204030204" pitchFamily="34" charset="0"/>
                        <a:cs typeface="Times New Roman" panose="02020603050405020304" pitchFamily="18" charset="0"/>
                      </a:rPr>
                      <m:t>A</m:t>
                    </m:r>
                    <m:sSup>
                      <m:sSupPr>
                        <m:ctrlPr>
                          <a:rPr lang="en-US" sz="3800" kern="100">
                            <a:effectLst/>
                            <a:ea typeface="Calibri" panose="020F0502020204030204" pitchFamily="34" charset="0"/>
                            <a:cs typeface="Times New Roman" panose="02020603050405020304" pitchFamily="18" charset="0"/>
                          </a:rPr>
                        </m:ctrlPr>
                      </m:sSupPr>
                      <m:e>
                        <m:r>
                          <m:rPr>
                            <m:sty m:val="p"/>
                          </m:rPr>
                          <a:rPr lang="fr-FR" sz="3800" i="0" kern="100">
                            <a:effectLst/>
                            <a:ea typeface="Calibri" panose="020F0502020204030204" pitchFamily="34" charset="0"/>
                            <a:cs typeface="Times New Roman" panose="02020603050405020304" pitchFamily="18" charset="0"/>
                          </a:rPr>
                          <m:t>C</m:t>
                        </m:r>
                      </m:e>
                      <m:sup>
                        <m:r>
                          <a:rPr lang="fr-FR" sz="3800" i="0" kern="100">
                            <a:effectLst/>
                            <a:ea typeface="Calibri" panose="020F0502020204030204" pitchFamily="34" charset="0"/>
                            <a:cs typeface="Times New Roman" panose="02020603050405020304" pitchFamily="18" charset="0"/>
                          </a:rPr>
                          <m:t>2</m:t>
                        </m:r>
                      </m:sup>
                    </m:sSup>
                    <m:r>
                      <a:rPr lang="fr-FR" sz="3800" i="0" kern="100">
                        <a:effectLst/>
                        <a:ea typeface="Calibri" panose="020F0502020204030204" pitchFamily="34" charset="0"/>
                        <a:cs typeface="Times New Roman" panose="02020603050405020304" pitchFamily="18" charset="0"/>
                      </a:rPr>
                      <m:t>=</m:t>
                    </m:r>
                    <m:sSup>
                      <m:sSupPr>
                        <m:ctrlPr>
                          <a:rPr lang="en-US" sz="3800" kern="100">
                            <a:effectLst/>
                            <a:ea typeface="Calibri" panose="020F0502020204030204" pitchFamily="34" charset="0"/>
                            <a:cs typeface="Times New Roman" panose="02020603050405020304" pitchFamily="18" charset="0"/>
                          </a:rPr>
                        </m:ctrlPr>
                      </m:sSupPr>
                      <m:e>
                        <m:r>
                          <a:rPr lang="fr-FR" sz="3800" i="0" kern="100">
                            <a:effectLst/>
                            <a:ea typeface="Calibri" panose="020F0502020204030204" pitchFamily="34" charset="0"/>
                            <a:cs typeface="Times New Roman" panose="02020603050405020304" pitchFamily="18" charset="0"/>
                          </a:rPr>
                          <m:t>3</m:t>
                        </m:r>
                      </m:e>
                      <m:sup>
                        <m:r>
                          <a:rPr lang="fr-FR" sz="3800" i="0" kern="100">
                            <a:effectLst/>
                            <a:ea typeface="Calibri" panose="020F0502020204030204" pitchFamily="34" charset="0"/>
                            <a:cs typeface="Times New Roman" panose="02020603050405020304" pitchFamily="18" charset="0"/>
                          </a:rPr>
                          <m:t>2</m:t>
                        </m:r>
                      </m:sup>
                    </m:sSup>
                    <m:r>
                      <a:rPr lang="fr-FR" sz="3800" i="0" kern="100">
                        <a:effectLst/>
                        <a:ea typeface="Calibri" panose="020F0502020204030204" pitchFamily="34" charset="0"/>
                        <a:cs typeface="Times New Roman" panose="02020603050405020304" pitchFamily="18" charset="0"/>
                      </a:rPr>
                      <m:t>+</m:t>
                    </m:r>
                    <m:sSup>
                      <m:sSupPr>
                        <m:ctrlPr>
                          <a:rPr lang="en-US" sz="3800" kern="100">
                            <a:effectLst/>
                            <a:ea typeface="Calibri" panose="020F0502020204030204" pitchFamily="34" charset="0"/>
                            <a:cs typeface="Times New Roman" panose="02020603050405020304" pitchFamily="18" charset="0"/>
                          </a:rPr>
                        </m:ctrlPr>
                      </m:sSupPr>
                      <m:e>
                        <m:r>
                          <a:rPr lang="fr-FR" sz="3800" i="0" kern="100">
                            <a:effectLst/>
                            <a:ea typeface="Calibri" panose="020F0502020204030204" pitchFamily="34" charset="0"/>
                            <a:cs typeface="Times New Roman" panose="02020603050405020304" pitchFamily="18" charset="0"/>
                          </a:rPr>
                          <m:t>4</m:t>
                        </m:r>
                      </m:e>
                      <m:sup>
                        <m:r>
                          <a:rPr lang="fr-FR" sz="3800" i="0" kern="100">
                            <a:effectLst/>
                            <a:ea typeface="Calibri" panose="020F0502020204030204" pitchFamily="34" charset="0"/>
                            <a:cs typeface="Times New Roman" panose="02020603050405020304" pitchFamily="18" charset="0"/>
                          </a:rPr>
                          <m:t>2</m:t>
                        </m:r>
                      </m:sup>
                    </m:sSup>
                    <m:r>
                      <a:rPr lang="fr-FR" sz="3800" i="0" kern="100">
                        <a:effectLst/>
                        <a:ea typeface="Calibri" panose="020F0502020204030204" pitchFamily="34" charset="0"/>
                        <a:cs typeface="Times New Roman" panose="02020603050405020304" pitchFamily="18" charset="0"/>
                      </a:rPr>
                      <m:t>=25</m:t>
                    </m:r>
                  </m:oMath>
                </a14:m>
                <a:r>
                  <a:rPr lang="fr-FR" sz="38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kern="10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i="0" kern="100">
                        <a:effectLst/>
                        <a:ea typeface="Calibri" panose="020F0502020204030204" pitchFamily="34" charset="0"/>
                        <a:cs typeface="Times New Roman" panose="02020603050405020304" pitchFamily="18" charset="0"/>
                      </a:rPr>
                      <m:t>AC</m:t>
                    </m:r>
                    <m:r>
                      <a:rPr lang="fr-FR" sz="3800" i="0" kern="100">
                        <a:effectLst/>
                        <a:ea typeface="Calibri" panose="020F0502020204030204" pitchFamily="34" charset="0"/>
                        <a:cs typeface="Times New Roman" panose="02020603050405020304" pitchFamily="18" charset="0"/>
                      </a:rPr>
                      <m:t>=5</m:t>
                    </m:r>
                  </m:oMath>
                </a14:m>
                <a:r>
                  <a:rPr lang="fr-FR" sz="3800" kern="100">
                    <a:effectLst/>
                    <a:latin typeface="Arial" panose="020B0604020202020204" pitchFamily="34" charset="0"/>
                    <a:ea typeface="Calibri" panose="020F0502020204030204" pitchFamily="34" charset="0"/>
                    <a:cs typeface="Arial" panose="020B0604020202020204" pitchFamily="34" charset="0"/>
                  </a:rPr>
                  <a:t>m</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kern="100">
                    <a:effectLst/>
                    <a:latin typeface="Arial" panose="020B0604020202020204" pitchFamily="34" charset="0"/>
                    <a:ea typeface="Calibri" panose="020F0502020204030204" pitchFamily="34" charset="0"/>
                    <a:cs typeface="Arial" panose="020B0604020202020204" pitchFamily="34" charset="0"/>
                  </a:rPr>
                  <a:t>Vậy khoảng cách từ điểm xa nhất của bóng cây đến đỉnh của cây là 5 </a:t>
                </a:r>
                <a:r>
                  <a:rPr lang="fr-FR" sz="3800" kern="100">
                    <a:effectLst/>
                    <a:latin typeface="Arial" panose="020B0604020202020204" pitchFamily="34" charset="0"/>
                    <a:ea typeface="Calibri" panose="020F0502020204030204" pitchFamily="34" charset="0"/>
                    <a:cs typeface="Arial" panose="020B0604020202020204" pitchFamily="34" charset="0"/>
                  </a:rPr>
                  <a:t>m</a:t>
                </a:r>
                <a:r>
                  <a:rPr lang="fr-FR" sz="3800" kern="100" smtClean="0">
                    <a:effectLst/>
                    <a:latin typeface="Arial" panose="020B0604020202020204" pitchFamily="34" charset="0"/>
                    <a:ea typeface="Calibri" panose="020F0502020204030204" pitchFamily="34" charset="0"/>
                    <a:cs typeface="Arial" panose="020B0604020202020204" pitchFamily="34" charset="0"/>
                  </a:rPr>
                  <a:t>.</a:t>
                </a:r>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90600" y="1900312"/>
                <a:ext cx="10591800" cy="7129388"/>
              </a:xfrm>
              <a:prstGeom prst="rect">
                <a:avLst/>
              </a:prstGeom>
              <a:blipFill>
                <a:blip r:embed="rId10"/>
                <a:stretch>
                  <a:fillRect l="-1900" r="-1842" b="-1027"/>
                </a:stretch>
              </a:blipFill>
            </p:spPr>
            <p:txBody>
              <a:bodyPr/>
              <a:lstStyle/>
              <a:p>
                <a:r>
                  <a:rPr lang="en-US">
                    <a:noFill/>
                  </a:rPr>
                  <a:t> </a:t>
                </a:r>
              </a:p>
            </p:txBody>
          </p:sp>
        </mc:Fallback>
      </mc:AlternateContent>
      <p:sp>
        <p:nvSpPr>
          <p:cNvPr id="9" name="Oval Callout 8"/>
          <p:cNvSpPr/>
          <p:nvPr/>
        </p:nvSpPr>
        <p:spPr>
          <a:xfrm>
            <a:off x="8305800" y="547032"/>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268200" y="2021305"/>
            <a:ext cx="5456336" cy="6398795"/>
          </a:xfrm>
          <a:prstGeom prst="rect">
            <a:avLst/>
          </a:prstGeom>
        </p:spPr>
      </p:pic>
    </p:spTree>
    <p:extLst>
      <p:ext uri="{BB962C8B-B14F-4D97-AF65-F5344CB8AC3E}">
        <p14:creationId xmlns:p14="http://schemas.microsoft.com/office/powerpoint/2010/main" val="169361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3640">
            <a:off x="17038882" y="3984625"/>
            <a:ext cx="1078761" cy="1196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88623" flipH="1">
            <a:off x="20454" y="-561200"/>
            <a:ext cx="1594799" cy="2371450"/>
          </a:xfrm>
          <a:prstGeom prst="rect">
            <a:avLst/>
          </a:prstGeom>
        </p:spPr>
      </p:pic>
      <p:sp>
        <p:nvSpPr>
          <p:cNvPr id="16" name="Rectangle 15"/>
          <p:cNvSpPr/>
          <p:nvPr/>
        </p:nvSpPr>
        <p:spPr>
          <a:xfrm>
            <a:off x="533400" y="311438"/>
            <a:ext cx="17221200" cy="9556462"/>
          </a:xfrm>
          <a:prstGeom prst="rect">
            <a:avLst/>
          </a:prstGeom>
        </p:spPr>
        <p:txBody>
          <a:bodyPr wrap="square">
            <a:spAutoFit/>
          </a:bodyPr>
          <a:lstStyle/>
          <a:p>
            <a:pPr algn="just">
              <a:lnSpc>
                <a:spcPct val="150000"/>
              </a:lnSpc>
            </a:pPr>
            <a:r>
              <a:rPr lang="fr-FR" sz="3600" b="1">
                <a:solidFill>
                  <a:srgbClr val="C00000"/>
                </a:solidFill>
                <a:latin typeface="Arial" panose="020B0604020202020204" pitchFamily="34" charset="0"/>
                <a:ea typeface="Calibri" panose="020F0502020204030204" pitchFamily="34" charset="0"/>
              </a:rPr>
              <a:t>Bài 6 (SGK – </a:t>
            </a:r>
            <a:r>
              <a:rPr lang="fr-FR" sz="3600" b="1">
                <a:solidFill>
                  <a:srgbClr val="C00000"/>
                </a:solidFill>
                <a:latin typeface="Arial" panose="020B0604020202020204" pitchFamily="34" charset="0"/>
                <a:ea typeface="Calibri" panose="020F0502020204030204" pitchFamily="34" charset="0"/>
              </a:rPr>
              <a:t>trang </a:t>
            </a:r>
            <a:r>
              <a:rPr lang="fr-FR" sz="3600" b="1" smtClean="0">
                <a:solidFill>
                  <a:srgbClr val="C00000"/>
                </a:solidFill>
                <a:latin typeface="Arial" panose="020B0604020202020204" pitchFamily="34" charset="0"/>
                <a:ea typeface="Calibri" panose="020F0502020204030204" pitchFamily="34" charset="0"/>
              </a:rPr>
              <a:t>120)</a:t>
            </a:r>
            <a:r>
              <a:rPr lang="en-US" sz="3600" smtClean="0">
                <a:solidFill>
                  <a:srgbClr val="C00000"/>
                </a:solidFill>
              </a:rPr>
              <a:t> </a:t>
            </a:r>
            <a:r>
              <a:rPr lang="vi-VN" sz="3400" smtClean="0">
                <a:ea typeface="Calibri" panose="020F0502020204030204" pitchFamily="34" charset="0"/>
                <a:cs typeface="Times New Roman" panose="02020603050405020304" pitchFamily="18" charset="0"/>
              </a:rPr>
              <a:t>Màn </a:t>
            </a:r>
            <a:r>
              <a:rPr lang="vi-VN" sz="3400">
                <a:ea typeface="Calibri" panose="020F0502020204030204" pitchFamily="34" charset="0"/>
                <a:cs typeface="Times New Roman" panose="02020603050405020304" pitchFamily="18" charset="0"/>
              </a:rPr>
              <a:t>hình một chiếc ti vi có dạng hình chữ nhật với kích thước màn hình ti vi được tính bằng độ dài đường chéo của màn hình (đơn vị: inch, trong đó 1 inch = 2,54 cm). Người ta đưa ra công thức tính khoảng cách an toàn khi xem ti vi để giúp khách chọn được chiếc ti vi phù hợp với căn phòng hàng của mình như </a:t>
            </a:r>
            <a:r>
              <a:rPr lang="vi-VN" sz="3400">
                <a:ea typeface="Calibri" panose="020F0502020204030204" pitchFamily="34" charset="0"/>
                <a:cs typeface="Times New Roman" panose="02020603050405020304" pitchFamily="18" charset="0"/>
              </a:rPr>
              <a:t>sau</a:t>
            </a:r>
            <a:r>
              <a:rPr lang="vi-VN" sz="3400" smtClean="0">
                <a:ea typeface="Calibri" panose="020F0502020204030204" pitchFamily="34" charset="0"/>
                <a:cs typeface="Times New Roman" panose="02020603050405020304" pitchFamily="18" charset="0"/>
              </a:rPr>
              <a:t>:</a:t>
            </a:r>
            <a:endParaRPr lang="vi-VN" sz="3400">
              <a:ea typeface="Calibri" panose="020F0502020204030204" pitchFamily="34" charset="0"/>
              <a:cs typeface="Times New Roman" panose="02020603050405020304" pitchFamily="18" charset="0"/>
            </a:endParaRPr>
          </a:p>
          <a:p>
            <a:pPr algn="ctr">
              <a:lnSpc>
                <a:spcPct val="150000"/>
              </a:lnSpc>
            </a:pPr>
            <a:r>
              <a:rPr lang="vi-VN" sz="3400" smtClean="0">
                <a:ea typeface="Calibri" panose="020F0502020204030204" pitchFamily="34" charset="0"/>
                <a:cs typeface="Times New Roman" panose="02020603050405020304" pitchFamily="18" charset="0"/>
              </a:rPr>
              <a:t>Khoảng </a:t>
            </a:r>
            <a:r>
              <a:rPr lang="vi-VN" sz="3400">
                <a:ea typeface="Calibri" panose="020F0502020204030204" pitchFamily="34" charset="0"/>
                <a:cs typeface="Times New Roman" panose="02020603050405020304" pitchFamily="18" charset="0"/>
              </a:rPr>
              <a:t>cách tối thiểu = 5,08 . d (</a:t>
            </a:r>
            <a:r>
              <a:rPr lang="vi-VN" sz="3400">
                <a:ea typeface="Calibri" panose="020F0502020204030204" pitchFamily="34" charset="0"/>
                <a:cs typeface="Times New Roman" panose="02020603050405020304" pitchFamily="18" charset="0"/>
              </a:rPr>
              <a:t>cm</a:t>
            </a:r>
            <a:r>
              <a:rPr lang="vi-VN" sz="3400" smtClean="0">
                <a:ea typeface="Calibri" panose="020F0502020204030204" pitchFamily="34" charset="0"/>
                <a:cs typeface="Times New Roman" panose="02020603050405020304" pitchFamily="18" charset="0"/>
              </a:rPr>
              <a:t>);</a:t>
            </a:r>
            <a:endParaRPr lang="vi-VN" sz="3400">
              <a:ea typeface="Calibri" panose="020F0502020204030204" pitchFamily="34" charset="0"/>
              <a:cs typeface="Times New Roman" panose="02020603050405020304" pitchFamily="18" charset="0"/>
            </a:endParaRPr>
          </a:p>
          <a:p>
            <a:pPr algn="ctr">
              <a:lnSpc>
                <a:spcPct val="150000"/>
              </a:lnSpc>
            </a:pPr>
            <a:r>
              <a:rPr lang="vi-VN" sz="3400" smtClean="0">
                <a:ea typeface="Calibri" panose="020F0502020204030204" pitchFamily="34" charset="0"/>
                <a:cs typeface="Times New Roman" panose="02020603050405020304" pitchFamily="18" charset="0"/>
              </a:rPr>
              <a:t>Khoảng </a:t>
            </a:r>
            <a:r>
              <a:rPr lang="vi-VN" sz="3400">
                <a:ea typeface="Calibri" panose="020F0502020204030204" pitchFamily="34" charset="0"/>
                <a:cs typeface="Times New Roman" panose="02020603050405020304" pitchFamily="18" charset="0"/>
              </a:rPr>
              <a:t>cách tối đa = 7,62 . d (</a:t>
            </a:r>
            <a:r>
              <a:rPr lang="vi-VN" sz="3400">
                <a:ea typeface="Calibri" panose="020F0502020204030204" pitchFamily="34" charset="0"/>
                <a:cs typeface="Times New Roman" panose="02020603050405020304" pitchFamily="18" charset="0"/>
              </a:rPr>
              <a:t>cm</a:t>
            </a:r>
            <a:r>
              <a:rPr lang="vi-VN" sz="3400" smtClean="0">
                <a:ea typeface="Calibri" panose="020F0502020204030204" pitchFamily="34" charset="0"/>
                <a:cs typeface="Times New Roman" panose="02020603050405020304" pitchFamily="18" charset="0"/>
              </a:rPr>
              <a:t>).</a:t>
            </a:r>
            <a:endParaRPr lang="vi-VN" sz="3400">
              <a:ea typeface="Calibri" panose="020F0502020204030204" pitchFamily="34" charset="0"/>
              <a:cs typeface="Times New Roman" panose="02020603050405020304" pitchFamily="18" charset="0"/>
            </a:endParaRPr>
          </a:p>
          <a:p>
            <a:pPr algn="just">
              <a:lnSpc>
                <a:spcPct val="150000"/>
              </a:lnSpc>
            </a:pPr>
            <a:r>
              <a:rPr lang="vi-VN" sz="3400">
                <a:ea typeface="Calibri" panose="020F0502020204030204" pitchFamily="34" charset="0"/>
                <a:cs typeface="Times New Roman" panose="02020603050405020304" pitchFamily="18" charset="0"/>
              </a:rPr>
              <a:t>Trong đó, d là kích thước màn hình ti vi tính theo </a:t>
            </a:r>
            <a:r>
              <a:rPr lang="vi-VN" sz="3400">
                <a:ea typeface="Calibri" panose="020F0502020204030204" pitchFamily="34" charset="0"/>
                <a:cs typeface="Times New Roman" panose="02020603050405020304" pitchFamily="18" charset="0"/>
              </a:rPr>
              <a:t>inch</a:t>
            </a:r>
            <a:r>
              <a:rPr lang="vi-VN" sz="3400" smtClean="0">
                <a:ea typeface="Calibri" panose="020F0502020204030204" pitchFamily="34" charset="0"/>
                <a:cs typeface="Times New Roman" panose="02020603050405020304" pitchFamily="18" charset="0"/>
              </a:rPr>
              <a:t>.</a:t>
            </a:r>
            <a:endParaRPr lang="vi-VN" sz="3400">
              <a:ea typeface="Calibri" panose="020F0502020204030204" pitchFamily="34" charset="0"/>
              <a:cs typeface="Times New Roman" panose="02020603050405020304" pitchFamily="18" charset="0"/>
            </a:endParaRPr>
          </a:p>
          <a:p>
            <a:pPr algn="just">
              <a:lnSpc>
                <a:spcPct val="150000"/>
              </a:lnSpc>
            </a:pPr>
            <a:r>
              <a:rPr lang="vi-VN" sz="3400">
                <a:ea typeface="Calibri" panose="020F0502020204030204" pitchFamily="34" charset="0"/>
                <a:cs typeface="Times New Roman" panose="02020603050405020304" pitchFamily="18" charset="0"/>
              </a:rPr>
              <a:t>Với một chiếc ti vi có chiều dài màn hình là 74,7 cm; chiều rộng màn hình là 32 </a:t>
            </a:r>
            <a:r>
              <a:rPr lang="vi-VN" sz="3400">
                <a:ea typeface="Calibri" panose="020F0502020204030204" pitchFamily="34" charset="0"/>
                <a:cs typeface="Times New Roman" panose="02020603050405020304" pitchFamily="18" charset="0"/>
              </a:rPr>
              <a:t>cm</a:t>
            </a:r>
            <a:r>
              <a:rPr lang="vi-VN" sz="3400" smtClean="0">
                <a:ea typeface="Calibri" panose="020F0502020204030204" pitchFamily="34" charset="0"/>
                <a:cs typeface="Times New Roman" panose="02020603050405020304" pitchFamily="18" charset="0"/>
              </a:rPr>
              <a:t>:</a:t>
            </a:r>
            <a:endParaRPr lang="vi-VN" sz="3400">
              <a:ea typeface="Calibri" panose="020F0502020204030204" pitchFamily="34" charset="0"/>
              <a:cs typeface="Times New Roman" panose="02020603050405020304" pitchFamily="18" charset="0"/>
            </a:endParaRPr>
          </a:p>
          <a:p>
            <a:pPr algn="just">
              <a:lnSpc>
                <a:spcPct val="150000"/>
              </a:lnSpc>
            </a:pPr>
            <a:r>
              <a:rPr lang="vi-VN" sz="3400" smtClean="0">
                <a:ea typeface="Calibri" panose="020F0502020204030204" pitchFamily="34" charset="0"/>
                <a:cs typeface="Times New Roman" panose="02020603050405020304" pitchFamily="18" charset="0"/>
              </a:rPr>
              <a:t>a) Kích </a:t>
            </a:r>
            <a:r>
              <a:rPr lang="vi-VN" sz="3400">
                <a:ea typeface="Calibri" panose="020F0502020204030204" pitchFamily="34" charset="0"/>
                <a:cs typeface="Times New Roman" panose="02020603050405020304" pitchFamily="18" charset="0"/>
              </a:rPr>
              <a:t>thước màn hình của chiếc ti vi đó là bao nhiêu inch (làm tròn kết quả đến hàng đơn </a:t>
            </a:r>
            <a:r>
              <a:rPr lang="vi-VN" sz="3400">
                <a:ea typeface="Calibri" panose="020F0502020204030204" pitchFamily="34" charset="0"/>
                <a:cs typeface="Times New Roman" panose="02020603050405020304" pitchFamily="18" charset="0"/>
              </a:rPr>
              <a:t>vị</a:t>
            </a:r>
            <a:r>
              <a:rPr lang="vi-VN" sz="3400" smtClean="0">
                <a:ea typeface="Calibri" panose="020F0502020204030204" pitchFamily="34" charset="0"/>
                <a:cs typeface="Times New Roman" panose="02020603050405020304" pitchFamily="18" charset="0"/>
              </a:rPr>
              <a:t>)?</a:t>
            </a:r>
            <a:endParaRPr lang="en-US" sz="3400" smtClean="0">
              <a:ea typeface="Calibri" panose="020F0502020204030204" pitchFamily="34" charset="0"/>
              <a:cs typeface="Times New Roman" panose="02020603050405020304" pitchFamily="18" charset="0"/>
            </a:endParaRPr>
          </a:p>
          <a:p>
            <a:pPr algn="just">
              <a:lnSpc>
                <a:spcPct val="150000"/>
              </a:lnSpc>
            </a:pPr>
            <a:r>
              <a:rPr lang="vi-VN" sz="3400">
                <a:ea typeface="Calibri" panose="020F0502020204030204" pitchFamily="34" charset="0"/>
                <a:cs typeface="Arial" panose="020B0604020202020204" pitchFamily="34" charset="0"/>
              </a:rPr>
              <a:t>b) Khoảng cách tối thiểu và khoảng cách tối đa để xem chiếc ti vi đó là bao nhiêu mét (làm tròn kết quả đến hàng phần mười)?</a:t>
            </a:r>
            <a:endParaRPr lang="en-US" sz="34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3640">
            <a:off x="475157" y="8676399"/>
            <a:ext cx="1078761" cy="1196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88623" flipH="1">
            <a:off x="20454" y="-561200"/>
            <a:ext cx="1594799" cy="2371450"/>
          </a:xfrm>
          <a:prstGeom prst="rect">
            <a:avLst/>
          </a:prstGeom>
        </p:spPr>
      </p:pic>
      <p:sp>
        <p:nvSpPr>
          <p:cNvPr id="7" name="Oval Callout 6"/>
          <p:cNvSpPr/>
          <p:nvPr/>
        </p:nvSpPr>
        <p:spPr>
          <a:xfrm>
            <a:off x="8077200" y="3429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6459239" y="1990807"/>
                <a:ext cx="11315700" cy="8048742"/>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Màn hình chiếc ti vi được mô tả như hình vẽ với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chiều dài màn hình là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 74,7 </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chiều rộng màn hình là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 32 </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Do màn hình ti vi có dạng hình chữ nhật nên </a:t>
                </a:r>
                <a14:m>
                  <m:oMath xmlns:m="http://schemas.openxmlformats.org/officeDocument/2006/math">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ABC</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 dụng định lí Pytagore, có : </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BC</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74,7</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32</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≈81,27</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81,27</m:t>
                          </m:r>
                        </m:num>
                        <m:den>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2,54</m:t>
                          </m:r>
                        </m:den>
                      </m:f>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≈32 (</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inch</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59239" y="1990807"/>
                <a:ext cx="11315700" cy="8048742"/>
              </a:xfrm>
              <a:prstGeom prst="rect">
                <a:avLst/>
              </a:prstGeom>
              <a:blipFill>
                <a:blip r:embed="rId12"/>
                <a:stretch>
                  <a:fillRect l="-1724" r="-1670"/>
                </a:stretch>
              </a:blipFill>
            </p:spPr>
            <p:txBody>
              <a:bodyPr/>
              <a:lstStyle/>
              <a:p>
                <a:r>
                  <a:rPr lang="en-US">
                    <a:noFill/>
                  </a:rPr>
                  <a:t> </a:t>
                </a:r>
              </a:p>
            </p:txBody>
          </p:sp>
        </mc:Fallback>
      </mc:AlternateContent>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1927058"/>
            <a:ext cx="6002039" cy="2819400"/>
          </a:xfrm>
          <a:prstGeom prst="rect">
            <a:avLst/>
          </a:prstGeom>
        </p:spPr>
      </p:pic>
    </p:spTree>
    <p:extLst>
      <p:ext uri="{BB962C8B-B14F-4D97-AF65-F5344CB8AC3E}">
        <p14:creationId xmlns:p14="http://schemas.microsoft.com/office/powerpoint/2010/main" val="2244503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anim calcmode="lin" valueType="num">
                                      <p:cBhvr>
                                        <p:cTn id="3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3640">
            <a:off x="16517800" y="8567040"/>
            <a:ext cx="1078761" cy="1196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88623" flipH="1">
            <a:off x="20454" y="-561200"/>
            <a:ext cx="1594799" cy="2371450"/>
          </a:xfrm>
          <a:prstGeom prst="rect">
            <a:avLst/>
          </a:prstGeom>
        </p:spPr>
      </p:pic>
      <p:sp>
        <p:nvSpPr>
          <p:cNvPr id="7" name="Oval Callout 6"/>
          <p:cNvSpPr/>
          <p:nvPr/>
        </p:nvSpPr>
        <p:spPr>
          <a:xfrm>
            <a:off x="8077200" y="3429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6459239" y="2192321"/>
                <a:ext cx="11315700" cy="3893374"/>
              </a:xfrm>
              <a:prstGeom prst="rect">
                <a:avLst/>
              </a:prstGeom>
            </p:spPr>
            <p:txBody>
              <a:bodyPr wrap="square">
                <a:spAutoFit/>
              </a:bodyPr>
              <a:lstStyle/>
              <a:p>
                <a:pPr lvl="0">
                  <a:lnSpc>
                    <a:spcPct val="150000"/>
                  </a:lnSpc>
                  <a:spcBef>
                    <a:spcPts val="600"/>
                  </a:spcBef>
                  <a:spcAft>
                    <a:spcPts val="600"/>
                  </a:spcAft>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b) Khoảng cách tối thiểu để xem chiếc ti vi đó là:</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5,08 . 32=162,56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Khoảng cách tối đa để xem chiếc ti vi đó là:</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7,62 . 32=243,84≈2,4 (</m:t>
                      </m:r>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59239" y="2192321"/>
                <a:ext cx="11315700" cy="3893374"/>
              </a:xfrm>
              <a:prstGeom prst="rect">
                <a:avLst/>
              </a:prstGeom>
              <a:blipFill>
                <a:blip r:embed="rId12"/>
                <a:stretch>
                  <a:fillRect l="-1724"/>
                </a:stretch>
              </a:blipFill>
            </p:spPr>
            <p:txBody>
              <a:bodyPr/>
              <a:lstStyle/>
              <a:p>
                <a:r>
                  <a:rPr lang="en-US">
                    <a:noFill/>
                  </a:rPr>
                  <a:t> </a:t>
                </a:r>
              </a:p>
            </p:txBody>
          </p:sp>
        </mc:Fallback>
      </mc:AlternateContent>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1943100"/>
            <a:ext cx="6002039" cy="2819400"/>
          </a:xfrm>
          <a:prstGeom prst="rect">
            <a:avLst/>
          </a:prstGeom>
        </p:spPr>
      </p:pic>
    </p:spTree>
    <p:extLst>
      <p:ext uri="{BB962C8B-B14F-4D97-AF65-F5344CB8AC3E}">
        <p14:creationId xmlns:p14="http://schemas.microsoft.com/office/powerpoint/2010/main" val="842798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6483105" y="-2096466"/>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19750" y="7976396"/>
            <a:ext cx="4240207" cy="4240207"/>
          </a:xfrm>
          <a:prstGeom prst="rect">
            <a:avLst/>
          </a:prstGeom>
        </p:spPr>
      </p:pic>
      <p:pic>
        <p:nvPicPr>
          <p:cNvPr id="1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943292" flipH="1" flipV="1">
            <a:off x="15239380" y="7863155"/>
            <a:ext cx="4987570" cy="5989439"/>
          </a:xfrm>
          <a:prstGeom prst="rect">
            <a:avLst/>
          </a:prstGeom>
        </p:spPr>
      </p:pic>
      <p:sp>
        <p:nvSpPr>
          <p:cNvPr id="12" name="Rectangle 11"/>
          <p:cNvSpPr/>
          <p:nvPr/>
        </p:nvSpPr>
        <p:spPr>
          <a:xfrm>
            <a:off x="1225456" y="1191116"/>
            <a:ext cx="6116354" cy="707886"/>
          </a:xfrm>
          <a:prstGeom prst="rect">
            <a:avLst/>
          </a:prstGeom>
        </p:spPr>
        <p:txBody>
          <a:bodyPr wrap="none">
            <a:spAutoFit/>
          </a:bodyPr>
          <a:lstStyle/>
          <a:p>
            <a:r>
              <a:rPr lang="fr-FR" sz="4000" b="1" err="1">
                <a:solidFill>
                  <a:srgbClr val="C00000"/>
                </a:solidFill>
                <a:latin typeface="Arial" panose="020B0604020202020204" pitchFamily="34" charset="0"/>
                <a:ea typeface="Calibri" panose="020F0502020204030204" pitchFamily="34" charset="0"/>
              </a:rPr>
              <a:t>Bài</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11 </a:t>
            </a:r>
            <a:r>
              <a:rPr lang="fr-FR" sz="4000" b="1" dirty="0">
                <a:solidFill>
                  <a:srgbClr val="C00000"/>
                </a:solidFill>
                <a:latin typeface="Arial" panose="020B0604020202020204" pitchFamily="34" charset="0"/>
                <a:ea typeface="Calibri" panose="020F0502020204030204" pitchFamily="34" charset="0"/>
              </a:rPr>
              <a:t>(SGK – </a:t>
            </a:r>
            <a:r>
              <a:rPr lang="fr-FR" sz="4000" b="1" err="1">
                <a:solidFill>
                  <a:srgbClr val="C00000"/>
                </a:solidFill>
                <a:latin typeface="Arial" panose="020B0604020202020204" pitchFamily="34" charset="0"/>
                <a:ea typeface="Calibri" panose="020F0502020204030204" pitchFamily="34" charset="0"/>
              </a:rPr>
              <a:t>trang</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121</a:t>
            </a:r>
            <a:r>
              <a:rPr lang="fr-FR" sz="4000" b="1" smtClean="0">
                <a:solidFill>
                  <a:srgbClr val="C00000"/>
                </a:solidFill>
                <a:latin typeface="Arial" panose="020B0604020202020204" pitchFamily="34" charset="0"/>
                <a:ea typeface="Calibri" panose="020F0502020204030204" pitchFamily="34" charset="0"/>
              </a:rPr>
              <a:t>)</a:t>
            </a:r>
            <a:endParaRPr lang="en-US" sz="4000" dirty="0">
              <a:solidFill>
                <a:srgbClr val="C00000"/>
              </a:solidFill>
            </a:endParaRPr>
          </a:p>
        </p:txBody>
      </p:sp>
      <p:sp>
        <p:nvSpPr>
          <p:cNvPr id="14" name="Rectangle 13"/>
          <p:cNvSpPr/>
          <p:nvPr/>
        </p:nvSpPr>
        <p:spPr>
          <a:xfrm>
            <a:off x="1225456" y="2201659"/>
            <a:ext cx="15767144" cy="6170920"/>
          </a:xfrm>
          <a:prstGeom prst="rect">
            <a:avLst/>
          </a:prstGeom>
        </p:spPr>
        <p:txBody>
          <a:bodyPr wrap="square">
            <a:spAutoFit/>
          </a:bodyPr>
          <a:lstStyle/>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Cho hình bình hành ABCD. Gọi M là điểm nằm giữa A và B, N là điểm nằm giữa C và D sao cho AM = CN. Gọi I là giao điểm của MN và AC. Chứng </a:t>
            </a:r>
            <a:r>
              <a:rPr lang="vi-VN" sz="4000">
                <a:ea typeface="Calibri" panose="020F0502020204030204" pitchFamily="34" charset="0"/>
                <a:cs typeface="Times New Roman" panose="02020603050405020304" pitchFamily="18" charset="0"/>
              </a:rPr>
              <a:t>minh</a:t>
            </a:r>
            <a:r>
              <a:rPr lang="vi-VN" sz="4000" smtClean="0">
                <a:ea typeface="Calibri" panose="020F0502020204030204" pitchFamily="34" charset="0"/>
                <a:cs typeface="Times New Roman" panose="02020603050405020304" pitchFamily="18" charset="0"/>
              </a:rPr>
              <a:t>:</a:t>
            </a:r>
            <a:endParaRPr lang="vi-VN" sz="400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IAM =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ICN</a:t>
            </a:r>
            <a:r>
              <a:rPr lang="vi-VN" sz="4000" smtClean="0">
                <a:ea typeface="Calibri" panose="020F0502020204030204" pitchFamily="34" charset="0"/>
                <a:cs typeface="Times New Roman" panose="02020603050405020304" pitchFamily="18" charset="0"/>
              </a:rPr>
              <a:t>;</a:t>
            </a:r>
            <a:endParaRPr lang="vi-VN" sz="400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Tứ giác AMCN là hình bình </a:t>
            </a:r>
            <a:r>
              <a:rPr lang="vi-VN" sz="4000">
                <a:ea typeface="Calibri" panose="020F0502020204030204" pitchFamily="34" charset="0"/>
                <a:cs typeface="Times New Roman" panose="02020603050405020304" pitchFamily="18" charset="0"/>
              </a:rPr>
              <a:t>hành</a:t>
            </a:r>
            <a:r>
              <a:rPr lang="vi-VN" sz="4000" smtClean="0">
                <a:ea typeface="Calibri" panose="020F0502020204030204" pitchFamily="34" charset="0"/>
                <a:cs typeface="Times New Roman" panose="02020603050405020304" pitchFamily="18" charset="0"/>
              </a:rPr>
              <a:t>;</a:t>
            </a:r>
            <a:endParaRPr lang="vi-VN" sz="400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Ba điểm B, I, D thẳng hàng.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6483105" y="-2096466"/>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3059107"/>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4962" y="7756796"/>
            <a:ext cx="4240207" cy="4240207"/>
          </a:xfrm>
          <a:prstGeom prst="rect">
            <a:avLst/>
          </a:prstGeom>
        </p:spPr>
      </p:pic>
      <p:pic>
        <p:nvPicPr>
          <p:cNvPr id="1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943292" flipH="1" flipV="1">
            <a:off x="15239380" y="7863155"/>
            <a:ext cx="4987570" cy="5989439"/>
          </a:xfrm>
          <a:prstGeom prst="rect">
            <a:avLst/>
          </a:prstGeom>
        </p:spPr>
      </p:pic>
      <p:sp>
        <p:nvSpPr>
          <p:cNvPr id="12" name="Oval Callout 11"/>
          <p:cNvSpPr/>
          <p:nvPr/>
        </p:nvSpPr>
        <p:spPr>
          <a:xfrm>
            <a:off x="8229600" y="740812"/>
            <a:ext cx="1566235" cy="88057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6476652" y="2124821"/>
                <a:ext cx="11582748" cy="4521815"/>
              </a:xfrm>
              <a:prstGeom prst="rect">
                <a:avLst/>
              </a:prstGeom>
            </p:spPr>
            <p:txBody>
              <a:bodyPr wrap="square">
                <a:spAutoFit/>
              </a:bodyPr>
              <a:lstStyle/>
              <a:p>
                <a:pPr algn="just">
                  <a:lnSpc>
                    <a:spcPct val="150000"/>
                  </a:lnSpc>
                  <a:spcBef>
                    <a:spcPts val="100"/>
                  </a:spcBef>
                  <a:spcAft>
                    <a:spcPts val="100"/>
                  </a:spcAft>
                </a:pPr>
                <a:r>
                  <a:rPr lang="fr-FR" sz="3700" kern="1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ABCD</m:t>
                    </m:r>
                  </m:oMath>
                </a14:m>
                <a:r>
                  <a:rPr lang="fr-FR" sz="3700" kern="100">
                    <a:effectLst/>
                    <a:latin typeface="Arial" panose="020B0604020202020204" pitchFamily="34" charset="0"/>
                    <a:ea typeface="Calibri" panose="020F0502020204030204" pitchFamily="34" charset="0"/>
                    <a:cs typeface="Arial" panose="020B0604020202020204" pitchFamily="34" charset="0"/>
                  </a:rPr>
                  <a:t> là hình bình hành </a:t>
                </a:r>
                <a14:m>
                  <m:oMath xmlns:m="http://schemas.openxmlformats.org/officeDocument/2006/math">
                    <m:r>
                      <a:rPr lang="en-US" sz="3700" b="0" i="0" kern="10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AB</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endParaRPr lang="fr-FR" sz="37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AMN</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CNM</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MAC</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NCM</m:t>
                        </m:r>
                      </m:e>
                    </m:acc>
                  </m:oMath>
                </a14:m>
                <a:r>
                  <a:rPr lang="fr-FR" sz="3700" kern="100">
                    <a:effectLst/>
                    <a:latin typeface="Arial" panose="020B0604020202020204" pitchFamily="34" charset="0"/>
                    <a:ea typeface="Calibri" panose="020F0502020204030204" pitchFamily="34" charset="0"/>
                    <a:cs typeface="Arial" panose="020B0604020202020204" pitchFamily="34" charset="0"/>
                  </a:rPr>
                  <a:t> (các góc so le trong)</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fr-FR" sz="3700" kern="1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IAM</m:t>
                    </m:r>
                  </m:oMath>
                </a14:m>
                <a:r>
                  <a:rPr lang="fr-FR" sz="37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ICN</m:t>
                    </m:r>
                  </m:oMath>
                </a14:m>
                <a:r>
                  <a:rPr lang="fr-FR" sz="3700" kern="100">
                    <a:effectLst/>
                    <a:latin typeface="Arial" panose="020B0604020202020204" pitchFamily="34" charset="0"/>
                    <a:ea typeface="Calibri" panose="020F0502020204030204" pitchFamily="34" charset="0"/>
                    <a:cs typeface="Arial" panose="020B0604020202020204" pitchFamily="34" charset="0"/>
                  </a:rPr>
                  <a:t> có :</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AMI</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CNI</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AM</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CN</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700" kern="100">
                    <a:effectLst/>
                    <a:latin typeface="Arial" panose="020B0604020202020204" pitchFamily="34" charset="0"/>
                    <a:ea typeface="Calibri" panose="020F0502020204030204" pitchFamily="34" charset="0"/>
                    <a:cs typeface="Arial" panose="020B0604020202020204" pitchFamily="34" charset="0"/>
                  </a:rPr>
                  <a:t>(gt) ; </a:t>
                </a:r>
                <a14:m>
                  <m:oMath xmlns:m="http://schemas.openxmlformats.org/officeDocument/2006/math">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MAI</m:t>
                        </m:r>
                      </m:e>
                    </m:acc>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NCI</m:t>
                        </m:r>
                      </m:e>
                    </m:acc>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r>
                  <a:rPr lang="fr-FR" sz="3700" kern="100" smtClean="0">
                    <a:effectLst/>
                    <a:latin typeface="Arial" panose="020B0604020202020204" pitchFamily="34" charset="0"/>
                    <a:ea typeface="Calibri" panose="020F0502020204030204" pitchFamily="34" charset="0"/>
                    <a:cs typeface="Arial" panose="020B0604020202020204" pitchFamily="34" charset="0"/>
                  </a:rPr>
                  <a:t>(cmt)</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IAM</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ICN</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r>
                  <a:rPr lang="fr-FR" sz="3700" kern="100">
                    <a:effectLst/>
                    <a:latin typeface="Arial" panose="020B0604020202020204" pitchFamily="34" charset="0"/>
                    <a:ea typeface="Calibri" panose="020F0502020204030204" pitchFamily="34" charset="0"/>
                    <a:cs typeface="Arial" panose="020B0604020202020204" pitchFamily="34" charset="0"/>
                  </a:rPr>
                  <a:t>g.c.g</a:t>
                </a:r>
                <a:r>
                  <a:rPr lang="fr-FR" sz="3700" kern="100" smtClean="0">
                    <a:effectLst/>
                    <a:latin typeface="Arial" panose="020B0604020202020204" pitchFamily="34" charset="0"/>
                    <a:ea typeface="Calibri" panose="020F0502020204030204" pitchFamily="34" charset="0"/>
                    <a:cs typeface="Arial" panose="020B0604020202020204" pitchFamily="34" charset="0"/>
                  </a:rPr>
                  <a:t>)</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476652" y="2124821"/>
                <a:ext cx="11582748" cy="4521815"/>
              </a:xfrm>
              <a:prstGeom prst="rect">
                <a:avLst/>
              </a:prstGeom>
              <a:blipFill>
                <a:blip r:embed="rId6"/>
                <a:stretch>
                  <a:fillRect l="-1631" b="-2024"/>
                </a:stretch>
              </a:blipFill>
            </p:spPr>
            <p:txBody>
              <a:bodyPr/>
              <a:lstStyle/>
              <a:p>
                <a:r>
                  <a:rPr lang="en-US">
                    <a:noFill/>
                  </a:rPr>
                  <a:t> </a:t>
                </a:r>
              </a:p>
            </p:txBody>
          </p:sp>
        </mc:Fallback>
      </mc:AlternateContent>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2353421"/>
            <a:ext cx="5762625" cy="33528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514926" y="6822559"/>
                <a:ext cx="11506200" cy="1826141"/>
              </a:xfrm>
              <a:prstGeom prst="rect">
                <a:avLst/>
              </a:prstGeom>
            </p:spPr>
            <p:txBody>
              <a:bodyPr wrap="square">
                <a:spAutoFit/>
              </a:bodyPr>
              <a:lstStyle/>
              <a:p>
                <a:pPr lvl="0" algn="just">
                  <a:lnSpc>
                    <a:spcPct val="150000"/>
                  </a:lnSpc>
                  <a:spcBef>
                    <a:spcPts val="100"/>
                  </a:spcBef>
                  <a:spcAft>
                    <a:spcPts val="100"/>
                  </a:spcAft>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b) Tứ giác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AMCN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CN</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CD</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Suy ra tứ giác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AMCN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hình bình hành</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514926" y="6822559"/>
                <a:ext cx="11506200" cy="1826141"/>
              </a:xfrm>
              <a:prstGeom prst="rect">
                <a:avLst/>
              </a:prstGeom>
              <a:blipFill>
                <a:blip r:embed="rId8"/>
                <a:stretch>
                  <a:fillRect l="-1696" b="-6000"/>
                </a:stretch>
              </a:blipFill>
            </p:spPr>
            <p:txBody>
              <a:bodyPr/>
              <a:lstStyle/>
              <a:p>
                <a:r>
                  <a:rPr lang="en-US">
                    <a:noFill/>
                  </a:rPr>
                  <a:t> </a:t>
                </a:r>
              </a:p>
            </p:txBody>
          </p:sp>
        </mc:Fallback>
      </mc:AlternateContent>
    </p:spTree>
    <p:extLst>
      <p:ext uri="{BB962C8B-B14F-4D97-AF65-F5344CB8AC3E}">
        <p14:creationId xmlns:p14="http://schemas.microsoft.com/office/powerpoint/2010/main" val="25267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6483105" y="-2096466"/>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3059107"/>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4962" y="7756796"/>
            <a:ext cx="4240207" cy="4240207"/>
          </a:xfrm>
          <a:prstGeom prst="rect">
            <a:avLst/>
          </a:prstGeom>
        </p:spPr>
      </p:pic>
      <p:pic>
        <p:nvPicPr>
          <p:cNvPr id="1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943292" flipH="1" flipV="1">
            <a:off x="15239380" y="7863155"/>
            <a:ext cx="4987570" cy="5989439"/>
          </a:xfrm>
          <a:prstGeom prst="rect">
            <a:avLst/>
          </a:prstGeom>
        </p:spPr>
      </p:pic>
      <p:sp>
        <p:nvSpPr>
          <p:cNvPr id="12" name="Oval Callout 11"/>
          <p:cNvSpPr/>
          <p:nvPr/>
        </p:nvSpPr>
        <p:spPr>
          <a:xfrm>
            <a:off x="8229600" y="740812"/>
            <a:ext cx="1566235" cy="88057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6476652" y="2124821"/>
                <a:ext cx="10973148" cy="5832366"/>
              </a:xfrm>
              <a:prstGeom prst="rect">
                <a:avLst/>
              </a:prstGeom>
            </p:spPr>
            <p:txBody>
              <a:bodyPr wrap="square">
                <a:spAutoFit/>
              </a:bodyPr>
              <a:lstStyle/>
              <a:p>
                <a:pPr lvl="0" algn="just">
                  <a:lnSpc>
                    <a:spcPct val="150000"/>
                  </a:lnSpc>
                  <a:spcBef>
                    <a:spcPts val="600"/>
                  </a:spcBef>
                  <a:spcAft>
                    <a:spcPts val="600"/>
                  </a:spcAft>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c) Do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AMCN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hình bình hành nên hai đường chéo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AC</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cắt nhau tại trung điểm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I</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của mỗi đường.</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ABCD</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hình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bình </a:t>
                </a: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hành</a:t>
                </a:r>
              </a:p>
              <a:p>
                <a:pPr lvl="0" algn="just">
                  <a:lnSpc>
                    <a:spcPct val="150000"/>
                  </a:lnSpc>
                  <a:spcBef>
                    <a:spcPts val="600"/>
                  </a:spcBef>
                  <a:spcAft>
                    <a:spcPts val="600"/>
                  </a:spcAft>
                  <a:defRPr/>
                </a:pPr>
                <a14:m>
                  <m:oMath xmlns:m="http://schemas.openxmlformats.org/officeDocument/2006/math">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AC</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BD</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cắt nhau tại trung điểm mỗi đường.</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I</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AC</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I</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BD</m:t>
                    </m:r>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defRPr/>
                </a:pP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ba điểm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I</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thẳng hàng.</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476652" y="2124821"/>
                <a:ext cx="10973148" cy="5832366"/>
              </a:xfrm>
              <a:prstGeom prst="rect">
                <a:avLst/>
              </a:prstGeom>
              <a:blipFill>
                <a:blip r:embed="rId6"/>
                <a:stretch>
                  <a:fillRect l="-1721" r="-1721" b="-1360"/>
                </a:stretch>
              </a:blipFill>
            </p:spPr>
            <p:txBody>
              <a:bodyPr/>
              <a:lstStyle/>
              <a:p>
                <a:r>
                  <a:rPr lang="en-US">
                    <a:noFill/>
                  </a:rPr>
                  <a:t> </a:t>
                </a:r>
              </a:p>
            </p:txBody>
          </p:sp>
        </mc:Fallback>
      </mc:AlternateContent>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2353421"/>
            <a:ext cx="5762625" cy="3352800"/>
          </a:xfrm>
          <a:prstGeom prst="rect">
            <a:avLst/>
          </a:prstGeom>
        </p:spPr>
      </p:pic>
    </p:spTree>
    <p:extLst>
      <p:ext uri="{BB962C8B-B14F-4D97-AF65-F5344CB8AC3E}">
        <p14:creationId xmlns:p14="http://schemas.microsoft.com/office/powerpoint/2010/main" val="16489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6832220" y="34290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7672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1147011" y="2340030"/>
                <a:ext cx="16226589" cy="5089470"/>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Cho </a:t>
                </a:r>
                <a:r>
                  <a:rPr lang="en-US" sz="4000">
                    <a:solidFill>
                      <a:srgbClr val="000000"/>
                    </a:solidFill>
                    <a:latin typeface="Arial" panose="020B0604020202020204" pitchFamily="34" charset="0"/>
                    <a:cs typeface="Arial" panose="020B0604020202020204" pitchFamily="34" charset="0"/>
                  </a:rPr>
                  <a:t>hình thoi ABCD và hình bình hành BCMD. Gọi O là giao điểm của AC và BD. Chứng minh:</a:t>
                </a:r>
              </a:p>
              <a:p>
                <a:pPr algn="just">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m:rPr>
                        <m:sty m:val="p"/>
                      </m:rPr>
                      <a:rPr lang="fr-FR" sz="4000" i="0">
                        <a:latin typeface="Cambria Math" panose="02040503050406030204" pitchFamily="18" charset="0"/>
                        <a:ea typeface="Calibri" panose="020F0502020204030204" pitchFamily="34" charset="0"/>
                        <a:cs typeface="Times New Roman" panose="02020603050405020304" pitchFamily="18" charset="0"/>
                      </a:rPr>
                      <m:t>OD</m:t>
                    </m:r>
                    <m:r>
                      <a:rPr lang="fr-FR" sz="4000" i="0">
                        <a:latin typeface="Cambria Math" panose="02040503050406030204" pitchFamily="18" charset="0"/>
                        <a:ea typeface="Calibri" panose="020F0502020204030204" pitchFamily="34" charset="0"/>
                        <a:cs typeface="Times New Roman" panose="02020603050405020304" pitchFamily="18"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en-US" sz="4000" smtClean="0">
                    <a:solidFill>
                      <a:srgbClr val="000000"/>
                    </a:solidFill>
                    <a:latin typeface="Arial" panose="020B0604020202020204" pitchFamily="34"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và tam giác ACM là tam giác vuông;</a:t>
                </a:r>
              </a:p>
              <a:p>
                <a:pPr algn="just">
                  <a:lnSpc>
                    <a:spcPct val="150000"/>
                  </a:lnSpc>
                </a:pPr>
                <a:r>
                  <a:rPr lang="en-US" sz="4000">
                    <a:solidFill>
                      <a:srgbClr val="000000"/>
                    </a:solidFill>
                    <a:latin typeface="Arial" panose="020B0604020202020204" pitchFamily="34" charset="0"/>
                    <a:cs typeface="Arial" panose="020B0604020202020204" pitchFamily="34" charset="0"/>
                  </a:rPr>
                  <a:t>b) Ba điểm A, D, M thẳng hàng;</a:t>
                </a:r>
              </a:p>
              <a:p>
                <a:pPr algn="just">
                  <a:lnSpc>
                    <a:spcPct val="150000"/>
                  </a:lnSpc>
                </a:pPr>
                <a:r>
                  <a:rPr lang="en-US" sz="4000">
                    <a:solidFill>
                      <a:srgbClr val="000000"/>
                    </a:solidFill>
                    <a:latin typeface="Arial" panose="020B0604020202020204" pitchFamily="34" charset="0"/>
                    <a:cs typeface="Arial" panose="020B0604020202020204" pitchFamily="34" charset="0"/>
                  </a:rPr>
                  <a:t>c) Tam giác DCM là tam giác cân.</a:t>
                </a:r>
                <a:endParaRPr lang="en-US" sz="4000" b="0">
                  <a:solidFill>
                    <a:srgbClr val="000000"/>
                  </a:solidFill>
                  <a:effectLst/>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47011" y="2340030"/>
                <a:ext cx="16226589" cy="5089470"/>
              </a:xfrm>
              <a:prstGeom prst="rect">
                <a:avLst/>
              </a:prstGeom>
              <a:blipFill>
                <a:blip r:embed="rId9"/>
                <a:stretch>
                  <a:fillRect l="-1315" r="-1352" b="-1916"/>
                </a:stretch>
              </a:blipFill>
            </p:spPr>
            <p:txBody>
              <a:bodyPr/>
              <a:lstStyle/>
              <a:p>
                <a:r>
                  <a:rPr lang="en-US">
                    <a:noFill/>
                  </a:rPr>
                  <a:t> </a:t>
                </a:r>
              </a:p>
            </p:txBody>
          </p:sp>
        </mc:Fallback>
      </mc:AlternateContent>
      <p:sp>
        <p:nvSpPr>
          <p:cNvPr id="12" name="Rectangle 11"/>
          <p:cNvSpPr/>
          <p:nvPr/>
        </p:nvSpPr>
        <p:spPr>
          <a:xfrm>
            <a:off x="1183106" y="1236388"/>
            <a:ext cx="61446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12</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rPr>
              <a:t> (SGK – trang 121)</a:t>
            </a:r>
            <a:endParaRPr kumimoji="0" lang="en-US" sz="4000" b="0" i="0" u="none" strike="noStrike" kern="1200" cap="none" spc="0" normalizeH="0" baseline="0" noProof="0" dirty="0">
              <a:ln>
                <a:noFill/>
              </a:ln>
              <a:solidFill>
                <a:srgbClr val="C00000"/>
              </a:solidFill>
              <a:effectLst/>
              <a:uLnTx/>
              <a:uFillTx/>
              <a:latin typeface="Calibri"/>
            </a:endParaRPr>
          </a:p>
        </p:txBody>
      </p:sp>
      <p:pic>
        <p:nvPicPr>
          <p:cNvPr id="2" name="Picture 1"/>
          <p:cNvPicPr>
            <a:picLocks noChangeAspect="1"/>
          </p:cNvPicPr>
          <p:nvPr/>
        </p:nvPicPr>
        <p:blipFill>
          <a:blip r:embed="rId10"/>
          <a:stretch>
            <a:fillRect/>
          </a:stretch>
        </p:blipFill>
        <p:spPr>
          <a:xfrm>
            <a:off x="14313215" y="7277100"/>
            <a:ext cx="3365185" cy="2603518"/>
          </a:xfrm>
          <a:prstGeom prst="rect">
            <a:avLst/>
          </a:prstGeom>
        </p:spPr>
      </p:pic>
    </p:spTree>
    <p:extLst>
      <p:ext uri="{BB962C8B-B14F-4D97-AF65-F5344CB8AC3E}">
        <p14:creationId xmlns:p14="http://schemas.microsoft.com/office/powerpoint/2010/main" val="150715876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7333577" y="4036848"/>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6792761" y="1349696"/>
                <a:ext cx="10537835" cy="8699946"/>
              </a:xfrm>
              <a:prstGeom prst="rect">
                <a:avLst/>
              </a:prstGeom>
            </p:spPr>
            <p:txBody>
              <a:bodyPr wrap="square">
                <a:spAutoFit/>
              </a:bodyPr>
              <a:lstStyle/>
              <a:p>
                <a:pPr lvl="0" algn="just">
                  <a:lnSpc>
                    <a:spcPct val="150000"/>
                  </a:lnSpc>
                  <a:spcBef>
                    <a:spcPts val="200"/>
                  </a:spcBef>
                  <a:spcAft>
                    <a:spcPts val="200"/>
                  </a:spcAft>
                </a:pPr>
                <a:r>
                  <a:rPr kumimoji="0" lang="fr-FR" sz="3700" b="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Vì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ABCD</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hình </a:t>
                </a:r>
                <a:r>
                  <a:rPr kumimoji="0" lang="fr-FR" sz="3700" b="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thoi</a:t>
                </a:r>
                <a:r>
                  <a:rPr lang="en-US" sz="3700" kern="1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fr-FR" sz="3700" b="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 </a:t>
                </a:r>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chéo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vuông góc với nhau tại trung điểm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O</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mỗi đường.</a:t>
                </a:r>
                <a:endParaRPr kumimoji="0" lang="en-US"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20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OD</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700" b="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oMath>
                  </m:oMathPara>
                </a14:m>
                <a:endParaRPr kumimoji="0" lang="en-US"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BCMD</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hình bình hành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m:t>
                    </m:r>
                  </m:oMath>
                </a14:m>
                <a:endParaRPr kumimoji="0" lang="en-US"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14:m>
                  <m:oMathPara xmlns:m="http://schemas.openxmlformats.org/officeDocument/2006/math">
                    <m:oMathParaPr>
                      <m:jc m:val="centerGroup"/>
                    </m:oMathParaPr>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OD</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700" b="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m:rPr>
                          <m:sty m:val="p"/>
                        </m:rP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m:t>
                      </m:r>
                    </m:oMath>
                  </m:oMathPara>
                </a14:m>
                <a:endParaRPr kumimoji="0" lang="en-US"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fr-FR" sz="3700" b="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fr-FR" sz="3700" b="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200"/>
                  </a:spcBef>
                  <a:spcAft>
                    <a:spcPts val="200"/>
                  </a:spcAft>
                </a:pP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acc>
                      <m:accPr>
                        <m:chr m:val="̂"/>
                        <m:ctrlPr>
                          <a:rPr kumimoji="0" lang="en-US" sz="3700" b="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MCA</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700" b="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o</m:t>
                        </m:r>
                      </m:sup>
                    </m:sSup>
                  </m:oMath>
                </a14:m>
                <a:endParaRPr kumimoji="0" lang="en-US"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200"/>
                  </a:spcBef>
                  <a:spcAft>
                    <a:spcPts val="200"/>
                  </a:spcAft>
                  <a:buClrTx/>
                  <a:buSzTx/>
                  <a:buFontTx/>
                  <a:buNone/>
                  <a:tabLst/>
                  <a:defRPr/>
                </a:pPr>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t>
                </a:r>
                <a:r>
                  <a:rPr kumimoji="0" lang="vi-VN"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ậy </a:t>
                </a:r>
                <a14:m>
                  <m:oMath xmlns:m="http://schemas.openxmlformats.org/officeDocument/2006/math">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ACM</m:t>
                    </m:r>
                  </m:oMath>
                </a14:m>
                <a:r>
                  <a:rPr kumimoji="0" lang="fr-FR"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tam giác vuông</a:t>
                </a:r>
                <a:r>
                  <a:rPr kumimoji="0" lang="fr-FR" sz="3700" b="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700" b="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792761" y="1349696"/>
                <a:ext cx="10537835" cy="8699946"/>
              </a:xfrm>
              <a:prstGeom prst="rect">
                <a:avLst/>
              </a:prstGeom>
              <a:blipFill>
                <a:blip r:embed="rId9"/>
                <a:stretch>
                  <a:fillRect l="-1793" b="-490"/>
                </a:stretch>
              </a:blipFill>
            </p:spPr>
            <p:txBody>
              <a:bodyPr/>
              <a:lstStyle/>
              <a:p>
                <a:r>
                  <a:rPr lang="en-US">
                    <a:noFill/>
                  </a:rPr>
                  <a:t> </a:t>
                </a:r>
              </a:p>
            </p:txBody>
          </p:sp>
        </mc:Fallback>
      </mc:AlternateContent>
      <p:sp>
        <p:nvSpPr>
          <p:cNvPr id="10" name="Oval Callout 9"/>
          <p:cNvSpPr/>
          <p:nvPr/>
        </p:nvSpPr>
        <p:spPr>
          <a:xfrm>
            <a:off x="8208889" y="290358"/>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 y="1539139"/>
            <a:ext cx="6096000" cy="4229100"/>
          </a:xfrm>
          <a:prstGeom prst="rect">
            <a:avLst/>
          </a:prstGeom>
        </p:spPr>
      </p:pic>
    </p:spTree>
    <p:extLst>
      <p:ext uri="{BB962C8B-B14F-4D97-AF65-F5344CB8AC3E}">
        <p14:creationId xmlns:p14="http://schemas.microsoft.com/office/powerpoint/2010/main" val="527397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barn(inVertical)">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739658" y="2476500"/>
            <a:ext cx="14602987"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9501298" y="624044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rPr>
                      <m:t>1</m:t>
                    </m:r>
                    <m:r>
                      <a:rPr lang="en-US" sz="4000" b="0" i="0" smtClean="0">
                        <a:solidFill>
                          <a:prstClr val="black"/>
                        </a:solidFill>
                        <a:latin typeface="Cambria Math" panose="02040503050406030204" pitchFamily="18" charset="0"/>
                        <a:ea typeface="Calibri" panose="020F0502020204030204" pitchFamily="34" charset="0"/>
                      </a:rPr>
                      <m:t>00</m:t>
                    </m:r>
                    <m:r>
                      <a:rPr lang="en-US" sz="4000">
                        <a:solidFill>
                          <a:prstClr val="black"/>
                        </a:solidFill>
                        <a:latin typeface="Cambria Math" panose="02040503050406030204" pitchFamily="18" charset="0"/>
                        <a:ea typeface="Cambria Math" panose="02040503050406030204" pitchFamily="18" charset="0"/>
                      </a:rPr>
                      <m:t>°</m:t>
                    </m:r>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501298" y="6240446"/>
                <a:ext cx="2931445" cy="1392529"/>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1886406" y="624044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rPr>
                      <m:t>80</m:t>
                    </m:r>
                    <m:r>
                      <a:rPr lang="en-US" sz="4000">
                        <a:solidFill>
                          <a:prstClr val="black"/>
                        </a:solidFill>
                        <a:latin typeface="Cambria Math" panose="02040503050406030204" pitchFamily="18" charset="0"/>
                        <a:ea typeface="Cambria Math" panose="02040503050406030204" pitchFamily="18" charset="0"/>
                      </a:rPr>
                      <m:t>°</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886406" y="6240446"/>
                <a:ext cx="2931445" cy="1392529"/>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3308744" y="624044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rPr>
                      <m:t>1</m:t>
                    </m:r>
                    <m:r>
                      <a:rPr lang="en-US" sz="4000" b="0" i="0" smtClean="0">
                        <a:solidFill>
                          <a:prstClr val="black"/>
                        </a:solidFill>
                        <a:latin typeface="Cambria Math" panose="02040503050406030204" pitchFamily="18" charset="0"/>
                        <a:ea typeface="Calibri" panose="020F0502020204030204" pitchFamily="34" charset="0"/>
                      </a:rPr>
                      <m:t>10</m:t>
                    </m:r>
                    <m:r>
                      <a:rPr lang="en-US" sz="4000">
                        <a:solidFill>
                          <a:prstClr val="black"/>
                        </a:solidFill>
                        <a:latin typeface="Cambria Math" panose="02040503050406030204" pitchFamily="18" charset="0"/>
                        <a:ea typeface="Cambria Math" panose="02040503050406030204" pitchFamily="18" charset="0"/>
                      </a:rPr>
                      <m:t>°</m:t>
                    </m:r>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3308744" y="6240446"/>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5693852" y="624044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rPr>
                      <m:t>9</m:t>
                    </m:r>
                    <m:r>
                      <a:rPr lang="en-US" sz="4000" b="0" i="0" smtClean="0">
                        <a:solidFill>
                          <a:prstClr val="black"/>
                        </a:solidFill>
                        <a:latin typeface="Cambria Math" panose="02040503050406030204" pitchFamily="18" charset="0"/>
                        <a:ea typeface="Calibri" panose="020F0502020204030204" pitchFamily="34" charset="0"/>
                      </a:rPr>
                      <m:t>0</m:t>
                    </m:r>
                    <m:r>
                      <a:rPr lang="en-US" sz="4000">
                        <a:solidFill>
                          <a:prstClr val="black"/>
                        </a:solidFill>
                        <a:latin typeface="Cambria Math" panose="02040503050406030204" pitchFamily="18" charset="0"/>
                        <a:ea typeface="Cambria Math" panose="02040503050406030204" pitchFamily="18" charset="0"/>
                      </a:rPr>
                      <m:t>°</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5693852" y="6240446"/>
                <a:ext cx="2931445" cy="1392529"/>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871769" y="6422282"/>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573660" y="6399534"/>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935321" y="6407069"/>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061733" y="6399655"/>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2628567" y="2868253"/>
                <a:ext cx="12877800" cy="2012795"/>
              </a:xfrm>
              <a:prstGeom prst="rect">
                <a:avLst/>
              </a:prstGeom>
            </p:spPr>
            <p:txBody>
              <a:bodyPr wrap="square">
                <a:spAutoFit/>
              </a:bodyPr>
              <a:lstStyle/>
              <a:p>
                <a:pPr lvl="0" algn="just">
                  <a:lnSpc>
                    <a:spcPct val="150000"/>
                  </a:lnSpc>
                  <a:defRPr/>
                </a:pPr>
                <a:r>
                  <a:rPr kumimoji="0" lang="en-US" sz="4300" b="1"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a:t>
                </a:r>
                <a:r>
                  <a:rPr lang="vi-VN" sz="4300">
                    <a:solidFill>
                      <a:prstClr val="black"/>
                    </a:solidFill>
                    <a:latin typeface="Arial" panose="020B0604020202020204" pitchFamily="34" charset="0"/>
                    <a:ea typeface="Calibri" panose="020F0502020204030204" pitchFamily="34" charset="0"/>
                    <a:cs typeface="Arial" panose="020B0604020202020204" pitchFamily="34" charset="0"/>
                  </a:rPr>
                  <a:t>Cho hình thang cân ABCD (AB // CD) có </a:t>
                </a:r>
                <a14:m>
                  <m:oMath xmlns:m="http://schemas.openxmlformats.org/officeDocument/2006/math">
                    <m:acc>
                      <m:accPr>
                        <m:chr m:val="̂"/>
                        <m:ctrlPr>
                          <a:rPr lang="vi-VN" sz="4300" i="1" smtClean="0">
                            <a:solidFill>
                              <a:prstClr val="black"/>
                            </a:solidFill>
                            <a:latin typeface="Cambria Math" panose="02040503050406030204" pitchFamily="18" charset="0"/>
                            <a:ea typeface="Calibri" panose="020F0502020204030204" pitchFamily="34" charset="0"/>
                          </a:rPr>
                        </m:ctrlPr>
                      </m:accPr>
                      <m:e>
                        <m:r>
                          <m:rPr>
                            <m:sty m:val="p"/>
                          </m:rPr>
                          <a:rPr lang="en-US" sz="4300" b="0" i="0" smtClean="0">
                            <a:solidFill>
                              <a:prstClr val="black"/>
                            </a:solidFill>
                            <a:latin typeface="Cambria Math" panose="02040503050406030204" pitchFamily="18" charset="0"/>
                            <a:ea typeface="Calibri" panose="020F0502020204030204" pitchFamily="34" charset="0"/>
                          </a:rPr>
                          <m:t>A</m:t>
                        </m:r>
                      </m:e>
                    </m:acc>
                    <m:r>
                      <a:rPr lang="en-US" sz="4300" b="0" i="0" smtClean="0">
                        <a:solidFill>
                          <a:prstClr val="black"/>
                        </a:solidFill>
                        <a:latin typeface="Cambria Math" panose="02040503050406030204" pitchFamily="18" charset="0"/>
                        <a:ea typeface="Calibri" panose="020F0502020204030204" pitchFamily="34" charset="0"/>
                      </a:rPr>
                      <m:t>=</m:t>
                    </m:r>
                    <m:r>
                      <a:rPr lang="en-US" sz="4300" b="0" i="0" smtClean="0">
                        <a:solidFill>
                          <a:prstClr val="black"/>
                        </a:solidFill>
                        <a:latin typeface="Cambria Math" panose="02040503050406030204" pitchFamily="18" charset="0"/>
                        <a:ea typeface="Calibri" panose="020F0502020204030204" pitchFamily="34" charset="0"/>
                      </a:rPr>
                      <m:t>80</m:t>
                    </m:r>
                    <m:r>
                      <a:rPr lang="en-US" sz="4300" b="0" i="0" smtClean="0">
                        <a:solidFill>
                          <a:prstClr val="black"/>
                        </a:solidFill>
                        <a:latin typeface="Cambria Math" panose="02040503050406030204" pitchFamily="18" charset="0"/>
                        <a:ea typeface="Cambria Math" panose="02040503050406030204" pitchFamily="18" charset="0"/>
                      </a:rPr>
                      <m:t>°</m:t>
                    </m:r>
                  </m:oMath>
                </a14:m>
                <a:r>
                  <a:rPr lang="vi-VN" sz="430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300" smtClean="0">
                    <a:solidFill>
                      <a:prstClr val="black"/>
                    </a:solidFill>
                    <a:latin typeface="Arial" panose="020B0604020202020204" pitchFamily="34" charset="0"/>
                    <a:ea typeface="Calibri" panose="020F0502020204030204" pitchFamily="34" charset="0"/>
                    <a:cs typeface="Arial" panose="020B0604020202020204" pitchFamily="34" charset="0"/>
                  </a:rPr>
                  <a:t>Khi đó, </a:t>
                </a:r>
                <a14:m>
                  <m:oMath xmlns:m="http://schemas.openxmlformats.org/officeDocument/2006/math">
                    <m:acc>
                      <m:accPr>
                        <m:chr m:val="̂"/>
                        <m:ctrlPr>
                          <a:rPr lang="vi-VN" sz="4300" i="1">
                            <a:solidFill>
                              <a:prstClr val="black"/>
                            </a:solidFill>
                            <a:latin typeface="Cambria Math" panose="02040503050406030204" pitchFamily="18" charset="0"/>
                            <a:ea typeface="Calibri" panose="020F0502020204030204" pitchFamily="34" charset="0"/>
                          </a:rPr>
                        </m:ctrlPr>
                      </m:accPr>
                      <m:e>
                        <m:r>
                          <m:rPr>
                            <m:sty m:val="p"/>
                          </m:rPr>
                          <a:rPr lang="en-US" sz="4300" b="0" i="0" smtClean="0">
                            <a:solidFill>
                              <a:prstClr val="black"/>
                            </a:solidFill>
                            <a:latin typeface="Cambria Math" panose="02040503050406030204" pitchFamily="18" charset="0"/>
                            <a:ea typeface="Calibri" panose="020F0502020204030204" pitchFamily="34" charset="0"/>
                          </a:rPr>
                          <m:t>C</m:t>
                        </m:r>
                      </m:e>
                    </m:acc>
                  </m:oMath>
                </a14:m>
                <a:r>
                  <a:rPr lang="vi-VN" sz="430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300" smtClean="0">
                    <a:solidFill>
                      <a:prstClr val="black"/>
                    </a:solidFill>
                    <a:latin typeface="Arial" panose="020B0604020202020204" pitchFamily="34" charset="0"/>
                    <a:ea typeface="Calibri" panose="020F0502020204030204" pitchFamily="34" charset="0"/>
                    <a:cs typeface="Arial" panose="020B0604020202020204" pitchFamily="34" charset="0"/>
                  </a:rPr>
                  <a:t>bằng</a:t>
                </a:r>
                <a:endParaRPr kumimoji="0" lang="en-US" sz="4300" b="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628567" y="2868253"/>
                <a:ext cx="12877800" cy="2012795"/>
              </a:xfrm>
              <a:prstGeom prst="rect">
                <a:avLst/>
              </a:prstGeom>
              <a:blipFill>
                <a:blip r:embed="rId17"/>
                <a:stretch>
                  <a:fillRect l="-1846" r="-1846" b="-13636"/>
                </a:stretch>
              </a:blipFill>
            </p:spPr>
            <p:txBody>
              <a:bodyPr/>
              <a:lstStyle/>
              <a:p>
                <a:r>
                  <a:rPr lang="en-US">
                    <a:noFill/>
                  </a:rPr>
                  <a:t> </a:t>
                </a:r>
              </a:p>
            </p:txBody>
          </p:sp>
        </mc:Fallback>
      </mc:AlternateContent>
    </p:spTree>
    <p:extLst>
      <p:ext uri="{BB962C8B-B14F-4D97-AF65-F5344CB8AC3E}">
        <p14:creationId xmlns:p14="http://schemas.microsoft.com/office/powerpoint/2010/main" val="5861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7333577" y="4036848"/>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7478561" y="1333500"/>
                <a:ext cx="10276039" cy="9098388"/>
              </a:xfrm>
              <a:prstGeom prst="rect">
                <a:avLst/>
              </a:prstGeom>
            </p:spPr>
            <p:txBody>
              <a:bodyPr wrap="square">
                <a:spAutoFit/>
              </a:bodyPr>
              <a:lstStyle/>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ABCD</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hình thoi </a:t>
                </a:r>
                <a14:m>
                  <m:oMath xmlns:m="http://schemas.openxmlformats.org/officeDocument/2006/math">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AD</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m:t>
                    </m:r>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BCMD</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hình bình hành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m:t>
                    </m:r>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Qua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điểm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d>
                      <m:dPr>
                        <m:begChr m:val="{"/>
                        <m:end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AD</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m:t>
                            </m:r>
                          </m:e>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m:t>
                            </m:r>
                          </m:e>
                        </m:eqArr>
                      </m:e>
                    </m:d>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AD</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m:t>
                    </m:r>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thẳng hàng.</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CM</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BDC</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DCM</m:t>
                        </m:r>
                      </m:e>
                    </m:acc>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(so le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ADB</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DMC</m:t>
                        </m:r>
                      </m:e>
                    </m:acc>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(đồng vị)</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DB</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ADC</m:t>
                        </m:r>
                      </m:e>
                    </m:acc>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ADB</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BDC</m:t>
                        </m:r>
                      </m:e>
                    </m:acc>
                  </m:oMath>
                </a14:m>
                <a:endParaRPr lang="en-US" sz="3700" i="1"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DCM</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DMC</m:t>
                        </m:r>
                      </m:e>
                    </m:acc>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DCM</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cân tại D.</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7478561" y="1333500"/>
                <a:ext cx="10276039" cy="9098388"/>
              </a:xfrm>
              <a:prstGeom prst="rect">
                <a:avLst/>
              </a:prstGeom>
              <a:blipFill>
                <a:blip r:embed="rId9"/>
                <a:stretch>
                  <a:fillRect l="-1898"/>
                </a:stretch>
              </a:blipFill>
            </p:spPr>
            <p:txBody>
              <a:bodyPr/>
              <a:lstStyle/>
              <a:p>
                <a:r>
                  <a:rPr lang="en-US">
                    <a:noFill/>
                  </a:rPr>
                  <a:t> </a:t>
                </a:r>
              </a:p>
            </p:txBody>
          </p:sp>
        </mc:Fallback>
      </mc:AlternateContent>
      <p:sp>
        <p:nvSpPr>
          <p:cNvPr id="10" name="Oval Callout 9"/>
          <p:cNvSpPr/>
          <p:nvPr/>
        </p:nvSpPr>
        <p:spPr>
          <a:xfrm>
            <a:off x="8208889" y="290358"/>
            <a:ext cx="1794022" cy="7864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 y="1539139"/>
            <a:ext cx="6096000" cy="4229100"/>
          </a:xfrm>
          <a:prstGeom prst="rect">
            <a:avLst/>
          </a:prstGeom>
        </p:spPr>
      </p:pic>
    </p:spTree>
    <p:extLst>
      <p:ext uri="{BB962C8B-B14F-4D97-AF65-F5344CB8AC3E}">
        <p14:creationId xmlns:p14="http://schemas.microsoft.com/office/powerpoint/2010/main" val="4153703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left)">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barn(inVertical)">
                                      <p:cBhvr>
                                        <p:cTn id="4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5175716" y="8268165"/>
            <a:ext cx="5842672" cy="535578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52400" y="8267700"/>
            <a:ext cx="1082759" cy="161005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p:cNvSpPr/>
              <p:nvPr/>
            </p:nvSpPr>
            <p:spPr>
              <a:xfrm>
                <a:off x="533400" y="-10412"/>
                <a:ext cx="17890958" cy="2639312"/>
              </a:xfrm>
              <a:prstGeom prst="rect">
                <a:avLst/>
              </a:prstGeom>
            </p:spPr>
            <p:txBody>
              <a:bodyPr wrap="square">
                <a:spAutoFit/>
              </a:bodyPr>
              <a:lstStyle/>
              <a:p>
                <a:pPr lvl="0">
                  <a:lnSpc>
                    <a:spcPct val="150000"/>
                  </a:lnSpc>
                  <a:defRPr/>
                </a:pPr>
                <a:r>
                  <a:rPr lang="fr-FR" sz="4000" b="1" smtClean="0">
                    <a:solidFill>
                      <a:srgbClr val="C00000"/>
                    </a:solidFill>
                    <a:latin typeface="Arial" panose="020B0604020202020204" pitchFamily="34" charset="0"/>
                    <a:ea typeface="Calibri" panose="020F0502020204030204" pitchFamily="34" charset="0"/>
                    <a:cs typeface="Arial" panose="020B0604020202020204" pitchFamily="34" charset="0"/>
                  </a:rPr>
                  <a:t>Bài </a:t>
                </a:r>
                <a:r>
                  <a:rPr lang="fr-FR" sz="4000" b="1">
                    <a:solidFill>
                      <a:srgbClr val="C00000"/>
                    </a:solidFill>
                    <a:latin typeface="Arial" panose="020B0604020202020204" pitchFamily="34" charset="0"/>
                    <a:ea typeface="Calibri" panose="020F0502020204030204" pitchFamily="34" charset="0"/>
                    <a:cs typeface="Arial" panose="020B0604020202020204" pitchFamily="34" charset="0"/>
                  </a:rPr>
                  <a:t>13 (SGK – </a:t>
                </a:r>
                <a:r>
                  <a:rPr lang="fr-FR" sz="4000" b="1">
                    <a:solidFill>
                      <a:srgbClr val="C00000"/>
                    </a:solidFill>
                    <a:latin typeface="Arial" panose="020B0604020202020204" pitchFamily="34" charset="0"/>
                    <a:ea typeface="Calibri" panose="020F0502020204030204" pitchFamily="34" charset="0"/>
                    <a:cs typeface="Arial" panose="020B0604020202020204" pitchFamily="34" charset="0"/>
                  </a:rPr>
                  <a:t>trang </a:t>
                </a:r>
                <a:r>
                  <a:rPr lang="fr-FR" sz="4000" b="1" smtClean="0">
                    <a:solidFill>
                      <a:srgbClr val="C00000"/>
                    </a:solidFill>
                    <a:latin typeface="Arial" panose="020B0604020202020204" pitchFamily="34" charset="0"/>
                    <a:ea typeface="Calibri" panose="020F0502020204030204" pitchFamily="34" charset="0"/>
                    <a:cs typeface="Arial" panose="020B0604020202020204" pitchFamily="34" charset="0"/>
                  </a:rPr>
                  <a:t>121)</a:t>
                </a:r>
                <a:r>
                  <a:rPr lang="en-US" sz="4000" b="1" smtClean="0">
                    <a:solidFill>
                      <a:srgbClr val="C00000"/>
                    </a:solidFill>
                    <a:latin typeface="Arial" panose="020B0604020202020204" pitchFamily="34" charset="0"/>
                    <a:cs typeface="Arial" panose="020B0604020202020204" pitchFamily="34" charset="0"/>
                  </a:rPr>
                  <a:t> </a:t>
                </a:r>
                <a:r>
                  <a:rPr lang="vi-VN" sz="3700" smtClean="0">
                    <a:solidFill>
                      <a:srgbClr val="000000"/>
                    </a:solidFill>
                    <a:latin typeface="Arial" panose="020B0604020202020204" pitchFamily="34" charset="0"/>
                    <a:cs typeface="Arial" panose="020B0604020202020204" pitchFamily="34" charset="0"/>
                  </a:rPr>
                  <a:t>Cho </a:t>
                </a:r>
                <a:r>
                  <a:rPr lang="vi-VN" sz="3700">
                    <a:solidFill>
                      <a:srgbClr val="000000"/>
                    </a:solidFill>
                    <a:latin typeface="Arial" panose="020B0604020202020204" pitchFamily="34" charset="0"/>
                    <a:cs typeface="Arial" panose="020B0604020202020204" pitchFamily="34" charset="0"/>
                  </a:rPr>
                  <a:t>hình vuông ABCD có M, N lần lượt là trung điểm của các cạnh BC, CD. Gọi O là giao điểm của AM và BN. Chứng minh:</a:t>
                </a:r>
              </a:p>
              <a:p>
                <a:pPr algn="ctr">
                  <a:lnSpc>
                    <a:spcPct val="150000"/>
                  </a:lnSpc>
                </a:pPr>
                <a:r>
                  <a:rPr lang="vi-VN" sz="3700">
                    <a:solidFill>
                      <a:srgbClr val="000000"/>
                    </a:solidFill>
                    <a:latin typeface="Arial" panose="020B0604020202020204" pitchFamily="34" charset="0"/>
                    <a:cs typeface="Arial" panose="020B0604020202020204" pitchFamily="34" charset="0"/>
                  </a:rPr>
                  <a:t>a) </a:t>
                </a:r>
                <a:r>
                  <a:rPr lang="el-GR" sz="3700">
                    <a:solidFill>
                      <a:srgbClr val="000000"/>
                    </a:solidFill>
                    <a:latin typeface="Arial" panose="020B0604020202020204" pitchFamily="34" charset="0"/>
                    <a:cs typeface="Arial" panose="020B0604020202020204" pitchFamily="34" charset="0"/>
                  </a:rPr>
                  <a:t>Δ</a:t>
                </a:r>
                <a:r>
                  <a:rPr lang="vi-VN" sz="3700">
                    <a:solidFill>
                      <a:srgbClr val="000000"/>
                    </a:solidFill>
                    <a:latin typeface="Arial" panose="020B0604020202020204" pitchFamily="34" charset="0"/>
                    <a:cs typeface="Arial" panose="020B0604020202020204" pitchFamily="34" charset="0"/>
                  </a:rPr>
                  <a:t>ABM = </a:t>
                </a:r>
                <a:r>
                  <a:rPr lang="el-GR" sz="3700">
                    <a:solidFill>
                      <a:srgbClr val="000000"/>
                    </a:solidFill>
                    <a:latin typeface="Arial" panose="020B0604020202020204" pitchFamily="34" charset="0"/>
                    <a:cs typeface="Arial" panose="020B0604020202020204" pitchFamily="34" charset="0"/>
                  </a:rPr>
                  <a:t>Δ</a:t>
                </a:r>
                <a:r>
                  <a:rPr lang="vi-VN" sz="3700" smtClean="0">
                    <a:solidFill>
                      <a:srgbClr val="000000"/>
                    </a:solidFill>
                    <a:latin typeface="Arial" panose="020B0604020202020204" pitchFamily="34" charset="0"/>
                    <a:cs typeface="Arial" panose="020B0604020202020204" pitchFamily="34" charset="0"/>
                  </a:rPr>
                  <a:t>BCN;</a:t>
                </a:r>
                <a:r>
                  <a:rPr lang="en-US" sz="3700" smtClean="0">
                    <a:solidFill>
                      <a:srgbClr val="000000"/>
                    </a:solidFill>
                    <a:latin typeface="Arial" panose="020B0604020202020204" pitchFamily="34" charset="0"/>
                    <a:cs typeface="Arial" panose="020B0604020202020204" pitchFamily="34" charset="0"/>
                  </a:rPr>
                  <a:t>  			 </a:t>
                </a:r>
                <a:r>
                  <a:rPr lang="vi-VN" sz="3700" smtClean="0">
                    <a:solidFill>
                      <a:srgbClr val="000000"/>
                    </a:solidFill>
                    <a:latin typeface="Arial" panose="020B0604020202020204" pitchFamily="34" charset="0"/>
                    <a:cs typeface="Arial" panose="020B0604020202020204" pitchFamily="34" charset="0"/>
                  </a:rPr>
                  <a:t>b</a:t>
                </a:r>
                <a:r>
                  <a:rPr lang="vi-VN" sz="37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700" kern="100">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b="0" i="0" kern="100">
                            <a:effectLst/>
                            <a:latin typeface="Cambria Math" panose="02040503050406030204" pitchFamily="18" charset="0"/>
                            <a:ea typeface="Calibri" panose="020F0502020204030204" pitchFamily="34" charset="0"/>
                            <a:cs typeface="Times New Roman" panose="02020603050405020304" pitchFamily="18" charset="0"/>
                          </a:rPr>
                          <m:t>BAO</m:t>
                        </m:r>
                      </m:e>
                    </m:acc>
                    <m:r>
                      <a:rPr lang="fr-FR" sz="3700" b="0" i="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b="0" i="0" kern="100">
                            <a:effectLst/>
                            <a:latin typeface="Cambria Math" panose="02040503050406030204" pitchFamily="18" charset="0"/>
                            <a:ea typeface="Calibri" panose="020F0502020204030204" pitchFamily="34" charset="0"/>
                            <a:cs typeface="Times New Roman" panose="02020603050405020304" pitchFamily="18" charset="0"/>
                          </a:rPr>
                          <m:t>MBO</m:t>
                        </m:r>
                      </m:e>
                    </m:acc>
                    <m:r>
                      <a:rPr lang="en-US" sz="3700" b="0" i="0" kern="10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smtClean="0">
                    <a:solidFill>
                      <a:srgbClr val="000000"/>
                    </a:solidFill>
                    <a:latin typeface="Arial" panose="020B0604020202020204" pitchFamily="34" charset="0"/>
                    <a:cs typeface="Arial" panose="020B0604020202020204" pitchFamily="34" charset="0"/>
                  </a:rPr>
                  <a:t>   		 </a:t>
                </a:r>
                <a:r>
                  <a:rPr lang="vi-VN" sz="3700" smtClean="0">
                    <a:solidFill>
                      <a:srgbClr val="000000"/>
                    </a:solidFill>
                    <a:latin typeface="Arial" panose="020B0604020202020204" pitchFamily="34" charset="0"/>
                    <a:cs typeface="Arial" panose="020B0604020202020204" pitchFamily="34" charset="0"/>
                  </a:rPr>
                  <a:t>c</a:t>
                </a:r>
                <a:r>
                  <a:rPr lang="vi-VN" sz="3700">
                    <a:solidFill>
                      <a:srgbClr val="000000"/>
                    </a:solidFill>
                    <a:latin typeface="Arial" panose="020B0604020202020204" pitchFamily="34" charset="0"/>
                    <a:cs typeface="Arial" panose="020B0604020202020204" pitchFamily="34" charset="0"/>
                  </a:rPr>
                  <a:t>) AM ⊥ BN.</a:t>
                </a:r>
                <a:endParaRPr lang="vi-VN" sz="3700">
                  <a:solidFill>
                    <a:srgbClr val="000000"/>
                  </a:solidFill>
                  <a:effectLst/>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533400" y="-10412"/>
                <a:ext cx="17890958" cy="2639312"/>
              </a:xfrm>
              <a:prstGeom prst="rect">
                <a:avLst/>
              </a:prstGeom>
              <a:blipFill>
                <a:blip r:embed="rId7"/>
                <a:stretch>
                  <a:fillRect l="-1227" b="-7852"/>
                </a:stretch>
              </a:blipFill>
            </p:spPr>
            <p:txBody>
              <a:bodyPr/>
              <a:lstStyle/>
              <a:p>
                <a:r>
                  <a:rPr lang="en-US">
                    <a:noFill/>
                  </a:rPr>
                  <a:t> </a:t>
                </a:r>
              </a:p>
            </p:txBody>
          </p:sp>
        </mc:Fallback>
      </mc:AlternateContent>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2664" y="3499854"/>
            <a:ext cx="4937041" cy="493704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061282" y="3467100"/>
                <a:ext cx="11734800" cy="4107022"/>
              </a:xfrm>
              <a:prstGeom prst="rect">
                <a:avLst/>
              </a:prstGeom>
            </p:spPr>
            <p:txBody>
              <a:bodyPr wrap="square">
                <a:spAutoFit/>
              </a:bodyPr>
              <a:lstStyle/>
              <a:p>
                <a:pPr algn="just">
                  <a:lnSpc>
                    <a:spcPct val="150000"/>
                  </a:lnSpc>
                </a:pPr>
                <a:r>
                  <a:rPr lang="fr-FR" sz="3700" kern="100" smtClean="0">
                    <a:latin typeface="Arial" panose="020B0604020202020204" pitchFamily="34" charset="0"/>
                    <a:ea typeface="Calibri" panose="020F0502020204030204" pitchFamily="34" charset="0"/>
                    <a:cs typeface="Arial" panose="020B0604020202020204" pitchFamily="34" charset="0"/>
                  </a:rPr>
                  <a:t>a) Do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ACBD</m:t>
                    </m:r>
                  </m:oMath>
                </a14:m>
                <a:r>
                  <a:rPr lang="fr-FR" sz="3700" kern="100">
                    <a:effectLst/>
                    <a:latin typeface="Arial" panose="020B0604020202020204" pitchFamily="34" charset="0"/>
                    <a:ea typeface="Calibri" panose="020F0502020204030204" pitchFamily="34" charset="0"/>
                    <a:cs typeface="Arial" panose="020B0604020202020204" pitchFamily="34" charset="0"/>
                  </a:rPr>
                  <a:t> là hình vuông </a:t>
                </a:r>
                <a14:m>
                  <m:oMath xmlns:m="http://schemas.openxmlformats.org/officeDocument/2006/math">
                    <m:r>
                      <a:rPr lang="en-US" sz="3700" b="0" i="0" kern="10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AB</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BC</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DA</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M</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700" kern="100">
                    <a:effectLst/>
                    <a:latin typeface="Arial" panose="020B0604020202020204" pitchFamily="34" charset="0"/>
                    <a:ea typeface="Calibri" panose="020F0502020204030204" pitchFamily="34" charset="0"/>
                    <a:cs typeface="Arial" panose="020B0604020202020204" pitchFamily="34" charset="0"/>
                  </a:rPr>
                  <a:t>là trung điểm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3700" kern="100" smtClean="0">
                    <a:ea typeface="Calibri" panose="020F0502020204030204" pitchFamily="34" charset="0"/>
                    <a:cs typeface="Times New Roman" panose="02020603050405020304" pitchFamily="18" charset="0"/>
                  </a:rPr>
                  <a:t> </a:t>
                </a: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MB</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MC</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BC</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N</m:t>
                    </m:r>
                  </m:oMath>
                </a14:m>
                <a:r>
                  <a:rPr lang="fr-FR" sz="3700" kern="100">
                    <a:effectLst/>
                    <a:latin typeface="Arial" panose="020B0604020202020204" pitchFamily="34" charset="0"/>
                    <a:ea typeface="Calibri" panose="020F0502020204030204" pitchFamily="34" charset="0"/>
                    <a:cs typeface="Arial" panose="020B0604020202020204" pitchFamily="34" charset="0"/>
                  </a:rPr>
                  <a:t> là trung điểm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kern="100">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NC</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ND</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CD</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700" kern="10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MB</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MC</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NC</m:t>
                    </m:r>
                    <m:r>
                      <a:rPr lang="fr-FR" sz="3700" i="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i="0" kern="100">
                        <a:effectLst/>
                        <a:latin typeface="Cambria Math" panose="02040503050406030204" pitchFamily="18" charset="0"/>
                        <a:ea typeface="Calibri" panose="020F0502020204030204" pitchFamily="34" charset="0"/>
                        <a:cs typeface="Times New Roman" panose="02020603050405020304" pitchFamily="18" charset="0"/>
                      </a:rPr>
                      <m:t>ND</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7061282" y="3467100"/>
                <a:ext cx="11734800" cy="4107022"/>
              </a:xfrm>
              <a:prstGeom prst="rect">
                <a:avLst/>
              </a:prstGeom>
              <a:blipFill>
                <a:blip r:embed="rId9"/>
                <a:stretch>
                  <a:fillRect l="-1610" b="-4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7086600" y="6528920"/>
                <a:ext cx="13868400" cy="3567580"/>
              </a:xfrm>
              <a:prstGeom prst="rect">
                <a:avLst/>
              </a:prstGeom>
            </p:spPr>
            <p:txBody>
              <a:bodyPr wrap="square">
                <a:spAutoFit/>
              </a:bodyPr>
              <a:lstStyle/>
              <a:p>
                <a:pPr lvl="0" algn="just">
                  <a:lnSpc>
                    <a:spcPct val="150000"/>
                  </a:lnSpc>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d>
                      <m:dPr>
                        <m:begChr m:val="{"/>
                        <m:end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CD</m:t>
                            </m:r>
                          </m:e>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MB</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NC</m:t>
                            </m:r>
                          </m:e>
                          <m:e>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BCN</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e>
                        </m:eqArr>
                      </m:e>
                    </m:d>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(c.g.c</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086600" y="6528920"/>
                <a:ext cx="13868400" cy="3567580"/>
              </a:xfrm>
              <a:prstGeom prst="rect">
                <a:avLst/>
              </a:prstGeom>
              <a:blipFill>
                <a:blip r:embed="rId10"/>
                <a:stretch>
                  <a:fillRect l="-1407" b="-5641"/>
                </a:stretch>
              </a:blipFill>
            </p:spPr>
            <p:txBody>
              <a:bodyPr/>
              <a:lstStyle/>
              <a:p>
                <a:r>
                  <a:rPr lang="en-US">
                    <a:noFill/>
                  </a:rPr>
                  <a:t> </a:t>
                </a:r>
              </a:p>
            </p:txBody>
          </p:sp>
        </mc:Fallback>
      </mc:AlternateContent>
      <p:sp>
        <p:nvSpPr>
          <p:cNvPr id="13" name="Oval Callout 12"/>
          <p:cNvSpPr/>
          <p:nvPr/>
        </p:nvSpPr>
        <p:spPr>
          <a:xfrm>
            <a:off x="721853" y="2814153"/>
            <a:ext cx="1641622" cy="805347"/>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566817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arn(inVertic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wipe(down)">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barn(inVertical)">
                                      <p:cBhvr>
                                        <p:cTn id="4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5175716" y="8268165"/>
            <a:ext cx="5842672" cy="535578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52400" y="8267700"/>
            <a:ext cx="1082759" cy="161005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p:cNvSpPr/>
              <p:nvPr/>
            </p:nvSpPr>
            <p:spPr>
              <a:xfrm>
                <a:off x="533400" y="-10412"/>
                <a:ext cx="17890958" cy="26393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13 (SGK – trang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121)</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a:t>
                </a: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hình vuông ABCD có M, N lần lượt là trung điểm của các cạnh BC, CD. Gọi O là giao điểm của AM và BN. Chứng minh:</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l-GR"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Δ</a:t>
                </a: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ABM = </a:t>
                </a:r>
                <a:r>
                  <a:rPr kumimoji="0" lang="el-GR"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Δ</a:t>
                </a:r>
                <a:r>
                  <a:rPr kumimoji="0" lang="vi-VN" sz="3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BCN;</a:t>
                </a:r>
                <a:r>
                  <a:rPr kumimoji="0" lang="en-US" sz="3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a:t>
                </a: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BAO</m:t>
                        </m:r>
                      </m:e>
                    </m:acc>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MBO</m:t>
                        </m:r>
                      </m:e>
                    </m:acc>
                    <m: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a:t>
                </a:r>
                <a:r>
                  <a:rPr kumimoji="0" lang="vi-VN"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AM ⊥ BN.</a:t>
                </a:r>
              </a:p>
            </p:txBody>
          </p:sp>
        </mc:Choice>
        <mc:Fallback>
          <p:sp>
            <p:nvSpPr>
              <p:cNvPr id="9" name="Rectangle 8"/>
              <p:cNvSpPr>
                <a:spLocks noRot="1" noChangeAspect="1" noMove="1" noResize="1" noEditPoints="1" noAdjustHandles="1" noChangeArrowheads="1" noChangeShapeType="1" noTextEdit="1"/>
              </p:cNvSpPr>
              <p:nvPr/>
            </p:nvSpPr>
            <p:spPr>
              <a:xfrm>
                <a:off x="533400" y="-10412"/>
                <a:ext cx="17890958" cy="2639312"/>
              </a:xfrm>
              <a:prstGeom prst="rect">
                <a:avLst/>
              </a:prstGeom>
              <a:blipFill>
                <a:blip r:embed="rId7"/>
                <a:stretch>
                  <a:fillRect l="-1227" b="-7852"/>
                </a:stretch>
              </a:blipFill>
            </p:spPr>
            <p:txBody>
              <a:bodyPr/>
              <a:lstStyle/>
              <a:p>
                <a:r>
                  <a:rPr lang="en-US">
                    <a:noFill/>
                  </a:rPr>
                  <a:t> </a:t>
                </a:r>
              </a:p>
            </p:txBody>
          </p:sp>
        </mc:Fallback>
      </mc:AlternateContent>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2664" y="3499854"/>
            <a:ext cx="4937041" cy="493704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315200" y="3467100"/>
                <a:ext cx="11734800" cy="6512104"/>
              </a:xfrm>
              <a:prstGeom prst="rect">
                <a:avLst/>
              </a:prstGeom>
            </p:spPr>
            <p:txBody>
              <a:bodyPr wrap="square">
                <a:spAutoFit/>
              </a:bodyPr>
              <a:lstStyle/>
              <a:p>
                <a:pPr lvl="0" algn="just">
                  <a:lnSpc>
                    <a:spcPct val="150000"/>
                  </a:lnSpc>
                  <a:spcBef>
                    <a:spcPts val="100"/>
                  </a:spcBef>
                  <a:spcAft>
                    <a:spcPts val="100"/>
                  </a:spcAft>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BCN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(chứng minh trên) </a:t>
                </a:r>
                <a:endPar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defRPr/>
                </a:pPr>
                <a14:m>
                  <m:oMath xmlns:m="http://schemas.openxmlformats.org/officeDocument/2006/math">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BAM</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CBN</m:t>
                        </m:r>
                      </m:e>
                    </m:acc>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BAO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MBO</m:t>
                        </m:r>
                      </m:e>
                    </m:acc>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c) Xét </a:t>
                </a:r>
                <a14:m>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ABM</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BAO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BAO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MBO</m:t>
                        </m:r>
                      </m:e>
                    </m:acc>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(câu b)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MBO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MBO</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có :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MBO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BOM</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defRPr/>
                </a:pP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BOM</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MBO</m:t>
                            </m:r>
                          </m:e>
                        </m:acc>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BMO</m:t>
                            </m:r>
                          </m:e>
                        </m:acc>
                      </m:e>
                    </m:d>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defRPr/>
                </a:pP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OM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BO</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AM</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BN</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7315200" y="3467100"/>
                <a:ext cx="11734800" cy="6512104"/>
              </a:xfrm>
              <a:prstGeom prst="rect">
                <a:avLst/>
              </a:prstGeom>
              <a:blipFill>
                <a:blip r:embed="rId9"/>
                <a:stretch>
                  <a:fillRect l="-1610" b="-94"/>
                </a:stretch>
              </a:blipFill>
            </p:spPr>
            <p:txBody>
              <a:bodyPr/>
              <a:lstStyle/>
              <a:p>
                <a:r>
                  <a:rPr lang="en-US">
                    <a:noFill/>
                  </a:rPr>
                  <a:t> </a:t>
                </a:r>
              </a:p>
            </p:txBody>
          </p:sp>
        </mc:Fallback>
      </mc:AlternateContent>
      <p:sp>
        <p:nvSpPr>
          <p:cNvPr id="13" name="Oval Callout 12"/>
          <p:cNvSpPr/>
          <p:nvPr/>
        </p:nvSpPr>
        <p:spPr>
          <a:xfrm>
            <a:off x="721853" y="2814153"/>
            <a:ext cx="1641622" cy="805347"/>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52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smtClean="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5130550"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2" name="Rectangle 31"/>
            <p:cNvSpPr/>
            <p:nvPr/>
          </p:nvSpPr>
          <p:spPr>
            <a:xfrm>
              <a:off x="1233960" y="4635079"/>
              <a:ext cx="4796230"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a:t>
              </a:r>
              <a:r>
                <a:rPr lang="pt-BR" sz="4000" kern="0" smtClean="0">
                  <a:latin typeface="Arial"/>
                  <a:ea typeface="Calibri" panose="020F0502020204030204" pitchFamily="34" charset="0"/>
                  <a:cs typeface="Times New Roman" panose="02020603050405020304" pitchFamily="18" charset="0"/>
                  <a:sym typeface="Arial"/>
                </a:rPr>
                <a:t>bài </a:t>
              </a:r>
              <a:endParaRPr lang="pt-BR" sz="4000" kern="0">
                <a:latin typeface="Arial"/>
                <a:ea typeface="Calibri" panose="020F0502020204030204" pitchFamily="34" charset="0"/>
                <a:cs typeface="Times New Roman" panose="02020603050405020304" pitchFamily="18" charset="0"/>
                <a:sym typeface="Arial"/>
              </a:endParaRPr>
            </a:p>
          </p:txBody>
        </p:sp>
      </p:grpSp>
      <p:grpSp>
        <p:nvGrpSpPr>
          <p:cNvPr id="35" name="Group 34"/>
          <p:cNvGrpSpPr/>
          <p:nvPr/>
        </p:nvGrpSpPr>
        <p:grpSpPr>
          <a:xfrm>
            <a:off x="6376272" y="3638829"/>
            <a:ext cx="5130550"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7" name="Rectangle 36"/>
            <p:cNvSpPr/>
            <p:nvPr/>
          </p:nvSpPr>
          <p:spPr>
            <a:xfrm>
              <a:off x="6886197" y="4688215"/>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a:t>
              </a:r>
              <a:r>
                <a:rPr lang="pt-BR" sz="4000" kern="0">
                  <a:latin typeface="Arial"/>
                  <a:ea typeface="Calibri" panose="020F0502020204030204" pitchFamily="34" charset="0"/>
                  <a:cs typeface="Times New Roman" panose="02020603050405020304" pitchFamily="18" charset="0"/>
                  <a:sym typeface="Arial"/>
                </a:rPr>
                <a:t>trong </a:t>
              </a:r>
              <a:r>
                <a:rPr lang="pt-BR" sz="4000" kern="0" smtClean="0">
                  <a:latin typeface="Arial"/>
                  <a:ea typeface="Calibri" panose="020F0502020204030204" pitchFamily="34" charset="0"/>
                  <a:cs typeface="Times New Roman" panose="02020603050405020304" pitchFamily="18" charset="0"/>
                  <a:sym typeface="Arial"/>
                </a:rPr>
                <a:t>SBT </a:t>
              </a:r>
              <a:endParaRPr lang="pt-BR" sz="4000" kern="0" dirty="0">
                <a:latin typeface="Arial"/>
                <a:ea typeface="Calibri" panose="020F0502020204030204" pitchFamily="34" charset="0"/>
                <a:cs typeface="Times New Roman" panose="02020603050405020304" pitchFamily="18" charset="0"/>
                <a:sym typeface="Arial"/>
              </a:endParaRPr>
            </a:p>
          </p:txBody>
        </p:sp>
      </p:grpSp>
      <p:grpSp>
        <p:nvGrpSpPr>
          <p:cNvPr id="40" name="Group 39"/>
          <p:cNvGrpSpPr/>
          <p:nvPr/>
        </p:nvGrpSpPr>
        <p:grpSpPr>
          <a:xfrm>
            <a:off x="12028560" y="3658158"/>
            <a:ext cx="5266390" cy="3699159"/>
            <a:chOff x="8039126" y="4880651"/>
            <a:chExt cx="5266390"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42" name="Rectangle 41"/>
            <p:cNvSpPr/>
            <p:nvPr/>
          </p:nvSpPr>
          <p:spPr>
            <a:xfrm>
              <a:off x="8039126" y="5798439"/>
              <a:ext cx="5266390" cy="1938992"/>
            </a:xfrm>
            <a:prstGeom prst="rect">
              <a:avLst/>
            </a:prstGeom>
          </p:spPr>
          <p:txBody>
            <a:bodyPr wrap="square">
              <a:spAutoFit/>
            </a:bodyPr>
            <a:lstStyle/>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Chuẩn bị</a:t>
              </a:r>
              <a:r>
                <a:rPr lang="en-US" sz="4000" kern="0" smtClean="0">
                  <a:solidFill>
                    <a:prstClr val="black"/>
                  </a:solidFill>
                  <a:ea typeface="Calibri" panose="020F0502020204030204" pitchFamily="34" charset="0"/>
                  <a:cs typeface="Arial" panose="020B0604020202020204" pitchFamily="34" charset="0"/>
                  <a:sym typeface="Arial"/>
                </a:rPr>
                <a:t> </a:t>
              </a:r>
              <a:r>
                <a:rPr lang="en-US" sz="40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trước</a:t>
              </a:r>
            </a:p>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 </a:t>
              </a:r>
              <a:r>
                <a:rPr lang="en-US" sz="40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 mới</a:t>
              </a:r>
              <a:endParaRPr lang="pt-BR"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747379" y="8250464"/>
            <a:ext cx="6339902" cy="1937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32489" y="3009900"/>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739658" y="2476500"/>
            <a:ext cx="14602987"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5738214" y="6232484"/>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000">
                <a:solidFill>
                  <a:prstClr val="black"/>
                </a:solidFill>
                <a:latin typeface="Arial" panose="020B0604020202020204" pitchFamily="34" charset="0"/>
                <a:ea typeface="Calibri" panose="020F0502020204030204" pitchFamily="34" charset="0"/>
              </a:rPr>
              <a:t>B. IM </a:t>
            </a:r>
            <a:r>
              <a:rPr lang="en-US" sz="4000">
                <a:solidFill>
                  <a:prstClr val="black"/>
                </a:solidFill>
                <a:latin typeface="Arial" panose="020B0604020202020204" pitchFamily="34" charset="0"/>
                <a:ea typeface="Calibri" panose="020F0502020204030204" pitchFamily="34" charset="0"/>
              </a:rPr>
              <a:t>= </a:t>
            </a:r>
            <a:r>
              <a:rPr lang="en-US" sz="4000" smtClean="0">
                <a:solidFill>
                  <a:prstClr val="black"/>
                </a:solidFill>
                <a:latin typeface="Arial" panose="020B0604020202020204" pitchFamily="34" charset="0"/>
                <a:ea typeface="Calibri" panose="020F0502020204030204" pitchFamily="34" charset="0"/>
              </a:rPr>
              <a:t>IP</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583246" y="622210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IM = IQ</a:t>
            </a:r>
            <a:endParaRPr lang="vi-VN" sz="4000" noProof="1">
              <a:solidFill>
                <a:prstClr val="black"/>
              </a:solidFill>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3424267" y="6232484"/>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black"/>
                </a:solidFill>
                <a:latin typeface="Arial" panose="020B0604020202020204" pitchFamily="34" charset="0"/>
                <a:ea typeface="Calibri" panose="020F0502020204030204" pitchFamily="34" charset="0"/>
              </a:rPr>
              <a:t>D. IM = MP</a:t>
            </a:r>
            <a:endParaRPr lang="vi-VN" sz="4000" noProof="1">
              <a:solidFill>
                <a:prstClr val="black"/>
              </a:solidFill>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893182" y="6232484"/>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A. IM = IN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108685" y="6414320"/>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689183" y="6391572"/>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34651" y="6399107"/>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758573" y="638131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623379" y="2839917"/>
            <a:ext cx="12877800" cy="2031325"/>
          </a:xfrm>
          <a:prstGeom prst="rect">
            <a:avLst/>
          </a:prstGeom>
        </p:spPr>
        <p:txBody>
          <a:bodyPr wrap="square">
            <a:spAutoFit/>
          </a:bodyPr>
          <a:lstStyle/>
          <a:p>
            <a:pPr lvl="0" algn="just">
              <a:lnSpc>
                <a:spcPct val="150000"/>
              </a:lnSpc>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rPr>
              <a:t>3. </a:t>
            </a:r>
            <a:r>
              <a:rPr lang="vi-VN" sz="4300">
                <a:solidFill>
                  <a:prstClr val="black"/>
                </a:solidFill>
                <a:ea typeface="Calibri" panose="020F0502020204030204" pitchFamily="34" charset="0"/>
              </a:rPr>
              <a:t>Cho hình bình hành MNPQ có các góc khác 90°, MP cắt NQ tại I. Khi đó</a:t>
            </a: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28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739658" y="2476500"/>
            <a:ext cx="14602987"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739659" y="6229908"/>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000">
                <a:solidFill>
                  <a:prstClr val="black"/>
                </a:solidFill>
                <a:latin typeface="Arial" panose="020B0604020202020204" pitchFamily="34" charset="0"/>
                <a:ea typeface="Calibri" panose="020F0502020204030204" pitchFamily="34" charset="0"/>
              </a:rPr>
              <a:t>A. NQ</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566168" y="622198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defRPr/>
            </a:pPr>
            <a:r>
              <a:rPr lang="en-US" sz="4000">
                <a:solidFill>
                  <a:prstClr val="black"/>
                </a:solidFill>
                <a:latin typeface="Arial" panose="020B0604020202020204" pitchFamily="34" charset="0"/>
                <a:ea typeface="Calibri" panose="020F0502020204030204" pitchFamily="34" charset="0"/>
              </a:rPr>
              <a:t>C. NP</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3411200" y="622210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a:solidFill>
                  <a:prstClr val="black"/>
                </a:solidFill>
                <a:latin typeface="Arial" panose="020B0604020202020204" pitchFamily="34" charset="0"/>
                <a:ea typeface="Calibri" panose="020F0502020204030204" pitchFamily="34" charset="0"/>
              </a:rPr>
              <a:t>D. QM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5677810" y="624044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defRPr/>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B. MN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110130" y="6411744"/>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676116" y="6381189"/>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919279" y="6407069"/>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741495" y="638118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602251" y="2839917"/>
            <a:ext cx="12877800" cy="2031325"/>
          </a:xfrm>
          <a:prstGeom prst="rect">
            <a:avLst/>
          </a:prstGeom>
        </p:spPr>
        <p:txBody>
          <a:bodyPr wrap="square">
            <a:spAutoFit/>
          </a:bodyPr>
          <a:lstStyle/>
          <a:p>
            <a:pPr lvl="0" algn="just">
              <a:lnSpc>
                <a:spcPct val="150000"/>
              </a:lnSpc>
              <a:defRPr/>
            </a:pPr>
            <a:r>
              <a:rPr lang="en-US" sz="4300" b="1" smtClean="0">
                <a:solidFill>
                  <a:prstClr val="black"/>
                </a:solidFill>
                <a:latin typeface="Arial" panose="020B0604020202020204" pitchFamily="34" charset="0"/>
                <a:ea typeface="Calibri" panose="020F0502020204030204" pitchFamily="34" charset="0"/>
              </a:rPr>
              <a:t>4</a:t>
            </a: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rPr>
              <a:t>. </a:t>
            </a:r>
            <a:r>
              <a:rPr lang="vi-VN" sz="4300">
                <a:solidFill>
                  <a:prstClr val="black"/>
                </a:solidFill>
                <a:ea typeface="Calibri" panose="020F0502020204030204" pitchFamily="34" charset="0"/>
              </a:rPr>
              <a:t>Cho hình chữ nhật MNPQ. Đoạn thẳng MP bằng đoạn thẳng nào sau đây?</a:t>
            </a: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53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017294" y="2715765"/>
            <a:ext cx="14267984" cy="3231654"/>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lvl="0" algn="ctr">
              <a:lnSpc>
                <a:spcPct val="150000"/>
              </a:lnSpc>
              <a:spcBef>
                <a:spcPct val="0"/>
              </a:spcBef>
              <a:defRPr/>
            </a:pPr>
            <a:r>
              <a:rPr lang="vi-VN" sz="7000" b="1">
                <a:solidFill>
                  <a:srgbClr val="C45C67"/>
                </a:solidFill>
                <a:cs typeface="Arial" panose="020B0604020202020204" pitchFamily="34" charset="0"/>
              </a:rPr>
              <a:t>ÔN TẬP KIẾN THỨC ĐÃ HỌC TRONG CHƯƠNG V</a:t>
            </a:r>
            <a:endParaRPr lang="vi-VN" sz="7000" b="1" dirty="0">
              <a:solidFill>
                <a:srgbClr val="C45C67"/>
              </a:solidFill>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176370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9" name="Rounded Rectangle 18"/>
          <p:cNvSpPr/>
          <p:nvPr/>
        </p:nvSpPr>
        <p:spPr>
          <a:xfrm>
            <a:off x="1219200" y="2781300"/>
            <a:ext cx="4648200" cy="2667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Nhóm 1</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Bài 1 – Định lí Pythagore</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ounded Rectangle 19"/>
          <p:cNvSpPr/>
          <p:nvPr/>
        </p:nvSpPr>
        <p:spPr>
          <a:xfrm>
            <a:off x="6718280" y="2781300"/>
            <a:ext cx="4648200" cy="2667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Nhóm 2</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Bài 2 – Tứ giác</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ounded Rectangle 20"/>
          <p:cNvSpPr/>
          <p:nvPr/>
        </p:nvSpPr>
        <p:spPr>
          <a:xfrm>
            <a:off x="12217360" y="2781300"/>
            <a:ext cx="4648200" cy="2667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Nhóm 3</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en-US" sz="3800">
                <a:solidFill>
                  <a:prstClr val="black"/>
                </a:solidFill>
                <a:latin typeface="Arial" panose="020B0604020202020204" pitchFamily="34" charset="0"/>
                <a:cs typeface="Arial" panose="020B0604020202020204" pitchFamily="34" charset="0"/>
              </a:rPr>
              <a:t>Bài 3 – Hình thang cân</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2" name="Group 21"/>
          <p:cNvGrpSpPr/>
          <p:nvPr/>
        </p:nvGrpSpPr>
        <p:grpSpPr>
          <a:xfrm>
            <a:off x="2072233" y="1104900"/>
            <a:ext cx="14793327" cy="1020951"/>
            <a:chOff x="1607976" y="869567"/>
            <a:chExt cx="14793327" cy="1020951"/>
          </a:xfrm>
        </p:grpSpPr>
        <p:sp>
          <p:nvSpPr>
            <p:cNvPr id="23" name="Rectangle 22"/>
            <p:cNvSpPr/>
            <p:nvPr/>
          </p:nvSpPr>
          <p:spPr>
            <a:xfrm>
              <a:off x="2785746" y="988925"/>
              <a:ext cx="13615557"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Chia lớp </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thành </a:t>
              </a:r>
              <a:r>
                <a:rPr lang="en-US" sz="4000" b="1" i="1" dirty="0">
                  <a:solidFill>
                    <a:srgbClr val="002060"/>
                  </a:solidFill>
                  <a:latin typeface="Arial" panose="020B0604020202020204" pitchFamily="34" charset="0"/>
                  <a:cs typeface="Arial" panose="020B0604020202020204" pitchFamily="34" charset="0"/>
                </a:rPr>
                <a:t>7</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 </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nhóm, thực hiện các nhiệm vụ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2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7976" y="869567"/>
              <a:ext cx="990600" cy="904805"/>
            </a:xfrm>
            <a:prstGeom prst="rect">
              <a:avLst/>
            </a:prstGeom>
          </p:spPr>
        </p:pic>
      </p:grpSp>
      <p:sp>
        <p:nvSpPr>
          <p:cNvPr id="25" name="Rounded Rectangle 24"/>
          <p:cNvSpPr/>
          <p:nvPr/>
        </p:nvSpPr>
        <p:spPr>
          <a:xfrm>
            <a:off x="1058131" y="6423289"/>
            <a:ext cx="3581400" cy="2667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4</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Bài 4 – Hình bình hành</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ounded Rectangle 25"/>
          <p:cNvSpPr/>
          <p:nvPr/>
        </p:nvSpPr>
        <p:spPr>
          <a:xfrm>
            <a:off x="5257800" y="6438900"/>
            <a:ext cx="3581400" cy="2667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5</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Bài 5 – Hình chữ nhật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ounded Rectangle 26"/>
          <p:cNvSpPr/>
          <p:nvPr/>
        </p:nvSpPr>
        <p:spPr>
          <a:xfrm>
            <a:off x="9457469" y="6438900"/>
            <a:ext cx="3572082" cy="2667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6</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en-US" sz="3800">
                <a:solidFill>
                  <a:prstClr val="black"/>
                </a:solidFill>
                <a:latin typeface="Arial" panose="020B0604020202020204" pitchFamily="34" charset="0"/>
                <a:cs typeface="Arial" panose="020B0604020202020204" pitchFamily="34" charset="0"/>
              </a:rPr>
              <a:t>Bài 6 </a:t>
            </a:r>
            <a:r>
              <a:rPr lang="en-US" sz="3800">
                <a:solidFill>
                  <a:prstClr val="black"/>
                </a:solidFill>
                <a:latin typeface="Arial" panose="020B0604020202020204" pitchFamily="34" charset="0"/>
                <a:cs typeface="Arial" panose="020B0604020202020204" pitchFamily="34" charset="0"/>
              </a:rPr>
              <a:t>– </a:t>
            </a:r>
            <a:endParaRPr lang="en-US" sz="380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3800" smtClean="0">
                <a:solidFill>
                  <a:prstClr val="black"/>
                </a:solidFill>
                <a:latin typeface="Arial" panose="020B0604020202020204" pitchFamily="34" charset="0"/>
                <a:cs typeface="Arial" panose="020B0604020202020204" pitchFamily="34" charset="0"/>
              </a:rPr>
              <a:t>Hình </a:t>
            </a:r>
            <a:r>
              <a:rPr lang="en-US" sz="3800">
                <a:solidFill>
                  <a:prstClr val="black"/>
                </a:solidFill>
                <a:latin typeface="Arial" panose="020B0604020202020204" pitchFamily="34" charset="0"/>
                <a:cs typeface="Arial" panose="020B0604020202020204" pitchFamily="34" charset="0"/>
              </a:rPr>
              <a:t>thoi</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Rounded Rectangle 27"/>
          <p:cNvSpPr/>
          <p:nvPr/>
        </p:nvSpPr>
        <p:spPr>
          <a:xfrm>
            <a:off x="13643809" y="6423289"/>
            <a:ext cx="3572082" cy="2667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7</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en-US" sz="3800">
                <a:solidFill>
                  <a:prstClr val="black"/>
                </a:solidFill>
                <a:latin typeface="Arial" panose="020B0604020202020204" pitchFamily="34" charset="0"/>
                <a:cs typeface="Arial" panose="020B0604020202020204" pitchFamily="34" charset="0"/>
              </a:rPr>
              <a:t>Bài 7 </a:t>
            </a:r>
            <a:r>
              <a:rPr lang="en-US" sz="3800">
                <a:solidFill>
                  <a:prstClr val="black"/>
                </a:solidFill>
                <a:latin typeface="Arial" panose="020B0604020202020204" pitchFamily="34" charset="0"/>
                <a:cs typeface="Arial" panose="020B0604020202020204" pitchFamily="34" charset="0"/>
              </a:rPr>
              <a:t>– </a:t>
            </a:r>
            <a:endParaRPr lang="en-US" sz="380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3800" smtClean="0">
                <a:solidFill>
                  <a:prstClr val="black"/>
                </a:solidFill>
                <a:latin typeface="Arial" panose="020B0604020202020204" pitchFamily="34" charset="0"/>
                <a:cs typeface="Arial" panose="020B0604020202020204" pitchFamily="34" charset="0"/>
              </a:rPr>
              <a:t>Hình </a:t>
            </a:r>
            <a:r>
              <a:rPr lang="en-US" sz="3800">
                <a:solidFill>
                  <a:prstClr val="black"/>
                </a:solidFill>
                <a:latin typeface="Arial" panose="020B0604020202020204" pitchFamily="34" charset="0"/>
                <a:cs typeface="Arial" panose="020B0604020202020204" pitchFamily="34" charset="0"/>
              </a:rPr>
              <a:t>vuông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58440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gram&#10;&#10;Description automatically generated"/>
          <p:cNvPicPr/>
          <p:nvPr/>
        </p:nvPicPr>
        <p:blipFill>
          <a:blip r:embed="rId2"/>
          <a:stretch>
            <a:fillRect/>
          </a:stretch>
        </p:blipFill>
        <p:spPr>
          <a:xfrm>
            <a:off x="1676400" y="2095500"/>
            <a:ext cx="14831100" cy="6096000"/>
          </a:xfrm>
          <a:prstGeom prst="rect">
            <a:avLst/>
          </a:prstGeom>
        </p:spPr>
      </p:pic>
      <p:pic>
        <p:nvPicPr>
          <p:cNvPr id="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189540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1731</Words>
  <Application>Microsoft Office PowerPoint</Application>
  <PresentationFormat>Custom</PresentationFormat>
  <Paragraphs>260</Paragraphs>
  <Slides>44</Slides>
  <Notes>10</Notes>
  <HiddenSlides>0</HiddenSlides>
  <MMClips>18</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Anton</vt:lpstr>
      <vt:lpstr>Kavoon</vt:lpstr>
      <vt:lpstr>Arial</vt:lpstr>
      <vt:lpstr>Cambria Math</vt:lpstr>
      <vt:lpstr>Calibri</vt:lpstr>
      <vt:lpstr>Calibri Light</vt:lpstr>
      <vt:lpstr>Times New Roman</vt:lpstr>
      <vt:lpstr>Office Theme</vt:lpstr>
      <vt:lpstr>5_Office Theme</vt:lpstr>
      <vt:lpstr>2_Office Theme</vt:lpstr>
      <vt:lpstr>PowerPoint Presentation</vt:lpstr>
      <vt:lpstr>PowerPoint Presentation</vt:lpstr>
      <vt:lpstr>BÀI TẬP TRẮC NGHIỆM</vt:lpstr>
      <vt:lpstr>BÀI TẬP TRẮC NGHIỆM</vt:lpstr>
      <vt:lpstr>BÀI TẬP TRẮC NGHIỆM</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dc:creator>Hà Ngân</dc:creator>
  <cp:lastModifiedBy>Admin</cp:lastModifiedBy>
  <cp:revision>88</cp:revision>
  <dcterms:created xsi:type="dcterms:W3CDTF">2006-08-16T00:00:00Z</dcterms:created>
  <dcterms:modified xsi:type="dcterms:W3CDTF">2023-09-28T03:29:56Z</dcterms:modified>
  <dc:identifier>DAFSQ-Bl3TE</dc:identifier>
</cp:coreProperties>
</file>