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43"/>
  </p:notesMasterIdLst>
  <p:sldIdLst>
    <p:sldId id="292" r:id="rId4"/>
    <p:sldId id="257" r:id="rId5"/>
    <p:sldId id="293" r:id="rId6"/>
    <p:sldId id="297" r:id="rId7"/>
    <p:sldId id="298" r:id="rId8"/>
    <p:sldId id="300" r:id="rId9"/>
    <p:sldId id="399" r:id="rId10"/>
    <p:sldId id="402" r:id="rId11"/>
    <p:sldId id="309" r:id="rId12"/>
    <p:sldId id="304" r:id="rId13"/>
    <p:sldId id="303" r:id="rId14"/>
    <p:sldId id="315" r:id="rId15"/>
    <p:sldId id="308" r:id="rId16"/>
    <p:sldId id="403" r:id="rId17"/>
    <p:sldId id="348" r:id="rId18"/>
    <p:sldId id="342" r:id="rId19"/>
    <p:sldId id="405" r:id="rId20"/>
    <p:sldId id="305" r:id="rId21"/>
    <p:sldId id="354" r:id="rId22"/>
    <p:sldId id="316" r:id="rId23"/>
    <p:sldId id="345" r:id="rId24"/>
    <p:sldId id="326" r:id="rId25"/>
    <p:sldId id="439" r:id="rId26"/>
    <p:sldId id="441" r:id="rId27"/>
    <p:sldId id="440" r:id="rId28"/>
    <p:sldId id="442" r:id="rId29"/>
    <p:sldId id="446" r:id="rId30"/>
    <p:sldId id="447" r:id="rId31"/>
    <p:sldId id="445" r:id="rId32"/>
    <p:sldId id="327" r:id="rId33"/>
    <p:sldId id="388" r:id="rId34"/>
    <p:sldId id="330" r:id="rId35"/>
    <p:sldId id="329" r:id="rId36"/>
    <p:sldId id="393" r:id="rId37"/>
    <p:sldId id="394" r:id="rId38"/>
    <p:sldId id="397" r:id="rId39"/>
    <p:sldId id="398" r:id="rId40"/>
    <p:sldId id="335" r:id="rId41"/>
    <p:sldId id="338" r:id="rId42"/>
  </p:sldIdLst>
  <p:sldSz cx="9144000" cy="5143500" type="screen16x9"/>
  <p:notesSz cx="6858000" cy="9144000"/>
  <p:embeddedFontLst>
    <p:embeddedFont>
      <p:font typeface="Raleway Black" panose="020B0604020202020204" charset="0"/>
      <p:bold r:id="rId44"/>
      <p:boldItalic r:id="rId45"/>
    </p:embeddedFont>
    <p:embeddedFont>
      <p:font typeface="Bad Script" panose="020B0604020202020204" charset="0"/>
      <p:regular r:id="rId46"/>
    </p:embeddedFont>
    <p:embeddedFont>
      <p:font typeface="Cambria Math" panose="02040503050406030204" pitchFamily="18" charset="0"/>
      <p:regular r:id="rId47"/>
    </p:embeddedFont>
    <p:embeddedFont>
      <p:font typeface="Raleway Medium" panose="020B0604020202020204" charset="0"/>
      <p:regular r:id="rId48"/>
      <p:bold r:id="rId49"/>
      <p:italic r:id="rId50"/>
      <p:boldItalic r:id="rId51"/>
    </p:embeddedFont>
    <p:embeddedFont>
      <p:font typeface="Roboto" panose="020B0604020202020204" charset="0"/>
      <p:regular r:id="rId52"/>
      <p:bold r:id="rId53"/>
      <p:italic r:id="rId54"/>
      <p:boldItalic r:id="rId55"/>
    </p:embeddedFont>
    <p:embeddedFont>
      <p:font typeface="Nunito Black" panose="020B0604020202020204" charset="0"/>
      <p:bold r:id="rId56"/>
      <p:boldItalic r:id="rId57"/>
    </p:embeddedFont>
    <p:embeddedFont>
      <p:font typeface="Raleway" panose="020B0604020202020204" charset="0"/>
      <p:regular r:id="rId58"/>
      <p:bold r:id="rId59"/>
      <p:italic r:id="rId60"/>
      <p:boldItalic r:id="rId61"/>
    </p:embeddedFont>
    <p:embeddedFont>
      <p:font typeface="Malgun Gothic" panose="020B0503020000020004" pitchFamily="34" charset="-127"/>
      <p:regular r:id="rId62"/>
      <p:bold r:id="rId63"/>
    </p:embeddedFont>
    <p:embeddedFont>
      <p:font typeface="Calibri" panose="020F050202020403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9CF"/>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7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95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82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81667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80180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1193845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527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4267848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2023/9/26</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0172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3493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16058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46669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570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97814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5131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2655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63601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7428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5153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2023/9/26</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9/27/2023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258688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6.xml"/><Relationship Id="rId16" Type="http://schemas.openxmlformats.org/officeDocument/2006/relationships/image" Target="../media/image52.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53.pn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8.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57.png"/><Relationship Id="rId1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19.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80.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707719" y="411204"/>
            <a:ext cx="1102442" cy="585418"/>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1941506" y="228159"/>
            <a:ext cx="7206335" cy="1015663"/>
          </a:xfrm>
          <a:prstGeom prst="rect">
            <a:avLst/>
          </a:prstGeom>
        </p:spPr>
        <p:txBody>
          <a:bodyPr wrap="square">
            <a:spAutoFit/>
          </a:bodyPr>
          <a:lstStyle/>
          <a:p>
            <a:pPr>
              <a:lnSpc>
                <a:spcPct val="150000"/>
              </a:lnSpc>
            </a:pPr>
            <a:r>
              <a:rPr lang="en-US" sz="2000">
                <a:latin typeface="+mj-lt"/>
              </a:rPr>
              <a:t>a) Mỗi hình chữ nhật có là một hình thang cân hay </a:t>
            </a:r>
            <a:r>
              <a:rPr lang="en-US" sz="2000">
                <a:latin typeface="+mj-lt"/>
              </a:rPr>
              <a:t>không</a:t>
            </a:r>
            <a:r>
              <a:rPr lang="en-US" sz="2000" smtClean="0">
                <a:latin typeface="+mj-lt"/>
              </a:rPr>
              <a:t>?</a:t>
            </a:r>
            <a:endParaRPr lang="en-US" sz="2000">
              <a:latin typeface="+mj-lt"/>
            </a:endParaRPr>
          </a:p>
          <a:p>
            <a:pPr>
              <a:lnSpc>
                <a:spcPct val="150000"/>
              </a:lnSpc>
            </a:pPr>
            <a:r>
              <a:rPr lang="en-US" sz="2000">
                <a:latin typeface="+mj-lt"/>
              </a:rPr>
              <a:t>b) Mỗi hình chữ nhật có là một hình bình hành hay không?</a:t>
            </a:r>
            <a:endParaRPr lang="en-US" sz="2000" smtClean="0">
              <a:latin typeface="+mj-lt"/>
            </a:endParaRPr>
          </a:p>
        </p:txBody>
      </p:sp>
      <p:sp>
        <p:nvSpPr>
          <p:cNvPr id="127" name="Rectangle 126"/>
          <p:cNvSpPr/>
          <p:nvPr/>
        </p:nvSpPr>
        <p:spPr>
          <a:xfrm>
            <a:off x="839105" y="1362983"/>
            <a:ext cx="752129" cy="400110"/>
          </a:xfrm>
          <a:prstGeom prst="rect">
            <a:avLst/>
          </a:prstGeom>
        </p:spPr>
        <p:txBody>
          <a:bodyPr wrap="none">
            <a:spAutoFit/>
          </a:bodyPr>
          <a:lstStyle/>
          <a:p>
            <a:pPr lvl="0" algn="ctr">
              <a:buClrTx/>
              <a:defRPr/>
            </a:pPr>
            <a:r>
              <a:rPr lang="en-US" sz="2000" b="1" i="1" u="sng" kern="1200" smtClean="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p:grpSp>
        <p:nvGrpSpPr>
          <p:cNvPr id="139" name="Google Shape;1863;p30"/>
          <p:cNvGrpSpPr/>
          <p:nvPr/>
        </p:nvGrpSpPr>
        <p:grpSpPr>
          <a:xfrm rot="20342406">
            <a:off x="-223462" y="775060"/>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5" name="Rectangle 4"/>
              <p:cNvSpPr/>
              <p:nvPr/>
            </p:nvSpPr>
            <p:spPr>
              <a:xfrm>
                <a:off x="1897736" y="1622671"/>
                <a:ext cx="6766376" cy="1964640"/>
              </a:xfrm>
              <a:prstGeom prst="rect">
                <a:avLst/>
              </a:prstGeom>
            </p:spPr>
            <p:txBody>
              <a:bodyPr wrap="square">
                <a:spAutoFit/>
              </a:bodyPr>
              <a:lstStyle/>
              <a:p>
                <a:pPr algn="just">
                  <a:lnSpc>
                    <a:spcPct val="150000"/>
                  </a:lnSpc>
                  <a:spcBef>
                    <a:spcPts val="100"/>
                  </a:spcBef>
                  <a:spcAft>
                    <a:spcPts val="100"/>
                  </a:spcAft>
                </a:pPr>
                <a:r>
                  <a:rPr lang="en-US" sz="2000" kern="100">
                    <a:latin typeface="+mn-lt"/>
                    <a:ea typeface="Calibri" panose="020F0502020204030204" pitchFamily="34" charset="0"/>
                    <a:cs typeface="Times New Roman" panose="02020603050405020304" pitchFamily="18" charset="0"/>
                  </a:rPr>
                  <a:t>a) M</a:t>
                </a:r>
                <a:r>
                  <a:rPr lang="en-US" sz="2000" kern="100">
                    <a:effectLst/>
                    <a:latin typeface="+mn-lt"/>
                    <a:ea typeface="Calibri" panose="020F0502020204030204" pitchFamily="34" charset="0"/>
                    <a:cs typeface="Times New Roman" panose="02020603050405020304" pitchFamily="18" charset="0"/>
                  </a:rPr>
                  <a:t>ỗi hình chữ nhật là một hình thang cân (do nó là hình thang có hai góc kề một đáy bằng nhau và bằng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90°</m:t>
                    </m:r>
                  </m:oMath>
                </a14:m>
                <a:r>
                  <a:rPr lang="en-US" sz="2000" kern="100">
                    <a:effectLst/>
                    <a:latin typeface="+mn-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a:effectLst/>
                    <a:latin typeface="+mn-lt"/>
                    <a:ea typeface="Calibri" panose="020F0502020204030204" pitchFamily="34" charset="0"/>
                    <a:cs typeface="Times New Roman" panose="02020603050405020304" pitchFamily="18" charset="0"/>
                  </a:rPr>
                  <a:t>b) Mỗi hình chữ nhật là một hình bình hành (do nó có hai cặp góc đối bằng nhau và cùng bằng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90°</m:t>
                    </m:r>
                  </m:oMath>
                </a14:m>
                <a:r>
                  <a:rPr lang="en-US" sz="2000" kern="100">
                    <a:effectLst/>
                    <a:latin typeface="+mn-lt"/>
                    <a:ea typeface="Calibri" panose="020F0502020204030204" pitchFamily="34" charset="0"/>
                    <a:cs typeface="Times New Roman" panose="02020603050405020304" pitchFamily="18" charset="0"/>
                  </a:rPr>
                  <a:t>).</a:t>
                </a:r>
              </a:p>
            </p:txBody>
          </p:sp>
        </mc:Choice>
        <mc:Fallback>
          <p:sp>
            <p:nvSpPr>
              <p:cNvPr id="5" name="Rectangle 4"/>
              <p:cNvSpPr>
                <a:spLocks noRot="1" noChangeAspect="1" noMove="1" noResize="1" noEditPoints="1" noAdjustHandles="1" noChangeArrowheads="1" noChangeShapeType="1" noTextEdit="1"/>
              </p:cNvSpPr>
              <p:nvPr/>
            </p:nvSpPr>
            <p:spPr>
              <a:xfrm>
                <a:off x="1897736" y="1622671"/>
                <a:ext cx="6766376" cy="1964640"/>
              </a:xfrm>
              <a:prstGeom prst="rect">
                <a:avLst/>
              </a:prstGeom>
              <a:blipFill>
                <a:blip r:embed="rId2"/>
                <a:stretch>
                  <a:fillRect l="-901" r="-991" b="-1863"/>
                </a:stretch>
              </a:blipFill>
            </p:spPr>
            <p:txBody>
              <a:bodyPr/>
              <a:lstStyle/>
              <a:p>
                <a:r>
                  <a:rPr lang="en-US">
                    <a:noFill/>
                  </a:rPr>
                  <a:t> </a:t>
                </a:r>
              </a:p>
            </p:txBody>
          </p:sp>
        </mc:Fallback>
      </mc:AlternateContent>
      <p:sp>
        <p:nvSpPr>
          <p:cNvPr id="6" name="Rectangle 5"/>
          <p:cNvSpPr/>
          <p:nvPr/>
        </p:nvSpPr>
        <p:spPr>
          <a:xfrm>
            <a:off x="460665" y="3815924"/>
            <a:ext cx="8216296"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lnSpc>
                <a:spcPct val="150000"/>
              </a:lnSpc>
              <a:spcBef>
                <a:spcPts val="100"/>
              </a:spcBef>
              <a:spcAft>
                <a:spcPts val="100"/>
              </a:spcAft>
            </a:pPr>
            <a:r>
              <a:rPr lang="en-US" sz="2000" b="1" i="1" kern="100">
                <a:solidFill>
                  <a:srgbClr val="C00000"/>
                </a:solidFill>
                <a:latin typeface="+mn-lt"/>
                <a:ea typeface="Calibri" panose="020F0502020204030204" pitchFamily="34" charset="0"/>
                <a:cs typeface="Times New Roman" panose="02020603050405020304" pitchFamily="18" charset="0"/>
              </a:rPr>
              <a:t>Nhận xét: </a:t>
            </a:r>
            <a:r>
              <a:rPr lang="en-US" sz="2000" i="1" kern="100">
                <a:solidFill>
                  <a:srgbClr val="000000"/>
                </a:solidFill>
                <a:latin typeface="+mn-lt"/>
                <a:ea typeface="Calibri" panose="020F0502020204030204" pitchFamily="34" charset="0"/>
                <a:cs typeface="Times New Roman" panose="02020603050405020304" pitchFamily="18" charset="0"/>
              </a:rPr>
              <a:t>Hình chữ nhật có tất cả các tính chất của hình bình hành và hình thang cân.</a:t>
            </a:r>
            <a:endParaRPr lang="en-US" sz="2000" i="1" kern="100">
              <a:solidFill>
                <a:srgbClr val="000000"/>
              </a:solidFill>
              <a:effectLst/>
              <a:latin typeface="+mn-lt"/>
              <a:ea typeface="Calibri" panose="020F0502020204030204" pitchFamily="34" charset="0"/>
              <a:cs typeface="Times New Roman" panose="02020603050405020304" pitchFamily="18" charset="0"/>
            </a:endParaRPr>
          </a:p>
        </p:txBody>
      </p:sp>
      <p:grpSp>
        <p:nvGrpSpPr>
          <p:cNvPr id="125" name="Group 124"/>
          <p:cNvGrpSpPr/>
          <p:nvPr/>
        </p:nvGrpSpPr>
        <p:grpSpPr>
          <a:xfrm rot="2427276">
            <a:off x="8462862" y="4454588"/>
            <a:ext cx="477788" cy="498028"/>
            <a:chOff x="3296950" y="1709871"/>
            <a:chExt cx="2507750" cy="2474272"/>
          </a:xfrm>
        </p:grpSpPr>
        <p:grpSp>
          <p:nvGrpSpPr>
            <p:cNvPr id="131" name="Google Shape;1087;p23"/>
            <p:cNvGrpSpPr/>
            <p:nvPr/>
          </p:nvGrpSpPr>
          <p:grpSpPr>
            <a:xfrm>
              <a:off x="4584599" y="3068944"/>
              <a:ext cx="1220101" cy="1115199"/>
              <a:chOff x="4584599" y="2845669"/>
              <a:chExt cx="1220101" cy="1115199"/>
            </a:xfrm>
          </p:grpSpPr>
          <p:sp>
            <p:nvSpPr>
              <p:cNvPr id="193"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03;p23"/>
            <p:cNvGrpSpPr/>
            <p:nvPr/>
          </p:nvGrpSpPr>
          <p:grpSpPr>
            <a:xfrm>
              <a:off x="3296950" y="3253171"/>
              <a:ext cx="906190" cy="813812"/>
              <a:chOff x="3339300" y="3334346"/>
              <a:chExt cx="906190" cy="813812"/>
            </a:xfrm>
          </p:grpSpPr>
          <p:sp>
            <p:nvSpPr>
              <p:cNvPr id="174"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123;p23"/>
            <p:cNvGrpSpPr/>
            <p:nvPr/>
          </p:nvGrpSpPr>
          <p:grpSpPr>
            <a:xfrm rot="-1580021">
              <a:off x="3680887" y="1709871"/>
              <a:ext cx="1466802" cy="1102954"/>
              <a:chOff x="6719684" y="1420454"/>
              <a:chExt cx="849291" cy="638621"/>
            </a:xfrm>
          </p:grpSpPr>
          <p:sp>
            <p:nvSpPr>
              <p:cNvPr id="15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randombar(horizontal)">
                                      <p:cBhvr>
                                        <p:cTn id="19" dur="500"/>
                                        <p:tgtEl>
                                          <p:spTgt spid="1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40923" y="475544"/>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ĐỊNH LÍ</a:t>
            </a:r>
            <a:endParaRPr lang="en-US" b="1">
              <a:latin typeface="+mj-lt"/>
            </a:endParaRPr>
          </a:p>
        </p:txBody>
      </p:sp>
      <p:grpSp>
        <p:nvGrpSpPr>
          <p:cNvPr id="767" name="Google Shape;767;p18"/>
          <p:cNvGrpSpPr/>
          <p:nvPr/>
        </p:nvGrpSpPr>
        <p:grpSpPr>
          <a:xfrm>
            <a:off x="8249966" y="297841"/>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666595" y="1355342"/>
            <a:ext cx="7576427" cy="2837272"/>
            <a:chOff x="673143" y="1324909"/>
            <a:chExt cx="7576427" cy="2837272"/>
          </a:xfrm>
        </p:grpSpPr>
        <p:sp>
          <p:nvSpPr>
            <p:cNvPr id="81" name="Google Shape;794;p19"/>
            <p:cNvSpPr/>
            <p:nvPr/>
          </p:nvSpPr>
          <p:spPr>
            <a:xfrm>
              <a:off x="1052995" y="1324909"/>
              <a:ext cx="7196575" cy="2837272"/>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415060" y="1460664"/>
              <a:ext cx="6553040" cy="2458173"/>
            </a:xfrm>
            <a:prstGeom prst="rect">
              <a:avLst/>
            </a:prstGeom>
          </p:spPr>
          <p:txBody>
            <a:bodyPr wrap="square">
              <a:spAutoFit/>
            </a:bodyPr>
            <a:lstStyle/>
            <a:p>
              <a:pPr lvl="0" algn="just">
                <a:lnSpc>
                  <a:spcPct val="150000"/>
                </a:lnSpc>
                <a:spcBef>
                  <a:spcPts val="600"/>
                </a:spcBef>
                <a:spcAft>
                  <a:spcPts val="600"/>
                </a:spcAft>
              </a:pPr>
              <a:r>
                <a:rPr lang="vi-VN" sz="2300">
                  <a:ea typeface="Bad Script"/>
                  <a:cs typeface="Bad Script"/>
                  <a:sym typeface="Bad Script"/>
                </a:rPr>
                <a:t>Trong một hình chữ nhật:</a:t>
              </a:r>
            </a:p>
            <a:p>
              <a:pPr lvl="0" algn="just">
                <a:lnSpc>
                  <a:spcPct val="150000"/>
                </a:lnSpc>
                <a:spcBef>
                  <a:spcPts val="600"/>
                </a:spcBef>
                <a:spcAft>
                  <a:spcPts val="600"/>
                </a:spcAft>
              </a:pPr>
              <a:r>
                <a:rPr lang="vi-VN" sz="2300">
                  <a:ea typeface="Bad Script"/>
                  <a:cs typeface="Bad Script"/>
                  <a:sym typeface="Bad Script"/>
                </a:rPr>
                <a:t>a) Hai cạnh đối song song và bằng nhau;</a:t>
              </a:r>
            </a:p>
            <a:p>
              <a:pPr lvl="0" algn="just">
                <a:lnSpc>
                  <a:spcPct val="150000"/>
                </a:lnSpc>
                <a:spcBef>
                  <a:spcPts val="600"/>
                </a:spcBef>
                <a:spcAft>
                  <a:spcPts val="600"/>
                </a:spcAft>
              </a:pPr>
              <a:r>
                <a:rPr lang="vi-VN" sz="2300">
                  <a:ea typeface="Bad Script"/>
                  <a:cs typeface="Bad Script"/>
                  <a:sym typeface="Bad Script"/>
                </a:rPr>
                <a:t>b) Hai đường chéo bằng nhau và cắt nhau tại trung điểm của mỗi </a:t>
              </a:r>
              <a:r>
                <a:rPr lang="vi-VN" sz="2300">
                  <a:ea typeface="Bad Script"/>
                  <a:cs typeface="Bad Script"/>
                  <a:sym typeface="Bad Script"/>
                </a:rPr>
                <a:t>đường</a:t>
              </a:r>
              <a:r>
                <a:rPr lang="vi-VN" sz="2300" smtClean="0">
                  <a:ea typeface="Bad Script"/>
                  <a:cs typeface="Bad Script"/>
                  <a:sym typeface="Bad Script"/>
                </a:rPr>
                <a:t>.</a:t>
              </a:r>
              <a:endParaRPr lang="vi-VN" sz="2300">
                <a:ea typeface="Bad Script"/>
                <a:cs typeface="Bad Script"/>
                <a:sym typeface="Bad Script"/>
              </a:endParaRPr>
            </a:p>
          </p:txBody>
        </p:sp>
        <p:grpSp>
          <p:nvGrpSpPr>
            <p:cNvPr id="86" name="Google Shape;736;p18"/>
            <p:cNvGrpSpPr/>
            <p:nvPr/>
          </p:nvGrpSpPr>
          <p:grpSpPr>
            <a:xfrm>
              <a:off x="673143" y="1462318"/>
              <a:ext cx="638175" cy="672300"/>
              <a:chOff x="2808813" y="2442561"/>
              <a:chExt cx="638175" cy="672300"/>
            </a:xfrm>
          </p:grpSpPr>
          <p:sp>
            <p:nvSpPr>
              <p:cNvPr id="87" name="Google Shape;737;p18"/>
              <p:cNvSpPr/>
              <p:nvPr/>
            </p:nvSpPr>
            <p:spPr>
              <a:xfrm>
                <a:off x="2837388" y="2505261"/>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42561"/>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51811"/>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2797821" y="4147295"/>
            <a:ext cx="6645216" cy="786452"/>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9995" y="285853"/>
            <a:ext cx="8179805" cy="1038746"/>
          </a:xfrm>
          <a:prstGeom prst="rect">
            <a:avLst/>
          </a:prstGeom>
          <a:noFill/>
        </p:spPr>
        <p:txBody>
          <a:bodyPr wrap="square" rtlCol="0">
            <a:spAutoFit/>
          </a:bodyPr>
          <a:lstStyle/>
          <a:p>
            <a:pPr lvl="0" algn="just">
              <a:lnSpc>
                <a:spcPct val="150000"/>
              </a:lnSpc>
              <a:defRPr/>
            </a:pPr>
            <a:r>
              <a:rPr lang="en" sz="2100" b="1">
                <a:solidFill>
                  <a:srgbClr val="4657B0"/>
                </a:solidFill>
                <a:highlight>
                  <a:srgbClr val="E2EE6D"/>
                </a:highlight>
                <a:sym typeface="Raleway Black"/>
              </a:rPr>
              <a:t>Ví dụ 2</a:t>
            </a:r>
            <a:r>
              <a:rPr lang="en" sz="2100" b="1" smtClean="0">
                <a:solidFill>
                  <a:srgbClr val="4657B0"/>
                </a:solidFill>
                <a:highlight>
                  <a:srgbClr val="E2EE6D"/>
                </a:highlight>
                <a:sym typeface="Raleway Black"/>
              </a:rPr>
              <a:t>:</a:t>
            </a:r>
            <a:r>
              <a:rPr lang="en-US" sz="1800" smtClean="0"/>
              <a:t> </a:t>
            </a:r>
            <a:r>
              <a:rPr lang="en-US" sz="2000" smtClean="0">
                <a:latin typeface="+mj-lt"/>
              </a:rPr>
              <a:t>Cho hình chữ nhật </a:t>
            </a:r>
            <a:r>
              <a:rPr lang="en-US" sz="2000" smtClean="0">
                <a:latin typeface="+mj-lt"/>
              </a:rPr>
              <a:t>ABDC </a:t>
            </a:r>
            <a:r>
              <a:rPr lang="en-US" sz="2000">
                <a:latin typeface="+mj-lt"/>
              </a:rPr>
              <a:t>v</a:t>
            </a:r>
            <a:r>
              <a:rPr lang="en-US" sz="2000" smtClean="0">
                <a:latin typeface="+mj-lt"/>
              </a:rPr>
              <a:t>à </a:t>
            </a:r>
            <a:r>
              <a:rPr lang="en-US" sz="2000" smtClean="0">
                <a:latin typeface="+mj-lt"/>
              </a:rPr>
              <a:t>hình </a:t>
            </a:r>
            <a:r>
              <a:rPr lang="en-US" sz="2000" smtClean="0">
                <a:latin typeface="+mj-lt"/>
              </a:rPr>
              <a:t>bình hành ABEC (Hình 49). Chứng minh BD = BE.</a:t>
            </a:r>
            <a:endParaRPr lang="en-US" sz="2000">
              <a:latin typeface="+mj-lt"/>
            </a:endParaRPr>
          </a:p>
        </p:txBody>
      </p:sp>
      <p:grpSp>
        <p:nvGrpSpPr>
          <p:cNvPr id="39" name="Google Shape;435;p15"/>
          <p:cNvGrpSpPr/>
          <p:nvPr/>
        </p:nvGrpSpPr>
        <p:grpSpPr>
          <a:xfrm rot="20516388">
            <a:off x="7996023" y="1975448"/>
            <a:ext cx="1558456" cy="1566236"/>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854602" y="288917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1891758" y="3326568"/>
            <a:ext cx="5356278" cy="1477328"/>
          </a:xfrm>
          <a:prstGeom prst="rect">
            <a:avLst/>
          </a:prstGeom>
        </p:spPr>
        <p:txBody>
          <a:bodyPr wrap="square">
            <a:spAutoFit/>
          </a:bodyPr>
          <a:lstStyle/>
          <a:p>
            <a:pPr>
              <a:lnSpc>
                <a:spcPct val="150000"/>
              </a:lnSpc>
            </a:pPr>
            <a:r>
              <a:rPr lang="en-US" sz="2000" smtClean="0"/>
              <a:t>Ta có ABCD là </a:t>
            </a:r>
            <a:r>
              <a:rPr lang="en-US" sz="2000"/>
              <a:t>hình chữ </a:t>
            </a:r>
            <a:r>
              <a:rPr lang="en-US" sz="2000"/>
              <a:t>nhật </a:t>
            </a:r>
            <a:r>
              <a:rPr lang="en-US" sz="2000" smtClean="0"/>
              <a:t>nên AC = BD;</a:t>
            </a:r>
          </a:p>
          <a:p>
            <a:pPr>
              <a:lnSpc>
                <a:spcPct val="150000"/>
              </a:lnSpc>
            </a:pPr>
            <a:r>
              <a:rPr lang="en-US" sz="2000"/>
              <a:t> </a:t>
            </a:r>
            <a:r>
              <a:rPr lang="en-US" sz="2000" smtClean="0"/>
              <a:t>        ABEC là hình bình hành nên BE = AC.</a:t>
            </a:r>
          </a:p>
          <a:p>
            <a:pPr>
              <a:lnSpc>
                <a:spcPct val="150000"/>
              </a:lnSpc>
            </a:pPr>
            <a:r>
              <a:rPr lang="en-US" sz="2000" smtClean="0"/>
              <a:t>Suy ra BD = BE (vì cùng bằng AC).</a:t>
            </a: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990826" y="1296754"/>
            <a:ext cx="3386865" cy="1873143"/>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8803" y="118814"/>
            <a:ext cx="1980316" cy="494138"/>
            <a:chOff x="489286" y="610931"/>
            <a:chExt cx="1980316" cy="494138"/>
          </a:xfrm>
        </p:grpSpPr>
        <p:grpSp>
          <p:nvGrpSpPr>
            <p:cNvPr id="1180" name="Google Shape;1180;p24"/>
            <p:cNvGrpSpPr/>
            <p:nvPr/>
          </p:nvGrpSpPr>
          <p:grpSpPr>
            <a:xfrm>
              <a:off x="2257858" y="610931"/>
              <a:ext cx="192024" cy="415949"/>
              <a:chOff x="2734144"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44" y="1144624"/>
                <a:ext cx="401011" cy="898340"/>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489286" y="628015"/>
              <a:ext cx="1980316" cy="477054"/>
            </a:xfrm>
            <a:prstGeom prst="rect">
              <a:avLst/>
            </a:prstGeom>
            <a:noFill/>
          </p:spPr>
          <p:txBody>
            <a:bodyPr wrap="square" rtlCol="0">
              <a:spAutoFit/>
            </a:bodyPr>
            <a:lstStyle/>
            <a:p>
              <a:r>
                <a:rPr lang="en-US" sz="25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mc:AlternateContent xmlns:mc="http://schemas.openxmlformats.org/markup-compatibility/2006">
        <mc:Choice xmlns:a14="http://schemas.microsoft.com/office/drawing/2010/main" Requires="a14">
          <p:sp>
            <p:nvSpPr>
              <p:cNvPr id="5" name="Rectangle 4"/>
              <p:cNvSpPr/>
              <p:nvPr/>
            </p:nvSpPr>
            <p:spPr>
              <a:xfrm>
                <a:off x="408803" y="124626"/>
                <a:ext cx="8250167" cy="1601016"/>
              </a:xfrm>
              <a:prstGeom prst="rect">
                <a:avLst/>
              </a:prstGeom>
            </p:spPr>
            <p:txBody>
              <a:bodyPr wrap="square">
                <a:spAutoFit/>
              </a:bodyPr>
              <a:lstStyle/>
              <a:p>
                <a:pPr algn="just">
                  <a:lnSpc>
                    <a:spcPct val="150000"/>
                  </a:lnSpc>
                  <a:spcBef>
                    <a:spcPts val="100"/>
                  </a:spcBef>
                  <a:spcAft>
                    <a:spcPts val="100"/>
                  </a:spcAft>
                </a:pPr>
                <a:r>
                  <a:rPr lang="en-US" sz="1900" smtClean="0">
                    <a:latin typeface="+mn-lt"/>
                  </a:rPr>
                  <a:t>                                </a:t>
                </a:r>
                <a:r>
                  <a:rPr lang="vi-VN" sz="1900" smtClean="0">
                    <a:latin typeface="+mn-lt"/>
                  </a:rPr>
                  <a:t>Cho </a:t>
                </a:r>
                <a:r>
                  <a:rPr lang="vi-VN" sz="1900" smtClean="0">
                    <a:latin typeface="+mn-lt"/>
                  </a:rPr>
                  <a:t>hình chữ nhật ABCD có hai đường chéo AC và BD cắt nhau tại O. Gọi M, N lần lượt là hình chiếu của O trên AB, BC. Chứng minh </a:t>
                </a:r>
                <a:r>
                  <a:rPr lang="en-US" sz="1900" kern="1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MN</m:t>
                    </m:r>
                    <m:r>
                      <a:rPr lang="en-US" sz="1900" i="0" kern="100" smtClean="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r>
                      <m:rPr>
                        <m:sty m:val="p"/>
                      </m:rPr>
                      <a:rPr lang="en-US" sz="1900" i="0" kern="100">
                        <a:effectLst/>
                        <a:latin typeface="+mn-lt"/>
                        <a:ea typeface="Calibri" panose="020F0502020204030204" pitchFamily="34" charset="0"/>
                        <a:cs typeface="Times New Roman" panose="02020603050405020304" pitchFamily="18" charset="0"/>
                      </a:rPr>
                      <m:t>AC</m:t>
                    </m:r>
                  </m:oMath>
                </a14:m>
                <a:r>
                  <a:rPr lang="en-US" sz="1900" kern="100" smtClean="0">
                    <a:effectLst/>
                    <a:latin typeface="+mn-lt"/>
                    <a:ea typeface="Calibri" panose="020F0502020204030204" pitchFamily="34"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8803" y="124626"/>
                <a:ext cx="8250167" cy="1601016"/>
              </a:xfrm>
              <a:prstGeom prst="rect">
                <a:avLst/>
              </a:prstGeom>
              <a:blipFill>
                <a:blip r:embed="rId3"/>
                <a:stretch>
                  <a:fillRect l="-665" r="-739"/>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262470" y="1284451"/>
            <a:ext cx="881530" cy="647469"/>
          </a:xfrm>
          <a:prstGeom prst="rect">
            <a:avLst/>
          </a:prstGeom>
        </p:spPr>
      </p:pic>
      <p:pic>
        <p:nvPicPr>
          <p:cNvPr id="11" name="Picture 10"/>
          <p:cNvPicPr>
            <a:picLocks noChangeAspect="1"/>
          </p:cNvPicPr>
          <p:nvPr/>
        </p:nvPicPr>
        <p:blipFill>
          <a:blip r:embed="rId5"/>
          <a:stretch>
            <a:fillRect/>
          </a:stretch>
        </p:blipFill>
        <p:spPr>
          <a:xfrm rot="2261094">
            <a:off x="286209" y="4669869"/>
            <a:ext cx="410605" cy="358509"/>
          </a:xfrm>
          <a:prstGeom prst="rect">
            <a:avLst/>
          </a:prstGeom>
        </p:spPr>
      </p:pic>
      <p:sp>
        <p:nvSpPr>
          <p:cNvPr id="107" name="Rectangle 106"/>
          <p:cNvSpPr/>
          <p:nvPr/>
        </p:nvSpPr>
        <p:spPr>
          <a:xfrm>
            <a:off x="408803" y="169823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3175562" y="2019057"/>
                <a:ext cx="5690144" cy="3124445"/>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Cho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M</m:t>
                    </m:r>
                    <m:r>
                      <a:rPr lang="en-US" sz="1900" i="0" kern="100">
                        <a:effectLst/>
                        <a:latin typeface="+mn-lt"/>
                        <a:ea typeface="Calibri" panose="020F0502020204030204" pitchFamily="34" charset="0"/>
                        <a:cs typeface="Times New Roman" panose="02020603050405020304" pitchFamily="18" charset="0"/>
                      </a:rPr>
                      <m:t>, </m:t>
                    </m:r>
                    <m:r>
                      <m:rPr>
                        <m:sty m:val="p"/>
                      </m:rPr>
                      <a:rPr lang="en-US" sz="1900" i="0" kern="100">
                        <a:effectLst/>
                        <a:latin typeface="+mn-lt"/>
                        <a:ea typeface="Calibri" panose="020F0502020204030204" pitchFamily="34" charset="0"/>
                        <a:cs typeface="Times New Roman" panose="02020603050405020304" pitchFamily="18" charset="0"/>
                      </a:rPr>
                      <m:t>N</m:t>
                    </m:r>
                  </m:oMath>
                </a14:m>
                <a:r>
                  <a:rPr lang="en-US" sz="1900" kern="100">
                    <a:effectLst/>
                    <a:latin typeface="+mn-lt"/>
                    <a:ea typeface="Malgun Gothic" panose="020B0503020000020004" pitchFamily="34" charset="-127"/>
                    <a:cs typeface="Times New Roman" panose="02020603050405020304" pitchFamily="18" charset="0"/>
                  </a:rPr>
                  <a:t> là hình chiếu của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m:t>
                    </m:r>
                  </m:oMath>
                </a14:m>
                <a:r>
                  <a:rPr lang="en-US" sz="1900" kern="100">
                    <a:effectLst/>
                    <a:latin typeface="+mn-lt"/>
                    <a:ea typeface="Malgun Gothic" panose="020B0503020000020004" pitchFamily="34" charset="-127"/>
                    <a:cs typeface="Times New Roman" panose="02020603050405020304" pitchFamily="18" charset="0"/>
                  </a:rPr>
                  <a:t> lên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 </m:t>
                    </m:r>
                    <m:r>
                      <m:rPr>
                        <m:sty m:val="p"/>
                      </m:rPr>
                      <a:rPr lang="en-US" sz="1900" i="0" kern="100">
                        <a:effectLst/>
                        <a:latin typeface="+mn-lt"/>
                        <a:ea typeface="Malgun Gothic" panose="020B0503020000020004" pitchFamily="34" charset="-127"/>
                        <a:cs typeface="Times New Roman" panose="02020603050405020304" pitchFamily="18" charset="0"/>
                      </a:rPr>
                      <m:t>AC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OM</m:t>
                    </m:r>
                    <m:r>
                      <a:rPr lang="en-US" sz="1900" i="0" kern="100">
                        <a:effectLst/>
                        <a:latin typeface="+mn-lt"/>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AB</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ON</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m:rPr>
                        <m:sty m:val="p"/>
                      </m:rPr>
                      <a:rPr lang="nl-NL" sz="1900" i="0" kern="100">
                        <a:effectLst/>
                        <a:latin typeface="+mn-lt"/>
                        <a:ea typeface="Calibri" panose="020F0502020204030204" pitchFamily="34" charset="0"/>
                        <a:cs typeface="Times New Roman" panose="02020603050405020304" pitchFamily="18" charset="0"/>
                      </a:rPr>
                      <m:t>OMBN</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nl-NL" sz="1900" i="0" kern="100">
                            <a:effectLst/>
                            <a:latin typeface="+mn-lt"/>
                            <a:ea typeface="Malgun Gothic" panose="020B0503020000020004" pitchFamily="34" charset="-127"/>
                            <a:cs typeface="Times New Roman" panose="02020603050405020304" pitchFamily="18" charset="0"/>
                          </a:rPr>
                          <m:t>OMB</m:t>
                        </m:r>
                      </m:e>
                    </m:acc>
                    <m:r>
                      <a:rPr lang="en-US"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MBN</m:t>
                        </m:r>
                      </m:e>
                    </m:acc>
                    <m:r>
                      <a:rPr lang="en-US"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BNO</m:t>
                        </m:r>
                      </m:e>
                    </m:acc>
                    <m:r>
                      <a:rPr lang="en-US" sz="1900" i="0" kern="100">
                        <a:effectLst/>
                        <a:latin typeface="+mn-lt"/>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90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Do đó tứ giác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OMBN</m:t>
                    </m:r>
                  </m:oMath>
                </a14:m>
                <a:r>
                  <a:rPr lang="en-US" sz="1900" kern="100">
                    <a:effectLst/>
                    <a:latin typeface="+mn-lt"/>
                    <a:ea typeface="Malgun Gothic" panose="020B0503020000020004" pitchFamily="34" charset="-127"/>
                    <a:cs typeface="Times New Roman" panose="02020603050405020304" pitchFamily="18" charset="0"/>
                  </a:rPr>
                  <a:t> là hình chữ nhật</a:t>
                </a:r>
                <a:r>
                  <a:rPr lang="en-US" sz="190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OB</m:t>
                    </m:r>
                    <m:r>
                      <a:rPr lang="en-US" sz="1900" i="0" kern="100">
                        <a:effectLst/>
                        <a:latin typeface="+mn-lt"/>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MN</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chữ nhật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MN</m:t>
                    </m:r>
                    <m:r>
                      <a:rPr lang="en-US" sz="1900" i="0" kern="100">
                        <a:effectLst/>
                        <a:latin typeface="+mn-lt"/>
                        <a:ea typeface="Malgun Gothic" panose="020B0503020000020004" pitchFamily="34" charset="-127"/>
                        <a:cs typeface="Times New Roman" panose="02020603050405020304" pitchFamily="18" charset="0"/>
                      </a:rPr>
                      <m:t>=</m:t>
                    </m:r>
                    <m:f>
                      <m:fPr>
                        <m:ctrlPr>
                          <a:rPr lang="en-US" sz="1900" kern="100">
                            <a:effectLst/>
                            <a:latin typeface="+mn-lt"/>
                            <a:ea typeface="Malgun Gothic" panose="020B0503020000020004" pitchFamily="34" charset="-127"/>
                            <a:cs typeface="Times New Roman" panose="02020603050405020304" pitchFamily="18" charset="0"/>
                          </a:rPr>
                        </m:ctrlPr>
                      </m:fPr>
                      <m:num>
                        <m:r>
                          <a:rPr lang="en-US" sz="1900" i="0" kern="100">
                            <a:effectLst/>
                            <a:latin typeface="+mn-lt"/>
                            <a:ea typeface="Malgun Gothic" panose="020B0503020000020004" pitchFamily="34" charset="-127"/>
                            <a:cs typeface="Times New Roman" panose="02020603050405020304" pitchFamily="18" charset="0"/>
                          </a:rPr>
                          <m:t>1</m:t>
                        </m:r>
                      </m:num>
                      <m:den>
                        <m:r>
                          <a:rPr lang="en-US" sz="1900" i="0" kern="100">
                            <a:effectLst/>
                            <a:latin typeface="+mn-lt"/>
                            <a:ea typeface="Malgun Gothic" panose="020B0503020000020004" pitchFamily="34" charset="-127"/>
                            <a:cs typeface="Times New Roman" panose="02020603050405020304" pitchFamily="18" charset="0"/>
                          </a:rPr>
                          <m:t>2</m:t>
                        </m:r>
                      </m:den>
                    </m:f>
                    <m:r>
                      <m:rPr>
                        <m:sty m:val="p"/>
                      </m:rPr>
                      <a:rPr lang="en-US" sz="1900" i="0" kern="100">
                        <a:effectLst/>
                        <a:latin typeface="+mn-lt"/>
                        <a:ea typeface="Malgun Gothic" panose="020B0503020000020004" pitchFamily="34" charset="-127"/>
                        <a:cs typeface="Times New Roman" panose="02020603050405020304" pitchFamily="18" charset="0"/>
                      </a:rPr>
                      <m:t>AC</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MN</m:t>
                    </m:r>
                    <m:r>
                      <a:rPr lang="en-US" sz="1900" i="0" kern="100">
                        <a:effectLst/>
                        <a:latin typeface="+mn-lt"/>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OB</m:t>
                    </m:r>
                    <m:r>
                      <a:rPr lang="en-US" sz="1900" i="0" kern="10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r>
                      <m:rPr>
                        <m:sty m:val="p"/>
                      </m:rPr>
                      <a:rPr lang="en-US" sz="1900" i="0" kern="100">
                        <a:effectLst/>
                        <a:latin typeface="+mn-lt"/>
                        <a:ea typeface="Calibri" panose="020F0502020204030204" pitchFamily="34" charset="0"/>
                        <a:cs typeface="Times New Roman" panose="02020603050405020304" pitchFamily="18" charset="0"/>
                      </a:rPr>
                      <m:t>AC</m:t>
                    </m:r>
                  </m:oMath>
                </a14:m>
                <a:r>
                  <a:rPr lang="en-US" sz="1900" kern="100" smtClean="0">
                    <a:effectLst/>
                    <a:latin typeface="+mn-lt"/>
                    <a:ea typeface="Calibri" panose="020F0502020204030204" pitchFamily="34" charset="0"/>
                    <a:cs typeface="Times New Roman" panose="02020603050405020304" pitchFamily="18" charset="0"/>
                  </a:rPr>
                  <a:t> </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75562" y="2019057"/>
                <a:ext cx="5690144" cy="3124445"/>
              </a:xfrm>
              <a:prstGeom prst="rect">
                <a:avLst/>
              </a:prstGeom>
              <a:blipFill>
                <a:blip r:embed="rId6"/>
                <a:stretch>
                  <a:fillRect l="-1072"/>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56" y="2114346"/>
            <a:ext cx="2768405" cy="1886045"/>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500"/>
                                        <p:tgtEl>
                                          <p:spTgt spid="7">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barn(inVertical)">
                                      <p:cBhvr>
                                        <p:cTn id="5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3. DẤU</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1482232" y="2800143"/>
            <a:ext cx="2286193" cy="1768742"/>
          </a:xfrm>
          <a:prstGeom prst="rect">
            <a:avLst/>
          </a:prstGeom>
        </p:spPr>
      </p:pic>
      <p:pic>
        <p:nvPicPr>
          <p:cNvPr id="3" name="Picture 2"/>
          <p:cNvPicPr>
            <a:picLocks noChangeAspect="1"/>
          </p:cNvPicPr>
          <p:nvPr/>
        </p:nvPicPr>
        <p:blipFill>
          <a:blip r:embed="rId4"/>
          <a:stretch>
            <a:fillRect/>
          </a:stretch>
        </p:blipFill>
        <p:spPr>
          <a:xfrm>
            <a:off x="3675304" y="2622991"/>
            <a:ext cx="804742" cy="579170"/>
          </a:xfrm>
          <a:prstGeom prst="rect">
            <a:avLst/>
          </a:prstGeom>
        </p:spPr>
      </p:pic>
      <p:sp>
        <p:nvSpPr>
          <p:cNvPr id="14" name="Rectangle 13"/>
          <p:cNvSpPr/>
          <p:nvPr/>
        </p:nvSpPr>
        <p:spPr>
          <a:xfrm>
            <a:off x="4869065" y="2912576"/>
            <a:ext cx="2644469" cy="1543875"/>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31111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540058" y="481166"/>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ĐKP3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mc:Choice xmlns:a14="http://schemas.microsoft.com/office/drawing/2010/main" Requires="a14">
          <p:sp>
            <p:nvSpPr>
              <p:cNvPr id="26" name="TextBox 25"/>
              <p:cNvSpPr txBox="1"/>
              <p:nvPr/>
            </p:nvSpPr>
            <p:spPr>
              <a:xfrm>
                <a:off x="492352" y="1061242"/>
                <a:ext cx="8143068" cy="1954509"/>
              </a:xfrm>
              <a:prstGeom prst="rect">
                <a:avLst/>
              </a:prstGeom>
              <a:noFill/>
            </p:spPr>
            <p:txBody>
              <a:bodyPr wrap="square" rtlCol="0">
                <a:spAutoFit/>
              </a:bodyPr>
              <a:lstStyle/>
              <a:p>
                <a:pPr algn="just">
                  <a:lnSpc>
                    <a:spcPct val="150000"/>
                  </a:lnSpc>
                </a:pPr>
                <a:r>
                  <a:rPr lang="vi-VN" sz="2000" smtClean="0">
                    <a:latin typeface="+mn-lt"/>
                  </a:rPr>
                  <a:t>a) Cho hình bình hành </a:t>
                </a:r>
                <a:r>
                  <a:rPr lang="vi-VN" sz="2000">
                    <a:latin typeface="+mn-lt"/>
                  </a:rPr>
                  <a:t>ABCD </a:t>
                </a:r>
                <a:r>
                  <a:rPr lang="vi-VN" sz="2000" smtClean="0">
                    <a:latin typeface="+mn-lt"/>
                  </a:rPr>
                  <a:t>có</a:t>
                </a:r>
                <a:r>
                  <a:rPr lang="en-US" sz="2000" kern="1200">
                    <a:latin typeface="+mn-lt"/>
                    <a:cs typeface="Arial" panose="020B0604020202020204" pitchFamily="34" charset="0"/>
                  </a:rPr>
                  <a:t> </a:t>
                </a:r>
                <a14:m>
                  <m:oMath xmlns:m="http://schemas.openxmlformats.org/officeDocument/2006/math">
                    <m:acc>
                      <m:accPr>
                        <m:chr m:val="̂"/>
                        <m:ctrlPr>
                          <a:rPr lang="en-US" sz="2000" i="1">
                            <a:latin typeface="+mn-lt"/>
                            <a:ea typeface="Times New Roman" panose="02020603050405020304" pitchFamily="18" charset="0"/>
                          </a:rPr>
                        </m:ctrlPr>
                      </m:accPr>
                      <m:e>
                        <m:r>
                          <m:rPr>
                            <m:sty m:val="p"/>
                          </m:rPr>
                          <a:rPr lang="en-US" sz="2000">
                            <a:latin typeface="+mn-lt"/>
                            <a:ea typeface="Times New Roman" panose="02020603050405020304" pitchFamily="18" charset="0"/>
                          </a:rPr>
                          <m:t>A</m:t>
                        </m:r>
                      </m:e>
                    </m:acc>
                    <m:r>
                      <a:rPr lang="en-US" sz="2000" b="0" i="1" smtClean="0">
                        <a:latin typeface="+mn-lt"/>
                        <a:ea typeface="Times New Roman" panose="02020603050405020304" pitchFamily="18" charset="0"/>
                      </a:rPr>
                      <m:t>=90</m:t>
                    </m:r>
                    <m:r>
                      <a:rPr lang="en-US" sz="2000" b="0" i="1" smtClean="0">
                        <a:latin typeface="+mn-lt"/>
                        <a:ea typeface="Cambria Math" panose="02040503050406030204" pitchFamily="18" charset="0"/>
                      </a:rPr>
                      <m:t>°</m:t>
                    </m:r>
                    <m:r>
                      <a:rPr lang="en-US" sz="2000" b="0" i="0" smtClean="0">
                        <a:latin typeface="+mn-lt"/>
                        <a:ea typeface="Cambria Math" panose="02040503050406030204" pitchFamily="18" charset="0"/>
                      </a:rPr>
                      <m:t>.</m:t>
                    </m:r>
                  </m:oMath>
                </a14:m>
                <a:r>
                  <a:rPr lang="en-US" sz="2000" smtClean="0">
                    <a:latin typeface="+mn-lt"/>
                  </a:rPr>
                  <a:t> </a:t>
                </a:r>
                <a:r>
                  <a:rPr lang="vi-VN" sz="2000" smtClean="0">
                    <a:latin typeface="+mn-lt"/>
                  </a:rPr>
                  <a:t>ABCD </a:t>
                </a:r>
                <a:r>
                  <a:rPr lang="vi-VN" sz="2000">
                    <a:latin typeface="+mn-lt"/>
                  </a:rPr>
                  <a:t>có phải là hình chữ nhật hay không?</a:t>
                </a:r>
              </a:p>
              <a:p>
                <a:pPr algn="just">
                  <a:lnSpc>
                    <a:spcPct val="150000"/>
                  </a:lnSpc>
                </a:pPr>
                <a:r>
                  <a:rPr lang="vi-VN" sz="2000">
                    <a:latin typeface="+mn-lt"/>
                  </a:rPr>
                  <a:t>b) Cho hình bình hành ABCD có hai đường chéo AC và BD bằng nhau (Hình </a:t>
                </a:r>
                <a:r>
                  <a:rPr lang="vi-VN" sz="2000">
                    <a:latin typeface="+mn-lt"/>
                  </a:rPr>
                  <a:t>50</a:t>
                </a:r>
                <a:r>
                  <a:rPr lang="vi-VN" sz="2000" smtClean="0">
                    <a:latin typeface="+mn-lt"/>
                  </a:rPr>
                  <a:t>).</a:t>
                </a:r>
                <a:endParaRPr lang="vi-VN" sz="2000">
                  <a:latin typeface="+mn-lt"/>
                </a:endParaRPr>
              </a:p>
            </p:txBody>
          </p:sp>
        </mc:Choice>
        <mc:Fallback>
          <p:sp>
            <p:nvSpPr>
              <p:cNvPr id="26" name="TextBox 25"/>
              <p:cNvSpPr txBox="1">
                <a:spLocks noRot="1" noChangeAspect="1" noMove="1" noResize="1" noEditPoints="1" noAdjustHandles="1" noChangeArrowheads="1" noChangeShapeType="1" noTextEdit="1"/>
              </p:cNvSpPr>
              <p:nvPr/>
            </p:nvSpPr>
            <p:spPr>
              <a:xfrm>
                <a:off x="492352" y="1061242"/>
                <a:ext cx="8143068" cy="1954509"/>
              </a:xfrm>
              <a:prstGeom prst="rect">
                <a:avLst/>
              </a:prstGeom>
              <a:blipFill>
                <a:blip r:embed="rId3"/>
                <a:stretch>
                  <a:fillRect l="-823" r="-749" b="-1869"/>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flipH="1">
            <a:off x="222637" y="4583545"/>
            <a:ext cx="1127544" cy="523351"/>
          </a:xfrm>
          <a:prstGeom prst="rect">
            <a:avLst/>
          </a:prstGeom>
        </p:spPr>
      </p:pic>
      <p:pic>
        <p:nvPicPr>
          <p:cNvPr id="14" name="Picture 13"/>
          <p:cNvPicPr>
            <a:picLocks noChangeAspect="1"/>
          </p:cNvPicPr>
          <p:nvPr/>
        </p:nvPicPr>
        <p:blipFill>
          <a:blip r:embed="rId5"/>
          <a:stretch>
            <a:fillRect/>
          </a:stretch>
        </p:blipFill>
        <p:spPr>
          <a:xfrm>
            <a:off x="8330068" y="82631"/>
            <a:ext cx="777684" cy="1021200"/>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995283" y="2497896"/>
            <a:ext cx="2536467" cy="208362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492352" y="2987176"/>
                <a:ext cx="5360112" cy="1492845"/>
              </a:xfrm>
              <a:prstGeom prst="rect">
                <a:avLst/>
              </a:prstGeom>
            </p:spPr>
            <p:txBody>
              <a:bodyPr wrap="square">
                <a:spAutoFit/>
              </a:bodyPr>
              <a:lstStyle/>
              <a:p>
                <a:pPr lvl="0" algn="just">
                  <a:lnSpc>
                    <a:spcPct val="150000"/>
                  </a:lnSpc>
                </a:pPr>
                <a:r>
                  <a:rPr lang="vi-VN" sz="2000">
                    <a:latin typeface="Arial" panose="020B0604020202020204" pitchFamily="34" charset="0"/>
                  </a:rPr>
                  <a:t>• Hai tam giác ABC và DCB có bằng nhau hay không? Từ đó, hãy so sánh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m:t>
                        </m:r>
                        <m:r>
                          <m:rPr>
                            <m:sty m:val="p"/>
                          </m:rPr>
                          <a:rPr lang="en-US" sz="2000">
                            <a:latin typeface="Cambria Math" panose="02040503050406030204" pitchFamily="18" charset="0"/>
                            <a:ea typeface="Times New Roman" panose="02020603050405020304" pitchFamily="18" charset="0"/>
                          </a:rPr>
                          <m:t>B</m:t>
                        </m:r>
                        <m:r>
                          <m:rPr>
                            <m:sty m:val="p"/>
                          </m:rPr>
                          <a:rPr lang="en-US" sz="2000">
                            <a:latin typeface="Cambria Math" panose="02040503050406030204" pitchFamily="18" charset="0"/>
                            <a:ea typeface="Times New Roman" panose="02020603050405020304" pitchFamily="18" charset="0"/>
                          </a:rPr>
                          <m:t>C</m:t>
                        </m:r>
                      </m:e>
                    </m:acc>
                  </m:oMath>
                </a14:m>
                <a:r>
                  <a:rPr lang="vi-VN" sz="2000">
                    <a:latin typeface="Arial" panose="020B0604020202020204" pitchFamily="34" charset="0"/>
                  </a:rPr>
                  <a:t> 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DC</m:t>
                        </m:r>
                        <m:r>
                          <m:rPr>
                            <m:sty m:val="p"/>
                          </m:rPr>
                          <a:rPr lang="en-US" sz="2000">
                            <a:latin typeface="Cambria Math" panose="02040503050406030204" pitchFamily="18" charset="0"/>
                            <a:ea typeface="Times New Roman" panose="02020603050405020304" pitchFamily="18" charset="0"/>
                          </a:rPr>
                          <m:t>B</m:t>
                        </m:r>
                      </m:e>
                    </m:acc>
                    <m:r>
                      <a:rPr lang="en-US" sz="2000" i="1">
                        <a:latin typeface="Cambria Math" panose="02040503050406030204" pitchFamily="18" charset="0"/>
                        <a:ea typeface="Times New Roman" panose="02020603050405020304" pitchFamily="18" charset="0"/>
                      </a:rPr>
                      <m:t>.</m:t>
                    </m:r>
                  </m:oMath>
                </a14:m>
                <a:endParaRPr lang="en-US" sz="2000"/>
              </a:p>
              <a:p>
                <a:pPr lvl="0" algn="just">
                  <a:lnSpc>
                    <a:spcPct val="150000"/>
                  </a:lnSpc>
                </a:pPr>
                <a:r>
                  <a:rPr lang="vi-VN" sz="2000">
                    <a:latin typeface="Arial" panose="020B0604020202020204" pitchFamily="34" charset="0"/>
                  </a:rPr>
                  <a:t>• </a:t>
                </a:r>
                <a:r>
                  <a:rPr lang="vi-VN" sz="2000">
                    <a:latin typeface="Arial" panose="020B0604020202020204" pitchFamily="34" charset="0"/>
                  </a:rPr>
                  <a:t>ABCD có phải là hình chữ nhật hay không?</a:t>
                </a:r>
              </a:p>
            </p:txBody>
          </p:sp>
        </mc:Choice>
        <mc:Fallback>
          <p:sp>
            <p:nvSpPr>
              <p:cNvPr id="7" name="Rectangle 6"/>
              <p:cNvSpPr>
                <a:spLocks noRot="1" noChangeAspect="1" noMove="1" noResize="1" noEditPoints="1" noAdjustHandles="1" noChangeArrowheads="1" noChangeShapeType="1" noTextEdit="1"/>
              </p:cNvSpPr>
              <p:nvPr/>
            </p:nvSpPr>
            <p:spPr>
              <a:xfrm>
                <a:off x="492352" y="2987176"/>
                <a:ext cx="5360112" cy="1492845"/>
              </a:xfrm>
              <a:prstGeom prst="rect">
                <a:avLst/>
              </a:prstGeom>
              <a:blipFill>
                <a:blip r:embed="rId8"/>
                <a:stretch>
                  <a:fillRect l="-1251" r="-21957" b="-2857"/>
                </a:stretch>
              </a:blipFill>
            </p:spPr>
            <p:txBody>
              <a:bodyPr/>
              <a:lstStyle/>
              <a:p>
                <a:r>
                  <a:rPr lang="en-US">
                    <a:noFill/>
                  </a:rPr>
                  <a:t> </a:t>
                </a:r>
              </a:p>
            </p:txBody>
          </p:sp>
        </mc:Fallback>
      </mc:AlternateContent>
    </p:spTree>
    <p:extLst>
      <p:ext uri="{BB962C8B-B14F-4D97-AF65-F5344CB8AC3E}">
        <p14:creationId xmlns:p14="http://schemas.microsoft.com/office/powerpoint/2010/main" val="18474201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7513983" y="3681951"/>
            <a:ext cx="1719689" cy="1647876"/>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4203304">
            <a:off x="-71313" y="632932"/>
            <a:ext cx="877351" cy="724767"/>
          </a:xfrm>
          <a:prstGeom prst="rect">
            <a:avLst/>
          </a:prstGeom>
        </p:spPr>
      </p:pic>
      <p:sp>
        <p:nvSpPr>
          <p:cNvPr id="108" name="Rectangle 107"/>
          <p:cNvSpPr/>
          <p:nvPr/>
        </p:nvSpPr>
        <p:spPr>
          <a:xfrm>
            <a:off x="4195935" y="4964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258546" y="1069150"/>
                <a:ext cx="6363751" cy="3078279"/>
              </a:xfrm>
              <a:prstGeom prst="rect">
                <a:avLst/>
              </a:prstGeom>
            </p:spPr>
            <p:txBody>
              <a:bodyPr wrap="square">
                <a:spAutoFit/>
              </a:bodyPr>
              <a:lstStyle/>
              <a:p>
                <a:pPr algn="just">
                  <a:lnSpc>
                    <a:spcPct val="150000"/>
                  </a:lnSpc>
                  <a:spcBef>
                    <a:spcPts val="600"/>
                  </a:spcBef>
                  <a:spcAft>
                    <a:spcPts val="600"/>
                  </a:spcAft>
                </a:pPr>
                <a:r>
                  <a:rPr lang="en-US" sz="20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bình hành </a:t>
                </a:r>
                <a:endParaRPr lang="en-US" sz="2000" kern="100" smtClean="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AB</m:t>
                    </m:r>
                    <m:r>
                      <a:rPr lang="nl-NL"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oMath>
                </a14:m>
                <a:r>
                  <a:rPr lang="nl-NL"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C</m:t>
                        </m:r>
                      </m:e>
                    </m:acc>
                    <m:r>
                      <a:rPr lang="nl-NL"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A</m:t>
                        </m:r>
                      </m:e>
                    </m:acc>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90</m:t>
                        </m:r>
                      </m:e>
                      <m:sup>
                        <m:r>
                          <m:rPr>
                            <m:sty m:val="p"/>
                          </m:rPr>
                          <a:rPr lang="en-US" sz="2000" i="0" kern="100">
                            <a:effectLst/>
                            <a:latin typeface="+mn-lt"/>
                            <a:ea typeface="Malgun Gothic" panose="020B0503020000020004" pitchFamily="34" charset="-127"/>
                            <a:cs typeface="Times New Roman" panose="02020603050405020304" pitchFamily="18" charset="0"/>
                          </a:rPr>
                          <m:t>o</m:t>
                        </m:r>
                      </m:sup>
                    </m:sSup>
                    <m:r>
                      <a:rPr lang="nl-NL"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B</m:t>
                        </m:r>
                      </m:e>
                    </m:acc>
                    <m:r>
                      <a:rPr lang="nl-NL"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D</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0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m:rPr>
                        <m:sty m:val="p"/>
                      </m:rPr>
                      <a:rPr lang="nl-NL" sz="2000" i="0" kern="100">
                        <a:effectLst/>
                        <a:latin typeface="+mn-lt"/>
                        <a:ea typeface="Calibri" panose="020F0502020204030204" pitchFamily="34" charset="0"/>
                        <a:cs typeface="Times New Roman" panose="02020603050405020304" pitchFamily="18" charset="0"/>
                      </a:rPr>
                      <m:t>AB</m:t>
                    </m:r>
                    <m:r>
                      <a:rPr lang="nl-NL" sz="2000" i="0" kern="100">
                        <a:effectLst/>
                        <a:latin typeface="+mn-lt"/>
                        <a:ea typeface="Calibri" panose="020F0502020204030204" pitchFamily="34" charset="0"/>
                        <a:cs typeface="Times New Roman" panose="02020603050405020304" pitchFamily="18" charset="0"/>
                      </a:rPr>
                      <m:t>//</m:t>
                    </m:r>
                    <m:r>
                      <m:rPr>
                        <m:sty m:val="p"/>
                      </m:rPr>
                      <a:rPr lang="nl-NL" sz="2000" i="0" kern="100">
                        <a:effectLst/>
                        <a:latin typeface="+mn-lt"/>
                        <a:ea typeface="Calibri" panose="020F0502020204030204" pitchFamily="34" charset="0"/>
                        <a:cs typeface="Times New Roman" panose="02020603050405020304" pitchFamily="18" charset="0"/>
                      </a:rPr>
                      <m:t>CD</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nl-NL" sz="2000" i="0" kern="100">
                            <a:effectLst/>
                            <a:latin typeface="+mn-lt"/>
                            <a:ea typeface="Malgun Gothic" panose="020B0503020000020004" pitchFamily="34" charset="-127"/>
                            <a:cs typeface="Times New Roman" panose="02020603050405020304" pitchFamily="18" charset="0"/>
                          </a:rPr>
                          <m:t>A</m:t>
                        </m:r>
                      </m:e>
                    </m:acc>
                    <m:r>
                      <a:rPr lang="nl-NL"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nl-NL" sz="2000" i="0" kern="100">
                            <a:effectLst/>
                            <a:latin typeface="+mn-lt"/>
                            <a:ea typeface="Malgun Gothic" panose="020B0503020000020004" pitchFamily="34" charset="-127"/>
                            <a:cs typeface="Times New Roman" panose="02020603050405020304" pitchFamily="18" charset="0"/>
                          </a:rPr>
                          <m:t>D</m:t>
                        </m:r>
                      </m:e>
                    </m:acc>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180</m:t>
                        </m:r>
                      </m:e>
                      <m:sup>
                        <m:r>
                          <m:rPr>
                            <m:sty m:val="p"/>
                          </m:rPr>
                          <a:rPr lang="nl-NL" sz="2000" i="0" kern="100">
                            <a:effectLst/>
                            <a:latin typeface="+mn-lt"/>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nl-NL" sz="2000" i="0" kern="100">
                            <a:effectLst/>
                            <a:latin typeface="+mn-lt"/>
                            <a:ea typeface="Malgun Gothic" panose="020B0503020000020004" pitchFamily="34" charset="-127"/>
                            <a:cs typeface="Times New Roman" panose="02020603050405020304" pitchFamily="18" charset="0"/>
                          </a:rPr>
                          <m:t>D</m:t>
                        </m:r>
                      </m:e>
                    </m:acc>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180</m:t>
                        </m:r>
                      </m:e>
                      <m:sup>
                        <m:r>
                          <m:rPr>
                            <m:sty m:val="p"/>
                          </m:rPr>
                          <a:rPr lang="nl-NL" sz="2000" i="0" kern="100">
                            <a:effectLst/>
                            <a:latin typeface="+mn-lt"/>
                            <a:ea typeface="Malgun Gothic" panose="020B0503020000020004" pitchFamily="34" charset="-127"/>
                            <a:cs typeface="Times New Roman" panose="02020603050405020304" pitchFamily="18" charset="0"/>
                          </a:rPr>
                          <m:t>o</m:t>
                        </m:r>
                      </m:sup>
                    </m:sSup>
                    <m:r>
                      <a:rPr lang="nl-NL"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nl-NL" sz="2000" i="0" kern="100">
                            <a:effectLst/>
                            <a:latin typeface="+mn-lt"/>
                            <a:ea typeface="Malgun Gothic" panose="020B0503020000020004" pitchFamily="34" charset="-127"/>
                            <a:cs typeface="Times New Roman" panose="02020603050405020304" pitchFamily="18" charset="0"/>
                          </a:rPr>
                          <m:t>A</m:t>
                        </m:r>
                      </m:e>
                    </m:acc>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180</m:t>
                        </m:r>
                      </m:e>
                      <m:sup>
                        <m:r>
                          <m:rPr>
                            <m:sty m:val="p"/>
                          </m:rPr>
                          <a:rPr lang="nl-NL" sz="2000" i="0" kern="100">
                            <a:effectLst/>
                            <a:latin typeface="+mn-lt"/>
                            <a:ea typeface="Malgun Gothic" panose="020B0503020000020004" pitchFamily="34" charset="-127"/>
                            <a:cs typeface="Times New Roman" panose="02020603050405020304" pitchFamily="18" charset="0"/>
                          </a:rPr>
                          <m:t>o</m:t>
                        </m:r>
                      </m:sup>
                    </m:sSup>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90</m:t>
                        </m:r>
                      </m:e>
                      <m:sup>
                        <m:r>
                          <m:rPr>
                            <m:sty m:val="p"/>
                          </m:rPr>
                          <a:rPr lang="nl-NL" sz="2000" i="0" kern="100">
                            <a:effectLst/>
                            <a:latin typeface="+mn-lt"/>
                            <a:ea typeface="Malgun Gothic" panose="020B0503020000020004" pitchFamily="34" charset="-127"/>
                            <a:cs typeface="Times New Roman" panose="02020603050405020304" pitchFamily="18" charset="0"/>
                          </a:rPr>
                          <m:t>o</m:t>
                        </m:r>
                      </m:sup>
                    </m:sSup>
                    <m:r>
                      <a:rPr lang="nl-NL"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nl-NL" sz="2000" i="0" kern="100">
                            <a:effectLst/>
                            <a:latin typeface="+mn-lt"/>
                            <a:ea typeface="Malgun Gothic" panose="020B0503020000020004" pitchFamily="34" charset="-127"/>
                            <a:cs typeface="Times New Roman" panose="02020603050405020304" pitchFamily="18" charset="0"/>
                          </a:rPr>
                          <m:t>90</m:t>
                        </m:r>
                      </m:e>
                      <m:sup>
                        <m:r>
                          <m:rPr>
                            <m:sty m:val="p"/>
                          </m:rPr>
                          <a:rPr lang="nl-NL" sz="2000" i="0" kern="100">
                            <a:effectLst/>
                            <a:latin typeface="+mn-lt"/>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nl-NL" sz="2000" i="0" kern="100">
                            <a:effectLst/>
                            <a:latin typeface="+mn-lt"/>
                            <a:ea typeface="Calibri" panose="020F0502020204030204" pitchFamily="34" charset="0"/>
                            <a:cs typeface="Times New Roman" panose="02020603050405020304" pitchFamily="18" charset="0"/>
                          </a:rPr>
                          <m:t>A</m:t>
                        </m:r>
                      </m:e>
                    </m:acc>
                    <m:r>
                      <a:rPr lang="nl-NL" sz="2000" i="0" kern="100">
                        <a:effectLst/>
                        <a:latin typeface="+mn-lt"/>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nl-NL" sz="2000" i="0" kern="100">
                            <a:effectLst/>
                            <a:latin typeface="+mn-lt"/>
                            <a:ea typeface="Calibri" panose="020F0502020204030204" pitchFamily="34" charset="0"/>
                            <a:cs typeface="Times New Roman" panose="02020603050405020304" pitchFamily="18" charset="0"/>
                          </a:rPr>
                          <m:t>C</m:t>
                        </m:r>
                      </m:e>
                    </m:acc>
                    <m:r>
                      <a:rPr lang="nl-NL" sz="2000" i="0" kern="100">
                        <a:effectLst/>
                        <a:latin typeface="+mn-lt"/>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nl-NL" sz="2000" i="0" kern="100">
                            <a:effectLst/>
                            <a:latin typeface="+mn-lt"/>
                            <a:ea typeface="Calibri" panose="020F0502020204030204" pitchFamily="34" charset="0"/>
                            <a:cs typeface="Times New Roman" panose="02020603050405020304" pitchFamily="18" charset="0"/>
                          </a:rPr>
                          <m:t>B</m:t>
                        </m:r>
                      </m:e>
                    </m:acc>
                    <m:r>
                      <a:rPr lang="nl-NL" sz="2000" i="0" kern="100">
                        <a:effectLst/>
                        <a:latin typeface="+mn-lt"/>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nl-NL" sz="2000" i="0" kern="100">
                            <a:effectLst/>
                            <a:latin typeface="+mn-lt"/>
                            <a:ea typeface="Calibri" panose="020F0502020204030204" pitchFamily="34" charset="0"/>
                            <a:cs typeface="Times New Roman" panose="02020603050405020304" pitchFamily="18" charset="0"/>
                          </a:rPr>
                          <m:t>D</m:t>
                        </m:r>
                      </m:e>
                    </m:acc>
                    <m:r>
                      <a:rPr lang="nl-NL" sz="2000" i="0" kern="100">
                        <a:effectLst/>
                        <a:latin typeface="+mn-lt"/>
                        <a:ea typeface="Calibri" panose="020F0502020204030204" pitchFamily="34" charset="0"/>
                        <a:cs typeface="Times New Roman" panose="02020603050405020304" pitchFamily="18" charset="0"/>
                      </a:rPr>
                      <m:t>=</m:t>
                    </m:r>
                    <m:sSup>
                      <m:sSupPr>
                        <m:ctrlPr>
                          <a:rPr lang="en-US" sz="2000" kern="100">
                            <a:effectLst/>
                            <a:latin typeface="+mn-lt"/>
                            <a:ea typeface="Calibri" panose="020F0502020204030204" pitchFamily="34" charset="0"/>
                            <a:cs typeface="Times New Roman" panose="02020603050405020304" pitchFamily="18" charset="0"/>
                          </a:rPr>
                        </m:ctrlPr>
                      </m:sSupPr>
                      <m:e>
                        <m:r>
                          <a:rPr lang="nl-NL" sz="2000" i="0" kern="100">
                            <a:effectLst/>
                            <a:latin typeface="+mn-lt"/>
                            <a:ea typeface="Calibri" panose="020F0502020204030204" pitchFamily="34" charset="0"/>
                            <a:cs typeface="Times New Roman" panose="02020603050405020304" pitchFamily="18" charset="0"/>
                          </a:rPr>
                          <m:t>90</m:t>
                        </m:r>
                      </m:e>
                      <m:sup>
                        <m:r>
                          <m:rPr>
                            <m:sty m:val="p"/>
                          </m:rPr>
                          <a:rPr lang="nl-NL" sz="2000" i="0" kern="100">
                            <a:effectLst/>
                            <a:latin typeface="+mn-lt"/>
                            <a:ea typeface="Calibri" panose="020F0502020204030204" pitchFamily="34" charset="0"/>
                            <a:cs typeface="Times New Roman" panose="02020603050405020304" pitchFamily="18" charset="0"/>
                          </a:rPr>
                          <m:t>o</m:t>
                        </m:r>
                      </m:sup>
                    </m:sSup>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nl-NL" sz="2000" i="0" kern="100">
                        <a:effectLst/>
                        <a:latin typeface="+mn-lt"/>
                        <a:ea typeface="Malgun Gothic" panose="020B0503020000020004" pitchFamily="34" charset="-127"/>
                        <a:cs typeface="Times New Roman" panose="02020603050405020304" pitchFamily="18" charset="0"/>
                      </a:rPr>
                      <m:t>ABCD</m:t>
                    </m:r>
                  </m:oMath>
                </a14:m>
                <a:r>
                  <a:rPr lang="nl-NL" sz="2000" kern="100">
                    <a:effectLst/>
                    <a:latin typeface="+mn-lt"/>
                    <a:ea typeface="Malgun Gothic" panose="020B0503020000020004" pitchFamily="34" charset="-127"/>
                    <a:cs typeface="Times New Roman" panose="02020603050405020304" pitchFamily="18" charset="0"/>
                  </a:rPr>
                  <a:t> là hình chữ nhật.</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58546" y="1069150"/>
                <a:ext cx="6363751" cy="3078279"/>
              </a:xfrm>
              <a:prstGeom prst="rect">
                <a:avLst/>
              </a:prstGeom>
              <a:blipFill>
                <a:blip r:embed="rId3"/>
                <a:stretch>
                  <a:fillRect l="-958" b="-792"/>
                </a:stretch>
              </a:blipFill>
            </p:spPr>
            <p:txBody>
              <a:bodyPr/>
              <a:lstStyle/>
              <a:p>
                <a:r>
                  <a:rPr lang="en-US">
                    <a:noFill/>
                  </a:rPr>
                  <a:t> </a:t>
                </a:r>
              </a:p>
            </p:txBody>
          </p:sp>
        </mc:Fallback>
      </mc:AlternateContent>
    </p:spTree>
    <p:extLst>
      <p:ext uri="{BB962C8B-B14F-4D97-AF65-F5344CB8AC3E}">
        <p14:creationId xmlns:p14="http://schemas.microsoft.com/office/powerpoint/2010/main" val="13363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7824365" y="-255619"/>
            <a:ext cx="1261664" cy="1231800"/>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4203304">
            <a:off x="-100028" y="3656277"/>
            <a:ext cx="877351" cy="724767"/>
          </a:xfrm>
          <a:prstGeom prst="rect">
            <a:avLst/>
          </a:prstGeom>
        </p:spPr>
      </p:pic>
      <p:sp>
        <p:nvSpPr>
          <p:cNvPr id="108" name="Rectangle 107"/>
          <p:cNvSpPr/>
          <p:nvPr/>
        </p:nvSpPr>
        <p:spPr>
          <a:xfrm>
            <a:off x="4195935" y="4964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540570" y="885189"/>
                <a:ext cx="5183011" cy="3370153"/>
              </a:xfrm>
              <a:prstGeom prst="rect">
                <a:avLst/>
              </a:prstGeom>
            </p:spPr>
            <p:txBody>
              <a:bodyPr wrap="square">
                <a:spAutoFit/>
              </a:bodyPr>
              <a:lstStyle/>
              <a:p>
                <a:pPr algn="just">
                  <a:lnSpc>
                    <a:spcPct val="150000"/>
                  </a:lnSpc>
                </a:pPr>
                <a:r>
                  <a:rPr lang="en-US" sz="2000" kern="100" smtClean="0">
                    <a:latin typeface="+mn-lt"/>
                    <a:ea typeface="Calibri" panose="020F0502020204030204" pitchFamily="34" charset="0"/>
                    <a:cs typeface="Times New Roman" panose="02020603050405020304" pitchFamily="18" charset="0"/>
                  </a:rPr>
                  <a:t>b) </a:t>
                </a:r>
                <a:r>
                  <a:rPr lang="en-US" sz="2000" kern="100" smtClean="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nl-NL"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bình hành </a:t>
                </a:r>
                <a:endParaRPr lang="en-US" sz="2000" kern="100" smtClean="0">
                  <a:effectLst/>
                  <a:latin typeface="+mn-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2000" kern="100" smtClean="0">
                    <a:latin typeface="+mn-lt"/>
                    <a:ea typeface="Calibri" panose="020F0502020204030204" pitchFamily="34" charset="0"/>
                    <a:cs typeface="Times New Roman" panose="02020603050405020304" pitchFamily="18" charset="0"/>
                  </a:rPr>
                  <a:t>v</a:t>
                </a:r>
                <a:r>
                  <a:rPr lang="en-US" sz="2000" kern="100" smtClean="0">
                    <a:effectLst/>
                    <a:latin typeface="+mn-lt"/>
                    <a:ea typeface="Calibri" panose="020F0502020204030204" pitchFamily="34" charset="0"/>
                    <a:cs typeface="Times New Roman" panose="02020603050405020304" pitchFamily="18" charset="0"/>
                  </a:rPr>
                  <a:t>à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m:t>
                    </m:r>
                    <m:r>
                      <a:rPr lang="en-US" sz="2000" i="0" kern="100">
                        <a:effectLst/>
                        <a:latin typeface="+mn-lt"/>
                        <a:ea typeface="Calibri" panose="020F0502020204030204" pitchFamily="34" charset="0"/>
                        <a:cs typeface="Times New Roman" panose="02020603050405020304" pitchFamily="18" charset="0"/>
                      </a:rPr>
                      <m:t>//</m:t>
                    </m:r>
                    <m:r>
                      <m:rPr>
                        <m:sty m:val="p"/>
                      </m:rPr>
                      <a:rPr lang="en-US" sz="2000" i="0" kern="100">
                        <a:effectLst/>
                        <a:latin typeface="+mn-lt"/>
                        <a:ea typeface="Calibri" panose="020F0502020204030204" pitchFamily="34" charset="0"/>
                        <a:cs typeface="Times New Roman" panose="02020603050405020304" pitchFamily="18" charset="0"/>
                      </a:rPr>
                      <m:t>CD</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kern="100">
                    <a:effectLst/>
                    <a:latin typeface="+mn-lt"/>
                    <a:ea typeface="Malgun Gothic" panose="020B0503020000020004" pitchFamily="34" charset="-127"/>
                    <a:cs typeface="Times New Roman" panose="02020603050405020304" pitchFamily="18" charset="0"/>
                  </a:rPr>
                  <a:t>Xét </a:t>
                </a:r>
                <a14:m>
                  <m:oMath xmlns:m="http://schemas.openxmlformats.org/officeDocument/2006/math">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ABC</m:t>
                    </m:r>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DCB</m:t>
                    </m:r>
                  </m:oMath>
                </a14:m>
                <a:r>
                  <a:rPr lang="en-US" sz="2000" kern="100">
                    <a:effectLst/>
                    <a:latin typeface="+mn-lt"/>
                    <a:ea typeface="Malgun Gothic" panose="020B0503020000020004" pitchFamily="34" charset="-127"/>
                    <a:cs typeface="Times New Roman" panose="02020603050405020304" pitchFamily="18" charset="0"/>
                  </a:rPr>
                  <a:t> có:</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BC</m:t>
                    </m:r>
                  </m:oMath>
                </a14:m>
                <a:r>
                  <a:rPr lang="en-US" sz="2000" kern="100">
                    <a:effectLst/>
                    <a:latin typeface="+mn-lt"/>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DC</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AC</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DB</m:t>
                    </m:r>
                  </m:oMath>
                </a14:m>
                <a:r>
                  <a:rPr lang="en-US" sz="2000" kern="100">
                    <a:effectLst/>
                    <a:latin typeface="+mn-lt"/>
                    <a:ea typeface="Malgun Gothic" panose="020B0503020000020004" pitchFamily="34" charset="-127"/>
                    <a:cs typeface="Times New Roman" panose="02020603050405020304" pitchFamily="18" charset="0"/>
                  </a:rPr>
                  <a:t> (gt)</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 </m:t>
                    </m:r>
                    <m:r>
                      <a:rPr lang="en-US" sz="2000" i="0" kern="100">
                        <a:effectLst/>
                        <a:latin typeface="+mn-lt"/>
                        <a:ea typeface="Calibri" panose="020F0502020204030204" pitchFamily="34" charset="0"/>
                        <a:cs typeface="Times New Roman" panose="02020603050405020304" pitchFamily="18" charset="0"/>
                      </a:rPr>
                      <m:t>∆</m:t>
                    </m:r>
                    <m:r>
                      <m:rPr>
                        <m:sty m:val="p"/>
                      </m:rPr>
                      <a:rPr lang="en-US" sz="2000" i="0" kern="100">
                        <a:effectLst/>
                        <a:latin typeface="+mn-lt"/>
                        <a:ea typeface="Calibri" panose="020F0502020204030204" pitchFamily="34" charset="0"/>
                        <a:cs typeface="Times New Roman" panose="02020603050405020304" pitchFamily="18" charset="0"/>
                      </a:rPr>
                      <m:t>ABC</m:t>
                    </m:r>
                    <m:r>
                      <a:rPr lang="en-US" sz="2000" i="0" kern="100">
                        <a:effectLst/>
                        <a:latin typeface="+mn-lt"/>
                        <a:ea typeface="Calibri" panose="020F0502020204030204" pitchFamily="34" charset="0"/>
                        <a:cs typeface="Times New Roman" panose="02020603050405020304" pitchFamily="18" charset="0"/>
                      </a:rPr>
                      <m:t>=∆</m:t>
                    </m:r>
                    <m:r>
                      <m:rPr>
                        <m:sty m:val="p"/>
                      </m:rPr>
                      <a:rPr lang="en-US" sz="2000" i="0" kern="100">
                        <a:effectLst/>
                        <a:latin typeface="+mn-lt"/>
                        <a:ea typeface="Calibri" panose="020F0502020204030204" pitchFamily="34" charset="0"/>
                        <a:cs typeface="Times New Roman" panose="02020603050405020304" pitchFamily="18" charset="0"/>
                      </a:rPr>
                      <m:t>DCB</m:t>
                    </m:r>
                  </m:oMath>
                </a14:m>
                <a:r>
                  <a:rPr lang="en-US" sz="2000" kern="100">
                    <a:effectLst/>
                    <a:latin typeface="+mn-lt"/>
                    <a:ea typeface="Malgun Gothic" panose="020B0503020000020004" pitchFamily="34" charset="-127"/>
                    <a:cs typeface="Times New Roman" panose="02020603050405020304" pitchFamily="18" charset="0"/>
                  </a:rPr>
                  <a:t> (c.c.c)</a:t>
                </a:r>
                <a:r>
                  <a:rPr lang="en-US" sz="2000" kern="100" smtClean="0">
                    <a:latin typeface="+mn-lt"/>
                    <a:ea typeface="Calibri" panose="020F0502020204030204" pitchFamily="34" charset="0"/>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ABC</m:t>
                        </m:r>
                      </m:e>
                    </m:acc>
                    <m:r>
                      <a:rPr lang="en-US" sz="2000" i="0" kern="100">
                        <a:effectLst/>
                        <a:latin typeface="+mn-lt"/>
                        <a:ea typeface="Calibri" panose="020F0502020204030204" pitchFamily="34" charset="0"/>
                        <a:cs typeface="Times New Roman" panose="02020603050405020304" pitchFamily="18" charset="0"/>
                      </a:rPr>
                      <m:t>=</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DCB</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kern="100" smtClean="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m:t>
                    </m:r>
                    <m:r>
                      <a:rPr lang="en-US" sz="2000" i="0" kern="100">
                        <a:effectLst/>
                        <a:latin typeface="+mn-lt"/>
                        <a:ea typeface="Calibri" panose="020F0502020204030204" pitchFamily="34" charset="0"/>
                        <a:cs typeface="Times New Roman" panose="02020603050405020304" pitchFamily="18" charset="0"/>
                      </a:rPr>
                      <m:t>//</m:t>
                    </m:r>
                    <m:r>
                      <m:rPr>
                        <m:sty m:val="p"/>
                      </m:rPr>
                      <a:rPr lang="en-US" sz="2000" i="0" kern="100">
                        <a:effectLst/>
                        <a:latin typeface="+mn-lt"/>
                        <a:ea typeface="Calibri" panose="020F0502020204030204" pitchFamily="34" charset="0"/>
                        <a:cs typeface="Times New Roman" panose="02020603050405020304" pitchFamily="18" charset="0"/>
                      </a:rPr>
                      <m:t>CD</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ABC</m:t>
                        </m:r>
                      </m:e>
                    </m:acc>
                    <m:r>
                      <a:rPr lang="en-US" sz="2000" i="0" kern="100">
                        <a:effectLst/>
                        <a:latin typeface="+mn-lt"/>
                        <a:ea typeface="Malgun Gothic" panose="020B0503020000020004" pitchFamily="34" charset="-127"/>
                        <a:cs typeface="Times New Roman" panose="02020603050405020304" pitchFamily="18" charset="0"/>
                      </a:rPr>
                      <m:t>+</m:t>
                    </m:r>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DCB</m:t>
                        </m:r>
                      </m:e>
                    </m:acc>
                    <m:r>
                      <a:rPr lang="en-US"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en-US" sz="2000" i="0" kern="100">
                            <a:effectLst/>
                            <a:latin typeface="+mn-lt"/>
                            <a:ea typeface="Malgun Gothic" panose="020B0503020000020004" pitchFamily="34" charset="-127"/>
                            <a:cs typeface="Times New Roman" panose="02020603050405020304" pitchFamily="18" charset="0"/>
                          </a:rPr>
                          <m:t>180</m:t>
                        </m:r>
                      </m:e>
                      <m:sup>
                        <m:r>
                          <m:rPr>
                            <m:sty m:val="p"/>
                          </m:rPr>
                          <a:rPr lang="en-US" sz="2000" i="0" kern="100">
                            <a:effectLst/>
                            <a:latin typeface="+mn-lt"/>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0" kern="100">
                        <a:effectLst/>
                        <a:latin typeface="+mn-lt"/>
                        <a:ea typeface="Calibri" panose="020F0502020204030204" pitchFamily="34" charset="0"/>
                        <a:cs typeface="Times New Roman" panose="02020603050405020304" pitchFamily="18" charset="0"/>
                      </a:rPr>
                      <m:t>2</m:t>
                    </m:r>
                    <m:acc>
                      <m:accPr>
                        <m:chr m:val="̂"/>
                        <m:ctrlPr>
                          <a:rPr lang="en-US" sz="2000" kern="100">
                            <a:effectLst/>
                            <a:latin typeface="+mn-lt"/>
                            <a:ea typeface="Calibri" panose="020F0502020204030204" pitchFamily="34" charset="0"/>
                            <a:cs typeface="Times New Roman" panose="02020603050405020304" pitchFamily="18" charset="0"/>
                          </a:rPr>
                        </m:ctrlPr>
                      </m:accPr>
                      <m:e>
                        <m:r>
                          <m:rPr>
                            <m:sty m:val="p"/>
                          </m:rPr>
                          <a:rPr lang="en-US" sz="2000" i="0" kern="100">
                            <a:effectLst/>
                            <a:latin typeface="+mn-lt"/>
                            <a:ea typeface="Calibri" panose="020F0502020204030204" pitchFamily="34" charset="0"/>
                            <a:cs typeface="Times New Roman" panose="02020603050405020304" pitchFamily="18" charset="0"/>
                          </a:rPr>
                          <m:t>ABC</m:t>
                        </m:r>
                      </m:e>
                    </m:acc>
                    <m:r>
                      <a:rPr lang="en-US" sz="2000" i="0" kern="100">
                        <a:effectLst/>
                        <a:latin typeface="+mn-lt"/>
                        <a:ea typeface="Calibri" panose="020F0502020204030204" pitchFamily="34" charset="0"/>
                        <a:cs typeface="Times New Roman" panose="02020603050405020304" pitchFamily="18" charset="0"/>
                      </a:rPr>
                      <m:t>=</m:t>
                    </m:r>
                    <m:sSup>
                      <m:sSupPr>
                        <m:ctrlPr>
                          <a:rPr lang="en-US" sz="2000" kern="100">
                            <a:effectLst/>
                            <a:latin typeface="+mn-lt"/>
                            <a:ea typeface="Calibri" panose="020F0502020204030204" pitchFamily="34" charset="0"/>
                            <a:cs typeface="Times New Roman" panose="02020603050405020304" pitchFamily="18" charset="0"/>
                          </a:rPr>
                        </m:ctrlPr>
                      </m:sSupPr>
                      <m:e>
                        <m:r>
                          <a:rPr lang="en-US" sz="2000" i="0" kern="100">
                            <a:effectLst/>
                            <a:latin typeface="+mn-lt"/>
                            <a:ea typeface="Calibri" panose="020F0502020204030204" pitchFamily="34" charset="0"/>
                            <a:cs typeface="Times New Roman" panose="02020603050405020304" pitchFamily="18" charset="0"/>
                          </a:rPr>
                          <m:t>180</m:t>
                        </m:r>
                      </m:e>
                      <m:sup>
                        <m:r>
                          <m:rPr>
                            <m:sty m:val="p"/>
                          </m:rPr>
                          <a:rPr lang="en-US" sz="2000" i="0" kern="100">
                            <a:effectLst/>
                            <a:latin typeface="+mn-lt"/>
                            <a:ea typeface="Calibri" panose="020F0502020204030204" pitchFamily="34" charset="0"/>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20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kern="100">
                            <a:effectLst/>
                            <a:latin typeface="+mn-lt"/>
                            <a:ea typeface="Malgun Gothic" panose="020B0503020000020004" pitchFamily="34" charset="-127"/>
                            <a:cs typeface="Times New Roman" panose="02020603050405020304" pitchFamily="18" charset="0"/>
                          </a:rPr>
                        </m:ctrlPr>
                      </m:accPr>
                      <m:e>
                        <m:r>
                          <m:rPr>
                            <m:sty m:val="p"/>
                          </m:rPr>
                          <a:rPr lang="en-US" sz="2000" i="0" kern="100">
                            <a:effectLst/>
                            <a:latin typeface="+mn-lt"/>
                            <a:ea typeface="Malgun Gothic" panose="020B0503020000020004" pitchFamily="34" charset="-127"/>
                            <a:cs typeface="Times New Roman" panose="02020603050405020304" pitchFamily="18" charset="0"/>
                          </a:rPr>
                          <m:t>ABC</m:t>
                        </m:r>
                      </m:e>
                    </m:acc>
                    <m:r>
                      <a:rPr lang="en-US" sz="2000" i="0" kern="100">
                        <a:effectLst/>
                        <a:latin typeface="+mn-lt"/>
                        <a:ea typeface="Malgun Gothic" panose="020B0503020000020004" pitchFamily="34" charset="-127"/>
                        <a:cs typeface="Times New Roman" panose="02020603050405020304" pitchFamily="18" charset="0"/>
                      </a:rPr>
                      <m:t>=</m:t>
                    </m:r>
                    <m:sSup>
                      <m:sSupPr>
                        <m:ctrlPr>
                          <a:rPr lang="en-US" sz="2000" kern="100">
                            <a:effectLst/>
                            <a:latin typeface="+mn-lt"/>
                            <a:ea typeface="Malgun Gothic" panose="020B0503020000020004" pitchFamily="34" charset="-127"/>
                            <a:cs typeface="Times New Roman" panose="02020603050405020304" pitchFamily="18" charset="0"/>
                          </a:rPr>
                        </m:ctrlPr>
                      </m:sSupPr>
                      <m:e>
                        <m:r>
                          <a:rPr lang="en-US" sz="2000" i="0" kern="100">
                            <a:effectLst/>
                            <a:latin typeface="+mn-lt"/>
                            <a:ea typeface="Malgun Gothic" panose="020B0503020000020004" pitchFamily="34" charset="-127"/>
                            <a:cs typeface="Times New Roman" panose="02020603050405020304" pitchFamily="18" charset="0"/>
                          </a:rPr>
                          <m:t>90</m:t>
                        </m:r>
                      </m:e>
                      <m:sup>
                        <m:r>
                          <m:rPr>
                            <m:sty m:val="p"/>
                          </m:rPr>
                          <a:rPr lang="en-US" sz="2000" i="0" kern="100">
                            <a:effectLst/>
                            <a:latin typeface="+mn-lt"/>
                            <a:ea typeface="Malgun Gothic" panose="020B0503020000020004" pitchFamily="34" charset="-127"/>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40570" y="885189"/>
                <a:ext cx="5183011" cy="3370153"/>
              </a:xfrm>
              <a:prstGeom prst="rect">
                <a:avLst/>
              </a:prstGeom>
              <a:blipFill>
                <a:blip r:embed="rId3"/>
                <a:stretch>
                  <a:fillRect l="-1294" r="-12824"/>
                </a:stretch>
              </a:blipFill>
            </p:spPr>
            <p:txBody>
              <a:bodyPr/>
              <a:lstStyle/>
              <a:p>
                <a:r>
                  <a:rPr lang="en-US">
                    <a:noFill/>
                  </a:rPr>
                  <a:t> </a:t>
                </a:r>
              </a:p>
            </p:txBody>
          </p:sp>
        </mc:Fallback>
      </mc:AlternateContent>
      <p:pic>
        <p:nvPicPr>
          <p:cNvPr id="109" name="Picture 10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13370" y="1015936"/>
            <a:ext cx="2536467" cy="208362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54217" y="4139952"/>
                <a:ext cx="7769364" cy="553998"/>
              </a:xfrm>
              <a:prstGeom prst="rect">
                <a:avLst/>
              </a:prstGeom>
            </p:spPr>
            <p:txBody>
              <a:bodyPr wrap="square">
                <a:spAutoFit/>
              </a:bodyPr>
              <a:lstStyle/>
              <a:p>
                <a:pPr lvl="0" algn="just">
                  <a:lnSpc>
                    <a:spcPct val="150000"/>
                  </a:lnSpc>
                </a:pPr>
                <a:r>
                  <a:rPr lang="en-US" sz="2000" kern="100">
                    <a:ea typeface="Calibri" panose="020F0502020204030204" pitchFamily="34" charset="0"/>
                    <a:cs typeface="Times New Roman" panose="02020603050405020304" pitchFamily="18" charset="0"/>
                  </a:rPr>
                  <a:t>Vậy hình bình hành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a typeface="Malgun Gothic" panose="020B0503020000020004" pitchFamily="34" charset="-127"/>
                    <a:cs typeface="Times New Roman" panose="02020603050405020304" pitchFamily="18" charset="0"/>
                  </a:rPr>
                  <a:t> có 1 góc vuông nên là hình chữ nhật.</a:t>
                </a:r>
                <a:endParaRPr lang="en-US" sz="2000" kern="10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54217" y="4139952"/>
                <a:ext cx="7769364" cy="553998"/>
              </a:xfrm>
              <a:prstGeom prst="rect">
                <a:avLst/>
              </a:prstGeom>
              <a:blipFill>
                <a:blip r:embed="rId6"/>
                <a:stretch>
                  <a:fillRect l="-863" b="-8791"/>
                </a:stretch>
              </a:blipFill>
            </p:spPr>
            <p:txBody>
              <a:bodyPr/>
              <a:lstStyle/>
              <a:p>
                <a:r>
                  <a:rPr lang="en-US">
                    <a:noFill/>
                  </a:rPr>
                  <a:t> </a:t>
                </a:r>
              </a:p>
            </p:txBody>
          </p:sp>
        </mc:Fallback>
      </mc:AlternateContent>
    </p:spTree>
    <p:extLst>
      <p:ext uri="{BB962C8B-B14F-4D97-AF65-F5344CB8AC3E}">
        <p14:creationId xmlns:p14="http://schemas.microsoft.com/office/powerpoint/2010/main" val="33735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up)">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down)">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27998" y="626915"/>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DẤU HIỆU NHẬN BIẾT</a:t>
            </a:r>
            <a:endParaRPr lang="en-US" b="1">
              <a:latin typeface="+mj-lt"/>
            </a:endParaRPr>
          </a:p>
        </p:txBody>
      </p:sp>
      <p:grpSp>
        <p:nvGrpSpPr>
          <p:cNvPr id="7" name="Group 6"/>
          <p:cNvGrpSpPr/>
          <p:nvPr/>
        </p:nvGrpSpPr>
        <p:grpSpPr>
          <a:xfrm>
            <a:off x="832906" y="1557949"/>
            <a:ext cx="7478281" cy="2177391"/>
            <a:chOff x="830357" y="1075311"/>
            <a:chExt cx="7425552" cy="2106368"/>
          </a:xfrm>
        </p:grpSpPr>
        <p:sp>
          <p:nvSpPr>
            <p:cNvPr id="81" name="Google Shape;794;p19"/>
            <p:cNvSpPr/>
            <p:nvPr/>
          </p:nvSpPr>
          <p:spPr>
            <a:xfrm>
              <a:off x="830357" y="1075311"/>
              <a:ext cx="7425552" cy="2106368"/>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28333" y="1250724"/>
              <a:ext cx="6868631" cy="1711990"/>
            </a:xfrm>
            <a:prstGeom prst="rect">
              <a:avLst/>
            </a:prstGeom>
          </p:spPr>
          <p:txBody>
            <a:bodyPr wrap="square">
              <a:spAutoFit/>
            </a:bodyPr>
            <a:lstStyle/>
            <a:p>
              <a:pPr marL="342900" lvl="0" indent="-342900" algn="just">
                <a:lnSpc>
                  <a:spcPct val="150000"/>
                </a:lnSpc>
                <a:spcBef>
                  <a:spcPts val="600"/>
                </a:spcBef>
                <a:spcAft>
                  <a:spcPts val="6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một góc vuông là hình </a:t>
              </a:r>
              <a:r>
                <a:rPr lang="vi-VN" sz="2200">
                  <a:ea typeface="Bad Script"/>
                  <a:cs typeface="Bad Script"/>
                  <a:sym typeface="Bad Script"/>
                </a:rPr>
                <a:t>chữ </a:t>
              </a:r>
              <a:r>
                <a:rPr lang="vi-VN" sz="2200" smtClean="0">
                  <a:ea typeface="Bad Script"/>
                  <a:cs typeface="Bad Script"/>
                  <a:sym typeface="Bad Script"/>
                </a:rPr>
                <a:t>nhật.</a:t>
              </a:r>
              <a:endParaRPr lang="en-US" sz="2200" smtClean="0">
                <a:ea typeface="Bad Script"/>
                <a:cs typeface="Bad Script"/>
                <a:sym typeface="Bad Script"/>
              </a:endParaRPr>
            </a:p>
            <a:p>
              <a:pPr marL="342900" lvl="0" indent="-342900" algn="just">
                <a:lnSpc>
                  <a:spcPct val="150000"/>
                </a:lnSpc>
                <a:spcBef>
                  <a:spcPts val="600"/>
                </a:spcBef>
                <a:spcAft>
                  <a:spcPts val="6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hai đường chéo bằng nhau là hình chữ nhật.</a:t>
              </a:r>
              <a:endParaRPr lang="vi-VN" sz="2200">
                <a:ea typeface="Bad Script"/>
                <a:cs typeface="Bad Script"/>
                <a:sym typeface="Bad Script"/>
              </a:endParaRPr>
            </a:p>
          </p:txBody>
        </p:sp>
      </p:grpSp>
      <p:pic>
        <p:nvPicPr>
          <p:cNvPr id="10" name="Picture 9"/>
          <p:cNvPicPr>
            <a:picLocks noChangeAspect="1"/>
          </p:cNvPicPr>
          <p:nvPr/>
        </p:nvPicPr>
        <p:blipFill>
          <a:blip r:embed="rId3"/>
          <a:stretch>
            <a:fillRect/>
          </a:stretch>
        </p:blipFill>
        <p:spPr>
          <a:xfrm>
            <a:off x="7630984" y="3310087"/>
            <a:ext cx="793063" cy="776368"/>
          </a:xfrm>
          <a:prstGeom prst="rect">
            <a:avLst/>
          </a:prstGeom>
        </p:spPr>
      </p:pic>
      <p:pic>
        <p:nvPicPr>
          <p:cNvPr id="11" name="Picture 10"/>
          <p:cNvPicPr>
            <a:picLocks noChangeAspect="1"/>
          </p:cNvPicPr>
          <p:nvPr/>
        </p:nvPicPr>
        <p:blipFill>
          <a:blip r:embed="rId4"/>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06734" y="87464"/>
            <a:ext cx="8733881" cy="496383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94767" y="161603"/>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mc:Choice xmlns:a14="http://schemas.microsoft.com/office/drawing/2010/main" Requires="a14">
          <p:sp>
            <p:nvSpPr>
              <p:cNvPr id="6" name="Rectangle 5"/>
              <p:cNvSpPr/>
              <p:nvPr/>
            </p:nvSpPr>
            <p:spPr>
              <a:xfrm>
                <a:off x="474320" y="2660023"/>
                <a:ext cx="8159473" cy="2341025"/>
              </a:xfrm>
              <a:prstGeom prst="rect">
                <a:avLst/>
              </a:prstGeom>
            </p:spPr>
            <p:txBody>
              <a:bodyPr wrap="square">
                <a:spAutoFit/>
              </a:bodyPr>
              <a:lstStyle/>
              <a:p>
                <a:pPr lvl="0" algn="just">
                  <a:lnSpc>
                    <a:spcPct val="150000"/>
                  </a:lnSpc>
                  <a:defRPr/>
                </a:pPr>
                <a:r>
                  <a:rPr lang="en-US" sz="1800" smtClean="0">
                    <a:latin typeface="Arial" panose="020B0604020202020204" pitchFamily="34" charset="0"/>
                  </a:rPr>
                  <a:t>a) Vì tứ giác ABCD có hai đường chéo AD, BC cắt nhau tại trung điểm M của mỗi đường nên ABCD là hình bình hành.</a:t>
                </a:r>
                <a:endParaRPr lang="en-US" sz="1800">
                  <a:latin typeface="Arial" panose="020B0604020202020204" pitchFamily="34" charset="0"/>
                </a:endParaRPr>
              </a:p>
              <a:p>
                <a:pPr lvl="0" algn="just">
                  <a:lnSpc>
                    <a:spcPct val="150000"/>
                  </a:lnSpc>
                  <a:defRPr/>
                </a:pPr>
                <a:r>
                  <a:rPr lang="en-US" sz="1800" smtClean="0">
                    <a:latin typeface="Arial" panose="020B0604020202020204" pitchFamily="34" charset="0"/>
                  </a:rPr>
                  <a:t>Do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C</m:t>
                    </m:r>
                    <m:r>
                      <a:rPr lang="en-US" sz="18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1800" smtClean="0">
                    <a:latin typeface="Arial" panose="020B0604020202020204" pitchFamily="34" charset="0"/>
                  </a:rPr>
                  <a:t> và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AD</m:t>
                    </m:r>
                  </m:oMath>
                </a14:m>
                <a:r>
                  <a:rPr lang="en-US" sz="1800" smtClean="0">
                    <a:latin typeface="Arial" panose="020B0604020202020204" pitchFamily="34" charset="0"/>
                  </a:rPr>
                  <a:t> (vì M là trung điểm của AD) nên BC = AD. Do hình bình hành ABCD có hai đường chéo BC, AD bằng nhau nên ABCD là hình chữ nhật.</a:t>
                </a:r>
              </a:p>
            </p:txBody>
          </p:sp>
        </mc:Choice>
        <mc:Fallback>
          <p:sp>
            <p:nvSpPr>
              <p:cNvPr id="6" name="Rectangle 5"/>
              <p:cNvSpPr>
                <a:spLocks noRot="1" noChangeAspect="1" noMove="1" noResize="1" noEditPoints="1" noAdjustHandles="1" noChangeArrowheads="1" noChangeShapeType="1" noTextEdit="1"/>
              </p:cNvSpPr>
              <p:nvPr/>
            </p:nvSpPr>
            <p:spPr>
              <a:xfrm>
                <a:off x="474320" y="2660023"/>
                <a:ext cx="8159473" cy="2341025"/>
              </a:xfrm>
              <a:prstGeom prst="rect">
                <a:avLst/>
              </a:prstGeom>
              <a:blipFill>
                <a:blip r:embed="rId2"/>
                <a:stretch>
                  <a:fillRect l="-673" r="-598" b="-10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464627" y="90114"/>
                <a:ext cx="5965007" cy="2289729"/>
              </a:xfrm>
              <a:prstGeom prst="rect">
                <a:avLst/>
              </a:prstGeom>
              <a:noFill/>
            </p:spPr>
            <p:txBody>
              <a:bodyPr wrap="square" rtlCol="0">
                <a:spAutoFit/>
              </a:bodyPr>
              <a:lstStyle/>
              <a:p>
                <a:pPr lvl="0" algn="just">
                  <a:lnSpc>
                    <a:spcPct val="150000"/>
                  </a:lnSpc>
                </a:pPr>
                <a:r>
                  <a:rPr kumimoji="0" lang="en-US" sz="1800" b="0" i="0" u="none" strike="noStrike" kern="0" cap="none" spc="0" normalizeH="0" baseline="0" noProof="0" smtClean="0">
                    <a:ln>
                      <a:noFill/>
                    </a:ln>
                    <a:solidFill>
                      <a:srgbClr val="000000"/>
                    </a:solidFill>
                    <a:effectLst/>
                    <a:uLnTx/>
                    <a:uFillTx/>
                    <a:sym typeface="Arial"/>
                  </a:rPr>
                  <a:t>               </a:t>
                </a:r>
                <a:r>
                  <a:rPr kumimoji="0" lang="en-US" sz="1800" b="0" i="0" u="none" strike="noStrike" kern="0" cap="none" spc="0" normalizeH="0" noProof="0" smtClean="0">
                    <a:ln>
                      <a:noFill/>
                    </a:ln>
                    <a:solidFill>
                      <a:srgbClr val="000000"/>
                    </a:solidFill>
                    <a:effectLst/>
                    <a:uLnTx/>
                    <a:uFillTx/>
                    <a:sym typeface="Arial"/>
                  </a:rPr>
                  <a:t> </a:t>
                </a:r>
                <a:r>
                  <a:rPr kumimoji="0" lang="en-US" sz="1800" b="0" i="0" u="none" strike="noStrike" kern="0" cap="none" spc="0" normalizeH="0" baseline="0" noProof="0" smtClean="0">
                    <a:ln>
                      <a:noFill/>
                    </a:ln>
                    <a:solidFill>
                      <a:srgbClr val="000000"/>
                    </a:solidFill>
                    <a:effectLst/>
                    <a:uLnTx/>
                    <a:uFillTx/>
                    <a:sym typeface="Arial"/>
                  </a:rPr>
                  <a:t>Cho</a:t>
                </a:r>
                <a:r>
                  <a:rPr kumimoji="0" lang="en-US" sz="1800" b="0" i="0" u="none" strike="noStrike" kern="0" cap="none" spc="0" normalizeH="0" noProof="0" smtClean="0">
                    <a:ln>
                      <a:noFill/>
                    </a:ln>
                    <a:solidFill>
                      <a:srgbClr val="000000"/>
                    </a:solidFill>
                    <a:effectLst/>
                    <a:uLnTx/>
                    <a:uFillTx/>
                    <a:sym typeface="Arial"/>
                  </a:rPr>
                  <a:t> tam giác ABC có đường trung tuyến AM thoả mãn </a:t>
                </a:r>
                <a14:m>
                  <m:oMath xmlns:m="http://schemas.openxmlformats.org/officeDocument/2006/math">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m:t>
                    </m:r>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1800" b="0" i="0" kern="100" smtClean="0">
                        <a:latin typeface="Cambria Math" panose="02040503050406030204" pitchFamily="18" charset="0"/>
                        <a:ea typeface="Calibri" panose="020F0502020204030204" pitchFamily="34" charset="0"/>
                        <a:cs typeface="Times New Roman" panose="02020603050405020304" pitchFamily="18" charset="0"/>
                      </a:rPr>
                      <m:t>B</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C</m:t>
                    </m:r>
                  </m:oMath>
                </a14:m>
                <a:r>
                  <a:rPr lang="en-US" sz="1800" kern="100" smtClean="0">
                    <a:ea typeface="Calibri" panose="020F0502020204030204" pitchFamily="34" charset="0"/>
                    <a:cs typeface="Times New Roman" panose="02020603050405020304" pitchFamily="18" charset="0"/>
                  </a:rPr>
                  <a:t>. Trên tia đối của tia MA lấy điểm D sao cho MD = MA (Hình 51). Chứng minh:</a:t>
                </a:r>
              </a:p>
              <a:p>
                <a:pPr lvl="0" algn="just">
                  <a:lnSpc>
                    <a:spcPct val="150000"/>
                  </a:lnSpc>
                </a:pPr>
                <a:r>
                  <a:rPr lang="en-US" sz="1800" kern="100" smtClean="0">
                    <a:ea typeface="Calibri" panose="020F0502020204030204" pitchFamily="34" charset="0"/>
                    <a:cs typeface="Times New Roman" panose="02020603050405020304" pitchFamily="18" charset="0"/>
                  </a:rPr>
                  <a:t>a) Tứ giác ABCD là hình chữ nhật;</a:t>
                </a:r>
              </a:p>
              <a:p>
                <a:pPr lvl="0" algn="just">
                  <a:lnSpc>
                    <a:spcPct val="150000"/>
                  </a:lnSpc>
                </a:pPr>
                <a:r>
                  <a:rPr lang="en-US" sz="1800" kern="100" smtClean="0">
                    <a:ea typeface="Calibri" panose="020F0502020204030204" pitchFamily="34" charset="0"/>
                    <a:cs typeface="Times New Roman" panose="02020603050405020304" pitchFamily="18" charset="0"/>
                  </a:rPr>
                  <a:t>b) Tam giác ABC vuông tại A. </a:t>
                </a:r>
                <a:endParaRPr lang="en-US" sz="1800" kern="100">
                  <a:ea typeface="Calibri" panose="020F0502020204030204" pitchFamily="34"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464627" y="90114"/>
                <a:ext cx="5965007" cy="2289729"/>
              </a:xfrm>
              <a:prstGeom prst="rect">
                <a:avLst/>
              </a:prstGeom>
              <a:blipFill>
                <a:blip r:embed="rId3"/>
                <a:stretch>
                  <a:fillRect l="-817" r="-817" b="-3467"/>
                </a:stretch>
              </a:blipFill>
            </p:spPr>
            <p:txBody>
              <a:bodyPr/>
              <a:lstStyle/>
              <a:p>
                <a:r>
                  <a:rPr lang="en-US">
                    <a:noFill/>
                  </a:rPr>
                  <a:t> </a:t>
                </a:r>
              </a:p>
            </p:txBody>
          </p:sp>
        </mc:Fallback>
      </mc:AlternateContent>
      <p:sp>
        <p:nvSpPr>
          <p:cNvPr id="38" name="Rectangle 37"/>
          <p:cNvSpPr/>
          <p:nvPr/>
        </p:nvSpPr>
        <p:spPr>
          <a:xfrm>
            <a:off x="4205242" y="22821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09" name="Group 108"/>
          <p:cNvGrpSpPr/>
          <p:nvPr/>
        </p:nvGrpSpPr>
        <p:grpSpPr>
          <a:xfrm>
            <a:off x="8487462" y="4623968"/>
            <a:ext cx="489675" cy="423282"/>
            <a:chOff x="3296950" y="1709871"/>
            <a:chExt cx="2507750" cy="2474272"/>
          </a:xfrm>
        </p:grpSpPr>
        <p:grpSp>
          <p:nvGrpSpPr>
            <p:cNvPr id="110" name="Google Shape;1087;p23"/>
            <p:cNvGrpSpPr/>
            <p:nvPr/>
          </p:nvGrpSpPr>
          <p:grpSpPr>
            <a:xfrm>
              <a:off x="4584599" y="3068944"/>
              <a:ext cx="1220101" cy="1115199"/>
              <a:chOff x="4584599" y="2845669"/>
              <a:chExt cx="1220101" cy="1115199"/>
            </a:xfrm>
          </p:grpSpPr>
          <p:sp>
            <p:nvSpPr>
              <p:cNvPr id="149"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103;p23"/>
            <p:cNvGrpSpPr/>
            <p:nvPr/>
          </p:nvGrpSpPr>
          <p:grpSpPr>
            <a:xfrm>
              <a:off x="3296950" y="3253171"/>
              <a:ext cx="906190" cy="813812"/>
              <a:chOff x="3339300" y="3334346"/>
              <a:chExt cx="906190" cy="813812"/>
            </a:xfrm>
          </p:grpSpPr>
          <p:sp>
            <p:nvSpPr>
              <p:cNvPr id="130"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3;p23"/>
            <p:cNvGrpSpPr/>
            <p:nvPr/>
          </p:nvGrpSpPr>
          <p:grpSpPr>
            <a:xfrm rot="-1580021">
              <a:off x="3680887" y="1709871"/>
              <a:ext cx="1466802" cy="1102954"/>
              <a:chOff x="6719684" y="1420454"/>
              <a:chExt cx="849291" cy="638621"/>
            </a:xfrm>
          </p:grpSpPr>
          <p:sp>
            <p:nvSpPr>
              <p:cNvPr id="113"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84038" y="154225"/>
            <a:ext cx="2381229" cy="2071756"/>
          </a:xfrm>
          <a:prstGeom prst="rect">
            <a:avLst/>
          </a:prstGeom>
        </p:spPr>
      </p:pic>
    </p:spTree>
    <p:extLst>
      <p:ext uri="{BB962C8B-B14F-4D97-AF65-F5344CB8AC3E}">
        <p14:creationId xmlns:p14="http://schemas.microsoft.com/office/powerpoint/2010/main" val="128555590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168866"/>
            <a:ext cx="7764042" cy="496996"/>
          </a:xfrm>
          <a:prstGeom prst="rect">
            <a:avLst/>
          </a:prstGeom>
        </p:spPr>
        <p:txBody>
          <a:bodyPr wrap="square">
            <a:spAutoFit/>
          </a:bodyPr>
          <a:lstStyle/>
          <a:p>
            <a:pPr algn="just">
              <a:lnSpc>
                <a:spcPct val="150000"/>
              </a:lnSpc>
              <a:spcBef>
                <a:spcPts val="600"/>
              </a:spcBef>
              <a:spcAft>
                <a:spcPts val="800"/>
              </a:spcAft>
            </a:pPr>
            <a:r>
              <a:rPr lang="vi-VN" sz="2000">
                <a:latin typeface="+mn-lt"/>
                <a:ea typeface="Arial" panose="020B0604020202020204" pitchFamily="34" charset="0"/>
                <a:cs typeface="Times New Roman" panose="02020603050405020304" pitchFamily="18" charset="0"/>
              </a:rPr>
              <a:t>Màn hình phẳng của chiếc ti vi ở Hình 46 có dạng hình chữ </a:t>
            </a:r>
            <a:r>
              <a:rPr lang="vi-VN" sz="2000">
                <a:latin typeface="+mn-lt"/>
                <a:ea typeface="Arial" panose="020B0604020202020204" pitchFamily="34" charset="0"/>
                <a:cs typeface="Times New Roman" panose="02020603050405020304" pitchFamily="18" charset="0"/>
              </a:rPr>
              <a:t>nhật</a:t>
            </a:r>
            <a:r>
              <a:rPr lang="vi-VN" sz="2000" smtClean="0">
                <a:latin typeface="+mn-lt"/>
                <a:ea typeface="Arial" panose="020B0604020202020204" pitchFamily="34" charset="0"/>
                <a:cs typeface="Times New Roman" panose="02020603050405020304" pitchFamily="18" charset="0"/>
              </a:rPr>
              <a:t>.</a:t>
            </a:r>
            <a:endParaRPr lang="vi-VN" sz="2000">
              <a:latin typeface="+mn-l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121423" y="3417337"/>
            <a:ext cx="1245987" cy="1385513"/>
          </a:xfrm>
          <a:prstGeom prst="rect">
            <a:avLst/>
          </a:prstGeom>
        </p:spPr>
      </p:pic>
      <p:pic>
        <p:nvPicPr>
          <p:cNvPr id="9" name="Picture 8"/>
          <p:cNvPicPr>
            <a:picLocks noChangeAspect="1"/>
          </p:cNvPicPr>
          <p:nvPr/>
        </p:nvPicPr>
        <p:blipFill>
          <a:blip r:embed="rId4"/>
          <a:stretch>
            <a:fillRect/>
          </a:stretch>
        </p:blipFill>
        <p:spPr>
          <a:xfrm>
            <a:off x="7991724" y="299721"/>
            <a:ext cx="820250" cy="615679"/>
          </a:xfrm>
          <a:prstGeom prst="rect">
            <a:avLst/>
          </a:prstGeom>
        </p:spPr>
      </p:pic>
      <p:sp>
        <p:nvSpPr>
          <p:cNvPr id="8" name="Rectangle 7"/>
          <p:cNvSpPr/>
          <p:nvPr/>
        </p:nvSpPr>
        <p:spPr>
          <a:xfrm>
            <a:off x="4571686" y="1893723"/>
            <a:ext cx="4224386" cy="1338828"/>
          </a:xfrm>
          <a:prstGeom prst="rect">
            <a:avLst/>
          </a:prstGeom>
        </p:spPr>
        <p:txBody>
          <a:bodyPr wrap="square">
            <a:spAutoFit/>
          </a:bodyPr>
          <a:lstStyle/>
          <a:p>
            <a:pPr lvl="0" algn="just">
              <a:lnSpc>
                <a:spcPct val="150000"/>
              </a:lnSpc>
              <a:spcBef>
                <a:spcPts val="600"/>
              </a:spcBef>
              <a:spcAft>
                <a:spcPts val="800"/>
              </a:spcAft>
            </a:pPr>
            <a:r>
              <a:rPr lang="vi-VN" sz="1800" i="1">
                <a:latin typeface="Arial" panose="020B0604020202020204" pitchFamily="34" charset="0"/>
                <a:ea typeface="Arial" panose="020B0604020202020204" pitchFamily="34" charset="0"/>
                <a:cs typeface="Times New Roman" panose="02020603050405020304" pitchFamily="18" charset="0"/>
              </a:rPr>
              <a:t>Hình chữ nhật có những tính chất gì? Có những dấu hiệu nào để nhận biết một hình bình hành là hình chữ nhật?</a:t>
            </a:r>
            <a:endParaRPr lang="vi-VN" sz="1800" i="1">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63608" y="1850427"/>
            <a:ext cx="4116024" cy="32199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22420" y="147910"/>
                <a:ext cx="8911852" cy="1007327"/>
              </a:xfrm>
              <a:prstGeom prst="rect">
                <a:avLst/>
              </a:prstGeom>
            </p:spPr>
            <p:txBody>
              <a:bodyPr wrap="square">
                <a:spAutoFit/>
              </a:bodyPr>
              <a:lstStyle/>
              <a:p>
                <a:pPr lvl="0" algn="just">
                  <a:lnSpc>
                    <a:spcPct val="150000"/>
                  </a:lnSpc>
                </a:pPr>
                <a:r>
                  <a:rPr lang="en-US" sz="2000" smtClean="0">
                    <a:latin typeface="+mn-lt"/>
                  </a:rPr>
                  <a:t>                             </a:t>
                </a:r>
                <a:r>
                  <a:rPr lang="vi-VN" sz="1900" smtClean="0">
                    <a:latin typeface="+mn-lt"/>
                  </a:rPr>
                  <a:t>Cho </a:t>
                </a:r>
                <a:r>
                  <a:rPr lang="vi-VN" sz="1900" smtClean="0">
                    <a:latin typeface="+mn-lt"/>
                  </a:rPr>
                  <a:t>hình bình hành ABCD có hai đường chéo AC và BD cắt nhau tại O thoả mãn</a:t>
                </a:r>
                <a:r>
                  <a:rPr lang="vi-VN" sz="1900" smtClean="0">
                    <a:latin typeface="+mn-lt"/>
                  </a:rPr>
                  <a:t> </a:t>
                </a:r>
                <a14:m>
                  <m:oMath xmlns:m="http://schemas.openxmlformats.org/officeDocument/2006/math">
                    <m:acc>
                      <m:accPr>
                        <m:chr m:val="̂"/>
                        <m:ctrlPr>
                          <a:rPr lang="en-US" sz="1900">
                            <a:effectLst/>
                            <a:latin typeface="+mn-lt"/>
                            <a:ea typeface="Malgun Gothic" panose="020B0503020000020004" pitchFamily="34" charset="-127"/>
                            <a:cs typeface="Times New Roman" panose="02020603050405020304" pitchFamily="18" charset="0"/>
                          </a:rPr>
                        </m:ctrlPr>
                      </m:accPr>
                      <m:e>
                        <m:r>
                          <m:rPr>
                            <m:sty m:val="p"/>
                          </m:rPr>
                          <a:rPr lang="en-US" sz="1900" b="0" i="0" smtClean="0">
                            <a:effectLst/>
                            <a:latin typeface="+mn-lt"/>
                            <a:ea typeface="Malgun Gothic" panose="020B0503020000020004" pitchFamily="34" charset="-127"/>
                            <a:cs typeface="Times New Roman" panose="02020603050405020304" pitchFamily="18" charset="0"/>
                          </a:rPr>
                          <m:t>O</m:t>
                        </m:r>
                        <m:r>
                          <m:rPr>
                            <m:sty m:val="p"/>
                          </m:rPr>
                          <a:rPr lang="en-US" sz="1900" i="0">
                            <a:effectLst/>
                            <a:latin typeface="+mn-lt"/>
                            <a:ea typeface="Malgun Gothic" panose="020B0503020000020004" pitchFamily="34" charset="-127"/>
                            <a:cs typeface="Times New Roman" panose="02020603050405020304" pitchFamily="18" charset="0"/>
                          </a:rPr>
                          <m:t>AB</m:t>
                        </m:r>
                      </m:e>
                    </m:acc>
                    <m:r>
                      <a:rPr lang="en-US" sz="1900" i="0">
                        <a:effectLst/>
                        <a:latin typeface="+mn-lt"/>
                        <a:ea typeface="Malgun Gothic" panose="020B0503020000020004" pitchFamily="34" charset="-127"/>
                        <a:cs typeface="Times New Roman" panose="02020603050405020304" pitchFamily="18" charset="0"/>
                      </a:rPr>
                      <m:t>=</m:t>
                    </m:r>
                    <m:acc>
                      <m:accPr>
                        <m:chr m:val="̂"/>
                        <m:ctrlPr>
                          <a:rPr lang="en-US" sz="1900">
                            <a:effectLst/>
                            <a:latin typeface="+mn-lt"/>
                            <a:ea typeface="Malgun Gothic" panose="020B0503020000020004" pitchFamily="34" charset="-127"/>
                            <a:cs typeface="Times New Roman" panose="02020603050405020304" pitchFamily="18" charset="0"/>
                          </a:rPr>
                        </m:ctrlPr>
                      </m:accPr>
                      <m:e>
                        <m:r>
                          <m:rPr>
                            <m:sty m:val="p"/>
                          </m:rPr>
                          <a:rPr lang="en-US" sz="1900" b="0" i="0" smtClean="0">
                            <a:effectLst/>
                            <a:latin typeface="+mn-lt"/>
                            <a:ea typeface="Malgun Gothic" panose="020B0503020000020004" pitchFamily="34" charset="-127"/>
                            <a:cs typeface="Times New Roman" panose="02020603050405020304" pitchFamily="18" charset="0"/>
                          </a:rPr>
                          <m:t>O</m:t>
                        </m:r>
                        <m:r>
                          <m:rPr>
                            <m:sty m:val="p"/>
                          </m:rPr>
                          <a:rPr lang="en-US" sz="1900" i="0">
                            <a:effectLst/>
                            <a:latin typeface="+mn-lt"/>
                            <a:ea typeface="Malgun Gothic" panose="020B0503020000020004" pitchFamily="34" charset="-127"/>
                            <a:cs typeface="Times New Roman" panose="02020603050405020304" pitchFamily="18" charset="0"/>
                          </a:rPr>
                          <m:t>D</m:t>
                        </m:r>
                        <m:r>
                          <m:rPr>
                            <m:sty m:val="p"/>
                          </m:rPr>
                          <a:rPr lang="en-US" sz="1900" b="0" i="0" smtClean="0">
                            <a:effectLst/>
                            <a:latin typeface="+mn-lt"/>
                            <a:ea typeface="Malgun Gothic" panose="020B0503020000020004" pitchFamily="34" charset="-127"/>
                            <a:cs typeface="Times New Roman" panose="02020603050405020304" pitchFamily="18" charset="0"/>
                          </a:rPr>
                          <m:t>C</m:t>
                        </m:r>
                      </m:e>
                    </m:acc>
                    <m:r>
                      <a:rPr lang="en-US" sz="1900" i="0">
                        <a:effectLst/>
                        <a:latin typeface="+mn-lt"/>
                        <a:ea typeface="Malgun Gothic" panose="020B0503020000020004" pitchFamily="34" charset="-127"/>
                        <a:cs typeface="Times New Roman" panose="02020603050405020304" pitchFamily="18" charset="0"/>
                      </a:rPr>
                      <m:t> </m:t>
                    </m:r>
                  </m:oMath>
                </a14:m>
                <a:r>
                  <a:rPr lang="vi-VN" sz="1900">
                    <a:latin typeface="+mn-lt"/>
                  </a:rPr>
                  <a:t>Chứng minh ABCD là hình chữ nhật.</a:t>
                </a:r>
                <a:endParaRPr kumimoji="0" lang="en-US" sz="1900" b="0" u="none" strike="noStrike" kern="0" cap="none" spc="0" normalizeH="0" baseline="0" noProof="0">
                  <a:ln>
                    <a:noFill/>
                  </a:ln>
                  <a:solidFill>
                    <a:srgbClr val="000000"/>
                  </a:solidFill>
                  <a:effectLst/>
                  <a:uLnTx/>
                  <a:uFillTx/>
                  <a:latin typeface="+mn-lt"/>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22420" y="147910"/>
                <a:ext cx="8911852" cy="1007327"/>
              </a:xfrm>
              <a:prstGeom prst="rect">
                <a:avLst/>
              </a:prstGeom>
              <a:blipFill>
                <a:blip r:embed="rId3"/>
                <a:stretch>
                  <a:fillRect l="-616" r="-684" b="-3012"/>
                </a:stretch>
              </a:blipFill>
            </p:spPr>
            <p:txBody>
              <a:bodyPr/>
              <a:lstStyle/>
              <a:p>
                <a:r>
                  <a:rPr lang="en-US">
                    <a:noFill/>
                  </a:rPr>
                  <a:t> </a:t>
                </a:r>
              </a:p>
            </p:txBody>
          </p:sp>
        </mc:Fallback>
      </mc:AlternateContent>
      <p:sp>
        <p:nvSpPr>
          <p:cNvPr id="321" name="Rectangle 320"/>
          <p:cNvSpPr/>
          <p:nvPr/>
        </p:nvSpPr>
        <p:spPr>
          <a:xfrm>
            <a:off x="4215105" y="1266985"/>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tx1">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tx1">
                  <a:lumMod val="75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2396436" y="1726878"/>
                <a:ext cx="6710988" cy="3320140"/>
              </a:xfrm>
              <a:prstGeom prst="rect">
                <a:avLst/>
              </a:prstGeom>
            </p:spPr>
            <p:txBody>
              <a:bodyPr wrap="square">
                <a:spAutoFit/>
              </a:bodyPr>
              <a:lstStyle/>
              <a:p>
                <a:pPr algn="just">
                  <a:lnSpc>
                    <a:spcPct val="150000"/>
                  </a:lnSpc>
                  <a:spcBef>
                    <a:spcPts val="100"/>
                  </a:spcBef>
                  <a:spcAft>
                    <a:spcPts val="100"/>
                  </a:spcAft>
                </a:pPr>
                <a:r>
                  <a:rPr lang="en-US" sz="1900" kern="100" smtClean="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OA</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OD</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Từ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CAB</m:t>
                        </m:r>
                      </m:e>
                    </m:acc>
                    <m:r>
                      <a:rPr lang="en-US"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ACD</m:t>
                        </m:r>
                      </m:e>
                    </m:acc>
                  </m:oMath>
                </a14:m>
                <a:r>
                  <a:rPr lang="en-US" sz="1900" kern="100">
                    <a:effectLst/>
                    <a:latin typeface="+mn-lt"/>
                    <a:ea typeface="Malgun Gothic" panose="020B0503020000020004" pitchFamily="34" charset="-127"/>
                    <a:cs typeface="Times New Roman" panose="02020603050405020304" pitchFamily="18" charset="0"/>
                  </a:rPr>
                  <a:t> hay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OAB</m:t>
                        </m:r>
                      </m:e>
                    </m:acc>
                    <m:r>
                      <a:rPr lang="en-US"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OCD</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OAB</m:t>
                        </m:r>
                      </m:e>
                    </m:acc>
                    <m:r>
                      <a:rPr lang="nl-NL"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ODC</m:t>
                        </m:r>
                      </m:e>
                    </m:acc>
                  </m:oMath>
                </a14:m>
                <a:r>
                  <a:rPr lang="nl-NL" sz="1900" kern="100">
                    <a:effectLst/>
                    <a:latin typeface="+mn-lt"/>
                    <a:ea typeface="Malgun Gothic" panose="020B0503020000020004" pitchFamily="34" charset="-127"/>
                    <a:cs typeface="Times New Roman" panose="02020603050405020304" pitchFamily="18" charset="0"/>
                  </a:rPr>
                  <a:t> (gt)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nl-NL" sz="1900" i="0" kern="100">
                            <a:effectLst/>
                            <a:latin typeface="+mn-lt"/>
                            <a:ea typeface="Malgun Gothic" panose="020B0503020000020004" pitchFamily="34" charset="-127"/>
                            <a:cs typeface="Times New Roman" panose="02020603050405020304" pitchFamily="18" charset="0"/>
                          </a:rPr>
                          <m:t>ODC</m:t>
                        </m:r>
                      </m:e>
                    </m:acc>
                    <m:r>
                      <a:rPr lang="nl-NL" sz="1900" i="0" kern="100">
                        <a:effectLst/>
                        <a:latin typeface="+mn-lt"/>
                        <a:ea typeface="Malgun Gothic" panose="020B0503020000020004" pitchFamily="34" charset="-127"/>
                        <a:cs typeface="Times New Roman" panose="02020603050405020304" pitchFamily="18" charset="0"/>
                      </a:rPr>
                      <m:t>=</m:t>
                    </m:r>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nl-NL" sz="1900" i="0" kern="100">
                            <a:effectLst/>
                            <a:latin typeface="+mn-lt"/>
                            <a:ea typeface="Malgun Gothic" panose="020B0503020000020004" pitchFamily="34" charset="-127"/>
                            <a:cs typeface="Times New Roman" panose="02020603050405020304" pitchFamily="18" charset="0"/>
                          </a:rPr>
                          <m:t>OCD</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en-US" sz="1900" i="0" kern="100">
                        <a:effectLst/>
                        <a:latin typeface="+mn-lt"/>
                        <a:ea typeface="Malgun Gothic" panose="020B0503020000020004" pitchFamily="34" charset="-127"/>
                        <a:cs typeface="Times New Roman" panose="02020603050405020304" pitchFamily="18" charset="0"/>
                      </a:rPr>
                      <m:t>∆</m:t>
                    </m:r>
                    <m:r>
                      <m:rPr>
                        <m:sty m:val="p"/>
                      </m:rPr>
                      <a:rPr lang="nl-NL" sz="1900" i="0" kern="100">
                        <a:effectLst/>
                        <a:latin typeface="+mn-lt"/>
                        <a:ea typeface="Malgun Gothic" panose="020B0503020000020004" pitchFamily="34" charset="-127"/>
                        <a:cs typeface="Times New Roman" panose="02020603050405020304" pitchFamily="18" charset="0"/>
                      </a:rPr>
                      <m:t>ODC</m:t>
                    </m:r>
                  </m:oMath>
                </a14:m>
                <a:r>
                  <a:rPr lang="en-US" sz="1900" kern="100">
                    <a:effectLst/>
                    <a:latin typeface="+mn-lt"/>
                    <a:ea typeface="Malgun Gothic" panose="020B0503020000020004" pitchFamily="34" charset="-127"/>
                    <a:cs typeface="Times New Roman" panose="02020603050405020304" pitchFamily="18" charset="0"/>
                  </a:rPr>
                  <a:t> c</a:t>
                </a:r>
                <a:r>
                  <a:rPr lang="vi-VN" sz="1900" kern="100">
                    <a:effectLst/>
                    <a:latin typeface="+mn-lt"/>
                    <a:ea typeface="Malgun Gothic" panose="020B0503020000020004" pitchFamily="34" charset="-127"/>
                    <a:cs typeface="Times New Roman" panose="02020603050405020304" pitchFamily="18" charset="0"/>
                  </a:rPr>
                  <a:t>â</a:t>
                </a:r>
                <a:r>
                  <a:rPr lang="en-US" sz="1900" kern="100">
                    <a:effectLst/>
                    <a:latin typeface="+mn-lt"/>
                    <a:ea typeface="Malgun Gothic" panose="020B0503020000020004" pitchFamily="34" charset="-127"/>
                    <a:cs typeface="Times New Roman" panose="02020603050405020304" pitchFamily="18" charset="0"/>
                  </a:rPr>
                  <a:t>n tại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OC</m:t>
                    </m:r>
                  </m:oMath>
                </a14:m>
                <a:endParaRPr lang="en-US" sz="1900" kern="100">
                  <a:effectLst/>
                  <a:latin typeface="+mn-lt"/>
                  <a:ea typeface="Malgun Gothic" panose="020B0503020000020004" pitchFamily="34" charset="-127"/>
                  <a:cs typeface="Times New Roman" panose="02020603050405020304" pitchFamily="18" charset="0"/>
                </a:endParaRPr>
              </a:p>
              <a:p>
                <a:pPr algn="just">
                  <a:lnSpc>
                    <a:spcPct val="150000"/>
                  </a:lnSpc>
                  <a:spcBef>
                    <a:spcPts val="100"/>
                  </a:spcBef>
                  <a:spcAft>
                    <a:spcPts val="100"/>
                  </a:spcAft>
                </a:pPr>
                <a:r>
                  <a:rPr lang="en-US" sz="1900" kern="100" smtClean="0">
                    <a:effectLst/>
                    <a:latin typeface="+mn-lt"/>
                    <a:ea typeface="Malgun Gothic" panose="020B0503020000020004" pitchFamily="34" charset="-127"/>
                    <a:cs typeface="Times New Roman" panose="02020603050405020304" pitchFamily="18" charset="0"/>
                  </a:rPr>
                  <a:t>Mà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OA</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1900" i="0" kern="100">
                        <a:effectLst/>
                        <a:latin typeface="+mn-lt"/>
                        <a:ea typeface="Malgun Gothic" panose="020B0503020000020004" pitchFamily="34" charset="-127"/>
                        <a:cs typeface="Times New Roman" panose="02020603050405020304" pitchFamily="18" charset="0"/>
                      </a:rPr>
                      <m:t>OA</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OD</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BD</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kern="100">
                    <a:effectLst/>
                    <a:latin typeface="+mn-lt"/>
                    <a:ea typeface="Malgun Gothic" panose="020B0503020000020004" pitchFamily="34" charset="-127"/>
                    <a:cs typeface="Times New Roman" panose="02020603050405020304" pitchFamily="18" charset="0"/>
                  </a:rPr>
                  <a:t>Hình bình hành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có hai đường chéo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nên là hình chữ nhật.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396436" y="1726878"/>
                <a:ext cx="6710988" cy="3320140"/>
              </a:xfrm>
              <a:prstGeom prst="rect">
                <a:avLst/>
              </a:prstGeom>
              <a:blipFill>
                <a:blip r:embed="rId4"/>
                <a:stretch>
                  <a:fillRect l="-817" r="-908" b="-550"/>
                </a:stretch>
              </a:blipFill>
            </p:spPr>
            <p:txBody>
              <a:bodyPr/>
              <a:lstStyle/>
              <a:p>
                <a:r>
                  <a:rPr lang="en-US">
                    <a:noFill/>
                  </a:rPr>
                  <a:t> </a:t>
                </a:r>
              </a:p>
            </p:txBody>
          </p:sp>
        </mc:Fallback>
      </mc:AlternateContent>
      <p:sp>
        <p:nvSpPr>
          <p:cNvPr id="3" name="TextBox 2"/>
          <p:cNvSpPr txBox="1"/>
          <p:nvPr/>
        </p:nvSpPr>
        <p:spPr>
          <a:xfrm>
            <a:off x="122420" y="164813"/>
            <a:ext cx="215895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a:t>
            </a:r>
            <a:r>
              <a:rPr kumimoji="0" lang="en-US" sz="2700" b="1" i="0" u="none" strike="noStrike" kern="0" cap="none" spc="0" normalizeH="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 tập 2</a:t>
            </a:r>
            <a:endPar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grpSp>
        <p:nvGrpSpPr>
          <p:cNvPr id="10" name="Google Shape;767;p18"/>
          <p:cNvGrpSpPr/>
          <p:nvPr/>
        </p:nvGrpSpPr>
        <p:grpSpPr>
          <a:xfrm rot="19534391">
            <a:off x="188795" y="4098483"/>
            <a:ext cx="594965" cy="85220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stretch>
            <a:fillRect/>
          </a:stretch>
        </p:blipFill>
        <p:spPr>
          <a:xfrm>
            <a:off x="21836" y="1817085"/>
            <a:ext cx="2402032" cy="1652159"/>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left)">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left)">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681948" y="543424"/>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Nhận xét</a:t>
            </a:r>
            <a:endParaRPr lang="en-US" b="1">
              <a:latin typeface="+mj-lt"/>
            </a:endParaRPr>
          </a:p>
        </p:txBody>
      </p:sp>
      <p:grpSp>
        <p:nvGrpSpPr>
          <p:cNvPr id="7" name="Group 6"/>
          <p:cNvGrpSpPr/>
          <p:nvPr/>
        </p:nvGrpSpPr>
        <p:grpSpPr>
          <a:xfrm>
            <a:off x="1088022" y="1461963"/>
            <a:ext cx="6976872" cy="2194560"/>
            <a:chOff x="1384614" y="1241920"/>
            <a:chExt cx="6976872" cy="2194560"/>
          </a:xfrm>
        </p:grpSpPr>
        <p:sp>
          <p:nvSpPr>
            <p:cNvPr id="81" name="Google Shape;794;p19"/>
            <p:cNvSpPr/>
            <p:nvPr/>
          </p:nvSpPr>
          <p:spPr>
            <a:xfrm>
              <a:off x="1384614" y="1241920"/>
              <a:ext cx="6976872" cy="2194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79993" y="1485071"/>
              <a:ext cx="6301094" cy="1685077"/>
            </a:xfrm>
            <a:prstGeom prst="rect">
              <a:avLst/>
            </a:prstGeom>
          </p:spPr>
          <p:txBody>
            <a:bodyPr wrap="square">
              <a:spAutoFit/>
            </a:bodyPr>
            <a:lstStyle/>
            <a:p>
              <a:pPr lvl="0" algn="just">
                <a:lnSpc>
                  <a:spcPct val="150000"/>
                </a:lnSpc>
              </a:pPr>
              <a:r>
                <a:rPr lang="vi-VN" sz="2300">
                  <a:ea typeface="Bad Script"/>
                  <a:cs typeface="Bad Script"/>
                  <a:sym typeface="Bad Script"/>
                </a:rPr>
                <a:t>Nếu một tam giác có đường trung tuyến ứng với một cạnh bằng nửa cạnh ấy thì tam giác đó là tam giác vuông.</a:t>
              </a:r>
              <a:endParaRPr lang="vi-VN" sz="2300">
                <a:ea typeface="Bad Script"/>
                <a:cs typeface="Bad Script"/>
                <a:sym typeface="Bad Script"/>
              </a:endParaRPr>
            </a:p>
          </p:txBody>
        </p:sp>
      </p:grpSp>
      <p:pic>
        <p:nvPicPr>
          <p:cNvPr id="12" name="Picture 11"/>
          <p:cNvPicPr>
            <a:picLocks noChangeAspect="1"/>
          </p:cNvPicPr>
          <p:nvPr/>
        </p:nvPicPr>
        <p:blipFill>
          <a:blip r:embed="rId3"/>
          <a:stretch>
            <a:fillRect/>
          </a:stretch>
        </p:blipFill>
        <p:spPr>
          <a:xfrm rot="15935772">
            <a:off x="7599836" y="3863538"/>
            <a:ext cx="1271344" cy="933781"/>
          </a:xfrm>
          <a:prstGeom prst="rect">
            <a:avLst/>
          </a:prstGeom>
        </p:spPr>
      </p:pic>
      <p:grpSp>
        <p:nvGrpSpPr>
          <p:cNvPr id="13" name="Group 12"/>
          <p:cNvGrpSpPr/>
          <p:nvPr/>
        </p:nvGrpSpPr>
        <p:grpSpPr>
          <a:xfrm>
            <a:off x="593292" y="4044967"/>
            <a:ext cx="692808" cy="656189"/>
            <a:chOff x="3296950" y="1709871"/>
            <a:chExt cx="2507750" cy="2474272"/>
          </a:xfrm>
        </p:grpSpPr>
        <p:grpSp>
          <p:nvGrpSpPr>
            <p:cNvPr id="14" name="Google Shape;1087;p23"/>
            <p:cNvGrpSpPr/>
            <p:nvPr/>
          </p:nvGrpSpPr>
          <p:grpSpPr>
            <a:xfrm>
              <a:off x="4584599" y="3068944"/>
              <a:ext cx="1220101" cy="1115199"/>
              <a:chOff x="4584599" y="2845669"/>
              <a:chExt cx="1220101" cy="1115199"/>
            </a:xfrm>
          </p:grpSpPr>
          <p:sp>
            <p:nvSpPr>
              <p:cNvPr id="54"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103;p23"/>
            <p:cNvGrpSpPr/>
            <p:nvPr/>
          </p:nvGrpSpPr>
          <p:grpSpPr>
            <a:xfrm>
              <a:off x="3296950" y="3253171"/>
              <a:ext cx="906190" cy="813812"/>
              <a:chOff x="3339300" y="3334346"/>
              <a:chExt cx="906190" cy="813812"/>
            </a:xfrm>
          </p:grpSpPr>
          <p:sp>
            <p:nvSpPr>
              <p:cNvPr id="34"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1123;p23"/>
            <p:cNvGrpSpPr/>
            <p:nvPr/>
          </p:nvGrpSpPr>
          <p:grpSpPr>
            <a:xfrm rot="-1580021">
              <a:off x="3680887" y="1709871"/>
              <a:ext cx="1466802" cy="1102954"/>
              <a:chOff x="6719684" y="1420454"/>
              <a:chExt cx="849291" cy="638621"/>
            </a:xfrm>
          </p:grpSpPr>
          <p:sp>
            <p:nvSpPr>
              <p:cNvPr id="1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6530739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1500985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1. </a:t>
            </a:r>
            <a:r>
              <a:rPr lang="vi-VN" sz="2000" kern="1200">
                <a:solidFill>
                  <a:srgbClr val="002060"/>
                </a:solidFill>
                <a:cs typeface="Times New Roman" panose="02020603050405020304" pitchFamily="18" charset="0"/>
              </a:rPr>
              <a:t>Cho tứ giác ABCD, lấy M,N,P,Q lần lượt là trung điểm của các cạnh </a:t>
            </a:r>
            <a:r>
              <a:rPr lang="vi-VN" sz="2000" kern="1200">
                <a:solidFill>
                  <a:srgbClr val="002060"/>
                </a:solidFill>
                <a:cs typeface="Times New Roman" panose="02020603050405020304" pitchFamily="18" charset="0"/>
              </a:rPr>
              <a:t>AB</a:t>
            </a:r>
            <a:r>
              <a:rPr lang="vi-VN" sz="2000" kern="1200" smtClean="0">
                <a:solidFill>
                  <a:srgbClr val="002060"/>
                </a:solidFill>
                <a:cs typeface="Times New Roman" panose="02020603050405020304" pitchFamily="18" charset="0"/>
              </a:rPr>
              <a:t>,</a:t>
            </a:r>
            <a:r>
              <a:rPr lang="en-US" sz="2000" kern="1200" smtClean="0">
                <a:solidFill>
                  <a:srgbClr val="002060"/>
                </a:solidFill>
                <a:cs typeface="Times New Roman" panose="02020603050405020304" pitchFamily="18" charset="0"/>
              </a:rPr>
              <a:t> </a:t>
            </a:r>
            <a:r>
              <a:rPr lang="vi-VN" sz="2000" kern="1200" smtClean="0">
                <a:solidFill>
                  <a:srgbClr val="002060"/>
                </a:solidFill>
                <a:cs typeface="Times New Roman" panose="02020603050405020304" pitchFamily="18" charset="0"/>
              </a:rPr>
              <a:t>BC,</a:t>
            </a:r>
            <a:r>
              <a:rPr lang="en-US" sz="2000" kern="1200" smtClean="0">
                <a:solidFill>
                  <a:srgbClr val="002060"/>
                </a:solidFill>
                <a:cs typeface="Times New Roman" panose="02020603050405020304" pitchFamily="18" charset="0"/>
              </a:rPr>
              <a:t> </a:t>
            </a:r>
            <a:r>
              <a:rPr lang="vi-VN" sz="2000" kern="1200" smtClean="0">
                <a:solidFill>
                  <a:srgbClr val="002060"/>
                </a:solidFill>
                <a:cs typeface="Times New Roman" panose="02020603050405020304" pitchFamily="18" charset="0"/>
              </a:rPr>
              <a:t>CD,</a:t>
            </a:r>
            <a:r>
              <a:rPr lang="en-US" sz="2000" kern="1200" smtClean="0">
                <a:solidFill>
                  <a:srgbClr val="002060"/>
                </a:solidFill>
                <a:cs typeface="Times New Roman" panose="02020603050405020304" pitchFamily="18" charset="0"/>
              </a:rPr>
              <a:t> </a:t>
            </a:r>
            <a:r>
              <a:rPr lang="vi-VN" sz="2000" kern="1200" smtClean="0">
                <a:solidFill>
                  <a:srgbClr val="002060"/>
                </a:solidFill>
                <a:cs typeface="Times New Roman" panose="02020603050405020304" pitchFamily="18" charset="0"/>
              </a:rPr>
              <a:t>DA</a:t>
            </a:r>
            <a:r>
              <a:rPr lang="vi-VN" sz="2000" kern="1200">
                <a:solidFill>
                  <a:srgbClr val="002060"/>
                </a:solidFill>
                <a:cs typeface="Times New Roman" panose="02020603050405020304" pitchFamily="18" charset="0"/>
              </a:rPr>
              <a:t>. Tứ giác ABCD cần có điều kiện gì để MNPQ là hình chữ nhật</a:t>
            </a:r>
            <a:endParaRPr kumimoji="0" lang="vi-VN" sz="20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A. AB = BC</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B. BC = CD</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000" kern="1200">
                <a:solidFill>
                  <a:srgbClr val="002060"/>
                </a:solidFill>
                <a:latin typeface="Arial" panose="020B0604020202020204" pitchFamily="34" charset="0"/>
                <a:cs typeface="Arial" panose="020B0604020202020204" pitchFamily="34" charset="0"/>
              </a:rPr>
              <a:t>C. AD = CD</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fr-FR" sz="2000" smtClean="0">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2000" i="0">
                        <a:solidFill>
                          <a:schemeClr val="tx1">
                            <a:lumMod val="75000"/>
                          </a:schemeClr>
                        </a:solidFill>
                        <a:effectLst/>
                        <a:latin typeface="Cambria Math" panose="02040503050406030204" pitchFamily="18" charset="0"/>
                        <a:ea typeface="Times New Roman" panose="02020603050405020304" pitchFamily="18" charset="0"/>
                      </a:rPr>
                      <m:t>AC</m:t>
                    </m:r>
                    <m:r>
                      <a:rPr lang="fr-FR" sz="2000" i="0">
                        <a:solidFill>
                          <a:schemeClr val="tx1">
                            <a:lumMod val="75000"/>
                          </a:schemeClr>
                        </a:solidFill>
                        <a:effectLst/>
                        <a:latin typeface="Cambria Math" panose="02040503050406030204" pitchFamily="18" charset="0"/>
                        <a:ea typeface="Times New Roman" panose="02020603050405020304" pitchFamily="18" charset="0"/>
                      </a:rPr>
                      <m:t>⊥ </m:t>
                    </m:r>
                    <m:r>
                      <m:rPr>
                        <m:sty m:val="p"/>
                      </m:rPr>
                      <a:rPr lang="en-US" sz="2000" i="0">
                        <a:solidFill>
                          <a:schemeClr val="tx1">
                            <a:lumMod val="75000"/>
                          </a:schemeClr>
                        </a:solidFill>
                        <a:effectLst/>
                        <a:latin typeface="Cambria Math" panose="02040503050406030204" pitchFamily="18" charset="0"/>
                        <a:ea typeface="Times New Roman" panose="02020603050405020304" pitchFamily="18" charset="0"/>
                      </a:rPr>
                      <m:t>BD</m:t>
                    </m:r>
                  </m:oMath>
                </a14:m>
                <a:endParaRPr lang="en-US" sz="1800">
                  <a:solidFill>
                    <a:schemeClr val="tx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2"/>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3"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5"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877745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2. </a:t>
            </a:r>
            <a:r>
              <a:rPr lang="vi-VN" sz="2100" kern="1200">
                <a:solidFill>
                  <a:srgbClr val="002060"/>
                </a:solidFill>
                <a:cs typeface="Times New Roman" panose="02020603050405020304" pitchFamily="18" charset="0"/>
              </a:rPr>
              <a:t>Chọn </a:t>
            </a:r>
            <a:r>
              <a:rPr lang="vi-VN" sz="2100" kern="1200">
                <a:solidFill>
                  <a:srgbClr val="002060"/>
                </a:solidFill>
                <a:cs typeface="Times New Roman" panose="02020603050405020304" pitchFamily="18" charset="0"/>
              </a:rPr>
              <a:t>câu </a:t>
            </a:r>
            <a:r>
              <a:rPr lang="vi-VN" sz="2100" b="1" kern="1200" smtClean="0">
                <a:solidFill>
                  <a:srgbClr val="002060"/>
                </a:solidFill>
                <a:cs typeface="Times New Roman" panose="02020603050405020304" pitchFamily="18" charset="0"/>
              </a:rPr>
              <a:t>đúng</a:t>
            </a:r>
            <a:r>
              <a:rPr lang="en-US" sz="2100" kern="1200" smtClean="0">
                <a:solidFill>
                  <a:srgbClr val="002060"/>
                </a:solidFill>
                <a:cs typeface="Times New Roman" panose="02020603050405020304" pitchFamily="18" charset="0"/>
              </a:rPr>
              <a:t>. </a:t>
            </a:r>
            <a:r>
              <a:rPr lang="vi-VN" sz="2100" kern="1200" smtClean="0">
                <a:solidFill>
                  <a:srgbClr val="002060"/>
                </a:solidFill>
                <a:cs typeface="Times New Roman" panose="02020603050405020304" pitchFamily="18" charset="0"/>
              </a:rPr>
              <a:t>Cho </a:t>
            </a:r>
            <a:r>
              <a:rPr lang="vi-VN" sz="2100" kern="1200">
                <a:solidFill>
                  <a:srgbClr val="002060"/>
                </a:solidFill>
                <a:cs typeface="Times New Roman" panose="02020603050405020304" pitchFamily="18" charset="0"/>
              </a:rPr>
              <a:t>tứ giác </a:t>
            </a:r>
            <a:r>
              <a:rPr lang="vi-VN" sz="2100" kern="1200">
                <a:solidFill>
                  <a:srgbClr val="002060"/>
                </a:solidFill>
                <a:cs typeface="Times New Roman" panose="02020603050405020304" pitchFamily="18" charset="0"/>
              </a:rPr>
              <a:t>ABCD </a:t>
            </a:r>
            <a:r>
              <a:rPr lang="vi-VN" sz="2100" kern="1200" smtClean="0">
                <a:solidFill>
                  <a:srgbClr val="002060"/>
                </a:solidFill>
                <a:cs typeface="Times New Roman" panose="02020603050405020304" pitchFamily="18" charset="0"/>
              </a:rPr>
              <a:t>có</a:t>
            </a:r>
            <a:endParaRPr kumimoji="0" lang="vi-VN" sz="21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mc:Choice xmlns:a14="http://schemas.microsoft.com/office/drawing/2010/main" Requires="a14">
          <p:sp>
            <p:nvSpPr>
              <p:cNvPr id="24" name="Rectangle 23"/>
              <p:cNvSpPr/>
              <p:nvPr/>
            </p:nvSpPr>
            <p:spPr>
              <a:xfrm>
                <a:off x="-1" y="562116"/>
                <a:ext cx="9144001"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00"/>
                  </a:spcBef>
                  <a:spcAft>
                    <a:spcPts val="100"/>
                  </a:spcAft>
                </a:pPr>
                <a:r>
                  <a:rPr lang="fr-FR" sz="18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acc>
                      <m:accPr>
                        <m:chr m:val="̂"/>
                        <m:ctrlPr>
                          <a:rPr lang="en-US" sz="1800">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A</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acc>
                      <m:accPr>
                        <m:chr m:val="̂"/>
                        <m:ctrlPr>
                          <a:rPr lang="en-US" sz="1800">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B</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acc>
                      <m:accPr>
                        <m:chr m:val="̂"/>
                        <m:ctrlPr>
                          <a:rPr lang="en-US" sz="1800">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C</m:t>
                        </m:r>
                      </m:e>
                    </m:acc>
                    <m:r>
                      <a:rPr lang="fr-FR" sz="1800" i="0">
                        <a:solidFill>
                          <a:schemeClr val="tx2">
                            <a:lumMod val="75000"/>
                          </a:schemeClr>
                        </a:solidFill>
                        <a:effectLst/>
                        <a:latin typeface="Cambria Math" panose="02040503050406030204" pitchFamily="18" charset="0"/>
                        <a:ea typeface="Times New Roman" panose="02020603050405020304" pitchFamily="18" charset="0"/>
                      </a:rPr>
                      <m:t>=</m:t>
                    </m:r>
                    <m:sSup>
                      <m:sSupPr>
                        <m:ctrlPr>
                          <a:rPr lang="en-US" sz="1800">
                            <a:solidFill>
                              <a:schemeClr val="tx2">
                                <a:lumMod val="75000"/>
                              </a:schemeClr>
                            </a:solidFill>
                            <a:effectLst/>
                            <a:latin typeface="Cambria Math" panose="02040503050406030204" pitchFamily="18" charset="0"/>
                            <a:ea typeface="Times New Roman" panose="02020603050405020304" pitchFamily="18" charset="0"/>
                          </a:rPr>
                        </m:ctrlPr>
                      </m:sSupPr>
                      <m:e>
                        <m:r>
                          <a:rPr lang="fr-FR" sz="1800" i="0">
                            <a:solidFill>
                              <a:schemeClr val="tx2">
                                <a:lumMod val="75000"/>
                              </a:schemeClr>
                            </a:solidFill>
                            <a:effectLst/>
                            <a:latin typeface="Cambria Math" panose="02040503050406030204" pitchFamily="18" charset="0"/>
                            <a:ea typeface="Times New Roman" panose="02020603050405020304" pitchFamily="18" charset="0"/>
                          </a:rPr>
                          <m:t>90</m:t>
                        </m:r>
                      </m:e>
                      <m:sup>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o</m:t>
                        </m:r>
                      </m:sup>
                    </m:sSup>
                  </m:oMath>
                </a14:m>
                <a:r>
                  <a:rPr lang="fr-FR"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8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6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 y="562116"/>
                <a:ext cx="9144001" cy="508152"/>
              </a:xfrm>
              <a:prstGeom prst="rect">
                <a:avLst/>
              </a:prstGeom>
              <a:blipFill>
                <a:blip r:embed="rId12"/>
                <a:stretch>
                  <a:fillRect l="-533" b="-952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0" y="1176077"/>
                <a:ext cx="9144000"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AC</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0" y="1176077"/>
                <a:ext cx="9144000" cy="441874"/>
              </a:xfrm>
              <a:prstGeom prst="rect">
                <a:avLst/>
              </a:prstGeom>
              <a:blipFill>
                <a:blip r:embed="rId13"/>
                <a:stretch>
                  <a:fillRect l="-600" b="-2083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0" y="1738313"/>
                <a:ext cx="9144000" cy="4251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BC</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AD</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BC</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1900">
                            <a:solidFill>
                              <a:schemeClr val="tx2">
                                <a:lumMod val="75000"/>
                              </a:schemeClr>
                            </a:solidFill>
                            <a:effectLst/>
                            <a:latin typeface="Cambria Math" panose="02040503050406030204" pitchFamily="18" charset="0"/>
                            <a:ea typeface="Times New Roman" panose="02020603050405020304" pitchFamily="18" charset="0"/>
                          </a:rPr>
                        </m:ctrlPr>
                      </m:accPr>
                      <m:e>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m:t>
                        </m:r>
                      </m:e>
                    </m:acc>
                    <m:r>
                      <a:rPr lang="fr-FR" sz="1900" i="0">
                        <a:solidFill>
                          <a:schemeClr val="tx2">
                            <a:lumMod val="75000"/>
                          </a:schemeClr>
                        </a:solidFill>
                        <a:effectLst/>
                        <a:latin typeface="Cambria Math" panose="02040503050406030204" pitchFamily="18" charset="0"/>
                        <a:ea typeface="Times New Roman" panose="02020603050405020304" pitchFamily="18" charset="0"/>
                      </a:rPr>
                      <m:t>=</m:t>
                    </m:r>
                    <m:sSup>
                      <m:sSupPr>
                        <m:ctrlPr>
                          <a:rPr lang="en-US" sz="1900">
                            <a:solidFill>
                              <a:schemeClr val="tx2">
                                <a:lumMod val="75000"/>
                              </a:schemeClr>
                            </a:solidFill>
                            <a:effectLst/>
                            <a:latin typeface="Cambria Math" panose="02040503050406030204" pitchFamily="18" charset="0"/>
                            <a:ea typeface="Times New Roman" panose="02020603050405020304" pitchFamily="18" charset="0"/>
                          </a:rPr>
                        </m:ctrlPr>
                      </m:sSupPr>
                      <m:e>
                        <m:r>
                          <a:rPr lang="fr-FR" sz="1900" i="0">
                            <a:solidFill>
                              <a:schemeClr val="tx2">
                                <a:lumMod val="75000"/>
                              </a:schemeClr>
                            </a:solidFill>
                            <a:effectLst/>
                            <a:latin typeface="Cambria Math" panose="02040503050406030204" pitchFamily="18" charset="0"/>
                            <a:ea typeface="Times New Roman" panose="02020603050405020304" pitchFamily="18" charset="0"/>
                          </a:rPr>
                          <m:t>90</m:t>
                        </m:r>
                      </m:e>
                      <m:sup>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o</m:t>
                        </m:r>
                      </m:sup>
                    </m:sSup>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0" y="1738313"/>
                <a:ext cx="9144000" cy="425127"/>
              </a:xfrm>
              <a:prstGeom prst="rect">
                <a:avLst/>
              </a:prstGeom>
              <a:blipFill>
                <a:blip r:embed="rId14"/>
                <a:stretch>
                  <a:fillRect l="-600" b="-2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0" y="2283802"/>
                <a:ext cx="9144001"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100"/>
                  </a:spcBef>
                  <a:spcAft>
                    <a:spcPts val="100"/>
                  </a:spcAft>
                </a:pPr>
                <a:r>
                  <a:rPr lang="fr-FR"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r>
                      <a:rPr lang="fr-FR" sz="1900" i="0">
                        <a:solidFill>
                          <a:schemeClr val="tx2">
                            <a:lumMod val="75000"/>
                          </a:schemeClr>
                        </a:solidFill>
                        <a:effectLst/>
                        <a:latin typeface="Cambria Math" panose="02040503050406030204" pitchFamily="18" charset="0"/>
                        <a:ea typeface="Times New Roman" panose="02020603050405020304" pitchFamily="18" charset="0"/>
                      </a:rPr>
                      <m:t>;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m:t>
                    </m:r>
                    <m:r>
                      <a:rPr lang="fr-FR" sz="1900" i="0">
                        <a:solidFill>
                          <a:schemeClr val="tx2">
                            <a:lumMod val="75000"/>
                          </a:schemeClr>
                        </a:solidFill>
                        <a:effectLst/>
                        <a:latin typeface="Cambria Math" panose="02040503050406030204" pitchFamily="18" charset="0"/>
                        <a:ea typeface="Times New Roman" panose="02020603050405020304" pitchFamily="18" charset="0"/>
                      </a:rPr>
                      <m:t> = </m:t>
                    </m:r>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tứ giác </a:t>
                </a:r>
                <a14:m>
                  <m:oMath xmlns:m="http://schemas.openxmlformats.org/officeDocument/2006/math">
                    <m:r>
                      <m:rPr>
                        <m:sty m:val="p"/>
                      </m:rPr>
                      <a:rPr lang="fr-FR" sz="1900" i="0">
                        <a:solidFill>
                          <a:schemeClr val="tx2">
                            <a:lumMod val="75000"/>
                          </a:schemeClr>
                        </a:solidFill>
                        <a:effectLst/>
                        <a:latin typeface="Cambria Math" panose="02040503050406030204" pitchFamily="18" charset="0"/>
                        <a:ea typeface="Times New Roman" panose="02020603050405020304" pitchFamily="18" charset="0"/>
                      </a:rPr>
                      <m:t>ABCD</m:t>
                    </m:r>
                  </m:oMath>
                </a14:m>
                <a:r>
                  <a:rPr lang="fr-FR"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hình chữ nhật</a:t>
                </a:r>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0" y="2283802"/>
                <a:ext cx="9144001" cy="444344"/>
              </a:xfrm>
              <a:prstGeom prst="rect">
                <a:avLst/>
              </a:prstGeom>
              <a:blipFill>
                <a:blip r:embed="rId15"/>
                <a:stretch>
                  <a:fillRect l="-600" b="-1917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718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000" b="1" kern="1200">
                <a:solidFill>
                  <a:srgbClr val="002060"/>
                </a:solidFill>
                <a:cs typeface="Times New Roman" panose="02020603050405020304" pitchFamily="18" charset="0"/>
              </a:rPr>
              <a:t>Câu 3. </a:t>
            </a:r>
            <a:r>
              <a:rPr lang="vi-VN" sz="1900" kern="1200">
                <a:solidFill>
                  <a:srgbClr val="002060"/>
                </a:solidFill>
                <a:cs typeface="Times New Roman" panose="02020603050405020304" pitchFamily="18" charset="0"/>
              </a:rPr>
              <a:t>Hãy chọn câu </a:t>
            </a:r>
            <a:r>
              <a:rPr lang="vi-VN" sz="1900" b="1" kern="1200">
                <a:solidFill>
                  <a:srgbClr val="002060"/>
                </a:solidFill>
                <a:cs typeface="Times New Roman" panose="02020603050405020304" pitchFamily="18" charset="0"/>
              </a:rPr>
              <a:t>đúng</a:t>
            </a:r>
            <a:r>
              <a:rPr lang="vi-VN" sz="1900" kern="1200">
                <a:solidFill>
                  <a:srgbClr val="002060"/>
                </a:solidFill>
                <a:cs typeface="Times New Roman" panose="02020603050405020304" pitchFamily="18" charset="0"/>
              </a:rPr>
              <a:t>. Cho </a:t>
            </a:r>
            <a:r>
              <a:rPr lang="el-GR" sz="1900" kern="1200">
                <a:solidFill>
                  <a:srgbClr val="002060"/>
                </a:solidFill>
                <a:latin typeface="Arial" panose="020B0604020202020204" pitchFamily="34" charset="0"/>
                <a:cs typeface="Times New Roman" panose="02020603050405020304" pitchFamily="18" charset="0"/>
              </a:rPr>
              <a:t>Δ</a:t>
            </a:r>
            <a:r>
              <a:rPr lang="vi-VN" sz="1900" kern="1200">
                <a:solidFill>
                  <a:srgbClr val="002060"/>
                </a:solidFill>
                <a:cs typeface="Times New Roman" panose="02020603050405020304" pitchFamily="18" charset="0"/>
              </a:rPr>
              <a:t>ABC với M thuộc cạnh BC. Từ M vẽ ME song song với AB và MF song song với AC. Hãy xác định điều kiện của </a:t>
            </a:r>
            <a:r>
              <a:rPr lang="el-GR" sz="1900" kern="1200">
                <a:solidFill>
                  <a:srgbClr val="002060"/>
                </a:solidFill>
                <a:latin typeface="Arial" panose="020B0604020202020204" pitchFamily="34" charset="0"/>
                <a:cs typeface="Times New Roman" panose="02020603050405020304" pitchFamily="18" charset="0"/>
              </a:rPr>
              <a:t>Δ</a:t>
            </a:r>
            <a:r>
              <a:rPr lang="vi-VN" sz="1900" kern="1200">
                <a:solidFill>
                  <a:srgbClr val="002060"/>
                </a:solidFill>
                <a:cs typeface="Times New Roman" panose="02020603050405020304" pitchFamily="18" charset="0"/>
              </a:rPr>
              <a:t>ABC để tứ giác AEMF là hình chữ nhật.</a:t>
            </a:r>
            <a:endParaRPr kumimoji="0" lang="vi-VN" sz="19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A</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078992" y="1356802"/>
                <a:ext cx="2971800" cy="615483"/>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en-US" sz="1900" b="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b="0" i="0">
                        <a:solidFill>
                          <a:schemeClr val="tx2">
                            <a:lumMod val="75000"/>
                          </a:schemeClr>
                        </a:solidFill>
                        <a:effectLst/>
                        <a:latin typeface="Cambria Math" panose="02040503050406030204" pitchFamily="18" charset="0"/>
                        <a:ea typeface="Times New Roman" panose="02020603050405020304" pitchFamily="18" charset="0"/>
                      </a:rPr>
                      <m:t>B</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078992" y="2115166"/>
                <a:ext cx="2971800" cy="615482"/>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C</m:t>
                    </m:r>
                  </m:oMath>
                </a14:m>
                <a:endPar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965192" y="1356803"/>
                <a:ext cx="2971800" cy="615483"/>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100"/>
                  </a:spcBef>
                  <a:spcAft>
                    <a:spcPts val="100"/>
                  </a:spcAft>
                </a:pPr>
                <a:r>
                  <a:rPr lang="en-US" sz="1900"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1900" i="0">
                        <a:solidFill>
                          <a:schemeClr val="tx2">
                            <a:lumMod val="75000"/>
                          </a:schemeClr>
                        </a:solidFill>
                        <a:effectLst/>
                        <a:latin typeface="Cambria Math" panose="02040503050406030204" pitchFamily="18" charset="0"/>
                        <a:ea typeface="Times New Roman" panose="02020603050405020304" pitchFamily="18" charset="0"/>
                      </a:rPr>
                      <m:t>ΔABC</m:t>
                    </m:r>
                  </m:oMath>
                </a14:m>
                <a:r>
                  <a:rPr lang="en-US" sz="19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đều</a:t>
                </a:r>
              </a:p>
            </p:txBody>
          </p:sp>
        </mc:Choice>
        <mc:Fallback>
          <p:sp>
            <p:nvSpPr>
              <p:cNvPr id="30" name="Rectangle 29"/>
              <p:cNvSpPr>
                <a:spLocks noRot="1" noChangeAspect="1" noMove="1" noResize="1" noEditPoints="1" noAdjustHandles="1" noChangeArrowheads="1" noChangeShapeType="1" noTextEdit="1"/>
              </p:cNvSpPr>
              <p:nvPr/>
            </p:nvSpPr>
            <p:spPr>
              <a:xfrm>
                <a:off x="4965192" y="2120176"/>
                <a:ext cx="2971800" cy="615482"/>
              </a:xfrm>
              <a:prstGeom prst="rect">
                <a:avLst/>
              </a:prstGeom>
              <a:blipFill>
                <a:blip r:embed="rId15"/>
                <a:stretch>
                  <a:fillRect/>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8"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0989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000" b="1" kern="1200">
                <a:solidFill>
                  <a:srgbClr val="002060"/>
                </a:solidFill>
                <a:cs typeface="Times New Roman" panose="02020603050405020304" pitchFamily="18" charset="0"/>
              </a:rPr>
              <a:t>Câu 4. </a:t>
            </a:r>
            <a:r>
              <a:rPr lang="vi-VN" sz="2000" kern="1200">
                <a:solidFill>
                  <a:srgbClr val="002060"/>
                </a:solidFill>
                <a:cs typeface="Times New Roman" panose="02020603050405020304" pitchFamily="18" charset="0"/>
              </a:rPr>
              <a:t>Độ dài đường trung tuyến ứng với cạnh huyền của tam giác vuông có các cạnh góc vuông bằng 5cm, 12cm là:</a:t>
            </a:r>
            <a:endParaRPr kumimoji="0" lang="vi-VN" sz="1900" i="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6,5cm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6cm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13cm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10cm</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2"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3"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4"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88094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just" defTabSz="685800">
              <a:lnSpc>
                <a:spcPct val="150000"/>
              </a:lnSpc>
              <a:buClrTx/>
            </a:pPr>
            <a:r>
              <a:rPr lang="vi-VN" sz="2100" b="1" kern="1200">
                <a:solidFill>
                  <a:srgbClr val="002060"/>
                </a:solidFill>
                <a:cs typeface="Times New Roman" panose="02020603050405020304" pitchFamily="18" charset="0"/>
              </a:rPr>
              <a:t>Câu 5. </a:t>
            </a:r>
            <a:r>
              <a:rPr lang="vi-VN" sz="2100" kern="1200">
                <a:solidFill>
                  <a:srgbClr val="002060"/>
                </a:solidFill>
                <a:cs typeface="Times New Roman" panose="02020603050405020304" pitchFamily="18" charset="0"/>
              </a:rPr>
              <a:t>Hãy chọn câu </a:t>
            </a:r>
            <a:r>
              <a:rPr lang="vi-VN" sz="2100" b="1" kern="1200">
                <a:solidFill>
                  <a:srgbClr val="002060"/>
                </a:solidFill>
                <a:cs typeface="Times New Roman" panose="02020603050405020304" pitchFamily="18" charset="0"/>
              </a:rPr>
              <a:t>sai. </a:t>
            </a:r>
            <a:r>
              <a:rPr lang="vi-VN" sz="2100" kern="1200">
                <a:solidFill>
                  <a:srgbClr val="002060"/>
                </a:solidFill>
                <a:cs typeface="Times New Roman" panose="02020603050405020304" pitchFamily="18" charset="0"/>
              </a:rPr>
              <a:t>Hình chữ nhật có</a:t>
            </a:r>
            <a:endParaRPr kumimoji="0" lang="vi-VN" sz="2100" u="none" strike="noStrike" kern="1200" cap="none" spc="0" normalizeH="0" baseline="0" noProof="0" dirty="0" err="1">
              <a:ln>
                <a:noFill/>
              </a:ln>
              <a:solidFill>
                <a:srgbClr val="002060"/>
              </a:solidFill>
              <a:effectLst/>
              <a:uLnTx/>
              <a:uFillTx/>
              <a:latin typeface="Arial" panose="020B0604020202020204" pitchFamily="34" charset="0"/>
              <a:cs typeface="Times New Roman" panose="02020603050405020304" pitchFamily="18" charset="0"/>
              <a:sym typeface="Arial"/>
            </a:endParaRPr>
          </a:p>
        </p:txBody>
      </p:sp>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p:sp>
        <p:nvSpPr>
          <p:cNvPr id="24" name="Rectangle 23"/>
          <p:cNvSpPr/>
          <p:nvPr/>
        </p:nvSpPr>
        <p:spPr>
          <a:xfrm>
            <a:off x="-1" y="562116"/>
            <a:ext cx="9144001"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18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Bốn góc</a:t>
            </a:r>
            <a:endParaRPr kumimoji="0" lang="en-US" sz="16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0" y="1176077"/>
            <a:ext cx="9144000"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vi-VN" sz="1900">
                <a:solidFill>
                  <a:srgbClr val="1F497D">
                    <a:lumMod val="75000"/>
                  </a:srgbClr>
                </a:solidFill>
                <a:ea typeface="Times New Roman" panose="02020603050405020304" pitchFamily="18" charset="0"/>
                <a:cs typeface="Arial" panose="020B0604020202020204" pitchFamily="34" charset="0"/>
              </a:rPr>
              <a:t>B. Hai đường chéo giao nhau tại trung điểm mỗi đường</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0" y="1738313"/>
            <a:ext cx="9144000" cy="4251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vi-VN" sz="1900">
                <a:solidFill>
                  <a:srgbClr val="1F497D">
                    <a:lumMod val="75000"/>
                  </a:srgbClr>
                </a:solidFill>
                <a:ea typeface="Times New Roman" panose="02020603050405020304" pitchFamily="18" charset="0"/>
                <a:cs typeface="Arial" panose="020B0604020202020204" pitchFamily="34" charset="0"/>
              </a:rPr>
              <a:t>C. Hai đường chéo vuông góc với nhau</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0" y="2283802"/>
            <a:ext cx="9144001"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19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Các cạnh đối bằng nhau</a:t>
            </a:r>
            <a:endParaRPr kumimoji="0" lang="en-US" sz="19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2"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3"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4"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36281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306329630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1393755" y="2753099"/>
            <a:ext cx="6329204" cy="375900"/>
          </a:xfrm>
          <a:prstGeom prst="rect">
            <a:avLst/>
          </a:prstGeom>
        </p:spPr>
        <p:txBody>
          <a:bodyPr spcFirstLastPara="1" wrap="square" lIns="91425" tIns="91425" rIns="91425" bIns="91425" anchor="ctr" anchorCtr="0">
            <a:noAutofit/>
          </a:bodyPr>
          <a:lstStyle/>
          <a:p>
            <a:pPr lvl="0">
              <a:lnSpc>
                <a:spcPct val="150000"/>
              </a:lnSpc>
              <a:buSzPts val="1100"/>
            </a:pPr>
            <a:r>
              <a:rPr lang="en-US" sz="4000" b="1">
                <a:latin typeface="+mn-lt"/>
              </a:rPr>
              <a:t>BÀI 5: HÌNH CHỮ </a:t>
            </a:r>
            <a:r>
              <a:rPr lang="en-US" sz="4000" b="1" smtClean="0">
                <a:latin typeface="+mn-lt"/>
              </a:rPr>
              <a:t>NHẬT</a:t>
            </a:r>
            <a:endParaRPr lang="en-US" sz="4000" b="1">
              <a:latin typeface="+mn-lt"/>
            </a:endParaRPr>
          </a:p>
        </p:txBody>
      </p:sp>
      <p:sp>
        <p:nvSpPr>
          <p:cNvPr id="160" name="Rectangle 159"/>
          <p:cNvSpPr/>
          <p:nvPr/>
        </p:nvSpPr>
        <p:spPr>
          <a:xfrm>
            <a:off x="123557" y="563554"/>
            <a:ext cx="8853056" cy="1938992"/>
          </a:xfrm>
          <a:prstGeom prst="rect">
            <a:avLst/>
          </a:prstGeom>
        </p:spPr>
        <p:txBody>
          <a:bodyPr wrap="square">
            <a:spAutoFit/>
          </a:bodyPr>
          <a:lstStyle/>
          <a:p>
            <a:pPr algn="ctr" defTabSz="457200">
              <a:lnSpc>
                <a:spcPct val="150000"/>
              </a:lnSpc>
              <a:buClrTx/>
              <a:defRPr/>
            </a:pPr>
            <a:r>
              <a:rPr lang="vi-VN" sz="4000" b="1">
                <a:solidFill>
                  <a:srgbClr val="C00000"/>
                </a:solidFill>
                <a:latin typeface="Arial" panose="020B0604020202020204" pitchFamily="34" charset="0"/>
                <a:ea typeface="+mn-ea"/>
                <a:cs typeface="+mn-cs"/>
              </a:rPr>
              <a:t>CHƯƠNG V. ĐỊNH LÍ PYTHAGORE.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rot="1849343">
            <a:off x="-540812" y="-327100"/>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54986"/>
            <a:ext cx="1149196" cy="844369"/>
          </a:xfrm>
          <a:prstGeom prst="rect">
            <a:avLst/>
          </a:prstGeom>
        </p:spPr>
      </p:pic>
      <p:grpSp>
        <p:nvGrpSpPr>
          <p:cNvPr id="5" name="Group 4"/>
          <p:cNvGrpSpPr/>
          <p:nvPr/>
        </p:nvGrpSpPr>
        <p:grpSpPr>
          <a:xfrm>
            <a:off x="254416" y="3745065"/>
            <a:ext cx="1295614" cy="1316527"/>
            <a:chOff x="254416" y="3621422"/>
            <a:chExt cx="1475456" cy="1495828"/>
          </a:xfrm>
        </p:grpSpPr>
        <p:grpSp>
          <p:nvGrpSpPr>
            <p:cNvPr id="548" name="Google Shape;548;p17"/>
            <p:cNvGrpSpPr/>
            <p:nvPr/>
          </p:nvGrpSpPr>
          <p:grpSpPr>
            <a:xfrm rot="-579135">
              <a:off x="254416" y="3621422"/>
              <a:ext cx="1475456" cy="1495828"/>
              <a:chOff x="4578031" y="230503"/>
              <a:chExt cx="3807699" cy="4192616"/>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Rectangle 2"/>
            <p:cNvSpPr/>
            <p:nvPr/>
          </p:nvSpPr>
          <p:spPr>
            <a:xfrm>
              <a:off x="931325" y="4135717"/>
              <a:ext cx="697669" cy="778811"/>
            </a:xfrm>
            <a:prstGeom prst="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397749" y="421868"/>
            <a:ext cx="2684476" cy="674092"/>
            <a:chOff x="-15034" y="175883"/>
            <a:chExt cx="5075902" cy="1239224"/>
          </a:xfrm>
          <a:solidFill>
            <a:schemeClr val="accent1"/>
          </a:solidFill>
        </p:grpSpPr>
        <p:sp>
          <p:nvSpPr>
            <p:cNvPr id="318" name="Pentagon 317"/>
            <p:cNvSpPr/>
            <p:nvPr/>
          </p:nvSpPr>
          <p:spPr>
            <a:xfrm>
              <a:off x="-15034" y="175883"/>
              <a:ext cx="5075902"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1086" y="286271"/>
              <a:ext cx="4841136"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1 (SGK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tr.111)</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4" name="Rectangle 3"/>
              <p:cNvSpPr/>
              <p:nvPr/>
            </p:nvSpPr>
            <p:spPr>
              <a:xfrm>
                <a:off x="3254943" y="243324"/>
                <a:ext cx="5820223" cy="1031180"/>
              </a:xfrm>
              <a:prstGeom prst="rect">
                <a:avLst/>
              </a:prstGeom>
            </p:spPr>
            <p:txBody>
              <a:bodyPr wrap="square">
                <a:spAutoFit/>
              </a:bodyPr>
              <a:lstStyle/>
              <a:p>
                <a:pPr>
                  <a:lnSpc>
                    <a:spcPct val="150000"/>
                  </a:lnSpc>
                </a:pPr>
                <a:r>
                  <a:rPr lang="en-US" sz="2000">
                    <a:latin typeface="Arial" panose="020B0604020202020204" pitchFamily="34" charset="0"/>
                    <a:cs typeface="Arial" panose="020B0604020202020204" pitchFamily="34" charset="0"/>
                  </a:rPr>
                  <a:t>Cho hình thang cân ABCD có AB // CD,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kern="100">
                            <a:latin typeface="Cambria Math" panose="02040503050406030204" pitchFamily="18" charset="0"/>
                            <a:ea typeface="Calibri" panose="020F0502020204030204" pitchFamily="34" charset="0"/>
                            <a:cs typeface="Times New Roman" panose="02020603050405020304" pitchFamily="18" charset="0"/>
                          </a:rPr>
                          <m:t>A</m:t>
                        </m:r>
                      </m:e>
                    </m:acc>
                    <m:r>
                      <a:rPr lang="fr-FR" sz="20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kern="100">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000" smtClean="0">
                    <a:latin typeface="Arial" panose="020B0604020202020204" pitchFamily="34" charset="0"/>
                    <a:cs typeface="Arial" panose="020B0604020202020204" pitchFamily="34" charset="0"/>
                  </a:rPr>
                  <a:t>. Chứng </a:t>
                </a:r>
                <a:r>
                  <a:rPr lang="en-US" sz="2000">
                    <a:latin typeface="Arial" panose="020B0604020202020204" pitchFamily="34" charset="0"/>
                    <a:cs typeface="Arial" panose="020B0604020202020204" pitchFamily="34" charset="0"/>
                  </a:rPr>
                  <a:t>minh ABCD là hình chữ nhật.</a:t>
                </a:r>
                <a:endParaRPr lang="en-US" sz="20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54943" y="243324"/>
                <a:ext cx="5820223" cy="1031180"/>
              </a:xfrm>
              <a:prstGeom prst="rect">
                <a:avLst/>
              </a:prstGeom>
              <a:blipFill>
                <a:blip r:embed="rId3"/>
                <a:stretch>
                  <a:fillRect l="-1152" b="-4734"/>
                </a:stretch>
              </a:blipFill>
            </p:spPr>
            <p:txBody>
              <a:bodyPr/>
              <a:lstStyle/>
              <a:p>
                <a:r>
                  <a:rPr lang="en-US">
                    <a:noFill/>
                  </a:rPr>
                  <a:t> </a:t>
                </a:r>
              </a:p>
            </p:txBody>
          </p:sp>
        </mc:Fallback>
      </mc:AlternateContent>
      <p:sp>
        <p:nvSpPr>
          <p:cNvPr id="322" name="Rectangle 321"/>
          <p:cNvSpPr/>
          <p:nvPr/>
        </p:nvSpPr>
        <p:spPr>
          <a:xfrm>
            <a:off x="3254943" y="139825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273231" y="1879390"/>
                <a:ext cx="5633026" cy="3026341"/>
              </a:xfrm>
              <a:prstGeom prst="rect">
                <a:avLst/>
              </a:prstGeom>
            </p:spPr>
            <p:txBody>
              <a:bodyPr wrap="square">
                <a:spAutoFit/>
              </a:bodyPr>
              <a:lstStyle/>
              <a:p>
                <a:pPr algn="just">
                  <a:lnSpc>
                    <a:spcPct val="150000"/>
                  </a:lnSpc>
                  <a:spcBef>
                    <a:spcPts val="100"/>
                  </a:spcBef>
                  <a:spcAft>
                    <a:spcPts val="100"/>
                  </a:spcAft>
                </a:pPr>
                <a:r>
                  <a:rPr lang="fr-FR" sz="2000" kern="100" smtClean="0">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là hình thang cân có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endParaRPr lang="fr-FR" sz="20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r>
                  <a:rPr lang="fr-FR"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2000" kern="100">
                    <a:latin typeface="Arial" panose="020B0604020202020204" pitchFamily="34" charset="0"/>
                    <a:ea typeface="Calibri" panose="020F0502020204030204" pitchFamily="34" charset="0"/>
                    <a:cs typeface="Arial" panose="020B0604020202020204" pitchFamily="34" charset="0"/>
                  </a:rPr>
                  <a:t>H</a:t>
                </a:r>
                <a:r>
                  <a:rPr lang="fr-FR" sz="2000" kern="100" smtClean="0">
                    <a:effectLst/>
                    <a:latin typeface="Arial" panose="020B0604020202020204" pitchFamily="34" charset="0"/>
                    <a:ea typeface="Calibri" panose="020F0502020204030204" pitchFamily="34" charset="0"/>
                    <a:cs typeface="Arial" panose="020B0604020202020204" pitchFamily="34" charset="0"/>
                  </a:rPr>
                  <a:t>ình </a:t>
                </a:r>
                <a:r>
                  <a:rPr lang="fr-FR" sz="2000" kern="100">
                    <a:effectLst/>
                    <a:latin typeface="Arial" panose="020B0604020202020204" pitchFamily="34" charset="0"/>
                    <a:ea typeface="Calibri" panose="020F0502020204030204" pitchFamily="34" charset="0"/>
                    <a:cs typeface="Arial" panose="020B0604020202020204" pitchFamily="34" charset="0"/>
                  </a:rPr>
                  <a:t>thang cân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Arial" panose="020B0604020202020204" pitchFamily="34" charset="0"/>
                    <a:ea typeface="Calibri" panose="020F0502020204030204" pitchFamily="34" charset="0"/>
                    <a:cs typeface="Arial" panose="020B0604020202020204" pitchFamily="34" charset="0"/>
                  </a:rPr>
                  <a:t> </a:t>
                </a:r>
                <a:r>
                  <a:rPr lang="fr-FR" sz="2000" kern="1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2000" kern="100">
                    <a:effectLst/>
                    <a:latin typeface="Arial" panose="020B0604020202020204" pitchFamily="34" charset="0"/>
                    <a:ea typeface="Calibri" panose="020F0502020204030204" pitchFamily="34" charset="0"/>
                    <a:cs typeface="Arial" panose="020B0604020202020204" pitchFamily="34" charset="0"/>
                  </a:rPr>
                  <a:t> nên là hình chữ nhật. </a:t>
                </a:r>
                <a:endParaRPr lang="en-US" sz="20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73231" y="1879390"/>
                <a:ext cx="5633026" cy="3026341"/>
              </a:xfrm>
              <a:prstGeom prst="rect">
                <a:avLst/>
              </a:prstGeom>
              <a:blipFill>
                <a:blip r:embed="rId4"/>
                <a:stretch>
                  <a:fillRect l="-1190" b="-805"/>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11764960" flipH="1">
            <a:off x="83710" y="4269968"/>
            <a:ext cx="1018779" cy="748276"/>
          </a:xfrm>
          <a:prstGeom prst="rect">
            <a:avLst/>
          </a:prstGeom>
        </p:spPr>
      </p:pic>
      <p:pic>
        <p:nvPicPr>
          <p:cNvPr id="9" name="Picture 8"/>
          <p:cNvPicPr>
            <a:picLocks noChangeAspect="1"/>
          </p:cNvPicPr>
          <p:nvPr/>
        </p:nvPicPr>
        <p:blipFill>
          <a:blip r:embed="rId6"/>
          <a:stretch>
            <a:fillRect/>
          </a:stretch>
        </p:blipFill>
        <p:spPr>
          <a:xfrm rot="19251350">
            <a:off x="8769156" y="1516422"/>
            <a:ext cx="987435" cy="1002340"/>
          </a:xfrm>
          <a:prstGeom prst="rect">
            <a:avLst/>
          </a:prstGeom>
        </p:spPr>
      </p:pic>
      <p:pic>
        <p:nvPicPr>
          <p:cNvPr id="12" name="Picture 11"/>
          <p:cNvPicPr>
            <a:picLocks noChangeAspect="1"/>
          </p:cNvPicPr>
          <p:nvPr/>
        </p:nvPicPr>
        <p:blipFill>
          <a:blip r:embed="rId7"/>
          <a:stretch>
            <a:fillRect/>
          </a:stretch>
        </p:blipFill>
        <p:spPr>
          <a:xfrm>
            <a:off x="277766" y="1986336"/>
            <a:ext cx="2804459" cy="1892809"/>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389159" y="188299"/>
                <a:ext cx="8370793" cy="1624099"/>
              </a:xfrm>
              <a:prstGeom prst="rect">
                <a:avLst/>
              </a:prstGeom>
            </p:spPr>
            <p:txBody>
              <a:bodyPr wrap="square">
                <a:spAutoFit/>
              </a:bodyPr>
              <a:lstStyle/>
              <a:p>
                <a:pPr lvl="0" algn="just">
                  <a:lnSpc>
                    <a:spcPct val="150000"/>
                  </a:lnSpc>
                </a:pPr>
                <a:r>
                  <a:rPr lang="fr-FR" sz="2000" b="1">
                    <a:solidFill>
                      <a:srgbClr val="4657B0"/>
                    </a:solidFill>
                    <a:latin typeface="Arial" panose="020B0604020202020204" pitchFamily="34" charset="0"/>
                    <a:ea typeface="Calibri" panose="020F0502020204030204" pitchFamily="34" charset="0"/>
                    <a:cs typeface="Times New Roman" panose="02020603050405020304" pitchFamily="18" charset="0"/>
                  </a:rPr>
                  <a:t>Bài 2 (SGK </a:t>
                </a:r>
                <a:r>
                  <a:rPr lang="fr-FR" sz="2000" b="1">
                    <a:solidFill>
                      <a:srgbClr val="4657B0"/>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4657B0"/>
                    </a:solidFill>
                    <a:latin typeface="Arial" panose="020B0604020202020204" pitchFamily="34" charset="0"/>
                    <a:ea typeface="Calibri" panose="020F0502020204030204" pitchFamily="34" charset="0"/>
                    <a:cs typeface="Times New Roman" panose="02020603050405020304" pitchFamily="18" charset="0"/>
                  </a:rPr>
                  <a:t>tr.111)</a:t>
                </a:r>
                <a:r>
                  <a:rPr lang="en-US" sz="2000" smtClean="0">
                    <a:solidFill>
                      <a:srgbClr val="4657B0"/>
                    </a:solidFill>
                    <a:latin typeface="Calibri" panose="020F0502020204030204" pitchFamily="34" charset="0"/>
                    <a:ea typeface="Calibri" panose="020F0502020204030204" pitchFamily="34" charset="0"/>
                    <a:cs typeface="Times New Roman" panose="02020603050405020304" pitchFamily="18" charset="0"/>
                  </a:rPr>
                  <a:t> </a:t>
                </a:r>
                <a:r>
                  <a:rPr lang="en-US" sz="1900" smtClean="0">
                    <a:latin typeface="+mn-lt"/>
                  </a:rPr>
                  <a:t>Cho tam giác ABC vuông tại A có M là trung điểm của </a:t>
                </a:r>
                <a:r>
                  <a:rPr lang="en-US" sz="1900">
                    <a:latin typeface="+mn-lt"/>
                  </a:rPr>
                  <a:t>cạnh BC. Trên tia đối của tia MA lấy điểm D cho MD = MA. Chứng minh tứ giác ABDC là sao hình chữ nhật và </a:t>
                </a:r>
                <a14:m>
                  <m:oMath xmlns:m="http://schemas.openxmlformats.org/officeDocument/2006/math">
                    <m:r>
                      <m:rPr>
                        <m:sty m:val="p"/>
                      </m:rPr>
                      <a:rPr lang="fr-FR" sz="1900" i="0" kern="100">
                        <a:latin typeface="+mn-lt"/>
                        <a:ea typeface="Calibri" panose="020F0502020204030204" pitchFamily="34" charset="0"/>
                        <a:cs typeface="Times New Roman" panose="02020603050405020304" pitchFamily="18" charset="0"/>
                      </a:rPr>
                      <m:t>AM</m:t>
                    </m:r>
                    <m:r>
                      <a:rPr lang="fr-FR" sz="1900" i="0" kern="100">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fr-FR" sz="1900" i="0" kern="100">
                            <a:effectLst/>
                            <a:latin typeface="+mn-lt"/>
                            <a:ea typeface="Calibri" panose="020F0502020204030204" pitchFamily="34" charset="0"/>
                            <a:cs typeface="Times New Roman" panose="02020603050405020304" pitchFamily="18" charset="0"/>
                          </a:rPr>
                          <m:t>1</m:t>
                        </m:r>
                      </m:num>
                      <m:den>
                        <m:r>
                          <a:rPr lang="fr-FR" sz="1900" i="0" kern="100">
                            <a:effectLst/>
                            <a:latin typeface="+mn-lt"/>
                            <a:ea typeface="Calibri" panose="020F0502020204030204" pitchFamily="34" charset="0"/>
                            <a:cs typeface="Times New Roman" panose="02020603050405020304" pitchFamily="18" charset="0"/>
                          </a:rPr>
                          <m:t>2</m:t>
                        </m:r>
                      </m:den>
                    </m:f>
                    <m:r>
                      <m:rPr>
                        <m:sty m:val="p"/>
                      </m:rPr>
                      <a:rPr lang="fr-FR" sz="1900" i="0" kern="100">
                        <a:effectLst/>
                        <a:latin typeface="+mn-lt"/>
                        <a:ea typeface="Calibri" panose="020F0502020204030204" pitchFamily="34" charset="0"/>
                        <a:cs typeface="Times New Roman" panose="02020603050405020304" pitchFamily="18" charset="0"/>
                      </a:rPr>
                      <m:t>BC</m:t>
                    </m:r>
                  </m:oMath>
                </a14:m>
                <a:r>
                  <a:rPr lang="fr-FR" sz="1900" kern="100">
                    <a:effectLst/>
                    <a:latin typeface="+mn-lt"/>
                    <a:ea typeface="Calibri" panose="020F0502020204030204" pitchFamily="34"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9159" y="188299"/>
                <a:ext cx="8370793" cy="1624099"/>
              </a:xfrm>
              <a:prstGeom prst="rect">
                <a:avLst/>
              </a:prstGeom>
              <a:blipFill>
                <a:blip r:embed="rId2"/>
                <a:stretch>
                  <a:fillRect l="-801" r="-655"/>
                </a:stretch>
              </a:blipFill>
            </p:spPr>
            <p:txBody>
              <a:bodyPr/>
              <a:lstStyle/>
              <a:p>
                <a:r>
                  <a:rPr lang="en-US">
                    <a:noFill/>
                  </a:rPr>
                  <a:t> </a:t>
                </a:r>
              </a:p>
            </p:txBody>
          </p:sp>
        </mc:Fallback>
      </mc:AlternateContent>
      <p:sp>
        <p:nvSpPr>
          <p:cNvPr id="8" name="Rectangle 7"/>
          <p:cNvSpPr/>
          <p:nvPr/>
        </p:nvSpPr>
        <p:spPr>
          <a:xfrm>
            <a:off x="4211314" y="178810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3"/>
          <a:stretch>
            <a:fillRect/>
          </a:stretch>
        </p:blipFill>
        <p:spPr>
          <a:xfrm rot="10138503" flipV="1">
            <a:off x="8300433" y="4453625"/>
            <a:ext cx="622571" cy="517750"/>
          </a:xfrm>
          <a:prstGeom prst="rect">
            <a:avLst/>
          </a:prstGeom>
        </p:spPr>
      </p:pic>
      <p:pic>
        <p:nvPicPr>
          <p:cNvPr id="12" name="Picture 11"/>
          <p:cNvPicPr>
            <a:picLocks noChangeAspect="1"/>
          </p:cNvPicPr>
          <p:nvPr/>
        </p:nvPicPr>
        <p:blipFill>
          <a:blip r:embed="rId4"/>
          <a:stretch>
            <a:fillRect/>
          </a:stretch>
        </p:blipFill>
        <p:spPr>
          <a:xfrm rot="18760850">
            <a:off x="118667" y="-288818"/>
            <a:ext cx="748150" cy="826218"/>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389159" y="2172824"/>
                <a:ext cx="5600161" cy="1846659"/>
              </a:xfrm>
              <a:prstGeom prst="rect">
                <a:avLst/>
              </a:prstGeom>
            </p:spPr>
            <p:txBody>
              <a:bodyPr wrap="square">
                <a:spAutoFit/>
              </a:bodyPr>
              <a:lstStyle/>
              <a:p>
                <a:pPr algn="just">
                  <a:lnSpc>
                    <a:spcPct val="150000"/>
                  </a:lnSpc>
                </a:pPr>
                <a:r>
                  <a:rPr lang="fr-FR" sz="1900" kern="1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MD</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MA</m:t>
                    </m:r>
                  </m:oMath>
                </a14:m>
                <a:r>
                  <a:rPr lang="fr-FR" sz="1900" kern="100">
                    <a:effectLst/>
                    <a:latin typeface="Arial" panose="020B0604020202020204" pitchFamily="34" charset="0"/>
                    <a:ea typeface="Calibri" panose="020F0502020204030204" pitchFamily="34" charset="0"/>
                    <a:cs typeface="Arial" panose="020B0604020202020204" pitchFamily="34" charset="0"/>
                  </a:rPr>
                  <a:t> (gt)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M</m:t>
                    </m:r>
                  </m:oMath>
                </a14:m>
                <a:r>
                  <a:rPr lang="fr-FR" sz="1900" kern="1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AD</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1900" kern="100">
                    <a:effectLst/>
                    <a:latin typeface="Arial" panose="020B0604020202020204" pitchFamily="34" charset="0"/>
                    <a:ea typeface="Calibri" panose="020F0502020204030204" pitchFamily="34" charset="0"/>
                    <a:cs typeface="Arial" panose="020B0604020202020204" pitchFamily="34" charset="0"/>
                  </a:rPr>
                  <a:t>Xét tứ giác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Arial" panose="020B0604020202020204" pitchFamily="34" charset="0"/>
                    <a:ea typeface="Calibri" panose="020F0502020204030204" pitchFamily="34" charset="0"/>
                    <a:cs typeface="Arial" panose="020B0604020202020204" pitchFamily="34" charset="0"/>
                  </a:rPr>
                  <a:t> có hai đường chéo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AD</m:t>
                    </m:r>
                  </m:oMath>
                </a14:m>
                <a:r>
                  <a:rPr lang="fr-FR" sz="1900" kern="100">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BC</m:t>
                    </m:r>
                  </m:oMath>
                </a14:m>
                <a:r>
                  <a:rPr lang="fr-FR" sz="1900" kern="100">
                    <a:effectLst/>
                    <a:latin typeface="Arial" panose="020B0604020202020204" pitchFamily="34" charset="0"/>
                    <a:ea typeface="Calibri" panose="020F0502020204030204" pitchFamily="34" charset="0"/>
                    <a:cs typeface="Arial" panose="020B0604020202020204" pitchFamily="34" charset="0"/>
                  </a:rPr>
                  <a:t> tại trung điểm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M</m:t>
                    </m:r>
                  </m:oMath>
                </a14:m>
                <a:r>
                  <a:rPr lang="fr-FR" sz="1900" kern="100">
                    <a:effectLst/>
                    <a:latin typeface="Arial" panose="020B0604020202020204" pitchFamily="34" charset="0"/>
                    <a:ea typeface="Calibri" panose="020F0502020204030204" pitchFamily="34" charset="0"/>
                    <a:cs typeface="Arial" panose="020B0604020202020204" pitchFamily="34" charset="0"/>
                  </a:rPr>
                  <a:t> của mỗi đường</a:t>
                </a:r>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Arial" panose="020B0604020202020204" pitchFamily="34" charset="0"/>
                    <a:ea typeface="Calibri" panose="020F0502020204030204" pitchFamily="34" charset="0"/>
                    <a:cs typeface="Arial" panose="020B0604020202020204" pitchFamily="34" charset="0"/>
                  </a:rPr>
                  <a:t> là hình bình hành</a:t>
                </a:r>
                <a:r>
                  <a:rPr lang="fr-FR" sz="1900" kern="100">
                    <a:effectLst/>
                    <a:latin typeface="Arial" panose="020B0604020202020204" pitchFamily="34" charset="0"/>
                    <a:ea typeface="Calibri" panose="020F0502020204030204" pitchFamily="34" charset="0"/>
                    <a:cs typeface="Arial" panose="020B0604020202020204" pitchFamily="34" charset="0"/>
                  </a:rPr>
                  <a:t>. </a:t>
                </a:r>
                <a:endParaRPr lang="fr-FR" sz="1900" kern="100" smtClean="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89159" y="2172824"/>
                <a:ext cx="5600161" cy="1846659"/>
              </a:xfrm>
              <a:prstGeom prst="rect">
                <a:avLst/>
              </a:prstGeom>
              <a:blipFill>
                <a:blip r:embed="rId5"/>
                <a:stretch>
                  <a:fillRect l="-1088" r="-979" b="-1650"/>
                </a:stretch>
              </a:blipFill>
            </p:spPr>
            <p:txBody>
              <a:bodyPr/>
              <a:lstStyle/>
              <a:p>
                <a:r>
                  <a:rPr lang="en-US">
                    <a:noFill/>
                  </a:rPr>
                  <a:t> </a:t>
                </a:r>
              </a:p>
            </p:txBody>
          </p:sp>
        </mc:Fallback>
      </mc:AlternateContent>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1773" y="2176759"/>
            <a:ext cx="2407691" cy="1991631"/>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389159" y="3962920"/>
                <a:ext cx="6957846" cy="1164678"/>
              </a:xfrm>
              <a:prstGeom prst="rect">
                <a:avLst/>
              </a:prstGeom>
            </p:spPr>
            <p:txBody>
              <a:bodyPr wrap="square">
                <a:spAutoFit/>
              </a:bodyPr>
              <a:lstStyle/>
              <a:p>
                <a:pPr lvl="0" algn="just">
                  <a:lnSpc>
                    <a:spcPct val="150000"/>
                  </a:lnSpc>
                </a:pPr>
                <a:r>
                  <a:rPr lang="fr-FR" sz="1900" kern="100">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BAC</m:t>
                        </m:r>
                      </m:e>
                    </m:acc>
                    <m:r>
                      <a:rPr lang="fr-FR"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19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sup>
                    </m:sSup>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latin typeface="Arial" panose="020B0604020202020204" pitchFamily="34" charset="0"/>
                    <a:ea typeface="Calibri" panose="020F0502020204030204" pitchFamily="34" charset="0"/>
                    <a:cs typeface="Arial" panose="020B0604020202020204" pitchFamily="34" charset="0"/>
                  </a:rPr>
                  <a:t> </a:t>
                </a:r>
                <a:r>
                  <a:rPr lang="fr-FR" sz="1900" kern="100">
                    <a:latin typeface="Arial" panose="020B0604020202020204" pitchFamily="34" charset="0"/>
                    <a:ea typeface="Calibri" panose="020F0502020204030204" pitchFamily="34" charset="0"/>
                    <a:cs typeface="Arial" panose="020B0604020202020204" pitchFamily="34" charset="0"/>
                  </a:rPr>
                  <a:t>Hình bình hành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latin typeface="Arial" panose="020B0604020202020204" pitchFamily="34" charset="0"/>
                    <a:ea typeface="Calibri" panose="020F0502020204030204" pitchFamily="34" charset="0"/>
                    <a:cs typeface="Arial" panose="020B0604020202020204" pitchFamily="34" charset="0"/>
                  </a:rPr>
                  <a:t> là hình chữ nhật.</a:t>
                </a:r>
                <a:endParaRPr lang="en-US" sz="1900" kern="1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AD</m:t>
                    </m:r>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BC</m:t>
                    </m:r>
                  </m:oMath>
                </a14:m>
                <a:r>
                  <a:rPr lang="fr-FR" sz="1900" kern="100">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AD</m:t>
                    </m:r>
                  </m:oMath>
                </a14:m>
                <a:r>
                  <a:rPr lang="fr-FR" sz="19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BC</m:t>
                    </m:r>
                  </m:oMath>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389159" y="3962920"/>
                <a:ext cx="6957846" cy="1164678"/>
              </a:xfrm>
              <a:prstGeom prst="rect">
                <a:avLst/>
              </a:prstGeom>
              <a:blipFill>
                <a:blip r:embed="rId7"/>
                <a:stretch>
                  <a:fillRect l="-876"/>
                </a:stretch>
              </a:blipFill>
            </p:spPr>
            <p:txBody>
              <a:bodyPr/>
              <a:lstStyle/>
              <a:p>
                <a:r>
                  <a:rPr lang="en-US">
                    <a:noFill/>
                  </a:rPr>
                  <a:t> </a:t>
                </a:r>
              </a:p>
            </p:txBody>
          </p:sp>
        </mc:Fallback>
      </mc:AlternateContent>
    </p:spTree>
    <p:extLst>
      <p:ext uri="{BB962C8B-B14F-4D97-AF65-F5344CB8AC3E}">
        <p14:creationId xmlns:p14="http://schemas.microsoft.com/office/powerpoint/2010/main" val="235785241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fade">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down)">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wipe(down)">
                                      <p:cBhvr>
                                        <p:cTn id="4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0584" y="90471"/>
            <a:ext cx="8952660" cy="496219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37612" y="1109379"/>
                <a:ext cx="3658863" cy="1970026"/>
              </a:xfrm>
              <a:prstGeom prst="rect">
                <a:avLst/>
              </a:prstGeom>
            </p:spPr>
            <p:txBody>
              <a:bodyPr wrap="square">
                <a:spAutoFit/>
              </a:bodyPr>
              <a:lstStyle/>
              <a:p>
                <a:pPr algn="just">
                  <a:lnSpc>
                    <a:spcPct val="150000"/>
                  </a:lnSpc>
                </a:pPr>
                <a:r>
                  <a:rPr lang="en-US" sz="2000" smtClean="0">
                    <a:latin typeface="Arial" panose="020B0604020202020204" pitchFamily="34" charset="0"/>
                    <a:cs typeface="Arial" panose="020B0604020202020204" pitchFamily="34" charset="0"/>
                  </a:rPr>
                  <a:t>Cho hình chữ nhật ABCD có điểm E nằm trên cạnh CD sao cho</a:t>
                </a:r>
                <a14:m>
                  <m:oMath xmlns:m="http://schemas.openxmlformats.org/officeDocument/2006/math">
                    <m:acc>
                      <m:accPr>
                        <m:chr m:val="̂"/>
                        <m:ctrlPr>
                          <a:rPr lang="en-US" sz="2000">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A</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78</m:t>
                        </m:r>
                      </m:e>
                      <m:sup>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B</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9</m:t>
                        </m:r>
                      </m:e>
                      <m:sup>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Tính </a:t>
                </a:r>
                <a:r>
                  <a:rPr lang="en-US" sz="2000">
                    <a:latin typeface="Arial" panose="020B0604020202020204" pitchFamily="34" charset="0"/>
                    <a:cs typeface="Arial" panose="020B0604020202020204" pitchFamily="34" charset="0"/>
                  </a:rPr>
                  <a:t>số đo của</a:t>
                </a:r>
                <a:r>
                  <a:rPr lang="en-US" sz="2000">
                    <a:latin typeface="Arial" panose="020B0604020202020204" pitchFamily="34" charset="0"/>
                    <a:cs typeface="Arial" panose="020B0604020202020204" pitchFamily="34" charset="0"/>
                  </a:rPr>
                  <a:t> </a:t>
                </a:r>
                <a14:m>
                  <m:oMath xmlns:m="http://schemas.openxmlformats.org/officeDocument/2006/math">
                    <m:acc>
                      <m:accPr>
                        <m:chr m:val="̂"/>
                        <m:ctrlPr>
                          <a:rPr lang="en-US" sz="20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BEC</m:t>
                        </m:r>
                      </m:e>
                    </m:acc>
                  </m:oMath>
                </a14:m>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và </a:t>
                </a:r>
                <a14:m>
                  <m:oMath xmlns:m="http://schemas.openxmlformats.org/officeDocument/2006/math">
                    <m:acc>
                      <m:accPr>
                        <m:chr m:val="̂"/>
                        <m:ctrlPr>
                          <a:rPr lang="en-US" sz="2000">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2000" b="0" i="0" smtClean="0">
                            <a:latin typeface="Cambria Math" panose="02040503050406030204" pitchFamily="18" charset="0"/>
                            <a:ea typeface="Times New Roman" panose="02020603050405020304" pitchFamily="18" charset="0"/>
                            <a:cs typeface="Times New Roman" panose="02020603050405020304" pitchFamily="18" charset="0"/>
                          </a:rPr>
                          <m:t>E</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AB</m:t>
                        </m:r>
                      </m:e>
                    </m:acc>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37612" y="1109379"/>
                <a:ext cx="3658863" cy="1970026"/>
              </a:xfrm>
              <a:prstGeom prst="rect">
                <a:avLst/>
              </a:prstGeom>
              <a:blipFill>
                <a:blip r:embed="rId3"/>
                <a:stretch>
                  <a:fillRect l="-1833" r="-10833" b="-1858"/>
                </a:stretch>
              </a:blipFill>
            </p:spPr>
            <p:txBody>
              <a:bodyPr/>
              <a:lstStyle/>
              <a:p>
                <a:r>
                  <a:rPr lang="en-US">
                    <a:noFill/>
                  </a:rPr>
                  <a:t> </a:t>
                </a:r>
              </a:p>
            </p:txBody>
          </p:sp>
        </mc:Fallback>
      </mc:AlternateContent>
      <p:cxnSp>
        <p:nvCxnSpPr>
          <p:cNvPr id="6" name="Straight Connector 5"/>
          <p:cNvCxnSpPr/>
          <p:nvPr/>
        </p:nvCxnSpPr>
        <p:spPr>
          <a:xfrm>
            <a:off x="4041649" y="117015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6173623" y="4828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4"/>
          <a:stretch>
            <a:fillRect/>
          </a:stretch>
        </p:blipFill>
        <p:spPr>
          <a:xfrm>
            <a:off x="8185781" y="102699"/>
            <a:ext cx="745237" cy="615631"/>
          </a:xfrm>
          <a:prstGeom prst="rect">
            <a:avLst/>
          </a:prstGeom>
        </p:spPr>
      </p:pic>
      <p:pic>
        <p:nvPicPr>
          <p:cNvPr id="19" name="Picture 18"/>
          <p:cNvPicPr>
            <a:picLocks noChangeAspect="1"/>
          </p:cNvPicPr>
          <p:nvPr/>
        </p:nvPicPr>
        <p:blipFill>
          <a:blip r:embed="rId5"/>
          <a:stretch>
            <a:fillRect/>
          </a:stretch>
        </p:blipFill>
        <p:spPr>
          <a:xfrm>
            <a:off x="8443423" y="4451337"/>
            <a:ext cx="609821" cy="628760"/>
          </a:xfrm>
          <a:prstGeom prst="rect">
            <a:avLst/>
          </a:prstGeom>
        </p:spPr>
      </p:pic>
      <p:grpSp>
        <p:nvGrpSpPr>
          <p:cNvPr id="10" name="Group 9"/>
          <p:cNvGrpSpPr/>
          <p:nvPr/>
        </p:nvGrpSpPr>
        <p:grpSpPr>
          <a:xfrm>
            <a:off x="298533" y="312169"/>
            <a:ext cx="2690099" cy="674092"/>
            <a:chOff x="450682" y="409194"/>
            <a:chExt cx="2690099" cy="674092"/>
          </a:xfrm>
        </p:grpSpPr>
        <p:grpSp>
          <p:nvGrpSpPr>
            <p:cNvPr id="5" name="Group 4"/>
            <p:cNvGrpSpPr/>
            <p:nvPr/>
          </p:nvGrpSpPr>
          <p:grpSpPr>
            <a:xfrm>
              <a:off x="456305" y="409194"/>
              <a:ext cx="2684476" cy="674092"/>
              <a:chOff x="397749" y="421868"/>
              <a:chExt cx="2684476" cy="674092"/>
            </a:xfrm>
          </p:grpSpPr>
          <p:sp>
            <p:nvSpPr>
              <p:cNvPr id="17" name="Pentagon 16"/>
              <p:cNvSpPr/>
              <p:nvPr/>
            </p:nvSpPr>
            <p:spPr>
              <a:xfrm>
                <a:off x="397749" y="421868"/>
                <a:ext cx="2684476" cy="674092"/>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399837" y="481915"/>
                <a:ext cx="184731" cy="5062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450682" y="454118"/>
              <a:ext cx="2560316" cy="553998"/>
            </a:xfrm>
            <a:prstGeom prst="rect">
              <a:avLst/>
            </a:prstGeom>
          </p:spPr>
          <p:txBody>
            <a:bodyPr wrap="none">
              <a:spAutoFit/>
            </a:bodyPr>
            <a:lstStyle/>
            <a:p>
              <a:pPr lvl="0">
                <a:lnSpc>
                  <a:spcPct val="150000"/>
                </a:lnSpc>
              </a:pPr>
              <a:r>
                <a:rPr lang="fr-FR" sz="2000" b="1">
                  <a:solidFill>
                    <a:srgbClr val="4657B0"/>
                  </a:solidFill>
                  <a:latin typeface="Arial" panose="020B0604020202020204" pitchFamily="34" charset="0"/>
                  <a:ea typeface="Calibri" panose="020F0502020204030204" pitchFamily="34" charset="0"/>
                  <a:cs typeface="Times New Roman" panose="02020603050405020304" pitchFamily="18" charset="0"/>
                </a:rPr>
                <a:t>Bài 3 (SGK – tr.111)</a:t>
              </a:r>
              <a:endParaRPr lang="en-US" sz="2000" dirty="0">
                <a:solidFill>
                  <a:srgbClr val="4657B0"/>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1" name="Rectangle 10"/>
              <p:cNvSpPr/>
              <p:nvPr/>
            </p:nvSpPr>
            <p:spPr>
              <a:xfrm>
                <a:off x="4205101" y="1091091"/>
                <a:ext cx="4671248" cy="3541867"/>
              </a:xfrm>
              <a:prstGeom prst="rect">
                <a:avLst/>
              </a:prstGeom>
            </p:spPr>
            <p:txBody>
              <a:bodyPr wrap="square">
                <a:spAutoFit/>
              </a:bodyPr>
              <a:lstStyle/>
              <a:p>
                <a:pPr algn="just">
                  <a:lnSpc>
                    <a:spcPct val="150000"/>
                  </a:lnSpc>
                  <a:spcBef>
                    <a:spcPts val="100"/>
                  </a:spcBef>
                  <a:spcAft>
                    <a:spcPts val="100"/>
                  </a:spcAft>
                </a:pPr>
                <a14:m>
                  <m:oMath xmlns:m="http://schemas.openxmlformats.org/officeDocument/2006/math">
                    <m:r>
                      <a:rPr lang="fr-FR" sz="2000" i="0" kern="100" smtClean="0">
                        <a:latin typeface="+mn-lt"/>
                        <a:ea typeface="Times New Roman" panose="02020603050405020304" pitchFamily="18" charset="0"/>
                        <a:cs typeface="Times New Roman" panose="02020603050405020304" pitchFamily="18" charset="0"/>
                      </a:rPr>
                      <m:t>∆</m:t>
                    </m:r>
                    <m:r>
                      <m:rPr>
                        <m:sty m:val="p"/>
                      </m:rPr>
                      <a:rPr lang="fr-FR" sz="2000" i="0" kern="100" smtClean="0">
                        <a:latin typeface="+mn-lt"/>
                        <a:ea typeface="Times New Roman" panose="02020603050405020304" pitchFamily="18" charset="0"/>
                        <a:cs typeface="Times New Roman" panose="02020603050405020304" pitchFamily="18" charset="0"/>
                      </a:rPr>
                      <m:t>BEC</m:t>
                    </m:r>
                  </m:oMath>
                </a14:m>
                <a:r>
                  <a:rPr lang="fr-FR" sz="2000" kern="100">
                    <a:effectLst/>
                    <a:latin typeface="+mn-lt"/>
                    <a:ea typeface="Times New Roman" panose="02020603050405020304" pitchFamily="18" charset="0"/>
                    <a:cs typeface="Times New Roman" panose="02020603050405020304" pitchFamily="18" charset="0"/>
                  </a:rPr>
                  <a:t> vuông tại </a:t>
                </a:r>
                <a14:m>
                  <m:oMath xmlns:m="http://schemas.openxmlformats.org/officeDocument/2006/math">
                    <m:r>
                      <m:rPr>
                        <m:sty m:val="p"/>
                      </m:rPr>
                      <a:rPr lang="fr-FR" sz="2000" i="0" kern="100">
                        <a:effectLst/>
                        <a:latin typeface="+mn-lt"/>
                        <a:ea typeface="Times New Roman" panose="02020603050405020304" pitchFamily="18" charset="0"/>
                        <a:cs typeface="Times New Roman" panose="02020603050405020304" pitchFamily="18" charset="0"/>
                      </a:rPr>
                      <m:t>C</m:t>
                    </m:r>
                  </m:oMath>
                </a14:m>
                <a:r>
                  <a:rPr lang="fr-FR" sz="2000" kern="100">
                    <a:effectLst/>
                    <a:latin typeface="+mn-lt"/>
                    <a:ea typeface="Times New Roman" panose="02020603050405020304" pitchFamily="18" charset="0"/>
                    <a:cs typeface="Times New Roman" panose="02020603050405020304" pitchFamily="18" charset="0"/>
                  </a:rPr>
                  <a:t> </a:t>
                </a:r>
                <a:r>
                  <a:rPr lang="fr-FR" sz="2000" kern="100">
                    <a:effectLst/>
                    <a:latin typeface="+mn-lt"/>
                    <a:ea typeface="Times New Roman" panose="02020603050405020304" pitchFamily="18" charset="0"/>
                    <a:cs typeface="Times New Roman" panose="02020603050405020304" pitchFamily="18" charset="0"/>
                  </a:rPr>
                  <a:t>có</a:t>
                </a:r>
                <a:r>
                  <a:rPr lang="fr-FR" sz="2000" kern="100" smtClean="0">
                    <a:effectLst/>
                    <a:latin typeface="+mn-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BEC</m:t>
                        </m:r>
                      </m:e>
                    </m:acc>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EBC</m:t>
                        </m:r>
                      </m:e>
                    </m:acc>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90</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oMath>
                </a14:m>
                <a:endParaRPr lang="en-US" sz="20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a:rPr lang="en-US" sz="20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BEC</m:t>
                          </m:r>
                        </m:e>
                      </m:acc>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90</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39</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51</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2000" i="0" kern="100">
                        <a:effectLst/>
                        <a:latin typeface="+mn-lt"/>
                        <a:ea typeface="Times New Roman" panose="02020603050405020304" pitchFamily="18" charset="0"/>
                        <a:cs typeface="Times New Roman" panose="02020603050405020304" pitchFamily="18" charset="0"/>
                      </a:rPr>
                      <m:t>ABCD</m:t>
                    </m:r>
                  </m:oMath>
                </a14:m>
                <a:r>
                  <a:rPr lang="fr-FR" sz="2000" kern="100">
                    <a:effectLst/>
                    <a:latin typeface="+mn-lt"/>
                    <a:ea typeface="Times New Roman" panose="02020603050405020304" pitchFamily="18" charset="0"/>
                    <a:cs typeface="Times New Roman" panose="02020603050405020304" pitchFamily="18" charset="0"/>
                  </a:rPr>
                  <a:t> là hình chữ nhật nên </a:t>
                </a:r>
                <a14:m>
                  <m:oMath xmlns:m="http://schemas.openxmlformats.org/officeDocument/2006/math">
                    <m:r>
                      <m:rPr>
                        <m:sty m:val="p"/>
                      </m:rPr>
                      <a:rPr lang="fr-FR" sz="2000" i="0" kern="100">
                        <a:effectLst/>
                        <a:latin typeface="+mn-lt"/>
                        <a:ea typeface="Times New Roman" panose="02020603050405020304" pitchFamily="18" charset="0"/>
                        <a:cs typeface="Times New Roman" panose="02020603050405020304" pitchFamily="18" charset="0"/>
                      </a:rPr>
                      <m:t>AB</m:t>
                    </m:r>
                    <m:r>
                      <a:rPr lang="fr-FR" sz="2000" i="0" kern="100">
                        <a:effectLst/>
                        <a:latin typeface="+mn-lt"/>
                        <a:ea typeface="Times New Roman" panose="02020603050405020304" pitchFamily="18" charset="0"/>
                        <a:cs typeface="Times New Roman" panose="02020603050405020304" pitchFamily="18" charset="0"/>
                      </a:rPr>
                      <m:t>//</m:t>
                    </m:r>
                    <m:r>
                      <m:rPr>
                        <m:sty m:val="p"/>
                      </m:rPr>
                      <a:rPr lang="fr-FR" sz="2000" i="0" kern="100">
                        <a:effectLst/>
                        <a:latin typeface="+mn-lt"/>
                        <a:ea typeface="Times New Roman" panose="02020603050405020304" pitchFamily="18" charset="0"/>
                        <a:cs typeface="Times New Roman" panose="02020603050405020304" pitchFamily="18" charset="0"/>
                      </a:rPr>
                      <m:t>CD</m:t>
                    </m:r>
                  </m:oMath>
                </a14:m>
                <a:r>
                  <a:rPr lang="fr-FR" sz="2000" kern="100">
                    <a:effectLst/>
                    <a:latin typeface="+mn-lt"/>
                    <a:ea typeface="Times New Roman" panose="02020603050405020304" pitchFamily="18" charset="0"/>
                    <a:cs typeface="Times New Roman" panose="02020603050405020304" pitchFamily="18" charset="0"/>
                  </a:rPr>
                  <a:t> </a:t>
                </a:r>
                <a:endParaRPr lang="fr-FR" sz="20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ABE</m:t>
                        </m:r>
                      </m:e>
                    </m:acc>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BEC</m:t>
                        </m:r>
                      </m:e>
                    </m:acc>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51</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oMath>
                </a14:m>
                <a:r>
                  <a:rPr lang="fr-FR" sz="2000" kern="100">
                    <a:effectLst/>
                    <a:latin typeface="+mn-lt"/>
                    <a:ea typeface="Times New Roman" panose="02020603050405020304" pitchFamily="18" charset="0"/>
                    <a:cs typeface="Times New Roman" panose="02020603050405020304" pitchFamily="18" charset="0"/>
                  </a:rPr>
                  <a:t> (so le trong)</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Times New Roman" panose="02020603050405020304" pitchFamily="18" charset="0"/>
                    <a:cs typeface="Times New Roman" panose="02020603050405020304" pitchFamily="18" charset="0"/>
                  </a:rPr>
                  <a:t>Xét </a:t>
                </a:r>
                <a14:m>
                  <m:oMath xmlns:m="http://schemas.openxmlformats.org/officeDocument/2006/math">
                    <m:r>
                      <a:rPr lang="fr-FR" sz="2000" i="0" kern="100">
                        <a:effectLst/>
                        <a:latin typeface="+mn-lt"/>
                        <a:ea typeface="Times New Roman" panose="02020603050405020304" pitchFamily="18" charset="0"/>
                        <a:cs typeface="Times New Roman" panose="02020603050405020304" pitchFamily="18" charset="0"/>
                      </a:rPr>
                      <m:t>∆</m:t>
                    </m:r>
                    <m:r>
                      <m:rPr>
                        <m:sty m:val="p"/>
                      </m:rPr>
                      <a:rPr lang="fr-FR" sz="2000" i="0" kern="100">
                        <a:effectLst/>
                        <a:latin typeface="+mn-lt"/>
                        <a:ea typeface="Times New Roman" panose="02020603050405020304" pitchFamily="18" charset="0"/>
                        <a:cs typeface="Times New Roman" panose="02020603050405020304" pitchFamily="18" charset="0"/>
                      </a:rPr>
                      <m:t>ABE</m:t>
                    </m:r>
                  </m:oMath>
                </a14:m>
                <a:r>
                  <a:rPr lang="fr-FR" sz="2000" kern="100">
                    <a:effectLst/>
                    <a:latin typeface="+mn-lt"/>
                    <a:ea typeface="Times New Roman" panose="02020603050405020304" pitchFamily="18" charset="0"/>
                    <a:cs typeface="Times New Roman" panose="02020603050405020304" pitchFamily="18" charset="0"/>
                  </a:rPr>
                  <a:t> có : </a:t>
                </a:r>
                <a14:m>
                  <m:oMath xmlns:m="http://schemas.openxmlformats.org/officeDocument/2006/math">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EAB</m:t>
                        </m:r>
                      </m:e>
                    </m:acc>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ABE</m:t>
                        </m:r>
                      </m:e>
                    </m:acc>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AEB</m:t>
                        </m:r>
                      </m:e>
                    </m:acc>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180</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EAB</m:t>
                        </m:r>
                      </m:e>
                    </m:acc>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180</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ABE</m:t>
                        </m:r>
                      </m:e>
                    </m:acc>
                    <m:r>
                      <a:rPr lang="fr-FR" sz="2000" i="0" kern="100">
                        <a:effectLst/>
                        <a:latin typeface="+mn-lt"/>
                        <a:ea typeface="Times New Roman" panose="02020603050405020304" pitchFamily="18" charset="0"/>
                        <a:cs typeface="Times New Roman" panose="02020603050405020304" pitchFamily="18" charset="0"/>
                      </a:rPr>
                      <m:t>−</m:t>
                    </m:r>
                    <m:acc>
                      <m:accPr>
                        <m:chr m:val="̂"/>
                        <m:ctrlPr>
                          <a:rPr lang="en-US" sz="2000" kern="100">
                            <a:effectLst/>
                            <a:latin typeface="+mn-lt"/>
                            <a:ea typeface="Times New Roman" panose="02020603050405020304" pitchFamily="18" charset="0"/>
                            <a:cs typeface="Times New Roman" panose="02020603050405020304" pitchFamily="18" charset="0"/>
                          </a:rPr>
                        </m:ctrlPr>
                      </m:accPr>
                      <m:e>
                        <m:r>
                          <m:rPr>
                            <m:sty m:val="p"/>
                          </m:rPr>
                          <a:rPr lang="fr-FR" sz="2000" i="0" kern="100">
                            <a:effectLst/>
                            <a:latin typeface="+mn-lt"/>
                            <a:ea typeface="Times New Roman" panose="02020603050405020304" pitchFamily="18" charset="0"/>
                            <a:cs typeface="Times New Roman" panose="02020603050405020304" pitchFamily="18" charset="0"/>
                          </a:rPr>
                          <m:t>AEB</m:t>
                        </m:r>
                      </m:e>
                    </m:acc>
                  </m:oMath>
                </a14:m>
                <a:endParaRPr lang="en-US" sz="20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r>
                  <a:rPr lang="fr-FR" sz="2000" kern="100" smtClean="0">
                    <a:effectLst/>
                    <a:ea typeface="Times New Roman" panose="02020603050405020304" pitchFamily="18" charset="0"/>
                    <a:cs typeface="Times New Roman" panose="02020603050405020304" pitchFamily="18" charset="0"/>
                  </a:rPr>
                  <a:t>            </a:t>
                </a:r>
                <a14:m>
                  <m:oMath xmlns:m="http://schemas.openxmlformats.org/officeDocument/2006/math">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180</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51</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78</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r>
                      <a:rPr lang="fr-FR" sz="2000" i="0" kern="100">
                        <a:effectLst/>
                        <a:latin typeface="+mn-lt"/>
                        <a:ea typeface="Times New Roman" panose="02020603050405020304" pitchFamily="18" charset="0"/>
                        <a:cs typeface="Times New Roman" panose="02020603050405020304" pitchFamily="18" charset="0"/>
                      </a:rPr>
                      <m:t>=</m:t>
                    </m:r>
                    <m:sSup>
                      <m:sSupPr>
                        <m:ctrlPr>
                          <a:rPr lang="en-US" sz="2000" kern="100">
                            <a:effectLst/>
                            <a:latin typeface="+mn-lt"/>
                            <a:ea typeface="Times New Roman" panose="02020603050405020304" pitchFamily="18" charset="0"/>
                            <a:cs typeface="Times New Roman" panose="02020603050405020304" pitchFamily="18" charset="0"/>
                          </a:rPr>
                        </m:ctrlPr>
                      </m:sSupPr>
                      <m:e>
                        <m:r>
                          <a:rPr lang="fr-FR" sz="2000" i="0" kern="100">
                            <a:effectLst/>
                            <a:latin typeface="+mn-lt"/>
                            <a:ea typeface="Times New Roman" panose="02020603050405020304" pitchFamily="18" charset="0"/>
                            <a:cs typeface="Times New Roman" panose="02020603050405020304" pitchFamily="18" charset="0"/>
                          </a:rPr>
                          <m:t>51</m:t>
                        </m:r>
                      </m:e>
                      <m:sup>
                        <m:r>
                          <m:rPr>
                            <m:sty m:val="p"/>
                          </m:rPr>
                          <a:rPr lang="fr-FR" sz="2000" i="0" kern="100">
                            <a:effectLst/>
                            <a:latin typeface="+mn-lt"/>
                            <a:ea typeface="Times New Roman" panose="02020603050405020304" pitchFamily="18" charset="0"/>
                            <a:cs typeface="Times New Roman" panose="02020603050405020304" pitchFamily="18" charset="0"/>
                          </a:rPr>
                          <m:t>o</m:t>
                        </m:r>
                      </m:sup>
                    </m:sSup>
                  </m:oMath>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205101" y="1091091"/>
                <a:ext cx="4671248" cy="3541867"/>
              </a:xfrm>
              <a:prstGeom prst="rect">
                <a:avLst/>
              </a:prstGeom>
              <a:blipFill>
                <a:blip r:embed="rId6"/>
                <a:stretch>
                  <a:fillRect l="-1436" r="-10705"/>
                </a:stretch>
              </a:blipFill>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39" y="3128756"/>
            <a:ext cx="2689633" cy="1827164"/>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left)">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wipe(down)">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52" dur="500"/>
                                        <p:tgtEl>
                                          <p:spTgt spid="1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xEl>
                                              <p:pRg st="5" end="5"/>
                                            </p:txEl>
                                          </p:spTgt>
                                        </p:tgtEl>
                                        <p:attrNameLst>
                                          <p:attrName>style.visibility</p:attrName>
                                        </p:attrNameLst>
                                      </p:cBhvr>
                                      <p:to>
                                        <p:strVal val="visible"/>
                                      </p:to>
                                    </p:set>
                                    <p:animEffect transition="in" filter="fade">
                                      <p:cBhvr>
                                        <p:cTn id="57" dur="500"/>
                                        <p:tgtEl>
                                          <p:spTgt spid="11">
                                            <p:txEl>
                                              <p:pRg st="5" end="5"/>
                                            </p:txEl>
                                          </p:spTgt>
                                        </p:tgtEl>
                                      </p:cBhvr>
                                    </p:animEffect>
                                    <p:anim calcmode="lin" valueType="num">
                                      <p:cBhvr>
                                        <p:cTn id="58"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9" dur="500" fill="hold"/>
                                        <p:tgtEl>
                                          <p:spTgt spid="11">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1">
                                            <p:txEl>
                                              <p:pRg st="6" end="6"/>
                                            </p:txEl>
                                          </p:spTgt>
                                        </p:tgtEl>
                                        <p:attrNameLst>
                                          <p:attrName>style.visibility</p:attrName>
                                        </p:attrNameLst>
                                      </p:cBhvr>
                                      <p:to>
                                        <p:strVal val="visible"/>
                                      </p:to>
                                    </p:set>
                                    <p:animEffect transition="in" filter="fade">
                                      <p:cBhvr>
                                        <p:cTn id="62" dur="500"/>
                                        <p:tgtEl>
                                          <p:spTgt spid="11">
                                            <p:txEl>
                                              <p:pRg st="6" end="6"/>
                                            </p:txEl>
                                          </p:spTgt>
                                        </p:tgtEl>
                                      </p:cBhvr>
                                    </p:animEffect>
                                    <p:anim calcmode="lin" valueType="num">
                                      <p:cBhvr>
                                        <p:cTn id="6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64"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71675" y="632830"/>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623021"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209850" y="407731"/>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4 (SGK </a:t>
            </a: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2000" b="1"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tr.111)</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583472" y="1054920"/>
            <a:ext cx="7962007" cy="1015663"/>
          </a:xfrm>
          <a:prstGeom prst="rect">
            <a:avLst/>
          </a:prstGeom>
        </p:spPr>
        <p:txBody>
          <a:bodyPr wrap="square">
            <a:spAutoFit/>
          </a:bodyPr>
          <a:lstStyle/>
          <a:p>
            <a:pPr lvl="0" algn="just">
              <a:lnSpc>
                <a:spcPct val="150000"/>
              </a:lnSpc>
              <a:defRPr/>
            </a:pPr>
            <a:r>
              <a:rPr lang="vi-VN" sz="2000">
                <a:latin typeface="Arial" panose="020B0604020202020204" pitchFamily="34" charset="0"/>
              </a:rPr>
              <a:t>Một khu vườn có dạng tứ giác ABCD với các góc A, B, D là góc vuông, AB = 400 m, AD = 300 m. Người ta đã làm một cái </a:t>
            </a:r>
            <a:r>
              <a:rPr lang="vi-VN" sz="2000">
                <a:latin typeface="Arial" panose="020B0604020202020204" pitchFamily="34" charset="0"/>
              </a:rPr>
              <a:t>hồ </a:t>
            </a:r>
            <a:r>
              <a:rPr lang="vi-VN" sz="2000" smtClean="0">
                <a:latin typeface="Arial" panose="020B0604020202020204" pitchFamily="34" charset="0"/>
              </a:rPr>
              <a:t>nước</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pic>
        <p:nvPicPr>
          <p:cNvPr id="23" name="Picture 22"/>
          <p:cNvPicPr>
            <a:picLocks noChangeAspect="1"/>
          </p:cNvPicPr>
          <p:nvPr/>
        </p:nvPicPr>
        <p:blipFill>
          <a:blip r:embed="rId2"/>
          <a:stretch>
            <a:fillRect/>
          </a:stretch>
        </p:blipFill>
        <p:spPr>
          <a:xfrm>
            <a:off x="2960993" y="4218480"/>
            <a:ext cx="1045609" cy="728981"/>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58737" y="2019768"/>
            <a:ext cx="2801451" cy="2753518"/>
          </a:xfrm>
          <a:prstGeom prst="rect">
            <a:avLst/>
          </a:prstGeom>
        </p:spPr>
      </p:pic>
      <p:sp>
        <p:nvSpPr>
          <p:cNvPr id="3" name="Rectangle 2"/>
          <p:cNvSpPr/>
          <p:nvPr/>
        </p:nvSpPr>
        <p:spPr>
          <a:xfrm>
            <a:off x="583472" y="2027719"/>
            <a:ext cx="4755043" cy="1938992"/>
          </a:xfrm>
          <a:prstGeom prst="rect">
            <a:avLst/>
          </a:prstGeom>
        </p:spPr>
        <p:txBody>
          <a:bodyPr wrap="square">
            <a:spAutoFit/>
          </a:bodyPr>
          <a:lstStyle/>
          <a:p>
            <a:pPr lvl="0" algn="just">
              <a:lnSpc>
                <a:spcPct val="150000"/>
              </a:lnSpc>
              <a:defRPr/>
            </a:pPr>
            <a:r>
              <a:rPr lang="vi-VN" sz="2000">
                <a:latin typeface="Arial" panose="020B0604020202020204" pitchFamily="34" charset="0"/>
              </a:rPr>
              <a:t>có dạng hình tròn, khi đó vị trí C không còn nằm trong khu vườn nữa (Hình 52). Tính khoảng cách từ vị trí C đến </a:t>
            </a:r>
            <a:r>
              <a:rPr lang="vi-VN" sz="2000">
                <a:latin typeface="Arial" panose="020B0604020202020204" pitchFamily="34" charset="0"/>
              </a:rPr>
              <a:t>mỗi </a:t>
            </a:r>
            <a:r>
              <a:rPr lang="en-US" sz="2000" smtClean="0">
                <a:latin typeface="Arial" panose="020B0604020202020204" pitchFamily="34" charset="0"/>
              </a:rPr>
              <a:t>     </a:t>
            </a:r>
            <a:r>
              <a:rPr lang="vi-VN" sz="2000" smtClean="0">
                <a:latin typeface="Arial" panose="020B0604020202020204" pitchFamily="34" charset="0"/>
              </a:rPr>
              <a:t>vị </a:t>
            </a:r>
            <a:r>
              <a:rPr lang="vi-VN" sz="2000">
                <a:latin typeface="Arial" panose="020B0604020202020204" pitchFamily="34" charset="0"/>
              </a:rPr>
              <a:t>trí A, B, D.</a:t>
            </a:r>
            <a:endParaRPr lang="vi-VN" sz="2000">
              <a:latin typeface="Arial" panose="020B0604020202020204" pitchFamily="34" charset="0"/>
            </a:endParaRPr>
          </a:p>
        </p:txBody>
      </p:sp>
    </p:spTree>
    <p:extLst>
      <p:ext uri="{BB962C8B-B14F-4D97-AF65-F5344CB8AC3E}">
        <p14:creationId xmlns:p14="http://schemas.microsoft.com/office/powerpoint/2010/main" val="10666134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p:cNvPicPr>
            <a:picLocks noChangeAspect="1"/>
          </p:cNvPicPr>
          <p:nvPr/>
        </p:nvPicPr>
        <p:blipFill>
          <a:blip r:embed="rId2"/>
          <a:stretch>
            <a:fillRect/>
          </a:stretch>
        </p:blipFill>
        <p:spPr>
          <a:xfrm>
            <a:off x="448754" y="4388980"/>
            <a:ext cx="791646" cy="551922"/>
          </a:xfrm>
          <a:prstGeom prst="rect">
            <a:avLst/>
          </a:prstGeom>
        </p:spPr>
      </p:pic>
      <p:sp>
        <p:nvSpPr>
          <p:cNvPr id="8" name="Rectangle 7"/>
          <p:cNvSpPr/>
          <p:nvPr/>
        </p:nvSpPr>
        <p:spPr>
          <a:xfrm>
            <a:off x="4217140" y="432497"/>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3428511" y="928536"/>
                <a:ext cx="5109687" cy="3672352"/>
              </a:xfrm>
              <a:prstGeom prst="rect">
                <a:avLst/>
              </a:prstGeom>
            </p:spPr>
            <p:txBody>
              <a:bodyPr wrap="square">
                <a:spAutoFit/>
              </a:bodyPr>
              <a:lstStyle/>
              <a:p>
                <a:pPr algn="just">
                  <a:lnSpc>
                    <a:spcPct val="150000"/>
                  </a:lnSpc>
                  <a:spcBef>
                    <a:spcPts val="100"/>
                  </a:spcBef>
                  <a:spcAft>
                    <a:spcPts val="100"/>
                  </a:spcAft>
                </a:pPr>
                <a:r>
                  <a:rPr lang="fr-FR" sz="1800" kern="100" smtClean="0">
                    <a:latin typeface="+mn-lt"/>
                    <a:ea typeface="Calibri" panose="020F0502020204030204" pitchFamily="34" charset="0"/>
                    <a:cs typeface="Times New Roman" panose="02020603050405020304" pitchFamily="18" charset="0"/>
                  </a:rPr>
                  <a:t>Xét tứ giác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ABCD</m:t>
                    </m:r>
                  </m:oMath>
                </a14:m>
                <a:r>
                  <a:rPr lang="fr-FR" sz="1800" kern="100">
                    <a:effectLst/>
                    <a:latin typeface="+mn-lt"/>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1800" kern="100">
                            <a:effectLst/>
                            <a:latin typeface="+mn-lt"/>
                            <a:ea typeface="Calibri" panose="020F0502020204030204" pitchFamily="34" charset="0"/>
                            <a:cs typeface="Times New Roman" panose="02020603050405020304" pitchFamily="18" charset="0"/>
                          </a:rPr>
                        </m:ctrlPr>
                      </m:accPr>
                      <m:e>
                        <m:r>
                          <m:rPr>
                            <m:sty m:val="p"/>
                          </m:rPr>
                          <a:rPr lang="fr-FR" sz="1800" i="0" kern="100">
                            <a:effectLst/>
                            <a:latin typeface="+mn-lt"/>
                            <a:ea typeface="Calibri" panose="020F0502020204030204" pitchFamily="34" charset="0"/>
                            <a:cs typeface="Times New Roman" panose="02020603050405020304" pitchFamily="18" charset="0"/>
                          </a:rPr>
                          <m:t>A</m:t>
                        </m:r>
                      </m:e>
                    </m:acc>
                    <m:r>
                      <a:rPr lang="fr-FR" sz="1800" i="0" kern="100">
                        <a:effectLst/>
                        <a:latin typeface="+mn-lt"/>
                        <a:ea typeface="Calibri" panose="020F0502020204030204" pitchFamily="34" charset="0"/>
                        <a:cs typeface="Times New Roman" panose="02020603050405020304" pitchFamily="18" charset="0"/>
                      </a:rPr>
                      <m:t>=</m:t>
                    </m:r>
                    <m:acc>
                      <m:accPr>
                        <m:chr m:val="̂"/>
                        <m:ctrlPr>
                          <a:rPr lang="en-US" sz="1800" kern="100">
                            <a:effectLst/>
                            <a:latin typeface="+mn-lt"/>
                            <a:ea typeface="Calibri" panose="020F0502020204030204" pitchFamily="34" charset="0"/>
                            <a:cs typeface="Times New Roman" panose="02020603050405020304" pitchFamily="18" charset="0"/>
                          </a:rPr>
                        </m:ctrlPr>
                      </m:accPr>
                      <m:e>
                        <m:r>
                          <m:rPr>
                            <m:sty m:val="p"/>
                          </m:rPr>
                          <a:rPr lang="fr-FR" sz="1800" i="0" kern="100">
                            <a:effectLst/>
                            <a:latin typeface="+mn-lt"/>
                            <a:ea typeface="Calibri" panose="020F0502020204030204" pitchFamily="34" charset="0"/>
                            <a:cs typeface="Times New Roman" panose="02020603050405020304" pitchFamily="18" charset="0"/>
                          </a:rPr>
                          <m:t>B</m:t>
                        </m:r>
                      </m:e>
                    </m:acc>
                    <m:r>
                      <a:rPr lang="fr-FR" sz="1800" i="0" kern="100">
                        <a:effectLst/>
                        <a:latin typeface="+mn-lt"/>
                        <a:ea typeface="Calibri" panose="020F0502020204030204" pitchFamily="34" charset="0"/>
                        <a:cs typeface="Times New Roman" panose="02020603050405020304" pitchFamily="18" charset="0"/>
                      </a:rPr>
                      <m:t>=</m:t>
                    </m:r>
                    <m:acc>
                      <m:accPr>
                        <m:chr m:val="̂"/>
                        <m:ctrlPr>
                          <a:rPr lang="en-US" sz="1800" kern="100">
                            <a:effectLst/>
                            <a:latin typeface="+mn-lt"/>
                            <a:ea typeface="Calibri" panose="020F0502020204030204" pitchFamily="34" charset="0"/>
                            <a:cs typeface="Times New Roman" panose="02020603050405020304" pitchFamily="18" charset="0"/>
                          </a:rPr>
                        </m:ctrlPr>
                      </m:accPr>
                      <m:e>
                        <m:r>
                          <m:rPr>
                            <m:sty m:val="p"/>
                          </m:rPr>
                          <a:rPr lang="fr-FR" sz="1800" i="0" kern="100">
                            <a:effectLst/>
                            <a:latin typeface="+mn-lt"/>
                            <a:ea typeface="Calibri" panose="020F0502020204030204" pitchFamily="34" charset="0"/>
                            <a:cs typeface="Times New Roman" panose="02020603050405020304" pitchFamily="18" charset="0"/>
                          </a:rPr>
                          <m:t>D</m:t>
                        </m:r>
                      </m:e>
                    </m:acc>
                    <m:r>
                      <a:rPr lang="fr-FR" sz="1800" i="0" kern="100">
                        <a:effectLst/>
                        <a:latin typeface="+mn-lt"/>
                        <a:ea typeface="Calibri" panose="020F0502020204030204" pitchFamily="34" charset="0"/>
                        <a:cs typeface="Times New Roman" panose="02020603050405020304" pitchFamily="18" charset="0"/>
                      </a:rPr>
                      <m:t>=</m:t>
                    </m:r>
                    <m:sSup>
                      <m:sSupPr>
                        <m:ctrlPr>
                          <a:rPr lang="en-US" sz="1800" kern="100">
                            <a:effectLst/>
                            <a:latin typeface="+mn-lt"/>
                            <a:ea typeface="Calibri" panose="020F0502020204030204" pitchFamily="34" charset="0"/>
                            <a:cs typeface="Times New Roman" panose="02020603050405020304" pitchFamily="18" charset="0"/>
                          </a:rPr>
                        </m:ctrlPr>
                      </m:sSupPr>
                      <m:e>
                        <m:r>
                          <a:rPr lang="fr-FR" sz="1800" i="0" kern="100">
                            <a:effectLst/>
                            <a:latin typeface="+mn-lt"/>
                            <a:ea typeface="Calibri" panose="020F0502020204030204" pitchFamily="34" charset="0"/>
                            <a:cs typeface="Times New Roman" panose="02020603050405020304" pitchFamily="18" charset="0"/>
                          </a:rPr>
                          <m:t>90</m:t>
                        </m:r>
                      </m:e>
                      <m:sup>
                        <m:r>
                          <m:rPr>
                            <m:sty m:val="p"/>
                          </m:rPr>
                          <a:rPr lang="fr-FR" sz="1800" i="0" kern="100">
                            <a:effectLst/>
                            <a:latin typeface="+mn-lt"/>
                            <a:ea typeface="Calibri" panose="020F0502020204030204" pitchFamily="34" charset="0"/>
                            <a:cs typeface="Times New Roman" panose="02020603050405020304" pitchFamily="18" charset="0"/>
                          </a:rPr>
                          <m:t>o</m:t>
                        </m:r>
                      </m:sup>
                    </m:sSup>
                  </m:oMath>
                </a14:m>
                <a:r>
                  <a:rPr lang="fr-FR" sz="1800" kern="100">
                    <a:effectLst/>
                    <a:latin typeface="+mn-lt"/>
                    <a:ea typeface="Calibri" panose="020F0502020204030204" pitchFamily="34" charset="0"/>
                    <a:cs typeface="Times New Roman" panose="02020603050405020304" pitchFamily="18" charset="0"/>
                  </a:rPr>
                  <a:t> </a:t>
                </a:r>
                <a:endParaRPr lang="fr-FR" sz="18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ABCD</m:t>
                    </m:r>
                  </m:oMath>
                </a14:m>
                <a:r>
                  <a:rPr lang="fr-FR" sz="1800" kern="100">
                    <a:effectLst/>
                    <a:latin typeface="+mn-lt"/>
                    <a:ea typeface="Calibri" panose="020F0502020204030204" pitchFamily="34" charset="0"/>
                    <a:cs typeface="Times New Roman" panose="02020603050405020304" pitchFamily="18" charset="0"/>
                  </a:rPr>
                  <a:t> là hình chữ nhật.</a:t>
                </a:r>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CB</m:t>
                    </m:r>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AD</m:t>
                    </m:r>
                    <m:r>
                      <a:rPr lang="fr-FR" sz="1800" i="0" kern="100">
                        <a:effectLst/>
                        <a:latin typeface="+mn-lt"/>
                        <a:ea typeface="Calibri" panose="020F0502020204030204" pitchFamily="34" charset="0"/>
                        <a:cs typeface="Times New Roman" panose="02020603050405020304" pitchFamily="18" charset="0"/>
                      </a:rPr>
                      <m:t>=300 </m:t>
                    </m:r>
                    <m:r>
                      <m:rPr>
                        <m:sty m:val="p"/>
                      </m:rPr>
                      <a:rPr lang="fr-FR" sz="1800" i="0" kern="100">
                        <a:effectLst/>
                        <a:latin typeface="+mn-lt"/>
                        <a:ea typeface="Calibri" panose="020F0502020204030204" pitchFamily="34" charset="0"/>
                        <a:cs typeface="Times New Roman" panose="02020603050405020304" pitchFamily="18" charset="0"/>
                      </a:rPr>
                      <m:t>m</m:t>
                    </m:r>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CD</m:t>
                    </m:r>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AB</m:t>
                    </m:r>
                    <m:r>
                      <a:rPr lang="fr-FR" sz="1800" i="0" kern="100">
                        <a:effectLst/>
                        <a:latin typeface="+mn-lt"/>
                        <a:ea typeface="Calibri" panose="020F0502020204030204" pitchFamily="34" charset="0"/>
                        <a:cs typeface="Times New Roman" panose="02020603050405020304" pitchFamily="18" charset="0"/>
                      </a:rPr>
                      <m:t>=400 </m:t>
                    </m:r>
                    <m:r>
                      <m:rPr>
                        <m:sty m:val="p"/>
                      </m:rPr>
                      <a:rPr lang="fr-FR" sz="1800" i="0" kern="100">
                        <a:effectLst/>
                        <a:latin typeface="+mn-lt"/>
                        <a:ea typeface="Calibri" panose="020F0502020204030204" pitchFamily="34" charset="0"/>
                        <a:cs typeface="Times New Roman" panose="02020603050405020304" pitchFamily="18" charset="0"/>
                      </a:rPr>
                      <m:t>m</m:t>
                    </m:r>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ABC</m:t>
                    </m:r>
                  </m:oMath>
                </a14:m>
                <a:r>
                  <a:rPr lang="fr-FR" sz="18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B</m:t>
                    </m:r>
                  </m:oMath>
                </a14:m>
                <a:r>
                  <a:rPr lang="fr-FR" sz="1800" kern="100">
                    <a:effectLst/>
                    <a:latin typeface="+mn-lt"/>
                    <a:ea typeface="Calibri" panose="020F0502020204030204" pitchFamily="34" charset="0"/>
                    <a:cs typeface="Times New Roman" panose="02020603050405020304" pitchFamily="18" charset="0"/>
                  </a:rPr>
                  <a:t>, theo định lí Pythagore có: </a:t>
                </a:r>
                <a:endParaRPr lang="fr-FR" sz="18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latin typeface="+mn-lt"/>
                    <a:ea typeface="Calibri" panose="020F0502020204030204" pitchFamily="34" charset="0"/>
                    <a:cs typeface="Times New Roman" panose="02020603050405020304" pitchFamily="18" charset="0"/>
                  </a:rPr>
                  <a:t> </a:t>
                </a:r>
                <a:r>
                  <a:rPr lang="fr-FR" sz="1800" kern="100" smtClean="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A</m:t>
                    </m:r>
                    <m:sSup>
                      <m:sSupPr>
                        <m:ctrlPr>
                          <a:rPr lang="en-US" sz="1800" kern="100">
                            <a:effectLst/>
                            <a:latin typeface="+mn-lt"/>
                            <a:ea typeface="Calibri" panose="020F0502020204030204" pitchFamily="34" charset="0"/>
                            <a:cs typeface="Times New Roman" panose="02020603050405020304" pitchFamily="18" charset="0"/>
                          </a:rPr>
                        </m:ctrlPr>
                      </m:sSupPr>
                      <m:e>
                        <m:r>
                          <m:rPr>
                            <m:sty m:val="p"/>
                          </m:rPr>
                          <a:rPr lang="fr-FR" sz="1800" i="0" kern="100">
                            <a:effectLst/>
                            <a:latin typeface="+mn-lt"/>
                            <a:ea typeface="Calibri" panose="020F0502020204030204" pitchFamily="34" charset="0"/>
                            <a:cs typeface="Times New Roman" panose="02020603050405020304" pitchFamily="18" charset="0"/>
                          </a:rPr>
                          <m:t>C</m:t>
                        </m:r>
                      </m:e>
                      <m:sup>
                        <m:r>
                          <a:rPr lang="fr-FR" sz="1800" i="0" kern="100">
                            <a:effectLst/>
                            <a:latin typeface="+mn-lt"/>
                            <a:ea typeface="Calibri" panose="020F0502020204030204" pitchFamily="34" charset="0"/>
                            <a:cs typeface="Times New Roman" panose="02020603050405020304" pitchFamily="18" charset="0"/>
                          </a:rPr>
                          <m:t>2</m:t>
                        </m:r>
                      </m:sup>
                    </m:sSup>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A</m:t>
                    </m:r>
                    <m:sSup>
                      <m:sSupPr>
                        <m:ctrlPr>
                          <a:rPr lang="en-US" sz="1800" kern="100">
                            <a:effectLst/>
                            <a:latin typeface="+mn-lt"/>
                            <a:ea typeface="Calibri" panose="020F0502020204030204" pitchFamily="34" charset="0"/>
                            <a:cs typeface="Times New Roman" panose="02020603050405020304" pitchFamily="18" charset="0"/>
                          </a:rPr>
                        </m:ctrlPr>
                      </m:sSupPr>
                      <m:e>
                        <m:r>
                          <m:rPr>
                            <m:sty m:val="p"/>
                          </m:rPr>
                          <a:rPr lang="fr-FR" sz="1800" i="0" kern="100">
                            <a:effectLst/>
                            <a:latin typeface="+mn-lt"/>
                            <a:ea typeface="Calibri" panose="020F0502020204030204" pitchFamily="34" charset="0"/>
                            <a:cs typeface="Times New Roman" panose="02020603050405020304" pitchFamily="18" charset="0"/>
                          </a:rPr>
                          <m:t>B</m:t>
                        </m:r>
                      </m:e>
                      <m:sup>
                        <m:r>
                          <a:rPr lang="fr-FR" sz="1800" i="0" kern="100">
                            <a:effectLst/>
                            <a:latin typeface="+mn-lt"/>
                            <a:ea typeface="Calibri" panose="020F0502020204030204" pitchFamily="34" charset="0"/>
                            <a:cs typeface="Times New Roman" panose="02020603050405020304" pitchFamily="18" charset="0"/>
                          </a:rPr>
                          <m:t>2</m:t>
                        </m:r>
                      </m:sup>
                    </m:sSup>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B</m:t>
                    </m:r>
                    <m:sSup>
                      <m:sSupPr>
                        <m:ctrlPr>
                          <a:rPr lang="en-US" sz="1800" kern="100">
                            <a:effectLst/>
                            <a:latin typeface="+mn-lt"/>
                            <a:ea typeface="Calibri" panose="020F0502020204030204" pitchFamily="34" charset="0"/>
                            <a:cs typeface="Times New Roman" panose="02020603050405020304" pitchFamily="18" charset="0"/>
                          </a:rPr>
                        </m:ctrlPr>
                      </m:sSupPr>
                      <m:e>
                        <m:r>
                          <m:rPr>
                            <m:sty m:val="p"/>
                          </m:rPr>
                          <a:rPr lang="fr-FR" sz="1800" i="0" kern="100">
                            <a:effectLst/>
                            <a:latin typeface="+mn-lt"/>
                            <a:ea typeface="Calibri" panose="020F0502020204030204" pitchFamily="34" charset="0"/>
                            <a:cs typeface="Times New Roman" panose="02020603050405020304" pitchFamily="18" charset="0"/>
                          </a:rPr>
                          <m:t>C</m:t>
                        </m:r>
                      </m:e>
                      <m:sup>
                        <m:r>
                          <a:rPr lang="fr-FR" sz="1800" i="0" kern="100">
                            <a:effectLst/>
                            <a:latin typeface="+mn-lt"/>
                            <a:ea typeface="Calibri" panose="020F0502020204030204" pitchFamily="34" charset="0"/>
                            <a:cs typeface="Times New Roman" panose="02020603050405020304" pitchFamily="18" charset="0"/>
                          </a:rPr>
                          <m:t>2</m:t>
                        </m:r>
                      </m:sup>
                    </m:sSup>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AC</m:t>
                    </m:r>
                    <m:r>
                      <a:rPr lang="fr-FR" sz="1800" i="0" kern="100">
                        <a:effectLst/>
                        <a:latin typeface="+mn-lt"/>
                        <a:ea typeface="Calibri" panose="020F0502020204030204" pitchFamily="34" charset="0"/>
                        <a:cs typeface="Times New Roman" panose="02020603050405020304" pitchFamily="18" charset="0"/>
                      </a:rPr>
                      <m:t>=</m:t>
                    </m:r>
                    <m:rad>
                      <m:radPr>
                        <m:degHide m:val="on"/>
                        <m:ctrlPr>
                          <a:rPr lang="en-US" sz="1800" kern="100">
                            <a:effectLst/>
                            <a:latin typeface="+mn-lt"/>
                            <a:ea typeface="Calibri" panose="020F0502020204030204" pitchFamily="34" charset="0"/>
                            <a:cs typeface="Times New Roman" panose="02020603050405020304" pitchFamily="18" charset="0"/>
                          </a:rPr>
                        </m:ctrlPr>
                      </m:radPr>
                      <m:deg/>
                      <m:e>
                        <m:r>
                          <m:rPr>
                            <m:sty m:val="p"/>
                          </m:rPr>
                          <a:rPr lang="fr-FR" sz="1800" i="0" kern="100">
                            <a:effectLst/>
                            <a:latin typeface="+mn-lt"/>
                            <a:ea typeface="Calibri" panose="020F0502020204030204" pitchFamily="34" charset="0"/>
                            <a:cs typeface="Times New Roman" panose="02020603050405020304" pitchFamily="18" charset="0"/>
                          </a:rPr>
                          <m:t>A</m:t>
                        </m:r>
                        <m:sSup>
                          <m:sSupPr>
                            <m:ctrlPr>
                              <a:rPr lang="en-US" sz="1800" kern="100">
                                <a:effectLst/>
                                <a:latin typeface="+mn-lt"/>
                                <a:ea typeface="Calibri" panose="020F0502020204030204" pitchFamily="34" charset="0"/>
                                <a:cs typeface="Times New Roman" panose="02020603050405020304" pitchFamily="18" charset="0"/>
                              </a:rPr>
                            </m:ctrlPr>
                          </m:sSupPr>
                          <m:e>
                            <m:r>
                              <m:rPr>
                                <m:sty m:val="p"/>
                              </m:rPr>
                              <a:rPr lang="fr-FR" sz="1800" i="0" kern="100">
                                <a:effectLst/>
                                <a:latin typeface="+mn-lt"/>
                                <a:ea typeface="Calibri" panose="020F0502020204030204" pitchFamily="34" charset="0"/>
                                <a:cs typeface="Times New Roman" panose="02020603050405020304" pitchFamily="18" charset="0"/>
                              </a:rPr>
                              <m:t>B</m:t>
                            </m:r>
                          </m:e>
                          <m:sup>
                            <m:r>
                              <a:rPr lang="fr-FR" sz="1800" i="0" kern="100">
                                <a:effectLst/>
                                <a:latin typeface="+mn-lt"/>
                                <a:ea typeface="Calibri" panose="020F0502020204030204" pitchFamily="34" charset="0"/>
                                <a:cs typeface="Times New Roman" panose="02020603050405020304" pitchFamily="18" charset="0"/>
                              </a:rPr>
                              <m:t>2</m:t>
                            </m:r>
                          </m:sup>
                        </m:sSup>
                        <m:r>
                          <a:rPr lang="fr-FR" sz="1800" i="0" kern="100">
                            <a:effectLst/>
                            <a:latin typeface="+mn-lt"/>
                            <a:ea typeface="Calibri" panose="020F0502020204030204" pitchFamily="34" charset="0"/>
                            <a:cs typeface="Times New Roman" panose="02020603050405020304" pitchFamily="18" charset="0"/>
                          </a:rPr>
                          <m:t>+</m:t>
                        </m:r>
                        <m:r>
                          <m:rPr>
                            <m:sty m:val="p"/>
                          </m:rPr>
                          <a:rPr lang="fr-FR" sz="1800" i="0" kern="100">
                            <a:effectLst/>
                            <a:latin typeface="+mn-lt"/>
                            <a:ea typeface="Calibri" panose="020F0502020204030204" pitchFamily="34" charset="0"/>
                            <a:cs typeface="Times New Roman" panose="02020603050405020304" pitchFamily="18" charset="0"/>
                          </a:rPr>
                          <m:t>B</m:t>
                        </m:r>
                        <m:sSup>
                          <m:sSupPr>
                            <m:ctrlPr>
                              <a:rPr lang="en-US" sz="1800" kern="100">
                                <a:effectLst/>
                                <a:latin typeface="+mn-lt"/>
                                <a:ea typeface="Calibri" panose="020F0502020204030204" pitchFamily="34" charset="0"/>
                                <a:cs typeface="Times New Roman" panose="02020603050405020304" pitchFamily="18" charset="0"/>
                              </a:rPr>
                            </m:ctrlPr>
                          </m:sSupPr>
                          <m:e>
                            <m:r>
                              <m:rPr>
                                <m:sty m:val="p"/>
                              </m:rPr>
                              <a:rPr lang="fr-FR" sz="1800" i="0" kern="100">
                                <a:effectLst/>
                                <a:latin typeface="+mn-lt"/>
                                <a:ea typeface="Calibri" panose="020F0502020204030204" pitchFamily="34" charset="0"/>
                                <a:cs typeface="Times New Roman" panose="02020603050405020304" pitchFamily="18" charset="0"/>
                              </a:rPr>
                              <m:t>C</m:t>
                            </m:r>
                          </m:e>
                          <m:sup>
                            <m:r>
                              <a:rPr lang="fr-FR" sz="1800" i="0" kern="100">
                                <a:effectLst/>
                                <a:latin typeface="+mn-lt"/>
                                <a:ea typeface="Calibri" panose="020F0502020204030204" pitchFamily="34" charset="0"/>
                                <a:cs typeface="Times New Roman" panose="02020603050405020304" pitchFamily="18" charset="0"/>
                              </a:rPr>
                              <m:t>2</m:t>
                            </m:r>
                          </m:sup>
                        </m:sSup>
                      </m:e>
                    </m:rad>
                    <m:r>
                      <a:rPr lang="fr-FR" sz="1800" i="0" kern="100">
                        <a:effectLst/>
                        <a:latin typeface="+mn-lt"/>
                        <a:ea typeface="Calibri" panose="020F0502020204030204" pitchFamily="34" charset="0"/>
                        <a:cs typeface="Times New Roman" panose="02020603050405020304" pitchFamily="18" charset="0"/>
                      </a:rPr>
                      <m:t>=</m:t>
                    </m:r>
                    <m:rad>
                      <m:radPr>
                        <m:degHide m:val="on"/>
                        <m:ctrlPr>
                          <a:rPr lang="en-US" sz="1800" kern="100">
                            <a:effectLst/>
                            <a:latin typeface="+mn-lt"/>
                            <a:ea typeface="Calibri" panose="020F0502020204030204" pitchFamily="34" charset="0"/>
                            <a:cs typeface="Times New Roman" panose="02020603050405020304" pitchFamily="18" charset="0"/>
                          </a:rPr>
                        </m:ctrlPr>
                      </m:radPr>
                      <m:deg/>
                      <m:e>
                        <m:sSup>
                          <m:sSupPr>
                            <m:ctrlPr>
                              <a:rPr lang="en-US" sz="1800" kern="100">
                                <a:effectLst/>
                                <a:latin typeface="+mn-lt"/>
                                <a:ea typeface="Calibri" panose="020F0502020204030204" pitchFamily="34" charset="0"/>
                                <a:cs typeface="Times New Roman" panose="02020603050405020304" pitchFamily="18" charset="0"/>
                              </a:rPr>
                            </m:ctrlPr>
                          </m:sSupPr>
                          <m:e>
                            <m:r>
                              <a:rPr lang="fr-FR" sz="1800" i="0" kern="100">
                                <a:effectLst/>
                                <a:latin typeface="+mn-lt"/>
                                <a:ea typeface="Calibri" panose="020F0502020204030204" pitchFamily="34" charset="0"/>
                                <a:cs typeface="Times New Roman" panose="02020603050405020304" pitchFamily="18" charset="0"/>
                              </a:rPr>
                              <m:t>400</m:t>
                            </m:r>
                          </m:e>
                          <m:sup>
                            <m:r>
                              <a:rPr lang="fr-FR" sz="1800" i="0" kern="100">
                                <a:effectLst/>
                                <a:latin typeface="+mn-lt"/>
                                <a:ea typeface="Calibri" panose="020F0502020204030204" pitchFamily="34" charset="0"/>
                                <a:cs typeface="Times New Roman" panose="02020603050405020304" pitchFamily="18" charset="0"/>
                              </a:rPr>
                              <m:t>2</m:t>
                            </m:r>
                          </m:sup>
                        </m:sSup>
                        <m:r>
                          <a:rPr lang="fr-FR" sz="1800" i="0" kern="100">
                            <a:effectLst/>
                            <a:latin typeface="+mn-lt"/>
                            <a:ea typeface="Calibri" panose="020F0502020204030204" pitchFamily="34" charset="0"/>
                            <a:cs typeface="Times New Roman" panose="02020603050405020304" pitchFamily="18" charset="0"/>
                          </a:rPr>
                          <m:t>+</m:t>
                        </m:r>
                        <m:sSup>
                          <m:sSupPr>
                            <m:ctrlPr>
                              <a:rPr lang="en-US" sz="1800" kern="100">
                                <a:effectLst/>
                                <a:latin typeface="+mn-lt"/>
                                <a:ea typeface="Calibri" panose="020F0502020204030204" pitchFamily="34" charset="0"/>
                                <a:cs typeface="Times New Roman" panose="02020603050405020304" pitchFamily="18" charset="0"/>
                              </a:rPr>
                            </m:ctrlPr>
                          </m:sSupPr>
                          <m:e>
                            <m:r>
                              <a:rPr lang="fr-FR" sz="1800" i="0" kern="100">
                                <a:effectLst/>
                                <a:latin typeface="+mn-lt"/>
                                <a:ea typeface="Calibri" panose="020F0502020204030204" pitchFamily="34" charset="0"/>
                                <a:cs typeface="Times New Roman" panose="02020603050405020304" pitchFamily="18" charset="0"/>
                              </a:rPr>
                              <m:t>300</m:t>
                            </m:r>
                          </m:e>
                          <m:sup>
                            <m:r>
                              <a:rPr lang="fr-FR" sz="1800" i="0" kern="100">
                                <a:effectLst/>
                                <a:latin typeface="+mn-lt"/>
                                <a:ea typeface="Calibri" panose="020F0502020204030204" pitchFamily="34" charset="0"/>
                                <a:cs typeface="Times New Roman" panose="02020603050405020304" pitchFamily="18" charset="0"/>
                              </a:rPr>
                              <m:t>2</m:t>
                            </m:r>
                          </m:sup>
                        </m:sSup>
                      </m:e>
                    </m:rad>
                    <m:r>
                      <a:rPr lang="fr-FR" sz="1800" i="0" kern="100">
                        <a:effectLst/>
                        <a:latin typeface="+mn-lt"/>
                        <a:ea typeface="Calibri" panose="020F0502020204030204" pitchFamily="34" charset="0"/>
                        <a:cs typeface="Times New Roman" panose="02020603050405020304" pitchFamily="18" charset="0"/>
                      </a:rPr>
                      <m:t>=500 (</m:t>
                    </m:r>
                    <m:r>
                      <m:rPr>
                        <m:sty m:val="p"/>
                      </m:rPr>
                      <a:rPr lang="fr-FR" sz="1800" i="0" kern="100">
                        <a:effectLst/>
                        <a:latin typeface="+mn-lt"/>
                        <a:ea typeface="Calibri" panose="020F0502020204030204" pitchFamily="34" charset="0"/>
                        <a:cs typeface="Times New Roman" panose="02020603050405020304" pitchFamily="18" charset="0"/>
                      </a:rPr>
                      <m:t>m</m:t>
                    </m:r>
                    <m:r>
                      <a:rPr lang="fr-FR" sz="1800" i="0" kern="100">
                        <a:effectLst/>
                        <a:latin typeface="+mn-lt"/>
                        <a:ea typeface="Calibri" panose="020F0502020204030204" pitchFamily="34" charset="0"/>
                        <a:cs typeface="Times New Roman" panose="02020603050405020304" pitchFamily="18" charset="0"/>
                      </a:rPr>
                      <m:t>)</m:t>
                    </m:r>
                  </m:oMath>
                </a14:m>
                <a:endParaRPr lang="en-US"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n-lt"/>
                    <a:ea typeface="Calibri" panose="020F0502020204030204" pitchFamily="34" charset="0"/>
                    <a:cs typeface="Times New Roman" panose="02020603050405020304" pitchFamily="18" charset="0"/>
                  </a:rPr>
                  <a:t>Vậy khoảng cách từ vị trí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C</m:t>
                    </m:r>
                  </m:oMath>
                </a14:m>
                <a:r>
                  <a:rPr lang="fr-FR" sz="1800" kern="100">
                    <a:effectLst/>
                    <a:latin typeface="+mn-lt"/>
                    <a:ea typeface="Calibri" panose="020F0502020204030204" pitchFamily="34" charset="0"/>
                    <a:cs typeface="Times New Roman" panose="02020603050405020304" pitchFamily="18" charset="0"/>
                  </a:rPr>
                  <a:t> đến mỗi vị trí </a:t>
                </a:r>
                <a14:m>
                  <m:oMath xmlns:m="http://schemas.openxmlformats.org/officeDocument/2006/math">
                    <m:r>
                      <m:rPr>
                        <m:sty m:val="p"/>
                      </m:rPr>
                      <a:rPr lang="fr-FR" sz="1800" i="0" kern="100">
                        <a:effectLst/>
                        <a:latin typeface="+mn-lt"/>
                        <a:ea typeface="Calibri" panose="020F0502020204030204" pitchFamily="34" charset="0"/>
                        <a:cs typeface="Times New Roman" panose="02020603050405020304" pitchFamily="18" charset="0"/>
                      </a:rPr>
                      <m:t>A</m:t>
                    </m:r>
                    <m:r>
                      <a:rPr lang="fr-FR" sz="1800" i="0" kern="100">
                        <a:effectLst/>
                        <a:latin typeface="+mn-lt"/>
                        <a:ea typeface="Calibri" panose="020F0502020204030204" pitchFamily="34" charset="0"/>
                        <a:cs typeface="Times New Roman" panose="02020603050405020304" pitchFamily="18" charset="0"/>
                      </a:rPr>
                      <m:t>, </m:t>
                    </m:r>
                    <m:r>
                      <m:rPr>
                        <m:sty m:val="p"/>
                      </m:rPr>
                      <a:rPr lang="fr-FR" sz="1800" i="0" kern="100">
                        <a:effectLst/>
                        <a:latin typeface="+mn-lt"/>
                        <a:ea typeface="Calibri" panose="020F0502020204030204" pitchFamily="34" charset="0"/>
                        <a:cs typeface="Times New Roman" panose="02020603050405020304" pitchFamily="18" charset="0"/>
                      </a:rPr>
                      <m:t>B</m:t>
                    </m:r>
                    <m:r>
                      <a:rPr lang="fr-FR" sz="1800" i="0" kern="100">
                        <a:effectLst/>
                        <a:latin typeface="+mn-lt"/>
                        <a:ea typeface="Calibri" panose="020F0502020204030204" pitchFamily="34" charset="0"/>
                        <a:cs typeface="Times New Roman" panose="02020603050405020304" pitchFamily="18" charset="0"/>
                      </a:rPr>
                      <m:t>, </m:t>
                    </m:r>
                    <m:r>
                      <m:rPr>
                        <m:sty m:val="p"/>
                      </m:rPr>
                      <a:rPr lang="fr-FR" sz="1800" i="0" kern="100">
                        <a:effectLst/>
                        <a:latin typeface="+mn-lt"/>
                        <a:ea typeface="Calibri" panose="020F0502020204030204" pitchFamily="34" charset="0"/>
                        <a:cs typeface="Times New Roman" panose="02020603050405020304" pitchFamily="18" charset="0"/>
                      </a:rPr>
                      <m:t>D</m:t>
                    </m:r>
                  </m:oMath>
                </a14:m>
                <a:r>
                  <a:rPr lang="fr-FR" sz="1800" kern="100">
                    <a:effectLst/>
                    <a:latin typeface="+mn-lt"/>
                    <a:ea typeface="Calibri" panose="020F0502020204030204" pitchFamily="34" charset="0"/>
                    <a:cs typeface="Times New Roman" panose="02020603050405020304" pitchFamily="18" charset="0"/>
                  </a:rPr>
                  <a:t> lần lượt là </a:t>
                </a:r>
                <a14:m>
                  <m:oMath xmlns:m="http://schemas.openxmlformats.org/officeDocument/2006/math">
                    <m:r>
                      <a:rPr lang="fr-FR" sz="1800" i="0" kern="100">
                        <a:effectLst/>
                        <a:latin typeface="+mn-lt"/>
                        <a:ea typeface="Calibri" panose="020F0502020204030204" pitchFamily="34" charset="0"/>
                        <a:cs typeface="Times New Roman" panose="02020603050405020304" pitchFamily="18" charset="0"/>
                      </a:rPr>
                      <m:t>500 </m:t>
                    </m:r>
                    <m:r>
                      <m:rPr>
                        <m:sty m:val="p"/>
                      </m:rPr>
                      <a:rPr lang="fr-FR" sz="1800" i="0" kern="100">
                        <a:effectLst/>
                        <a:latin typeface="+mn-lt"/>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0" kern="100">
                        <a:effectLst/>
                        <a:latin typeface="+mn-lt"/>
                        <a:ea typeface="Calibri" panose="020F0502020204030204" pitchFamily="34" charset="0"/>
                        <a:cs typeface="Times New Roman" panose="02020603050405020304" pitchFamily="18" charset="0"/>
                      </a:rPr>
                      <m:t>300 </m:t>
                    </m:r>
                    <m:r>
                      <m:rPr>
                        <m:sty m:val="p"/>
                      </m:rPr>
                      <a:rPr lang="fr-FR" sz="1800" i="0" kern="100">
                        <a:effectLst/>
                        <a:latin typeface="+mn-lt"/>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fr-FR" sz="1800" i="0" kern="100">
                        <a:effectLst/>
                        <a:latin typeface="+mn-lt"/>
                        <a:ea typeface="Calibri" panose="020F0502020204030204" pitchFamily="34" charset="0"/>
                        <a:cs typeface="Times New Roman" panose="02020603050405020304" pitchFamily="18" charset="0"/>
                      </a:rPr>
                      <m:t>400 </m:t>
                    </m:r>
                    <m:r>
                      <m:rPr>
                        <m:sty m:val="p"/>
                      </m:rPr>
                      <a:rPr lang="fr-FR" sz="1800" i="0" kern="100">
                        <a:effectLst/>
                        <a:latin typeface="+mn-lt"/>
                        <a:ea typeface="Calibri" panose="020F0502020204030204" pitchFamily="34" charset="0"/>
                        <a:cs typeface="Times New Roman" panose="02020603050405020304" pitchFamily="18" charset="0"/>
                      </a:rPr>
                      <m:t>m</m:t>
                    </m:r>
                  </m:oMath>
                </a14:m>
                <a:r>
                  <a:rPr lang="fr-FR" sz="1800" kern="100">
                    <a:effectLst/>
                    <a:latin typeface="+mn-lt"/>
                    <a:ea typeface="Calibri" panose="020F0502020204030204" pitchFamily="34" charset="0"/>
                    <a:cs typeface="Times New Roman" panose="02020603050405020304" pitchFamily="18" charset="0"/>
                  </a:rPr>
                  <a:t>.</a:t>
                </a:r>
                <a:endParaRPr lang="en-US" kern="100">
                  <a:latin typeface="+mn-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3428511" y="928536"/>
                <a:ext cx="5109687" cy="3672352"/>
              </a:xfrm>
              <a:prstGeom prst="rect">
                <a:avLst/>
              </a:prstGeom>
              <a:blipFill>
                <a:blip r:embed="rId3"/>
                <a:stretch>
                  <a:fillRect l="-954" b="-995"/>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98342" y="1060245"/>
            <a:ext cx="2801451" cy="2753518"/>
          </a:xfrm>
          <a:prstGeom prst="rect">
            <a:avLst/>
          </a:prstGeom>
        </p:spPr>
      </p:pic>
    </p:spTree>
    <p:extLst>
      <p:ext uri="{BB962C8B-B14F-4D97-AF65-F5344CB8AC3E}">
        <p14:creationId xmlns:p14="http://schemas.microsoft.com/office/powerpoint/2010/main" val="39646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2" dur="500"/>
                                        <p:tgtEl>
                                          <p:spTgt spid="9">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down)">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ectangle 6"/>
          <p:cNvSpPr/>
          <p:nvPr/>
        </p:nvSpPr>
        <p:spPr>
          <a:xfrm>
            <a:off x="222930" y="800668"/>
            <a:ext cx="6351553" cy="3000821"/>
          </a:xfrm>
          <a:prstGeom prst="rect">
            <a:avLst/>
          </a:prstGeom>
        </p:spPr>
        <p:txBody>
          <a:bodyPr wrap="square">
            <a:spAutoFit/>
          </a:bodyPr>
          <a:lstStyle/>
          <a:p>
            <a:pPr lvl="0" algn="just">
              <a:lnSpc>
                <a:spcPct val="150000"/>
              </a:lnSpc>
            </a:pPr>
            <a:r>
              <a:rPr lang="vi-VN" sz="1800"/>
              <a:t>Bạn Linh có một mảnh giấy dạng hình tròn. Bạn Linh đố bạn Bình: Làm thế nào có thể chọn ra 4 vị trí trên đường tròn đó để chúng là 4 đỉnh của một hình chữ </a:t>
            </a:r>
            <a:r>
              <a:rPr lang="vi-VN" sz="1800"/>
              <a:t>nhật</a:t>
            </a:r>
            <a:r>
              <a:rPr lang="vi-VN" sz="1800" smtClean="0"/>
              <a:t>?</a:t>
            </a:r>
            <a:endParaRPr lang="vi-VN" sz="1800"/>
          </a:p>
          <a:p>
            <a:pPr lvl="0" algn="just">
              <a:lnSpc>
                <a:spcPct val="150000"/>
              </a:lnSpc>
            </a:pPr>
            <a:r>
              <a:rPr lang="vi-VN" sz="1800"/>
              <a:t>Bạn Bình đã làm như </a:t>
            </a:r>
            <a:r>
              <a:rPr lang="vi-VN" sz="1800"/>
              <a:t>sau</a:t>
            </a:r>
            <a:r>
              <a:rPr lang="vi-VN" sz="1800" smtClean="0"/>
              <a:t>:</a:t>
            </a:r>
            <a:endParaRPr lang="vi-VN" sz="1800"/>
          </a:p>
          <a:p>
            <a:pPr lvl="0" algn="just">
              <a:lnSpc>
                <a:spcPct val="150000"/>
              </a:lnSpc>
            </a:pPr>
            <a:r>
              <a:rPr lang="vi-VN" sz="1800"/>
              <a:t>Bước 1. Gấp mảnh giấy sao cho hai nửa hình tròn trùng khít nhau. Nét gấp thẳng tạo thành đường kính của hình tròn</a:t>
            </a:r>
            <a:r>
              <a:rPr lang="vi-VN" sz="1800"/>
              <a:t>. </a:t>
            </a:r>
            <a:r>
              <a:rPr lang="vi-VN" sz="1800" smtClean="0"/>
              <a:t>Ta </a:t>
            </a:r>
            <a:r>
              <a:rPr lang="vi-VN" sz="1800"/>
              <a:t>đánh dấu hai đầu mút của đường kính đó là hai điểm A, </a:t>
            </a:r>
            <a:r>
              <a:rPr lang="vi-VN" sz="1800"/>
              <a:t>C</a:t>
            </a:r>
            <a:r>
              <a:rPr lang="vi-VN" sz="1800" smtClean="0"/>
              <a:t>.</a:t>
            </a:r>
            <a:endParaRPr lang="vi-VN" sz="1800"/>
          </a:p>
        </p:txBody>
      </p:sp>
      <p:sp>
        <p:nvSpPr>
          <p:cNvPr id="13" name="Google Shape;2829;p39"/>
          <p:cNvSpPr/>
          <p:nvPr/>
        </p:nvSpPr>
        <p:spPr>
          <a:xfrm>
            <a:off x="246176" y="150415"/>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a:t>
            </a: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2000" b="1"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tr.111)</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41999" y="699053"/>
            <a:ext cx="2398634" cy="2511588"/>
          </a:xfrm>
          <a:prstGeom prst="rect">
            <a:avLst/>
          </a:prstGeom>
        </p:spPr>
      </p:pic>
      <p:sp>
        <p:nvSpPr>
          <p:cNvPr id="3" name="Rectangle 2"/>
          <p:cNvSpPr/>
          <p:nvPr/>
        </p:nvSpPr>
        <p:spPr>
          <a:xfrm>
            <a:off x="222930" y="3689226"/>
            <a:ext cx="8690480" cy="1338828"/>
          </a:xfrm>
          <a:prstGeom prst="rect">
            <a:avLst/>
          </a:prstGeom>
        </p:spPr>
        <p:txBody>
          <a:bodyPr wrap="square">
            <a:spAutoFit/>
          </a:bodyPr>
          <a:lstStyle/>
          <a:p>
            <a:pPr lvl="0" algn="just">
              <a:lnSpc>
                <a:spcPct val="150000"/>
              </a:lnSpc>
            </a:pPr>
            <a:r>
              <a:rPr lang="vi-VN" sz="1800"/>
              <a:t>Bước 2. Sau đó lại gấp tương tự mảnh giấy đó nhưng theo đường kính mới và đánh dấu hai đầu mút của đường kính mới là hai điểm B, D. Khi đó tứ giác ABCD là hình chữ nhật (Hình 53).</a:t>
            </a:r>
            <a:endParaRPr lang="en-US" sz="1800"/>
          </a:p>
        </p:txBody>
      </p:sp>
      <p:pic>
        <p:nvPicPr>
          <p:cNvPr id="15" name="Picture 14"/>
          <p:cNvPicPr>
            <a:picLocks noChangeAspect="1"/>
          </p:cNvPicPr>
          <p:nvPr/>
        </p:nvPicPr>
        <p:blipFill>
          <a:blip r:embed="rId4"/>
          <a:stretch>
            <a:fillRect/>
          </a:stretch>
        </p:blipFill>
        <p:spPr>
          <a:xfrm rot="5227589" flipV="1">
            <a:off x="8455193" y="155401"/>
            <a:ext cx="622571" cy="517750"/>
          </a:xfrm>
          <a:prstGeom prst="rect">
            <a:avLst/>
          </a:prstGeom>
        </p:spPr>
      </p:pic>
    </p:spTree>
    <p:extLst>
      <p:ext uri="{BB962C8B-B14F-4D97-AF65-F5344CB8AC3E}">
        <p14:creationId xmlns:p14="http://schemas.microsoft.com/office/powerpoint/2010/main" val="80335277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335268" y="30682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781594" y="920581"/>
                <a:ext cx="6128113" cy="3888244"/>
              </a:xfrm>
              <a:prstGeom prst="rect">
                <a:avLst/>
              </a:prstGeom>
            </p:spPr>
            <p:txBody>
              <a:bodyPr wrap="square">
                <a:spAutoFit/>
              </a:bodyPr>
              <a:lstStyle/>
              <a:p>
                <a:pPr algn="just">
                  <a:lnSpc>
                    <a:spcPct val="150000"/>
                  </a:lnSpc>
                  <a:spcBef>
                    <a:spcPts val="100"/>
                  </a:spcBef>
                  <a:spcAft>
                    <a:spcPts val="100"/>
                  </a:spcAft>
                </a:pPr>
                <a:r>
                  <a:rPr lang="fr-FR" sz="2000" kern="100" smtClean="0">
                    <a:latin typeface="+mn-lt"/>
                    <a:ea typeface="Calibri" panose="020F0502020204030204" pitchFamily="34" charset="0"/>
                    <a:cs typeface="Times New Roman" panose="02020603050405020304" pitchFamily="18" charset="0"/>
                  </a:rPr>
                  <a:t>Gọi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AC</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BD</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O</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OA</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OB</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OC</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OD</m:t>
                    </m:r>
                  </m:oMath>
                </a14:m>
                <a:r>
                  <a:rPr lang="fr-FR" sz="2000" kern="100">
                    <a:effectLst/>
                    <a:latin typeface="+mn-lt"/>
                    <a:ea typeface="Calibri" panose="020F0502020204030204" pitchFamily="34" charset="0"/>
                    <a:cs typeface="Times New Roman" panose="02020603050405020304" pitchFamily="18" charset="0"/>
                  </a:rPr>
                  <a:t> (cùng bằng bán kính)</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có hai đường chéo cắt nhau tại trung điểm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O</m:t>
                    </m:r>
                  </m:oMath>
                </a14:m>
                <a:r>
                  <a:rPr lang="fr-FR" sz="2000" kern="100">
                    <a:effectLst/>
                    <a:latin typeface="+mn-lt"/>
                    <a:ea typeface="Calibri" panose="020F0502020204030204" pitchFamily="34" charset="0"/>
                    <a:cs typeface="Times New Roman" panose="02020603050405020304" pitchFamily="18" charset="0"/>
                  </a:rPr>
                  <a:t> của mỗi đường nên là hình bình hành.</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AC</m:t>
                    </m:r>
                  </m:oMath>
                </a14:m>
                <a:r>
                  <a:rPr lang="fr-FR" sz="20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BD</m:t>
                    </m:r>
                  </m:oMath>
                </a14:m>
                <a:r>
                  <a:rPr lang="fr-FR" sz="2000" kern="100">
                    <a:effectLst/>
                    <a:latin typeface="+mn-lt"/>
                    <a:ea typeface="Calibri" panose="020F0502020204030204" pitchFamily="34" charset="0"/>
                    <a:cs typeface="Times New Roman" panose="02020603050405020304" pitchFamily="18" charset="0"/>
                  </a:rPr>
                  <a:t> là đường kính của hình tròn </a:t>
                </a:r>
                <a:endParaRPr lang="fr-FR" sz="20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AC</m:t>
                    </m:r>
                    <m:r>
                      <a:rPr lang="fr-FR" sz="2000" i="0" kern="100">
                        <a:effectLst/>
                        <a:latin typeface="+mn-lt"/>
                        <a:ea typeface="Calibri" panose="020F0502020204030204" pitchFamily="34" charset="0"/>
                        <a:cs typeface="Times New Roman" panose="02020603050405020304" pitchFamily="18" charset="0"/>
                      </a:rPr>
                      <m:t>=</m:t>
                    </m:r>
                    <m:r>
                      <m:rPr>
                        <m:sty m:val="p"/>
                      </m:rPr>
                      <a:rPr lang="fr-FR" sz="2000" i="0" kern="100">
                        <a:effectLst/>
                        <a:latin typeface="+mn-lt"/>
                        <a:ea typeface="Calibri" panose="020F0502020204030204" pitchFamily="34" charset="0"/>
                        <a:cs typeface="Times New Roman" panose="02020603050405020304" pitchFamily="18" charset="0"/>
                      </a:rPr>
                      <m:t>BD</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a:effectLst/>
                    <a:latin typeface="+mn-lt"/>
                    <a:ea typeface="Calibri" panose="020F0502020204030204" pitchFamily="34" charset="0"/>
                    <a:cs typeface="Times New Roman" panose="02020603050405020304" pitchFamily="18" charset="0"/>
                  </a:rPr>
                  <a:t>Do đó hình bình hành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có hai đường chéo </a:t>
                </a:r>
                <a14:m>
                  <m:oMath xmlns:m="http://schemas.openxmlformats.org/officeDocument/2006/math">
                    <m:r>
                      <m:rPr>
                        <m:sty m:val="p"/>
                      </m:rPr>
                      <a:rPr lang="fr-FR" sz="2000" i="0" kern="100">
                        <a:effectLst/>
                        <a:latin typeface="+mn-lt"/>
                        <a:ea typeface="Calibri" panose="020F0502020204030204" pitchFamily="34" charset="0"/>
                        <a:cs typeface="Times New Roman" panose="02020603050405020304" pitchFamily="18" charset="0"/>
                      </a:rPr>
                      <m:t>AC</m:t>
                    </m:r>
                    <m:r>
                      <a:rPr lang="fr-FR" sz="2000" i="0" kern="100">
                        <a:effectLst/>
                        <a:latin typeface="+mn-lt"/>
                        <a:ea typeface="Calibri" panose="020F0502020204030204" pitchFamily="34" charset="0"/>
                        <a:cs typeface="Times New Roman" panose="02020603050405020304" pitchFamily="18" charset="0"/>
                      </a:rPr>
                      <m:t>, </m:t>
                    </m:r>
                    <m:r>
                      <m:rPr>
                        <m:sty m:val="p"/>
                      </m:rPr>
                      <a:rPr lang="fr-FR" sz="2000" i="0" kern="100">
                        <a:effectLst/>
                        <a:latin typeface="+mn-lt"/>
                        <a:ea typeface="Calibri" panose="020F0502020204030204" pitchFamily="34" charset="0"/>
                        <a:cs typeface="Times New Roman" panose="02020603050405020304" pitchFamily="18" charset="0"/>
                      </a:rPr>
                      <m:t>BD</m:t>
                    </m:r>
                  </m:oMath>
                </a14:m>
                <a:r>
                  <a:rPr lang="fr-FR" sz="2000" kern="100">
                    <a:effectLst/>
                    <a:latin typeface="+mn-lt"/>
                    <a:ea typeface="Calibri" panose="020F0502020204030204" pitchFamily="34" charset="0"/>
                    <a:cs typeface="Times New Roman" panose="02020603050405020304" pitchFamily="18" charset="0"/>
                  </a:rPr>
                  <a:t> bằng nhau nên là hình chữ nhật.</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781594" y="920581"/>
                <a:ext cx="6128113" cy="3888244"/>
              </a:xfrm>
              <a:prstGeom prst="rect">
                <a:avLst/>
              </a:prstGeom>
              <a:blipFill>
                <a:blip r:embed="rId2"/>
                <a:stretch>
                  <a:fillRect l="-994" r="-994" b="-470"/>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395825" y="248003"/>
            <a:ext cx="622571" cy="517750"/>
          </a:xfrm>
          <a:prstGeom prst="rect">
            <a:avLst/>
          </a:prstGeom>
        </p:spPr>
      </p:pic>
      <p:pic>
        <p:nvPicPr>
          <p:cNvPr id="12" name="Picture 11"/>
          <p:cNvPicPr>
            <a:picLocks noChangeAspect="1"/>
          </p:cNvPicPr>
          <p:nvPr/>
        </p:nvPicPr>
        <p:blipFill>
          <a:blip r:embed="rId4"/>
          <a:stretch>
            <a:fillRect/>
          </a:stretch>
        </p:blipFill>
        <p:spPr>
          <a:xfrm rot="18760850">
            <a:off x="336969" y="4462606"/>
            <a:ext cx="748150" cy="82621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1956" y="920581"/>
            <a:ext cx="2398634" cy="251158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68981" y="1368801"/>
                <a:ext cx="410690"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1368981" y="1368801"/>
                <a:ext cx="410690" cy="3847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634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2078607"/>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34" name="Group 33"/>
          <p:cNvGrpSpPr/>
          <p:nvPr/>
        </p:nvGrpSpPr>
        <p:grpSpPr>
          <a:xfrm>
            <a:off x="6180342" y="1517540"/>
            <a:ext cx="2717589" cy="2068143"/>
            <a:chOff x="12644694" y="3479846"/>
            <a:chExt cx="5435177"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710140" y="4636946"/>
              <a:ext cx="5369731" cy="2312955"/>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smtClean="0">
                  <a:solidFill>
                    <a:prstClr val="black"/>
                  </a:solidFill>
                  <a:ea typeface="Calibri" panose="020F0502020204030204" pitchFamily="34" charset="0"/>
                  <a:cs typeface="Times New Roman" panose="02020603050405020304" pitchFamily="18" charset="0"/>
                </a:rPr>
                <a:t>6: </a:t>
              </a:r>
              <a:r>
                <a:rPr lang="vi-VN" sz="2000" b="1" smtClean="0">
                  <a:solidFill>
                    <a:prstClr val="black"/>
                  </a:solidFill>
                  <a:ea typeface="Calibri" panose="020F0502020204030204" pitchFamily="34" charset="0"/>
                  <a:cs typeface="Times New Roman" panose="02020603050405020304" pitchFamily="18" charset="0"/>
                </a:rPr>
                <a:t>Hình </a:t>
              </a:r>
              <a:r>
                <a:rPr lang="vi-VN" sz="2000" b="1">
                  <a:solidFill>
                    <a:prstClr val="black"/>
                  </a:solidFill>
                  <a:ea typeface="Calibri" panose="020F0502020204030204" pitchFamily="34" charset="0"/>
                  <a:cs typeface="Times New Roman" panose="02020603050405020304" pitchFamily="18" charset="0"/>
                </a:rPr>
                <a:t>thoi</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3383181" y="1801806"/>
            <a:ext cx="711380" cy="1248211"/>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6" idx="1"/>
          </p:cNvCxnSpPr>
          <p:nvPr/>
        </p:nvCxnSpPr>
        <p:spPr>
          <a:xfrm>
            <a:off x="3383181" y="3050017"/>
            <a:ext cx="756408" cy="1246057"/>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15" name="Group 14"/>
          <p:cNvGrpSpPr/>
          <p:nvPr/>
        </p:nvGrpSpPr>
        <p:grpSpPr>
          <a:xfrm>
            <a:off x="4094561" y="1324729"/>
            <a:ext cx="3541829" cy="954154"/>
            <a:chOff x="4094561" y="1324729"/>
            <a:chExt cx="3541829" cy="954154"/>
          </a:xfrm>
        </p:grpSpPr>
        <p:sp>
          <p:nvSpPr>
            <p:cNvPr id="3315" name="Google Shape;3315;p46"/>
            <p:cNvSpPr/>
            <p:nvPr/>
          </p:nvSpPr>
          <p:spPr>
            <a:xfrm>
              <a:off x="4094561" y="1324729"/>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4355032" y="1458106"/>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5257515" y="1597947"/>
              <a:ext cx="2161052" cy="408711"/>
            </a:xfrm>
            <a:prstGeom prst="rect">
              <a:avLst/>
            </a:prstGeom>
            <a:noFill/>
            <a:ln>
              <a:noFill/>
            </a:ln>
          </p:spPr>
          <p:txBody>
            <a:bodyPr spcFirstLastPara="1" wrap="square" lIns="91425" tIns="91425" rIns="91425" bIns="91425" anchor="ctr" anchorCtr="0">
              <a:noAutofit/>
            </a:bodyPr>
            <a:lstStyle/>
            <a:p>
              <a:pPr lvl="0"/>
              <a:r>
                <a:rPr lang="en-US" sz="2400" b="1" noProof="0" smtClean="0">
                  <a:solidFill>
                    <a:srgbClr val="4657B0"/>
                  </a:solidFill>
                  <a:latin typeface="+mn-lt"/>
                  <a:ea typeface="Bad Script"/>
                  <a:cs typeface="Bad Script"/>
                  <a:sym typeface="Bad Script"/>
                </a:rPr>
                <a:t>ĐỊNH NGHĨA</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1205181" y="2040504"/>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709599" y="383505"/>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638588" y="2495379"/>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roup 16"/>
          <p:cNvGrpSpPr/>
          <p:nvPr/>
        </p:nvGrpSpPr>
        <p:grpSpPr>
          <a:xfrm>
            <a:off x="4139589" y="2579814"/>
            <a:ext cx="3541829" cy="954154"/>
            <a:chOff x="4139589" y="2579814"/>
            <a:chExt cx="3541829" cy="954154"/>
          </a:xfrm>
        </p:grpSpPr>
        <p:sp>
          <p:nvSpPr>
            <p:cNvPr id="33" name="Google Shape;3315;p46"/>
            <p:cNvSpPr/>
            <p:nvPr/>
          </p:nvSpPr>
          <p:spPr>
            <a:xfrm>
              <a:off x="4139589" y="2579814"/>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16;p46"/>
            <p:cNvSpPr/>
            <p:nvPr/>
          </p:nvSpPr>
          <p:spPr>
            <a:xfrm>
              <a:off x="4407160" y="2721723"/>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5" name="Google Shape;3319;p46"/>
            <p:cNvSpPr txBox="1"/>
            <p:nvPr/>
          </p:nvSpPr>
          <p:spPr>
            <a:xfrm>
              <a:off x="5309643" y="2853613"/>
              <a:ext cx="2108924" cy="408711"/>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TÍNH CHẤT</a:t>
              </a:r>
            </a:p>
          </p:txBody>
        </p:sp>
      </p:grpSp>
      <p:grpSp>
        <p:nvGrpSpPr>
          <p:cNvPr id="16" name="Group 15"/>
          <p:cNvGrpSpPr/>
          <p:nvPr/>
        </p:nvGrpSpPr>
        <p:grpSpPr>
          <a:xfrm>
            <a:off x="4139589" y="3818997"/>
            <a:ext cx="3541829" cy="954154"/>
            <a:chOff x="4139589" y="3818997"/>
            <a:chExt cx="3541829" cy="954154"/>
          </a:xfrm>
        </p:grpSpPr>
        <p:sp>
          <p:nvSpPr>
            <p:cNvPr id="36" name="Google Shape;3315;p46"/>
            <p:cNvSpPr/>
            <p:nvPr/>
          </p:nvSpPr>
          <p:spPr>
            <a:xfrm>
              <a:off x="4139589" y="3818997"/>
              <a:ext cx="3541829" cy="954154"/>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16;p46"/>
            <p:cNvSpPr/>
            <p:nvPr/>
          </p:nvSpPr>
          <p:spPr>
            <a:xfrm>
              <a:off x="4407160" y="3960906"/>
              <a:ext cx="707666" cy="65659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4657B0"/>
                  </a:solidFill>
                  <a:latin typeface="+mj-lt"/>
                  <a:ea typeface="Nunito Black"/>
                  <a:cs typeface="Nunito Black"/>
                  <a:sym typeface="Nunito Black"/>
                </a:rPr>
                <a:t>3</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8" name="Google Shape;3319;p46"/>
            <p:cNvSpPr txBox="1"/>
            <p:nvPr/>
          </p:nvSpPr>
          <p:spPr>
            <a:xfrm>
              <a:off x="5309643" y="4108698"/>
              <a:ext cx="2108924" cy="408711"/>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DẤU HIỆU NHẬN BIẾT</a:t>
              </a:r>
              <a:endParaRPr lang="en-US" sz="2400" b="1">
                <a:solidFill>
                  <a:srgbClr val="4657B0"/>
                </a:solidFill>
                <a:latin typeface="+mn-lt"/>
                <a:ea typeface="Bad Script"/>
                <a:cs typeface="Bad Script"/>
                <a:sym typeface="Bad Script"/>
              </a:endParaRPr>
            </a:p>
          </p:txBody>
        </p:sp>
      </p:grpSp>
      <p:cxnSp>
        <p:nvCxnSpPr>
          <p:cNvPr id="11" name="Straight Connector 10"/>
          <p:cNvCxnSpPr>
            <a:stCxn id="3321" idx="3"/>
            <a:endCxn id="33" idx="1"/>
          </p:cNvCxnSpPr>
          <p:nvPr/>
        </p:nvCxnSpPr>
        <p:spPr>
          <a:xfrm>
            <a:off x="3383181" y="3050017"/>
            <a:ext cx="756408" cy="6874"/>
          </a:xfrm>
          <a:prstGeom prst="line">
            <a:avLst/>
          </a:prstGeom>
          <a:ln w="3810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20"/>
                                        </p:tgtEl>
                                        <p:attrNameLst>
                                          <p:attrName>style.visibility</p:attrName>
                                        </p:attrNameLst>
                                      </p:cBhvr>
                                      <p:to>
                                        <p:strVal val="visible"/>
                                      </p:to>
                                    </p:set>
                                    <p:animEffect transition="in" filter="wipe(down)">
                                      <p:cBhvr>
                                        <p:cTn id="20" dur="500"/>
                                        <p:tgtEl>
                                          <p:spTgt spid="3320"/>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322"/>
                                        </p:tgtEl>
                                        <p:attrNameLst>
                                          <p:attrName>style.visibility</p:attrName>
                                        </p:attrNameLst>
                                      </p:cBhvr>
                                      <p:to>
                                        <p:strVal val="visible"/>
                                      </p:to>
                                    </p:set>
                                    <p:animEffect transition="in" filter="wipe(up)">
                                      <p:cBhvr>
                                        <p:cTn id="36" dur="500"/>
                                        <p:tgtEl>
                                          <p:spTgt spid="3322"/>
                                        </p:tgtEl>
                                      </p:cBhvr>
                                    </p:animEffect>
                                  </p:childTnLst>
                                </p:cTn>
                              </p:par>
                              <p:par>
                                <p:cTn id="37" presetID="22" presetClass="entr" presetSubtype="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77467" y="859162"/>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smtClean="0">
                <a:solidFill>
                  <a:schemeClr val="bg1"/>
                </a:solidFill>
                <a:latin typeface="+mj-lt"/>
                <a:ea typeface="Bad Script"/>
                <a:cs typeface="Bad Script"/>
                <a:sym typeface="Bad Script"/>
              </a:rPr>
              <a:t>1. ĐỊNH NGHĨA</a:t>
            </a:r>
            <a:endParaRPr lang="en-US" sz="3800" b="1">
              <a:solidFill>
                <a:schemeClr val="bg1"/>
              </a:solidFill>
              <a:latin typeface="+mj-lt"/>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690023" y="423553"/>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2031688" y="402913"/>
            <a:ext cx="6443110"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Cho biết số đo mỗi góc của tứ giác ABCD ở Hình 47.</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350389" y="262171"/>
            <a:ext cx="621024" cy="815485"/>
          </a:xfrm>
          <a:prstGeom prst="rect">
            <a:avLst/>
          </a:prstGeom>
        </p:spPr>
      </p:pic>
      <p:sp>
        <p:nvSpPr>
          <p:cNvPr id="30" name="Rectangle 29"/>
          <p:cNvSpPr/>
          <p:nvPr/>
        </p:nvSpPr>
        <p:spPr>
          <a:xfrm>
            <a:off x="925535" y="1200764"/>
            <a:ext cx="752129" cy="400110"/>
          </a:xfrm>
          <a:prstGeom prst="rect">
            <a:avLst/>
          </a:prstGeom>
        </p:spPr>
        <p:txBody>
          <a:bodyPr wrap="none">
            <a:spAutoFit/>
          </a:bodyPr>
          <a:lstStyle/>
          <a:p>
            <a:pPr lvl="0" algn="ctr">
              <a:buClrTx/>
              <a:defRPr/>
            </a:pPr>
            <a:r>
              <a:rPr lang="en-US" sz="2000" b="1" i="1" u="sng" kern="1200" smtClean="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mc:Choice xmlns:a14="http://schemas.microsoft.com/office/drawing/2010/main" Requires="a14">
          <p:sp>
            <p:nvSpPr>
              <p:cNvPr id="7" name="Rectangle 6"/>
              <p:cNvSpPr/>
              <p:nvPr/>
            </p:nvSpPr>
            <p:spPr>
              <a:xfrm>
                <a:off x="1399963" y="1692034"/>
                <a:ext cx="4572000" cy="1056828"/>
              </a:xfrm>
              <a:prstGeom prst="rect">
                <a:avLst/>
              </a:prstGeom>
            </p:spPr>
            <p:txBody>
              <a:bodyPr>
                <a:spAutoFit/>
              </a:bodyPr>
              <a:lstStyle/>
              <a:p>
                <a:pPr lvl="0">
                  <a:lnSpc>
                    <a:spcPct val="150000"/>
                  </a:lnSpc>
                  <a:spcBef>
                    <a:spcPts val="100"/>
                  </a:spcBef>
                  <a:spcAft>
                    <a:spcPts val="100"/>
                  </a:spcAft>
                </a:pPr>
                <a:r>
                  <a:rPr lang="en-US" sz="2000" kern="100">
                    <a:latin typeface="+mn-lt"/>
                    <a:ea typeface="Malgun Gothic" panose="020B0503020000020004" pitchFamily="34" charset="-127"/>
                    <a:cs typeface="Times New Roman" panose="02020603050405020304" pitchFamily="18" charset="0"/>
                  </a:rPr>
                  <a:t>Trong t</a:t>
                </a:r>
                <a:r>
                  <a:rPr lang="en-US" sz="2000" kern="100">
                    <a:effectLst/>
                    <a:latin typeface="+mn-lt"/>
                    <a:ea typeface="Malgun Gothic" panose="020B0503020000020004" pitchFamily="34" charset="-127"/>
                    <a:cs typeface="Times New Roman" panose="02020603050405020304" pitchFamily="18" charset="0"/>
                  </a:rPr>
                  <a:t>ứ giác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ABCD</m:t>
                    </m:r>
                  </m:oMath>
                </a14:m>
                <a:r>
                  <a:rPr lang="en-US" sz="2000" kern="100" smtClean="0">
                    <a:effectLst/>
                    <a:latin typeface="+mn-lt"/>
                    <a:ea typeface="Malgun Gothic" panose="020B0503020000020004" pitchFamily="34" charset="-127"/>
                    <a:cs typeface="Times New Roman" panose="02020603050405020304" pitchFamily="18" charset="0"/>
                  </a:rPr>
                  <a:t>:</a:t>
                </a:r>
              </a:p>
              <a:p>
                <a:pPr lvl="0" algn="ctr">
                  <a:lnSpc>
                    <a:spcPct val="150000"/>
                  </a:lnSpc>
                  <a:spcBef>
                    <a:spcPts val="100"/>
                  </a:spcBef>
                  <a:spcAft>
                    <a:spcPts val="100"/>
                  </a:spcAft>
                </a:pPr>
                <a:r>
                  <a:rPr lang="en-US" sz="200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000">
                            <a:latin typeface="+mn-lt"/>
                            <a:ea typeface="Arial" panose="020B0604020202020204" pitchFamily="34" charset="0"/>
                            <a:cs typeface="Times New Roman" panose="02020603050405020304" pitchFamily="18" charset="0"/>
                          </a:rPr>
                        </m:ctrlPr>
                      </m:accPr>
                      <m:e>
                        <m:r>
                          <m:rPr>
                            <m:sty m:val="p"/>
                          </m:rPr>
                          <a:rPr lang="en-US" sz="2000" i="0">
                            <a:latin typeface="+mn-lt"/>
                            <a:ea typeface="Arial" panose="020B0604020202020204" pitchFamily="34" charset="0"/>
                            <a:cs typeface="Times New Roman" panose="02020603050405020304" pitchFamily="18" charset="0"/>
                          </a:rPr>
                          <m:t>A</m:t>
                        </m:r>
                      </m:e>
                    </m:acc>
                    <m:r>
                      <a:rPr lang="en-US" sz="2000" i="0">
                        <a:latin typeface="+mn-lt"/>
                        <a:ea typeface="Arial" panose="020B0604020202020204" pitchFamily="34" charset="0"/>
                        <a:cs typeface="Times New Roman" panose="02020603050405020304" pitchFamily="18" charset="0"/>
                      </a:rPr>
                      <m:t>=</m:t>
                    </m:r>
                    <m:acc>
                      <m:accPr>
                        <m:chr m:val="̂"/>
                        <m:ctrlPr>
                          <a:rPr lang="en-US" sz="2000">
                            <a:latin typeface="+mn-lt"/>
                            <a:ea typeface="Arial" panose="020B0604020202020204" pitchFamily="34" charset="0"/>
                            <a:cs typeface="Times New Roman" panose="02020603050405020304" pitchFamily="18" charset="0"/>
                          </a:rPr>
                        </m:ctrlPr>
                      </m:accPr>
                      <m:e>
                        <m:r>
                          <m:rPr>
                            <m:sty m:val="p"/>
                          </m:rPr>
                          <a:rPr lang="en-US" sz="2000" i="0">
                            <a:latin typeface="+mn-lt"/>
                            <a:ea typeface="Arial" panose="020B0604020202020204" pitchFamily="34" charset="0"/>
                            <a:cs typeface="Times New Roman" panose="02020603050405020304" pitchFamily="18" charset="0"/>
                          </a:rPr>
                          <m:t>B</m:t>
                        </m:r>
                      </m:e>
                    </m:acc>
                    <m:r>
                      <a:rPr lang="en-US" sz="2000" i="0">
                        <a:latin typeface="+mn-lt"/>
                        <a:ea typeface="Arial" panose="020B0604020202020204" pitchFamily="34" charset="0"/>
                        <a:cs typeface="Times New Roman" panose="02020603050405020304" pitchFamily="18" charset="0"/>
                      </a:rPr>
                      <m:t>=</m:t>
                    </m:r>
                    <m:acc>
                      <m:accPr>
                        <m:chr m:val="̂"/>
                        <m:ctrlPr>
                          <a:rPr lang="en-US" sz="2000">
                            <a:latin typeface="+mn-lt"/>
                            <a:ea typeface="Arial" panose="020B0604020202020204" pitchFamily="34" charset="0"/>
                            <a:cs typeface="Times New Roman" panose="02020603050405020304" pitchFamily="18" charset="0"/>
                          </a:rPr>
                        </m:ctrlPr>
                      </m:accPr>
                      <m:e>
                        <m:r>
                          <m:rPr>
                            <m:sty m:val="p"/>
                          </m:rPr>
                          <a:rPr lang="en-US" sz="2000" i="0">
                            <a:latin typeface="+mn-lt"/>
                            <a:ea typeface="Arial" panose="020B0604020202020204" pitchFamily="34" charset="0"/>
                            <a:cs typeface="Times New Roman" panose="02020603050405020304" pitchFamily="18" charset="0"/>
                          </a:rPr>
                          <m:t>C</m:t>
                        </m:r>
                      </m:e>
                    </m:acc>
                    <m:r>
                      <a:rPr lang="en-US" sz="2000" i="0">
                        <a:latin typeface="+mn-lt"/>
                        <a:ea typeface="Arial" panose="020B0604020202020204" pitchFamily="34" charset="0"/>
                        <a:cs typeface="Times New Roman" panose="02020603050405020304" pitchFamily="18" charset="0"/>
                      </a:rPr>
                      <m:t>=</m:t>
                    </m:r>
                    <m:acc>
                      <m:accPr>
                        <m:chr m:val="̂"/>
                        <m:ctrlPr>
                          <a:rPr lang="en-US" sz="2000">
                            <a:latin typeface="+mn-lt"/>
                            <a:ea typeface="Arial" panose="020B0604020202020204" pitchFamily="34" charset="0"/>
                            <a:cs typeface="Times New Roman" panose="02020603050405020304" pitchFamily="18" charset="0"/>
                          </a:rPr>
                        </m:ctrlPr>
                      </m:accPr>
                      <m:e>
                        <m:r>
                          <m:rPr>
                            <m:sty m:val="p"/>
                          </m:rPr>
                          <a:rPr lang="en-US" sz="2000" i="0">
                            <a:latin typeface="+mn-lt"/>
                            <a:ea typeface="Arial" panose="020B0604020202020204" pitchFamily="34" charset="0"/>
                            <a:cs typeface="Times New Roman" panose="02020603050405020304" pitchFamily="18" charset="0"/>
                          </a:rPr>
                          <m:t>D</m:t>
                        </m:r>
                      </m:e>
                    </m:acc>
                    <m:r>
                      <a:rPr lang="en-US" sz="2000" i="0">
                        <a:latin typeface="+mn-lt"/>
                        <a:ea typeface="Arial" panose="020B0604020202020204" pitchFamily="34" charset="0"/>
                        <a:cs typeface="Times New Roman" panose="02020603050405020304" pitchFamily="18" charset="0"/>
                      </a:rPr>
                      <m:t>=90°</m:t>
                    </m:r>
                  </m:oMath>
                </a14:m>
                <a:endParaRPr lang="en-US" sz="2000">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99963" y="1692034"/>
                <a:ext cx="4572000" cy="1056828"/>
              </a:xfrm>
              <a:prstGeom prst="rect">
                <a:avLst/>
              </a:prstGeom>
              <a:blipFill>
                <a:blip r:embed="rId4"/>
                <a:stretch>
                  <a:fillRect l="-1467"/>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581048" y="964795"/>
            <a:ext cx="2612379" cy="2217561"/>
          </a:xfrm>
          <a:prstGeom prst="rect">
            <a:avLst/>
          </a:prstGeom>
        </p:spPr>
      </p:pic>
      <p:grpSp>
        <p:nvGrpSpPr>
          <p:cNvPr id="19" name="Group 18"/>
          <p:cNvGrpSpPr/>
          <p:nvPr/>
        </p:nvGrpSpPr>
        <p:grpSpPr>
          <a:xfrm>
            <a:off x="790363" y="3470936"/>
            <a:ext cx="7351612" cy="1199240"/>
            <a:chOff x="673143" y="1211600"/>
            <a:chExt cx="7351612" cy="1199240"/>
          </a:xfrm>
        </p:grpSpPr>
        <p:sp>
          <p:nvSpPr>
            <p:cNvPr id="20" name="Google Shape;794;p19"/>
            <p:cNvSpPr/>
            <p:nvPr/>
          </p:nvSpPr>
          <p:spPr>
            <a:xfrm>
              <a:off x="1092750" y="1211600"/>
              <a:ext cx="6932005" cy="119924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Rectangle 20"/>
            <p:cNvSpPr/>
            <p:nvPr/>
          </p:nvSpPr>
          <p:spPr>
            <a:xfrm>
              <a:off x="1467109" y="1238844"/>
              <a:ext cx="6454435" cy="1088568"/>
            </a:xfrm>
            <a:prstGeom prst="rect">
              <a:avLst/>
            </a:prstGeom>
          </p:spPr>
          <p:txBody>
            <a:bodyPr wrap="square">
              <a:spAutoFit/>
            </a:bodyPr>
            <a:lstStyle/>
            <a:p>
              <a:pPr lvl="0">
                <a:lnSpc>
                  <a:spcPct val="150000"/>
                </a:lnSpc>
              </a:pPr>
              <a:r>
                <a:rPr lang="en-US" sz="2300" b="1" i="1">
                  <a:solidFill>
                    <a:srgbClr val="C00000"/>
                  </a:solidFill>
                  <a:ea typeface="Bad Script"/>
                  <a:cs typeface="Bad Script"/>
                  <a:sym typeface="Bad Script"/>
                </a:rPr>
                <a:t>Định nghĩa</a:t>
              </a:r>
            </a:p>
            <a:p>
              <a:pPr lvl="0" algn="ctr">
                <a:lnSpc>
                  <a:spcPct val="150000"/>
                </a:lnSpc>
              </a:pPr>
              <a:r>
                <a:rPr lang="en-US" sz="2300">
                  <a:ea typeface="Bad Script"/>
                  <a:cs typeface="Bad Script"/>
                  <a:sym typeface="Bad Script"/>
                </a:rPr>
                <a:t>Hình chữ nhật là tứ giác có bốn góc vuông</a:t>
              </a:r>
              <a:endParaRPr lang="en-US" sz="2300">
                <a:ea typeface="Bad Script"/>
                <a:cs typeface="Bad Script"/>
                <a:sym typeface="Bad Script"/>
              </a:endParaRPr>
            </a:p>
          </p:txBody>
        </p:sp>
        <p:grpSp>
          <p:nvGrpSpPr>
            <p:cNvPr id="22" name="Google Shape;736;p18"/>
            <p:cNvGrpSpPr/>
            <p:nvPr/>
          </p:nvGrpSpPr>
          <p:grpSpPr>
            <a:xfrm>
              <a:off x="673143" y="1478220"/>
              <a:ext cx="638175" cy="672300"/>
              <a:chOff x="2808813" y="2458463"/>
              <a:chExt cx="638175" cy="672300"/>
            </a:xfrm>
          </p:grpSpPr>
          <p:sp>
            <p:nvSpPr>
              <p:cNvPr id="31"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4" name="Picture 33"/>
          <p:cNvPicPr>
            <a:picLocks noChangeAspect="1"/>
          </p:cNvPicPr>
          <p:nvPr/>
        </p:nvPicPr>
        <p:blipFill>
          <a:blip r:embed="rId7"/>
          <a:stretch>
            <a:fillRect/>
          </a:stretch>
        </p:blipFill>
        <p:spPr>
          <a:xfrm>
            <a:off x="7867917" y="3567715"/>
            <a:ext cx="1416623" cy="657527"/>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Google Shape;735;p18"/>
          <p:cNvSpPr txBox="1">
            <a:spLocks noGrp="1"/>
          </p:cNvSpPr>
          <p:nvPr>
            <p:ph type="title"/>
          </p:nvPr>
        </p:nvSpPr>
        <p:spPr>
          <a:xfrm>
            <a:off x="597442" y="430747"/>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p:sp>
        <p:nvSpPr>
          <p:cNvPr id="109" name="TextBox 108"/>
          <p:cNvSpPr txBox="1"/>
          <p:nvPr/>
        </p:nvSpPr>
        <p:spPr>
          <a:xfrm>
            <a:off x="2305877" y="316417"/>
            <a:ext cx="7569643" cy="496996"/>
          </a:xfrm>
          <a:prstGeom prst="rect">
            <a:avLst/>
          </a:prstGeom>
          <a:noFill/>
        </p:spPr>
        <p:txBody>
          <a:bodyPr wrap="square" rtlCol="0">
            <a:spAutoFit/>
          </a:bodyPr>
          <a:lstStyle/>
          <a:p>
            <a:pPr>
              <a:lnSpc>
                <a:spcPct val="150000"/>
              </a:lnSpc>
            </a:pPr>
            <a:r>
              <a:rPr lang="en-US" sz="2000" smtClean="0"/>
              <a:t>Ở Hình 48, tứ giác nào là hình chữ nhật? Vì sao?</a:t>
            </a:r>
            <a:endParaRPr lang="en-US" sz="2000"/>
          </a:p>
        </p:txBody>
      </p:sp>
      <p:pic>
        <p:nvPicPr>
          <p:cNvPr id="110" name="Picture 10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305877" y="941748"/>
            <a:ext cx="4921859" cy="1921927"/>
          </a:xfrm>
          <a:prstGeom prst="rect">
            <a:avLst/>
          </a:prstGeom>
        </p:spPr>
      </p:pic>
      <mc:AlternateContent xmlns:mc="http://schemas.openxmlformats.org/markup-compatibility/2006">
        <mc:Choice xmlns:a14="http://schemas.microsoft.com/office/drawing/2010/main" Requires="a14">
          <p:sp>
            <p:nvSpPr>
              <p:cNvPr id="113" name="Rectangle 112"/>
              <p:cNvSpPr/>
              <p:nvPr/>
            </p:nvSpPr>
            <p:spPr>
              <a:xfrm>
                <a:off x="1351607" y="3389103"/>
                <a:ext cx="5039467" cy="1031180"/>
              </a:xfrm>
              <a:prstGeom prst="rect">
                <a:avLst/>
              </a:prstGeom>
            </p:spPr>
            <p:txBody>
              <a:bodyPr wrap="square">
                <a:spAutoFit/>
              </a:bodyPr>
              <a:lstStyle/>
              <a:p>
                <a:pPr algn="just">
                  <a:lnSpc>
                    <a:spcPct val="150000"/>
                  </a:lnSpc>
                </a:pPr>
                <a:r>
                  <a:rPr lang="en-US" sz="2000" smtClean="0">
                    <a:latin typeface="+mn-lt"/>
                  </a:rPr>
                  <a:t>Ở hình 48a,</a:t>
                </a:r>
                <a:r>
                  <a:rPr lang="en-US" sz="2000" smtClean="0">
                    <a:latin typeface="+mn-lt"/>
                  </a:rPr>
                  <a:t> </a:t>
                </a:r>
                <a:r>
                  <a:rPr lang="en-US" sz="2000" smtClean="0">
                    <a:latin typeface="+mn-lt"/>
                  </a:rPr>
                  <a:t>ta có </a:t>
                </a:r>
                <a14:m>
                  <m:oMath xmlns:m="http://schemas.openxmlformats.org/officeDocument/2006/math">
                    <m:acc>
                      <m:accPr>
                        <m:chr m:val="̂"/>
                        <m:ctrlPr>
                          <a:rPr lang="vi-VN" sz="2000" i="1" kern="1200">
                            <a:latin typeface="+mn-lt"/>
                            <a:cs typeface="Arial" panose="020B0604020202020204" pitchFamily="34" charset="0"/>
                          </a:rPr>
                        </m:ctrlPr>
                      </m:accPr>
                      <m:e>
                        <m:r>
                          <m:rPr>
                            <m:sty m:val="p"/>
                          </m:rPr>
                          <a:rPr lang="en-US" sz="2000" i="0" kern="1200">
                            <a:latin typeface="+mn-lt"/>
                            <a:cs typeface="Arial" panose="020B0604020202020204" pitchFamily="34" charset="0"/>
                          </a:rPr>
                          <m:t>M</m:t>
                        </m:r>
                      </m:e>
                    </m:acc>
                    <m:r>
                      <a:rPr lang="en-US" sz="2000" b="0" i="0" kern="1200" smtClean="0">
                        <a:latin typeface="+mn-lt"/>
                        <a:cs typeface="Arial" panose="020B0604020202020204" pitchFamily="34" charset="0"/>
                      </a:rPr>
                      <m:t>=</m:t>
                    </m:r>
                    <m:acc>
                      <m:accPr>
                        <m:chr m:val="̂"/>
                        <m:ctrlPr>
                          <a:rPr lang="vi-VN" sz="2000" i="1" kern="1200">
                            <a:latin typeface="+mn-lt"/>
                            <a:cs typeface="Arial" panose="020B0604020202020204" pitchFamily="34" charset="0"/>
                          </a:rPr>
                        </m:ctrlPr>
                      </m:accPr>
                      <m:e>
                        <m:r>
                          <m:rPr>
                            <m:sty m:val="p"/>
                          </m:rPr>
                          <a:rPr lang="en-US" sz="2000" i="0" kern="1200">
                            <a:latin typeface="+mn-lt"/>
                            <a:cs typeface="Arial" panose="020B0604020202020204" pitchFamily="34" charset="0"/>
                          </a:rPr>
                          <m:t>N</m:t>
                        </m:r>
                      </m:e>
                    </m:acc>
                    <m:r>
                      <a:rPr lang="en-US" sz="2000" b="0" i="0" kern="1200" smtClean="0">
                        <a:latin typeface="+mn-lt"/>
                        <a:cs typeface="Arial" panose="020B0604020202020204" pitchFamily="34" charset="0"/>
                      </a:rPr>
                      <m:t>=</m:t>
                    </m:r>
                    <m:acc>
                      <m:accPr>
                        <m:chr m:val="̂"/>
                        <m:ctrlPr>
                          <a:rPr lang="vi-VN" sz="2000" i="1" kern="1200">
                            <a:latin typeface="+mn-lt"/>
                            <a:cs typeface="Arial" panose="020B0604020202020204" pitchFamily="34" charset="0"/>
                          </a:rPr>
                        </m:ctrlPr>
                      </m:accPr>
                      <m:e>
                        <m:r>
                          <m:rPr>
                            <m:sty m:val="p"/>
                          </m:rPr>
                          <a:rPr lang="en-US" sz="2000" i="0" kern="1200">
                            <a:latin typeface="+mn-lt"/>
                            <a:cs typeface="Arial" panose="020B0604020202020204" pitchFamily="34" charset="0"/>
                          </a:rPr>
                          <m:t>P</m:t>
                        </m:r>
                      </m:e>
                    </m:acc>
                    <m:r>
                      <a:rPr lang="en-US" sz="2000" b="0" i="0" kern="1200" smtClean="0">
                        <a:latin typeface="+mn-lt"/>
                        <a:cs typeface="Arial" panose="020B0604020202020204" pitchFamily="34" charset="0"/>
                      </a:rPr>
                      <m:t>=</m:t>
                    </m:r>
                    <m:acc>
                      <m:accPr>
                        <m:chr m:val="̂"/>
                        <m:ctrlPr>
                          <a:rPr lang="vi-VN" sz="2000" i="1" kern="1200">
                            <a:latin typeface="+mn-lt"/>
                            <a:cs typeface="Arial" panose="020B0604020202020204" pitchFamily="34" charset="0"/>
                          </a:rPr>
                        </m:ctrlPr>
                      </m:accPr>
                      <m:e>
                        <m:r>
                          <m:rPr>
                            <m:sty m:val="p"/>
                          </m:rPr>
                          <a:rPr lang="en-US" sz="2000" b="0" i="0" kern="1200" smtClean="0">
                            <a:latin typeface="+mn-lt"/>
                            <a:cs typeface="Arial" panose="020B0604020202020204" pitchFamily="34" charset="0"/>
                          </a:rPr>
                          <m:t>Q</m:t>
                        </m:r>
                      </m:e>
                    </m:acc>
                    <m:r>
                      <a:rPr lang="en-US" sz="2000" b="0" i="0" kern="1200" smtClean="0">
                        <a:latin typeface="+mn-lt"/>
                        <a:cs typeface="Arial" panose="020B0604020202020204" pitchFamily="34" charset="0"/>
                      </a:rPr>
                      <m:t>=</m:t>
                    </m:r>
                    <m:r>
                      <a:rPr lang="en-US" sz="2000" b="0" i="0" kern="1200" smtClean="0">
                        <a:latin typeface="+mn-lt"/>
                        <a:cs typeface="Arial" panose="020B0604020202020204" pitchFamily="34" charset="0"/>
                      </a:rPr>
                      <m:t>9</m:t>
                    </m:r>
                    <m:r>
                      <a:rPr lang="en-US" sz="2000" b="0" i="0" kern="1200" smtClean="0">
                        <a:latin typeface="+mn-lt"/>
                        <a:cs typeface="Arial" panose="020B0604020202020204" pitchFamily="34" charset="0"/>
                      </a:rPr>
                      <m:t>0</m:t>
                    </m:r>
                    <m:r>
                      <a:rPr lang="en-US" sz="2000" b="0" i="1" kern="1200" smtClean="0">
                        <a:latin typeface="+mn-lt"/>
                        <a:ea typeface="Cambria Math" panose="02040503050406030204" pitchFamily="18" charset="0"/>
                        <a:cs typeface="Arial" panose="020B0604020202020204" pitchFamily="34" charset="0"/>
                      </a:rPr>
                      <m:t>°</m:t>
                    </m:r>
                  </m:oMath>
                </a14:m>
                <a:r>
                  <a:rPr lang="en-US" sz="2000" smtClean="0">
                    <a:effectLst/>
                    <a:latin typeface="+mn-lt"/>
                    <a:ea typeface="Arial" panose="020B0604020202020204" pitchFamily="34" charset="0"/>
                    <a:cs typeface="Times New Roman" panose="02020603050405020304" pitchFamily="18" charset="0"/>
                  </a:rPr>
                  <a:t>.</a:t>
                </a:r>
                <a:r>
                  <a:rPr lang="en-US" sz="2000" smtClean="0">
                    <a:effectLst/>
                    <a:latin typeface="+mn-lt"/>
                    <a:ea typeface="Arial" panose="020B0604020202020204" pitchFamily="34" charset="0"/>
                    <a:cs typeface="Times New Roman" panose="02020603050405020304" pitchFamily="18" charset="0"/>
                  </a:rPr>
                  <a:t> Suy ra tứ giác MNPQ là hình chữ nhật</a:t>
                </a:r>
              </a:p>
            </p:txBody>
          </p:sp>
        </mc:Choice>
        <mc:Fallback>
          <p:sp>
            <p:nvSpPr>
              <p:cNvPr id="113" name="Rectangle 112"/>
              <p:cNvSpPr>
                <a:spLocks noRot="1" noChangeAspect="1" noMove="1" noResize="1" noEditPoints="1" noAdjustHandles="1" noChangeArrowheads="1" noChangeShapeType="1" noTextEdit="1"/>
              </p:cNvSpPr>
              <p:nvPr/>
            </p:nvSpPr>
            <p:spPr>
              <a:xfrm>
                <a:off x="1351607" y="3389103"/>
                <a:ext cx="5039467" cy="1031180"/>
              </a:xfrm>
              <a:prstGeom prst="rect">
                <a:avLst/>
              </a:prstGeom>
              <a:blipFill>
                <a:blip r:embed="rId4"/>
                <a:stretch>
                  <a:fillRect l="-1332" r="-1332" b="-4734"/>
                </a:stretch>
              </a:blipFill>
            </p:spPr>
            <p:txBody>
              <a:bodyPr/>
              <a:lstStyle/>
              <a:p>
                <a:r>
                  <a:rPr lang="en-US">
                    <a:noFill/>
                  </a:rPr>
                  <a:t> </a:t>
                </a:r>
              </a:p>
            </p:txBody>
          </p:sp>
        </mc:Fallback>
      </mc:AlternateContent>
      <p:sp>
        <p:nvSpPr>
          <p:cNvPr id="183" name="Rectangle 182"/>
          <p:cNvSpPr/>
          <p:nvPr/>
        </p:nvSpPr>
        <p:spPr>
          <a:xfrm>
            <a:off x="1345586" y="295892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4" name="Picture 183"/>
          <p:cNvPicPr>
            <a:picLocks noChangeAspect="1"/>
          </p:cNvPicPr>
          <p:nvPr/>
        </p:nvPicPr>
        <p:blipFill>
          <a:blip r:embed="rId5"/>
          <a:stretch>
            <a:fillRect/>
          </a:stretch>
        </p:blipFill>
        <p:spPr>
          <a:xfrm rot="591025">
            <a:off x="181536" y="4244045"/>
            <a:ext cx="648366" cy="535606"/>
          </a:xfrm>
          <a:prstGeom prst="rect">
            <a:avLst/>
          </a:prstGeom>
        </p:spPr>
      </p:pic>
      <p:grpSp>
        <p:nvGrpSpPr>
          <p:cNvPr id="185" name="Google Shape;435;p15"/>
          <p:cNvGrpSpPr/>
          <p:nvPr/>
        </p:nvGrpSpPr>
        <p:grpSpPr>
          <a:xfrm>
            <a:off x="8156914" y="1766792"/>
            <a:ext cx="1241527" cy="1189467"/>
            <a:chOff x="6588775" y="249065"/>
            <a:chExt cx="2100337" cy="2071308"/>
          </a:xfrm>
        </p:grpSpPr>
        <p:sp>
          <p:nvSpPr>
            <p:cNvPr id="18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6867467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anim calcmode="lin" valueType="num">
                                      <p:cBhvr>
                                        <p:cTn id="13" dur="500" fill="hold"/>
                                        <p:tgtEl>
                                          <p:spTgt spid="110"/>
                                        </p:tgtEl>
                                        <p:attrNameLst>
                                          <p:attrName>ppt_x</p:attrName>
                                        </p:attrNameLst>
                                      </p:cBhvr>
                                      <p:tavLst>
                                        <p:tav tm="0">
                                          <p:val>
                                            <p:strVal val="#ppt_x"/>
                                          </p:val>
                                        </p:tav>
                                        <p:tav tm="100000">
                                          <p:val>
                                            <p:strVal val="#ppt_x"/>
                                          </p:val>
                                        </p:tav>
                                      </p:tavLst>
                                    </p:anim>
                                    <p:anim calcmode="lin" valueType="num">
                                      <p:cBhvr>
                                        <p:cTn id="14" dur="5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anim calcmode="lin" valueType="num">
                                      <p:cBhvr>
                                        <p:cTn id="18" dur="500" fill="hold"/>
                                        <p:tgtEl>
                                          <p:spTgt spid="108"/>
                                        </p:tgtEl>
                                        <p:attrNameLst>
                                          <p:attrName>ppt_x</p:attrName>
                                        </p:attrNameLst>
                                      </p:cBhvr>
                                      <p:tavLst>
                                        <p:tav tm="0">
                                          <p:val>
                                            <p:strVal val="#ppt_x"/>
                                          </p:val>
                                        </p:tav>
                                        <p:tav tm="100000">
                                          <p:val>
                                            <p:strVal val="#ppt_x"/>
                                          </p:val>
                                        </p:tav>
                                      </p:tavLst>
                                    </p:anim>
                                    <p:anim calcmode="lin" valueType="num">
                                      <p:cBhvr>
                                        <p:cTn id="19" dur="5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3"/>
                                        </p:tgtEl>
                                        <p:attrNameLst>
                                          <p:attrName>style.visibility</p:attrName>
                                        </p:attrNameLst>
                                      </p:cBhvr>
                                      <p:to>
                                        <p:strVal val="visible"/>
                                      </p:to>
                                    </p:set>
                                    <p:animEffect transition="in" filter="barn(inVertical)">
                                      <p:cBhvr>
                                        <p:cTn id="24" dur="500"/>
                                        <p:tgtEl>
                                          <p:spTgt spid="18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anim calcmode="lin" valueType="num">
                                      <p:cBhvr>
                                        <p:cTn id="30" dur="500" fill="hold"/>
                                        <p:tgtEl>
                                          <p:spTgt spid="113"/>
                                        </p:tgtEl>
                                        <p:attrNameLst>
                                          <p:attrName>ppt_x</p:attrName>
                                        </p:attrNameLst>
                                      </p:cBhvr>
                                      <p:tavLst>
                                        <p:tav tm="0">
                                          <p:val>
                                            <p:strVal val="#ppt_x"/>
                                          </p:val>
                                        </p:tav>
                                        <p:tav tm="100000">
                                          <p:val>
                                            <p:strVal val="#ppt_x"/>
                                          </p:val>
                                        </p:tav>
                                      </p:tavLst>
                                    </p:anim>
                                    <p:anim calcmode="lin" valueType="num">
                                      <p:cBhvr>
                                        <p:cTn id="31"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3" grpId="0"/>
      <p:bldP spid="1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p:cNvPicPr>
            <a:picLocks noChangeAspect="1"/>
          </p:cNvPicPr>
          <p:nvPr/>
        </p:nvPicPr>
        <p:blipFill>
          <a:blip r:embed="rId2"/>
          <a:stretch>
            <a:fillRect/>
          </a:stretch>
        </p:blipFill>
        <p:spPr>
          <a:xfrm rot="591025">
            <a:off x="181536" y="4244045"/>
            <a:ext cx="648366" cy="535606"/>
          </a:xfrm>
          <a:prstGeom prst="rect">
            <a:avLst/>
          </a:prstGeom>
        </p:spPr>
      </p:pic>
      <p:sp>
        <p:nvSpPr>
          <p:cNvPr id="108" name="Google Shape;735;p18"/>
          <p:cNvSpPr txBox="1">
            <a:spLocks noGrp="1"/>
          </p:cNvSpPr>
          <p:nvPr>
            <p:ph type="title"/>
          </p:nvPr>
        </p:nvSpPr>
        <p:spPr>
          <a:xfrm>
            <a:off x="597442" y="430747"/>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p:sp>
        <p:nvSpPr>
          <p:cNvPr id="109" name="TextBox 108"/>
          <p:cNvSpPr txBox="1"/>
          <p:nvPr/>
        </p:nvSpPr>
        <p:spPr>
          <a:xfrm>
            <a:off x="2305877" y="316417"/>
            <a:ext cx="7569643" cy="496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cs typeface="Arial"/>
                <a:sym typeface="Arial"/>
              </a:rPr>
              <a:t>Ở Hình 48, tứ giác nào là hình chữ nhật? Vì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10" name="Picture 10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305877" y="941748"/>
            <a:ext cx="4921859" cy="1921927"/>
          </a:xfrm>
          <a:prstGeom prst="rect">
            <a:avLst/>
          </a:prstGeom>
        </p:spPr>
      </p:pic>
      <p:sp>
        <p:nvSpPr>
          <p:cNvPr id="112" name="Rectangle 111"/>
          <p:cNvSpPr/>
          <p:nvPr/>
        </p:nvSpPr>
        <p:spPr>
          <a:xfrm>
            <a:off x="1345586" y="295892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4" name="Google Shape;435;p15"/>
          <p:cNvGrpSpPr/>
          <p:nvPr/>
        </p:nvGrpSpPr>
        <p:grpSpPr>
          <a:xfrm>
            <a:off x="8156914" y="1766792"/>
            <a:ext cx="1241527" cy="1189467"/>
            <a:chOff x="6588775" y="249065"/>
            <a:chExt cx="2100337" cy="2071308"/>
          </a:xfrm>
        </p:grpSpPr>
        <p:sp>
          <p:nvSpPr>
            <p:cNvPr id="115"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8" name="Rectangle 77"/>
              <p:cNvSpPr/>
              <p:nvPr/>
            </p:nvSpPr>
            <p:spPr>
              <a:xfrm>
                <a:off x="2029808" y="2872648"/>
                <a:ext cx="6322091" cy="1028167"/>
              </a:xfrm>
              <a:prstGeom prst="rect">
                <a:avLst/>
              </a:prstGeom>
            </p:spPr>
            <p:txBody>
              <a:bodyPr wrap="square">
                <a:spAutoFit/>
              </a:bodyPr>
              <a:lstStyle/>
              <a:p>
                <a:pPr lvl="0" algn="just">
                  <a:lnSpc>
                    <a:spcPct val="150000"/>
                  </a:lnSpc>
                  <a:defRPr/>
                </a:pPr>
                <a:r>
                  <a:rPr lang="en-US" sz="2000">
                    <a:latin typeface="+mn-lt"/>
                  </a:rPr>
                  <a:t>Ở </a:t>
                </a:r>
                <a:r>
                  <a:rPr lang="en-US" sz="2000">
                    <a:latin typeface="+mn-lt"/>
                  </a:rPr>
                  <a:t>hình </a:t>
                </a:r>
                <a:r>
                  <a:rPr lang="en-US" sz="2000" smtClean="0">
                    <a:latin typeface="+mn-lt"/>
                  </a:rPr>
                  <a:t>4b,</a:t>
                </a:r>
                <a:r>
                  <a:rPr lang="en-US" sz="2000" smtClean="0">
                    <a:latin typeface="+mn-lt"/>
                    <a:cs typeface="Times New Roman" panose="02020603050405020304" pitchFamily="18" charset="0"/>
                  </a:rPr>
                  <a:t> </a:t>
                </a:r>
                <a:r>
                  <a:rPr lang="en-US" sz="2000">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vi-VN" sz="2000" i="1" kern="1200">
                            <a:latin typeface="+mn-lt"/>
                            <a:cs typeface="Arial" panose="020B0604020202020204" pitchFamily="34" charset="0"/>
                          </a:rPr>
                        </m:ctrlPr>
                      </m:accPr>
                      <m:e>
                        <m:r>
                          <m:rPr>
                            <m:sty m:val="p"/>
                          </m:rPr>
                          <a:rPr lang="en-US" sz="2000" kern="1200">
                            <a:latin typeface="+mn-lt"/>
                            <a:cs typeface="Arial" panose="020B0604020202020204" pitchFamily="34" charset="0"/>
                          </a:rPr>
                          <m:t>H</m:t>
                        </m:r>
                      </m:e>
                    </m:acc>
                    <m:r>
                      <a:rPr lang="en-US" sz="2000" i="1" kern="1200">
                        <a:latin typeface="+mn-lt"/>
                        <a:cs typeface="Arial" panose="020B0604020202020204" pitchFamily="34" charset="0"/>
                      </a:rPr>
                      <m:t>=120</m:t>
                    </m:r>
                    <m:r>
                      <a:rPr lang="en-US" sz="2000" i="1" kern="1200">
                        <a:latin typeface="+mn-lt"/>
                        <a:ea typeface="Cambria Math" panose="02040503050406030204" pitchFamily="18" charset="0"/>
                        <a:cs typeface="Arial" panose="020B0604020202020204" pitchFamily="34" charset="0"/>
                      </a:rPr>
                      <m:t>°</m:t>
                    </m:r>
                  </m:oMath>
                </a14:m>
                <a:r>
                  <a:rPr lang="en-US" sz="2000">
                    <a:latin typeface="+mn-lt"/>
                    <a:ea typeface="Arial" panose="020B0604020202020204" pitchFamily="34" charset="0"/>
                    <a:cs typeface="Times New Roman" panose="02020603050405020304" pitchFamily="18" charset="0"/>
                  </a:rPr>
                  <a:t>, nên </a:t>
                </a:r>
                <a14:m>
                  <m:oMath xmlns:m="http://schemas.openxmlformats.org/officeDocument/2006/math">
                    <m:acc>
                      <m:accPr>
                        <m:chr m:val="̂"/>
                        <m:ctrlPr>
                          <a:rPr lang="vi-VN" sz="2000" i="1" kern="1200">
                            <a:latin typeface="+mn-lt"/>
                            <a:cs typeface="Arial" panose="020B0604020202020204" pitchFamily="34" charset="0"/>
                          </a:rPr>
                        </m:ctrlPr>
                      </m:accPr>
                      <m:e>
                        <m:r>
                          <m:rPr>
                            <m:sty m:val="p"/>
                          </m:rPr>
                          <a:rPr lang="en-US" sz="2000" kern="1200">
                            <a:latin typeface="+mn-lt"/>
                            <a:cs typeface="Arial" panose="020B0604020202020204" pitchFamily="34" charset="0"/>
                          </a:rPr>
                          <m:t>H</m:t>
                        </m:r>
                      </m:e>
                    </m:acc>
                  </m:oMath>
                </a14:m>
                <a:r>
                  <a:rPr lang="en-US" sz="2000">
                    <a:latin typeface="+mn-lt"/>
                    <a:ea typeface="Arial" panose="020B0604020202020204" pitchFamily="34" charset="0"/>
                    <a:cs typeface="Times New Roman" panose="02020603050405020304" pitchFamily="18" charset="0"/>
                  </a:rPr>
                  <a:t> không là góc vuông. Suy ra</a:t>
                </a:r>
                <a:r>
                  <a:rPr lang="en-US" sz="2000">
                    <a:latin typeface="+mn-lt"/>
                    <a:ea typeface="Arial" panose="020B0604020202020204" pitchFamily="34" charset="0"/>
                    <a:cs typeface="Times New Roman" panose="02020603050405020304" pitchFamily="18" charset="0"/>
                  </a:rPr>
                  <a:t> </a:t>
                </a:r>
                <a:r>
                  <a:rPr lang="en-US" sz="2000">
                    <a:latin typeface="+mn-lt"/>
                    <a:ea typeface="Arial" panose="020B0604020202020204" pitchFamily="34" charset="0"/>
                    <a:cs typeface="Times New Roman" panose="02020603050405020304" pitchFamily="18" charset="0"/>
                  </a:rPr>
                  <a:t>tứ giác GHIK không phải là hình chữ nhật</a:t>
                </a:r>
                <a:endParaRPr lang="en-US" sz="2000">
                  <a:latin typeface="+mn-lt"/>
                  <a:ea typeface="Arial" panose="020B0604020202020204" pitchFamily="34" charset="0"/>
                  <a:cs typeface="Times New Roman" panose="02020603050405020304" pitchFamily="18" charset="0"/>
                </a:endParaRPr>
              </a:p>
            </p:txBody>
          </p:sp>
        </mc:Choice>
        <mc:Fallback>
          <p:sp>
            <p:nvSpPr>
              <p:cNvPr id="78" name="Rectangle 77"/>
              <p:cNvSpPr>
                <a:spLocks noRot="1" noChangeAspect="1" noMove="1" noResize="1" noEditPoints="1" noAdjustHandles="1" noChangeArrowheads="1" noChangeShapeType="1" noTextEdit="1"/>
              </p:cNvSpPr>
              <p:nvPr/>
            </p:nvSpPr>
            <p:spPr>
              <a:xfrm>
                <a:off x="2029808" y="2872648"/>
                <a:ext cx="6322091" cy="1028167"/>
              </a:xfrm>
              <a:prstGeom prst="rect">
                <a:avLst/>
              </a:prstGeom>
              <a:blipFill>
                <a:blip r:embed="rId5"/>
                <a:stretch>
                  <a:fillRect l="-1061" r="-964" b="-4142"/>
                </a:stretch>
              </a:blipFill>
            </p:spPr>
            <p:txBody>
              <a:bodyPr/>
              <a:lstStyle/>
              <a:p>
                <a:r>
                  <a:rPr lang="en-US">
                    <a:noFill/>
                  </a:rPr>
                  <a:t> </a:t>
                </a:r>
              </a:p>
            </p:txBody>
          </p:sp>
        </mc:Fallback>
      </mc:AlternateContent>
      <p:sp>
        <p:nvSpPr>
          <p:cNvPr id="79" name="Rectangle 78"/>
          <p:cNvSpPr/>
          <p:nvPr/>
        </p:nvSpPr>
        <p:spPr>
          <a:xfrm>
            <a:off x="1417145" y="4084002"/>
            <a:ext cx="6454393" cy="55399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spcBef>
                <a:spcPts val="100"/>
              </a:spcBef>
              <a:spcAft>
                <a:spcPts val="100"/>
              </a:spcAft>
            </a:pPr>
            <a:r>
              <a:rPr lang="en-US" sz="2000" b="1" i="1" kern="100">
                <a:solidFill>
                  <a:srgbClr val="FFFF00"/>
                </a:solidFill>
                <a:latin typeface="+mn-lt"/>
                <a:ea typeface="Malgun Gothic" panose="020B0503020000020004" pitchFamily="34" charset="-127"/>
                <a:cs typeface="Times New Roman" panose="02020603050405020304" pitchFamily="18" charset="0"/>
              </a:rPr>
              <a:t>Nhận xét:</a:t>
            </a:r>
            <a:r>
              <a:rPr lang="en-US" sz="2000" i="1" kern="100">
                <a:solidFill>
                  <a:srgbClr val="FFFF00"/>
                </a:solidFill>
                <a:latin typeface="+mn-lt"/>
                <a:ea typeface="Malgun Gothic" panose="020B0503020000020004" pitchFamily="34" charset="-127"/>
                <a:cs typeface="Times New Roman" panose="02020603050405020304" pitchFamily="18" charset="0"/>
              </a:rPr>
              <a:t> </a:t>
            </a:r>
            <a:r>
              <a:rPr lang="en-US" sz="2000" i="1" kern="100">
                <a:latin typeface="+mn-lt"/>
                <a:ea typeface="Malgun Gothic" panose="020B0503020000020004" pitchFamily="34" charset="-127"/>
                <a:cs typeface="Times New Roman" panose="02020603050405020304" pitchFamily="18" charset="0"/>
              </a:rPr>
              <a:t>Tứ giác có ba góc vuông là hình chữ nhật.</a:t>
            </a:r>
            <a:endParaRPr lang="en-US" sz="2000" i="1"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2298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2. </a:t>
            </a: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TÍNH</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CHẤT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2745833" y="2732099"/>
            <a:ext cx="3675160" cy="2170141"/>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3083</TotalTime>
  <Words>1638</Words>
  <Application>Microsoft Office PowerPoint</Application>
  <PresentationFormat>On-screen Show (16:9)</PresentationFormat>
  <Paragraphs>234</Paragraphs>
  <Slides>39</Slides>
  <Notes>24</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39</vt:i4>
      </vt:variant>
    </vt:vector>
  </HeadingPairs>
  <TitlesOfParts>
    <vt:vector size="58" baseType="lpstr">
      <vt:lpstr>Wingdings</vt:lpstr>
      <vt:lpstr>Raleway Black</vt:lpstr>
      <vt:lpstr>Arial</vt:lpstr>
      <vt:lpstr>Anaheim</vt:lpstr>
      <vt:lpstr>Bad Script</vt:lpstr>
      <vt:lpstr>Cambria Math</vt:lpstr>
      <vt:lpstr>Times New Roman</vt:lpstr>
      <vt:lpstr>Raleway Medium</vt:lpstr>
      <vt:lpstr>Roboto</vt:lpstr>
      <vt:lpstr>Nunito Black</vt:lpstr>
      <vt:lpstr>Elsie</vt:lpstr>
      <vt:lpstr>Raleway</vt:lpstr>
      <vt:lpstr>Malgun Gothic</vt:lpstr>
      <vt:lpstr>等线 Light</vt:lpstr>
      <vt:lpstr>Roboto Condensed Light</vt:lpstr>
      <vt:lpstr>Calibri</vt:lpstr>
      <vt:lpstr>Mathematics Subject for High School - 9th Grade: Algebra II Infographics by Slidesgo</vt:lpstr>
      <vt:lpstr>1_Office 主题​​</vt:lpstr>
      <vt:lpstr>Office Theme</vt:lpstr>
      <vt:lpstr>CHÀO MỪNG CÁC EM  ĐẾN VỚI TIẾT HỌC HÔM NAY!</vt:lpstr>
      <vt:lpstr>KHỞI ĐỘNG</vt:lpstr>
      <vt:lpstr>BÀI 5: HÌNH CHỮ NHẬT</vt:lpstr>
      <vt:lpstr>NỘI DUNG BÀI HỌC</vt:lpstr>
      <vt:lpstr>PowerPoint Presentation</vt:lpstr>
      <vt:lpstr>PowerPoint Presentation</vt:lpstr>
      <vt:lpstr>Ví dụ 1:</vt:lpstr>
      <vt:lpstr>Ví dụ 1:</vt:lpstr>
      <vt:lpstr>PowerPoint Presentation</vt:lpstr>
      <vt:lpstr>PowerPoint Presentation</vt:lpstr>
      <vt:lpstr>ĐỊNH LÍ</vt:lpstr>
      <vt:lpstr>PowerPoint Presentation</vt:lpstr>
      <vt:lpstr>PowerPoint Presentation</vt:lpstr>
      <vt:lpstr>PowerPoint Presentation</vt:lpstr>
      <vt:lpstr>PowerPoint Presentation</vt:lpstr>
      <vt:lpstr>PowerPoint Presentation</vt:lpstr>
      <vt:lpstr>PowerPoint Presentation</vt:lpstr>
      <vt:lpstr>DẤU HIỆU NHẬN BIẾT</vt:lpstr>
      <vt:lpstr>Ví dụ 3:</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Admin</cp:lastModifiedBy>
  <cp:revision>119</cp:revision>
  <dcterms:modified xsi:type="dcterms:W3CDTF">2023-09-27T03:47:41Z</dcterms:modified>
</cp:coreProperties>
</file>