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81" r:id="rId6"/>
    <p:sldId id="259" r:id="rId7"/>
    <p:sldId id="295" r:id="rId8"/>
    <p:sldId id="263" r:id="rId9"/>
    <p:sldId id="267" r:id="rId10"/>
    <p:sldId id="261" r:id="rId11"/>
    <p:sldId id="264" r:id="rId12"/>
    <p:sldId id="270" r:id="rId13"/>
    <p:sldId id="265" r:id="rId14"/>
    <p:sldId id="266" r:id="rId15"/>
    <p:sldId id="262" r:id="rId16"/>
    <p:sldId id="273" r:id="rId17"/>
    <p:sldId id="271" r:id="rId18"/>
    <p:sldId id="272" r:id="rId19"/>
    <p:sldId id="268" r:id="rId20"/>
    <p:sldId id="278" r:id="rId21"/>
    <p:sldId id="279" r:id="rId22"/>
    <p:sldId id="280" r:id="rId23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Raleway SemiBold" pitchFamily="2" charset="0"/>
      <p:bold r:id="rId26"/>
      <p:boldItalic r:id="rId27"/>
    </p:embeddedFont>
    <p:embeddedFont>
      <p:font typeface="Roboto Light" panose="02000000000000000000" pitchFamily="2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12">
          <p15:clr>
            <a:srgbClr val="9AA0A6"/>
          </p15:clr>
        </p15:guide>
        <p15:guide id="2" pos="2658">
          <p15:clr>
            <a:srgbClr val="9AA0A6"/>
          </p15:clr>
        </p15:guide>
        <p15:guide id="3" orient="horz" pos="1049">
          <p15:clr>
            <a:srgbClr val="9AA0A6"/>
          </p15:clr>
        </p15:guide>
        <p15:guide id="4" orient="horz" pos="5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6CB50D-C5C3-408B-8CAC-669569A730E5}">
  <a:tblStyle styleId="{296CB50D-C5C3-408B-8CAC-669569A730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362" autoAdjust="0"/>
  </p:normalViewPr>
  <p:slideViewPr>
    <p:cSldViewPr snapToGrid="0">
      <p:cViewPr varScale="1">
        <p:scale>
          <a:sx n="96" d="100"/>
          <a:sy n="96" d="100"/>
        </p:scale>
        <p:origin x="636" y="78"/>
      </p:cViewPr>
      <p:guideLst>
        <p:guide orient="horz" pos="1512"/>
        <p:guide pos="2658"/>
        <p:guide orient="horz" pos="1049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ae26aa3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ae26aa3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320de4b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6320de4b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40c982ce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40c982ce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408f5a9af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320de4b7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320de4b7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320de4b7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320de4b7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20de4b7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20de4b7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742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37094" y="931699"/>
            <a:ext cx="3098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894" y="4009325"/>
            <a:ext cx="412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 flipH="1">
            <a:off x="2161476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 flipH="1">
            <a:off x="5531268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hasCustomPrompt="1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 flipH="1">
            <a:off x="2161476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 flipH="1">
            <a:off x="5531268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5"/>
          </p:nvPr>
        </p:nvSpPr>
        <p:spPr>
          <a:xfrm flipH="1">
            <a:off x="2161476" y="1311889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 flipH="1">
            <a:off x="5531268" y="1311885"/>
            <a:ext cx="21918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 flipH="1">
            <a:off x="2161476" y="2855339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 flipH="1">
            <a:off x="5531268" y="2855337"/>
            <a:ext cx="219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 hasCustomPrompt="1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5043148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5043148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 flipH="1">
            <a:off x="3514502" y="106240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 flipH="1">
            <a:off x="3347985" y="147170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 idx="2"/>
          </p:nvPr>
        </p:nvSpPr>
        <p:spPr>
          <a:xfrm flipH="1">
            <a:off x="3514502" y="333646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 flipH="1">
            <a:off x="3306583" y="373937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 idx="4"/>
          </p:nvPr>
        </p:nvSpPr>
        <p:spPr>
          <a:xfrm flipH="1">
            <a:off x="3514502" y="221125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 flipH="1">
            <a:off x="3347985" y="262055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 flipH="1">
            <a:off x="26076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 flipH="1">
            <a:off x="25478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2"/>
          </p:nvPr>
        </p:nvSpPr>
        <p:spPr>
          <a:xfrm flipH="1">
            <a:off x="59759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3"/>
          </p:nvPr>
        </p:nvSpPr>
        <p:spPr>
          <a:xfrm flipH="1">
            <a:off x="59161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 idx="4"/>
          </p:nvPr>
        </p:nvSpPr>
        <p:spPr>
          <a:xfrm flipH="1">
            <a:off x="927291" y="12951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5"/>
          </p:nvPr>
        </p:nvSpPr>
        <p:spPr>
          <a:xfrm flipH="1">
            <a:off x="867501" y="16805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ctrTitle" idx="6"/>
          </p:nvPr>
        </p:nvSpPr>
        <p:spPr>
          <a:xfrm flipH="1">
            <a:off x="4168241" y="1295134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7"/>
          </p:nvPr>
        </p:nvSpPr>
        <p:spPr>
          <a:xfrm flipH="1">
            <a:off x="4295589" y="1680567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8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1001275" y="1150114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1065047" y="1566595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1132975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1065047" y="2635363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4"/>
          </p:nvPr>
        </p:nvSpPr>
        <p:spPr>
          <a:xfrm flipH="1">
            <a:off x="3129163" y="115011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5"/>
          </p:nvPr>
        </p:nvSpPr>
        <p:spPr>
          <a:xfrm flipH="1">
            <a:off x="2988785" y="1566595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6"/>
          </p:nvPr>
        </p:nvSpPr>
        <p:spPr>
          <a:xfrm flipH="1">
            <a:off x="1132975" y="323408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7"/>
          </p:nvPr>
        </p:nvSpPr>
        <p:spPr>
          <a:xfrm flipH="1">
            <a:off x="1065047" y="3652201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 idx="8"/>
          </p:nvPr>
        </p:nvSpPr>
        <p:spPr>
          <a:xfrm flipH="1">
            <a:off x="3129163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9"/>
          </p:nvPr>
        </p:nvSpPr>
        <p:spPr>
          <a:xfrm flipH="1">
            <a:off x="2988785" y="2635363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13"/>
          </p:nvPr>
        </p:nvSpPr>
        <p:spPr>
          <a:xfrm flipH="1">
            <a:off x="2997463" y="3234100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4"/>
          </p:nvPr>
        </p:nvSpPr>
        <p:spPr>
          <a:xfrm flipH="1">
            <a:off x="2988785" y="3652201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ctrTitle"/>
          </p:nvPr>
        </p:nvSpPr>
        <p:spPr>
          <a:xfrm flipH="1">
            <a:off x="5610290" y="1343632"/>
            <a:ext cx="24708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 flipH="1">
            <a:off x="5565740" y="164515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019638" y="2807150"/>
            <a:ext cx="1310100" cy="12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 flipH="1">
            <a:off x="3086988" y="3634363"/>
            <a:ext cx="3069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 rot="-304" flipH="1">
            <a:off x="3241938" y="1555014"/>
            <a:ext cx="3393900" cy="13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 rot="243617">
            <a:off x="4303780" y="1361696"/>
            <a:ext cx="3868309" cy="84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 flipH="1">
            <a:off x="4583759" y="2339400"/>
            <a:ext cx="3308400" cy="15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817426" y="2988150"/>
            <a:ext cx="41724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623611" y="365138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496661" y="1631250"/>
            <a:ext cx="2396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09351" y="1352200"/>
            <a:ext cx="38460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SemiBold"/>
              <a:buChar char="●"/>
              <a:defRPr sz="14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24433"/>
            <a:ext cx="70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6484638" y="1044161"/>
            <a:ext cx="15606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6244414" y="1330350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54200" y="3177647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1442450" y="3467613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4356438" y="1997425"/>
            <a:ext cx="37137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 rot="-363">
            <a:off x="1835270" y="1307223"/>
            <a:ext cx="28422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 flipH="1">
            <a:off x="1409550" y="1474700"/>
            <a:ext cx="33774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>
          <a:xfrm flipH="1">
            <a:off x="1843050" y="2793400"/>
            <a:ext cx="2510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 rot="-868">
            <a:off x="2334654" y="1089929"/>
            <a:ext cx="2375700" cy="7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6" r:id="rId15"/>
    <p:sldLayoutId id="2147483669" r:id="rId16"/>
    <p:sldLayoutId id="2147483670" r:id="rId17"/>
    <p:sldLayoutId id="2147483673" r:id="rId18"/>
    <p:sldLayoutId id="2147483674" r:id="rId19"/>
    <p:sldLayoutId id="214748367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anso.org/dan-so-the-gioi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740">
            <a:off x="3749759" y="1285704"/>
            <a:ext cx="1151736" cy="234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42" name="Google Shape;142;p32"/>
          <p:cNvPicPr preferRelativeResize="0"/>
          <p:nvPr/>
        </p:nvPicPr>
        <p:blipFill rotWithShape="1">
          <a:blip r:embed="rId5">
            <a:alphaModFix/>
          </a:blip>
          <a:srcRect r="19736"/>
          <a:stretch/>
        </p:blipFill>
        <p:spPr>
          <a:xfrm rot="1021990">
            <a:off x="1221985" y="2305852"/>
            <a:ext cx="1981230" cy="1833972"/>
          </a:xfrm>
          <a:prstGeom prst="rect">
            <a:avLst/>
          </a:prstGeom>
          <a:noFill/>
          <a:ln>
            <a:noFill/>
          </a:ln>
          <a:effectLst>
            <a:outerShdw blurRad="142875" dist="57150" dir="57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143" name="Google Shape;14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37240">
            <a:off x="5863294" y="1141607"/>
            <a:ext cx="1048686" cy="10486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0;p38">
            <a:extLst>
              <a:ext uri="{FF2B5EF4-FFF2-40B4-BE49-F238E27FC236}">
                <a16:creationId xmlns:a16="http://schemas.microsoft.com/office/drawing/2014/main" id="{AB4E3FCB-4732-449C-95A5-B1B1778073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08614" y="1663873"/>
            <a:ext cx="3726771" cy="16130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ĐẾN VỚI TIẾT HỌC!</a:t>
            </a:r>
            <a:endParaRPr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82;p42">
            <a:extLst>
              <a:ext uri="{FF2B5EF4-FFF2-40B4-BE49-F238E27FC236}">
                <a16:creationId xmlns:a16="http://schemas.microsoft.com/office/drawing/2014/main" id="{A87A5B74-0132-4036-B1C0-2F39BEFFE2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4210">
            <a:off x="6384799" y="480197"/>
            <a:ext cx="1824000" cy="10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8;p46">
            <a:extLst>
              <a:ext uri="{FF2B5EF4-FFF2-40B4-BE49-F238E27FC236}">
                <a16:creationId xmlns:a16="http://schemas.microsoft.com/office/drawing/2014/main" id="{923D0273-96C2-4600-9BB6-E3BFE8FA29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541" r="46135" b="12541"/>
          <a:stretch/>
        </p:blipFill>
        <p:spPr>
          <a:xfrm rot="19355636">
            <a:off x="-4195" y="-23397"/>
            <a:ext cx="2718489" cy="231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66;p65">
            <a:extLst>
              <a:ext uri="{FF2B5EF4-FFF2-40B4-BE49-F238E27FC236}">
                <a16:creationId xmlns:a16="http://schemas.microsoft.com/office/drawing/2014/main" id="{9A27555A-F4E4-4C27-BC5E-367154B34B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6206">
            <a:off x="760482" y="3095342"/>
            <a:ext cx="1189132" cy="201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3;p65">
            <a:extLst>
              <a:ext uri="{FF2B5EF4-FFF2-40B4-BE49-F238E27FC236}">
                <a16:creationId xmlns:a16="http://schemas.microsoft.com/office/drawing/2014/main" id="{79C33D6F-88E6-40FF-807B-EFF5625AF7B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042729">
            <a:off x="6778801" y="4029050"/>
            <a:ext cx="1715220" cy="4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D77FB-6631-4C63-8F71-BC0461B190D3}"/>
              </a:ext>
            </a:extLst>
          </p:cNvPr>
          <p:cNvSpPr txBox="1"/>
          <p:nvPr/>
        </p:nvSpPr>
        <p:spPr>
          <a:xfrm>
            <a:off x="2197567" y="1486036"/>
            <a:ext cx="4962379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II. LÀM TRÒN SỐ THẬP PHÂN</a:t>
            </a:r>
            <a:endParaRPr lang="en-US" sz="4800" b="1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F03C945-A978-4BDC-981A-01426F607F4B}"/>
              </a:ext>
            </a:extLst>
          </p:cNvPr>
          <p:cNvSpPr txBox="1"/>
          <p:nvPr/>
        </p:nvSpPr>
        <p:spPr>
          <a:xfrm>
            <a:off x="1684375" y="222030"/>
            <a:ext cx="305492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 tròn số </a:t>
            </a:r>
            <a:r>
              <a:rPr lang="vi-VN" sz="1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đến: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3B0915-A9EB-4F42-A229-82C7C7168A7F}"/>
              </a:ext>
            </a:extLst>
          </p:cNvPr>
          <p:cNvSpPr txBox="1"/>
          <p:nvPr/>
        </p:nvSpPr>
        <p:spPr>
          <a:xfrm>
            <a:off x="750183" y="697520"/>
            <a:ext cx="65791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phần mười (tức là chữ số đầu tiên sau dấu “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99EDAC-39AA-4F34-BB18-E403CC6352D7}"/>
              </a:ext>
            </a:extLst>
          </p:cNvPr>
          <p:cNvSpPr txBox="1"/>
          <p:nvPr/>
        </p:nvSpPr>
        <p:spPr>
          <a:xfrm>
            <a:off x="4393914" y="984479"/>
            <a:ext cx="90198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A3AEB-D5D5-4C23-BD8F-A1DD0476BB62}"/>
              </a:ext>
            </a:extLst>
          </p:cNvPr>
          <p:cNvSpPr txBox="1"/>
          <p:nvPr/>
        </p:nvSpPr>
        <p:spPr>
          <a:xfrm>
            <a:off x="878623" y="1409852"/>
            <a:ext cx="7932567" cy="29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và bỏ đi những 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B0F7B2-9FD2-41CF-811A-8C18BAB811C1}"/>
              </a:ext>
            </a:extLst>
          </p:cNvPr>
          <p:cNvSpPr txBox="1"/>
          <p:nvPr/>
        </p:nvSpPr>
        <p:spPr>
          <a:xfrm>
            <a:off x="7126178" y="1425992"/>
            <a:ext cx="2017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B84480-C7C5-451E-AF0F-5D5385FE624C}"/>
              </a:ext>
            </a:extLst>
          </p:cNvPr>
          <p:cNvSpPr txBox="1"/>
          <p:nvPr/>
        </p:nvSpPr>
        <p:spPr>
          <a:xfrm>
            <a:off x="7721600" y="1765298"/>
            <a:ext cx="644664" cy="4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E008FC-6FE4-4E05-AFB3-20DC4A2B8274}"/>
              </a:ext>
            </a:extLst>
          </p:cNvPr>
          <p:cNvSpPr txBox="1"/>
          <p:nvPr/>
        </p:nvSpPr>
        <p:spPr>
          <a:xfrm>
            <a:off x="7087195" y="697520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ục.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1101-A421-45D5-BB7B-7F238548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570" y1="46667" x2="79570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71" y="228451"/>
            <a:ext cx="879104" cy="42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BB0B86-ADF5-47F0-B45B-81F57CA6BC78}"/>
              </a:ext>
            </a:extLst>
          </p:cNvPr>
          <p:cNvSpPr txBox="1"/>
          <p:nvPr/>
        </p:nvSpPr>
        <p:spPr>
          <a:xfrm>
            <a:off x="6921809" y="2093375"/>
            <a:ext cx="201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/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304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915B9C5-1593-4ED6-A257-5D297A0AF013}"/>
              </a:ext>
            </a:extLst>
          </p:cNvPr>
          <p:cNvSpPr txBox="1"/>
          <p:nvPr/>
        </p:nvSpPr>
        <p:spPr>
          <a:xfrm>
            <a:off x="3192584" y="4233293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 uiExpand="1" build="allAtOnce"/>
      <p:bldP spid="33" grpId="0"/>
      <p:bldP spid="34" grpId="0"/>
      <p:bldP spid="36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05CB9D2-2E16-469D-871C-852484D4AE13}"/>
              </a:ext>
            </a:extLst>
          </p:cNvPr>
          <p:cNvSpPr txBox="1"/>
          <p:nvPr/>
        </p:nvSpPr>
        <p:spPr>
          <a:xfrm>
            <a:off x="758686" y="542108"/>
            <a:ext cx="7932567" cy="427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đơn vị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 vị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 thêm 1 vào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 →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6,421;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 Với số nhận được ở trên, thay lần lượt các chữ số đứng bên phải hàng làm tròn bởi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rồi bỏ đi những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             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/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18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1800" b="1" dirty="0">
                  <a:solidFill>
                    <a:schemeClr val="tx1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blipFill>
                <a:blip r:embed="rId3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B7AA4B-B072-49A2-8E62-FAD17EFDF1B8}"/>
              </a:ext>
            </a:extLst>
          </p:cNvPr>
          <p:cNvSpPr/>
          <p:nvPr/>
        </p:nvSpPr>
        <p:spPr>
          <a:xfrm>
            <a:off x="266699" y="547625"/>
            <a:ext cx="8143875" cy="4333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53CA4C-6AB3-4024-9C82-BBE9EFABE714}"/>
              </a:ext>
            </a:extLst>
          </p:cNvPr>
          <p:cNvSpPr txBox="1"/>
          <p:nvPr/>
        </p:nvSpPr>
        <p:spPr>
          <a:xfrm>
            <a:off x="371474" y="547625"/>
            <a:ext cx="8039100" cy="433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1: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2: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F3EC33-722D-45FD-8D5E-B9EB17791F0F}"/>
              </a:ext>
            </a:extLst>
          </p:cNvPr>
          <p:cNvSpPr txBox="1"/>
          <p:nvPr/>
        </p:nvSpPr>
        <p:spPr>
          <a:xfrm>
            <a:off x="361949" y="118529"/>
            <a:ext cx="18288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000" b="1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allAtOnce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F2B301E-4CCE-41E9-B319-0027A783634B}"/>
              </a:ext>
            </a:extLst>
          </p:cNvPr>
          <p:cNvSpPr txBox="1"/>
          <p:nvPr/>
        </p:nvSpPr>
        <p:spPr>
          <a:xfrm>
            <a:off x="1314450" y="2702198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 – 23,567 ≈ - 23,6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 - 25,1679 ≈ - 25,17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B3AAA-2C32-4482-A3F9-63D143F7092B}"/>
              </a:ext>
            </a:extLst>
          </p:cNvPr>
          <p:cNvSpPr txBox="1"/>
          <p:nvPr/>
        </p:nvSpPr>
        <p:spPr>
          <a:xfrm>
            <a:off x="819150" y="280902"/>
            <a:ext cx="45720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Luyện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tập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vi-VN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776E2A-C2C8-47ED-960C-D57F2BDC66A9}"/>
              </a:ext>
            </a:extLst>
          </p:cNvPr>
          <p:cNvSpPr txBox="1"/>
          <p:nvPr/>
        </p:nvSpPr>
        <p:spPr>
          <a:xfrm>
            <a:off x="819150" y="862600"/>
            <a:ext cx="72199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– 23,567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mười.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- 25,1679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trăm.</a:t>
            </a:r>
            <a:endParaRPr lang="en-US" sz="24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E89800-4E61-4E03-9933-25AEF843CCD2}"/>
              </a:ext>
            </a:extLst>
          </p:cNvPr>
          <p:cNvSpPr txBox="1"/>
          <p:nvPr/>
        </p:nvSpPr>
        <p:spPr>
          <a:xfrm>
            <a:off x="3883025" y="1905002"/>
            <a:ext cx="15081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u="sng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23784">
            <a:off x="5136152" y="3798751"/>
            <a:ext cx="4190551" cy="809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/>
          <p:nvPr/>
        </p:nvSpPr>
        <p:spPr>
          <a:xfrm>
            <a:off x="2033928" y="1321809"/>
            <a:ext cx="5295900" cy="27571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171799">
            <a:off x="1526879" y="3811492"/>
            <a:ext cx="902096" cy="3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73774">
            <a:off x="6839688" y="1164669"/>
            <a:ext cx="980279" cy="31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C35A52-C37B-486E-A5FD-8140FB59008B}"/>
              </a:ext>
            </a:extLst>
          </p:cNvPr>
          <p:cNvSpPr txBox="1"/>
          <p:nvPr/>
        </p:nvSpPr>
        <p:spPr>
          <a:xfrm>
            <a:off x="2719189" y="2105948"/>
            <a:ext cx="4572000" cy="10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LUYỆN TẬP</a:t>
            </a:r>
            <a:endParaRPr lang="en-US" sz="5400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" name="Google Shape;319;p45">
            <a:extLst>
              <a:ext uri="{FF2B5EF4-FFF2-40B4-BE49-F238E27FC236}">
                <a16:creationId xmlns:a16="http://schemas.microsoft.com/office/drawing/2014/main" id="{170D2C15-6637-46DA-8FA4-F122D4EA7B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5" y="3929339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19;p45">
            <a:extLst>
              <a:ext uri="{FF2B5EF4-FFF2-40B4-BE49-F238E27FC236}">
                <a16:creationId xmlns:a16="http://schemas.microsoft.com/office/drawing/2014/main" id="{254ABED5-F40F-454D-AC27-ABA37D3A5F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4" y="1133030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65;p65">
            <a:extLst>
              <a:ext uri="{FF2B5EF4-FFF2-40B4-BE49-F238E27FC236}">
                <a16:creationId xmlns:a16="http://schemas.microsoft.com/office/drawing/2014/main" id="{0B4D7FA3-FB7E-4392-A160-5C3F167C9D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981" t="26170" r="14981" b="26170"/>
          <a:stretch/>
        </p:blipFill>
        <p:spPr>
          <a:xfrm>
            <a:off x="1243266" y="490290"/>
            <a:ext cx="1601374" cy="14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5622FD23-E7D1-4374-9DDC-15E7D81812C2}"/>
              </a:ext>
            </a:extLst>
          </p:cNvPr>
          <p:cNvSpPr txBox="1"/>
          <p:nvPr/>
        </p:nvSpPr>
        <p:spPr>
          <a:xfrm>
            <a:off x="806450" y="3246115"/>
            <a:ext cx="5657850" cy="11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7,8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7,76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4A5B60-B9DF-468D-B696-FDAADAB5D21A}"/>
              </a:ext>
            </a:extLst>
          </p:cNvPr>
          <p:cNvSpPr txBox="1"/>
          <p:nvPr/>
        </p:nvSpPr>
        <p:spPr>
          <a:xfrm>
            <a:off x="400050" y="319002"/>
            <a:ext cx="7924800" cy="2278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hlinkClick r:id="rId3"/>
              </a:rPr>
              <a:t>https://danso.org/dan-so-the-gioi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vào ngày11/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2/2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dân số thế giới là 7 762 912 358 người. Sử dụng số thập phân để viết dân số thế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theo đơn vị tính tỉ người. Sau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làm t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ròn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số thập phân đó đến:</a:t>
            </a: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mười;                                           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trăm.</a:t>
            </a:r>
            <a:endParaRPr lang="en-US" sz="2000" i="1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ECB7C7-B8B7-4B34-8220-AAE21F26DCBA}"/>
              </a:ext>
            </a:extLst>
          </p:cNvPr>
          <p:cNvSpPr txBox="1"/>
          <p:nvPr/>
        </p:nvSpPr>
        <p:spPr>
          <a:xfrm>
            <a:off x="4457700" y="2516463"/>
            <a:ext cx="12573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/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2000" b="1" dirty="0" err="1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Bài</a:t>
                </a:r>
                <a:r>
                  <a:rPr lang="en-GB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2</a:t>
                </a:r>
                <a:r>
                  <a:rPr lang="en-GB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:</a:t>
                </a:r>
                <a:r>
                  <a:rPr lang="vi-VN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Một bánh xe hình tròn có đường kính 700 mm chuyển động trên một đường thẳng từ điểm A đến điểm B sau 875 vòng. Quảng đường AB dài khoảng bao nhiêu ki-lô-mét (làm tròn đến kết quả hàng phần mười và lấy 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𝛑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= 3,14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)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?</a:t>
                </a:r>
                <a:endPara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blipFill>
                <a:blip r:embed="rId3"/>
                <a:stretch>
                  <a:fillRect l="-846" r="-769" b="-1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/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 700 : 2 = 350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Chu vi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350 . 2. 3,14 = 2198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Quãng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AB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2198 . 875 = 1 923 250 (mm)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2 km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blipFill>
                <a:blip r:embed="rId4"/>
                <a:stretch>
                  <a:fillRect l="-842" r="-842" b="-34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1959D6B-1D86-4D06-B83F-CCB5EFFACE28}"/>
              </a:ext>
            </a:extLst>
          </p:cNvPr>
          <p:cNvSpPr txBox="1"/>
          <p:nvPr/>
        </p:nvSpPr>
        <p:spPr>
          <a:xfrm>
            <a:off x="4267200" y="2101798"/>
            <a:ext cx="850900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000" b="1" u="sng" dirty="0">
                <a:solidFill>
                  <a:srgbClr val="00B050"/>
                </a:solidFill>
                <a:latin typeface="+mn-lt"/>
              </a:rPr>
              <a:t>Giải:</a:t>
            </a:r>
            <a:endParaRPr lang="en-US" sz="2000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build="allAtOnce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74EBAC-8059-49F2-9697-25D0E0A8E93A}"/>
              </a:ext>
            </a:extLst>
          </p:cNvPr>
          <p:cNvSpPr txBox="1"/>
          <p:nvPr/>
        </p:nvSpPr>
        <p:spPr>
          <a:xfrm>
            <a:off x="971550" y="2571750"/>
            <a:ext cx="6057900" cy="217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220 + 39 = 259 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6,2 + 3,8 = 10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11,11 + 9,87 = 20,98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31,19 + 27,81 = 59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7C249-0162-43AD-B23D-EED27216E1C5}"/>
              </a:ext>
            </a:extLst>
          </p:cNvPr>
          <p:cNvSpPr txBox="1"/>
          <p:nvPr/>
        </p:nvSpPr>
        <p:spPr>
          <a:xfrm>
            <a:off x="800100" y="286952"/>
            <a:ext cx="8343900" cy="950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Bài 3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Ước lượng kết quả cảu các tổng sau theo mẫu:</a:t>
            </a: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latin typeface="+mn-lt"/>
                <a:ea typeface="Times New Roman" panose="02020603050405020304" pitchFamily="18" charset="0"/>
              </a:rPr>
              <a:t>Mẫu: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119 + 52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120 + 50 = 170; 185,91 + 14,11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189,9 + 14,1 = 200.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926F4-5613-4A56-9EB3-2EF07AD1D275}"/>
              </a:ext>
            </a:extLst>
          </p:cNvPr>
          <p:cNvSpPr txBox="1"/>
          <p:nvPr/>
        </p:nvSpPr>
        <p:spPr>
          <a:xfrm>
            <a:off x="1847850" y="1239489"/>
            <a:ext cx="605790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E8CF8-ABB0-4BAB-96FB-F407D6F50EE2}"/>
              </a:ext>
            </a:extLst>
          </p:cNvPr>
          <p:cNvSpPr txBox="1"/>
          <p:nvPr/>
        </p:nvSpPr>
        <p:spPr>
          <a:xfrm>
            <a:off x="4210050" y="2104103"/>
            <a:ext cx="1009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/>
      <p:bldP spid="11" grpId="0" build="allAtOnce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4"/>
          <p:cNvGrpSpPr/>
          <p:nvPr/>
        </p:nvGrpSpPr>
        <p:grpSpPr>
          <a:xfrm rot="-448560">
            <a:off x="1841988" y="877054"/>
            <a:ext cx="5482442" cy="3915710"/>
            <a:chOff x="2150750" y="1011026"/>
            <a:chExt cx="3429949" cy="2529998"/>
          </a:xfrm>
        </p:grpSpPr>
        <p:pic>
          <p:nvPicPr>
            <p:cNvPr id="310" name="Google Shape;31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8103">
              <a:off x="2173305" y="2711486"/>
              <a:ext cx="3368991" cy="694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4"/>
            <p:cNvSpPr/>
            <p:nvPr/>
          </p:nvSpPr>
          <p:spPr>
            <a:xfrm rot="431598">
              <a:off x="2539749" y="1187381"/>
              <a:ext cx="2934900" cy="18774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4" name="Google Shape;31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88033">
            <a:off x="5860280" y="1050110"/>
            <a:ext cx="2065188" cy="46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FACC7-5B49-45CC-A1D6-2D18C52819E8}"/>
              </a:ext>
            </a:extLst>
          </p:cNvPr>
          <p:cNvSpPr txBox="1"/>
          <p:nvPr/>
        </p:nvSpPr>
        <p:spPr>
          <a:xfrm>
            <a:off x="2950978" y="2127571"/>
            <a:ext cx="4591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VẬN DỤNG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oogle Shape;504;p52">
            <a:extLst>
              <a:ext uri="{FF2B5EF4-FFF2-40B4-BE49-F238E27FC236}">
                <a16:creationId xmlns:a16="http://schemas.microsoft.com/office/drawing/2014/main" id="{7BDABE83-71CF-4C23-9122-DC197458ED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646" y="417853"/>
            <a:ext cx="625175" cy="82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8;p55">
            <a:extLst>
              <a:ext uri="{FF2B5EF4-FFF2-40B4-BE49-F238E27FC236}">
                <a16:creationId xmlns:a16="http://schemas.microsoft.com/office/drawing/2014/main" id="{E67C8B12-C8C9-413E-9408-3B8EF9BE80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4516" y="1243072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9;p55">
            <a:extLst>
              <a:ext uri="{FF2B5EF4-FFF2-40B4-BE49-F238E27FC236}">
                <a16:creationId xmlns:a16="http://schemas.microsoft.com/office/drawing/2014/main" id="{BA87B64F-0A95-4AA8-8523-0FC54F91982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4646" y="3269075"/>
            <a:ext cx="939781" cy="80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396150" y="997133"/>
            <a:ext cx="4842600" cy="2450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30/9/2019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quốc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Nam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12,9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”.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Theo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12 870 506.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B1E23B-ED62-45D6-9410-391DB473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0660"/>
            <a:ext cx="7030200" cy="5727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KHỞI ĐỘNG</a:t>
            </a:r>
          </a:p>
        </p:txBody>
      </p:sp>
      <p:pic>
        <p:nvPicPr>
          <p:cNvPr id="1026" name="Picture 2" descr="Hình ảnh Dấu Chấm Hỏi, Câu Hỏi, Dấu Chấm Hỏi, Bạc Vector và PNG với nền  trong suốt để tải xuống miễn phí">
            <a:extLst>
              <a:ext uri="{FF2B5EF4-FFF2-40B4-BE49-F238E27FC236}">
                <a16:creationId xmlns:a16="http://schemas.microsoft.com/office/drawing/2014/main" id="{39CEDF8C-4520-4538-8BCA-134462EC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3" y="3365317"/>
            <a:ext cx="1277192" cy="15964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4" descr="hình ảnh png hoạt hình dễ thương trẻ em dấu hỏi">
            <a:extLst>
              <a:ext uri="{FF2B5EF4-FFF2-40B4-BE49-F238E27FC236}">
                <a16:creationId xmlns:a16="http://schemas.microsoft.com/office/drawing/2014/main" id="{0436528E-65EE-4F92-8A66-6909EFC11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ổng hợp đầy đủ chi tiết về Vịnh Hạ Long Quảng Ninh ❤️❤️❤️">
            <a:extLst>
              <a:ext uri="{FF2B5EF4-FFF2-40B4-BE49-F238E27FC236}">
                <a16:creationId xmlns:a16="http://schemas.microsoft.com/office/drawing/2014/main" id="{C865A80F-4AAD-4886-A7F2-B5B6477D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196252"/>
            <a:ext cx="2552700" cy="18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DAA98-DBF1-413F-A173-000FAD2EAEC0}"/>
              </a:ext>
            </a:extLst>
          </p:cNvPr>
          <p:cNvSpPr txBox="1"/>
          <p:nvPr/>
        </p:nvSpPr>
        <p:spPr>
          <a:xfrm>
            <a:off x="1743428" y="3647169"/>
            <a:ext cx="6219472" cy="799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12,9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12 870 506?</a:t>
            </a:r>
            <a:endParaRPr lang="en-US" sz="18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allAtOnce"/>
      <p:bldP spid="3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6A3F8CF-9D9B-4896-B1DD-536D71DC1203}"/>
              </a:ext>
            </a:extLst>
          </p:cNvPr>
          <p:cNvSpPr txBox="1"/>
          <p:nvPr/>
        </p:nvSpPr>
        <p:spPr>
          <a:xfrm>
            <a:off x="895350" y="1119968"/>
            <a:ext cx="7772400" cy="87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110 cm.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chu vi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chục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= 3,14?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123ED2-C41F-43A2-B777-ACB9114B2F4E}"/>
              </a:ext>
            </a:extLst>
          </p:cNvPr>
          <p:cNvSpPr txBox="1"/>
          <p:nvPr/>
        </p:nvSpPr>
        <p:spPr>
          <a:xfrm>
            <a:off x="895350" y="2279820"/>
            <a:ext cx="7772400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0,65.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quay 120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vòng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mặt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thì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đoạn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dài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bao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nhiêu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mét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≈ 3,14?</a:t>
            </a:r>
            <a:r>
              <a:rPr lang="en-GB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9141A-53F4-44F9-893D-C776B5A5F908}"/>
              </a:ext>
            </a:extLst>
          </p:cNvPr>
          <p:cNvSpPr txBox="1"/>
          <p:nvPr/>
        </p:nvSpPr>
        <p:spPr>
          <a:xfrm>
            <a:off x="895350" y="32315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</a:rPr>
              <a:t>Hãy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hoàn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thành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các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bài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tập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sau</a:t>
            </a:r>
            <a:r>
              <a:rPr lang="en-US" sz="2400" i="1" dirty="0">
                <a:solidFill>
                  <a:srgbClr val="002060"/>
                </a:solidFill>
              </a:rPr>
              <a:t>:</a:t>
            </a:r>
            <a:endParaRPr lang="vi-VN" sz="2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8" grpId="0" build="allAtOnce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31" y="176120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045" y="184853"/>
            <a:ext cx="805688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82;p60">
            <a:extLst>
              <a:ext uri="{FF2B5EF4-FFF2-40B4-BE49-F238E27FC236}">
                <a16:creationId xmlns:a16="http://schemas.microsoft.com/office/drawing/2014/main" id="{DEEA78A1-C0A6-44E2-B030-4E968F4F28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790440">
            <a:off x="4028253" y="4123108"/>
            <a:ext cx="1087489" cy="99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45315C-B32D-43F3-9466-10A6D61E3CA7}"/>
              </a:ext>
            </a:extLst>
          </p:cNvPr>
          <p:cNvSpPr txBox="1"/>
          <p:nvPr/>
        </p:nvSpPr>
        <p:spPr>
          <a:xfrm>
            <a:off x="1172305" y="389052"/>
            <a:ext cx="6799387" cy="4143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* HƯỚNG DẪN VỀ NHÀ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Dặn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HS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CÓ THỂ EM CHƯA BIẾT</a:t>
            </a:r>
            <a:endParaRPr lang="en-US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SBT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Chuẩn bị bài mới “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trăm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”.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280">
            <a:off x="1393541" y="3448427"/>
            <a:ext cx="6819826" cy="135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8330" y="1181154"/>
            <a:ext cx="6354503" cy="278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96131">
            <a:off x="1225980" y="1042899"/>
            <a:ext cx="1036184" cy="46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6"/>
          <p:cNvPicPr preferRelativeResize="0"/>
          <p:nvPr/>
        </p:nvPicPr>
        <p:blipFill rotWithShape="1">
          <a:blip r:embed="rId6">
            <a:alphaModFix/>
          </a:blip>
          <a:srcRect r="58078" b="34938"/>
          <a:stretch/>
        </p:blipFill>
        <p:spPr>
          <a:xfrm>
            <a:off x="1071734" y="458182"/>
            <a:ext cx="1344675" cy="13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F4964D-B6FF-410E-B0E6-136E76271D92}"/>
              </a:ext>
            </a:extLst>
          </p:cNvPr>
          <p:cNvSpPr txBox="1"/>
          <p:nvPr/>
        </p:nvSpPr>
        <p:spPr>
          <a:xfrm>
            <a:off x="1392931" y="1667636"/>
            <a:ext cx="6845300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CẢM ƠN CÁC EM ĐÃ CHÚ Ý BÀI GIẢNG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F8DFD70-3C32-4C0C-B037-09186312A456}"/>
              </a:ext>
            </a:extLst>
          </p:cNvPr>
          <p:cNvSpPr txBox="1"/>
          <p:nvPr/>
        </p:nvSpPr>
        <p:spPr>
          <a:xfrm>
            <a:off x="1400175" y="1117222"/>
            <a:ext cx="63436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BÀI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8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ƯỚC LƯỢNG VÀ LÀM </a:t>
            </a:r>
            <a:r>
              <a:rPr lang="en-GB" sz="4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TRÒN SỐ</a:t>
            </a:r>
            <a:endParaRPr lang="en-GB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6" name="Google Shape;760;p65">
            <a:extLst>
              <a:ext uri="{FF2B5EF4-FFF2-40B4-BE49-F238E27FC236}">
                <a16:creationId xmlns:a16="http://schemas.microsoft.com/office/drawing/2014/main" id="{98021D33-3613-48C1-A3FA-2151B3EC2B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32438">
            <a:off x="527092" y="3413706"/>
            <a:ext cx="1638186" cy="148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2;p65">
            <a:extLst>
              <a:ext uri="{FF2B5EF4-FFF2-40B4-BE49-F238E27FC236}">
                <a16:creationId xmlns:a16="http://schemas.microsoft.com/office/drawing/2014/main" id="{99D0AC90-60AE-40D3-A9A4-2F0D2949F1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6306"/>
          <a:stretch/>
        </p:blipFill>
        <p:spPr>
          <a:xfrm>
            <a:off x="926675" y="437050"/>
            <a:ext cx="2106225" cy="48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65;p65">
            <a:extLst>
              <a:ext uri="{FF2B5EF4-FFF2-40B4-BE49-F238E27FC236}">
                <a16:creationId xmlns:a16="http://schemas.microsoft.com/office/drawing/2014/main" id="{9EA10271-71AC-42D4-A048-980F4E1D9A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981" t="26170" r="14981" b="26170"/>
          <a:stretch/>
        </p:blipFill>
        <p:spPr>
          <a:xfrm>
            <a:off x="7228888" y="179474"/>
            <a:ext cx="1601374" cy="14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64;p65">
            <a:extLst>
              <a:ext uri="{FF2B5EF4-FFF2-40B4-BE49-F238E27FC236}">
                <a16:creationId xmlns:a16="http://schemas.microsoft.com/office/drawing/2014/main" id="{C561E3CE-9B22-4845-A9EE-14AC26AA39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358"/>
          <a:stretch/>
        </p:blipFill>
        <p:spPr>
          <a:xfrm>
            <a:off x="7180371" y="3367050"/>
            <a:ext cx="1601375" cy="15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22;p40">
            <a:extLst>
              <a:ext uri="{FF2B5EF4-FFF2-40B4-BE49-F238E27FC236}">
                <a16:creationId xmlns:a16="http://schemas.microsoft.com/office/drawing/2014/main" id="{A2031CCE-F09F-4A2E-8C28-DB66F4399ECC}"/>
              </a:ext>
            </a:extLst>
          </p:cNvPr>
          <p:cNvSpPr txBox="1">
            <a:spLocks/>
          </p:cNvSpPr>
          <p:nvPr/>
        </p:nvSpPr>
        <p:spPr>
          <a:xfrm>
            <a:off x="2362200" y="585468"/>
            <a:ext cx="3782725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Pen Script"/>
              <a:buNone/>
              <a:defRPr sz="3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NỘI DUNG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DDA04-85B3-487D-80FC-351BBC60D2BF}"/>
              </a:ext>
            </a:extLst>
          </p:cNvPr>
          <p:cNvSpPr txBox="1"/>
          <p:nvPr/>
        </p:nvSpPr>
        <p:spPr>
          <a:xfrm>
            <a:off x="2336800" y="2930093"/>
            <a:ext cx="5532724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+mn-lt"/>
                <a:ea typeface="Times New Roman" panose="02020603050405020304" pitchFamily="18" charset="0"/>
              </a:rPr>
              <a:t>II. LÀM TRÒN SỐ THẬP PHÂN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EA893-83DE-4101-9F02-AE715A1A608F}"/>
              </a:ext>
            </a:extLst>
          </p:cNvPr>
          <p:cNvSpPr txBox="1"/>
          <p:nvPr/>
        </p:nvSpPr>
        <p:spPr>
          <a:xfrm>
            <a:off x="2362201" y="1768147"/>
            <a:ext cx="47371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</a:rPr>
              <a:t>I. LÀM TRÒN SỐ NGUYÊN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8081">
            <a:off x="6423402" y="3571128"/>
            <a:ext cx="1447750" cy="14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70147">
            <a:off x="534228" y="571303"/>
            <a:ext cx="1411325" cy="129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50;p58">
            <a:extLst>
              <a:ext uri="{FF2B5EF4-FFF2-40B4-BE49-F238E27FC236}">
                <a16:creationId xmlns:a16="http://schemas.microsoft.com/office/drawing/2014/main" id="{C7F3D798-17C1-4E81-A9C0-EB76059B3A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816" y="1168400"/>
            <a:ext cx="5914129" cy="23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ECE9C9-B14A-48BB-A536-AE48EB7F7EAC}"/>
              </a:ext>
            </a:extLst>
          </p:cNvPr>
          <p:cNvSpPr txBox="1"/>
          <p:nvPr/>
        </p:nvSpPr>
        <p:spPr>
          <a:xfrm>
            <a:off x="1912877" y="1925532"/>
            <a:ext cx="6081383" cy="75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I. LÀM TRÒN SỐ NGUYÊN</a:t>
            </a:r>
            <a:endParaRPr lang="en-US" sz="3600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5819DC4-4E4B-4E79-A357-19559D587D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180" y="351716"/>
            <a:ext cx="851769" cy="4518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13E132-BC54-47DC-8B70-87A6AD552F48}"/>
              </a:ext>
            </a:extLst>
          </p:cNvPr>
          <p:cNvSpPr txBox="1"/>
          <p:nvPr/>
        </p:nvSpPr>
        <p:spPr>
          <a:xfrm>
            <a:off x="1263949" y="351716"/>
            <a:ext cx="301595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C644B2-6B07-4036-AC4A-4FD801441089}"/>
              </a:ext>
            </a:extLst>
          </p:cNvPr>
          <p:cNvSpPr txBox="1"/>
          <p:nvPr/>
        </p:nvSpPr>
        <p:spPr>
          <a:xfrm>
            <a:off x="4373685" y="364933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A6FBC5-62EB-40D6-9DBF-0DF9AE8D6FFD}"/>
              </a:ext>
            </a:extLst>
          </p:cNvPr>
          <p:cNvSpPr txBox="1"/>
          <p:nvPr/>
        </p:nvSpPr>
        <p:spPr>
          <a:xfrm>
            <a:off x="6391507" y="378151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EC4F2D-F092-4329-A76C-350760125CB6}"/>
              </a:ext>
            </a:extLst>
          </p:cNvPr>
          <p:cNvSpPr txBox="1"/>
          <p:nvPr/>
        </p:nvSpPr>
        <p:spPr>
          <a:xfrm>
            <a:off x="3827728" y="777089"/>
            <a:ext cx="947472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8E8551-C8DB-4A6B-8E6A-9414C0094CF0}"/>
              </a:ext>
            </a:extLst>
          </p:cNvPr>
          <p:cNvSpPr txBox="1"/>
          <p:nvPr/>
        </p:nvSpPr>
        <p:spPr>
          <a:xfrm>
            <a:off x="468482" y="1189245"/>
            <a:ext cx="7932567" cy="397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marR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3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B8C728-ECA9-4174-B389-2332A3AE80C8}"/>
              </a:ext>
            </a:extLst>
          </p:cNvPr>
          <p:cNvSpPr txBox="1"/>
          <p:nvPr/>
        </p:nvSpPr>
        <p:spPr>
          <a:xfrm>
            <a:off x="3310961" y="4141771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2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235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→ 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90AFAF-0CA4-4058-9E0C-A159E2A5A638}"/>
              </a:ext>
            </a:extLst>
          </p:cNvPr>
          <p:cNvSpPr txBox="1"/>
          <p:nvPr/>
        </p:nvSpPr>
        <p:spPr>
          <a:xfrm>
            <a:off x="6699107" y="177884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FB8527-C823-4A0A-BDEE-C59B4A65C3C7}"/>
              </a:ext>
            </a:extLst>
          </p:cNvPr>
          <p:cNvSpPr txBox="1"/>
          <p:nvPr/>
        </p:nvSpPr>
        <p:spPr>
          <a:xfrm>
            <a:off x="6450716" y="2430381"/>
            <a:ext cx="1950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D823A9-9BD0-4C04-8CD6-C42829084751}"/>
              </a:ext>
            </a:extLst>
          </p:cNvPr>
          <p:cNvSpPr txBox="1"/>
          <p:nvPr/>
        </p:nvSpPr>
        <p:spPr>
          <a:xfrm>
            <a:off x="7185034" y="2030271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/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2 643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8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 uiExpand="1" build="allAtOnce"/>
      <p:bldP spid="50" grpId="0" build="allAtOnce"/>
      <p:bldP spid="52" grpId="0"/>
      <p:bldP spid="53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B8A061-51A3-4283-A760-8745D4ECF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280" y="389816"/>
            <a:ext cx="851769" cy="451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BF2FB5-453B-4D21-ACF7-CDB31EFB23B4}"/>
              </a:ext>
            </a:extLst>
          </p:cNvPr>
          <p:cNvSpPr txBox="1"/>
          <p:nvPr/>
        </p:nvSpPr>
        <p:spPr>
          <a:xfrm>
            <a:off x="831280" y="921248"/>
            <a:ext cx="73792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3B0CA-0CE1-4E30-88AE-89F7CC43F016}"/>
              </a:ext>
            </a:extLst>
          </p:cNvPr>
          <p:cNvSpPr txBox="1"/>
          <p:nvPr/>
        </p:nvSpPr>
        <p:spPr>
          <a:xfrm>
            <a:off x="7010707" y="2129063"/>
            <a:ext cx="172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1BC4F2-F151-475B-A892-872FAFFD3296}"/>
              </a:ext>
            </a:extLst>
          </p:cNvPr>
          <p:cNvSpPr txBox="1"/>
          <p:nvPr/>
        </p:nvSpPr>
        <p:spPr>
          <a:xfrm>
            <a:off x="7163813" y="1728953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225C4-5B6D-45C1-A7A1-83CD46F74620}"/>
              </a:ext>
            </a:extLst>
          </p:cNvPr>
          <p:cNvSpPr txBox="1"/>
          <p:nvPr/>
        </p:nvSpPr>
        <p:spPr>
          <a:xfrm>
            <a:off x="7163813" y="146519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341CF-9F5A-4FE4-B1A6-C34F04064B71}"/>
              </a:ext>
            </a:extLst>
          </p:cNvPr>
          <p:cNvSpPr txBox="1"/>
          <p:nvPr/>
        </p:nvSpPr>
        <p:spPr>
          <a:xfrm>
            <a:off x="831280" y="1465193"/>
            <a:ext cx="7995167" cy="251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vi-VN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thêm 1 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01C56-08D6-43F7-B81F-E0F6712BF08A}"/>
              </a:ext>
            </a:extLst>
          </p:cNvPr>
          <p:cNvSpPr txBox="1"/>
          <p:nvPr/>
        </p:nvSpPr>
        <p:spPr>
          <a:xfrm>
            <a:off x="2957182" y="3943000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643 235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/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000 000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28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 build="allAtOnce"/>
      <p:bldP spid="15" grpId="0" build="allAtOnce"/>
      <p:bldP spid="16" grpId="0" uiExpand="1" build="allAtOnce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2856C8C-8D67-4AB7-B7F7-815817404B39}"/>
              </a:ext>
            </a:extLst>
          </p:cNvPr>
          <p:cNvSpPr txBox="1"/>
          <p:nvPr/>
        </p:nvSpPr>
        <p:spPr>
          <a:xfrm>
            <a:off x="285750" y="292016"/>
            <a:ext cx="18288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400" b="1" u="sng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EDBB2A7F-A63F-4AFA-B792-F771A766F4C0}"/>
              </a:ext>
            </a:extLst>
          </p:cNvPr>
          <p:cNvSpPr/>
          <p:nvPr/>
        </p:nvSpPr>
        <p:spPr>
          <a:xfrm>
            <a:off x="285750" y="1373228"/>
            <a:ext cx="8039100" cy="3408027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27618-67AA-4868-8323-80F14D7C7B66}"/>
              </a:ext>
            </a:extLst>
          </p:cNvPr>
          <p:cNvSpPr txBox="1"/>
          <p:nvPr/>
        </p:nvSpPr>
        <p:spPr>
          <a:xfrm>
            <a:off x="647700" y="1373228"/>
            <a:ext cx="7677150" cy="318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1.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2.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015B2-D1D0-4D90-B256-33E4832FA712}"/>
              </a:ext>
            </a:extLst>
          </p:cNvPr>
          <p:cNvSpPr txBox="1"/>
          <p:nvPr/>
        </p:nvSpPr>
        <p:spPr>
          <a:xfrm>
            <a:off x="1854200" y="298408"/>
            <a:ext cx="647065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5" grpId="0" build="allAtOnce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C1C8F00-B994-424D-BCB6-24C1256F881D}"/>
              </a:ext>
            </a:extLst>
          </p:cNvPr>
          <p:cNvSpPr txBox="1"/>
          <p:nvPr/>
        </p:nvSpPr>
        <p:spPr>
          <a:xfrm>
            <a:off x="876300" y="2845560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321 912 ≈ 32 000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- 25 167 914 ≈ 30 000 000</a:t>
            </a:r>
            <a:endParaRPr lang="en-US" sz="2400" dirty="0"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A84C51-EC45-4887-8D39-9EBA7B067A20}"/>
              </a:ext>
            </a:extLst>
          </p:cNvPr>
          <p:cNvSpPr txBox="1"/>
          <p:nvPr/>
        </p:nvSpPr>
        <p:spPr>
          <a:xfrm>
            <a:off x="419100" y="319643"/>
            <a:ext cx="45720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Luyện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endParaRPr lang="en-US" sz="28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F24C01-2CFB-48B0-A238-9643374A22F0}"/>
              </a:ext>
            </a:extLst>
          </p:cNvPr>
          <p:cNvSpPr txBox="1"/>
          <p:nvPr/>
        </p:nvSpPr>
        <p:spPr>
          <a:xfrm>
            <a:off x="419100" y="930003"/>
            <a:ext cx="69151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321 912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nghìn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- 25 167 914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triệu.</a:t>
            </a:r>
            <a:endParaRPr lang="en-US" sz="2400" dirty="0"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8A7394-3E20-474A-82F7-AA62ADA75359}"/>
              </a:ext>
            </a:extLst>
          </p:cNvPr>
          <p:cNvSpPr txBox="1"/>
          <p:nvPr/>
        </p:nvSpPr>
        <p:spPr>
          <a:xfrm>
            <a:off x="4059237" y="2035449"/>
            <a:ext cx="10255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/>
      <p:bldP spid="40" grpId="0"/>
      <p:bldP spid="41" grpId="0" build="p"/>
      <p:bldP spid="42" grpId="0"/>
    </p:bldLst>
  </p:timing>
</p:sld>
</file>

<file path=ppt/theme/theme1.xml><?xml version="1.0" encoding="utf-8"?>
<a:theme xmlns:a="http://schemas.openxmlformats.org/drawingml/2006/main" name="Memories Photo Album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2EA"/>
      </a:lt2>
      <a:accent1>
        <a:srgbClr val="000000"/>
      </a:accent1>
      <a:accent2>
        <a:srgbClr val="F64245"/>
      </a:accent2>
      <a:accent3>
        <a:srgbClr val="AFDAD7"/>
      </a:accent3>
      <a:accent4>
        <a:srgbClr val="E0BF6E"/>
      </a:accent4>
      <a:accent5>
        <a:srgbClr val="49B6BB"/>
      </a:accent5>
      <a:accent6>
        <a:srgbClr val="F0C36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1598</Words>
  <Application>Microsoft Office PowerPoint</Application>
  <PresentationFormat>On-screen Show (16:9)</PresentationFormat>
  <Paragraphs>109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Nanum Pen Script</vt:lpstr>
      <vt:lpstr>Cambria Math</vt:lpstr>
      <vt:lpstr>Fira Sans Extra Condensed Medium</vt:lpstr>
      <vt:lpstr>Raleway SemiBold</vt:lpstr>
      <vt:lpstr>Times New Roman</vt:lpstr>
      <vt:lpstr>Nunito Light</vt:lpstr>
      <vt:lpstr>Calibri</vt:lpstr>
      <vt:lpstr>Roboto Light</vt:lpstr>
      <vt:lpstr>Arial</vt:lpstr>
      <vt:lpstr>Memories Photo Album by Slidesgo</vt:lpstr>
      <vt:lpstr>CHÀO MỪNG CÁC EM ĐẾN VỚI TIẾT HỌC!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>Đỗ Thị Mai Linh</cp:lastModifiedBy>
  <cp:revision>2</cp:revision>
  <dcterms:modified xsi:type="dcterms:W3CDTF">2025-01-06T09:13:45Z</dcterms:modified>
</cp:coreProperties>
</file>