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mbria Math" panose="02040503050406030204" pitchFamily="18" charset="0"/>
      <p:regular r:id="rId41"/>
    </p:embeddedFont>
    <p:embeddedFont>
      <p:font typeface="Nunito" pitchFamily="2" charset="0"/>
      <p:regular r:id="rId42"/>
    </p:embeddedFont>
    <p:embeddedFont>
      <p:font typeface="Roboto Condensed Light" panose="02000000000000000000"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HĐ2</a:t>
            </a:r>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Bạn</a:t>
            </a:r>
            <a:r>
              <a:rPr lang="en-US" sz="2000" dirty="0"/>
              <a:t> </a:t>
            </a:r>
            <a:r>
              <a:rPr lang="en-US" sz="2000" dirty="0" err="1"/>
              <a:t>Phương</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4km/h. </a:t>
            </a:r>
            <a:r>
              <a:rPr lang="en-US" sz="2000" dirty="0" err="1"/>
              <a:t>Bạn</a:t>
            </a:r>
            <a:r>
              <a:rPr lang="en-US" sz="2000" dirty="0"/>
              <a:t> </a:t>
            </a:r>
            <a:r>
              <a:rPr lang="en-US" sz="2000" dirty="0" err="1"/>
              <a:t>Quân</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5 km/h.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Phương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Quân</a:t>
            </a:r>
            <a:r>
              <a:rPr lang="en-US" sz="2000" dirty="0"/>
              <a:t>.</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a:t>Tỉ số giữ vận tốc của bạn Phương và vận tốc của bạn Quân là</a:t>
                </a:r>
                <a:r>
                  <a:rPr lang="en-US" sz="2000" dirty="0"/>
                  <a:t>:</a:t>
                </a:r>
              </a:p>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𝑃h</m:t>
                        </m:r>
                        <m:r>
                          <a:rPr lang="en-US" sz="2800" b="0" i="1" smtClean="0">
                            <a:latin typeface="Cambria Math" panose="02040503050406030204" pitchFamily="18" charset="0"/>
                          </a:rPr>
                          <m:t>ươ</m:t>
                        </m:r>
                        <m:r>
                          <a:rPr lang="en-US" sz="2800" b="0" i="1" smtClean="0">
                            <a:latin typeface="Cambria Math" panose="02040503050406030204" pitchFamily="18" charset="0"/>
                          </a:rPr>
                          <m:t>𝑛𝑔</m:t>
                        </m:r>
                      </m:num>
                      <m:den>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𝑄𝑢</m:t>
                        </m:r>
                        <m:r>
                          <a:rPr lang="en-US" sz="2800" b="0" i="1" smtClean="0">
                            <a:latin typeface="Cambria Math" panose="02040503050406030204" pitchFamily="18" charset="0"/>
                          </a:rPr>
                          <m:t>â</m:t>
                        </m:r>
                        <m:r>
                          <a:rPr lang="en-US" sz="2800" b="0" i="1" smtClean="0">
                            <a:latin typeface="Cambria Math" panose="02040503050406030204" pitchFamily="18" charset="0"/>
                          </a:rPr>
                          <m:t>𝑛</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oMath>
                </a14:m>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cùng</a:t>
            </a:r>
            <a:r>
              <a:rPr lang="en-US" sz="2000" dirty="0"/>
              <a:t> </a:t>
            </a:r>
            <a:r>
              <a:rPr lang="en-US" sz="2000" dirty="0" err="1"/>
              <a:t>loại</a:t>
            </a:r>
            <a:r>
              <a:rPr lang="en-US" sz="2000" dirty="0"/>
              <a:t> </a:t>
            </a:r>
            <a:r>
              <a:rPr lang="en-US" sz="2000" dirty="0" err="1"/>
              <a:t>và</a:t>
            </a:r>
            <a:r>
              <a:rPr lang="en-US" sz="2000" dirty="0"/>
              <a:t> </a:t>
            </a:r>
            <a:r>
              <a:rPr lang="en-US" sz="2000" dirty="0" err="1"/>
              <a:t>cùng</a:t>
            </a:r>
            <a:r>
              <a:rPr lang="en-US" sz="2000" dirty="0"/>
              <a:t> </a:t>
            </a:r>
            <a:r>
              <a:rPr lang="en-US" sz="2000" dirty="0" err="1"/>
              <a:t>đơn</a:t>
            </a:r>
            <a:r>
              <a:rPr lang="en-US" sz="2000" dirty="0"/>
              <a:t> </a:t>
            </a:r>
            <a:r>
              <a:rPr lang="en-US" sz="2000" dirty="0" err="1"/>
              <a:t>vị</a:t>
            </a:r>
            <a:r>
              <a:rPr lang="en-US" sz="2000" dirty="0"/>
              <a:t> </a:t>
            </a:r>
            <a:r>
              <a:rPr lang="en-US" sz="2000" dirty="0" err="1"/>
              <a:t>đo</a:t>
            </a:r>
            <a:r>
              <a:rPr lang="en-US" sz="2000" dirty="0"/>
              <a:t>) </a:t>
            </a:r>
            <a:r>
              <a:rPr lang="en-US" sz="2000" dirty="0" err="1"/>
              <a:t>là</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hai</a:t>
            </a:r>
            <a:r>
              <a:rPr lang="en-US" sz="2000" dirty="0"/>
              <a:t> </a:t>
            </a:r>
            <a:r>
              <a:rPr lang="en-US" sz="2000" dirty="0" err="1"/>
              <a:t>số</a:t>
            </a:r>
            <a:r>
              <a:rPr lang="en-US" sz="2000" dirty="0"/>
              <a:t> </a:t>
            </a:r>
            <a:r>
              <a:rPr lang="en-US" sz="2000" dirty="0" err="1"/>
              <a:t>đo</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đó</a:t>
            </a:r>
            <a:r>
              <a:rPr lang="en-US" sz="2000" dirty="0"/>
              <a:t>.</a:t>
            </a:r>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a:solidFill>
                  <a:schemeClr val="bg2">
                    <a:lumMod val="50000"/>
                  </a:schemeClr>
                </a:solidFill>
              </a:rPr>
              <a:t>Ví</a:t>
            </a:r>
            <a:r>
              <a:rPr lang="en-US" sz="2400" b="1" dirty="0">
                <a:solidFill>
                  <a:schemeClr val="bg2">
                    <a:lumMod val="50000"/>
                  </a:schemeClr>
                </a:solidFill>
              </a:rPr>
              <a:t> </a:t>
            </a:r>
            <a:r>
              <a:rPr lang="en-US" sz="2400" b="1" dirty="0" err="1">
                <a:solidFill>
                  <a:schemeClr val="bg2">
                    <a:lumMod val="50000"/>
                  </a:schemeClr>
                </a:solidFill>
              </a:rPr>
              <a:t>dụ</a:t>
            </a:r>
            <a:r>
              <a:rPr lang="en-US" sz="2400" b="1" dirty="0">
                <a:solidFill>
                  <a:schemeClr val="bg2">
                    <a:lumMod val="50000"/>
                  </a:schemeClr>
                </a:solidFill>
              </a:rPr>
              <a:t> 3</a:t>
            </a: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a:t>Đoạn</a:t>
            </a:r>
            <a:r>
              <a:rPr lang="en-US" sz="2000" dirty="0"/>
              <a:t> </a:t>
            </a:r>
            <a:r>
              <a:rPr lang="en-US" sz="2000" dirty="0" err="1"/>
              <a:t>thẳng</a:t>
            </a:r>
            <a:r>
              <a:rPr lang="en-US" sz="2000" dirty="0"/>
              <a:t> AB </a:t>
            </a:r>
            <a:r>
              <a:rPr lang="en-US" sz="2000" dirty="0" err="1"/>
              <a:t>có</a:t>
            </a:r>
            <a:r>
              <a:rPr lang="en-US" sz="2000" dirty="0"/>
              <a:t> </a:t>
            </a:r>
            <a:r>
              <a:rPr lang="en-US" sz="2000" dirty="0" err="1"/>
              <a:t>độ</a:t>
            </a:r>
            <a:r>
              <a:rPr lang="en-US" sz="2000" dirty="0"/>
              <a:t> </a:t>
            </a:r>
            <a:r>
              <a:rPr lang="en-US" sz="2000" dirty="0" err="1"/>
              <a:t>dài</a:t>
            </a:r>
            <a:r>
              <a:rPr lang="en-US" sz="2000" dirty="0"/>
              <a:t> 9cm, </a:t>
            </a:r>
            <a:r>
              <a:rPr lang="en-US" sz="2000" dirty="0" err="1"/>
              <a:t>đoạn</a:t>
            </a:r>
            <a:r>
              <a:rPr lang="en-US" sz="2000" dirty="0"/>
              <a:t> </a:t>
            </a:r>
            <a:r>
              <a:rPr lang="en-US" sz="2000" dirty="0" err="1"/>
              <a:t>thẳng</a:t>
            </a:r>
            <a:r>
              <a:rPr lang="en-US" sz="2000" dirty="0"/>
              <a:t> CD </a:t>
            </a:r>
            <a:r>
              <a:rPr lang="en-US" sz="2000" dirty="0" err="1"/>
              <a:t>có</a:t>
            </a:r>
            <a:r>
              <a:rPr lang="en-US" sz="2000" dirty="0"/>
              <a:t> </a:t>
            </a:r>
            <a:r>
              <a:rPr lang="en-US" sz="2000" dirty="0" err="1"/>
              <a:t>độ</a:t>
            </a:r>
            <a:r>
              <a:rPr lang="en-US" sz="2000" dirty="0"/>
              <a:t> </a:t>
            </a:r>
            <a:r>
              <a:rPr lang="en-US" sz="2000" dirty="0" err="1"/>
              <a:t>dài</a:t>
            </a:r>
            <a:r>
              <a:rPr lang="en-US" sz="2000" dirty="0"/>
              <a:t> 6cm.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a:t>
            </a:r>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a:t>Ta </a:t>
            </a:r>
            <a:r>
              <a:rPr lang="en-US" sz="2000" dirty="0" err="1"/>
              <a:t>có</a:t>
            </a:r>
            <a:r>
              <a:rPr lang="en-US" sz="2000" dirty="0"/>
              <a:t>: </a:t>
            </a: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AB </a:t>
            </a:r>
            <a:r>
              <a:rPr lang="en-US" sz="2000" dirty="0" err="1"/>
              <a:t>là</a:t>
            </a:r>
            <a:r>
              <a:rPr lang="en-US" sz="2000" dirty="0"/>
              <a:t> 9 (cm)</a:t>
            </a:r>
          </a:p>
          <a:p>
            <a:pPr algn="just">
              <a:lnSpc>
                <a:spcPct val="150000"/>
              </a:lnSpc>
            </a:pP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6 (cm)</a:t>
            </a:r>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a:t>Vậy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a:t> </a:t>
                </a:r>
              </a:p>
              <a:p>
                <a:pPr algn="just">
                  <a:lnSpc>
                    <a:spcPct val="150000"/>
                  </a:lnSpc>
                </a:pPr>
                <a:r>
                  <a:rPr lang="en-US" sz="2000" dirty="0"/>
                  <a:t>Ta </a:t>
                </a:r>
                <a:r>
                  <a:rPr lang="en-US" sz="2000" dirty="0" err="1"/>
                  <a:t>còn</a:t>
                </a:r>
                <a:r>
                  <a:rPr lang="en-US" sz="2000" dirty="0"/>
                  <a:t> </a:t>
                </a:r>
                <a:r>
                  <a:rPr lang="en-US" sz="2000" dirty="0" err="1"/>
                  <a:t>có</a:t>
                </a:r>
                <a:r>
                  <a:rPr lang="en-US" sz="2000" dirty="0"/>
                  <a:t> </a:t>
                </a:r>
                <a:r>
                  <a:rPr lang="en-US" sz="2000" dirty="0" err="1"/>
                  <a:t>thể</a:t>
                </a:r>
                <a:r>
                  <a:rPr lang="en-US" sz="2000" dirty="0"/>
                  <a:t> </a:t>
                </a:r>
                <a:r>
                  <a:rPr lang="en-US" sz="2000" dirty="0" err="1"/>
                  <a:t>viết</a:t>
                </a:r>
                <a:r>
                  <a:rPr lang="en-US" sz="2000" dirty="0"/>
                  <a:t>:</a:t>
                </a:r>
              </a:p>
              <a:p>
                <a:pPr algn="ctr">
                  <a:lnSpc>
                    <a:spcPct val="150000"/>
                  </a:lnSpc>
                </a:pPr>
                <a:r>
                  <a:rPr lang="en-US" sz="2000" dirty="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a:t>hoặc</a:t>
                </a:r>
                <a:r>
                  <a:rPr lang="en-US" sz="2000" dirty="0"/>
                  <a:t> AB : CD = 3 : 2</a:t>
                </a:r>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2:</a:t>
            </a:r>
          </a:p>
          <a:p>
            <a:pPr algn="just">
              <a:lnSpc>
                <a:spcPct val="150000"/>
              </a:lnSpc>
            </a:pPr>
            <a:r>
              <a:rPr lang="en-US" sz="2000" dirty="0" err="1"/>
              <a:t>Trong</a:t>
            </a:r>
            <a:r>
              <a:rPr lang="en-US" sz="2000" dirty="0"/>
              <a:t> </a:t>
            </a:r>
            <a:r>
              <a:rPr lang="en-US" sz="2000" dirty="0" err="1"/>
              <a:t>không</a:t>
            </a:r>
            <a:r>
              <a:rPr lang="en-US" sz="2000" dirty="0"/>
              <a:t> </a:t>
            </a:r>
            <a:r>
              <a:rPr lang="en-US" sz="2000" dirty="0" err="1"/>
              <a:t>khí</a:t>
            </a:r>
            <a:r>
              <a:rPr lang="en-US" sz="2000" dirty="0"/>
              <a:t>, </a:t>
            </a:r>
            <a:r>
              <a:rPr lang="en-US" sz="2000" dirty="0" err="1"/>
              <a:t>ánh</a:t>
            </a:r>
            <a:r>
              <a:rPr lang="en-US" sz="2000" dirty="0"/>
              <a:t> </a:t>
            </a:r>
            <a:r>
              <a:rPr lang="en-US" sz="2000" dirty="0" err="1"/>
              <a:t>sáng</a:t>
            </a:r>
            <a:r>
              <a:rPr lang="en-US" sz="2000" dirty="0"/>
              <a:t> </a:t>
            </a:r>
            <a:r>
              <a:rPr lang="en-US" sz="2000" dirty="0" err="1"/>
              <a:t>chuyển</a:t>
            </a:r>
            <a:r>
              <a:rPr lang="en-US" sz="2000" dirty="0"/>
              <a:t> </a:t>
            </a:r>
            <a:r>
              <a:rPr lang="en-US" sz="2000" dirty="0" err="1"/>
              <a:t>động</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300 000 km/s, </a:t>
            </a:r>
            <a:r>
              <a:rPr lang="en-US" sz="2000" dirty="0" err="1"/>
              <a:t>còn</a:t>
            </a:r>
            <a:r>
              <a:rPr lang="en-US" sz="2000" dirty="0"/>
              <a:t> </a:t>
            </a:r>
            <a:r>
              <a:rPr lang="en-US" sz="2000" dirty="0" err="1"/>
              <a:t>âm</a:t>
            </a:r>
            <a:r>
              <a:rPr lang="en-US" sz="2000" dirty="0"/>
              <a:t> </a:t>
            </a:r>
            <a:r>
              <a:rPr lang="en-US" sz="2000" dirty="0" err="1"/>
              <a:t>thanh</a:t>
            </a:r>
            <a:r>
              <a:rPr lang="en-US" sz="2000" dirty="0"/>
              <a:t> </a:t>
            </a:r>
            <a:r>
              <a:rPr lang="en-US" sz="2000" dirty="0" err="1"/>
              <a:t>lan</a:t>
            </a:r>
            <a:r>
              <a:rPr lang="en-US" sz="2000" dirty="0"/>
              <a:t> </a:t>
            </a:r>
            <a:r>
              <a:rPr lang="en-US" sz="2000" dirty="0" err="1"/>
              <a:t>truyền</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343,2 m/s.</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latin typeface="+mn-lt"/>
              </a:rPr>
              <a:t>II. </a:t>
            </a:r>
            <a:r>
              <a:rPr lang="en-US" sz="2400" dirty="0" err="1">
                <a:latin typeface="+mn-lt"/>
              </a:rPr>
              <a:t>Tỉ</a:t>
            </a:r>
            <a:r>
              <a:rPr lang="en-US" sz="2400" dirty="0">
                <a:latin typeface="+mn-lt"/>
              </a:rPr>
              <a:t> </a:t>
            </a:r>
            <a:r>
              <a:rPr lang="en-US" sz="2400" dirty="0" err="1">
                <a:latin typeface="+mn-lt"/>
              </a:rPr>
              <a:t>số</a:t>
            </a:r>
            <a:r>
              <a:rPr lang="en-US" sz="2400" dirty="0">
                <a:latin typeface="+mn-lt"/>
              </a:rPr>
              <a:t> </a:t>
            </a:r>
            <a:r>
              <a:rPr lang="en-US" sz="2400" dirty="0" err="1">
                <a:latin typeface="+mn-lt"/>
              </a:rPr>
              <a:t>phần</a:t>
            </a:r>
            <a:r>
              <a:rPr lang="en-US" sz="2400" dirty="0">
                <a:latin typeface="+mn-lt"/>
              </a:rPr>
              <a:t> </a:t>
            </a:r>
            <a:r>
              <a:rPr lang="en-US" sz="2400" dirty="0" err="1">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latin typeface="+mn-lt"/>
              </a:rPr>
              <a:t>1. </a:t>
            </a:r>
            <a:r>
              <a:rPr lang="en-US" sz="2400" b="1" dirty="0" err="1">
                <a:latin typeface="+mn-lt"/>
              </a:rPr>
              <a:t>Tỉ</a:t>
            </a:r>
            <a:r>
              <a:rPr lang="en-US" sz="2400" b="1" dirty="0">
                <a:latin typeface="+mn-lt"/>
              </a:rPr>
              <a:t> </a:t>
            </a:r>
            <a:r>
              <a:rPr lang="en-US" sz="2400" b="1" dirty="0" err="1">
                <a:latin typeface="+mn-lt"/>
              </a:rPr>
              <a:t>số</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trăm</a:t>
            </a:r>
            <a:r>
              <a:rPr lang="en-US" sz="2400" b="1" dirty="0">
                <a:latin typeface="+mn-lt"/>
              </a:rPr>
              <a:t> </a:t>
            </a:r>
            <a:r>
              <a:rPr lang="en-US" sz="2400" b="1" dirty="0" err="1">
                <a:latin typeface="+mn-lt"/>
              </a:rPr>
              <a:t>của</a:t>
            </a:r>
            <a:r>
              <a:rPr lang="en-US" sz="2400" b="1" dirty="0">
                <a:latin typeface="+mn-lt"/>
              </a:rPr>
              <a:t> </a:t>
            </a:r>
            <a:r>
              <a:rPr lang="en-US" sz="2400" b="1" dirty="0" err="1">
                <a:latin typeface="+mn-lt"/>
              </a:rPr>
              <a:t>hai</a:t>
            </a:r>
            <a:r>
              <a:rPr lang="en-US" sz="2400" b="1" dirty="0">
                <a:latin typeface="+mn-lt"/>
              </a:rPr>
              <a:t> </a:t>
            </a:r>
            <a:r>
              <a:rPr lang="en-US" sz="2400" b="1" dirty="0" err="1">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t>HĐ3</a:t>
            </a:r>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3 </a:t>
            </a:r>
            <a:r>
              <a:rPr lang="en-US" sz="2000" dirty="0" err="1"/>
              <a:t>và</a:t>
            </a:r>
            <a:r>
              <a:rPr lang="en-US" sz="2000" dirty="0"/>
              <a:t> 5</a:t>
            </a:r>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a:t> </a:t>
                </a:r>
                <a:r>
                  <a:rPr lang="vi-VN" sz="2000" dirty="0"/>
                  <a:t>=</a:t>
                </a:r>
                <a:r>
                  <a:rPr lang="en-US" sz="2000" dirty="0"/>
                  <a:t> </a:t>
                </a:r>
                <a:r>
                  <a:rPr lang="vi-VN" sz="2000" dirty="0"/>
                  <a:t>0,6</a:t>
                </a:r>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a:solidFill>
                  <a:schemeClr val="tx1"/>
                </a:solidFill>
              </a:rPr>
              <a:t>KẾT LUẬN</a:t>
            </a: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 100%</a:t>
                </a:r>
              </a:p>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ta </a:t>
                </a:r>
                <a:r>
                  <a:rPr lang="en-US" sz="2000" dirty="0" err="1"/>
                  <a:t>làm</a:t>
                </a:r>
                <a:r>
                  <a:rPr lang="en-US" sz="2000" dirty="0"/>
                  <a:t>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ü"/>
                </a:pPr>
                <a:r>
                  <a:rPr lang="en-US" sz="2000" dirty="0" err="1"/>
                  <a:t>Bước</a:t>
                </a:r>
                <a:r>
                  <a:rPr lang="en-US" sz="2000" dirty="0"/>
                  <a:t> 1. </a:t>
                </a:r>
                <a:r>
                  <a:rPr lang="en-US" sz="2000" dirty="0" err="1"/>
                  <a:t>Viết</a:t>
                </a:r>
                <a:r>
                  <a:rPr lang="en-US" sz="2000" dirty="0"/>
                  <a:t>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a:p>
              <a:p>
                <a:pPr marL="342900" indent="-342900" algn="just">
                  <a:lnSpc>
                    <a:spcPct val="150000"/>
                  </a:lnSpc>
                  <a:buFont typeface="Wingdings" panose="05000000000000000000" pitchFamily="2" charset="2"/>
                  <a:buChar char="ü"/>
                </a:pPr>
                <a:r>
                  <a:rPr lang="en-US" sz="2000" dirty="0" err="1"/>
                  <a:t>Bước</a:t>
                </a:r>
                <a:r>
                  <a:rPr lang="en-US" sz="2000" dirty="0"/>
                  <a:t> 2. </a:t>
                </a:r>
                <a:r>
                  <a:rPr lang="en-US" sz="2000" dirty="0" err="1"/>
                  <a:t>Tính</a:t>
                </a:r>
                <a:r>
                  <a:rPr lang="en-US" sz="2000" dirty="0"/>
                  <a:t> </a:t>
                </a:r>
                <a:r>
                  <a:rPr lang="en-US" sz="2000" dirty="0" err="1"/>
                  <a:t>số</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a:t> </a:t>
                </a:r>
                <a:r>
                  <a:rPr lang="en-US" sz="2000" dirty="0" err="1"/>
                  <a:t>và</a:t>
                </a:r>
                <a:r>
                  <a:rPr lang="en-US" sz="2000" dirty="0"/>
                  <a:t> </a:t>
                </a:r>
                <a:r>
                  <a:rPr lang="en-US" sz="2000" dirty="0" err="1"/>
                  <a:t>viết</a:t>
                </a:r>
                <a:r>
                  <a:rPr lang="en-US" sz="2000" dirty="0"/>
                  <a:t> </a:t>
                </a:r>
                <a:r>
                  <a:rPr lang="en-US" sz="2000" dirty="0" err="1"/>
                  <a:t>thêm</a:t>
                </a:r>
                <a:r>
                  <a:rPr lang="en-US" sz="2000" dirty="0"/>
                  <a:t> % </a:t>
                </a:r>
                <a:r>
                  <a:rPr lang="en-US" sz="2000" dirty="0" err="1"/>
                  <a:t>vào</a:t>
                </a:r>
                <a:r>
                  <a:rPr lang="en-US" sz="2000" dirty="0"/>
                  <a:t>        </a:t>
                </a:r>
                <a:r>
                  <a:rPr lang="en-US" sz="2000" dirty="0" err="1"/>
                  <a:t>bên</a:t>
                </a:r>
                <a:r>
                  <a:rPr lang="en-US" sz="2000" dirty="0"/>
                  <a:t> </a:t>
                </a:r>
                <a:r>
                  <a:rPr lang="en-US" sz="2000" dirty="0" err="1"/>
                  <a:t>phải</a:t>
                </a:r>
                <a:r>
                  <a:rPr lang="en-US" sz="2000" dirty="0"/>
                  <a:t> </a:t>
                </a:r>
                <a:r>
                  <a:rPr lang="en-US" sz="2000" dirty="0" err="1"/>
                  <a:t>số</a:t>
                </a:r>
                <a:r>
                  <a:rPr lang="en-US" sz="2000" dirty="0"/>
                  <a:t> </a:t>
                </a:r>
                <a:r>
                  <a:rPr lang="en-US" sz="2000" dirty="0" err="1"/>
                  <a:t>vừa</a:t>
                </a:r>
                <a:r>
                  <a:rPr lang="en-US" sz="2000" dirty="0"/>
                  <a:t> </a:t>
                </a:r>
                <a:r>
                  <a:rPr lang="en-US" sz="2000" dirty="0" err="1"/>
                  <a:t>nhận</a:t>
                </a:r>
                <a:r>
                  <a:rPr lang="en-US" sz="2000" dirty="0"/>
                  <a:t> </a:t>
                </a:r>
                <a:r>
                  <a:rPr lang="en-US" sz="2000" dirty="0" err="1"/>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a:t>Có hai cách tính</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a:t> là:</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en-US" sz="2000" dirty="0"/>
                  <a:t> </a:t>
                </a:r>
                <a:r>
                  <a:rPr lang="vi-VN" sz="2000" dirty="0"/>
                  <a:t>không nhất thiết là số nguyên.</a:t>
                </a:r>
              </a:p>
              <a:p>
                <a:pPr marL="342900" indent="-342900" algn="just">
                  <a:lnSpc>
                    <a:spcPct val="150000"/>
                  </a:lnSpc>
                  <a:buFont typeface="Wingdings" panose="05000000000000000000" pitchFamily="2" charset="2"/>
                  <a:buChar char="Ø"/>
                </a:pPr>
                <a:r>
                  <a:rPr lang="vi-VN" sz="2000" dirty="0"/>
                  <a:t>Khi t</a:t>
                </a:r>
                <a:r>
                  <a:rPr lang="en-US" sz="2000" dirty="0"/>
                  <a:t>ỉ</a:t>
                </a:r>
                <a:r>
                  <a:rPr lang="vi-VN" sz="2000" dirty="0"/>
                  <a:t> số</a:t>
                </a:r>
                <a:r>
                  <a:rPr lang="en-US" sz="2000" dirty="0"/>
                  <a:t> </a:t>
                </a:r>
                <a14:m>
                  <m:oMath xmlns:m="http://schemas.openxmlformats.org/officeDocument/2006/math">
                    <m:f>
                      <m:fPr>
                        <m:ctrlPr>
                          <a:rPr lang="vi-VN"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 100</m:t>
                        </m:r>
                      </m:num>
                      <m:den>
                        <m:r>
                          <a:rPr lang="en-US" sz="2400" i="1">
                            <a:latin typeface="Cambria Math" panose="02040503050406030204" pitchFamily="18" charset="0"/>
                          </a:rPr>
                          <m:t>𝑏</m:t>
                        </m:r>
                      </m:den>
                    </m:f>
                  </m:oMath>
                </a14:m>
                <a:r>
                  <a:rPr lang="vi-VN" sz="2000" dirty="0"/>
                  <a:t> không 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đặc</a:t>
            </a:r>
            <a:r>
              <a:rPr lang="en-US" sz="1800" dirty="0"/>
              <a:t> </a:t>
            </a:r>
            <a:r>
              <a:rPr lang="en-US" sz="1800" dirty="0" err="1"/>
              <a:t>biệt</a:t>
            </a:r>
            <a:r>
              <a:rPr lang="en-US" sz="1800" dirty="0"/>
              <a:t> </a:t>
            </a:r>
            <a:r>
              <a:rPr lang="en-US" sz="1800" dirty="0" err="1"/>
              <a:t>giữa</a:t>
            </a:r>
            <a:r>
              <a:rPr lang="en-US" sz="1800" dirty="0"/>
              <a:t> </a:t>
            </a:r>
            <a:r>
              <a:rPr lang="en-US" sz="1800" dirty="0" err="1"/>
              <a:t>độ</a:t>
            </a:r>
            <a:r>
              <a:rPr lang="en-US" sz="1800" dirty="0"/>
              <a:t> </a:t>
            </a:r>
            <a:r>
              <a:rPr lang="en-US" sz="1800" dirty="0" err="1"/>
              <a:t>dài</a:t>
            </a:r>
            <a:r>
              <a:rPr lang="en-US" sz="1800" dirty="0"/>
              <a:t> </a:t>
            </a:r>
            <a:r>
              <a:rPr lang="en-US" sz="1800" dirty="0" err="1"/>
              <a:t>của</a:t>
            </a:r>
            <a:r>
              <a:rPr lang="en-US" sz="1800" dirty="0"/>
              <a:t> </a:t>
            </a:r>
            <a:r>
              <a:rPr lang="en-US" sz="1800" dirty="0" err="1"/>
              <a:t>một</a:t>
            </a:r>
            <a:r>
              <a:rPr lang="en-US" sz="1800" dirty="0"/>
              <a:t> </a:t>
            </a:r>
            <a:r>
              <a:rPr lang="en-US" sz="1800" dirty="0" err="1"/>
              <a:t>đường</a:t>
            </a:r>
            <a:r>
              <a:rPr lang="en-US" sz="1800" dirty="0"/>
              <a:t> </a:t>
            </a:r>
            <a:r>
              <a:rPr lang="en-US" sz="1800" dirty="0" err="1"/>
              <a:t>tròn</a:t>
            </a:r>
            <a:r>
              <a:rPr lang="en-US" sz="1800" dirty="0"/>
              <a:t> </a:t>
            </a:r>
            <a:r>
              <a:rPr lang="en-US" sz="1800" dirty="0" err="1"/>
              <a:t>với</a:t>
            </a:r>
            <a:r>
              <a:rPr lang="en-US" sz="1800" dirty="0"/>
              <a:t>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đó</a:t>
            </a:r>
            <a:r>
              <a:rPr lang="en-US" sz="1800" dirty="0"/>
              <a:t> </a:t>
            </a:r>
            <a:r>
              <a:rPr lang="en-US" sz="1800" dirty="0" err="1"/>
              <a:t>là</a:t>
            </a:r>
            <a:r>
              <a:rPr lang="en-US" sz="1800" dirty="0"/>
              <a:t> </a:t>
            </a:r>
            <a:r>
              <a:rPr lang="en-US" sz="1800" dirty="0" err="1"/>
              <a:t>gì</a:t>
            </a:r>
            <a:r>
              <a:rPr lang="en-US" sz="1800" dirty="0"/>
              <a:t>?</a:t>
            </a:r>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3: </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với</a:t>
            </a:r>
            <a:r>
              <a:rPr lang="en-US" sz="2000" dirty="0"/>
              <a:t> b </a:t>
            </a:r>
            <a:r>
              <a:rPr lang="en-US" sz="2000" dirty="0" err="1"/>
              <a:t>lần</a:t>
            </a:r>
            <a:r>
              <a:rPr lang="en-US" sz="2000" dirty="0"/>
              <a:t> </a:t>
            </a:r>
            <a:r>
              <a:rPr lang="en-US" sz="2000" dirty="0" err="1"/>
              <a:t>lượt</a:t>
            </a:r>
            <a:r>
              <a:rPr lang="en-US" sz="2000" dirty="0"/>
              <a:t> </a:t>
            </a:r>
            <a:r>
              <a:rPr lang="en-US" sz="2000" dirty="0" err="1"/>
              <a:t>là</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10; 100; 1 000</a:t>
            </a:r>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4:</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 12 </a:t>
            </a:r>
            <a:r>
              <a:rPr lang="en-US" sz="2000" dirty="0" err="1"/>
              <a:t>và</a:t>
            </a:r>
            <a:r>
              <a:rPr lang="en-US" sz="2000" dirty="0"/>
              <a:t> 35.</a:t>
            </a:r>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a:t>% ≈ 34,3%</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HĐ4</a:t>
            </a:r>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phần</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45km/h, </a:t>
            </a:r>
            <a:r>
              <a:rPr lang="en-US" sz="2000" dirty="0" err="1"/>
              <a:t>xe</a:t>
            </a:r>
            <a:r>
              <a:rPr lang="en-US" sz="2000" dirty="0"/>
              <a:t> ô </a:t>
            </a:r>
            <a:r>
              <a:rPr lang="en-US" sz="2000" dirty="0" err="1"/>
              <a:t>tô</a:t>
            </a:r>
            <a:r>
              <a:rPr lang="en-US" sz="2000" dirty="0"/>
              <a:t> con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60km/h.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phần</a:t>
            </a:r>
            <a:r>
              <a:rPr lang="en-US" sz="2000" dirty="0"/>
              <a:t> </a:t>
            </a:r>
            <a:r>
              <a:rPr lang="en-US" sz="2000" dirty="0" err="1"/>
              <a:t>trăm</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con?</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45.100</m:t>
                          </m:r>
                        </m:num>
                        <m:den>
                          <m:r>
                            <a:rPr lang="en-US" sz="2000" i="1">
                              <a:latin typeface="Cambria Math" panose="02040503050406030204" pitchFamily="18" charset="0"/>
                            </a:rPr>
                            <m:t>60</m:t>
                          </m:r>
                        </m:den>
                      </m:f>
                      <m:r>
                        <a:rPr lang="en-US" sz="2000" i="1">
                          <a:latin typeface="Cambria Math" panose="02040503050406030204" pitchFamily="18" charset="0"/>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ph</a:t>
            </a:r>
            <a:r>
              <a:rPr lang="en-US" sz="2000" dirty="0"/>
              <a:t>ầ</a:t>
            </a:r>
            <a:r>
              <a:rPr lang="vi-VN" sz="2000" dirty="0"/>
              <a:t>n 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𝑎</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𝑏</m:t>
                          </m:r>
                        </m:den>
                      </m:f>
                      <m:r>
                        <a:rPr lang="en-US" sz="2000" i="1">
                          <a:latin typeface="Cambria Math" panose="02040503050406030204" pitchFamily="18" charset="0"/>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marL="457200" indent="-457200" algn="just">
              <a:lnSpc>
                <a:spcPct val="150000"/>
              </a:lnSpc>
              <a:buAutoNum type="alphaLcParenR"/>
            </a:pP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algn="just">
              <a:lnSpc>
                <a:spcPct val="150000"/>
              </a:lnSpc>
            </a:pPr>
            <a:r>
              <a:rPr lang="en-US" sz="2000" dirty="0"/>
              <a:t>c) </a:t>
            </a:r>
            <a:r>
              <a:rPr lang="en-US" sz="2000" dirty="0" err="1"/>
              <a:t>Tính</a:t>
            </a:r>
            <a:r>
              <a:rPr lang="en-US" sz="2000" dirty="0"/>
              <a:t> </a:t>
            </a: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Kết</a:t>
            </a:r>
            <a:r>
              <a:rPr lang="en-US" sz="2000" dirty="0"/>
              <a:t> </a:t>
            </a:r>
            <a:r>
              <a:rPr lang="en-US" sz="2000" dirty="0" err="1"/>
              <a:t>quả</a:t>
            </a:r>
            <a:r>
              <a:rPr lang="en-US" sz="2000" dirty="0"/>
              <a:t> </a:t>
            </a:r>
            <a:r>
              <a:rPr lang="en-US" sz="2000" dirty="0" err="1"/>
              <a:t>đó</a:t>
            </a:r>
            <a:r>
              <a:rPr lang="en-US" sz="2000" dirty="0"/>
              <a:t> </a:t>
            </a:r>
            <a:r>
              <a:rPr lang="en-US" sz="2000" dirty="0" err="1"/>
              <a:t>cho</a:t>
            </a:r>
            <a:r>
              <a:rPr lang="en-US" sz="2000" dirty="0"/>
              <a:t> </a:t>
            </a:r>
            <a:r>
              <a:rPr lang="en-US" sz="2000" dirty="0" err="1"/>
              <a:t>em</a:t>
            </a:r>
            <a:r>
              <a:rPr lang="en-US" sz="2000" dirty="0"/>
              <a:t> </a:t>
            </a:r>
            <a:r>
              <a:rPr lang="en-US" sz="2000" dirty="0" err="1"/>
              <a:t>thấy</a:t>
            </a:r>
            <a:r>
              <a:rPr lang="en-US" sz="2000" dirty="0"/>
              <a:t> </a:t>
            </a:r>
            <a:r>
              <a:rPr lang="en-US" sz="2000" dirty="0" err="1"/>
              <a:t>điều</a:t>
            </a:r>
            <a:r>
              <a:rPr lang="en-US" sz="2000" dirty="0"/>
              <a:t> </a:t>
            </a:r>
            <a:r>
              <a:rPr lang="en-US" sz="2000" dirty="0" err="1"/>
              <a:t>gì</a:t>
            </a:r>
            <a:r>
              <a:rPr lang="en-US" sz="2000" dirty="0"/>
              <a:t> </a:t>
            </a:r>
            <a:r>
              <a:rPr lang="en-US" sz="2000" dirty="0" err="1"/>
              <a:t>về</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a:t> = 111,5%</a:t>
                </a:r>
              </a:p>
              <a:p>
                <a:pPr algn="just">
                  <a:lnSpc>
                    <a:spcPct val="150000"/>
                  </a:lnSpc>
                </a:pPr>
                <a:r>
                  <a:rPr lang="en-US" sz="2000" dirty="0"/>
                  <a:t>b)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a:t> % ≈ 52,7%</a:t>
                </a:r>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a:t>c)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100% - 52,7% = 47,3%</a:t>
            </a:r>
          </a:p>
          <a:p>
            <a:pPr algn="just">
              <a:lnSpc>
                <a:spcPct val="150000"/>
              </a:lnSpc>
            </a:pP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r>
              <a:rPr lang="en-US" sz="2000" dirty="0"/>
              <a:t>52,7% - 47, 3% = 5,4%</a:t>
            </a:r>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trên</a:t>
            </a:r>
            <a:r>
              <a:rPr lang="en-US" sz="2000" dirty="0"/>
              <a:t> </a:t>
            </a:r>
            <a:r>
              <a:rPr lang="en-US" sz="2000" dirty="0" err="1"/>
              <a:t>cho</a:t>
            </a:r>
            <a:r>
              <a:rPr lang="en-US" sz="2000" dirty="0"/>
              <a:t> ta </a:t>
            </a:r>
            <a:r>
              <a:rPr lang="en-US" sz="2000" dirty="0" err="1"/>
              <a:t>thấy</a:t>
            </a:r>
            <a:r>
              <a:rPr lang="en-US" sz="2000" dirty="0"/>
              <a:t> </a:t>
            </a:r>
            <a:r>
              <a:rPr lang="en-US" sz="2000" dirty="0" err="1"/>
              <a:t>tình</a:t>
            </a:r>
            <a:r>
              <a:rPr lang="en-US" sz="2000" dirty="0"/>
              <a:t> </a:t>
            </a:r>
            <a:r>
              <a:rPr lang="en-US" sz="2000" dirty="0" err="1"/>
              <a:t>trạng</a:t>
            </a:r>
            <a:r>
              <a:rPr lang="en-US" sz="2000" dirty="0"/>
              <a:t> </a:t>
            </a:r>
            <a:r>
              <a:rPr lang="en-US" sz="2000" dirty="0" err="1"/>
              <a:t>mất</a:t>
            </a:r>
            <a:r>
              <a:rPr lang="en-US" sz="2000" dirty="0"/>
              <a:t> </a:t>
            </a:r>
            <a:r>
              <a:rPr lang="en-US" sz="2000" dirty="0" err="1"/>
              <a:t>cân</a:t>
            </a:r>
            <a:r>
              <a:rPr lang="en-US" sz="2000" dirty="0"/>
              <a:t> </a:t>
            </a:r>
            <a:r>
              <a:rPr lang="en-US" sz="2000" dirty="0" err="1"/>
              <a:t>bằng</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a:solidFill>
                  <a:schemeClr val="accent4">
                    <a:lumMod val="75000"/>
                  </a:schemeClr>
                </a:solidFill>
              </a:rPr>
              <a:t>Luyện</a:t>
            </a:r>
            <a:r>
              <a:rPr lang="en-US" sz="2000" b="1" dirty="0">
                <a:solidFill>
                  <a:schemeClr val="accent4">
                    <a:lumMod val="75000"/>
                  </a:schemeClr>
                </a:solidFill>
              </a:rPr>
              <a:t> </a:t>
            </a:r>
            <a:r>
              <a:rPr lang="en-US" sz="2000" b="1" dirty="0" err="1">
                <a:solidFill>
                  <a:schemeClr val="accent4">
                    <a:lumMod val="75000"/>
                  </a:schemeClr>
                </a:solidFill>
              </a:rPr>
              <a:t>tập</a:t>
            </a:r>
            <a:r>
              <a:rPr lang="en-US" sz="2000" b="1" dirty="0">
                <a:solidFill>
                  <a:schemeClr val="accent4">
                    <a:lumMod val="75000"/>
                  </a:schemeClr>
                </a:solidFill>
              </a:rPr>
              <a:t> 5: </a:t>
            </a:r>
          </a:p>
          <a:p>
            <a:pPr algn="just">
              <a:lnSpc>
                <a:spcPct val="150000"/>
              </a:lnSpc>
            </a:pPr>
            <a:r>
              <a:rPr lang="en-US" sz="2000" dirty="0"/>
              <a:t>Theo </a:t>
            </a:r>
            <a:r>
              <a:rPr lang="en-US" sz="2000" dirty="0" err="1"/>
              <a:t>ước</a:t>
            </a:r>
            <a:r>
              <a:rPr lang="en-US" sz="2000" dirty="0"/>
              <a:t> </a:t>
            </a:r>
            <a:r>
              <a:rPr lang="en-US" sz="2000" dirty="0" err="1"/>
              <a:t>tính</a:t>
            </a:r>
            <a:r>
              <a:rPr lang="en-US" sz="2000" dirty="0"/>
              <a:t> </a:t>
            </a:r>
            <a:r>
              <a:rPr lang="en-US" sz="2000" dirty="0" err="1"/>
              <a:t>ngày</a:t>
            </a:r>
            <a:r>
              <a:rPr lang="en-US" sz="2000" dirty="0"/>
              <a:t> 19/12/2019, </a:t>
            </a:r>
            <a:r>
              <a:rPr lang="en-US" sz="2000" dirty="0" err="1"/>
              <a:t>dân</a:t>
            </a:r>
            <a:r>
              <a:rPr lang="en-US" sz="2000" dirty="0"/>
              <a:t> </a:t>
            </a:r>
            <a:r>
              <a:rPr lang="en-US" sz="2000" dirty="0" err="1"/>
              <a:t>số</a:t>
            </a:r>
            <a:r>
              <a:rPr lang="en-US" sz="2000" dirty="0"/>
              <a:t> </a:t>
            </a:r>
            <a:r>
              <a:rPr lang="en-US" sz="2000" dirty="0" err="1"/>
              <a:t>Việt</a:t>
            </a:r>
            <a:r>
              <a:rPr lang="en-US" sz="2000" dirty="0"/>
              <a:t> Nam </a:t>
            </a:r>
            <a:r>
              <a:rPr lang="en-US" sz="2000" dirty="0" err="1"/>
              <a:t>tính</a:t>
            </a:r>
            <a:r>
              <a:rPr lang="en-US" sz="2000" dirty="0"/>
              <a:t> </a:t>
            </a:r>
            <a:r>
              <a:rPr lang="en-US" sz="2000" dirty="0" err="1"/>
              <a:t>đến</a:t>
            </a:r>
            <a:r>
              <a:rPr lang="en-US" sz="2000" dirty="0"/>
              <a:t> 0 </a:t>
            </a:r>
            <a:r>
              <a:rPr lang="en-US" sz="2000" dirty="0" err="1"/>
              <a:t>giờ</a:t>
            </a:r>
            <a:r>
              <a:rPr lang="en-US" sz="2000" dirty="0"/>
              <a:t> </a:t>
            </a:r>
            <a:r>
              <a:rPr lang="en-US" sz="2000" dirty="0" err="1"/>
              <a:t>ngày</a:t>
            </a:r>
            <a:r>
              <a:rPr lang="en-US" sz="2000" dirty="0"/>
              <a:t> 01/4/2019 </a:t>
            </a:r>
            <a:r>
              <a:rPr lang="en-US" sz="2000" dirty="0" err="1"/>
              <a:t>là</a:t>
            </a:r>
            <a:r>
              <a:rPr lang="en-US" sz="2000" dirty="0"/>
              <a:t> 96 208 984 </a:t>
            </a:r>
            <a:r>
              <a:rPr lang="en-US" sz="2000" dirty="0" err="1"/>
              <a:t>người</a:t>
            </a:r>
            <a:r>
              <a:rPr lang="en-US" sz="2000" dirty="0"/>
              <a:t>, </a:t>
            </a:r>
            <a:r>
              <a:rPr lang="en-US" sz="2000" dirty="0" err="1"/>
              <a:t>trong</a:t>
            </a:r>
            <a:r>
              <a:rPr lang="en-US" sz="2000" dirty="0"/>
              <a:t> </a:t>
            </a:r>
            <a:r>
              <a:rPr lang="en-US" sz="2000" dirty="0" err="1"/>
              <a:t>đó</a:t>
            </a:r>
            <a:r>
              <a:rPr lang="en-US" sz="2000" dirty="0"/>
              <a:t> </a:t>
            </a:r>
            <a:r>
              <a:rPr lang="en-US" sz="2000" dirty="0" err="1"/>
              <a:t>có</a:t>
            </a:r>
            <a:r>
              <a:rPr lang="en-US" sz="2000" dirty="0"/>
              <a:t> 47 881 061 </a:t>
            </a:r>
            <a:r>
              <a:rPr lang="en-US" sz="2000" dirty="0" err="1"/>
              <a:t>nam</a:t>
            </a:r>
            <a:r>
              <a:rPr lang="en-US" sz="2000" dirty="0"/>
              <a:t> </a:t>
            </a:r>
            <a:r>
              <a:rPr lang="en-US" sz="2000" dirty="0" err="1"/>
              <a:t>và</a:t>
            </a:r>
            <a:r>
              <a:rPr lang="en-US" sz="2000" dirty="0"/>
              <a:t> 48 327 923 </a:t>
            </a:r>
            <a:r>
              <a:rPr lang="en-US" sz="2000" dirty="0" err="1"/>
              <a:t>nữ</a:t>
            </a:r>
            <a:r>
              <a:rPr lang="en-US" sz="2000" dirty="0"/>
              <a:t>. </a:t>
            </a:r>
            <a:r>
              <a:rPr lang="en-US" sz="2000" dirty="0" err="1"/>
              <a:t>Hãy</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dân</a:t>
            </a:r>
            <a:r>
              <a:rPr lang="en-US" sz="2000" dirty="0"/>
              <a:t> </a:t>
            </a:r>
            <a:r>
              <a:rPr lang="en-US" sz="2000" dirty="0" err="1"/>
              <a:t>số</a:t>
            </a:r>
            <a:r>
              <a:rPr lang="en-US" sz="2000" dirty="0"/>
              <a:t> </a:t>
            </a:r>
            <a:r>
              <a:rPr lang="en-US" sz="2000" dirty="0" err="1"/>
              <a:t>nữ</a:t>
            </a:r>
            <a:r>
              <a:rPr lang="en-US" sz="2000" dirty="0"/>
              <a:t> so </a:t>
            </a:r>
            <a:r>
              <a:rPr lang="en-US" sz="2000" dirty="0" err="1"/>
              <a:t>với</a:t>
            </a:r>
            <a:r>
              <a:rPr lang="en-US" sz="2000" dirty="0"/>
              <a:t> </a:t>
            </a:r>
            <a:r>
              <a:rPr lang="en-US" sz="2000" dirty="0" err="1"/>
              <a:t>dân</a:t>
            </a:r>
            <a:r>
              <a:rPr lang="en-US" sz="2000" dirty="0"/>
              <a:t> </a:t>
            </a:r>
            <a:r>
              <a:rPr lang="en-US" sz="2000" dirty="0" err="1"/>
              <a:t>số</a:t>
            </a:r>
            <a:r>
              <a:rPr lang="en-US" sz="2000" dirty="0"/>
              <a:t> </a:t>
            </a:r>
            <a:r>
              <a:rPr lang="en-US" sz="2000" dirty="0" err="1"/>
              <a:t>cả</a:t>
            </a:r>
            <a:r>
              <a:rPr lang="en-US" sz="2000" dirty="0"/>
              <a:t> </a:t>
            </a:r>
            <a:r>
              <a:rPr lang="en-US" sz="2000" dirty="0" err="1"/>
              <a:t>nước</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a:t>
            </a:r>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Tỉ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48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327</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923</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96</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208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984</m:t>
                          </m:r>
                        </m:den>
                      </m:f>
                      <m:r>
                        <a:rPr lang="en-US" sz="2000" i="1">
                          <a:latin typeface="Cambria Math" panose="02040503050406030204" pitchFamily="18" charset="0"/>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a:solidFill>
                  <a:schemeClr val="tx1">
                    <a:lumMod val="90000"/>
                    <a:lumOff val="10000"/>
                  </a:schemeClr>
                </a:solidFill>
              </a:rPr>
              <a:t>LUYỆN TẬP</a:t>
            </a: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a:t>Bài 1 (SGK - tr65):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endParaRPr lang="en-US" sz="2400" dirty="0"/>
              </a:p>
              <a:p>
                <a:pPr algn="just">
                  <a:lnSpc>
                    <a:spcPct val="150000"/>
                  </a:lnSpc>
                </a:pPr>
                <a:r>
                  <a:rPr lang="en-US" sz="2400" dirty="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a:t> m </a:t>
                </a:r>
                <a:r>
                  <a:rPr lang="en-US" sz="2400" dirty="0" err="1"/>
                  <a:t>và</a:t>
                </a:r>
                <a:r>
                  <a:rPr lang="en-US" sz="2400" dirty="0"/>
                  <a:t> 75cm</a:t>
                </a:r>
              </a:p>
              <a:p>
                <a:pPr algn="just">
                  <a:lnSpc>
                    <a:spcPct val="150000"/>
                  </a:lnSpc>
                </a:pPr>
                <a:r>
                  <a:rPr lang="en-US" sz="2400" dirty="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a:t> </a:t>
                </a:r>
                <a:r>
                  <a:rPr lang="en-US" sz="2400" dirty="0" err="1"/>
                  <a:t>giờ</a:t>
                </a:r>
                <a:r>
                  <a:rPr lang="en-US" sz="2400" dirty="0"/>
                  <a:t> </a:t>
                </a:r>
                <a:r>
                  <a:rPr lang="en-US" sz="2400" dirty="0" err="1"/>
                  <a:t>và</a:t>
                </a:r>
                <a:r>
                  <a:rPr lang="en-US" sz="2400" dirty="0"/>
                  <a:t> 25 </a:t>
                </a:r>
                <a:r>
                  <a:rPr lang="en-US" sz="2400" dirty="0" err="1"/>
                  <a:t>phút</a:t>
                </a:r>
                <a:endParaRPr lang="en-US" sz="2400" dirty="0"/>
              </a:p>
              <a:p>
                <a:pPr algn="just">
                  <a:lnSpc>
                    <a:spcPct val="150000"/>
                  </a:lnSpc>
                </a:pPr>
                <a:r>
                  <a:rPr lang="en-US" sz="2400" dirty="0"/>
                  <a:t>c) 10 kg </a:t>
                </a:r>
                <a:r>
                  <a:rPr lang="en-US" sz="2400" dirty="0" err="1"/>
                  <a:t>và</a:t>
                </a:r>
                <a:r>
                  <a:rPr lang="en-US" sz="2400" dirty="0"/>
                  <a:t> 10 </a:t>
                </a:r>
                <a:r>
                  <a:rPr lang="en-US" sz="2400" dirty="0" err="1"/>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3 .  0,75</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r>
                      <a:rPr lang="en-GB" sz="2400" i="1">
                        <a:latin typeface="Cambria Math" panose="02040503050406030204" pitchFamily="18" charset="0"/>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42</m:t>
                        </m:r>
                      </m:num>
                      <m:den>
                        <m:r>
                          <a:rPr lang="en-GB" sz="2400" i="1">
                            <a:latin typeface="Cambria Math" panose="02040503050406030204" pitchFamily="18" charset="0"/>
                            <a:ea typeface="Calibri" panose="020F0502020204030204" pitchFamily="34" charset="0"/>
                          </a:rPr>
                          <m:t>25</m:t>
                        </m:r>
                      </m:den>
                    </m:f>
                    <m:r>
                      <a:rPr lang="en-GB" sz="2400" i="1">
                        <a:latin typeface="Cambria Math" panose="02040503050406030204" pitchFamily="18" charset="0"/>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a:solidFill>
                  <a:schemeClr val="tx1"/>
                </a:solidFill>
                <a:latin typeface="+mn-lt"/>
              </a:rPr>
              <a:t>BÀI 9: TỈ SỐ. </a:t>
            </a:r>
          </a:p>
          <a:p>
            <a:pPr marL="0" lvl="0" indent="0" algn="ctr" rtl="0">
              <a:lnSpc>
                <a:spcPct val="150000"/>
              </a:lnSpc>
              <a:spcBef>
                <a:spcPts val="0"/>
              </a:spcBef>
              <a:spcAft>
                <a:spcPts val="0"/>
              </a:spcAft>
              <a:buNone/>
            </a:pPr>
            <a:r>
              <a:rPr lang="en-US" sz="3600" b="1" dirty="0">
                <a:solidFill>
                  <a:schemeClr val="tx1"/>
                </a:solidFill>
                <a:latin typeface="+mn-lt"/>
              </a:rPr>
              <a:t>TỈ SỐ </a:t>
            </a:r>
            <a:r>
              <a:rPr lang="en-US" sz="3600" b="1">
                <a:solidFill>
                  <a:schemeClr val="tx1"/>
                </a:solidFill>
                <a:latin typeface="+mn-lt"/>
              </a:rPr>
              <a:t>PHẦN TRĂM</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a:t>Bài</a:t>
            </a:r>
            <a:r>
              <a:rPr lang="en-US" sz="2000" b="1" dirty="0"/>
              <a:t> 2 (SGK - tr65)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a:t>
            </a:r>
          </a:p>
          <a:p>
            <a:pPr marL="457200" indent="-457200" algn="just">
              <a:lnSpc>
                <a:spcPct val="150000"/>
              </a:lnSpc>
              <a:buAutoNum type="alphaLcParenR"/>
            </a:pPr>
            <a:r>
              <a:rPr lang="en-US" sz="2000" dirty="0"/>
              <a:t>16 </a:t>
            </a:r>
            <a:r>
              <a:rPr lang="en-US" sz="2000" dirty="0" err="1"/>
              <a:t>và</a:t>
            </a:r>
            <a:r>
              <a:rPr lang="en-US" sz="2000" dirty="0"/>
              <a:t> 75</a:t>
            </a:r>
          </a:p>
          <a:p>
            <a:pPr marL="457200" indent="-457200" algn="just">
              <a:lnSpc>
                <a:spcPct val="150000"/>
              </a:lnSpc>
              <a:buAutoNum type="alphaLcParenR"/>
            </a:pPr>
            <a:r>
              <a:rPr lang="en-US" sz="2000" dirty="0"/>
              <a:t>6,55 </a:t>
            </a:r>
            <a:r>
              <a:rPr lang="en-US" sz="2000" dirty="0" err="1"/>
              <a:t>và</a:t>
            </a:r>
            <a:r>
              <a:rPr lang="en-US" sz="2000" dirty="0"/>
              <a:t> 8,1</a:t>
            </a:r>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a)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16 .  100</m:t>
                        </m:r>
                      </m:num>
                      <m:den>
                        <m:r>
                          <a:rPr lang="en-US" sz="2000" i="1">
                            <a:latin typeface="Cambria Math" panose="02040503050406030204" pitchFamily="18" charset="0"/>
                            <a:ea typeface="Times New Roman" panose="02020603050405020304" pitchFamily="18" charset="0"/>
                          </a:rPr>
                          <m:t>75</m:t>
                        </m:r>
                      </m:den>
                    </m:f>
                    <m:r>
                      <a:rPr lang="en-US" sz="2000" i="1">
                        <a:latin typeface="Cambria Math" panose="02040503050406030204" pitchFamily="18" charset="0"/>
                        <a:ea typeface="Times New Roman" panose="02020603050405020304" pitchFamily="18" charset="0"/>
                      </a:rPr>
                      <m:t> %≈</m:t>
                    </m:r>
                    <m:r>
                      <a:rPr lang="en-US" sz="2000" i="1" smtClean="0">
                        <a:latin typeface="Cambria Math" panose="02040503050406030204" pitchFamily="18" charset="0"/>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6,55 .  100</m:t>
                          </m:r>
                        </m:num>
                        <m:den>
                          <m:r>
                            <a:rPr lang="en-US" sz="2000" i="1">
                              <a:latin typeface="Cambria Math" panose="02040503050406030204" pitchFamily="18" charset="0"/>
                              <a:ea typeface="Times New Roman" panose="02020603050405020304" pitchFamily="18" charset="0"/>
                            </a:rPr>
                            <m:t>8,1</m:t>
                          </m:r>
                        </m:den>
                      </m:f>
                      <m:r>
                        <a:rPr lang="en-US" sz="2000" i="1">
                          <a:latin typeface="Cambria Math" panose="02040503050406030204" pitchFamily="18" charset="0"/>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a:t>Bài</a:t>
            </a:r>
            <a:r>
              <a:rPr lang="en-US" sz="2000" b="1" dirty="0"/>
              <a:t> 3 (SGK - tr65):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được</a:t>
            </a:r>
            <a:r>
              <a:rPr lang="en-US" sz="2000" dirty="0"/>
              <a:t> </a:t>
            </a:r>
            <a:r>
              <a:rPr lang="en-US" sz="2000" dirty="0" err="1"/>
              <a:t>trong</a:t>
            </a:r>
            <a:r>
              <a:rPr lang="en-US" sz="2000" dirty="0"/>
              <a:t> </a:t>
            </a:r>
            <a:r>
              <a:rPr lang="en-US" sz="2000" dirty="0" err="1"/>
              <a:t>bốn</a:t>
            </a:r>
            <a:r>
              <a:rPr lang="en-US" sz="2000" dirty="0"/>
              <a:t> </a:t>
            </a:r>
            <a:r>
              <a:rPr lang="en-US" sz="2000" dirty="0" err="1"/>
              <a:t>tháng</a:t>
            </a:r>
            <a:r>
              <a:rPr lang="en-US" sz="2000" dirty="0"/>
              <a:t> </a:t>
            </a:r>
            <a:r>
              <a:rPr lang="en-US" sz="2000" dirty="0" err="1"/>
              <a:t>cuối</a:t>
            </a:r>
            <a:r>
              <a:rPr lang="en-US" sz="2000" dirty="0"/>
              <a:t> </a:t>
            </a:r>
            <a:r>
              <a:rPr lang="en-US" sz="2000" dirty="0" err="1"/>
              <a:t>năm</a:t>
            </a:r>
            <a:r>
              <a:rPr lang="en-US" sz="2000" dirty="0"/>
              <a:t> 2019 ở </a:t>
            </a:r>
            <a:r>
              <a:rPr lang="en-US" sz="2000" dirty="0" err="1"/>
              <a:t>biểu</a:t>
            </a:r>
            <a:r>
              <a:rPr lang="en-US" sz="2000" dirty="0"/>
              <a:t> </a:t>
            </a:r>
            <a:r>
              <a:rPr lang="en-US" sz="2000" dirty="0" err="1"/>
              <a:t>đồ</a:t>
            </a:r>
            <a:r>
              <a:rPr lang="en-US" sz="2000" dirty="0"/>
              <a:t> </a:t>
            </a:r>
            <a:r>
              <a:rPr lang="en-US" sz="2000" i="1" dirty="0" err="1"/>
              <a:t>Hình</a:t>
            </a:r>
            <a:r>
              <a:rPr lang="en-US" sz="2000" i="1" dirty="0"/>
              <a:t> 1.</a:t>
            </a:r>
          </a:p>
          <a:p>
            <a:pPr marL="457200" indent="-457200" algn="just">
              <a:lnSpc>
                <a:spcPct val="150000"/>
              </a:lnSpc>
              <a:buAutoNum type="alphaLcParenR"/>
            </a:pPr>
            <a:r>
              <a:rPr lang="en-US" sz="2000" dirty="0" err="1"/>
              <a:t>Hỏi</a:t>
            </a:r>
            <a:r>
              <a:rPr lang="en-US" sz="2000" dirty="0"/>
              <a:t> </a:t>
            </a:r>
            <a:r>
              <a:rPr lang="en-US" sz="2000" dirty="0" err="1"/>
              <a:t>tháng</a:t>
            </a:r>
            <a:r>
              <a:rPr lang="en-US" sz="2000" dirty="0"/>
              <a:t> </a:t>
            </a:r>
            <a:r>
              <a:rPr lang="en-US" sz="2000" dirty="0" err="1"/>
              <a:t>nào</a:t>
            </a:r>
            <a:r>
              <a:rPr lang="en-US" sz="2000" dirty="0"/>
              <a:t> </a:t>
            </a:r>
            <a:r>
              <a:rPr lang="en-US" sz="2000" dirty="0" err="1"/>
              <a:t>doanh</a:t>
            </a:r>
            <a:r>
              <a:rPr lang="en-US" sz="2000" dirty="0"/>
              <a:t> </a:t>
            </a:r>
            <a:r>
              <a:rPr lang="en-US" sz="2000" dirty="0" err="1"/>
              <a:t>nghiệp</a:t>
            </a:r>
            <a:r>
              <a:rPr lang="en-US" sz="2000" dirty="0"/>
              <a:t> </a:t>
            </a:r>
            <a:r>
              <a:rPr lang="en-US" sz="2000" dirty="0" err="1"/>
              <a:t>bán</a:t>
            </a:r>
            <a:r>
              <a:rPr lang="en-US" sz="2000" dirty="0"/>
              <a:t> </a:t>
            </a:r>
            <a:r>
              <a:rPr lang="en-US" sz="2000" dirty="0" err="1"/>
              <a:t>được</a:t>
            </a:r>
            <a:r>
              <a:rPr lang="en-US" sz="2000" dirty="0"/>
              <a:t> </a:t>
            </a:r>
            <a:r>
              <a:rPr lang="en-US" sz="2000" dirty="0" err="1"/>
              <a:t>nhiều</a:t>
            </a:r>
            <a:r>
              <a:rPr lang="en-US" sz="2000" dirty="0"/>
              <a:t> xi </a:t>
            </a:r>
            <a:r>
              <a:rPr lang="en-US" sz="2000" dirty="0" err="1"/>
              <a:t>măng</a:t>
            </a:r>
            <a:r>
              <a:rPr lang="en-US" sz="2000" dirty="0"/>
              <a:t> </a:t>
            </a:r>
            <a:r>
              <a:rPr lang="en-US" sz="2000" dirty="0" err="1"/>
              <a:t>nhất</a:t>
            </a:r>
            <a:r>
              <a:rPr lang="en-US" sz="2000" dirty="0"/>
              <a:t>? </a:t>
            </a:r>
            <a:r>
              <a:rPr lang="en-US" sz="2000" dirty="0" err="1"/>
              <a:t>Ít</a:t>
            </a:r>
            <a:r>
              <a:rPr lang="en-US" sz="2000" dirty="0"/>
              <a:t> xi </a:t>
            </a:r>
            <a:r>
              <a:rPr lang="en-US" sz="2000" dirty="0" err="1"/>
              <a:t>măng</a:t>
            </a:r>
            <a:r>
              <a:rPr lang="en-US" sz="2000" dirty="0"/>
              <a:t> </a:t>
            </a:r>
            <a:r>
              <a:rPr lang="en-US" sz="2000" dirty="0" err="1"/>
              <a:t>nhất</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a:t>b)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tháng</a:t>
            </a:r>
            <a:r>
              <a:rPr lang="en-US" sz="2000" dirty="0"/>
              <a:t> 12 </a:t>
            </a:r>
            <a:r>
              <a:rPr lang="en-US" sz="2000" dirty="0" err="1"/>
              <a:t>và</a:t>
            </a:r>
            <a:r>
              <a:rPr lang="en-US" sz="2000" dirty="0"/>
              <a:t> </a:t>
            </a:r>
            <a:r>
              <a:rPr lang="en-US" sz="2000" dirty="0" err="1"/>
              <a:t>tổng</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cả</a:t>
            </a:r>
            <a:r>
              <a:rPr lang="en-US" sz="2000" dirty="0"/>
              <a:t> </a:t>
            </a:r>
            <a:r>
              <a:rPr lang="en-US" sz="2000" dirty="0" err="1"/>
              <a:t>bốn</a:t>
            </a:r>
            <a:r>
              <a:rPr lang="en-US" sz="2000" dirty="0"/>
              <a:t> </a:t>
            </a:r>
            <a:r>
              <a:rPr lang="en-US" sz="2000" dirty="0" err="1"/>
              <a:t>tháng</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đơn</a:t>
            </a:r>
            <a:r>
              <a:rPr lang="en-US" sz="2000" dirty="0"/>
              <a:t> </a:t>
            </a:r>
            <a:r>
              <a:rPr lang="en-US" sz="2000" dirty="0" err="1"/>
              <a:t>vị</a:t>
            </a:r>
            <a:r>
              <a:rPr lang="en-US" sz="2000" dirty="0"/>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a:p>
              <a:p>
                <a:pPr algn="ctr">
                  <a:lnSpc>
                    <a:spcPct val="150000"/>
                  </a:lnSpc>
                </a:pPr>
                <a:r>
                  <a:rPr lang="vi-VN" sz="2000" dirty="0"/>
                  <a:t>30 . 4  + 15 = 135 (tấn)</a:t>
                </a:r>
              </a:p>
              <a:p>
                <a:pPr algn="just">
                  <a:lnSpc>
                    <a:spcPct val="150000"/>
                  </a:lnSpc>
                </a:pPr>
                <a:r>
                  <a:rPr lang="vi-VN" sz="2000" dirty="0"/>
                  <a:t>Lượng xi măng bán ra trong cả 4 tháng là: </a:t>
                </a:r>
                <a:endParaRPr lang="en-US" sz="2000" dirty="0"/>
              </a:p>
              <a:p>
                <a:pPr algn="ctr">
                  <a:lnSpc>
                    <a:spcPct val="150000"/>
                  </a:lnSpc>
                </a:pPr>
                <a:r>
                  <a:rPr lang="vi-VN" sz="2000" dirty="0"/>
                  <a:t>30 .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135.100</m:t>
                          </m:r>
                        </m:num>
                        <m:den>
                          <m:r>
                            <a:rPr lang="vi-VN" sz="2000" i="1">
                              <a:latin typeface="Cambria Math" panose="02040503050406030204" pitchFamily="18" charset="0"/>
                            </a:rPr>
                            <m:t>435</m:t>
                          </m:r>
                        </m:den>
                      </m:f>
                      <m:r>
                        <a:rPr lang="vi-VN" sz="2000" i="1">
                          <a:latin typeface="Cambria Math" panose="02040503050406030204" pitchFamily="18" charset="0"/>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a:t>VẬN DỤNG</a:t>
            </a:r>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Hoàn</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sau</a:t>
            </a:r>
            <a:r>
              <a:rPr lang="en-US" sz="2000"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a:t>Ta </a:t>
                </a:r>
                <a:r>
                  <a:rPr lang="en-US" sz="2000" dirty="0" err="1"/>
                  <a:t>có</a:t>
                </a:r>
                <a:r>
                  <a:rPr lang="en-US" sz="2000" dirty="0"/>
                  <a:t>: 1’ = 60s; 8km = 8 000m; 1h = 3 600s</a:t>
                </a:r>
              </a:p>
              <a:p>
                <a:pPr>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a:t> (m/s)</a:t>
                </a:r>
              </a:p>
              <a:p>
                <a:pPr algn="just">
                  <a:lnSpc>
                    <a:spcPct val="150000"/>
                  </a:lnSpc>
                </a:pP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và</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a:t> </a:t>
                </a:r>
              </a:p>
              <a:p>
                <a:pPr algn="just">
                  <a:lnSpc>
                    <a:spcPct val="150000"/>
                  </a:lnSpc>
                </a:pP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a:t>Tổng </a:t>
                </a:r>
                <a:r>
                  <a:rPr lang="en-US" sz="2000" dirty="0" err="1"/>
                  <a:t>số</a:t>
                </a:r>
                <a:r>
                  <a:rPr lang="en-US" sz="2000" dirty="0"/>
                  <a:t> </a:t>
                </a:r>
                <a:r>
                  <a:rPr lang="en-US" sz="2000" dirty="0" err="1"/>
                  <a:t>cây</a:t>
                </a:r>
                <a:r>
                  <a:rPr lang="en-US" sz="2000" dirty="0"/>
                  <a:t> 3 </a:t>
                </a:r>
                <a:r>
                  <a:rPr lang="en-US" sz="2000" dirty="0" err="1"/>
                  <a:t>lớp</a:t>
                </a:r>
                <a:r>
                  <a:rPr lang="en-US" sz="2000" dirty="0"/>
                  <a:t> </a:t>
                </a:r>
                <a:r>
                  <a:rPr lang="en-US" sz="2000" dirty="0" err="1"/>
                  <a:t>trồng</a:t>
                </a:r>
                <a:r>
                  <a:rPr lang="en-US" sz="2000" dirty="0"/>
                  <a:t> </a:t>
                </a:r>
                <a:r>
                  <a:rPr lang="en-US" sz="2000" dirty="0" err="1"/>
                  <a:t>được</a:t>
                </a:r>
                <a:r>
                  <a:rPr lang="en-US" sz="2000" dirty="0"/>
                  <a:t> </a:t>
                </a:r>
                <a:r>
                  <a:rPr lang="en-US" sz="2000" dirty="0" err="1"/>
                  <a:t>là</a:t>
                </a:r>
                <a:r>
                  <a:rPr lang="en-US" sz="2000" dirty="0"/>
                  <a:t>: 25 + 20 + 30 = 75 (</a:t>
                </a:r>
                <a:r>
                  <a:rPr lang="en-US" sz="2000" dirty="0" err="1"/>
                  <a:t>cây</a:t>
                </a:r>
                <a:r>
                  <a:rPr lang="en-US" sz="2000" dirty="0"/>
                  <a:t>)</a:t>
                </a:r>
              </a:p>
              <a:p>
                <a:pPr algn="just">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lớp</a:t>
                </a:r>
                <a:r>
                  <a:rPr lang="en-US" sz="2000" dirty="0"/>
                  <a:t> 6A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cả</a:t>
                </a:r>
                <a:r>
                  <a:rPr lang="en-US" sz="2000" dirty="0"/>
                  <a:t> 3 </a:t>
                </a:r>
                <a:r>
                  <a:rPr lang="en-US" sz="2000" dirty="0" err="1"/>
                  <a:t>lớp</a:t>
                </a:r>
                <a:r>
                  <a:rPr lang="en-US" sz="2000" dirty="0"/>
                  <a:t> </a:t>
                </a:r>
                <a:r>
                  <a:rPr lang="en-US" sz="2000" dirty="0" err="1"/>
                  <a:t>là</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a:solidFill>
                  <a:schemeClr val="tx2">
                    <a:lumMod val="10000"/>
                  </a:schemeClr>
                </a:solidFill>
              </a:rPr>
              <a:t>Bài</a:t>
            </a:r>
            <a:r>
              <a:rPr lang="en-US" sz="2400" b="1" dirty="0">
                <a:solidFill>
                  <a:schemeClr val="tx2">
                    <a:lumMod val="10000"/>
                  </a:schemeClr>
                </a:solidFill>
              </a:rPr>
              <a:t> 3</a:t>
            </a: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a:t>Gọi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là</a:t>
                </a:r>
                <a:r>
                  <a:rPr lang="en-US" sz="2000" dirty="0"/>
                  <a:t> x, y. </a:t>
                </a:r>
                <a:r>
                  <a:rPr lang="en-US" sz="2000" dirty="0" err="1"/>
                  <a:t>Diện</a:t>
                </a:r>
                <a:r>
                  <a:rPr lang="en-US" sz="2000" dirty="0"/>
                  <a:t> </a:t>
                </a:r>
                <a:r>
                  <a:rPr lang="en-US" sz="2000" dirty="0" err="1"/>
                  <a:t>tích</a:t>
                </a:r>
                <a:r>
                  <a:rPr lang="en-US" sz="2000" dirty="0"/>
                  <a:t> ban </a:t>
                </a:r>
                <a:r>
                  <a:rPr lang="en-US" sz="2000" dirty="0" err="1"/>
                  <a:t>đầu</a:t>
                </a:r>
                <a:r>
                  <a:rPr lang="en-US" sz="2000" dirty="0"/>
                  <a:t> </a:t>
                </a:r>
                <a:r>
                  <a:rPr lang="en-US" sz="2000" dirty="0" err="1"/>
                  <a:t>là</a:t>
                </a:r>
                <a:r>
                  <a:rPr lang="en-US" sz="2000" dirty="0"/>
                  <a:t> </a:t>
                </a:r>
                <a:r>
                  <a:rPr lang="en-US" sz="2000" dirty="0" err="1"/>
                  <a:t>x.y</a:t>
                </a:r>
                <a:endParaRPr lang="en-US" sz="2000" dirty="0"/>
              </a:p>
              <a:p>
                <a:pPr algn="just">
                  <a:lnSpc>
                    <a:spcPct val="150000"/>
                  </a:lnSpc>
                </a:pPr>
                <a:r>
                  <a:rPr lang="en-US" sz="2000" dirty="0" err="1"/>
                  <a:t>Tăng</a:t>
                </a:r>
                <a:r>
                  <a:rPr lang="en-US" sz="2000" dirty="0"/>
                  <a:t> </a:t>
                </a:r>
                <a:r>
                  <a:rPr lang="en-US" sz="2000" dirty="0" err="1"/>
                  <a:t>cạnh</a:t>
                </a:r>
                <a:r>
                  <a:rPr lang="en-US" sz="2000" dirty="0"/>
                  <a:t> x </a:t>
                </a:r>
                <a:r>
                  <a:rPr lang="en-US" sz="2000" dirty="0" err="1"/>
                  <a:t>thêm</a:t>
                </a:r>
                <a:r>
                  <a:rPr lang="en-US" sz="2000" dirty="0"/>
                  <a:t>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120%x</a:t>
                </a:r>
              </a:p>
              <a:p>
                <a:pPr algn="just">
                  <a:lnSpc>
                    <a:spcPct val="150000"/>
                  </a:lnSpc>
                </a:pPr>
                <a:r>
                  <a:rPr lang="en-US" sz="2000" dirty="0" err="1"/>
                  <a:t>Giảm</a:t>
                </a:r>
                <a:r>
                  <a:rPr lang="en-US" sz="2000" dirty="0"/>
                  <a:t> </a:t>
                </a:r>
                <a:r>
                  <a:rPr lang="en-US" sz="2000" dirty="0" err="1"/>
                  <a:t>cạnh</a:t>
                </a:r>
                <a:r>
                  <a:rPr lang="en-US" sz="2000" dirty="0"/>
                  <a:t> y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80%y.</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mới</a:t>
                </a:r>
                <a:r>
                  <a:rPr lang="en-US" sz="2000" dirty="0"/>
                  <a:t> </a:t>
                </a:r>
                <a:r>
                  <a:rPr lang="en-US" sz="2000" dirty="0" err="1"/>
                  <a:t>là</a:t>
                </a:r>
                <a:r>
                  <a:rPr lang="en-US" sz="2000" dirty="0"/>
                  <a:t>:</a:t>
                </a:r>
              </a:p>
              <a:p>
                <a:pPr algn="just">
                  <a:lnSpc>
                    <a:spcPct val="150000"/>
                  </a:lnSpc>
                </a:pPr>
                <a:r>
                  <a:rPr lang="en-US" sz="2000" dirty="0"/>
                  <a:t>120%x . 80%y =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a:t>=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a:t> = </a:t>
                </a:r>
                <a:r>
                  <a:rPr lang="en-US" sz="2000" dirty="0" err="1"/>
                  <a:t>x.y</a:t>
                </a:r>
                <a:r>
                  <a:rPr lang="en-US" sz="2000" dirty="0"/>
                  <a:t>. 96%</a:t>
                </a:r>
              </a:p>
              <a:p>
                <a:pPr algn="just">
                  <a:lnSpc>
                    <a:spcPct val="150000"/>
                  </a:lnSpc>
                </a:pPr>
                <a:r>
                  <a:rPr lang="en-US" sz="2000" dirty="0" err="1"/>
                  <a:t>Vậy</a:t>
                </a:r>
                <a:r>
                  <a:rPr lang="en-US" sz="2000" dirty="0"/>
                  <a:t> </a:t>
                </a:r>
                <a:r>
                  <a:rPr lang="en-US" sz="2000" dirty="0" err="1"/>
                  <a:t>diện</a:t>
                </a:r>
                <a:r>
                  <a:rPr lang="en-US" sz="2000" dirty="0"/>
                  <a:t> </a:t>
                </a:r>
                <a:r>
                  <a:rPr lang="en-US" sz="2000" dirty="0" err="1"/>
                  <a:t>tích</a:t>
                </a:r>
                <a:r>
                  <a:rPr lang="en-US" sz="2000" dirty="0"/>
                  <a:t> </a:t>
                </a:r>
                <a:r>
                  <a:rPr lang="en-US" sz="2000" dirty="0" err="1"/>
                  <a:t>mới</a:t>
                </a:r>
                <a:r>
                  <a:rPr lang="en-US" sz="2000" dirty="0"/>
                  <a:t> </a:t>
                </a:r>
                <a:r>
                  <a:rPr lang="en-US" sz="2000" dirty="0" err="1"/>
                  <a:t>bằng</a:t>
                </a:r>
                <a:r>
                  <a:rPr lang="en-US" sz="2000" dirty="0"/>
                  <a:t> 96% </a:t>
                </a:r>
                <a:r>
                  <a:rPr lang="en-US" sz="2000" dirty="0" err="1"/>
                  <a:t>diện</a:t>
                </a:r>
                <a:r>
                  <a:rPr lang="en-US" sz="2000" dirty="0"/>
                  <a:t> </a:t>
                </a:r>
                <a:r>
                  <a:rPr lang="en-US" sz="2000" dirty="0" err="1"/>
                  <a:t>tích</a:t>
                </a:r>
                <a:r>
                  <a:rPr lang="en-US" sz="2000" dirty="0"/>
                  <a:t> </a:t>
                </a:r>
                <a:r>
                  <a:rPr lang="en-US" sz="2000" dirty="0" err="1"/>
                  <a:t>cũ</a:t>
                </a:r>
                <a:r>
                  <a:rPr lang="en-US" sz="2000" dirty="0"/>
                  <a:t>, </a:t>
                </a:r>
                <a:r>
                  <a:rPr lang="en-US" sz="2000" dirty="0" err="1"/>
                  <a:t>tức</a:t>
                </a:r>
                <a:r>
                  <a:rPr lang="en-US" sz="2000" dirty="0"/>
                  <a:t> </a:t>
                </a:r>
                <a:r>
                  <a:rPr lang="en-US" sz="2000" dirty="0" err="1"/>
                  <a:t>là</a:t>
                </a:r>
                <a:r>
                  <a:rPr lang="en-US" sz="2000" dirty="0"/>
                  <a:t> </a:t>
                </a:r>
                <a:r>
                  <a:rPr lang="en-US" sz="2000" dirty="0" err="1"/>
                  <a:t>giảm</a:t>
                </a:r>
                <a:r>
                  <a:rPr lang="en-US" sz="2000" dirty="0"/>
                  <a:t> </a:t>
                </a:r>
                <a:r>
                  <a:rPr lang="en-US" sz="2000" dirty="0" err="1"/>
                  <a:t>đi</a:t>
                </a:r>
                <a:r>
                  <a:rPr lang="en-US" sz="2000" dirty="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a:solidFill>
                  <a:srgbClr val="C00000"/>
                </a:solidFill>
                <a:latin typeface="+mn-lt"/>
              </a:rPr>
              <a:t>HƯỚNG DẪN VỀ NHÀ</a:t>
            </a: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en-US" sz="2000" dirty="0" err="1"/>
              <a:t>phần</a:t>
            </a:r>
            <a:r>
              <a:rPr lang="en-US" sz="2000" dirty="0"/>
              <a:t> </a:t>
            </a:r>
            <a:r>
              <a:rPr lang="en-US" sz="2000" b="1" dirty="0" err="1"/>
              <a:t>Có</a:t>
            </a:r>
            <a:r>
              <a:rPr lang="en-US" sz="2000" b="1" dirty="0"/>
              <a:t> </a:t>
            </a:r>
            <a:r>
              <a:rPr lang="en-US" sz="2000" b="1" dirty="0" err="1"/>
              <a:t>thể</a:t>
            </a:r>
            <a:r>
              <a:rPr lang="en-US" sz="2000" b="1" dirty="0"/>
              <a:t> </a:t>
            </a:r>
            <a:r>
              <a:rPr lang="en-US" sz="2000" b="1" dirty="0" err="1"/>
              <a:t>em</a:t>
            </a:r>
            <a:r>
              <a:rPr lang="en-US" sz="2000" b="1" dirty="0"/>
              <a:t> </a:t>
            </a:r>
            <a:r>
              <a:rPr lang="en-US" sz="2000" b="1" dirty="0" err="1"/>
              <a:t>chưa</a:t>
            </a:r>
            <a:r>
              <a:rPr lang="en-US" sz="2000" b="1" dirty="0"/>
              <a:t> </a:t>
            </a:r>
            <a:r>
              <a:rPr lang="en-US" sz="2000" b="1" dirty="0" err="1"/>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SGK </a:t>
            </a:r>
            <a:r>
              <a:rPr lang="en-US" sz="2000" dirty="0" err="1"/>
              <a:t>và</a:t>
            </a:r>
            <a:r>
              <a:rPr lang="en-US" sz="2000" dirty="0"/>
              <a:t> </a:t>
            </a:r>
            <a:r>
              <a:rPr lang="en-US" sz="2000" dirty="0" err="1"/>
              <a:t>bài</a:t>
            </a:r>
            <a:r>
              <a:rPr lang="en-US" sz="2000" dirty="0"/>
              <a:t> </a:t>
            </a:r>
            <a:r>
              <a:rPr lang="en-US" sz="2000" dirty="0" err="1"/>
              <a:t>tập</a:t>
            </a:r>
            <a:r>
              <a:rPr lang="en-US" sz="2000" dirty="0"/>
              <a:t> SBT</a:t>
            </a:r>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en-US" sz="2000" dirty="0"/>
              <a:t> </a:t>
            </a:r>
            <a:r>
              <a:rPr lang="en-US" sz="2000" b="1" dirty="0" err="1"/>
              <a:t>Hai</a:t>
            </a:r>
            <a:r>
              <a:rPr lang="en-US" sz="2000" b="1" dirty="0"/>
              <a:t> </a:t>
            </a:r>
            <a:r>
              <a:rPr lang="en-US" sz="2000" b="1" dirty="0" err="1"/>
              <a:t>bài</a:t>
            </a:r>
            <a:r>
              <a:rPr lang="en-US" sz="2000" b="1" dirty="0"/>
              <a:t> </a:t>
            </a:r>
            <a:r>
              <a:rPr lang="en-US" sz="2000" b="1" dirty="0" err="1"/>
              <a:t>toán</a:t>
            </a:r>
            <a:r>
              <a:rPr lang="en-US" sz="2000" b="1" dirty="0"/>
              <a:t> </a:t>
            </a:r>
            <a:r>
              <a:rPr lang="en-US" sz="2000" b="1" dirty="0" err="1"/>
              <a:t>về</a:t>
            </a:r>
            <a:r>
              <a:rPr lang="en-US" sz="2000" b="1" dirty="0"/>
              <a:t> </a:t>
            </a:r>
            <a:r>
              <a:rPr lang="en-US" sz="2000" b="1" dirty="0" err="1"/>
              <a:t>phân</a:t>
            </a:r>
            <a:r>
              <a:rPr lang="en-US" sz="2000" b="1" dirty="0"/>
              <a:t> </a:t>
            </a:r>
            <a:r>
              <a:rPr lang="en-US" sz="2000" b="1" dirty="0" err="1"/>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a:solidFill>
                  <a:srgbClr val="2F1932"/>
                </a:solidFil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a:solidFill>
                  <a:schemeClr val="bg1"/>
                </a:solidFill>
              </a:rPr>
              <a:t>HĐ1</a:t>
            </a: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a:t>Viết</a:t>
            </a:r>
            <a:r>
              <a:rPr lang="en-US" sz="2000" dirty="0"/>
              <a:t> </a:t>
            </a:r>
            <a:r>
              <a:rPr lang="en-US" sz="2000" dirty="0" err="1"/>
              <a:t>thương</a:t>
            </a:r>
            <a:r>
              <a:rPr lang="en-US" sz="2000" dirty="0"/>
              <a:t> </a:t>
            </a:r>
            <a:r>
              <a:rPr lang="en-US" sz="2000" dirty="0" err="1"/>
              <a:t>trong</a:t>
            </a:r>
            <a:r>
              <a:rPr lang="en-US" sz="2000" dirty="0"/>
              <a:t> </a:t>
            </a:r>
            <a:r>
              <a:rPr lang="en-US" sz="2000" dirty="0" err="1"/>
              <a:t>phép</a:t>
            </a:r>
            <a:r>
              <a:rPr lang="en-US" sz="2000" dirty="0"/>
              <a:t> chia </a:t>
            </a:r>
            <a:r>
              <a:rPr lang="en-US" sz="2000" dirty="0" err="1"/>
              <a:t>số</a:t>
            </a:r>
            <a:r>
              <a:rPr lang="en-US" sz="2000" dirty="0"/>
              <a:t> 1 000 </a:t>
            </a:r>
            <a:r>
              <a:rPr lang="en-US" sz="2000" dirty="0" err="1"/>
              <a:t>cho</a:t>
            </a:r>
            <a:r>
              <a:rPr lang="en-US" sz="2000" dirty="0"/>
              <a:t> </a:t>
            </a:r>
            <a:r>
              <a:rPr lang="en-US" sz="2000" dirty="0" err="1"/>
              <a:t>số</a:t>
            </a:r>
            <a:r>
              <a:rPr lang="en-US" sz="2000" dirty="0"/>
              <a:t> 10 </a:t>
            </a:r>
            <a:r>
              <a:rPr lang="en-US" sz="2000" dirty="0" err="1"/>
              <a:t>để</a:t>
            </a:r>
            <a:r>
              <a:rPr lang="en-US" sz="2000" dirty="0"/>
              <a:t> so </a:t>
            </a:r>
            <a:r>
              <a:rPr lang="en-US" sz="2000" dirty="0" err="1"/>
              <a:t>sánh</a:t>
            </a:r>
            <a:r>
              <a:rPr lang="en-US" sz="2000" dirty="0"/>
              <a:t> </a:t>
            </a:r>
            <a:r>
              <a:rPr lang="en-US" sz="2000" dirty="0" err="1"/>
              <a:t>chúng</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a:t>
            </a:r>
            <a:r>
              <a:rPr lang="vi-VN" sz="2000" dirty="0">
                <a:solidFill>
                  <a:schemeClr val="tx1"/>
                </a:solidFill>
              </a:rPr>
              <a:t>ăn 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Thương 1 000 : 10 (</a:t>
                </a:r>
                <a:r>
                  <a:rPr lang="en-US" sz="2000" dirty="0" err="1">
                    <a:solidFill>
                      <a:schemeClr val="tx1"/>
                    </a:solidFill>
                  </a:rPr>
                  <a:t>cũng</a:t>
                </a:r>
                <a:r>
                  <a:rPr lang="en-US" sz="2000" dirty="0">
                    <a:solidFill>
                      <a:schemeClr val="tx1"/>
                    </a:solidFill>
                  </a:rPr>
                  <a:t> </a:t>
                </a:r>
                <a:r>
                  <a:rPr lang="en-US" sz="2000" dirty="0" err="1">
                    <a:solidFill>
                      <a:schemeClr val="tx1"/>
                    </a:solidFill>
                  </a:rPr>
                  <a:t>kí</a:t>
                </a:r>
                <a:r>
                  <a:rPr lang="en-US" sz="2000" dirty="0">
                    <a:solidFill>
                      <a:schemeClr val="tx1"/>
                    </a:solidFill>
                  </a:rPr>
                  <a:t> </a:t>
                </a:r>
                <a:r>
                  <a:rPr lang="en-US" sz="2000" dirty="0" err="1">
                    <a:solidFill>
                      <a:schemeClr val="tx1"/>
                    </a:solidFill>
                  </a:rPr>
                  <a:t>hiệu</a:t>
                </a:r>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sự</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số</a:t>
                </a:r>
                <a:r>
                  <a:rPr lang="en-US" sz="2000" dirty="0">
                    <a:solidFill>
                      <a:schemeClr val="tx1"/>
                    </a:solidFill>
                  </a:rPr>
                  <a:t> 1 000 </a:t>
                </a:r>
                <a:r>
                  <a:rPr lang="en-US" sz="2000" dirty="0" err="1">
                    <a:solidFill>
                      <a:schemeClr val="tx1"/>
                    </a:solidFill>
                  </a:rPr>
                  <a:t>với</a:t>
                </a:r>
                <a:r>
                  <a:rPr lang="en-US" sz="2000" dirty="0">
                    <a:solidFill>
                      <a:schemeClr val="tx1"/>
                    </a:solidFill>
                  </a:rPr>
                  <a:t> </a:t>
                </a:r>
                <a:r>
                  <a:rPr lang="en-US" sz="2000" dirty="0" err="1">
                    <a:solidFill>
                      <a:schemeClr val="tx1"/>
                    </a:solidFill>
                  </a:rPr>
                  <a:t>số</a:t>
                </a:r>
                <a:r>
                  <a:rPr lang="en-US" sz="2000" dirty="0">
                    <a:solidFill>
                      <a:schemeClr val="tx1"/>
                    </a:solidFill>
                  </a:rPr>
                  <a:t> 10.</a:t>
                </a: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3"/>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a:t>Tỉ </a:t>
                </a:r>
                <a:r>
                  <a:rPr lang="en-US" sz="2400" dirty="0" err="1"/>
                  <a:t>số</a:t>
                </a:r>
                <a:r>
                  <a:rPr lang="en-US" sz="2400" dirty="0"/>
                  <a:t> </a:t>
                </a:r>
                <a:r>
                  <a:rPr lang="en-US" sz="2400" dirty="0" err="1"/>
                  <a:t>của</a:t>
                </a:r>
                <a:r>
                  <a:rPr lang="en-US" sz="2400" dirty="0"/>
                  <a:t> a </a:t>
                </a:r>
                <a:r>
                  <a:rPr lang="en-US" sz="2400" dirty="0" err="1"/>
                  <a:t>và</a:t>
                </a:r>
                <a:r>
                  <a:rPr lang="en-US" sz="2400" dirty="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0) </a:t>
                </a:r>
                <a:r>
                  <a:rPr lang="en-US" sz="2400" dirty="0" err="1"/>
                  <a:t>là</a:t>
                </a:r>
                <a:r>
                  <a:rPr lang="en-US" sz="2400" dirty="0"/>
                  <a:t> </a:t>
                </a:r>
                <a:r>
                  <a:rPr lang="en-US" sz="2400" dirty="0" err="1"/>
                  <a:t>thương</a:t>
                </a:r>
                <a:r>
                  <a:rPr lang="en-US" sz="2400" dirty="0"/>
                  <a:t> </a:t>
                </a:r>
                <a:r>
                  <a:rPr lang="en-US" sz="2400" dirty="0" err="1"/>
                  <a:t>trong</a:t>
                </a:r>
                <a:r>
                  <a:rPr lang="en-US" sz="2400" dirty="0"/>
                  <a:t> </a:t>
                </a:r>
                <a:r>
                  <a:rPr lang="en-US" sz="2400" dirty="0" err="1"/>
                  <a:t>phép</a:t>
                </a:r>
                <a:r>
                  <a:rPr lang="en-US" sz="2400" dirty="0"/>
                  <a:t> chia </a:t>
                </a:r>
                <a:r>
                  <a:rPr lang="en-US" sz="2400" dirty="0" err="1"/>
                  <a:t>số</a:t>
                </a:r>
                <a:r>
                  <a:rPr lang="en-US" sz="2400" dirty="0"/>
                  <a:t> a </a:t>
                </a:r>
                <a:r>
                  <a:rPr lang="en-US" sz="2400" dirty="0" err="1"/>
                  <a:t>cho</a:t>
                </a:r>
                <a:r>
                  <a:rPr lang="en-US" sz="2400" dirty="0"/>
                  <a:t> </a:t>
                </a:r>
                <a:r>
                  <a:rPr lang="en-US" sz="2400" dirty="0" err="1"/>
                  <a:t>số</a:t>
                </a:r>
                <a:r>
                  <a:rPr lang="en-US" sz="2400" dirty="0"/>
                  <a:t> b, </a:t>
                </a:r>
                <a:r>
                  <a:rPr lang="en-US" sz="2400" dirty="0" err="1"/>
                  <a:t>kí</a:t>
                </a:r>
                <a:r>
                  <a:rPr lang="en-US" sz="2400" dirty="0"/>
                  <a:t> </a:t>
                </a:r>
                <a:r>
                  <a:rPr lang="en-US" sz="2400" dirty="0" err="1"/>
                  <a:t>hiệu</a:t>
                </a:r>
                <a:r>
                  <a:rPr lang="en-US" sz="2400" dirty="0"/>
                  <a:t> </a:t>
                </a:r>
                <a:r>
                  <a:rPr lang="en-US" sz="2400" dirty="0" err="1"/>
                  <a:t>là</a:t>
                </a:r>
                <a:r>
                  <a:rPr lang="en-US" sz="2400" dirty="0"/>
                  <a:t> a : b </a:t>
                </a:r>
                <a:r>
                  <a:rPr lang="en-US" sz="2400" dirty="0" err="1"/>
                  <a:t>hoặc</a:t>
                </a:r>
                <a:r>
                  <a:rPr lang="en-US" sz="24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a:t>a) </a:t>
                </a:r>
                <a:r>
                  <a:rPr lang="en-US" sz="2000" dirty="0" err="1"/>
                  <a:t>Đọc</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sau</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a:p>
              <a:p>
                <a:pPr algn="just">
                  <a:lnSpc>
                    <a:spcPct val="150000"/>
                  </a:lnSpc>
                </a:pPr>
                <a:r>
                  <a:rPr lang="en-US" sz="2000" dirty="0"/>
                  <a:t>b) </a:t>
                </a:r>
                <a:r>
                  <a:rPr lang="en-US" sz="2000" dirty="0" err="1"/>
                  <a:t>Viết</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p>
              <a:p>
                <a:pPr algn="just">
                  <a:lnSpc>
                    <a:spcPct val="150000"/>
                  </a:lnSpc>
                </a:pP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a:t>  và 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a:t> được gọi là: tỉ số của 5 và 6</a:t>
                </a:r>
                <a:r>
                  <a:rPr lang="en-US" sz="2000" dirty="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a:t> </a:t>
                </a:r>
                <a:r>
                  <a:rPr lang="vi-VN" sz="2000" dirty="0"/>
                  <a:t>được 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a:t> </a:t>
                </a:r>
              </a:p>
              <a:p>
                <a:pPr algn="just">
                  <a:lnSpc>
                    <a:spcPct val="150000"/>
                  </a:lnSpc>
                </a:pPr>
                <a:r>
                  <a:rPr lang="vi-VN" sz="2000" dirty="0"/>
                  <a:t>Tỉ 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a:t> và 2,1 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solidFill>
                  <a:srgbClr val="C00000"/>
                </a:solidFill>
                <a:latin typeface="+mn-lt"/>
              </a:rPr>
              <a:t>Lưu</a:t>
            </a:r>
            <a:r>
              <a:rPr lang="en-US" sz="2400" dirty="0">
                <a:solidFill>
                  <a:srgbClr val="C00000"/>
                </a:solidFill>
                <a:latin typeface="+mn-lt"/>
              </a:rPr>
              <a:t> ý</a:t>
            </a:r>
            <a:r>
              <a:rPr lang="en-US" dirty="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a:t>Nếu 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a:t> 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a:t> </a:t>
                </a:r>
                <a:r>
                  <a:rPr lang="vi-VN" sz="2000" dirty="0"/>
                  <a:t>hoặc 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Hoạt</a:t>
            </a:r>
            <a:r>
              <a:rPr lang="en-US" sz="2000" b="1" dirty="0">
                <a:solidFill>
                  <a:srgbClr val="C00000"/>
                </a:solidFill>
              </a:rPr>
              <a:t> </a:t>
            </a:r>
            <a:r>
              <a:rPr lang="en-US" sz="2000" b="1" dirty="0" err="1">
                <a:solidFill>
                  <a:srgbClr val="C00000"/>
                </a:solidFill>
              </a:rPr>
              <a:t>động</a:t>
            </a:r>
            <a:r>
              <a:rPr lang="en-US" sz="2000" b="1" dirty="0">
                <a:solidFill>
                  <a:srgbClr val="C00000"/>
                </a:solidFill>
              </a:rPr>
              <a:t> </a:t>
            </a:r>
            <a:r>
              <a:rPr lang="en-US" sz="2000" b="1" dirty="0" err="1">
                <a:solidFill>
                  <a:srgbClr val="C00000"/>
                </a:solidFill>
              </a:rPr>
              <a:t>cặp</a:t>
            </a:r>
            <a:r>
              <a:rPr lang="en-US" sz="2000" b="1" dirty="0">
                <a:solidFill>
                  <a:srgbClr val="C00000"/>
                </a:solidFill>
              </a:rPr>
              <a:t> </a:t>
            </a:r>
            <a:r>
              <a:rPr lang="en-US" sz="2000" b="1" dirty="0" err="1">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a:solidFill>
                      <a:srgbClr val="0070C0"/>
                    </a:solidFill>
                  </a:rPr>
                  <a:t>Luyện </a:t>
                </a:r>
                <a:r>
                  <a:rPr lang="en-US" sz="2000" b="1" dirty="0" err="1">
                    <a:solidFill>
                      <a:srgbClr val="0070C0"/>
                    </a:solidFill>
                  </a:rPr>
                  <a:t>tập</a:t>
                </a:r>
                <a:r>
                  <a:rPr lang="en-US" sz="2000" b="1" dirty="0">
                    <a:solidFill>
                      <a:srgbClr val="0070C0"/>
                    </a:solidFill>
                  </a:rPr>
                  <a:t> 1:</a:t>
                </a:r>
              </a:p>
              <a:p>
                <a:pPr marL="457200" indent="-457200" algn="just">
                  <a:lnSpc>
                    <a:spcPct val="150000"/>
                  </a:lnSpc>
                  <a:buAutoNum type="alphaLcParenR"/>
                </a:pP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23,7 </a:t>
                </a:r>
                <a:r>
                  <a:rPr lang="en-US" sz="2000" dirty="0" err="1"/>
                  <a:t>và</a:t>
                </a:r>
                <a:r>
                  <a:rPr lang="en-US" sz="2000" dirty="0"/>
                  <a:t> 89,6; 4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a:p>
              <a:p>
                <a:pPr marL="457200" indent="-457200" algn="just">
                  <a:lnSpc>
                    <a:spcPct val="150000"/>
                  </a:lnSpc>
                  <a:buAutoNum type="alphaLcParenR"/>
                </a:pPr>
                <a:r>
                  <a:rPr lang="en-US" sz="2000" dirty="0" err="1"/>
                  <a:t>Trong</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đã</a:t>
                </a:r>
                <a:r>
                  <a:rPr lang="en-US" sz="2000" dirty="0"/>
                  <a:t> </a:t>
                </a: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a:t>a)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23,7 </a:t>
                </a:r>
                <a:r>
                  <a:rPr lang="en-US" sz="2000" dirty="0" err="1"/>
                  <a:t>và</a:t>
                </a:r>
                <a:r>
                  <a:rPr lang="en-US" sz="2000" dirty="0"/>
                  <a:t> 89,6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a:t>  </a:t>
                </a:r>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4 </a:t>
                </a:r>
                <a:r>
                  <a:rPr lang="en-US" sz="2000" dirty="0" err="1"/>
                  <a:t>và</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a:t> </a:t>
                </a:r>
                <a:r>
                  <a:rPr lang="en-US" sz="2000" dirty="0" err="1"/>
                  <a:t>là</a:t>
                </a:r>
                <a:r>
                  <a:rPr lang="en-US" sz="2000" dirty="0"/>
                  <a:t>:</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2557</Words>
  <Application>Microsoft Office PowerPoint</Application>
  <PresentationFormat>On-screen Show (16:9)</PresentationFormat>
  <Paragraphs>191</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Wingdings</vt:lpstr>
      <vt:lpstr>Cambria Math</vt:lpstr>
      <vt:lpstr>Roboto Condensed Light</vt:lpstr>
      <vt:lpstr>Times New Roman</vt:lpstr>
      <vt:lpstr>Nunito</vt:lpstr>
      <vt:lpstr>Arial</vt:lpstr>
      <vt:lpstr>Delius</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Đỗ Thị Mai Linh</cp:lastModifiedBy>
  <cp:revision>2</cp:revision>
  <dcterms:modified xsi:type="dcterms:W3CDTF">2025-01-07T16:13:32Z</dcterms:modified>
</cp:coreProperties>
</file>