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5" r:id="rId10"/>
    <p:sldId id="296" r:id="rId11"/>
    <p:sldId id="297" r:id="rId12"/>
    <p:sldId id="299" r:id="rId13"/>
    <p:sldId id="298" r:id="rId14"/>
    <p:sldId id="264" r:id="rId15"/>
    <p:sldId id="265" r:id="rId16"/>
    <p:sldId id="300" r:id="rId17"/>
    <p:sldId id="281" r:id="rId18"/>
    <p:sldId id="302" r:id="rId19"/>
    <p:sldId id="303" r:id="rId20"/>
    <p:sldId id="278" r:id="rId21"/>
    <p:sldId id="304" r:id="rId2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C8E19A-50D1-4AEF-AA29-0A6F2DA93EA0}">
  <a:tblStyle styleId="{2BC8E19A-50D1-4AEF-AA29-0A6F2DA93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287F41-4A94-45BB-B5AB-D9B2F0D40E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c103ab0d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c103ab0d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44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 dirty="0"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 dirty="0"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408" name="Google Shape;408;p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036285" y="1508745"/>
            <a:ext cx="7176062" cy="1924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gọi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là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hỗn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dương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0833" y="1547004"/>
            <a:ext cx="8439586" cy="2350805"/>
            <a:chOff x="1025914" y="1420853"/>
            <a:chExt cx="14450239" cy="3038847"/>
          </a:xfrm>
        </p:grpSpPr>
        <p:grpSp>
          <p:nvGrpSpPr>
            <p:cNvPr id="5" name="Group 2"/>
            <p:cNvGrpSpPr/>
            <p:nvPr/>
          </p:nvGrpSpPr>
          <p:grpSpPr>
            <a:xfrm>
              <a:off x="1025914" y="1420853"/>
              <a:ext cx="14450239" cy="3038847"/>
              <a:chOff x="-206803" y="115570"/>
              <a:chExt cx="2371547" cy="1464836"/>
            </a:xfrm>
            <a:solidFill>
              <a:srgbClr val="CCFF99"/>
            </a:solidFill>
          </p:grpSpPr>
          <p:sp>
            <p:nvSpPr>
              <p:cNvPr id="7" name="Freeform 3"/>
              <p:cNvSpPr/>
              <p:nvPr/>
            </p:nvSpPr>
            <p:spPr>
              <a:xfrm>
                <a:off x="-206803" y="115570"/>
                <a:ext cx="2371547" cy="1464836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57148" y="1564860"/>
            <a:ext cx="7903271" cy="196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(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)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)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hỗn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2.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:r>
                  <a:rPr lang="en-US" sz="2400" dirty="0" err="1">
                    <a:latin typeface="+mn-lt"/>
                  </a:rPr>
                  <a:t>Viết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mỗi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thành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hỗn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blipFill>
                <a:blip r:embed="rId3"/>
                <a:stretch>
                  <a:fillRect l="-121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:r>
                  <a:rPr lang="en-US" sz="2400" dirty="0" err="1">
                    <a:latin typeface="+mn-lt"/>
                  </a:rPr>
                  <a:t>Viết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mỗi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hỗn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thành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algn="ctr"/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blipFill>
                <a:blip r:embed="rId4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40805" y="1946062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 .  4 + 2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=4+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4179159" y="2460837"/>
            <a:ext cx="1" cy="2538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 .  3 + 1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=3+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=2+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blipFill>
                <a:blip r:embed="rId9"/>
                <a:stretch>
                  <a:fillRect l="-1985" b="-23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 .  4 + 3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/>
                  <a:t> 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=5+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/>
                  <a:t>  </a:t>
                </a:r>
                <a:endParaRPr lang="vi-VN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 .  6 + 1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 </a:t>
                </a:r>
                <a:endParaRPr lang="vi-VN" sz="4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5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3" grpId="0"/>
      <p:bldP spid="14" grpId="0"/>
      <p:bldP spid="15" grpId="0" build="allAtOnce"/>
      <p:bldP spid="2" grpId="0"/>
      <p:bldP spid="21" grpId="0" build="allAtOnce"/>
      <p:bldP spid="23" grpId="0" build="allAtOnce"/>
      <p:bldP spid="24" grpId="0" build="allAtOnce"/>
      <p:bldP spid="26" grpId="0" build="allAtOnce"/>
      <p:bldP spid="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400175" y="1809750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 </a:t>
            </a:r>
            <a:endParaRPr lang="vi-V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1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514350" y="228600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n-lt"/>
              </a:rPr>
              <a:t>1. </a:t>
            </a:r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blipFill>
                <a:blip r:embed="rId2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blipFill>
                <a:blip r:embed="rId3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vi-VN" sz="6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blipFill>
                <a:blip r:embed="rId4"/>
                <a:stretch>
                  <a:fillRect l="-486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33801" y="1693217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blipFill>
                <a:blip r:embed="rId5"/>
                <a:stretch>
                  <a:fillRect l="-4545" b="-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257425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blipFill>
                <a:blip r:embed="rId6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857751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blipFill>
                <a:blip r:embed="rId7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build="allAtOnce"/>
      <p:bldP spid="12" grpId="0" build="allAtOnce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>
                <a:latin typeface="+mn-lt"/>
              </a:rPr>
              <a:t>14</a:t>
            </a:fld>
            <a:endParaRPr sz="280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" y="228600"/>
            <a:ext cx="756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</a:rPr>
              <a:t>2. </a:t>
            </a:r>
            <a:r>
              <a:rPr lang="en-US" sz="2800" dirty="0" err="1">
                <a:latin typeface="+mn-lt"/>
              </a:rPr>
              <a:t>Viết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các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phân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sau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theo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thứ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tăng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dần</a:t>
            </a:r>
            <a:r>
              <a:rPr lang="en-US" sz="2800" dirty="0">
                <a:latin typeface="+mn-lt"/>
              </a:rPr>
              <a:t>:</a:t>
            </a:r>
            <a:endParaRPr lang="vi-VN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blipFill>
                <a:blip r:embed="rId3"/>
                <a:stretch>
                  <a:fillRect l="-6383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blipFill>
                <a:blip r:embed="rId4"/>
                <a:stretch>
                  <a:fillRect l="-453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17849" y="157649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+mn-lt"/>
              </a:rPr>
              <a:t>Giải</a:t>
            </a:r>
            <a:r>
              <a:rPr lang="en-US" sz="2800" b="1" u="sng" dirty="0">
                <a:latin typeface="+mn-lt"/>
              </a:rPr>
              <a:t>:</a:t>
            </a:r>
            <a:endParaRPr lang="vi-VN" sz="28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  <a:p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blipFill>
                <a:blip r:embed="rId6"/>
                <a:stretch>
                  <a:fillRect r="-2121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4270299" y="2099710"/>
            <a:ext cx="0" cy="291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blipFill>
                <a:blip r:embed="rId8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  <a:blipFill>
                <a:blip r:embed="rId9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  <a:p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blipFill>
                <a:blip r:embed="rId10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−140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blipFill>
                <a:blip r:embed="rId11"/>
                <a:stretch>
                  <a:fillRect r="-5758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−165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blipFill>
                <a:blip r:embed="rId13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8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GB" sz="28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  <a:blipFill>
                <a:blip r:embed="rId1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6" grpId="0"/>
      <p:bldP spid="18" grpId="0"/>
      <p:bldP spid="19" grpId="0"/>
      <p:bldP spid="20" grpId="0"/>
      <p:bldP spid="24" grpId="0"/>
      <p:bldP spid="10" grpId="0" build="allAtOnce"/>
      <p:bldP spid="27" grpId="0"/>
      <p:bldP spid="28" grpId="0"/>
      <p:bldP spid="29" grpId="0"/>
      <p:bldP spid="30" grpId="0"/>
      <p:bldP spid="3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" y="243439"/>
            <a:ext cx="72580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  <a:latin typeface="+mn-lt"/>
              </a:rPr>
              <a:t>4.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+mn-lt"/>
              </a:rPr>
              <a:t>a. </a:t>
            </a:r>
            <a:r>
              <a:rPr lang="en-US" sz="2400" dirty="0" err="1">
                <a:latin typeface="+mn-lt"/>
              </a:rPr>
              <a:t>Viết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theo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tăng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dần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đơn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vị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hec</a:t>
            </a:r>
            <a:r>
              <a:rPr lang="en-US" sz="2400" dirty="0">
                <a:latin typeface="+mn-lt"/>
              </a:rPr>
              <a:t>- ta (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1ha = 100a):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163815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2 </a:t>
            </a:r>
            <a:r>
              <a:rPr lang="en-US" sz="2400" dirty="0" err="1">
                <a:latin typeface="+mn-lt"/>
              </a:rPr>
              <a:t>giờ</a:t>
            </a:r>
            <a:r>
              <a:rPr lang="en-US" sz="2400" dirty="0">
                <a:latin typeface="+mn-lt"/>
              </a:rPr>
              <a:t> 15 </a:t>
            </a:r>
            <a:r>
              <a:rPr lang="en-US" sz="2400" dirty="0" err="1">
                <a:latin typeface="+mn-lt"/>
              </a:rPr>
              <a:t>phút</a:t>
            </a:r>
            <a:r>
              <a:rPr lang="en-US" sz="2400" dirty="0">
                <a:latin typeface="+mn-lt"/>
              </a:rPr>
              <a:t>;</a:t>
            </a:r>
            <a:endParaRPr lang="vi-VN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64198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10 </a:t>
            </a:r>
            <a:r>
              <a:rPr lang="en-US" sz="2400" dirty="0" err="1">
                <a:latin typeface="+mn-lt"/>
              </a:rPr>
              <a:t>giờ</a:t>
            </a:r>
            <a:r>
              <a:rPr lang="en-US" sz="2400" dirty="0">
                <a:latin typeface="+mn-lt"/>
              </a:rPr>
              <a:t> 20 </a:t>
            </a:r>
            <a:r>
              <a:rPr lang="en-US" sz="2400" dirty="0" err="1">
                <a:latin typeface="+mn-lt"/>
              </a:rPr>
              <a:t>phút</a:t>
            </a:r>
            <a:r>
              <a:rPr lang="en-US" sz="2400" dirty="0">
                <a:latin typeface="+mn-lt"/>
              </a:rPr>
              <a:t>;</a:t>
            </a:r>
            <a:endParaRPr lang="vi-VN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" y="2289629"/>
            <a:ext cx="72580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latin typeface="+mn-lt"/>
              </a:rPr>
              <a:t>b. </a:t>
            </a:r>
            <a:r>
              <a:rPr lang="en-US" sz="2400" dirty="0" err="1">
                <a:latin typeface="+mn-lt"/>
              </a:rPr>
              <a:t>Viết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diện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dưới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dạng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hỗn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đơn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vị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héc</a:t>
            </a:r>
            <a:r>
              <a:rPr lang="en-US" sz="2400" dirty="0">
                <a:latin typeface="+mn-lt"/>
              </a:rPr>
              <a:t> –ta (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1 ha =  100a):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" y="34620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 ha 7 a;</a:t>
            </a:r>
            <a:endParaRPr lang="vi-VN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5850" y="350219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3 ha 50 a.</a:t>
            </a:r>
            <a:endParaRPr lang="vi-VN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latin typeface="+mn-lt"/>
              </a:rPr>
              <a:t>16</a:t>
            </a:fld>
            <a:endParaRPr lang="en" sz="140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975" y="0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775" y="133350"/>
            <a:ext cx="1009225" cy="929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00550"/>
            <a:ext cx="662512" cy="742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15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  <a:blipFill>
                <a:blip r:embed="rId4"/>
                <a:stretch>
                  <a:fillRect l="-322" r="-1610" b="-24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237818" y="692875"/>
            <a:ext cx="0" cy="4206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15 </a:t>
                </a:r>
                <a:r>
                  <a:rPr lang="en-GB" sz="2400" dirty="0" err="1">
                    <a:latin typeface="+mn-lt"/>
                  </a:rPr>
                  <a:t>phút</a:t>
                </a:r>
                <a:r>
                  <a:rPr lang="en-GB" sz="24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= 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=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  <a:blipFill>
                <a:blip r:embed="rId5"/>
                <a:stretch>
                  <a:fillRect l="-3865" t="-673" b="-10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0" y="2944040"/>
            <a:ext cx="9105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  <a:blipFill>
                <a:blip r:embed="rId6"/>
                <a:stretch>
                  <a:fillRect l="-29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  <a:blipFill>
                <a:blip r:embed="rId7"/>
                <a:stretch>
                  <a:fillRect l="-2737" r="-2190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7a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  <a:blipFill>
                <a:blip r:embed="rId8"/>
                <a:stretch>
                  <a:fillRect l="-575" r="-34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 ha 7a  = 1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  <a:blipFill>
                <a:blip r:embed="rId9"/>
                <a:stretch>
                  <a:fillRect l="-2807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  <a:blipFill>
                <a:blip r:embed="rId10"/>
                <a:stretch>
                  <a:fillRect l="-60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50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  <a:blipFill>
                <a:blip r:embed="rId11"/>
                <a:stretch>
                  <a:fillRect l="-3540" r="-2212" b="-33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3 ha 50 a = 3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  <a:blipFill>
                <a:blip r:embed="rId12"/>
                <a:stretch>
                  <a:fillRect l="-2632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ea typeface="Calibri" panose="020F0502020204030204" pitchFamily="34" charset="0"/>
                  </a:rPr>
                  <a:t>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  <a:blipFill>
                <a:blip r:embed="rId13"/>
                <a:stretch>
                  <a:fillRect l="-6202" b="-3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4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 build="allAtOnce"/>
      <p:bldP spid="20" grpId="0" uiExpand="1" build="allAtOnce"/>
      <p:bldP spid="21" grpId="0"/>
      <p:bldP spid="22" grpId="0"/>
      <p:bldP spid="23" grpId="0"/>
      <p:bldP spid="2" grpId="0"/>
      <p:bldP spid="18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8"/>
          <p:cNvSpPr txBox="1">
            <a:spLocks noGrp="1"/>
          </p:cNvSpPr>
          <p:nvPr>
            <p:ph type="ctrTitle"/>
          </p:nvPr>
        </p:nvSpPr>
        <p:spPr>
          <a:xfrm>
            <a:off x="2530950" y="1811950"/>
            <a:ext cx="397145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020842" y="612270"/>
            <a:ext cx="684045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i="1" u="sng" dirty="0">
                <a:solidFill>
                  <a:srgbClr val="0070C0"/>
                </a:solidFill>
                <a:latin typeface="+mn-lt"/>
              </a:rPr>
              <a:t>- </a:t>
            </a:r>
            <a:r>
              <a:rPr lang="en-US" sz="1800" b="1" i="1" u="sng" dirty="0" err="1">
                <a:solidFill>
                  <a:srgbClr val="0070C0"/>
                </a:solidFill>
                <a:latin typeface="+mn-lt"/>
              </a:rPr>
              <a:t>Nhiệm</a:t>
            </a:r>
            <a:r>
              <a:rPr lang="en-US" sz="1800" b="1" i="1" u="sng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800" b="1" i="1" u="sng" dirty="0" err="1">
                <a:solidFill>
                  <a:srgbClr val="0070C0"/>
                </a:solidFill>
                <a:latin typeface="+mn-lt"/>
              </a:rPr>
              <a:t>vụ</a:t>
            </a:r>
            <a:r>
              <a:rPr lang="en-US" sz="1800" b="1" i="1" u="sng" dirty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1800" i="1" dirty="0" err="1">
                <a:latin typeface="+mn-lt"/>
              </a:rPr>
              <a:t>Hoạt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động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theo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tổ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hãy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hoàn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thành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các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bài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tập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sau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vào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bảng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nhóm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theo</a:t>
            </a:r>
            <a:r>
              <a:rPr lang="en-US" sz="1800" i="1" dirty="0">
                <a:latin typeface="+mn-lt"/>
              </a:rPr>
              <a:t> PP </a:t>
            </a:r>
            <a:r>
              <a:rPr lang="en-US" sz="1800" i="1" dirty="0" err="1">
                <a:latin typeface="+mn-lt"/>
              </a:rPr>
              <a:t>khăn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trải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bàn</a:t>
            </a:r>
            <a:r>
              <a:rPr lang="en-US" sz="1800" i="1" dirty="0">
                <a:latin typeface="+mn-lt"/>
              </a:rPr>
              <a:t>:</a:t>
            </a:r>
            <a:endParaRPr lang="vi-VN" sz="180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latin typeface="+mn-lt"/>
                    <a:ea typeface="Calibri" panose="020F0502020204030204" pitchFamily="34" charset="0"/>
                  </a:rPr>
                  <a:t>Câu</a:t>
                </a:r>
                <a:r>
                  <a:rPr lang="en-GB" sz="1800" b="1" dirty="0">
                    <a:latin typeface="+mn-lt"/>
                    <a:ea typeface="Calibri" panose="020F0502020204030204" pitchFamily="34" charset="0"/>
                  </a:rPr>
                  <a:t> 1: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Tìm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nguyên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x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thỏa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mãn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  <a:blipFill>
                <a:blip r:embed="rId2"/>
                <a:stretch>
                  <a:fillRect l="-624" b="-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>
                    <a:latin typeface="+mn-lt"/>
                  </a:rPr>
                  <a:t>Câu</a:t>
                </a:r>
                <a:r>
                  <a:rPr lang="en-GB" sz="1800" b="1" dirty="0">
                    <a:latin typeface="+mn-lt"/>
                  </a:rPr>
                  <a:t> 2: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có</a:t>
                </a:r>
                <a:r>
                  <a:rPr lang="en-GB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rổ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cầu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lông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cờ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vua</a:t>
                </a:r>
                <a:r>
                  <a:rPr lang="en-GB" sz="1800" dirty="0">
                    <a:latin typeface="+mn-lt"/>
                  </a:rPr>
                  <a:t>, </a:t>
                </a:r>
                <a:r>
                  <a:rPr lang="en-GB" sz="1800" dirty="0" err="1">
                    <a:latin typeface="+mn-lt"/>
                  </a:rPr>
                  <a:t>số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còn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lại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bàn</a:t>
                </a:r>
                <a:r>
                  <a:rPr lang="en-GB" sz="1800" dirty="0">
                    <a:latin typeface="+mn-lt"/>
                  </a:rPr>
                  <a:t>. </a:t>
                </a:r>
                <a:r>
                  <a:rPr lang="en-GB" sz="1800" dirty="0" err="1">
                    <a:latin typeface="+mn-lt"/>
                  </a:rPr>
                  <a:t>Hỏi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môn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thể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thao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nào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được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nhiều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bạn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nhất</a:t>
                </a:r>
                <a:r>
                  <a:rPr lang="en-GB" sz="1800" dirty="0">
                    <a:latin typeface="+mn-lt"/>
                  </a:rPr>
                  <a:t>?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  <a:blipFill>
                <a:blip r:embed="rId3"/>
                <a:stretch>
                  <a:fillRect l="-693" r="-616" b="-75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3054350" y="61039"/>
            <a:ext cx="3295650" cy="5993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8302784" y="61039"/>
            <a:ext cx="803012" cy="744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/>
                  <a:t>Câu</a:t>
                </a:r>
                <a:r>
                  <a:rPr lang="en-GB" sz="1800" b="1" dirty="0"/>
                  <a:t> 3:</a:t>
                </a:r>
                <a:r>
                  <a:rPr lang="en-GB" sz="1800" dirty="0"/>
                  <a:t> Ba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6A, 6B,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bằng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nhau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Biết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6B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Hỏi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nào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nhiều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nhất</a:t>
                </a:r>
                <a:r>
                  <a:rPr lang="en-GB" sz="1800" dirty="0"/>
                  <a:t>?</a:t>
                </a:r>
                <a:endParaRPr lang="en-US" sz="1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  <a:blipFill>
                <a:blip r:embed="rId4"/>
                <a:stretch>
                  <a:fillRect l="-693" r="-616" b="-5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9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allAtOnce"/>
      <p:bldP spid="6" grpId="0" animBg="1"/>
      <p:bldP spid="7" grpId="0" animBg="1"/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035300" y="88900"/>
            <a:ext cx="273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CỦNG CỐ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28700" y="1015243"/>
            <a:ext cx="6743700" cy="71120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so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4679" y="2908035"/>
            <a:ext cx="7108071" cy="64565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hỗn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679" y="1918700"/>
            <a:ext cx="695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so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, ta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vè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dương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rồi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so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3765144"/>
            <a:ext cx="6951742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về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ta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lấy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tử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chia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Thương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trong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chia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chính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phần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nguyên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2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+mn-lt"/>
              </a:rPr>
              <a:t>2</a:t>
            </a:fld>
            <a:endParaRPr sz="200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Ta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đã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biết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Phải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chăng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</a:rPr>
                  <a:t> ?</a:t>
                </a:r>
              </a:p>
              <a:p>
                <a:pPr algn="ctr"/>
                <a:endParaRPr lang="vi-VN" sz="2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3" y="2616200"/>
            <a:ext cx="2248584" cy="24098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3663" y="109969"/>
            <a:ext cx="7488237" cy="738765"/>
            <a:chOff x="93663" y="109969"/>
            <a:chExt cx="7488237" cy="738765"/>
          </a:xfrm>
        </p:grpSpPr>
        <p:sp>
          <p:nvSpPr>
            <p:cNvPr id="6" name="Rounded Rectangle 5"/>
            <p:cNvSpPr/>
            <p:nvPr/>
          </p:nvSpPr>
          <p:spPr>
            <a:xfrm>
              <a:off x="787400" y="298303"/>
              <a:ext cx="6794500" cy="533400"/>
            </a:xfrm>
            <a:prstGeom prst="round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>
                  <a:solidFill>
                    <a:srgbClr val="002060"/>
                  </a:solidFill>
                </a:rPr>
                <a:t>Hãy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nêu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quy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tắc</a:t>
              </a:r>
              <a:r>
                <a:rPr lang="en-US" sz="2000" i="1" dirty="0">
                  <a:solidFill>
                    <a:srgbClr val="002060"/>
                  </a:solidFill>
                </a:rPr>
                <a:t> so </a:t>
              </a:r>
              <a:r>
                <a:rPr lang="en-US" sz="2000" i="1" dirty="0" err="1">
                  <a:solidFill>
                    <a:srgbClr val="002060"/>
                  </a:solidFill>
                </a:rPr>
                <a:t>sánh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hai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phân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số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đã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 ở </a:t>
              </a:r>
              <a:r>
                <a:rPr lang="en-US" sz="2000" i="1" dirty="0" err="1">
                  <a:solidFill>
                    <a:srgbClr val="002060"/>
                  </a:solidFill>
                </a:rPr>
                <a:t>tiểu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. </a:t>
              </a:r>
              <a:endParaRPr lang="vi-VN" sz="2000" i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663" y="109969"/>
              <a:ext cx="583087" cy="73876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475486" y="4334352"/>
            <a:ext cx="562999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So sánh hai phân số với tử và mẫu là số nguyên có gì khác không? </a:t>
            </a:r>
            <a:endParaRPr lang="vi-VN" sz="2400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5"/>
          <p:cNvSpPr txBox="1">
            <a:spLocks noGrp="1"/>
          </p:cNvSpPr>
          <p:nvPr>
            <p:ph type="ctrTitle" idx="4294967295"/>
          </p:nvPr>
        </p:nvSpPr>
        <p:spPr>
          <a:xfrm>
            <a:off x="2476500" y="152400"/>
            <a:ext cx="4445000" cy="6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2" name="Google Shape;862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60400" y="1326566"/>
            <a:ext cx="7353300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+mn-lt"/>
                <a:ea typeface="Calibri" panose="020F0502020204030204" pitchFamily="34" charset="0"/>
              </a:rPr>
              <a:t>-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còn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lại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SGK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SBT.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cộng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,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/>
      <p:bldP spid="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638300" y="914400"/>
            <a:ext cx="5867400" cy="16094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CẢM ƠN CÁC EM ĐÃ CHÚ Ý BÀI GIẢNG!</a:t>
            </a:r>
            <a:endParaRPr lang="vi-VN" sz="4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94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050" y="70430"/>
            <a:ext cx="1419900" cy="141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71267" y="1611100"/>
            <a:ext cx="7401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BÀI 2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SO SÁNH CÁC PHÂN SỐ. HỖN </a:t>
            </a:r>
            <a:r>
              <a:rPr lang="en-US" sz="4000" b="1">
                <a:solidFill>
                  <a:srgbClr val="FF0000"/>
                </a:solidFill>
              </a:rPr>
              <a:t>SỐ DƯƠNG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6"/>
          <p:cNvSpPr txBox="1">
            <a:spLocks noGrp="1"/>
          </p:cNvSpPr>
          <p:nvPr>
            <p:ph type="ctrTitle"/>
          </p:nvPr>
        </p:nvSpPr>
        <p:spPr>
          <a:xfrm>
            <a:off x="224288" y="0"/>
            <a:ext cx="5351012" cy="6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7030A0"/>
              </a:solidFill>
              <a:latin typeface="+mn-lt"/>
              <a:ea typeface="Neuton"/>
              <a:cs typeface="Arial" panose="020B0604020202020204" pitchFamily="34" charset="0"/>
              <a:sym typeface="Neut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7030A0"/>
                </a:solidFill>
                <a:latin typeface="+mn-lt"/>
              </a:rPr>
              <a:t>I. SO SÁNH CÁC PHÂN SỐ</a:t>
            </a:r>
            <a:endParaRPr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88" y="622300"/>
            <a:ext cx="49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1. So </a:t>
            </a:r>
            <a:r>
              <a:rPr lang="en-US" sz="2800" dirty="0" err="1">
                <a:solidFill>
                  <a:srgbClr val="0070C0"/>
                </a:solidFill>
              </a:rPr>
              <a:t>sánh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288" y="1244600"/>
            <a:ext cx="780650" cy="38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568" y="1205315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 </a:t>
            </a:r>
            <a:r>
              <a:rPr lang="en-US" sz="2400" dirty="0" err="1"/>
              <a:t>sánh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42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-3 </a:t>
            </a:r>
            <a:r>
              <a:rPr lang="en-US" sz="2400" dirty="0" err="1"/>
              <a:t>và</a:t>
            </a:r>
            <a:r>
              <a:rPr lang="en-US" sz="2400" dirty="0"/>
              <a:t> 2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565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-8 </a:t>
            </a:r>
            <a:r>
              <a:rPr lang="en-US" sz="2400" dirty="0" err="1"/>
              <a:t>và</a:t>
            </a:r>
            <a:r>
              <a:rPr lang="en-US" sz="2400" dirty="0"/>
              <a:t> -5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8694" y="2157527"/>
            <a:ext cx="174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rgbClr val="C00000"/>
                </a:solidFill>
              </a:rPr>
              <a:t>Giải</a:t>
            </a:r>
            <a:r>
              <a:rPr lang="en-US" sz="2400" b="1" i="1" u="sng" dirty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294" y="2842550"/>
            <a:ext cx="23495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a) </a:t>
            </a:r>
            <a:r>
              <a:rPr lang="en-US" sz="2400" dirty="0" err="1"/>
              <a:t>Có</a:t>
            </a:r>
            <a:r>
              <a:rPr lang="en-US" sz="2400" dirty="0"/>
              <a:t> -3 &lt; 0 </a:t>
            </a:r>
          </a:p>
          <a:p>
            <a:pPr algn="just">
              <a:lnSpc>
                <a:spcPct val="130000"/>
              </a:lnSpc>
            </a:pPr>
            <a:r>
              <a:rPr lang="en-US" sz="2400" dirty="0" err="1"/>
              <a:t>mà</a:t>
            </a:r>
            <a:r>
              <a:rPr lang="en-US" sz="2400" dirty="0"/>
              <a:t> 0 &lt; 2</a:t>
            </a:r>
          </a:p>
          <a:p>
            <a:pPr algn="just">
              <a:lnSpc>
                <a:spcPct val="130000"/>
              </a:lnSpc>
            </a:pPr>
            <a:r>
              <a:rPr lang="en-US" sz="2400" b="1" dirty="0"/>
              <a:t>=&gt; -3 &lt; 2</a:t>
            </a:r>
            <a:endParaRPr lang="vi-VN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60800" y="2850025"/>
            <a:ext cx="0" cy="2293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7568" y="3046867"/>
            <a:ext cx="23495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8 &gt; 5 </a:t>
            </a:r>
          </a:p>
          <a:p>
            <a:pPr algn="just">
              <a:lnSpc>
                <a:spcPct val="130000"/>
              </a:lnSpc>
            </a:pPr>
            <a:r>
              <a:rPr lang="en-US" sz="2400" b="1" dirty="0"/>
              <a:t>=&gt; -8 &lt; -5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" grpId="0"/>
      <p:bldP spid="3" grpId="0"/>
      <p:bldP spid="5" grpId="0"/>
      <p:bldP spid="8" grpId="0"/>
      <p:bldP spid="9" grpId="0"/>
      <p:bldP spid="6" grpId="0"/>
      <p:bldP spid="7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38865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</p:spPr>
            <p:txBody>
              <a:bodyPr/>
              <a:lstStyle/>
              <a:p>
                <a:pPr algn="just"/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Trong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hai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khác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nhau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luôn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có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một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kia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:</a:t>
                </a:r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,ta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viết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lớn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dương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âm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thì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marL="38100" indent="0" algn="just">
                  <a:buNone/>
                </a:pPr>
                <a:endParaRPr lang="vi-VN" sz="24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  <a:blipFill>
                <a:blip r:embed="rId3"/>
                <a:stretch>
                  <a:fillRect l="-1501" r="-10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"/>
          <p:cNvSpPr txBox="1">
            <a:spLocks noGrp="1"/>
          </p:cNvSpPr>
          <p:nvPr>
            <p:ph type="title"/>
          </p:nvPr>
        </p:nvSpPr>
        <p:spPr>
          <a:xfrm>
            <a:off x="413075" y="190500"/>
            <a:ext cx="5086025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5A9E"/>
                </a:solidFill>
              </a:rPr>
              <a:t>2. Cách so sánh hai phân số</a:t>
            </a:r>
            <a:endParaRPr sz="2400" b="1" dirty="0">
              <a:solidFill>
                <a:srgbClr val="005A9E"/>
              </a:solidFill>
            </a:endParaRPr>
          </a:p>
        </p:txBody>
      </p:sp>
      <p:sp>
        <p:nvSpPr>
          <p:cNvPr id="675" name="Google Shape;67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325" y="670354"/>
            <a:ext cx="958494" cy="42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519" y="666900"/>
                <a:ext cx="2399975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n-lt"/>
                  </a:rPr>
                  <a:t>So </a:t>
                </a:r>
                <a:r>
                  <a:rPr lang="en-US" sz="2000" dirty="0" err="1">
                    <a:latin typeface="+mn-lt"/>
                  </a:rPr>
                  <a:t>sánh</a:t>
                </a:r>
                <a:r>
                  <a:rPr lang="en-US" sz="20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519" y="666900"/>
                <a:ext cx="2399975" cy="536942"/>
              </a:xfrm>
              <a:prstGeom prst="rect">
                <a:avLst/>
              </a:prstGeom>
              <a:blipFill>
                <a:blip r:embed="rId4"/>
                <a:stretch>
                  <a:fillRect l="-2538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Các </a:t>
                </a:r>
                <a:r>
                  <a:rPr lang="en-US" sz="2000" b="1" dirty="0" err="1">
                    <a:latin typeface="+mn-lt"/>
                  </a:rPr>
                  <a:t>bước</a:t>
                </a:r>
                <a:r>
                  <a:rPr lang="en-US" sz="2000" b="1" dirty="0">
                    <a:latin typeface="+mn-lt"/>
                  </a:rPr>
                  <a:t> so </a:t>
                </a:r>
                <a:r>
                  <a:rPr lang="en-US" sz="2000" b="1" dirty="0" err="1">
                    <a:latin typeface="+mn-lt"/>
                  </a:rPr>
                  <a:t>sánh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hai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phân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số</a:t>
                </a:r>
                <a:r>
                  <a:rPr lang="en-US" sz="20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: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blipFill>
                <a:blip r:embed="rId5"/>
                <a:stretch>
                  <a:fillRect l="-1073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803687" y="1218314"/>
            <a:ext cx="2695413" cy="535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HOẠT ĐỘNG CẶP ĐÔI</a:t>
            </a:r>
            <a:endParaRPr lang="vi-VN" sz="1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274" y="1816245"/>
            <a:ext cx="71434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- </a:t>
            </a: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 err="1"/>
              <a:t>Nghiên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bước</a:t>
            </a:r>
            <a:r>
              <a:rPr lang="en-US" sz="2000" dirty="0"/>
              <a:t>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SGK – tr31.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274" y="2677710"/>
            <a:ext cx="714342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- </a:t>
            </a: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 </a:t>
            </a:r>
            <a:r>
              <a:rPr lang="en-US" sz="2000" dirty="0"/>
              <a:t>3 </a:t>
            </a:r>
            <a:r>
              <a:rPr lang="en-US" sz="2000" dirty="0" err="1"/>
              <a:t>phút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83129"/>
            <a:ext cx="832151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1: 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(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dương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: BCNN (5, 9) = 45.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 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5 .  9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9 . 5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blipFill>
                <a:blip r:embed="rId6"/>
                <a:stretch>
                  <a:fillRect l="-1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9362" y="3561455"/>
            <a:ext cx="895016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2:  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So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thì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Ta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: -18 &gt; -25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>
                    <a:latin typeface="+mn-lt"/>
                  </a:rPr>
                  <a:t>Vậy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blipFill>
                <a:blip r:embed="rId7"/>
                <a:stretch>
                  <a:fillRect l="-957" t="-633" b="-3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/>
      <p:bldP spid="4" grpId="0"/>
      <p:bldP spid="5" grpId="0"/>
      <p:bldP spid="6" grpId="0" animBg="1"/>
      <p:bldP spid="6" grpId="1" animBg="1"/>
      <p:bldP spid="7" grpId="0"/>
      <p:bldP spid="7" grpId="1"/>
      <p:bldP spid="11" grpId="0"/>
      <p:bldP spid="11" grpId="1"/>
      <p:bldP spid="8" grpId="0"/>
      <p:bldP spid="9" grpId="0" build="allAtOnce"/>
      <p:bldP spid="14" grpId="0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286479" y="203573"/>
            <a:ext cx="539021" cy="52368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3B7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Để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so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sánh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hai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phân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, ta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làm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như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3394" y="1718452"/>
            <a:ext cx="8117212" cy="2084657"/>
            <a:chOff x="1025914" y="1420851"/>
            <a:chExt cx="13898271" cy="2694802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49709" y="1736310"/>
            <a:ext cx="757840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Để</a:t>
            </a:r>
            <a:r>
              <a:rPr lang="en-US" sz="2400" dirty="0"/>
              <a:t> 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, ta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đồng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(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dương</a:t>
            </a:r>
            <a:r>
              <a:rPr lang="en-US" sz="2400" dirty="0"/>
              <a:t>)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b="1" dirty="0"/>
              <a:t>so </a:t>
            </a:r>
            <a:r>
              <a:rPr lang="en-US" sz="2400" b="1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b="1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lớn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b="1" dirty="0" err="1"/>
              <a:t>lớn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1.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blipFill>
                <a:blip r:embed="rId3"/>
                <a:stretch>
                  <a:fillRect l="-422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blipFill>
                <a:blip r:embed="rId4"/>
                <a:stretch>
                  <a:fillRect l="-394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656352" y="2176202"/>
            <a:ext cx="0" cy="2762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57101" y="1469439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- 7 &gt; - 8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blipFill>
                <a:blip r:embed="rId5"/>
                <a:stretch>
                  <a:fillRect l="-28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3 .  4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−5 .  3 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4 .  3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  <a:p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-20 &lt; - 15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sz="2400" dirty="0" err="1">
                    <a:latin typeface="+mn-lt"/>
                  </a:rPr>
                  <a:t>Vậy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blipFill>
                <a:blip r:embed="rId6"/>
                <a:stretch>
                  <a:fillRect l="-2339" b="-7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0" grpId="0"/>
      <p:bldP spid="11" grpId="0"/>
      <p:bldP spid="12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17714" y="0"/>
            <a:ext cx="519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+mn-lt"/>
              </a:rPr>
              <a:t>II. HỖN SỐ DƯƠNG</a:t>
            </a:r>
            <a:endParaRPr lang="vi-VN" sz="2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61" b="88608" l="5634" r="92958">
                        <a14:foregroundMark x1="16197" y1="44304" x2="16197" y2="44304"/>
                        <a14:foregroundMark x1="16197" y1="27848" x2="16197" y2="27848"/>
                        <a14:foregroundMark x1="16197" y1="77215" x2="16197" y2="77215"/>
                        <a14:foregroundMark x1="16197" y1="55696" x2="16197" y2="55696"/>
                        <a14:foregroundMark x1="12676" y1="62025" x2="12676" y2="62025"/>
                        <a14:foregroundMark x1="6338" y1="64557" x2="6338" y2="64557"/>
                        <a14:foregroundMark x1="57042" y1="49367" x2="57042" y2="49367"/>
                        <a14:foregroundMark x1="71127" y1="50633" x2="71127" y2="50633"/>
                        <a14:foregroundMark x1="83803" y1="44304" x2="83803" y2="44304"/>
                        <a14:foregroundMark x1="85211" y1="64557" x2="85211" y2="64557"/>
                        <a14:foregroundMark x1="85211" y1="73418" x2="85211" y2="73418"/>
                        <a14:foregroundMark x1="73944" y1="79747" x2="70423" y2="79747"/>
                        <a14:foregroundMark x1="54930" y1="79747" x2="54930" y2="79747"/>
                        <a14:foregroundMark x1="78169" y1="39241" x2="78169" y2="39241"/>
                        <a14:foregroundMark x1="82394" y1="34177" x2="82394" y2="34177"/>
                        <a14:foregroundMark x1="92958" y1="59494" x2="92958" y2="59494"/>
                        <a14:backgroundMark x1="14789" y1="65823" x2="14789" y2="658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14" y="337245"/>
            <a:ext cx="1053469" cy="586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>
                    <a:latin typeface="+mn-lt"/>
                  </a:rPr>
                  <a:t>Tìm </a:t>
                </a:r>
                <a:r>
                  <a:rPr lang="en-US" sz="2400" dirty="0" err="1">
                    <a:latin typeface="+mn-lt"/>
                  </a:rPr>
                  <a:t>thương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dư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trong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phép</a:t>
                </a:r>
                <a:r>
                  <a:rPr lang="en-US" sz="2400" dirty="0">
                    <a:latin typeface="+mn-lt"/>
                  </a:rPr>
                  <a:t> chia 7 </a:t>
                </a:r>
                <a:r>
                  <a:rPr lang="en-US" sz="2400" dirty="0" err="1">
                    <a:latin typeface="+mn-lt"/>
                  </a:rPr>
                  <a:t>cho</a:t>
                </a:r>
                <a:r>
                  <a:rPr lang="en-US" sz="2400" dirty="0">
                    <a:latin typeface="+mn-lt"/>
                  </a:rPr>
                  <a:t> 4.</a:t>
                </a:r>
              </a:p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 err="1">
                    <a:latin typeface="+mn-lt"/>
                  </a:rPr>
                  <a:t>Viết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dưới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dạng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tổng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một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nguyên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bé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hơn</a:t>
                </a:r>
                <a:r>
                  <a:rPr lang="en-US" sz="2400" dirty="0">
                    <a:latin typeface="+mn-lt"/>
                  </a:rPr>
                  <a:t> 1.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blipFill>
                <a:blip r:embed="rId4"/>
                <a:stretch>
                  <a:fillRect l="-1035" r="-1274" b="-4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57648" y="2324781"/>
            <a:ext cx="135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Ta </a:t>
                </a:r>
                <a:r>
                  <a:rPr lang="en-GB" sz="2800" dirty="0" err="1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 + 3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viết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hỗn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“</a:t>
                </a:r>
                <a:r>
                  <a:rPr lang="en-US" sz="2800" b="1" dirty="0" err="1"/>
                  <a:t>một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phần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tư</a:t>
                </a:r>
                <a:r>
                  <a:rPr lang="en-US" sz="2800" b="1" dirty="0"/>
                  <a:t>”.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  <a:blipFill>
                <a:blip r:embed="rId5"/>
                <a:stretch>
                  <a:fillRect l="-1387" r="-330" b="-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6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build="allAtOnce"/>
    </p:bld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1343</Words>
  <Application>Microsoft Office PowerPoint</Application>
  <PresentationFormat>On-screen Show (16:9)</PresentationFormat>
  <Paragraphs>162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Cambria Math</vt:lpstr>
      <vt:lpstr>Calibri</vt:lpstr>
      <vt:lpstr>Neuton</vt:lpstr>
      <vt:lpstr>Yellowtail</vt:lpstr>
      <vt:lpstr>Arial</vt:lpstr>
      <vt:lpstr>Ceres template</vt:lpstr>
      <vt:lpstr>CHÀO MỪNG CÁC EM ĐẾN VỚI TIẾT HỌC!</vt:lpstr>
      <vt:lpstr>PowerPoint Presentation</vt:lpstr>
      <vt:lpstr>PowerPoint Presentation</vt:lpstr>
      <vt:lpstr> I. SO SÁNH CÁC PHÂN SỐ</vt:lpstr>
      <vt:lpstr>PowerPoint Presentation</vt:lpstr>
      <vt:lpstr>2. Cách so sánh hai phân số</vt:lpstr>
      <vt:lpstr>PowerPoint Presentation</vt:lpstr>
      <vt:lpstr>Luyện tập 1.</vt:lpstr>
      <vt:lpstr>PowerPoint Presentation</vt:lpstr>
      <vt:lpstr>PowerPoint Presentation</vt:lpstr>
      <vt:lpstr>Luyện tập 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Đỗ Thị Mai Linh</cp:lastModifiedBy>
  <cp:revision>2</cp:revision>
  <dcterms:modified xsi:type="dcterms:W3CDTF">2025-01-06T08:23:22Z</dcterms:modified>
</cp:coreProperties>
</file>