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Didact Gothic" panose="00000500000000000000" pitchFamily="2" charset="0"/>
      <p:regular r:id="rId41"/>
    </p:embeddedFont>
    <p:embeddedFont>
      <p:font typeface="Roboto Condensed" panose="02000000000000000000" pitchFamily="2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2060"/>
                </a:solidFill>
              </a:rPr>
              <a:t>Giải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  <a:blipFill>
                <a:blip r:embed="rId7"/>
                <a:stretch>
                  <a:fillRect l="-93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Hai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>
                    <a:latin typeface="+mn-lt"/>
                  </a:rPr>
                  <a:t>Ta </a:t>
                </a:r>
                <a:r>
                  <a:rPr lang="en-US" sz="2400" b="1" dirty="0" err="1">
                    <a:latin typeface="+mn-lt"/>
                  </a:rPr>
                  <a:t>thấy</a:t>
                </a:r>
                <a:r>
                  <a:rPr lang="en-US" sz="2400" b="1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Do </a:t>
                </a:r>
                <a:r>
                  <a:rPr lang="en-US" sz="2400" dirty="0" err="1">
                    <a:latin typeface="+mn-lt"/>
                  </a:rPr>
                  <a:t>đó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Hai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.</a:t>
            </a:r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tắc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nhau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,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. </a:t>
                </a:r>
                <a:r>
                  <a:rPr lang="en-US" sz="2400" dirty="0" err="1">
                    <a:latin typeface="+mn-lt"/>
                  </a:rPr>
                  <a:t>Ngược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lại</a:t>
                </a:r>
                <a:r>
                  <a:rPr lang="en-US" sz="2400" dirty="0">
                    <a:latin typeface="+mn-lt"/>
                  </a:rPr>
                  <a:t>, </a:t>
                </a:r>
                <a:r>
                  <a:rPr lang="en-US" sz="2400" dirty="0" err="1">
                    <a:latin typeface="+mn-lt"/>
                  </a:rPr>
                  <a:t>nếu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/>
                  <a:t>Chú</a:t>
                </a:r>
                <a:r>
                  <a:rPr lang="en-US" sz="2400" b="1" u="sng" dirty="0"/>
                  <a:t> ý:</a:t>
                </a:r>
                <a:r>
                  <a:rPr lang="en-US" sz="2400" b="1" dirty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/>
                  <a:t>Nếu</a:t>
                </a:r>
                <a:r>
                  <a:rPr lang="en-GB" sz="2400" dirty="0"/>
                  <a:t> 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nhau</a:t>
                </a:r>
                <a:r>
                  <a:rPr lang="en-GB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Giải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Do 3 . 7 = (-7) . (-3)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 5 . 4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b) Do 1. (-18) = 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a. </a:t>
            </a:r>
            <a:r>
              <a:rPr lang="en-US" sz="2000" b="1" dirty="0" err="1">
                <a:solidFill>
                  <a:srgbClr val="002060"/>
                </a:solidFill>
              </a:rPr>
              <a:t>Tính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cơ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1.10 = 5.2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4.(-6) = 24.(-1)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</a:t>
                </a:r>
                <a:r>
                  <a:rPr lang="en-US" sz="2000" dirty="0" err="1">
                    <a:latin typeface="+mn-lt"/>
                  </a:rPr>
                  <a:t>nhân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chia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Nếu</a:t>
            </a:r>
            <a:r>
              <a:rPr lang="en-US" sz="2000" dirty="0"/>
              <a:t> ta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0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ta chia </a:t>
            </a:r>
            <a:r>
              <a:rPr lang="en-US" sz="2000" dirty="0" err="1">
                <a:latin typeface="+mn-lt"/>
              </a:rPr>
              <a:t>cả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mẫu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thì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/>
              <a:t>Qua HĐ5,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Ví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dụ</a:t>
            </a:r>
            <a:r>
              <a:rPr lang="en-US" sz="2000" dirty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Viết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+mn-lt"/>
              </a:rPr>
              <a:t>Theo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,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/>
                  <a:t>*</a:t>
                </a:r>
                <a:r>
                  <a:rPr lang="en-US" sz="2400" dirty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b. </a:t>
            </a:r>
            <a:r>
              <a:rPr lang="en-US" sz="2000" b="1" dirty="0" err="1">
                <a:solidFill>
                  <a:srgbClr val="002060"/>
                </a:solidFill>
              </a:rPr>
              <a:t>Rút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gọn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giản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hãy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niệm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phân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số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tối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r>
              <a:rPr lang="en-US" sz="2000" dirty="0" err="1">
                <a:solidFill>
                  <a:srgbClr val="C00000"/>
                </a:solidFill>
              </a:rPr>
              <a:t>Lấy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ví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dụ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phân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2: </a:t>
            </a:r>
            <a:r>
              <a:rPr lang="en-US" sz="2000" dirty="0">
                <a:solidFill>
                  <a:srgbClr val="002060"/>
                </a:solidFill>
              </a:rPr>
              <a:t>Chia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vừa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các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bước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rút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gọn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phân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tử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mẫu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tự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nhiên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;... 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; ... 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b)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a)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giản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effectLst/>
                    <a:latin typeface="+mn-lt"/>
                  </a:rPr>
                  <a:t>b) Ta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mẫu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SGK,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5 </a:t>
            </a:r>
            <a:r>
              <a:rPr lang="en-US" sz="2400" dirty="0" err="1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467935"/>
            <a:ext cx="642780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2.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3.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/>
              <a:t>Có</a:t>
            </a:r>
            <a:r>
              <a:rPr lang="en-GB" sz="2000" dirty="0"/>
              <a:t>: </a:t>
            </a:r>
            <a:r>
              <a:rPr lang="en-GB" sz="2000" b="1" dirty="0"/>
              <a:t>BCNN(8,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vi-VN" sz="2400" dirty="0">
                <a:latin typeface="+mn-lt"/>
              </a:rPr>
              <a:t>Hoàn 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tòa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cư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B1, B2, B3.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B3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-10 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B1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Độ </a:t>
                </a:r>
                <a:r>
                  <a:rPr lang="en-US" sz="2000" dirty="0" err="1">
                    <a:latin typeface="+mn-lt"/>
                  </a:rPr>
                  <a:t>cao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sàn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tầng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hầm</a:t>
                </a:r>
                <a:r>
                  <a:rPr lang="en-US" sz="2000" dirty="0">
                    <a:latin typeface="+mn-lt"/>
                  </a:rPr>
                  <a:t> B1 so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thể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ghi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phép</a:t>
                </a:r>
                <a:r>
                  <a:rPr lang="en-US" sz="2000" dirty="0">
                    <a:latin typeface="+mn-lt"/>
                  </a:rPr>
                  <a:t> chia </a:t>
                </a:r>
                <a:r>
                  <a:rPr lang="en-US" sz="2000" dirty="0" err="1">
                    <a:latin typeface="+mn-lt"/>
                  </a:rPr>
                  <a:t>dưới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dạng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 a : b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11,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-7,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2183</Words>
  <Application>Microsoft Office PowerPoint</Application>
  <PresentationFormat>On-screen Show (16:9)</PresentationFormat>
  <Paragraphs>248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Wingdings</vt:lpstr>
      <vt:lpstr>Roboto Condensed</vt:lpstr>
      <vt:lpstr>Bellota Text</vt:lpstr>
      <vt:lpstr>Cambria Math</vt:lpstr>
      <vt:lpstr>Odibee Sans</vt:lpstr>
      <vt:lpstr>Didact Gothic</vt:lpstr>
      <vt:lpstr>Abel</vt:lpstr>
      <vt:lpstr>Calibri</vt:lpstr>
      <vt:lpstr>Arial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2</cp:revision>
  <dcterms:modified xsi:type="dcterms:W3CDTF">2025-01-06T08:21:14Z</dcterms:modified>
</cp:coreProperties>
</file>