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90" r:id="rId6"/>
    <p:sldId id="308" r:id="rId7"/>
    <p:sldId id="291" r:id="rId8"/>
    <p:sldId id="292" r:id="rId9"/>
    <p:sldId id="293" r:id="rId10"/>
    <p:sldId id="294" r:id="rId11"/>
    <p:sldId id="29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5" r:id="rId25"/>
    <p:sldId id="321" r:id="rId26"/>
    <p:sldId id="322" r:id="rId27"/>
    <p:sldId id="3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5" autoAdjust="0"/>
    <p:restoredTop sz="84902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5.wm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wmf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30.bin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11" Type="http://schemas.openxmlformats.org/officeDocument/2006/relationships/image" Target="../media/image30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5.wmf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" Target="slide20.xml"/><Relationship Id="rId7" Type="http://schemas.openxmlformats.org/officeDocument/2006/relationships/image" Target="../media/image4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slide" Target="slide16.xml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slide" Target="slide18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jpeg"/><Relationship Id="rId9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12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9.png"/><Relationship Id="rId5" Type="http://schemas.openxmlformats.org/officeDocument/2006/relationships/image" Target="../media/image6.gif"/><Relationship Id="rId15" Type="http://schemas.openxmlformats.org/officeDocument/2006/relationships/image" Target="../media/image11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S6-C2-T…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89582" y="447873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41286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38361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1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33616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2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97766" y="1821319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47095"/>
              </p:ext>
            </p:extLst>
          </p:nvPr>
        </p:nvGraphicFramePr>
        <p:xfrm>
          <a:off x="481330" y="1927855"/>
          <a:ext cx="4349750" cy="366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3" name="Equation" r:id="rId8" imgW="3187440" imgH="2539800" progId="Equation.DSMT4">
                  <p:embed/>
                </p:oleObj>
              </mc:Choice>
              <mc:Fallback>
                <p:oleObj name="Equation" r:id="rId8" imgW="3187440" imgH="25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" y="1927855"/>
                        <a:ext cx="4349750" cy="3665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66660"/>
              </p:ext>
            </p:extLst>
          </p:nvPr>
        </p:nvGraphicFramePr>
        <p:xfrm>
          <a:off x="5329238" y="1950720"/>
          <a:ext cx="4226242" cy="347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4" name="Equation" r:id="rId10" imgW="4736880" imgH="2590560" progId="Equation.DSMT4">
                  <p:embed/>
                </p:oleObj>
              </mc:Choice>
              <mc:Fallback>
                <p:oleObj name="Equation" r:id="rId10" imgW="473688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1950720"/>
                        <a:ext cx="4226242" cy="3474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5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89582" y="447873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3776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5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0614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77433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7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97766" y="1821319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74178"/>
              </p:ext>
            </p:extLst>
          </p:nvPr>
        </p:nvGraphicFramePr>
        <p:xfrm>
          <a:off x="889582" y="2232799"/>
          <a:ext cx="3910012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8" name="Equation" r:id="rId8" imgW="3263760" imgH="2527200" progId="Equation.DSMT4">
                  <p:embed/>
                </p:oleObj>
              </mc:Choice>
              <mc:Fallback>
                <p:oleObj name="Equation" r:id="rId8" imgW="32637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582" y="2232799"/>
                        <a:ext cx="3910012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213006" y="2247265"/>
            <a:ext cx="4605047" cy="1229924"/>
            <a:chOff x="5213006" y="2247265"/>
            <a:chExt cx="4605047" cy="122992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782605"/>
                </p:ext>
              </p:extLst>
            </p:nvPr>
          </p:nvGraphicFramePr>
          <p:xfrm>
            <a:off x="5349875" y="2247265"/>
            <a:ext cx="149225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9" name="Equation" r:id="rId10" imgW="1244520" imgH="469800" progId="Equation.DSMT4">
                    <p:embed/>
                  </p:oleObj>
                </mc:Choice>
                <mc:Fallback>
                  <p:oleObj name="Equation" r:id="rId10" imgW="124452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9875" y="2247265"/>
                          <a:ext cx="149225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5213006" y="2899906"/>
              <a:ext cx="4605047" cy="577283"/>
              <a:chOff x="5441606" y="2980308"/>
              <a:chExt cx="4605047" cy="57728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681788" y="2998914"/>
                <a:ext cx="3364865" cy="558677"/>
                <a:chOff x="1297325" y="5189409"/>
                <a:chExt cx="3151749" cy="558677"/>
              </a:xfrm>
            </p:grpSpPr>
            <p:graphicFrame>
              <p:nvGraphicFramePr>
                <p:cNvPr id="38" name="Object 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52561259"/>
                    </p:ext>
                  </p:extLst>
                </p:nvPr>
              </p:nvGraphicFramePr>
              <p:xfrm>
                <a:off x="3577716" y="5245437"/>
                <a:ext cx="871358" cy="4111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900" name="Equation" r:id="rId12" imgW="736560" imgH="317160" progId="Equation.DSMT4">
                        <p:embed/>
                      </p:oleObj>
                    </mc:Choice>
                    <mc:Fallback>
                      <p:oleObj name="Equation" r:id="rId12" imgW="736560" imgH="3171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7716" y="5245437"/>
                              <a:ext cx="871358" cy="41116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2" name="Group 41"/>
                <p:cNvGrpSpPr/>
                <p:nvPr/>
              </p:nvGrpSpPr>
              <p:grpSpPr>
                <a:xfrm>
                  <a:off x="1297325" y="5189409"/>
                  <a:ext cx="2238880" cy="558677"/>
                  <a:chOff x="1655791" y="5257010"/>
                  <a:chExt cx="1933030" cy="546501"/>
                </a:xfrm>
              </p:grpSpPr>
              <p:graphicFrame>
                <p:nvGraphicFramePr>
                  <p:cNvPr id="43" name="Object 4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63876924"/>
                      </p:ext>
                    </p:extLst>
                  </p:nvPr>
                </p:nvGraphicFramePr>
                <p:xfrm>
                  <a:off x="1655791" y="5278630"/>
                  <a:ext cx="1041184" cy="52488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3901" name="Equation" r:id="rId14" imgW="927000" imgH="393480" progId="Equation.DSMT4">
                          <p:embed/>
                        </p:oleObj>
                      </mc:Choice>
                      <mc:Fallback>
                        <p:oleObj name="Equation" r:id="rId14" imgW="927000" imgH="393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55791" y="5278630"/>
                                <a:ext cx="1041184" cy="52488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4" name="Rectangle 43"/>
                  <p:cNvSpPr/>
                  <p:nvPr/>
                </p:nvSpPr>
                <p:spPr>
                  <a:xfrm>
                    <a:off x="2727774" y="5257010"/>
                    <a:ext cx="861047" cy="5118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err="1">
                        <a:latin typeface="Arial" pitchFamily="34" charset="0"/>
                        <a:cs typeface="Arial" pitchFamily="34" charset="0"/>
                      </a:rPr>
                      <a:t>h</a:t>
                    </a:r>
                    <a:r>
                      <a:rPr lang="en-US" sz="2800" dirty="0" err="1" smtClean="0">
                        <a:latin typeface="Arial" pitchFamily="34" charset="0"/>
                        <a:cs typeface="Arial" pitchFamily="34" charset="0"/>
                      </a:rPr>
                      <a:t>oặc</a:t>
                    </a:r>
                    <a:r>
                      <a:rPr lang="vi-VN" sz="28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28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5" name="Rectangle 44"/>
              <p:cNvSpPr/>
              <p:nvPr/>
            </p:nvSpPr>
            <p:spPr>
              <a:xfrm>
                <a:off x="5441606" y="2980308"/>
                <a:ext cx="13227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Suy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vi-VN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29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66533" y="417396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</a:t>
            </a:r>
            <a:r>
              <a:rPr lang="vi-VN" sz="2800" b="1" u="sng" dirty="0" smtClean="0"/>
              <a:t>tế</a:t>
            </a:r>
            <a:endParaRPr lang="en-US" sz="2800" u="sng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6533" y="922262"/>
            <a:ext cx="10835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-70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34462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93258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8280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124141" y="3727936"/>
            <a:ext cx="4404360" cy="1074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3425173"/>
            <a:ext cx="2606040" cy="23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1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441076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</a:t>
            </a:r>
            <a:r>
              <a:rPr lang="vi-VN" sz="2800" b="1" u="sng" dirty="0" smtClean="0"/>
              <a:t>tế</a:t>
            </a:r>
            <a:endParaRPr lang="en-US" sz="2800" u="sng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1143000"/>
            <a:ext cx="10835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</a:t>
            </a:r>
            <a:r>
              <a:rPr lang="vi-VN" sz="2800" b="1" dirty="0"/>
              <a:t> </a:t>
            </a:r>
            <a:r>
              <a:rPr lang="vi-VN" sz="2800" dirty="0"/>
              <a:t>Sau 12 tháng kinh doanh, lợi nhuận của công ty An Bình là:</a:t>
            </a:r>
            <a:endParaRPr lang="en-US" sz="2800" dirty="0"/>
          </a:p>
          <a:p>
            <a:r>
              <a:rPr lang="vi-VN" sz="2800" dirty="0"/>
              <a:t> </a:t>
            </a:r>
            <a:r>
              <a:rPr lang="en-US" sz="2800" dirty="0" smtClean="0"/>
              <a:t>                                                                </a:t>
            </a:r>
            <a:r>
              <a:rPr lang="vi-VN" sz="2800" dirty="0" smtClean="0"/>
              <a:t>(</a:t>
            </a:r>
            <a:r>
              <a:rPr lang="vi-VN" sz="2800" dirty="0"/>
              <a:t>triệu đồng)</a:t>
            </a:r>
            <a:endParaRPr lang="en-US" sz="2800" dirty="0"/>
          </a:p>
          <a:p>
            <a:r>
              <a:rPr lang="vi-VN" sz="2800" dirty="0"/>
              <a:t>* Kết luận: Sau 12 tháng kinh doanh, lợi nhuận của công ty An Bình </a:t>
            </a:r>
            <a:r>
              <a:rPr lang="vi-VN" sz="2800" dirty="0" smtClean="0"/>
              <a:t>là</a:t>
            </a:r>
            <a:r>
              <a:rPr lang="en-US" sz="2800" dirty="0"/>
              <a:t> </a:t>
            </a:r>
            <a:r>
              <a:rPr lang="en-US" sz="2800" dirty="0" smtClean="0"/>
              <a:t>200</a:t>
            </a:r>
            <a:r>
              <a:rPr lang="vi-VN" sz="2800" dirty="0" smtClean="0"/>
              <a:t> </a:t>
            </a:r>
            <a:r>
              <a:rPr lang="vi-VN" sz="2800" dirty="0"/>
              <a:t>triệu đồng.</a:t>
            </a:r>
            <a:endParaRPr lang="en-US" sz="2800" dirty="0"/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84774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6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48483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7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79820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8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48546"/>
              </p:ext>
            </p:extLst>
          </p:nvPr>
        </p:nvGraphicFramePr>
        <p:xfrm>
          <a:off x="1746119" y="1973828"/>
          <a:ext cx="403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9" name="Equation" r:id="rId8" imgW="4038480" imgH="507960" progId="Equation.DSMT4">
                  <p:embed/>
                </p:oleObj>
              </mc:Choice>
              <mc:Fallback>
                <p:oleObj name="Equation" r:id="rId8" imgW="4038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6119" y="1973828"/>
                        <a:ext cx="4038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612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2999027" y="3447797"/>
            <a:ext cx="7712518" cy="559104"/>
            <a:chOff x="843194" y="1352268"/>
            <a:chExt cx="7712518" cy="807873"/>
          </a:xfrm>
        </p:grpSpPr>
        <p:pic>
          <p:nvPicPr>
            <p:cNvPr id="18" name="ĐỒNG HỒ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94" y="1352268"/>
              <a:ext cx="556981" cy="7494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A83199A-4B6C-47F1-B1D5-73F450521DA3}"/>
                </a:ext>
              </a:extLst>
            </p:cNvPr>
            <p:cNvSpPr txBox="1"/>
            <p:nvPr/>
          </p:nvSpPr>
          <p:spPr>
            <a:xfrm>
              <a:off x="1589670" y="1404118"/>
              <a:ext cx="6966042" cy="75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358237"/>
            <a:ext cx="2119091" cy="2119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9479" y="187238"/>
            <a:ext cx="2332521" cy="1595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2345677" y="4054216"/>
            <a:ext cx="66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 ĐÁNH GIÁ HOẠT ĐỘNG NHÓM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19387"/>
              </p:ext>
            </p:extLst>
          </p:nvPr>
        </p:nvGraphicFramePr>
        <p:xfrm>
          <a:off x="126323" y="4532814"/>
          <a:ext cx="1192053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3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73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6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xét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8đ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tin: 8đ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: 7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2đ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94224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</a:t>
            </a:r>
            <a:r>
              <a:rPr lang="vi-VN" sz="2800" b="1" u="sng" dirty="0" smtClean="0"/>
              <a:t>tế</a:t>
            </a:r>
            <a:endParaRPr lang="en-US" sz="2800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9864" y="568940"/>
            <a:ext cx="9442136" cy="3108543"/>
            <a:chOff x="728024" y="1163300"/>
            <a:chExt cx="10835640" cy="3108543"/>
          </a:xfrm>
        </p:grpSpPr>
        <p:sp>
          <p:nvSpPr>
            <p:cNvPr id="23" name="TextBox 22"/>
            <p:cNvSpPr txBox="1"/>
            <p:nvPr/>
          </p:nvSpPr>
          <p:spPr>
            <a:xfrm>
              <a:off x="728024" y="1163300"/>
              <a:ext cx="1083564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8.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                 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diễn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tiền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kiệm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trung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nhập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chi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phí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Dũng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kiệm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trung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3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triệu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chi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phí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84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triệu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nhập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Dũng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   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595755"/>
                </p:ext>
              </p:extLst>
            </p:nvPr>
          </p:nvGraphicFramePr>
          <p:xfrm>
            <a:off x="3774322" y="2133139"/>
            <a:ext cx="32004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4" name="Equation" r:id="rId8" imgW="203040" imgH="291960" progId="Equation.DSMT4">
                    <p:embed/>
                  </p:oleObj>
                </mc:Choice>
                <mc:Fallback>
                  <p:oleObj name="Equation" r:id="rId8" imgW="2030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74322" y="2133139"/>
                          <a:ext cx="32004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423602"/>
                </p:ext>
              </p:extLst>
            </p:nvPr>
          </p:nvGraphicFramePr>
          <p:xfrm>
            <a:off x="7529585" y="2148379"/>
            <a:ext cx="4413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5" name="Equation" r:id="rId10" imgW="279360" imgH="291960" progId="Equation.DSMT4">
                    <p:embed/>
                  </p:oleObj>
                </mc:Choice>
                <mc:Fallback>
                  <p:oleObj name="Equation" r:id="rId10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9585" y="2148379"/>
                          <a:ext cx="44132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097679"/>
                </p:ext>
              </p:extLst>
            </p:nvPr>
          </p:nvGraphicFramePr>
          <p:xfrm>
            <a:off x="7983841" y="1257508"/>
            <a:ext cx="2292219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6" name="Equation" r:id="rId12" imgW="2247840" imgH="393480" progId="Equation.DSMT4">
                    <p:embed/>
                  </p:oleObj>
                </mc:Choice>
                <mc:Fallback>
                  <p:oleObj name="Equation" r:id="rId12" imgW="22478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3841" y="1257508"/>
                          <a:ext cx="2292219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84343395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946589" y="4785148"/>
            <a:ext cx="3265782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15241" y="244850"/>
            <a:ext cx="10567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4: Bài toán thực </a:t>
            </a:r>
            <a:r>
              <a:rPr lang="vi-VN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tế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96883" y="3205040"/>
            <a:ext cx="6891247" cy="680667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8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0001" y="850610"/>
            <a:ext cx="1128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8.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54467"/>
              </p:ext>
            </p:extLst>
          </p:nvPr>
        </p:nvGraphicFramePr>
        <p:xfrm>
          <a:off x="1531938" y="1333500"/>
          <a:ext cx="132242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8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32242" cy="190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46504"/>
              </p:ext>
            </p:extLst>
          </p:nvPr>
        </p:nvGraphicFramePr>
        <p:xfrm>
          <a:off x="1531938" y="1333500"/>
          <a:ext cx="132242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9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32242" cy="190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28024" y="90169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55096"/>
              </p:ext>
            </p:extLst>
          </p:nvPr>
        </p:nvGraphicFramePr>
        <p:xfrm>
          <a:off x="4694237" y="2579688"/>
          <a:ext cx="17852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0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7" y="2579688"/>
                        <a:ext cx="178527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993" y="1305684"/>
            <a:ext cx="9155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Tổng số tiền tiết kiệm của Bác Dũng trong 12 tháng: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72937"/>
              </p:ext>
            </p:extLst>
          </p:nvPr>
        </p:nvGraphicFramePr>
        <p:xfrm>
          <a:off x="8574838" y="1430234"/>
          <a:ext cx="10711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" name="Equation" r:id="rId8" imgW="1028520" imgH="317160" progId="Equation.DSMT4">
                  <p:embed/>
                </p:oleObj>
              </mc:Choice>
              <mc:Fallback>
                <p:oleObj name="Equation" r:id="rId8" imgW="10285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838" y="1430234"/>
                        <a:ext cx="1071162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609552" y="1351404"/>
            <a:ext cx="211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(triệu đồng)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9018" y="1758150"/>
            <a:ext cx="632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Tổng chi phí cả năm của bác Dũng: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06796"/>
              </p:ext>
            </p:extLst>
          </p:nvPr>
        </p:nvGraphicFramePr>
        <p:xfrm>
          <a:off x="5946159" y="1863214"/>
          <a:ext cx="121662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" name="Equation" r:id="rId10" imgW="1168200" imgH="317160" progId="Equation.DSMT4">
                  <p:embed/>
                </p:oleObj>
              </mc:Choice>
              <mc:Fallback>
                <p:oleObj name="Equation" r:id="rId10" imgW="11682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159" y="1863214"/>
                        <a:ext cx="1216628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7154818" y="1743962"/>
            <a:ext cx="211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(triệu đồng)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09320" y="2302930"/>
            <a:ext cx="30766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 có biểu thức: 	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03398"/>
              </p:ext>
            </p:extLst>
          </p:nvPr>
        </p:nvGraphicFramePr>
        <p:xfrm>
          <a:off x="3035485" y="2347695"/>
          <a:ext cx="290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3" name="Equation" r:id="rId12" imgW="2793960" imgH="507960" progId="Equation.DSMT4">
                  <p:embed/>
                </p:oleObj>
              </mc:Choice>
              <mc:Fallback>
                <p:oleObj name="Equation" r:id="rId12" imgW="2793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485" y="2347695"/>
                        <a:ext cx="290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481340"/>
            <a:ext cx="1923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280450" y="2891888"/>
            <a:ext cx="1153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Thay:	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91534"/>
              </p:ext>
            </p:extLst>
          </p:nvPr>
        </p:nvGraphicFramePr>
        <p:xfrm>
          <a:off x="1293329" y="2981979"/>
          <a:ext cx="25130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" name="Equation" r:id="rId14" imgW="2412720" imgH="368280" progId="Equation.DSMT4">
                  <p:embed/>
                </p:oleObj>
              </mc:Choice>
              <mc:Fallback>
                <p:oleObj name="Equation" r:id="rId14" imgW="241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329" y="2981979"/>
                        <a:ext cx="2513013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3841771" y="2829478"/>
            <a:ext cx="4079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vào biểu thức ta được: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73531"/>
              </p:ext>
            </p:extLst>
          </p:nvPr>
        </p:nvGraphicFramePr>
        <p:xfrm>
          <a:off x="2901369" y="3302668"/>
          <a:ext cx="341153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5" name="Equation" r:id="rId16" imgW="3288960" imgH="2590560" progId="Equation.DSMT4">
                  <p:embed/>
                </p:oleObj>
              </mc:Choice>
              <mc:Fallback>
                <p:oleObj name="Equation" r:id="rId16" imgW="328896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369" y="3302668"/>
                        <a:ext cx="3411537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5952" y="5702933"/>
            <a:ext cx="10822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26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máº£nh ghÃ©p bÃ­ áº©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4071696" y="224136"/>
            <a:ext cx="4429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BÍ ẨN</a:t>
            </a:r>
            <a:endParaRPr lang="vi-V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Káº¿t quáº£ hÃ¬nh áº£nh cho play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02" y="5281315"/>
            <a:ext cx="313679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 CHƠI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10515600" cy="4572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đoán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3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"/>
          <p:cNvSpPr/>
          <p:nvPr/>
        </p:nvSpPr>
        <p:spPr>
          <a:xfrm>
            <a:off x="10096500" y="1523999"/>
            <a:ext cx="381000" cy="3810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1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0" name="2">
            <a:hlinkClick r:id="rId3" action="ppaction://hlinksldjump"/>
          </p:cNvPr>
          <p:cNvSpPr/>
          <p:nvPr/>
        </p:nvSpPr>
        <p:spPr>
          <a:xfrm>
            <a:off x="10120135" y="2667000"/>
            <a:ext cx="381000" cy="3810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131" name="3">
            <a:hlinkClick r:id="rId4" action="ppaction://hlinksldjump"/>
          </p:cNvPr>
          <p:cNvSpPr/>
          <p:nvPr/>
        </p:nvSpPr>
        <p:spPr>
          <a:xfrm>
            <a:off x="10120135" y="3962400"/>
            <a:ext cx="381000" cy="3810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2" name="4">
            <a:hlinkClick r:id="rId5" action="ppaction://hlinksldjump"/>
          </p:cNvPr>
          <p:cNvSpPr/>
          <p:nvPr/>
        </p:nvSpPr>
        <p:spPr>
          <a:xfrm>
            <a:off x="10120135" y="5105400"/>
            <a:ext cx="381000" cy="38100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39" name="AI"/>
          <p:cNvSpPr/>
          <p:nvPr/>
        </p:nvSpPr>
        <p:spPr>
          <a:xfrm>
            <a:off x="10120135" y="446315"/>
            <a:ext cx="381000" cy="38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vi-V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1" name="Picture 2" descr="Káº¿t quáº£ hÃ¬nh áº£nh cho máº£nh ghÃ©p bÃ­ áº©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0198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USAID giúp trẻ khuyết tật thích ứng với việc thay đổi hành vi do COVID-19  thông qua chiến dịch truyền thông vui nhộn bằng hình ảnh | Câu chuyện thành  công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5" descr="C:\Users\Admin\Desktop\picture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36" y="301257"/>
            <a:ext cx="6649277" cy="6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29576" y="324395"/>
            <a:ext cx="3352799" cy="306810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352800"/>
            <a:ext cx="3352799" cy="30681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1600" y="304800"/>
            <a:ext cx="3352799" cy="3068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1" y="3352800"/>
            <a:ext cx="3352799" cy="3068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72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máº£nh ghÃ©p bÃ­ áº©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Nhóm 38"/>
          <p:cNvGrpSpPr/>
          <p:nvPr/>
        </p:nvGrpSpPr>
        <p:grpSpPr>
          <a:xfrm>
            <a:off x="1866900" y="3890158"/>
            <a:ext cx="9639300" cy="2510642"/>
            <a:chOff x="323850" y="1195119"/>
            <a:chExt cx="8477250" cy="2057400"/>
          </a:xfrm>
        </p:grpSpPr>
        <p:sp>
          <p:nvSpPr>
            <p:cNvPr id="40" name="Rectangle 3"/>
            <p:cNvSpPr/>
            <p:nvPr/>
          </p:nvSpPr>
          <p:spPr>
            <a:xfrm>
              <a:off x="323850" y="1195119"/>
              <a:ext cx="8477250" cy="2057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37"/>
            <p:cNvSpPr txBox="1"/>
            <p:nvPr/>
          </p:nvSpPr>
          <p:spPr>
            <a:xfrm>
              <a:off x="457200" y="1728519"/>
              <a:ext cx="8210550" cy="78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x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-5; -4; -3; -2; -1; 0; 1; 2; 3</a:t>
              </a:r>
            </a:p>
            <a:p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 x </a:t>
              </a:r>
              <a:r>
                <a:rPr lang="en-US" sz="2800" dirty="0" err="1" smtClean="0">
                  <a:ln w="0"/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n w="0"/>
                  <a:latin typeface="Arial" pitchFamily="34" charset="0"/>
                  <a:cs typeface="Arial" pitchFamily="34" charset="0"/>
                </a:rPr>
                <a:t>: -9</a:t>
              </a:r>
              <a:endParaRPr lang="en-US" sz="2800" dirty="0">
                <a:ln w="0"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47850" y="1142999"/>
            <a:ext cx="9658350" cy="2514601"/>
            <a:chOff x="1847850" y="1142999"/>
            <a:chExt cx="8477250" cy="2514601"/>
          </a:xfrm>
        </p:grpSpPr>
        <p:grpSp>
          <p:nvGrpSpPr>
            <p:cNvPr id="3" name="Nhóm 2"/>
            <p:cNvGrpSpPr/>
            <p:nvPr/>
          </p:nvGrpSpPr>
          <p:grpSpPr>
            <a:xfrm>
              <a:off x="1847850" y="1142999"/>
              <a:ext cx="8477250" cy="2514601"/>
              <a:chOff x="323850" y="1143000"/>
              <a:chExt cx="8477250" cy="2057400"/>
            </a:xfrm>
            <a:solidFill>
              <a:srgbClr val="66FFFF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323850" y="1143000"/>
                <a:ext cx="8477250" cy="2057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6250" y="1364571"/>
                <a:ext cx="8210550" cy="7806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Liệt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kê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tổng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tất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cả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thỏa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mãn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6190182"/>
                </p:ext>
              </p:extLst>
            </p:nvPr>
          </p:nvGraphicFramePr>
          <p:xfrm>
            <a:off x="5295900" y="2133600"/>
            <a:ext cx="1638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0" name="Equation" r:id="rId5" imgW="1638000" imgH="330120" progId="Equation.DSMT4">
                    <p:embed/>
                  </p:oleObj>
                </mc:Choice>
                <mc:Fallback>
                  <p:oleObj name="Equation" r:id="rId5" imgW="16380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95900" y="2133600"/>
                          <a:ext cx="16383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01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12192000" cy="184308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775855 h 1842655"/>
              <a:gd name="connsiteX1" fmla="*/ 4156364 w 9144000"/>
              <a:gd name="connsiteY1" fmla="*/ 0 h 1842655"/>
              <a:gd name="connsiteX2" fmla="*/ 9144000 w 9144000"/>
              <a:gd name="connsiteY2" fmla="*/ 775855 h 1842655"/>
              <a:gd name="connsiteX3" fmla="*/ 9144000 w 9144000"/>
              <a:gd name="connsiteY3" fmla="*/ 1842655 h 1842655"/>
              <a:gd name="connsiteX4" fmla="*/ 0 w 9144000"/>
              <a:gd name="connsiteY4" fmla="*/ 1842655 h 1842655"/>
              <a:gd name="connsiteX5" fmla="*/ 0 w 9144000"/>
              <a:gd name="connsiteY5" fmla="*/ 775855 h 18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842655">
                <a:moveTo>
                  <a:pt x="0" y="775855"/>
                </a:moveTo>
                <a:cubicBezTo>
                  <a:pt x="1413164" y="771237"/>
                  <a:pt x="2743200" y="4618"/>
                  <a:pt x="4156364" y="0"/>
                </a:cubicBezTo>
                <a:lnTo>
                  <a:pt x="9144000" y="775855"/>
                </a:lnTo>
                <a:lnTo>
                  <a:pt x="9144000" y="1842655"/>
                </a:lnTo>
                <a:lnTo>
                  <a:pt x="0" y="1842655"/>
                </a:lnTo>
                <a:lnTo>
                  <a:pt x="0" y="775855"/>
                </a:lnTo>
                <a:close/>
              </a:path>
            </a:pathLst>
          </a:custGeom>
          <a:solidFill>
            <a:srgbClr val="48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0752" y="344487"/>
            <a:ext cx="674581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6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185" y="5749925"/>
            <a:ext cx="181398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788275" y="509627"/>
            <a:ext cx="37421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2967" y="3284538"/>
            <a:ext cx="26733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4500" y="1993900"/>
            <a:ext cx="265006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4501" y="3284538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4501" y="1993900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33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ular Callout 15"/>
          <p:cNvSpPr/>
          <p:nvPr/>
        </p:nvSpPr>
        <p:spPr>
          <a:xfrm>
            <a:off x="91440" y="3459480"/>
            <a:ext cx="9067800" cy="3352800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Luật </a:t>
            </a:r>
            <a:r>
              <a:rPr lang="vi-VN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 – Cách </a:t>
            </a:r>
            <a:r>
              <a:rPr lang="vi-V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vi-VN" sz="2800" b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Có mộ</a:t>
            </a:r>
            <a:r>
              <a:rPr lang="en-US" sz="2800" b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800" b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bằng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cách chọn các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tương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ứng với 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vượt qua các câu hỏi được đưa ra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90487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392382"/>
              <a:ext cx="8210550" cy="7806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2: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19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Káº¿t quáº£ hÃ¬nh áº£nh cho máº£nh ghÃ©p bÃ­ áº©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66900" y="3890158"/>
            <a:ext cx="9029700" cy="1672442"/>
            <a:chOff x="1866900" y="3890158"/>
            <a:chExt cx="902970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902970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2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210093" y="4196349"/>
              <a:ext cx="725070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19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-18; -12;-6;0;6;12;18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90487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392382"/>
              <a:ext cx="8210550" cy="7806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2: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19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Káº¿t quáº£ hÃ¬nh áº£nh cho máº£nh ghÃ©p bÃ­ áº©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66900" y="3890158"/>
            <a:ext cx="9029700" cy="2510642"/>
            <a:chOff x="1866900" y="3890158"/>
            <a:chExt cx="902970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902970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2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160397" y="4196349"/>
              <a:ext cx="7350089" cy="1145589"/>
              <a:chOff x="2160397" y="4196349"/>
              <a:chExt cx="7350089" cy="114558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60397" y="4196349"/>
                <a:ext cx="7350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bội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6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lớn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-19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19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7874507"/>
                  </p:ext>
                </p:extLst>
              </p:nvPr>
            </p:nvGraphicFramePr>
            <p:xfrm>
              <a:off x="4378325" y="4948238"/>
              <a:ext cx="3416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73" name="Equation" r:id="rId5" imgW="3416040" imgH="393480" progId="Equation.DSMT4">
                      <p:embed/>
                    </p:oleObj>
                  </mc:Choice>
                  <mc:Fallback>
                    <p:oleObj name="Equation" r:id="rId5" imgW="341604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378325" y="4948238"/>
                            <a:ext cx="34163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591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84772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556477"/>
              <a:ext cx="8210550" cy="4280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           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3: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pic>
        <p:nvPicPr>
          <p:cNvPr id="1026" name="Picture 2" descr="Káº¿t quáº£ hÃ¬nh áº£nh cho máº£nh ghÃ©p bÃ­ áº©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48594"/>
              </p:ext>
            </p:extLst>
          </p:nvPr>
        </p:nvGraphicFramePr>
        <p:xfrm>
          <a:off x="5372100" y="1752600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Equation" r:id="rId5" imgW="2171520" imgH="393480" progId="Equation.DSMT4">
                  <p:embed/>
                </p:oleObj>
              </mc:Choice>
              <mc:Fallback>
                <p:oleObj name="Equation" r:id="rId5" imgW="217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2100" y="1752600"/>
                        <a:ext cx="2171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09750" y="1173259"/>
            <a:ext cx="8477250" cy="2514601"/>
            <a:chOff x="1733550" y="1173259"/>
            <a:chExt cx="8477250" cy="2514601"/>
          </a:xfrm>
        </p:grpSpPr>
        <p:grpSp>
          <p:nvGrpSpPr>
            <p:cNvPr id="11" name="Nhóm 2"/>
            <p:cNvGrpSpPr/>
            <p:nvPr/>
          </p:nvGrpSpPr>
          <p:grpSpPr>
            <a:xfrm>
              <a:off x="1733550" y="1173259"/>
              <a:ext cx="8477250" cy="2514601"/>
              <a:chOff x="323850" y="1143000"/>
              <a:chExt cx="8477250" cy="2057400"/>
            </a:xfrm>
            <a:solidFill>
              <a:srgbClr val="66FFFF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323850" y="1143000"/>
                <a:ext cx="8477250" cy="2057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6250" y="1556477"/>
                <a:ext cx="8210550" cy="42808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            </a:t>
                </a: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3: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695283"/>
                </p:ext>
              </p:extLst>
            </p:nvPr>
          </p:nvGraphicFramePr>
          <p:xfrm>
            <a:off x="5257800" y="1782859"/>
            <a:ext cx="2171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1" name="Equation" r:id="rId7" imgW="2171520" imgH="393480" progId="Equation.DSMT4">
                    <p:embed/>
                  </p:oleObj>
                </mc:Choice>
                <mc:Fallback>
                  <p:oleObj name="Equation" r:id="rId7" imgW="21715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57800" y="1782859"/>
                          <a:ext cx="2171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1866900" y="3890158"/>
            <a:ext cx="8477250" cy="2510642"/>
            <a:chOff x="1866900" y="3890158"/>
            <a:chExt cx="8477250" cy="2510642"/>
          </a:xfrm>
        </p:grpSpPr>
        <p:sp>
          <p:nvSpPr>
            <p:cNvPr id="40" name="Rectangle 3"/>
            <p:cNvSpPr/>
            <p:nvPr/>
          </p:nvSpPr>
          <p:spPr>
            <a:xfrm>
              <a:off x="1866900" y="3890158"/>
              <a:ext cx="8477250" cy="25106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981351"/>
                </p:ext>
              </p:extLst>
            </p:nvPr>
          </p:nvGraphicFramePr>
          <p:xfrm>
            <a:off x="4648200" y="4179888"/>
            <a:ext cx="2286000" cy="193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2" name="Equation" r:id="rId8" imgW="2286000" imgH="1930320" progId="Equation.DSMT4">
                    <p:embed/>
                  </p:oleObj>
                </mc:Choice>
                <mc:Fallback>
                  <p:oleObj name="Equation" r:id="rId8" imgW="2286000" imgH="1930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48200" y="4179888"/>
                          <a:ext cx="2286000" cy="193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81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857250" y="1142999"/>
            <a:ext cx="10191750" cy="233172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249427"/>
              <a:ext cx="8210550" cy="12220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4: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Pythagoras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khoảng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582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800" smtClean="0">
                  <a:latin typeface="Arial" pitchFamily="34" charset="0"/>
                  <a:cs typeface="Arial" pitchFamily="34" charset="0"/>
                </a:rPr>
                <a:t>saac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Newton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1643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Họ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nhau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Káº¿t quáº£ hÃ¬nh áº£nh cho máº£nh ghÃ©p bÃ­ áº©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66900" y="3890158"/>
            <a:ext cx="8477250" cy="2160122"/>
            <a:chOff x="1866900" y="3890158"/>
            <a:chExt cx="847725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847725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9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Họ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sinh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cách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năm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ln w="0"/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 smtClean="0">
                    <a:ln w="0"/>
                    <a:latin typeface="Arial" pitchFamily="34" charset="0"/>
                    <a:cs typeface="Arial" pitchFamily="34" charset="0"/>
                  </a:rPr>
                  <a:t>: </a:t>
                </a:r>
                <a:endParaRPr lang="en-US" sz="2800" dirty="0">
                  <a:ln w="0"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963454"/>
                </p:ext>
              </p:extLst>
            </p:nvPr>
          </p:nvGraphicFramePr>
          <p:xfrm>
            <a:off x="5078730" y="5344031"/>
            <a:ext cx="3225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2" name="Equation" r:id="rId5" imgW="3225600" imgH="393480" progId="Equation.DSMT4">
                    <p:embed/>
                  </p:oleObj>
                </mc:Choice>
                <mc:Fallback>
                  <p:oleObj name="Equation" r:id="rId5" imgW="3225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78730" y="5344031"/>
                          <a:ext cx="3225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102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7076" y="381000"/>
            <a:ext cx="392126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982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Xem trước chủ đề 1 “Đầu tư kinh doanh”.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z="2800" smtClean="0">
                <a:latin typeface="Arial" pitchFamily="34" charset="0"/>
                <a:cs typeface="Arial" pitchFamily="34" charset="0"/>
              </a:rPr>
              <a:t>24</a:t>
            </a:fld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40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4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4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79320"/>
            <a:ext cx="707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Bài tập bổ sung: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64920" y="2819400"/>
            <a:ext cx="7223760" cy="3535369"/>
            <a:chOff x="1264920" y="2819400"/>
            <a:chExt cx="7223760" cy="3535369"/>
          </a:xfrm>
        </p:grpSpPr>
        <p:sp>
          <p:nvSpPr>
            <p:cNvPr id="33" name="TextBox 32"/>
            <p:cNvSpPr txBox="1"/>
            <p:nvPr/>
          </p:nvSpPr>
          <p:spPr>
            <a:xfrm>
              <a:off x="1264920" y="2819400"/>
              <a:ext cx="7223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2800" dirty="0">
                  <a:latin typeface="Arial" pitchFamily="34" charset="0"/>
                  <a:cs typeface="Arial" pitchFamily="34" charset="0"/>
                </a:rPr>
                <a:t>Tìm số 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x,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sao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vi-VN" sz="2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12900" y="3494396"/>
              <a:ext cx="4082326" cy="548964"/>
              <a:chOff x="760524" y="5189406"/>
              <a:chExt cx="3823779" cy="548964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8420412"/>
                  </p:ext>
                </p:extLst>
              </p:nvPr>
            </p:nvGraphicFramePr>
            <p:xfrm>
              <a:off x="3742685" y="5230810"/>
              <a:ext cx="841618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92" name="Equation" r:id="rId3" imgW="711000" imgH="317160" progId="Equation.DSMT4">
                      <p:embed/>
                    </p:oleObj>
                  </mc:Choice>
                  <mc:Fallback>
                    <p:oleObj name="Equation" r:id="rId3" imgW="71100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2685" y="5230810"/>
                            <a:ext cx="841618" cy="41116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7" name="Group 26"/>
              <p:cNvGrpSpPr/>
              <p:nvPr/>
            </p:nvGrpSpPr>
            <p:grpSpPr>
              <a:xfrm>
                <a:off x="760524" y="5189406"/>
                <a:ext cx="3274081" cy="548964"/>
                <a:chOff x="1192318" y="5257010"/>
                <a:chExt cx="2826816" cy="537000"/>
              </a:xfrm>
            </p:grpSpPr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7021834"/>
                    </p:ext>
                  </p:extLst>
                </p:nvPr>
              </p:nvGraphicFramePr>
              <p:xfrm>
                <a:off x="1192318" y="5286211"/>
                <a:ext cx="884558" cy="5077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093" name="Equation" r:id="rId5" imgW="787320" imgH="380880" progId="Equation.DSMT4">
                        <p:embed/>
                      </p:oleObj>
                    </mc:Choice>
                    <mc:Fallback>
                      <p:oleObj name="Equation" r:id="rId5" imgW="787320" imgH="380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92318" y="5286211"/>
                              <a:ext cx="884558" cy="5077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2" name="Rectangle 31"/>
                <p:cNvSpPr/>
                <p:nvPr/>
              </p:nvSpPr>
              <p:spPr>
                <a:xfrm>
                  <a:off x="2099221" y="5257010"/>
                  <a:ext cx="1919913" cy="5118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2800" dirty="0">
                      <a:latin typeface="Arial" pitchFamily="34" charset="0"/>
                      <a:cs typeface="Arial" pitchFamily="34" charset="0"/>
                    </a:rPr>
                    <a:t>chia hết cho </a:t>
                  </a:r>
                  <a:endParaRPr lang="en-US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69139"/>
                </p:ext>
              </p:extLst>
            </p:nvPr>
          </p:nvGraphicFramePr>
          <p:xfrm>
            <a:off x="1541463" y="4144963"/>
            <a:ext cx="47196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4" name="Equation" r:id="rId7" imgW="3225600" imgH="393480" progId="Equation.DSMT4">
                    <p:embed/>
                  </p:oleObj>
                </mc:Choice>
                <mc:Fallback>
                  <p:oleObj name="Equation" r:id="rId7" imgW="3225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63" y="4144963"/>
                          <a:ext cx="47196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5867231"/>
                </p:ext>
              </p:extLst>
            </p:nvPr>
          </p:nvGraphicFramePr>
          <p:xfrm>
            <a:off x="1564958" y="4738370"/>
            <a:ext cx="37544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5" name="Equation" r:id="rId9" imgW="2565360" imgH="393480" progId="Equation.DSMT4">
                    <p:embed/>
                  </p:oleObj>
                </mc:Choice>
                <mc:Fallback>
                  <p:oleObj name="Equation" r:id="rId9" imgW="2565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958" y="4738370"/>
                          <a:ext cx="37544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6047132"/>
                </p:ext>
              </p:extLst>
            </p:nvPr>
          </p:nvGraphicFramePr>
          <p:xfrm>
            <a:off x="1580198" y="5240338"/>
            <a:ext cx="36639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6" name="Equation" r:id="rId11" imgW="2501640" imgH="469800" progId="Equation.DSMT4">
                    <p:embed/>
                  </p:oleObj>
                </mc:Choice>
                <mc:Fallback>
                  <p:oleObj name="Equation" r:id="rId11" imgW="250164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198" y="5240338"/>
                          <a:ext cx="3663950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1600518" y="5795641"/>
              <a:ext cx="4557712" cy="559128"/>
              <a:chOff x="563354" y="5189411"/>
              <a:chExt cx="4269059" cy="559128"/>
            </a:xfrm>
          </p:grpSpPr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0575430"/>
                  </p:ext>
                </p:extLst>
              </p:nvPr>
            </p:nvGraphicFramePr>
            <p:xfrm>
              <a:off x="3781133" y="5231008"/>
              <a:ext cx="1051280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97" name="Equation" r:id="rId13" imgW="888840" imgH="317160" progId="Equation.DSMT4">
                      <p:embed/>
                    </p:oleObj>
                  </mc:Choice>
                  <mc:Fallback>
                    <p:oleObj name="Equation" r:id="rId13" imgW="88884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1133" y="5231008"/>
                            <a:ext cx="1051280" cy="4111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2" name="Group 41"/>
              <p:cNvGrpSpPr/>
              <p:nvPr/>
            </p:nvGrpSpPr>
            <p:grpSpPr>
              <a:xfrm>
                <a:off x="563354" y="5189411"/>
                <a:ext cx="3441698" cy="559128"/>
                <a:chOff x="1022083" y="5257010"/>
                <a:chExt cx="2971533" cy="546942"/>
              </a:xfrm>
            </p:grpSpPr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22565571"/>
                    </p:ext>
                  </p:extLst>
                </p:nvPr>
              </p:nvGraphicFramePr>
              <p:xfrm>
                <a:off x="1022083" y="5279071"/>
                <a:ext cx="1227340" cy="5248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098" name="Equation" r:id="rId15" imgW="1091880" imgH="393480" progId="Equation.DSMT4">
                        <p:embed/>
                      </p:oleObj>
                    </mc:Choice>
                    <mc:Fallback>
                      <p:oleObj name="Equation" r:id="rId15" imgW="1091880" imgH="393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2083" y="5279071"/>
                              <a:ext cx="1227340" cy="524881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" name="Rectangle 47"/>
                <p:cNvSpPr/>
                <p:nvPr/>
              </p:nvSpPr>
              <p:spPr>
                <a:xfrm>
                  <a:off x="2296414" y="5257010"/>
                  <a:ext cx="1697202" cy="511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l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à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ước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của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5656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12192000" cy="184308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775855 h 1842655"/>
              <a:gd name="connsiteX1" fmla="*/ 4156364 w 9144000"/>
              <a:gd name="connsiteY1" fmla="*/ 0 h 1842655"/>
              <a:gd name="connsiteX2" fmla="*/ 9144000 w 9144000"/>
              <a:gd name="connsiteY2" fmla="*/ 775855 h 1842655"/>
              <a:gd name="connsiteX3" fmla="*/ 9144000 w 9144000"/>
              <a:gd name="connsiteY3" fmla="*/ 1842655 h 1842655"/>
              <a:gd name="connsiteX4" fmla="*/ 0 w 9144000"/>
              <a:gd name="connsiteY4" fmla="*/ 1842655 h 1842655"/>
              <a:gd name="connsiteX5" fmla="*/ 0 w 9144000"/>
              <a:gd name="connsiteY5" fmla="*/ 775855 h 18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842655">
                <a:moveTo>
                  <a:pt x="0" y="775855"/>
                </a:moveTo>
                <a:cubicBezTo>
                  <a:pt x="1413164" y="771237"/>
                  <a:pt x="2743200" y="4618"/>
                  <a:pt x="4156364" y="0"/>
                </a:cubicBezTo>
                <a:lnTo>
                  <a:pt x="9144000" y="775855"/>
                </a:lnTo>
                <a:lnTo>
                  <a:pt x="9144000" y="1842655"/>
                </a:lnTo>
                <a:lnTo>
                  <a:pt x="0" y="1842655"/>
                </a:lnTo>
                <a:lnTo>
                  <a:pt x="0" y="775855"/>
                </a:lnTo>
                <a:close/>
              </a:path>
            </a:pathLst>
          </a:custGeom>
          <a:solidFill>
            <a:srgbClr val="48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63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0752" y="344487"/>
            <a:ext cx="674581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9185" y="5749925"/>
            <a:ext cx="181398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788275" y="509627"/>
            <a:ext cx="37421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92967" y="3284538"/>
            <a:ext cx="26733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84500" y="1993900"/>
            <a:ext cx="265006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2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nodeType="click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087967" y="84139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16387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2611" y="47244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2801" y="765175"/>
            <a:ext cx="11140017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5600" y="188913"/>
            <a:ext cx="10972800" cy="45259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31800" y="1052513"/>
            <a:ext cx="11616267" cy="34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en-US" sz="2800" dirty="0">
                <a:latin typeface="Arial" pitchFamily="34" charset="0"/>
                <a:cs typeface="Arial" pitchFamily="34" charset="0"/>
              </a:rPr>
              <a:t>Kết quả của phép </a:t>
            </a:r>
            <a:r>
              <a:rPr lang="pt-BR" altLang="en-US" sz="2800" dirty="0" smtClean="0">
                <a:latin typeface="Arial" pitchFamily="34" charset="0"/>
                <a:cs typeface="Arial" pitchFamily="34" charset="0"/>
              </a:rPr>
              <a:t>tính  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(-551) + </a:t>
            </a:r>
            <a:r>
              <a:rPr lang="pt-BR" altLang="en-US" sz="2800" dirty="0" smtClean="0">
                <a:latin typeface="Arial" pitchFamily="34" charset="0"/>
                <a:cs typeface="Arial" pitchFamily="34" charset="0"/>
              </a:rPr>
              <a:t>400 + 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(-449)</a:t>
            </a:r>
          </a:p>
          <a:p>
            <a:pPr eaLnBrk="1" hangingPunct="1"/>
            <a:endParaRPr lang="pt-BR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A.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altLang="en-US" sz="2800" dirty="0" smtClean="0">
                <a:latin typeface="Arial" pitchFamily="34" charset="0"/>
                <a:cs typeface="Arial" pitchFamily="34" charset="0"/>
              </a:rPr>
              <a:t>-600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            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B.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altLang="en-US" sz="2800" dirty="0" smtClean="0">
                <a:latin typeface="Arial" pitchFamily="34" charset="0"/>
                <a:cs typeface="Arial" pitchFamily="34" charset="0"/>
              </a:rPr>
              <a:t>-1450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   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C.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-1000            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dirty="0">
                <a:latin typeface="Arial" pitchFamily="34" charset="0"/>
                <a:cs typeface="Arial" pitchFamily="34" charset="0"/>
              </a:rPr>
              <a:t> 	</a:t>
            </a: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D.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-1500</a:t>
            </a:r>
          </a:p>
        </p:txBody>
      </p:sp>
      <p:pic>
        <p:nvPicPr>
          <p:cNvPr id="17412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3360" y="45720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8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814917" y="144463"/>
            <a:ext cx="497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hỏi 3</a:t>
            </a:r>
          </a:p>
        </p:txBody>
      </p:sp>
      <p:sp>
        <p:nvSpPr>
          <p:cNvPr id="17419" name="Rectangle 1"/>
          <p:cNvSpPr>
            <a:spLocks noChangeArrowheads="1"/>
          </p:cNvSpPr>
          <p:nvPr/>
        </p:nvSpPr>
        <p:spPr bwMode="auto">
          <a:xfrm>
            <a:off x="1016000" y="77673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Kết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quả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sắp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xếp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- 75; - 2; - 7; 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57 </a:t>
            </a:r>
            <a:endParaRPr lang="en-US" altLang="en-US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theo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thứ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tự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giảm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dần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là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8436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0" y="448056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42485" y="2414589"/>
            <a:ext cx="543136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A.-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75; 57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;- 7;- 2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6767" y="2420939"/>
            <a:ext cx="51308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B.- 2;-7;- 75;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105" y="3489325"/>
            <a:ext cx="5558367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C.-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75; 57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- 2; - 7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6767" y="3357563"/>
            <a:ext cx="4607984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 57; -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2;-7;-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11200" y="188913"/>
            <a:ext cx="10972800" cy="480131"/>
          </a:xfrm>
        </p:spPr>
        <p:txBody>
          <a:bodyPr>
            <a:sp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hỏi 4</a:t>
            </a:r>
          </a:p>
        </p:txBody>
      </p:sp>
      <p:pic>
        <p:nvPicPr>
          <p:cNvPr id="19459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6217" y="45720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617" y="981075"/>
            <a:ext cx="10668000" cy="32441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 smtClean="0">
                <a:latin typeface="Arial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(-7). 4+(-7).6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-70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-22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7633" y="333375"/>
            <a:ext cx="10972800" cy="480131"/>
          </a:xfrm>
        </p:spPr>
        <p:txBody>
          <a:bodyPr>
            <a:sp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</a:t>
            </a:r>
          </a:p>
        </p:txBody>
      </p: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1295467" y="1071952"/>
            <a:ext cx="3913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x, </a:t>
            </a:r>
            <a:r>
              <a:rPr lang="en-US" alt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lang="en-US" altLang="en-US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94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83488"/>
              </p:ext>
            </p:extLst>
          </p:nvPr>
        </p:nvGraphicFramePr>
        <p:xfrm>
          <a:off x="5107518" y="1111251"/>
          <a:ext cx="257598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Equation" r:id="rId3" imgW="1180800" imgH="304560" progId="Equation.DSMT4">
                  <p:embed/>
                </p:oleObj>
              </mc:Choice>
              <mc:Fallback>
                <p:oleObj name="Equation" r:id="rId3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518" y="1111251"/>
                        <a:ext cx="257598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1697" y="48768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24084" y="3157539"/>
            <a:ext cx="552873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khác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8778" y="3357563"/>
            <a:ext cx="527896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x= -72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358" y="2324101"/>
            <a:ext cx="27462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 = 18           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8534" y="2205039"/>
            <a:ext cx="2568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x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-18       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10484" y="464877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531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8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101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9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31141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0" name="Equation" r:id="rId6" imgW="190440" imgH="330120" progId="Equation.DSMT4">
                  <p:embed/>
                </p:oleObj>
              </mc:Choice>
              <mc:Fallback>
                <p:oleObj name="Equation" r:id="rId6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607822"/>
              </p:ext>
            </p:extLst>
          </p:nvPr>
        </p:nvGraphicFramePr>
        <p:xfrm>
          <a:off x="1823385" y="1935480"/>
          <a:ext cx="3754455" cy="50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1" name="Equation" r:id="rId8" imgW="2361960" imgH="393480" progId="Equation.DSMT4">
                  <p:embed/>
                </p:oleObj>
              </mc:Choice>
              <mc:Fallback>
                <p:oleObj name="Equation" r:id="rId8" imgW="236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385" y="1935480"/>
                        <a:ext cx="3754455" cy="50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2407920" y="5336622"/>
            <a:ext cx="4404360" cy="1074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07769"/>
              </p:ext>
            </p:extLst>
          </p:nvPr>
        </p:nvGraphicFramePr>
        <p:xfrm>
          <a:off x="1811021" y="2407920"/>
          <a:ext cx="4681220" cy="49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2" name="Equation" r:id="rId10" imgW="3200400" imgH="393480" progId="Equation.DSMT4">
                  <p:embed/>
                </p:oleObj>
              </mc:Choice>
              <mc:Fallback>
                <p:oleObj name="Equation" r:id="rId10" imgW="3200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021" y="2407920"/>
                        <a:ext cx="4681220" cy="49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21881" y="4213999"/>
            <a:ext cx="2606040" cy="2324021"/>
          </a:xfrm>
          <a:prstGeom prst="rect">
            <a:avLst/>
          </a:prstGeom>
        </p:spPr>
      </p:pic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11884"/>
              </p:ext>
            </p:extLst>
          </p:nvPr>
        </p:nvGraphicFramePr>
        <p:xfrm>
          <a:off x="1779489" y="3058276"/>
          <a:ext cx="3910013" cy="55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3" name="Equation" r:id="rId13" imgW="3263760" imgH="393480" progId="Equation.DSMT4">
                  <p:embed/>
                </p:oleObj>
              </mc:Choice>
              <mc:Fallback>
                <p:oleObj name="Equation" r:id="rId13" imgW="326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489" y="3058276"/>
                        <a:ext cx="3910013" cy="555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59265"/>
              </p:ext>
            </p:extLst>
          </p:nvPr>
        </p:nvGraphicFramePr>
        <p:xfrm>
          <a:off x="1800225" y="3756343"/>
          <a:ext cx="1492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4" name="Equation" r:id="rId15" imgW="1244520" imgH="469800" progId="Equation.DSMT4">
                  <p:embed/>
                </p:oleObj>
              </mc:Choice>
              <mc:Fallback>
                <p:oleObj name="Equation" r:id="rId15" imgW="1244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756343"/>
                        <a:ext cx="14922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248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2008</TotalTime>
  <Words>1004</Words>
  <Application>Microsoft Office PowerPoint</Application>
  <PresentationFormat>Custom</PresentationFormat>
  <Paragraphs>130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 Bài tập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211</cp:revision>
  <dcterms:created xsi:type="dcterms:W3CDTF">2021-06-07T13:44:30Z</dcterms:created>
  <dcterms:modified xsi:type="dcterms:W3CDTF">2021-08-19T12:07:00Z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