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8"/>
  </p:notesMasterIdLst>
  <p:sldIdLst>
    <p:sldId id="280" r:id="rId5"/>
    <p:sldId id="257" r:id="rId6"/>
    <p:sldId id="258" r:id="rId7"/>
    <p:sldId id="264" r:id="rId8"/>
    <p:sldId id="265" r:id="rId9"/>
    <p:sldId id="281" r:id="rId10"/>
    <p:sldId id="282" r:id="rId11"/>
    <p:sldId id="283" r:id="rId12"/>
    <p:sldId id="266" r:id="rId13"/>
    <p:sldId id="267" r:id="rId14"/>
    <p:sldId id="284" r:id="rId15"/>
    <p:sldId id="279" r:id="rId16"/>
    <p:sldId id="26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15142A"/>
    <a:srgbClr val="FAED3B"/>
    <a:srgbClr val="70AD47"/>
    <a:srgbClr val="A7FDFF"/>
    <a:srgbClr val="3CDFE6"/>
    <a:srgbClr val="0C0D0E"/>
    <a:srgbClr val="1F4E79"/>
    <a:srgbClr val="ED7D31"/>
    <a:srgbClr val="C55A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56" autoAdjust="0"/>
    <p:restoredTop sz="84954" autoAdjust="0"/>
  </p:normalViewPr>
  <p:slideViewPr>
    <p:cSldViewPr snapToGrid="0">
      <p:cViewPr varScale="1">
        <p:scale>
          <a:sx n="51" d="100"/>
          <a:sy n="51" d="100"/>
        </p:scale>
        <p:origin x="-49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9B0E6-B9BF-4E2D-AE08-8C7EBB196A2E}" type="datetimeFigureOut">
              <a:rPr lang="en-US" smtClean="0"/>
              <a:pPr/>
              <a:t>8/19/2021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816F-A1CF-4485-B308-1B9F14B36E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83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2913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024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980C5E7-B1A1-4648-89D2-17B0F1E7F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5D140298-3E00-4E73-B947-697E69282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6BB99EB-0E86-4FEA-A9C4-501D4E75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8/19/2021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731F536-58DF-4935-AE3B-7A08C0312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E995127-BE30-42B7-9BE5-B83CC6A2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751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8/19/2021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746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B1E1D3E-E4B6-4EAA-BFB4-25A0557A6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6F7E0856-45A8-4EAD-A9D6-8A993968A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90EEBE1-2BAF-4C94-8403-6E8454F9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8/19/2021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3358F46-E931-4D79-94A5-037AFD073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5130D95-EF5F-4A0A-93BD-73AEE2C2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256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1BABEC0-6253-4360-B586-B9D20933D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946E20B-8661-4C60-84FB-4892E8B48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5132BE45-79E4-479B-BD2F-46CCB0BEE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0589105E-DF25-4F38-BDE2-9B00C2C4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8/19/2021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1D9C4A8-7467-4BAD-98A2-0B63CAC1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8BC5C5C0-08E4-4F7B-9E80-8925539D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407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47FF641-A5CC-4263-A394-2112D623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24D6865-C632-473C-AEC8-8D3F71562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9FDBD19-4D33-4F6A-9938-6A04B3888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51697E46-CE4D-480E-A997-2B53B2DF5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8B8B7E36-823F-4FD4-B826-E450A12480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8DBB3B14-C886-4F84-9FD5-11C8320E1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8/19/2021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DF9AF591-4BBF-4BF2-9EF7-F8B114DF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352B1A04-B244-4AE3-8997-9B075B10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44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8/19/2021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0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8/19/2021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661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8EF408F-8083-4F07-9628-074C7AFE4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70477E0-A333-439D-A531-30B39A813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D5D59501-D187-414C-AACE-F83872003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1235F890-BB8A-49E1-880A-924FD6FE4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8/19/2021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51CA38FE-429A-41E7-942D-ECCE639D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2401D9BC-0038-4041-AE2C-657BF99D4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561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7956CFD-7F35-482C-A50F-B3D43ACB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7FD7F3EF-0FE9-46C4-A116-5DA6E26B0D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D10B4041-0F17-42D8-AF16-AB099A39F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BAF67FF-F8F1-4B22-A471-9317ED3A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8/19/2021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A73D6993-98F8-4234-B24A-02D4DB41C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F2A34037-0E7D-4379-ACA0-98611B2F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197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/>
              <a:pPr/>
              <a:t>8/19/2021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="" xmlns:a16="http://schemas.microsoft.com/office/drawing/2014/main" id="{C617D0E3-7879-4E51-9843-14E11D752E40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9411307" y="5438588"/>
            <a:ext cx="2086303" cy="1656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039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sv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dauhieu.gsp" TargetMode="External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2">
            <a:extLst>
              <a:ext uri="{FF2B5EF4-FFF2-40B4-BE49-F238E27FC236}">
                <a16:creationId xmlns="" xmlns:a16="http://schemas.microsoft.com/office/drawing/2014/main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9628" y="2323835"/>
            <a:ext cx="11952372" cy="1417123"/>
          </a:xfrm>
        </p:spPr>
        <p:txBody>
          <a:bodyPr>
            <a:noAutofit/>
          </a:bodyPr>
          <a:lstStyle/>
          <a:p>
            <a: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sz="5000" b="1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Phép</a:t>
            </a:r>
            <a:r>
              <a:rPr lang="en-US" sz="50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50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lũy</a:t>
            </a:r>
            <a:r>
              <a:rPr lang="en-US" sz="50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thừa</a:t>
            </a:r>
            <a:r>
              <a:rPr lang="en-US" sz="50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50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50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mũ</a:t>
            </a:r>
            <a:r>
              <a:rPr lang="en-US" sz="50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tự</a:t>
            </a:r>
            <a:r>
              <a:rPr lang="en-US" sz="50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000" b="1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nhiên</a:t>
            </a:r>
            <a:endParaRPr lang="en-US" sz="50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="" xmlns:a16="http://schemas.microsoft.com/office/drawing/2014/main" id="{AA65E432-C1E6-4C36-BF8E-2DA25E65DC3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579677" y="4747910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5177912"/>
            <a:ext cx="9144000" cy="1655762"/>
          </a:xfrm>
        </p:spPr>
        <p:txBody>
          <a:bodyPr>
            <a:normAutofit/>
          </a:bodyPr>
          <a:lstStyle/>
          <a:p>
            <a:r>
              <a:rPr lang="en-US" sz="2800" dirty="0" err="1">
                <a:solidFill>
                  <a:schemeClr val="bg1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Giáo</a:t>
            </a:r>
            <a:r>
              <a:rPr lang="en-US" sz="2800" dirty="0">
                <a:solidFill>
                  <a:schemeClr val="bg1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viên</a:t>
            </a:r>
            <a:r>
              <a:rPr lang="en-US" sz="2800" dirty="0">
                <a:solidFill>
                  <a:schemeClr val="bg1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:……………………………</a:t>
            </a:r>
          </a:p>
        </p:txBody>
      </p:sp>
      <p:pic>
        <p:nvPicPr>
          <p:cNvPr id="15" name="1" descr="Clipboard">
            <a:extLst>
              <a:ext uri="{FF2B5EF4-FFF2-40B4-BE49-F238E27FC236}">
                <a16:creationId xmlns=""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-634327" y="3883012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=""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=""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="" xmlns:a16="http://schemas.microsoft.com/office/drawing/2014/main" id="{CF2EB805-B981-47B9-9661-CF05DB551677}"/>
              </a:ext>
            </a:extLst>
          </p:cNvPr>
          <p:cNvSpPr txBox="1">
            <a:spLocks/>
          </p:cNvSpPr>
          <p:nvPr/>
        </p:nvSpPr>
        <p:spPr>
          <a:xfrm>
            <a:off x="262360" y="160893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dirty="0">
                <a:solidFill>
                  <a:schemeClr val="bg1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    PHÒNG GD&amp;ĐT………..</a:t>
            </a:r>
          </a:p>
          <a:p>
            <a:pPr algn="l"/>
            <a:r>
              <a:rPr lang="en-US" sz="2800" dirty="0">
                <a:solidFill>
                  <a:schemeClr val="bg1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TRƯỜNG THCS ………….……</a:t>
            </a:r>
          </a:p>
        </p:txBody>
      </p:sp>
      <p:sp>
        <p:nvSpPr>
          <p:cNvPr id="14" name="!!1">
            <a:extLst>
              <a:ext uri="{FF2B5EF4-FFF2-40B4-BE49-F238E27FC236}">
                <a16:creationId xmlns="" xmlns:a16="http://schemas.microsoft.com/office/drawing/2014/main" id="{0E246211-C9C9-4B3E-9DDF-914AB989AE93}"/>
              </a:ext>
            </a:extLst>
          </p:cNvPr>
          <p:cNvSpPr txBox="1"/>
          <p:nvPr/>
        </p:nvSpPr>
        <p:spPr>
          <a:xfrm>
            <a:off x="4397104" y="2138683"/>
            <a:ext cx="676275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S6-C1-B5-T2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90639705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3"/>
          <p:cNvSpPr txBox="1">
            <a:spLocks noChangeArrowheads="1"/>
          </p:cNvSpPr>
          <p:nvPr/>
        </p:nvSpPr>
        <p:spPr>
          <a:xfrm>
            <a:off x="304800" y="609600"/>
            <a:ext cx="8229600" cy="31829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1/ Chọn câu trả lời đúng và khoanh tròn: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Khi chia hai lũy thừa cùng cơ số khác 0, ta thực hiện: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a. Ta giữ nguyên cơ số và cộng các số mũ.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b. Ta giữ nguyên cơ số và trừ các số mũ.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c. Chia các cơ số và trừ các số mũ.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d.Các câu trên đều sai.</a:t>
            </a:r>
          </a:p>
        </p:txBody>
      </p:sp>
      <p:grpSp>
        <p:nvGrpSpPr>
          <p:cNvPr id="15" name="Group 25"/>
          <p:cNvGrpSpPr>
            <a:grpSpLocks/>
          </p:cNvGrpSpPr>
          <p:nvPr/>
        </p:nvGrpSpPr>
        <p:grpSpPr bwMode="auto">
          <a:xfrm>
            <a:off x="4938713" y="4064000"/>
            <a:ext cx="481012" cy="2565400"/>
            <a:chOff x="3111" y="2560"/>
            <a:chExt cx="303" cy="1616"/>
          </a:xfrm>
        </p:grpSpPr>
        <p:sp>
          <p:nvSpPr>
            <p:cNvPr id="17" name="Rectangle 4"/>
            <p:cNvSpPr>
              <a:spLocks noChangeArrowheads="1"/>
            </p:cNvSpPr>
            <p:nvPr/>
          </p:nvSpPr>
          <p:spPr bwMode="auto">
            <a:xfrm>
              <a:off x="3111" y="2560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solidFill>
                  <a:srgbClr val="0000CC"/>
                </a:solidFill>
                <a:latin typeface=".VnTime" pitchFamily="34" charset="0"/>
              </a:endParaRPr>
            </a:p>
          </p:txBody>
        </p:sp>
        <p:sp>
          <p:nvSpPr>
            <p:cNvPr id="18" name="Rectangle 5"/>
            <p:cNvSpPr>
              <a:spLocks noChangeArrowheads="1"/>
            </p:cNvSpPr>
            <p:nvPr/>
          </p:nvSpPr>
          <p:spPr bwMode="auto">
            <a:xfrm>
              <a:off x="3126" y="301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solidFill>
                  <a:srgbClr val="0000CC"/>
                </a:solidFill>
                <a:latin typeface=".VnTime" pitchFamily="34" charset="0"/>
              </a:endParaRPr>
            </a:p>
          </p:txBody>
        </p:sp>
        <p:sp>
          <p:nvSpPr>
            <p:cNvPr id="19" name="Rectangle 6"/>
            <p:cNvSpPr>
              <a:spLocks noChangeArrowheads="1"/>
            </p:cNvSpPr>
            <p:nvPr/>
          </p:nvSpPr>
          <p:spPr bwMode="auto">
            <a:xfrm>
              <a:off x="3120" y="349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solidFill>
                  <a:srgbClr val="0000CC"/>
                </a:solidFill>
                <a:latin typeface=".VnTime" pitchFamily="34" charset="0"/>
              </a:endParaRPr>
            </a:p>
          </p:txBody>
        </p:sp>
        <p:sp>
          <p:nvSpPr>
            <p:cNvPr id="20" name="Rectangle 7"/>
            <p:cNvSpPr>
              <a:spLocks noChangeArrowheads="1"/>
            </p:cNvSpPr>
            <p:nvPr/>
          </p:nvSpPr>
          <p:spPr bwMode="auto">
            <a:xfrm>
              <a:off x="3121" y="388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solidFill>
                  <a:srgbClr val="0000CC"/>
                </a:solidFill>
                <a:latin typeface=".VnTime" pitchFamily="34" charset="0"/>
              </a:endParaRPr>
            </a:p>
          </p:txBody>
        </p:sp>
      </p:grpSp>
      <p:sp>
        <p:nvSpPr>
          <p:cNvPr id="21" name="Oval 20"/>
          <p:cNvSpPr/>
          <p:nvPr/>
        </p:nvSpPr>
        <p:spPr>
          <a:xfrm>
            <a:off x="315913" y="2243138"/>
            <a:ext cx="4572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CC"/>
              </a:solidFill>
            </a:endParaRPr>
          </a:p>
        </p:txBody>
      </p:sp>
      <p:sp>
        <p:nvSpPr>
          <p:cNvPr id="22" name="Rectangle 3"/>
          <p:cNvSpPr txBox="1">
            <a:spLocks noChangeArrowheads="1"/>
          </p:cNvSpPr>
          <p:nvPr/>
        </p:nvSpPr>
        <p:spPr bwMode="auto">
          <a:xfrm>
            <a:off x="838200" y="4038600"/>
            <a:ext cx="36576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800">
                <a:solidFill>
                  <a:srgbClr val="0000CC"/>
                </a:solidFill>
              </a:rPr>
              <a:t> a. 7</a:t>
            </a:r>
            <a:r>
              <a:rPr lang="en-US" sz="2800" baseline="30000">
                <a:solidFill>
                  <a:srgbClr val="0000CC"/>
                </a:solidFill>
              </a:rPr>
              <a:t>5</a:t>
            </a:r>
            <a:r>
              <a:rPr lang="en-US" sz="2800">
                <a:solidFill>
                  <a:srgbClr val="0000CC"/>
                </a:solidFill>
              </a:rPr>
              <a:t> : 7 = 7</a:t>
            </a:r>
            <a:r>
              <a:rPr lang="en-US" sz="2800" baseline="30000">
                <a:solidFill>
                  <a:srgbClr val="0000CC"/>
                </a:solidFill>
              </a:rPr>
              <a:t>5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sz="2800">
                <a:solidFill>
                  <a:srgbClr val="0000CC"/>
                </a:solidFill>
              </a:rPr>
              <a:t> b. x</a:t>
            </a:r>
            <a:r>
              <a:rPr lang="en-US" sz="2800" baseline="30000">
                <a:solidFill>
                  <a:srgbClr val="0000CC"/>
                </a:solidFill>
              </a:rPr>
              <a:t>5</a:t>
            </a:r>
            <a:r>
              <a:rPr lang="en-US" sz="2800">
                <a:solidFill>
                  <a:srgbClr val="0000CC"/>
                </a:solidFill>
              </a:rPr>
              <a:t> : x</a:t>
            </a:r>
            <a:r>
              <a:rPr lang="en-US" sz="2800" baseline="30000">
                <a:solidFill>
                  <a:srgbClr val="0000CC"/>
                </a:solidFill>
              </a:rPr>
              <a:t>2</a:t>
            </a:r>
            <a:r>
              <a:rPr lang="en-US" sz="2800">
                <a:solidFill>
                  <a:srgbClr val="0000CC"/>
                </a:solidFill>
              </a:rPr>
              <a:t> = x</a:t>
            </a:r>
            <a:r>
              <a:rPr lang="en-US" sz="2800" baseline="30000">
                <a:solidFill>
                  <a:srgbClr val="0000CC"/>
                </a:solidFill>
              </a:rPr>
              <a:t>3</a:t>
            </a:r>
            <a:r>
              <a:rPr lang="en-US" sz="2800">
                <a:solidFill>
                  <a:srgbClr val="0000CC"/>
                </a:solidFill>
              </a:rPr>
              <a:t>  (x </a:t>
            </a:r>
            <a:r>
              <a:rPr lang="en-US" sz="2800">
                <a:solidFill>
                  <a:srgbClr val="0000CC"/>
                </a:solidFill>
                <a:cs typeface="Times New Roman" pitchFamily="18" charset="0"/>
              </a:rPr>
              <a:t>≠</a:t>
            </a:r>
            <a:r>
              <a:rPr lang="en-US" sz="2800">
                <a:solidFill>
                  <a:srgbClr val="0000CC"/>
                </a:solidFill>
              </a:rPr>
              <a:t> 0)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sz="2800">
                <a:solidFill>
                  <a:srgbClr val="0000CC"/>
                </a:solidFill>
              </a:rPr>
              <a:t> c. a</a:t>
            </a:r>
            <a:r>
              <a:rPr lang="en-US" sz="2800" baseline="30000">
                <a:solidFill>
                  <a:srgbClr val="0000CC"/>
                </a:solidFill>
              </a:rPr>
              <a:t>5</a:t>
            </a:r>
            <a:r>
              <a:rPr lang="en-US" sz="2800">
                <a:solidFill>
                  <a:srgbClr val="0000CC"/>
                </a:solidFill>
              </a:rPr>
              <a:t> : a</a:t>
            </a:r>
            <a:r>
              <a:rPr lang="en-US" sz="2800" baseline="30000">
                <a:solidFill>
                  <a:srgbClr val="0000CC"/>
                </a:solidFill>
              </a:rPr>
              <a:t>3</a:t>
            </a:r>
            <a:r>
              <a:rPr lang="en-US" sz="2800">
                <a:solidFill>
                  <a:srgbClr val="0000CC"/>
                </a:solidFill>
              </a:rPr>
              <a:t> = a</a:t>
            </a:r>
            <a:r>
              <a:rPr lang="en-US" sz="2800" baseline="30000">
                <a:solidFill>
                  <a:srgbClr val="0000CC"/>
                </a:solidFill>
              </a:rPr>
              <a:t>8    </a:t>
            </a:r>
            <a:r>
              <a:rPr lang="en-US" sz="2800">
                <a:solidFill>
                  <a:srgbClr val="0000CC"/>
                </a:solidFill>
              </a:rPr>
              <a:t>(a </a:t>
            </a:r>
            <a:r>
              <a:rPr lang="en-US" sz="2800">
                <a:solidFill>
                  <a:srgbClr val="0000CC"/>
                </a:solidFill>
                <a:cs typeface="Times New Roman" pitchFamily="18" charset="0"/>
              </a:rPr>
              <a:t>≠</a:t>
            </a:r>
            <a:r>
              <a:rPr lang="en-US" sz="2800">
                <a:solidFill>
                  <a:srgbClr val="0000CC"/>
                </a:solidFill>
              </a:rPr>
              <a:t>  0)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sz="2800" baseline="30000">
                <a:solidFill>
                  <a:srgbClr val="0000CC"/>
                </a:solidFill>
              </a:rPr>
              <a:t> </a:t>
            </a:r>
            <a:r>
              <a:rPr lang="en-US" sz="2800">
                <a:solidFill>
                  <a:srgbClr val="0000CC"/>
                </a:solidFill>
              </a:rPr>
              <a:t>d. x</a:t>
            </a:r>
            <a:r>
              <a:rPr lang="en-US" sz="2800" baseline="30000">
                <a:solidFill>
                  <a:srgbClr val="0000CC"/>
                </a:solidFill>
              </a:rPr>
              <a:t>5</a:t>
            </a:r>
            <a:r>
              <a:rPr lang="en-US" sz="2800">
                <a:solidFill>
                  <a:srgbClr val="0000CC"/>
                </a:solidFill>
              </a:rPr>
              <a:t> : x</a:t>
            </a:r>
            <a:r>
              <a:rPr lang="en-US" sz="2800" baseline="30000">
                <a:solidFill>
                  <a:srgbClr val="0000CC"/>
                </a:solidFill>
              </a:rPr>
              <a:t>5</a:t>
            </a:r>
            <a:r>
              <a:rPr lang="en-US" sz="2800">
                <a:solidFill>
                  <a:srgbClr val="0000CC"/>
                </a:solidFill>
              </a:rPr>
              <a:t> = 1    (x  </a:t>
            </a:r>
            <a:r>
              <a:rPr lang="en-US" sz="2800">
                <a:solidFill>
                  <a:srgbClr val="0000CC"/>
                </a:solidFill>
                <a:cs typeface="Times New Roman" pitchFamily="18" charset="0"/>
              </a:rPr>
              <a:t>≠</a:t>
            </a:r>
            <a:r>
              <a:rPr lang="en-US" sz="2800">
                <a:solidFill>
                  <a:srgbClr val="0000CC"/>
                </a:solidFill>
              </a:rPr>
              <a:t> 0)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defRPr/>
            </a:pPr>
            <a:endParaRPr lang="en-US" sz="2800">
              <a:solidFill>
                <a:srgbClr val="0000CC"/>
              </a:solidFill>
            </a:endParaRP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5029200" y="4800600"/>
            <a:ext cx="37702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00CC"/>
                </a:solidFill>
              </a:rPr>
              <a:t>Đ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5005388" y="4067175"/>
            <a:ext cx="32573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00CC"/>
                </a:solidFill>
              </a:rPr>
              <a:t>S</a:t>
            </a:r>
          </a:p>
        </p:txBody>
      </p:sp>
      <p:sp>
        <p:nvSpPr>
          <p:cNvPr id="25" name="Text Box 22"/>
          <p:cNvSpPr txBox="1">
            <a:spLocks noChangeArrowheads="1"/>
          </p:cNvSpPr>
          <p:nvPr/>
        </p:nvSpPr>
        <p:spPr bwMode="auto">
          <a:xfrm>
            <a:off x="382588" y="3575050"/>
            <a:ext cx="853440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800" b="1">
                <a:solidFill>
                  <a:srgbClr val="0000CC"/>
                </a:solidFill>
              </a:rPr>
              <a:t>2/ Điền chữ Đ (đúng) hoặc S (sai ) vào ô vuông:</a:t>
            </a:r>
          </a:p>
          <a:p>
            <a:pPr>
              <a:spcBef>
                <a:spcPct val="50000"/>
              </a:spcBef>
            </a:pPr>
            <a:endParaRPr lang="en-US" sz="2800">
              <a:solidFill>
                <a:srgbClr val="0000CC"/>
              </a:solidFill>
            </a:endParaRPr>
          </a:p>
        </p:txBody>
      </p:sp>
      <p:sp>
        <p:nvSpPr>
          <p:cNvPr id="26" name="TextBox 3"/>
          <p:cNvSpPr txBox="1">
            <a:spLocks noChangeArrowheads="1"/>
          </p:cNvSpPr>
          <p:nvPr/>
        </p:nvSpPr>
        <p:spPr bwMode="auto">
          <a:xfrm>
            <a:off x="5029200" y="5562600"/>
            <a:ext cx="32573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00CC"/>
                </a:solidFill>
              </a:rPr>
              <a:t>S</a:t>
            </a:r>
          </a:p>
        </p:txBody>
      </p:sp>
      <p:sp>
        <p:nvSpPr>
          <p:cNvPr id="27" name="TextBox 3"/>
          <p:cNvSpPr txBox="1">
            <a:spLocks noChangeArrowheads="1"/>
          </p:cNvSpPr>
          <p:nvPr/>
        </p:nvSpPr>
        <p:spPr bwMode="auto">
          <a:xfrm>
            <a:off x="5005388" y="6172200"/>
            <a:ext cx="37702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00CC"/>
                </a:solidFill>
              </a:rPr>
              <a:t>Đ</a:t>
            </a:r>
          </a:p>
        </p:txBody>
      </p:sp>
      <p:sp>
        <p:nvSpPr>
          <p:cNvPr id="28" name="!!4">
            <a:extLst>
              <a:ext uri="{FF2B5EF4-FFF2-40B4-BE49-F238E27FC236}">
                <a16:creationId xmlns=""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6338467" y="99607"/>
            <a:ext cx="5717294" cy="493723"/>
          </a:xfrm>
          <a:prstGeom prst="round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VẬN DỤNG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C771E190-FEB2-4337-A955-8F6A819B8B7A}"/>
              </a:ext>
            </a:extLst>
          </p:cNvPr>
          <p:cNvSpPr txBox="1"/>
          <p:nvPr/>
        </p:nvSpPr>
        <p:spPr>
          <a:xfrm>
            <a:off x="-718971" y="6516959"/>
            <a:ext cx="343963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i="1">
                <a:solidFill>
                  <a:srgbClr val="7030A0"/>
                </a:solidFill>
                <a:latin typeface="Times New Roman" panose="02020603050405020304" pitchFamily="18" charset="0"/>
              </a:rPr>
              <a:t>Hoạt động nhóm</a:t>
            </a:r>
          </a:p>
        </p:txBody>
      </p:sp>
    </p:spTree>
    <p:extLst>
      <p:ext uri="{BB962C8B-B14F-4D97-AF65-F5344CB8AC3E}">
        <p14:creationId xmlns:p14="http://schemas.microsoft.com/office/powerpoint/2010/main" val="270509014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  <p:bldP spid="21" grpId="0" animBg="1"/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8032" y="-191509"/>
            <a:ext cx="10668000" cy="1214165"/>
          </a:xfrm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 DỤNG</a:t>
            </a:r>
          </a:p>
        </p:txBody>
      </p:sp>
      <p:pic>
        <p:nvPicPr>
          <p:cNvPr id="15" name="Graphic 14" descr="Clipboard">
            <a:extLst>
              <a:ext uri="{FF2B5EF4-FFF2-40B4-BE49-F238E27FC236}">
                <a16:creationId xmlns=""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-406271" y="4713532"/>
            <a:ext cx="2288680" cy="2288680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=""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=""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1226585-E115-4FD3-BED2-9911F2F047D9}"/>
              </a:ext>
            </a:extLst>
          </p:cNvPr>
          <p:cNvSpPr txBox="1"/>
          <p:nvPr/>
        </p:nvSpPr>
        <p:spPr>
          <a:xfrm>
            <a:off x="119814" y="1238379"/>
            <a:ext cx="9356993" cy="1241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733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 </a:t>
            </a:r>
            <a:r>
              <a:rPr lang="en-US" sz="3733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khuẩn</a:t>
            </a:r>
            <a:r>
              <a:rPr lang="en-US" sz="3733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E.coli </a:t>
            </a:r>
            <a:r>
              <a:rPr lang="en-US" sz="3733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3733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33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điều</a:t>
            </a:r>
            <a:r>
              <a:rPr lang="en-US" sz="3733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33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kiện</a:t>
            </a:r>
            <a:r>
              <a:rPr lang="en-US" sz="3733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33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nuôi</a:t>
            </a:r>
            <a:r>
              <a:rPr lang="en-US" sz="3733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33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cấy</a:t>
            </a:r>
            <a:r>
              <a:rPr lang="en-US" sz="3733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33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thích</a:t>
            </a:r>
            <a:r>
              <a:rPr lang="en-US" sz="3733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33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hợp</a:t>
            </a:r>
            <a:r>
              <a:rPr lang="en-US" sz="3733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33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cứ</a:t>
            </a:r>
            <a:r>
              <a:rPr lang="en-US" sz="3733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 </a:t>
            </a:r>
            <a:r>
              <a:rPr lang="en-US" sz="3733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phút</a:t>
            </a:r>
            <a:r>
              <a:rPr lang="en-US" sz="3733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33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lại</a:t>
            </a:r>
            <a:r>
              <a:rPr lang="en-US" sz="3733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33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phân</a:t>
            </a:r>
            <a:r>
              <a:rPr lang="en-US" sz="3733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33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đôi</a:t>
            </a:r>
            <a:r>
              <a:rPr lang="en-US" sz="3733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33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một</a:t>
            </a:r>
            <a:r>
              <a:rPr lang="en-US" sz="3733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33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lần</a:t>
            </a:r>
            <a:r>
              <a:rPr lang="en-US" sz="3733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3" name="Cloud Callout 19">
            <a:extLst>
              <a:ext uri="{FF2B5EF4-FFF2-40B4-BE49-F238E27FC236}">
                <a16:creationId xmlns="" xmlns:a16="http://schemas.microsoft.com/office/drawing/2014/main" id="{8C26B8CA-DF1B-4B62-9953-465D6721E6A4}"/>
              </a:ext>
            </a:extLst>
          </p:cNvPr>
          <p:cNvSpPr/>
          <p:nvPr/>
        </p:nvSpPr>
        <p:spPr>
          <a:xfrm>
            <a:off x="-70036" y="2652153"/>
            <a:ext cx="7909599" cy="2421443"/>
          </a:xfrm>
          <a:prstGeom prst="cloudCallout">
            <a:avLst>
              <a:gd name="adj1" fmla="val 51961"/>
              <a:gd name="adj2" fmla="val 39299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1306BA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đầu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có 1 vi </a:t>
            </a:r>
            <a:r>
              <a:rPr lang="en-US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khuẩn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Sau 3 </a:t>
            </a:r>
            <a:r>
              <a:rPr lang="en-US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khuẩn</a:t>
            </a:r>
            <a:endParaRPr lang="en-US" sz="3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000" dirty="0">
              <a:solidFill>
                <a:schemeClr val="accent6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="" xmlns:a16="http://schemas.microsoft.com/office/drawing/2014/main" id="{B98BCA71-ED40-4E30-89E9-B51E0875793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157124" y="2745631"/>
            <a:ext cx="3907267" cy="3943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61800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45D60562-028E-4B92-BB2B-E55173015A53}"/>
              </a:ext>
            </a:extLst>
          </p:cNvPr>
          <p:cNvSpPr/>
          <p:nvPr/>
        </p:nvSpPr>
        <p:spPr>
          <a:xfrm>
            <a:off x="112542" y="99607"/>
            <a:ext cx="11943219" cy="6658786"/>
          </a:xfrm>
          <a:custGeom>
            <a:avLst/>
            <a:gdLst>
              <a:gd name="connsiteX0" fmla="*/ 0 w 11943219"/>
              <a:gd name="connsiteY0" fmla="*/ 0 h 6658786"/>
              <a:gd name="connsiteX1" fmla="*/ 11943219 w 11943219"/>
              <a:gd name="connsiteY1" fmla="*/ 0 h 6658786"/>
              <a:gd name="connsiteX2" fmla="*/ 11943219 w 11943219"/>
              <a:gd name="connsiteY2" fmla="*/ 6658786 h 6658786"/>
              <a:gd name="connsiteX3" fmla="*/ 0 w 11943219"/>
              <a:gd name="connsiteY3" fmla="*/ 6658786 h 6658786"/>
              <a:gd name="connsiteX4" fmla="*/ 0 w 11943219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43219" h="6658786" extrusionOk="0">
                <a:moveTo>
                  <a:pt x="0" y="0"/>
                </a:moveTo>
                <a:cubicBezTo>
                  <a:pt x="4310450" y="118645"/>
                  <a:pt x="8658619" y="116012"/>
                  <a:pt x="11943219" y="0"/>
                </a:cubicBezTo>
                <a:cubicBezTo>
                  <a:pt x="11810337" y="1360470"/>
                  <a:pt x="12028170" y="5310941"/>
                  <a:pt x="11943219" y="6658786"/>
                </a:cubicBezTo>
                <a:cubicBezTo>
                  <a:pt x="10454998" y="6793386"/>
                  <a:pt x="2886094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!!4">
            <a:extLst>
              <a:ext uri="{FF2B5EF4-FFF2-40B4-BE49-F238E27FC236}">
                <a16:creationId xmlns=""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318494" y="1211611"/>
            <a:ext cx="5717294" cy="956117"/>
          </a:xfrm>
          <a:prstGeom prst="roundRect">
            <a:avLst>
              <a:gd name="adj" fmla="val 50000"/>
            </a:avLst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TỰ HỌC Ở NHÀ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2058975" y="2673519"/>
            <a:ext cx="8229600" cy="15729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3600" b="0" i="0" u="none" strike="noStrike" kern="1200" cap="none" spc="0" normalizeH="0" baseline="0" noProof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Học thuộc dạng tổng quát phép nhân, chia hai lũy thừa cùng cơ số.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3600" b="0" i="0" u="none" strike="noStrike" kern="1200" cap="none" spc="0" normalizeH="0" baseline="0" noProof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Làm bài tập: 5, 6,7  (SGK trang  25)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29527595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52207"/>
            <a:ext cx="9144000" cy="2387600"/>
          </a:xfrm>
        </p:spPr>
        <p:txBody>
          <a:bodyPr>
            <a:normAutofit/>
          </a:bodyPr>
          <a:lstStyle/>
          <a:p>
            <a: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  <a:t>Remember…</a:t>
            </a:r>
            <a:b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</a:br>
            <a: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  <a:t>Safety First!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="" xmlns:a16="http://schemas.microsoft.com/office/drawing/2014/main" id="{AA65E432-C1E6-4C36-BF8E-2DA25E65DC3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579677" y="3278339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3620366"/>
            <a:ext cx="9144000" cy="1655762"/>
          </a:xfrm>
        </p:spPr>
        <p:txBody>
          <a:bodyPr>
            <a:normAutofit/>
          </a:bodyPr>
          <a:lstStyle/>
          <a:p>
            <a:r>
              <a:rPr lang="en-US"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you!</a:t>
            </a:r>
            <a:endParaRPr lang="en-US" sz="2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5" name="Graphic 14" descr="Clipboard">
            <a:extLst>
              <a:ext uri="{FF2B5EF4-FFF2-40B4-BE49-F238E27FC236}">
                <a16:creationId xmlns=""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-514584" y="4127150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=""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=""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31359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>
            <a:extLst>
              <a:ext uri="{FF2B5EF4-FFF2-40B4-BE49-F238E27FC236}">
                <a16:creationId xmlns="" xmlns:a16="http://schemas.microsoft.com/office/drawing/2014/main" id="{F0B9D66F-5601-40B8-86B8-4B94AB7C2B0B}"/>
              </a:ext>
            </a:extLst>
          </p:cNvPr>
          <p:cNvSpPr/>
          <p:nvPr/>
        </p:nvSpPr>
        <p:spPr>
          <a:xfrm>
            <a:off x="83518" y="49875"/>
            <a:ext cx="4189224" cy="653685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="" xmlns:a16="http://schemas.microsoft.com/office/drawing/2014/main" id="{B41947A2-8C4E-460E-A29C-30BD4B5DB041}"/>
              </a:ext>
            </a:extLst>
          </p:cNvPr>
          <p:cNvGrpSpPr/>
          <p:nvPr/>
        </p:nvGrpSpPr>
        <p:grpSpPr>
          <a:xfrm rot="19823548">
            <a:off x="10380265" y="-1758946"/>
            <a:ext cx="3136324" cy="8030311"/>
            <a:chOff x="9055676" y="0"/>
            <a:chExt cx="3136324" cy="6858000"/>
          </a:xfrm>
        </p:grpSpPr>
        <p:sp>
          <p:nvSpPr>
            <p:cNvPr id="27" name="Rectangle 26">
              <a:extLst>
                <a:ext uri="{FF2B5EF4-FFF2-40B4-BE49-F238E27FC236}">
                  <a16:creationId xmlns="" xmlns:a16="http://schemas.microsoft.com/office/drawing/2014/main" id="{EA5BD8AB-C5E3-48B8-8244-650D432A9D70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="" xmlns:a16="http://schemas.microsoft.com/office/drawing/2014/main" id="{FA2DC627-8030-44BB-AF58-DA2E1D7FE52E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="" xmlns:a16="http://schemas.microsoft.com/office/drawing/2014/main" id="{C7E7C356-12CC-418B-92DE-C3D776E2F383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="" xmlns:a16="http://schemas.microsoft.com/office/drawing/2014/main" id="{0E126EC2-82B8-4C28-8457-E91069573314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="" xmlns:a16="http://schemas.microsoft.com/office/drawing/2014/main" id="{3612BE79-8E59-4846-9676-1838738481B9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5" name="!!1">
            <a:extLst>
              <a:ext uri="{FF2B5EF4-FFF2-40B4-BE49-F238E27FC236}">
                <a16:creationId xmlns="" xmlns:a16="http://schemas.microsoft.com/office/drawing/2014/main" id="{4D3CFCA8-27ED-41FB-92A9-BA8CC0500364}"/>
              </a:ext>
            </a:extLst>
          </p:cNvPr>
          <p:cNvSpPr txBox="1"/>
          <p:nvPr/>
        </p:nvSpPr>
        <p:spPr>
          <a:xfrm>
            <a:off x="244204" y="107270"/>
            <a:ext cx="40285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MỞ ĐẦU</a:t>
            </a:r>
            <a:endParaRPr lang="en-US" sz="2800">
              <a:solidFill>
                <a:srgbClr val="C55A11"/>
              </a:solidFill>
            </a:endParaRPr>
          </a:p>
        </p:txBody>
      </p:sp>
      <p:sp>
        <p:nvSpPr>
          <p:cNvPr id="17" name="Text Box 54"/>
          <p:cNvSpPr txBox="1">
            <a:spLocks noChangeArrowheads="1"/>
          </p:cNvSpPr>
          <p:nvPr/>
        </p:nvSpPr>
        <p:spPr bwMode="auto">
          <a:xfrm>
            <a:off x="263525" y="2005013"/>
            <a:ext cx="86756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H Đ 2: So sánh: 2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. 2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4 </a:t>
            </a: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và  2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7</a:t>
            </a:r>
            <a:endParaRPr lang="en-US" sz="28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 Box 61"/>
          <p:cNvSpPr txBox="1">
            <a:spLocks noChangeArrowheads="1"/>
          </p:cNvSpPr>
          <p:nvPr/>
        </p:nvSpPr>
        <p:spPr bwMode="auto">
          <a:xfrm>
            <a:off x="5959475" y="3027363"/>
            <a:ext cx="303053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( = 2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3+4  </a:t>
            </a: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22" name="Text Box 66"/>
          <p:cNvSpPr txBox="1">
            <a:spLocks noChangeArrowheads="1"/>
          </p:cNvSpPr>
          <p:nvPr/>
        </p:nvSpPr>
        <p:spPr bwMode="auto">
          <a:xfrm>
            <a:off x="190500" y="2954338"/>
            <a:ext cx="763111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Ta có: 2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 </a:t>
            </a: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.2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4 </a:t>
            </a: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= 2.2.2.2.2.2.2 = 2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7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ectangle 9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solidFill>
                <a:srgbClr val="0000CC"/>
              </a:solidFill>
            </a:endParaRPr>
          </a:p>
        </p:txBody>
      </p:sp>
      <p:sp>
        <p:nvSpPr>
          <p:cNvPr id="25" name="Rectangle 10"/>
          <p:cNvSpPr>
            <a:spLocks noChangeArrowheads="1"/>
          </p:cNvSpPr>
          <p:nvPr/>
        </p:nvSpPr>
        <p:spPr bwMode="auto">
          <a:xfrm>
            <a:off x="0" y="1133475"/>
            <a:ext cx="18473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6" name="Group 32"/>
          <p:cNvGrpSpPr>
            <a:grpSpLocks/>
          </p:cNvGrpSpPr>
          <p:nvPr/>
        </p:nvGrpSpPr>
        <p:grpSpPr bwMode="auto">
          <a:xfrm>
            <a:off x="3549650" y="471488"/>
            <a:ext cx="1679575" cy="1185862"/>
            <a:chOff x="2112" y="2496"/>
            <a:chExt cx="1776" cy="1824"/>
          </a:xfrm>
        </p:grpSpPr>
        <p:pic>
          <p:nvPicPr>
            <p:cNvPr id="32" name="Picture 33" descr="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451" y="2646"/>
              <a:ext cx="1245" cy="14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3" name="AutoShape 34">
              <a:hlinkClick r:id="rId3"/>
            </p:cNvPr>
            <p:cNvSpPr>
              <a:spLocks noChangeArrowheads="1"/>
            </p:cNvSpPr>
            <p:nvPr/>
          </p:nvSpPr>
          <p:spPr bwMode="auto">
            <a:xfrm>
              <a:off x="2112" y="2496"/>
              <a:ext cx="1776" cy="1824"/>
            </a:xfrm>
            <a:prstGeom prst="flowChartConnector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</p:grpSp>
      <p:sp>
        <p:nvSpPr>
          <p:cNvPr id="34" name="Rectangle 2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049914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utoUpdateAnimBg="0"/>
      <p:bldP spid="22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!!3" descr="Wondering | Grappige gezichten, Smiley, Grappige plaatjes">
            <a:extLst>
              <a:ext uri="{FF2B5EF4-FFF2-40B4-BE49-F238E27FC236}">
                <a16:creationId xmlns="" xmlns:a16="http://schemas.microsoft.com/office/drawing/2014/main" id="{679F008B-6D84-4B69-B54D-201981BB3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7567" y="3617189"/>
            <a:ext cx="2707878" cy="32408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=""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=""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=""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=""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=""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=""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40" name="Rectangle: Rounded Corners 39">
              <a:extLst>
                <a:ext uri="{FF2B5EF4-FFF2-40B4-BE49-F238E27FC236}">
                  <a16:creationId xmlns=""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41" name="TextBox 40">
              <a:extLst>
                <a:ext uri="{FF2B5EF4-FFF2-40B4-BE49-F238E27FC236}">
                  <a16:creationId xmlns=""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13" name="AutoShape 5"/>
          <p:cNvSpPr>
            <a:spLocks noChangeArrowheads="1"/>
          </p:cNvSpPr>
          <p:nvPr/>
        </p:nvSpPr>
        <p:spPr bwMode="auto">
          <a:xfrm>
            <a:off x="109538" y="365125"/>
            <a:ext cx="8916987" cy="2917825"/>
          </a:xfrm>
          <a:prstGeom prst="cloudCallout">
            <a:avLst>
              <a:gd name="adj1" fmla="val -31954"/>
              <a:gd name="adj2" fmla="val 95088"/>
            </a:avLst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>
              <a:defRPr/>
            </a:pPr>
            <a:r>
              <a:rPr lang="en-US" sz="36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defRPr/>
            </a:pPr>
            <a:r>
              <a:rPr lang="en-US" sz="36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Khi nhân hai lũy thừa cùng cơ số, ta làm như thế nào?</a:t>
            </a:r>
          </a:p>
        </p:txBody>
      </p:sp>
      <p:pic>
        <p:nvPicPr>
          <p:cNvPr id="14" name="Picture 21" descr="j023213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8113" y="3792538"/>
            <a:ext cx="2692400" cy="2338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2899121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!!3">
            <a:extLst>
              <a:ext uri="{FF2B5EF4-FFF2-40B4-BE49-F238E27FC236}">
                <a16:creationId xmlns="" xmlns:a16="http://schemas.microsoft.com/office/drawing/2014/main" id="{83F1A94D-48D5-4D73-BDAA-9118478F5E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6832" y="0"/>
            <a:ext cx="2413381" cy="2172043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=""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=""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=""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=""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=""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=""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=""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=""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13" name="Rounded Rectangle 12"/>
          <p:cNvSpPr/>
          <p:nvPr/>
        </p:nvSpPr>
        <p:spPr>
          <a:xfrm>
            <a:off x="0" y="1749425"/>
            <a:ext cx="9144000" cy="1570038"/>
          </a:xfrm>
          <a:prstGeom prst="roundRect">
            <a:avLst/>
          </a:prstGeom>
          <a:solidFill>
            <a:srgbClr val="D2F0A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0" y="3392488"/>
            <a:ext cx="9756775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 u="sng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Ví dụ 5: </a:t>
            </a:r>
            <a:r>
              <a:rPr lang="en-US" sz="2800" i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Viết kết quả mỗi phép tính sau dưới dạng một lũy thừa:</a:t>
            </a: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a) 3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. 3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6                                                            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b) 5. 5 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en-US" sz="2800" i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</a:t>
            </a:r>
          </a:p>
        </p:txBody>
      </p:sp>
      <p:sp>
        <p:nvSpPr>
          <p:cNvPr id="15" name="Text Box 18"/>
          <p:cNvSpPr txBox="1">
            <a:spLocks noChangeArrowheads="1"/>
          </p:cNvSpPr>
          <p:nvPr/>
        </p:nvSpPr>
        <p:spPr bwMode="auto">
          <a:xfrm>
            <a:off x="224589" y="1174082"/>
            <a:ext cx="62880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15142A"/>
                </a:solidFill>
                <a:latin typeface="Arial" pitchFamily="34" charset="0"/>
                <a:cs typeface="Arial" pitchFamily="34" charset="0"/>
              </a:rPr>
              <a:t>II. Nhân hai lũy thừa cùng cơ số.</a:t>
            </a:r>
          </a:p>
        </p:txBody>
      </p:sp>
      <p:sp>
        <p:nvSpPr>
          <p:cNvPr id="16" name="Text Box 26"/>
          <p:cNvSpPr txBox="1">
            <a:spLocks noChangeArrowheads="1"/>
          </p:cNvSpPr>
          <p:nvPr/>
        </p:nvSpPr>
        <p:spPr bwMode="auto">
          <a:xfrm>
            <a:off x="671513" y="1858963"/>
            <a:ext cx="820896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Khi nhân hai lũy thừa cùng cơ số, ta giữ nguyên cơ số và cộng các số mũ</a:t>
            </a:r>
          </a:p>
        </p:txBody>
      </p:sp>
      <p:sp>
        <p:nvSpPr>
          <p:cNvPr id="17" name="Text Box 27"/>
          <p:cNvSpPr txBox="1">
            <a:spLocks noChangeArrowheads="1"/>
          </p:cNvSpPr>
          <p:nvPr/>
        </p:nvSpPr>
        <p:spPr bwMode="auto">
          <a:xfrm>
            <a:off x="2344738" y="2808288"/>
            <a:ext cx="27908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a</a:t>
            </a:r>
            <a:r>
              <a:rPr lang="en-US" sz="2800" baseline="300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 </a:t>
            </a:r>
            <a:r>
              <a:rPr lang="en-US" sz="28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a</a:t>
            </a:r>
            <a:r>
              <a:rPr lang="en-US" sz="2800" baseline="300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 </a:t>
            </a:r>
            <a:r>
              <a:rPr lang="en-US" sz="28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a</a:t>
            </a:r>
            <a:r>
              <a:rPr lang="en-US" sz="2800" baseline="300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m+n</a:t>
            </a:r>
            <a:endParaRPr lang="en-US" sz="280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AutoShape 15" descr="Parchment"/>
          <p:cNvSpPr>
            <a:spLocks noChangeArrowheads="1"/>
          </p:cNvSpPr>
          <p:nvPr/>
        </p:nvSpPr>
        <p:spPr bwMode="gray">
          <a:xfrm>
            <a:off x="0" y="69850"/>
            <a:ext cx="9144000" cy="1066800"/>
          </a:xfrm>
          <a:prstGeom prst="roundRect">
            <a:avLst>
              <a:gd name="adj" fmla="val 49106"/>
            </a:avLst>
          </a:prstGeom>
          <a:blipFill dpi="0" rotWithShape="1">
            <a:blip r:embed="rId3"/>
            <a:srcRect/>
            <a:tile tx="0" ty="0" sx="100000" sy="100000" flip="none" algn="tl"/>
          </a:blipFill>
          <a:ln w="28575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PHÉP TÍNH LŨY THỪA VỚI SỐ MŨ TỰ NHIÊN (T2)</a:t>
            </a:r>
          </a:p>
        </p:txBody>
      </p:sp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1237260" y="4853762"/>
            <a:ext cx="9756775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 u="sng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Giải:</a:t>
            </a:r>
            <a:endParaRPr lang="en-US" sz="2800" i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a) 3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. 3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6  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= 3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2+6 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= 3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8                    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b) 5. 5 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= 5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1+6 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= 5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7</a:t>
            </a:r>
            <a:r>
              <a:rPr lang="en-US" sz="2800" i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2841500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/>
      <p:bldP spid="16" grpId="0"/>
      <p:bldP spid="17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=""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=""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=""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=""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=""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=""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9496637" y="2105286"/>
            <a:ext cx="4664758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=""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=""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</a:t>
              </a:r>
              <a:r>
                <a:rPr lang="en-US" sz="2400" b="1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LUYỆN TẬP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190500" y="1274763"/>
            <a:ext cx="8316913" cy="289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 u="sng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Luyện tập 3</a:t>
            </a: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Viết  kết quả mỗi phép tính sau dưới dạng một lũy thừa: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2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. 64                    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20.5 . 10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50000"/>
              </a:spcBef>
            </a:pP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AutoShape 15" descr="Parchment"/>
          <p:cNvSpPr>
            <a:spLocks noChangeArrowheads="1"/>
          </p:cNvSpPr>
          <p:nvPr/>
        </p:nvSpPr>
        <p:spPr bwMode="gray">
          <a:xfrm>
            <a:off x="0" y="69850"/>
            <a:ext cx="11534274" cy="1066800"/>
          </a:xfrm>
          <a:prstGeom prst="roundRect">
            <a:avLst>
              <a:gd name="adj" fmla="val 49106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28575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PHÉP TÍNH LŨY THỪA VỚI SỐ MŨ TỰ NHIÊN (T1)</a:t>
            </a: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0" y="4013200"/>
            <a:ext cx="58134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a) 2</a:t>
            </a:r>
            <a:r>
              <a:rPr lang="en-US" sz="32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.64 = 2</a:t>
            </a:r>
            <a:r>
              <a:rPr lang="en-US" sz="32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5 </a:t>
            </a: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. 2</a:t>
            </a:r>
            <a:r>
              <a:rPr lang="en-US" sz="32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=2</a:t>
            </a:r>
            <a:r>
              <a:rPr lang="en-US" sz="32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5+6 </a:t>
            </a: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=2</a:t>
            </a:r>
            <a:r>
              <a:rPr lang="en-US" sz="32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11</a:t>
            </a:r>
            <a:endParaRPr lang="en-US" sz="32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0" y="4670425"/>
            <a:ext cx="91805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b) 20.5 . 10</a:t>
            </a:r>
            <a:r>
              <a:rPr lang="en-US" sz="32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= 100. 10</a:t>
            </a:r>
            <a:r>
              <a:rPr lang="en-US" sz="32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 </a:t>
            </a: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= 10</a:t>
            </a:r>
            <a:r>
              <a:rPr lang="en-US" sz="32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.10</a:t>
            </a:r>
            <a:r>
              <a:rPr lang="en-US" sz="32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=10</a:t>
            </a:r>
            <a:r>
              <a:rPr lang="en-US" sz="32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2+3 </a:t>
            </a: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=10</a:t>
            </a:r>
            <a:r>
              <a:rPr lang="en-US" sz="32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5</a:t>
            </a:r>
            <a:endParaRPr lang="en-US" sz="32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69398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>
            <a:extLst>
              <a:ext uri="{FF2B5EF4-FFF2-40B4-BE49-F238E27FC236}">
                <a16:creationId xmlns=""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=""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=""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=""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=""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=""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" name="Group 30">
            <a:extLst>
              <a:ext uri="{FF2B5EF4-FFF2-40B4-BE49-F238E27FC236}">
                <a16:creationId xmlns=""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=""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=""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 dirty="0">
                <a:solidFill>
                  <a:srgbClr val="FFFF00"/>
                </a:solidFill>
              </a:endParaRPr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A4ECA5A6-C929-4A8F-9482-CFCAB3A506FD}"/>
              </a:ext>
            </a:extLst>
          </p:cNvPr>
          <p:cNvSpPr txBox="1"/>
          <p:nvPr/>
        </p:nvSpPr>
        <p:spPr>
          <a:xfrm>
            <a:off x="-1735382" y="215855"/>
            <a:ext cx="1133550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II. Chia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lũy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thừa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cơ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endParaRPr lang="en-US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5" name="Straight Connector 24">
            <a:extLst>
              <a:ext uri="{FF2B5EF4-FFF2-40B4-BE49-F238E27FC236}">
                <a16:creationId xmlns="" xmlns:a16="http://schemas.microsoft.com/office/drawing/2014/main" id="{BF57558F-3BE5-470B-8EAC-405CD981C3B4}"/>
              </a:ext>
            </a:extLst>
          </p:cNvPr>
          <p:cNvCxnSpPr/>
          <p:nvPr/>
        </p:nvCxnSpPr>
        <p:spPr>
          <a:xfrm>
            <a:off x="6239725" y="2029271"/>
            <a:ext cx="0" cy="3842345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xmlns="" id="{E02B0A06-0071-4AF3-8308-CCBE20C24469}"/>
                  </a:ext>
                </a:extLst>
              </p:cNvPr>
              <p:cNvSpPr txBox="1"/>
              <p:nvPr/>
            </p:nvSpPr>
            <p:spPr>
              <a:xfrm>
                <a:off x="1378340" y="2093333"/>
                <a:ext cx="4900500" cy="42119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Cách 1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Ta có: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en-US" sz="3200" b="0" i="1">
                        <a:latin typeface="Cambria Math" panose="02040503050406030204" pitchFamily="18" charset="0"/>
                      </a:rPr>
                      <m:t>=2.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2.</m:t>
                    </m:r>
                    <m:r>
                      <a:rPr lang="en-US" sz="3200" b="0" i="1">
                        <a:latin typeface="Cambria Math" panose="02040503050406030204" pitchFamily="18" charset="0"/>
                      </a:rPr>
                      <m:t>2.2.2=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32</m:t>
                    </m:r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200" b="0" i="1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sz="3200" b="0" i="1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3200" b="0" i="1">
                          <a:latin typeface="Cambria Math" panose="02040503050406030204" pitchFamily="18" charset="0"/>
                        </a:rPr>
                        <m:t>=2.2.2=8</m:t>
                      </m:r>
                    </m:oMath>
                  </m:oMathPara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Nên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:</m:t>
                    </m:r>
                    <m:sSup>
                      <m:sSupPr>
                        <m:ctrlPr>
                          <a:rPr lang="en-US" sz="32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=32:8=</m:t>
                    </m:r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endParaRPr lang="en-US" sz="32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Ta có: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200" b="0" i="1">
                        <a:latin typeface="Cambria Math" panose="02040503050406030204" pitchFamily="18" charset="0"/>
                      </a:rPr>
                      <m:t>=2.2=</m:t>
                    </m:r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endParaRPr lang="en-US" sz="32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Suyra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:</m:t>
                    </m:r>
                    <m:sSup>
                      <m:sSupPr>
                        <m:ctrlPr>
                          <a:rPr lang="en-US" sz="32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200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E02B0A06-0071-4AF3-8308-CCBE20C244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8340" y="2093333"/>
                <a:ext cx="4900500" cy="4211922"/>
              </a:xfrm>
              <a:prstGeom prst="rect">
                <a:avLst/>
              </a:prstGeom>
              <a:blipFill>
                <a:blip r:embed="rId2"/>
                <a:stretch>
                  <a:fillRect l="-3109" t="-1881" b="-37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xmlns="" id="{FB532FB0-E17E-4DCF-B451-C5201235D33C}"/>
                  </a:ext>
                </a:extLst>
              </p:cNvPr>
              <p:cNvSpPr/>
              <p:nvPr/>
            </p:nvSpPr>
            <p:spPr>
              <a:xfrm>
                <a:off x="6436052" y="1959157"/>
                <a:ext cx="4511052" cy="45468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200" dirty="0" err="1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Cách</a:t>
                </a:r>
                <a:r>
                  <a:rPr lang="en-US" sz="3200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2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en-US" sz="3200" i="1">
                        <a:latin typeface="Cambria Math" panose="02040503050406030204" pitchFamily="18" charset="0"/>
                      </a:rPr>
                      <m:t>=2.2.2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.2.2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là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tíchcủanămthừasô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́ 2.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3200" i="1">
                        <a:latin typeface="Cambria Math" panose="02040503050406030204" pitchFamily="18" charset="0"/>
                      </a:rPr>
                      <m:t>=2.2.2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là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tíchcủabathừasô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́ 2.</a:t>
                </a:r>
              </a:p>
              <a:p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Kết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quả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của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:</m:t>
                    </m:r>
                    <m:sSup>
                      <m:sSupPr>
                        <m:ctrlPr>
                          <a:rPr lang="en-US" sz="32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là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tíchcủahaithừasô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́ 2,</a:t>
                </a:r>
              </a:p>
              <a:p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tức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là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:</m:t>
                    </m:r>
                    <m:sSup>
                      <m:sSupPr>
                        <m:ctrlPr>
                          <a:rPr lang="en-US" sz="32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200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2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5−3</m:t>
                        </m:r>
                      </m:sup>
                    </m:sSup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FB532FB0-E17E-4DCF-B451-C5201235D33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6052" y="1959157"/>
                <a:ext cx="4511052" cy="4546886"/>
              </a:xfrm>
              <a:prstGeom prst="rect">
                <a:avLst/>
              </a:prstGeom>
              <a:blipFill>
                <a:blip r:embed="rId3"/>
                <a:stretch>
                  <a:fillRect l="-3514" t="-1743" r="-55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Cloud Callout 11">
            <a:extLst>
              <a:ext uri="{FF2B5EF4-FFF2-40B4-BE49-F238E27FC236}">
                <a16:creationId xmlns="" xmlns:a16="http://schemas.microsoft.com/office/drawing/2014/main" id="{F0130659-4051-4E49-9CF5-F889A317EC09}"/>
              </a:ext>
            </a:extLst>
          </p:cNvPr>
          <p:cNvSpPr/>
          <p:nvPr/>
        </p:nvSpPr>
        <p:spPr>
          <a:xfrm>
            <a:off x="2657367" y="2585537"/>
            <a:ext cx="7438144" cy="3642770"/>
          </a:xfrm>
          <a:prstGeom prst="cloudCallout">
            <a:avLst>
              <a:gd name="adj1" fmla="val -44261"/>
              <a:gd name="adj2" fmla="val 68661"/>
            </a:avLst>
          </a:prstGeom>
          <a:ln>
            <a:solidFill>
              <a:srgbClr val="1306BA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dự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đoán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tắc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chia </a:t>
            </a:r>
            <a:r>
              <a:rPr lang="en-US" sz="2800" dirty="0" err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lũy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thừa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cùng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cơ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sô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́?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="" xmlns:a16="http://schemas.microsoft.com/office/drawing/2014/main" id="{CFC466A2-A377-4024-BBD1-C156DB1DFFE2}"/>
              </a:ext>
            </a:extLst>
          </p:cNvPr>
          <p:cNvSpPr/>
          <p:nvPr/>
        </p:nvSpPr>
        <p:spPr>
          <a:xfrm>
            <a:off x="3441375" y="1048075"/>
            <a:ext cx="5674929" cy="864548"/>
          </a:xfrm>
          <a:prstGeom prst="rect">
            <a:avLst/>
          </a:prstGeom>
          <a:noFill/>
          <a:ln w="38100" cap="flat" cmpd="sng" algn="ctr">
            <a:solidFill>
              <a:srgbClr val="1306BA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xmlns="" id="{F21CC262-BFDF-4A77-AD82-741C09D47AFC}"/>
                  </a:ext>
                </a:extLst>
              </p:cNvPr>
              <p:cNvSpPr txBox="1"/>
              <p:nvPr/>
            </p:nvSpPr>
            <p:spPr>
              <a:xfrm>
                <a:off x="3932369" y="1185140"/>
                <a:ext cx="4372523" cy="5904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chemeClr val="accent6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 </a:t>
                </a:r>
                <a:r>
                  <a:rPr lang="en-US" sz="3200" dirty="0" err="1">
                    <a:solidFill>
                      <a:schemeClr val="accent6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sánh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solidFill>
                              <a:schemeClr val="accent6">
                                <a:lumMod val="10000"/>
                              </a:schemeClr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chemeClr val="accent6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: </m:t>
                        </m:r>
                        <m:r>
                          <a:rPr lang="en-US" sz="3200" i="1">
                            <a:solidFill>
                              <a:schemeClr val="accent6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i="1">
                            <a:solidFill>
                              <a:schemeClr val="accent6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en-US" sz="3200" i="1">
                        <a:solidFill>
                          <a:schemeClr val="accent6">
                            <a:lumMod val="10000"/>
                          </a:schemeClr>
                        </a:solidFill>
                        <a:latin typeface="Cambria Math" panose="02040503050406030204" pitchFamily="18" charset="0"/>
                      </a:rPr>
                      <m:t>:</m:t>
                    </m:r>
                    <m:sSup>
                      <m:sSupPr>
                        <m:ctrlPr>
                          <a:rPr lang="en-US" sz="3200" i="1">
                            <a:solidFill>
                              <a:schemeClr val="accent6">
                                <a:lumMod val="10000"/>
                              </a:schemeClr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chemeClr val="accent6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i="1">
                            <a:solidFill>
                              <a:schemeClr val="accent6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200" dirty="0">
                    <a:solidFill>
                      <a:schemeClr val="accent6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và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solidFill>
                              <a:schemeClr val="accent6">
                                <a:lumMod val="10000"/>
                              </a:schemeClr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chemeClr val="accent6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i="1">
                            <a:solidFill>
                              <a:schemeClr val="accent6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3200" dirty="0">
                  <a:solidFill>
                    <a:schemeClr val="accent6">
                      <a:lumMod val="1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F21CC262-BFDF-4A77-AD82-741C09D47A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2369" y="1185140"/>
                <a:ext cx="4372523" cy="590418"/>
              </a:xfrm>
              <a:prstGeom prst="rect">
                <a:avLst/>
              </a:prstGeom>
              <a:blipFill>
                <a:blip r:embed="rId4"/>
                <a:stretch>
                  <a:fillRect l="-3487" t="-13402" b="-319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0117847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7" grpId="0" animBg="1"/>
      <p:bldP spid="17" grpId="1" animBg="1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>
            <a:extLst>
              <a:ext uri="{FF2B5EF4-FFF2-40B4-BE49-F238E27FC236}">
                <a16:creationId xmlns=""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13369864">
            <a:off x="-2696134" y="-2064954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=""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=""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=""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=""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=""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" name="Group 30">
            <a:extLst>
              <a:ext uri="{FF2B5EF4-FFF2-40B4-BE49-F238E27FC236}">
                <a16:creationId xmlns=""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=""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=""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 dirty="0">
                <a:solidFill>
                  <a:srgbClr val="FFFF00"/>
                </a:solidFill>
              </a:endParaRPr>
            </a:p>
          </p:txBody>
        </p:sp>
      </p:grpSp>
      <p:sp>
        <p:nvSpPr>
          <p:cNvPr id="34" name="TextBox 33">
            <a:extLst>
              <a:ext uri="{FF2B5EF4-FFF2-40B4-BE49-F238E27FC236}">
                <a16:creationId xmlns:mc="http://schemas.openxmlformats.org/markup-compatibility/2006" xmlns:a14="http://schemas.microsoft.com/office/drawing/2010/main" xmlns="" xmlns:a16="http://schemas.microsoft.com/office/drawing/2014/main" id="{A3A062DA-93BF-4842-B601-4404401BCCE3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488514" y="2915321"/>
            <a:ext cx="9288343" cy="2320892"/>
          </a:xfrm>
          <a:prstGeom prst="rect">
            <a:avLst/>
          </a:prstGeom>
          <a:blipFill>
            <a:blip r:embed="rId2"/>
            <a:stretch>
              <a:fillRect l="-1969" t="-3937" r="-1575" b="-8924"/>
            </a:stretch>
          </a:blipFill>
        </p:spPr>
        <p:txBody>
          <a:bodyPr/>
          <a:lstStyle/>
          <a:p>
            <a:r>
              <a:rPr lang="en-US">
                <a:solidFill>
                  <a:srgbClr val="0000CC"/>
                </a:solidFill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6053269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-258763" y="-99207"/>
            <a:ext cx="18473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1400">
              <a:solidFill>
                <a:schemeClr val="accent6">
                  <a:lumMod val="10000"/>
                </a:schemeClr>
              </a:solidFill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="" xmlns:a16="http://schemas.microsoft.com/office/drawing/2014/main" id="{EF796E6D-4242-42C1-811D-FD7D320233E6}"/>
              </a:ext>
            </a:extLst>
          </p:cNvPr>
          <p:cNvSpPr txBox="1"/>
          <p:nvPr/>
        </p:nvSpPr>
        <p:spPr>
          <a:xfrm>
            <a:off x="1166579" y="299712"/>
            <a:ext cx="17912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Ví dụ 6:</a:t>
            </a: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</a:p>
        </p:txBody>
      </p:sp>
      <p:grpSp>
        <p:nvGrpSpPr>
          <p:cNvPr id="2" name="Group 15">
            <a:extLst>
              <a:ext uri="{FF2B5EF4-FFF2-40B4-BE49-F238E27FC236}">
                <a16:creationId xmlns="" xmlns:a16="http://schemas.microsoft.com/office/drawing/2014/main" id="{FF4772BB-E112-4E95-BE7D-3B3FB6D929B0}"/>
              </a:ext>
            </a:extLst>
          </p:cNvPr>
          <p:cNvGrpSpPr/>
          <p:nvPr/>
        </p:nvGrpSpPr>
        <p:grpSpPr>
          <a:xfrm rot="8757556">
            <a:off x="-2365557" y="2986141"/>
            <a:ext cx="3136324" cy="6641366"/>
            <a:chOff x="9055676" y="0"/>
            <a:chExt cx="3136324" cy="6858000"/>
          </a:xfrm>
        </p:grpSpPr>
        <p:sp>
          <p:nvSpPr>
            <p:cNvPr id="19" name="Rectangle 18">
              <a:extLst>
                <a:ext uri="{FF2B5EF4-FFF2-40B4-BE49-F238E27FC236}">
                  <a16:creationId xmlns="" xmlns:a16="http://schemas.microsoft.com/office/drawing/2014/main" id="{5C57BB71-1BFD-4B4F-B580-5B034C024734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="" xmlns:a16="http://schemas.microsoft.com/office/drawing/2014/main" id="{329F6F90-F9CF-411E-9B7B-C68C56814780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="" xmlns:a16="http://schemas.microsoft.com/office/drawing/2014/main" id="{467A8B34-80AA-4167-BCEE-E4982AC0F9CA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="" xmlns:a16="http://schemas.microsoft.com/office/drawing/2014/main" id="{B29F43FA-A0BB-49A3-BB8B-6A111A0B04CC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="" xmlns:a16="http://schemas.microsoft.com/office/drawing/2014/main" id="{E7D1706D-98EB-478D-96A1-8FC5B84F9441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" name="Group 23">
            <a:extLst>
              <a:ext uri="{FF2B5EF4-FFF2-40B4-BE49-F238E27FC236}">
                <a16:creationId xmlns="" xmlns:a16="http://schemas.microsoft.com/office/drawing/2014/main" id="{A3BA8BCA-ED9D-423C-94D3-B055511E6F9D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5" name="Rectangle: Rounded Corners 24">
              <a:extLst>
                <a:ext uri="{FF2B5EF4-FFF2-40B4-BE49-F238E27FC236}">
                  <a16:creationId xmlns="" xmlns:a16="http://schemas.microsoft.com/office/drawing/2014/main" id="{CC34290A-B3B2-4532-8AFE-E76A5E663003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26" name="TextBox 25">
              <a:extLst>
                <a:ext uri="{FF2B5EF4-FFF2-40B4-BE49-F238E27FC236}">
                  <a16:creationId xmlns="" xmlns:a16="http://schemas.microsoft.com/office/drawing/2014/main" id="{A45EE1F7-0738-4448-B2F9-F834676A0CF3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 dirty="0">
                <a:solidFill>
                  <a:srgbClr val="FFFF00"/>
                </a:solidFill>
              </a:endParaRPr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mc="http://schemas.openxmlformats.org/markup-compatibility/2006" xmlns:a14="http://schemas.microsoft.com/office/drawing/2010/main" xmlns="" xmlns:a16="http://schemas.microsoft.com/office/drawing/2014/main" id="{24C14BD5-79DF-49CC-A2DB-D34EE5BA5A5F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37671" y="1055038"/>
            <a:ext cx="11818188" cy="1478290"/>
          </a:xfrm>
          <a:prstGeom prst="rect">
            <a:avLst/>
          </a:prstGeom>
          <a:blipFill>
            <a:blip r:embed="rId2"/>
            <a:stretch>
              <a:fillRect l="-1289" b="-12346"/>
            </a:stretch>
          </a:blipFill>
        </p:spPr>
        <p:txBody>
          <a:bodyPr/>
          <a:lstStyle/>
          <a:p>
            <a:r>
              <a:rPr lang="en-US">
                <a:solidFill>
                  <a:srgbClr val="0000CC"/>
                </a:solidFill>
              </a:rPr>
              <a:t> 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="" xmlns:a16="http://schemas.microsoft.com/office/drawing/2014/main" id="{FC348BF9-F13C-43D9-926B-A2251E56B6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41" y="21278"/>
            <a:ext cx="1036520" cy="108749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ounded Rectangle 91">
                <a:extLst>
                  <a:ext uri="{FF2B5EF4-FFF2-40B4-BE49-F238E27FC236}">
                    <a16:creationId xmlns:a16="http://schemas.microsoft.com/office/drawing/2014/main" xmlns="" id="{A641A643-9AC9-4775-94E4-7B7404DE56F1}"/>
                  </a:ext>
                </a:extLst>
              </p:cNvPr>
              <p:cNvSpPr/>
              <p:nvPr/>
            </p:nvSpPr>
            <p:spPr>
              <a:xfrm>
                <a:off x="1613001" y="2782045"/>
                <a:ext cx="6418044" cy="2788085"/>
              </a:xfrm>
              <a:prstGeom prst="roundRect">
                <a:avLst/>
              </a:prstGeom>
              <a:noFill/>
              <a:ln w="2857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accent1"/>
              </a:fontRef>
            </p:style>
            <p:txBody>
              <a:bodyPr rtlCol="0" anchor="ctr"/>
              <a:lstStyle/>
              <a:p>
                <a:pPr>
                  <a:lnSpc>
                    <a:spcPct val="150000"/>
                  </a:lnSpc>
                </a:pPr>
                <a:r>
                  <a:rPr lang="en-US" sz="3200" i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Giải: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3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  <m:r>
                      <a:rPr lang="en-US" sz="32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:</m:t>
                    </m:r>
                    <m:sSup>
                      <m:sSupPr>
                        <m:ctrlPr>
                          <a:rPr lang="en-US" sz="32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2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r>
                  <a:rPr lang="en-US" sz="3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287338" indent="-287338">
                  <a:lnSpc>
                    <a:spcPct val="150000"/>
                  </a:lnSpc>
                </a:pPr>
                <a:r>
                  <a:rPr lang="en-US" sz="3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: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125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:</m:t>
                    </m:r>
                    <m:sSup>
                      <m:sSupPr>
                        <m:ctrlPr>
                          <a:rPr lang="en-US" sz="32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3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0" name="Rounded Rectangle 91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A641A643-9AC9-4775-94E4-7B7404DE56F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3001" y="2782045"/>
                <a:ext cx="6418044" cy="2788085"/>
              </a:xfrm>
              <a:prstGeom prst="roundRect">
                <a:avLst/>
              </a:prstGeom>
              <a:blipFill>
                <a:blip r:embed="rId4"/>
                <a:stretch>
                  <a:fillRect l="-189"/>
                </a:stretch>
              </a:blipFill>
              <a:ln w="2857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57081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13369864">
            <a:off x="-2696134" y="-2064954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=""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=""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=""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=""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=""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1185104" y="1274763"/>
            <a:ext cx="8316913" cy="289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 u="sng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Luyện tập 4</a:t>
            </a: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Viết  kết quả mỗi phép tính sau dưới dạng một lũy thừa: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6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: 6                    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128 : 2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50000"/>
              </a:spcBef>
            </a:pP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AutoShape 15" descr="Parchment"/>
          <p:cNvSpPr>
            <a:spLocks noChangeArrowheads="1"/>
          </p:cNvSpPr>
          <p:nvPr/>
        </p:nvSpPr>
        <p:spPr bwMode="gray">
          <a:xfrm>
            <a:off x="2390274" y="0"/>
            <a:ext cx="9144000" cy="1066800"/>
          </a:xfrm>
          <a:prstGeom prst="roundRect">
            <a:avLst>
              <a:gd name="adj" fmla="val 49106"/>
            </a:avLst>
          </a:prstGeom>
          <a:blipFill dpi="0" rotWithShape="1">
            <a:blip r:embed="rId3"/>
            <a:srcRect/>
            <a:tile tx="0" ty="0" sx="100000" sy="100000" flip="none" algn="tl"/>
          </a:blipFill>
          <a:ln w="28575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cs typeface="Arial" pitchFamily="34" charset="0"/>
              </a:rPr>
              <a:t>PHÉP TÍNH LŨY THỪA VỚI SỐ MŨ TỰ NHIÊN (T1)</a:t>
            </a:r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0" y="4013200"/>
            <a:ext cx="58134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a) 6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: 6 = 6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5-1 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=6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4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 Box 5"/>
          <p:cNvSpPr txBox="1">
            <a:spLocks noChangeArrowheads="1"/>
          </p:cNvSpPr>
          <p:nvPr/>
        </p:nvSpPr>
        <p:spPr bwMode="auto">
          <a:xfrm>
            <a:off x="0" y="4670425"/>
            <a:ext cx="918051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b) 128: 2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= 2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7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: 2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=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2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7-3 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=2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4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=""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9496637" y="2105286"/>
            <a:ext cx="4664758" cy="653685"/>
            <a:chOff x="4871257" y="83128"/>
            <a:chExt cx="7501721" cy="653685"/>
          </a:xfrm>
        </p:grpSpPr>
        <p:sp>
          <p:nvSpPr>
            <p:cNvPr id="19" name="Rectangle: Rounded Corners 28">
              <a:extLst>
                <a:ext uri="{FF2B5EF4-FFF2-40B4-BE49-F238E27FC236}">
                  <a16:creationId xmlns=""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20" name="TextBox 19">
              <a:extLst>
                <a:ext uri="{FF2B5EF4-FFF2-40B4-BE49-F238E27FC236}">
                  <a16:creationId xmlns=""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</a:t>
              </a:r>
              <a:r>
                <a:rPr lang="en-US" sz="2400" b="1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LUYỆN TẬP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1613862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TF33787325_Lab safety_AAS_v3" id="{898BC5E2-691B-4B41-A97D-F35AD4FFF20D}" vid="{295F60D3-032D-43CA-A300-E4752067AD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04BA817-A03C-4EA3-86C4-6E42BD37F52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0096A91-93C8-4C7A-BF68-944591874A6D}">
  <ds:schemaRefs>
    <ds:schemaRef ds:uri="http://schemas.microsoft.com/office/2006/metadata/properties"/>
    <ds:schemaRef ds:uri="http://purl.org/dc/terms/"/>
    <ds:schemaRef ds:uri="http://schemas.microsoft.com/office/2006/documentManagement/types"/>
    <ds:schemaRef ds:uri="16c05727-aa75-4e4a-9b5f-8a80a1165891"/>
    <ds:schemaRef ds:uri="http://www.w3.org/XML/1998/namespace"/>
    <ds:schemaRef ds:uri="http://purl.org/dc/dcmitype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19E59094-1E6F-42D5-A62B-D0344AFFFA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Lab safety</Template>
  <TotalTime>477</TotalTime>
  <Words>762</Words>
  <Application>Microsoft Office PowerPoint</Application>
  <PresentationFormat>Custom</PresentationFormat>
  <Paragraphs>87</Paragraphs>
  <Slides>13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 Phép tính lũy thừa với số mũ tự nhiên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VẬN DỤNG</vt:lpstr>
      <vt:lpstr>PowerPoint Presentation</vt:lpstr>
      <vt:lpstr>Remember… Safety First!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Safety</dc:title>
  <dc:creator>Lê Hải</dc:creator>
  <cp:lastModifiedBy>Asus</cp:lastModifiedBy>
  <cp:revision>27</cp:revision>
  <dcterms:created xsi:type="dcterms:W3CDTF">2021-06-07T13:44:30Z</dcterms:created>
  <dcterms:modified xsi:type="dcterms:W3CDTF">2021-08-19T11:30:30Z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