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43"/>
  </p:notesMasterIdLst>
  <p:sldIdLst>
    <p:sldId id="295" r:id="rId3"/>
    <p:sldId id="256" r:id="rId4"/>
    <p:sldId id="259" r:id="rId5"/>
    <p:sldId id="257" r:id="rId6"/>
    <p:sldId id="296" r:id="rId7"/>
    <p:sldId id="297" r:id="rId8"/>
    <p:sldId id="298" r:id="rId9"/>
    <p:sldId id="299" r:id="rId10"/>
    <p:sldId id="300" r:id="rId11"/>
    <p:sldId id="301" r:id="rId12"/>
    <p:sldId id="263" r:id="rId13"/>
    <p:sldId id="302" r:id="rId14"/>
    <p:sldId id="303" r:id="rId15"/>
    <p:sldId id="304" r:id="rId16"/>
    <p:sldId id="305" r:id="rId17"/>
    <p:sldId id="306" r:id="rId18"/>
    <p:sldId id="307" r:id="rId19"/>
    <p:sldId id="331" r:id="rId20"/>
    <p:sldId id="332" r:id="rId21"/>
    <p:sldId id="310" r:id="rId22"/>
    <p:sldId id="311" r:id="rId23"/>
    <p:sldId id="309" r:id="rId24"/>
    <p:sldId id="308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3" r:id="rId36"/>
    <p:sldId id="326" r:id="rId37"/>
    <p:sldId id="329" r:id="rId38"/>
    <p:sldId id="324" r:id="rId39"/>
    <p:sldId id="330" r:id="rId40"/>
    <p:sldId id="327" r:id="rId41"/>
    <p:sldId id="328" r:id="rId42"/>
  </p:sldIdLst>
  <p:sldSz cx="9144000" cy="5143500" type="screen16x9"/>
  <p:notesSz cx="6858000" cy="9144000"/>
  <p:embeddedFontLst>
    <p:embeddedFont>
      <p:font typeface="Roboto Condensed" panose="020B060402020202020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Arvo" panose="020B0604020202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Roboto Condensed Light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9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07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6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47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58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77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10/1/2024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879026" y="137150"/>
            <a:ext cx="550225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Lớp</a:t>
            </a:r>
            <a:r>
              <a:rPr lang="en-US" sz="2000" dirty="0" smtClean="0"/>
              <a:t> 6A </a:t>
            </a:r>
            <a:r>
              <a:rPr lang="en-US" sz="2000" dirty="0" err="1" smtClean="0"/>
              <a:t>có</a:t>
            </a:r>
            <a:r>
              <a:rPr lang="en-US" sz="2000" dirty="0" smtClean="0"/>
              <a:t> 6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.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hoan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, </a:t>
            </a:r>
            <a:r>
              <a:rPr lang="en-US" sz="2000" dirty="0" err="1" smtClean="0"/>
              <a:t>cô</a:t>
            </a:r>
            <a:r>
              <a:rPr lang="en-US" sz="2000" dirty="0" smtClean="0"/>
              <a:t> </a:t>
            </a:r>
            <a:r>
              <a:rPr lang="en-US" sz="2000" dirty="0" err="1" smtClean="0"/>
              <a:t>Ngân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42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ngọt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45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quýt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137150"/>
            <a:ext cx="1439453" cy="147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63"/>
          <a:stretch/>
        </p:blipFill>
        <p:spPr>
          <a:xfrm>
            <a:off x="7467658" y="208027"/>
            <a:ext cx="1430564" cy="107682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996226" y="1944101"/>
            <a:ext cx="6915954" cy="2450728"/>
          </a:xfrm>
          <a:prstGeom prst="cloudCallout">
            <a:avLst>
              <a:gd name="adj1" fmla="val -56348"/>
              <a:gd name="adj2" fmla="val 600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2000" i="1" dirty="0" err="1" smtClean="0">
                <a:solidFill>
                  <a:schemeClr val="tx1"/>
                </a:solidFill>
              </a:rPr>
              <a:t>Cô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Ngân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có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thể</a:t>
            </a:r>
            <a:r>
              <a:rPr lang="en-US" sz="2000" i="1" dirty="0" smtClean="0">
                <a:solidFill>
                  <a:schemeClr val="tx1"/>
                </a:solidFill>
              </a:rPr>
              <a:t> chia </a:t>
            </a:r>
            <a:r>
              <a:rPr lang="en-US" sz="2000" i="1" dirty="0" err="1" smtClean="0">
                <a:solidFill>
                  <a:schemeClr val="tx1"/>
                </a:solidFill>
              </a:rPr>
              <a:t>đều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số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bánh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ngọt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cho</a:t>
            </a:r>
            <a:r>
              <a:rPr lang="en-US" sz="2000" i="1" dirty="0" smtClean="0">
                <a:solidFill>
                  <a:schemeClr val="tx1"/>
                </a:solidFill>
              </a:rPr>
              <a:t> 6 </a:t>
            </a:r>
            <a:r>
              <a:rPr lang="en-US" sz="2000" i="1" dirty="0" err="1" smtClean="0">
                <a:solidFill>
                  <a:schemeClr val="tx1"/>
                </a:solidFill>
              </a:rPr>
              <a:t>tổ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được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không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2000" i="1" dirty="0" err="1" smtClean="0">
                <a:solidFill>
                  <a:schemeClr val="tx1"/>
                </a:solidFill>
              </a:rPr>
              <a:t>Cô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Ngân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có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thể</a:t>
            </a:r>
            <a:r>
              <a:rPr lang="en-US" sz="2000" i="1" dirty="0" smtClean="0">
                <a:solidFill>
                  <a:schemeClr val="tx1"/>
                </a:solidFill>
              </a:rPr>
              <a:t> chia </a:t>
            </a:r>
            <a:r>
              <a:rPr lang="en-US" sz="2000" i="1" dirty="0" err="1" smtClean="0">
                <a:solidFill>
                  <a:schemeClr val="tx1"/>
                </a:solidFill>
              </a:rPr>
              <a:t>đều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số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quả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quýt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cho</a:t>
            </a:r>
            <a:r>
              <a:rPr lang="en-US" sz="2000" i="1" dirty="0" smtClean="0">
                <a:solidFill>
                  <a:schemeClr val="tx1"/>
                </a:solidFill>
              </a:rPr>
              <a:t> 6 </a:t>
            </a:r>
            <a:r>
              <a:rPr lang="en-US" sz="2000" i="1" dirty="0" err="1" smtClean="0">
                <a:solidFill>
                  <a:schemeClr val="tx1"/>
                </a:solidFill>
              </a:rPr>
              <a:t>tổ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được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không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  <a:endParaRPr lang="vi-VN" sz="2000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41" y="3808403"/>
            <a:ext cx="899740" cy="13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080550" y="844062"/>
            <a:ext cx="6537450" cy="3411415"/>
            <a:chOff x="700112" y="2992786"/>
            <a:chExt cx="7539623" cy="2083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112" y="2992786"/>
              <a:ext cx="454791" cy="61221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78087" y="2992786"/>
              <a:ext cx="6861648" cy="20835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800" dirty="0" smtClean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800" dirty="0" smtClean="0">
                  <a:solidFill>
                    <a:schemeClr val="tx1"/>
                  </a:solidFill>
                </a:rPr>
                <a:t>Với </a:t>
              </a:r>
              <a:r>
                <a:rPr lang="vi-VN" sz="2800" dirty="0">
                  <a:solidFill>
                    <a:schemeClr val="tx1"/>
                  </a:solidFill>
                </a:rPr>
                <a:t>a là số tự nhiên khác 0 thì: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>
                  <a:solidFill>
                    <a:schemeClr val="tx1"/>
                  </a:solidFill>
                </a:rPr>
                <a:t>a </a:t>
              </a:r>
              <a:r>
                <a:rPr lang="vi-VN" sz="2800" smtClean="0">
                  <a:solidFill>
                    <a:schemeClr val="tx1"/>
                  </a:solidFill>
                </a:rPr>
                <a:t>là </a:t>
              </a:r>
              <a:r>
                <a:rPr lang="vi-VN" sz="2800" dirty="0">
                  <a:solidFill>
                    <a:schemeClr val="tx1"/>
                  </a:solidFill>
                </a:rPr>
                <a:t>ước của </a:t>
              </a:r>
              <a:r>
                <a:rPr lang="vi-VN" sz="2800" dirty="0" smtClean="0">
                  <a:solidFill>
                    <a:schemeClr val="tx1"/>
                  </a:solidFill>
                </a:rPr>
                <a:t>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 smtClean="0">
                  <a:solidFill>
                    <a:schemeClr val="tx1"/>
                  </a:solidFill>
                </a:rPr>
                <a:t>a </a:t>
              </a:r>
              <a:r>
                <a:rPr lang="vi-VN" sz="2800" dirty="0">
                  <a:solidFill>
                    <a:schemeClr val="tx1"/>
                  </a:solidFill>
                </a:rPr>
                <a:t>là bội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chemeClr val="tx1"/>
                  </a:solidFill>
                </a:rPr>
                <a:t>0 là bội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chemeClr val="tx1"/>
                  </a:solidFill>
                </a:rPr>
                <a:t>1 à ước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en-US" sz="28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3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Cách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tìm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bội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ước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0" y="1394679"/>
            <a:ext cx="870520" cy="478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390" y="1681064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smtClean="0"/>
              <a:t>: 9.0 </a:t>
            </a:r>
            <a:r>
              <a:rPr lang="en-US" sz="2400" dirty="0" smtClean="0"/>
              <a:t>; 9.1 ; 9.2 ; 9.3 ; 9.4 ; 9.5 ; 9.6.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390" y="2161242"/>
            <a:ext cx="875713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bảy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9.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478500" y="3181657"/>
            <a:ext cx="6934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AutoNum type="alphaLcParenR"/>
            </a:pPr>
            <a:r>
              <a:rPr lang="vi-VN" sz="2400" smtClean="0">
                <a:latin typeface="+mn-lt"/>
                <a:ea typeface="Calibri" panose="020F0502020204030204" pitchFamily="34" charset="0"/>
              </a:rPr>
              <a:t>9.0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0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9.1 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9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9.2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18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; 9.3 =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27</a:t>
            </a:r>
            <a:r>
              <a:rPr lang="vi-VN" sz="240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smtClean="0">
                <a:latin typeface="+mn-lt"/>
                <a:ea typeface="Calibri" panose="020F0502020204030204" pitchFamily="34" charset="0"/>
              </a:rPr>
              <a:t>9.4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36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9.5 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45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9.6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5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4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9507" y="2739092"/>
            <a:ext cx="282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520979" y="4347575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ea typeface="Calibri" panose="020F0502020204030204" pitchFamily="34" charset="0"/>
              </a:rPr>
              <a:t>b) Bội của 9 là: 0</a:t>
            </a:r>
            <a:r>
              <a:rPr lang="vi-VN" sz="2400">
                <a:ea typeface="Calibri" panose="020F0502020204030204" pitchFamily="34" charset="0"/>
              </a:rPr>
              <a:t>; </a:t>
            </a:r>
            <a:r>
              <a:rPr lang="vi-VN" sz="2400" smtClean="0">
                <a:ea typeface="Calibri" panose="020F0502020204030204" pitchFamily="34" charset="0"/>
              </a:rPr>
              <a:t>9; </a:t>
            </a:r>
            <a:r>
              <a:rPr lang="vi-VN" sz="2400" dirty="0">
                <a:ea typeface="Calibri" panose="020F0502020204030204" pitchFamily="34" charset="0"/>
              </a:rPr>
              <a:t>18; 27; 36; 45</a:t>
            </a:r>
            <a:r>
              <a:rPr lang="vi-VN" sz="2400">
                <a:ea typeface="Calibri" panose="020F0502020204030204" pitchFamily="34" charset="0"/>
              </a:rPr>
              <a:t>; </a:t>
            </a:r>
            <a:r>
              <a:rPr lang="vi-VN" sz="2400" smtClean="0">
                <a:ea typeface="Calibri" panose="020F0502020204030204" pitchFamily="34" charset="0"/>
              </a:rPr>
              <a:t>54</a:t>
            </a:r>
            <a:r>
              <a:rPr lang="vi-VN" sz="2400" dirty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334108" y="1266095"/>
            <a:ext cx="8546124" cy="2303584"/>
            <a:chOff x="508511" y="721892"/>
            <a:chExt cx="7674503" cy="1686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>
                <a:xfrm>
                  <a:off x="508511" y="721892"/>
                  <a:ext cx="7674503" cy="1686296"/>
                </a:xfrm>
                <a:prstGeom prst="roundRect">
                  <a:avLst/>
                </a:prstGeom>
                <a:solidFill>
                  <a:srgbClr val="D4FD7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800" dirty="0" smtClean="0">
                      <a:solidFill>
                        <a:schemeClr val="tx1"/>
                      </a:solidFill>
                    </a:rPr>
                    <a:t>	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Để tìm bội của n ( n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vi-VN" sz="2800" b="1" i="1" baseline="30000" dirty="0">
                      <a:solidFill>
                        <a:schemeClr val="tx1"/>
                      </a:solidFill>
                    </a:rPr>
                    <a:t>*</a:t>
                  </a:r>
                  <a:r>
                    <a:rPr lang="vi-VN" sz="2800" b="1" i="1" dirty="0">
                      <a:solidFill>
                        <a:schemeClr val="tx1"/>
                      </a:solidFill>
                    </a:rPr>
                    <a:t>) ta có thể lần lượt nhân n với 0, 1, 2, 3,…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800" b="1" i="1" dirty="0">
                      <a:solidFill>
                        <a:schemeClr val="tx1"/>
                      </a:solidFill>
                    </a:rPr>
                    <a:t>Khi 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đ</a:t>
                  </a:r>
                  <a:r>
                    <a:rPr lang="en-US" sz="2800" b="1" i="1" dirty="0" smtClean="0">
                      <a:solidFill>
                        <a:schemeClr val="tx1"/>
                      </a:solidFill>
                    </a:rPr>
                    <a:t>ó,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b="1" i="1" dirty="0">
                      <a:solidFill>
                        <a:schemeClr val="tx1"/>
                      </a:solidFill>
                    </a:rPr>
                    <a:t>kết quả nhận được đều là bội của n.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11" y="721892"/>
                  <a:ext cx="7674503" cy="168629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76" y="824871"/>
              <a:ext cx="673738" cy="48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499445" y="703416"/>
            <a:ext cx="9281245" cy="739754"/>
            <a:chOff x="351693" y="708466"/>
            <a:chExt cx="9281245" cy="739754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63445"/>
              <a:ext cx="2162908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err="1" smtClean="0"/>
                <a:t>Ví</a:t>
              </a:r>
              <a:r>
                <a:rPr lang="en-US" sz="3200" b="1" i="1" dirty="0" smtClean="0"/>
                <a:t> </a:t>
              </a:r>
              <a:r>
                <a:rPr lang="en-US" sz="3200" b="1" i="1" dirty="0" err="1" smtClean="0"/>
                <a:t>dụ</a:t>
              </a:r>
              <a:r>
                <a:rPr lang="en-US" sz="3200" b="1" i="1" dirty="0" smtClean="0"/>
                <a:t> 3: </a:t>
              </a:r>
              <a:endParaRPr lang="vi-VN" sz="32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1" y="708466"/>
              <a:ext cx="7118337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 smtClean="0"/>
                <a:t>Hãy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tìm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tám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bội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của</a:t>
              </a:r>
              <a:r>
                <a:rPr lang="en-US" sz="3200" dirty="0" smtClean="0"/>
                <a:t> 6.</a:t>
              </a:r>
              <a:endParaRPr lang="vi-VN" sz="3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23492" y="1433659"/>
            <a:ext cx="24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/>
              <a:t>Giải</a:t>
            </a:r>
            <a:r>
              <a:rPr lang="en-US" sz="3200" b="1" i="1" u="sng" dirty="0" smtClean="0"/>
              <a:t>:</a:t>
            </a:r>
            <a:endParaRPr lang="vi-VN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61136" y="2048692"/>
            <a:ext cx="6496018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Có</a:t>
            </a:r>
            <a:r>
              <a:rPr lang="vi-VN" sz="2800"/>
              <a:t>: </a:t>
            </a:r>
            <a:r>
              <a:rPr lang="vi-VN" sz="2800" smtClean="0"/>
              <a:t>6.0 </a:t>
            </a:r>
            <a:r>
              <a:rPr lang="vi-VN" sz="2800" dirty="0"/>
              <a:t>= 0 ; 6.1 </a:t>
            </a:r>
            <a:r>
              <a:rPr lang="vi-VN" sz="2800"/>
              <a:t>= </a:t>
            </a:r>
            <a:r>
              <a:rPr lang="vi-VN" sz="2800" smtClean="0"/>
              <a:t>6;</a:t>
            </a:r>
            <a:r>
              <a:rPr lang="en-US" sz="2800" smtClean="0"/>
              <a:t>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6.2 </a:t>
            </a:r>
            <a:r>
              <a:rPr lang="vi-VN" sz="2800" dirty="0"/>
              <a:t>= 12 ; </a:t>
            </a:r>
            <a:r>
              <a:rPr lang="vi-VN" sz="2800" dirty="0" smtClean="0"/>
              <a:t>6.3  </a:t>
            </a:r>
            <a:r>
              <a:rPr lang="vi-VN" sz="2800" dirty="0"/>
              <a:t>= 18 </a:t>
            </a:r>
            <a:r>
              <a:rPr lang="vi-VN" sz="2800" dirty="0" smtClean="0"/>
              <a:t>;</a:t>
            </a:r>
            <a:r>
              <a:rPr lang="en-US" sz="2800" dirty="0"/>
              <a:t> </a:t>
            </a:r>
            <a:r>
              <a:rPr lang="vi-VN" sz="2800" dirty="0" smtClean="0"/>
              <a:t>6.4 </a:t>
            </a:r>
            <a:r>
              <a:rPr lang="vi-VN" sz="2800" dirty="0"/>
              <a:t>= 24 ; </a:t>
            </a:r>
            <a:endParaRPr lang="en-US" sz="2800" dirty="0" smtClean="0"/>
          </a:p>
          <a:p>
            <a:pPr algn="just">
              <a:lnSpc>
                <a:spcPct val="120000"/>
              </a:lnSpc>
            </a:pPr>
            <a:r>
              <a:rPr lang="vi-VN" sz="2800" dirty="0" smtClean="0"/>
              <a:t>6.5 </a:t>
            </a:r>
            <a:r>
              <a:rPr lang="vi-VN" sz="2800" dirty="0"/>
              <a:t>= 30 </a:t>
            </a:r>
            <a:r>
              <a:rPr lang="vi-VN" sz="2800" dirty="0" smtClean="0"/>
              <a:t>;</a:t>
            </a:r>
            <a:r>
              <a:rPr lang="en-US" sz="2800" dirty="0"/>
              <a:t> </a:t>
            </a:r>
            <a:r>
              <a:rPr lang="vi-VN" sz="2800" dirty="0" smtClean="0"/>
              <a:t>6.6 </a:t>
            </a:r>
            <a:r>
              <a:rPr lang="vi-VN" sz="2800" dirty="0"/>
              <a:t>= 36 ; 6.7 </a:t>
            </a:r>
            <a:r>
              <a:rPr lang="vi-VN" sz="2800" dirty="0" smtClean="0"/>
              <a:t>=</a:t>
            </a:r>
            <a:r>
              <a:rPr lang="en-US" sz="2800" dirty="0" smtClean="0"/>
              <a:t> </a:t>
            </a:r>
            <a:r>
              <a:rPr lang="vi-VN" sz="2800" dirty="0" smtClean="0"/>
              <a:t>42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3092" y="4016798"/>
            <a:ext cx="798532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120000"/>
              </a:lnSpc>
            </a:pPr>
            <a:r>
              <a:rPr lang="vi-VN" sz="2800"/>
              <a:t>=&gt; </a:t>
            </a:r>
            <a:r>
              <a:rPr lang="vi-VN" sz="2800" smtClean="0"/>
              <a:t>Tám </a:t>
            </a:r>
            <a:r>
              <a:rPr lang="vi-VN" sz="2800" dirty="0"/>
              <a:t>bội của 6 là</a:t>
            </a:r>
            <a:r>
              <a:rPr lang="vi-VN" sz="2800"/>
              <a:t>: </a:t>
            </a:r>
            <a:r>
              <a:rPr lang="vi-VN" sz="2800" smtClean="0"/>
              <a:t>0; 6; 12; 18; 24; 30; 36; </a:t>
            </a:r>
            <a:r>
              <a:rPr lang="vi-VN" sz="2800" dirty="0"/>
              <a:t>42</a:t>
            </a:r>
            <a:r>
              <a:rPr lang="vi-VN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9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2296611" y="134970"/>
            <a:ext cx="6395697" cy="236440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2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smtClean="0">
                <a:solidFill>
                  <a:schemeClr val="tx1"/>
                </a:solidFill>
              </a:rPr>
              <a:t>) Viết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30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8.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11.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963" y="3178473"/>
            <a:ext cx="836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Các bội nhỏ hơn 30 của 8 là</a:t>
            </a:r>
            <a:r>
              <a:rPr lang="vi-VN" sz="2400"/>
              <a:t>: </a:t>
            </a:r>
            <a:r>
              <a:rPr lang="vi-VN" sz="2400" smtClean="0"/>
              <a:t>0</a:t>
            </a:r>
            <a:r>
              <a:rPr lang="en-GB" sz="2400" smtClean="0"/>
              <a:t>;</a:t>
            </a:r>
            <a:r>
              <a:rPr lang="vi-VN" sz="2400" smtClean="0"/>
              <a:t> 8</a:t>
            </a:r>
            <a:r>
              <a:rPr lang="en-GB" sz="2400" smtClean="0"/>
              <a:t>;</a:t>
            </a:r>
            <a:r>
              <a:rPr lang="vi-VN" sz="2400" smtClean="0"/>
              <a:t> 16</a:t>
            </a:r>
            <a:r>
              <a:rPr lang="en-GB" sz="2400" smtClean="0"/>
              <a:t>;</a:t>
            </a:r>
            <a:r>
              <a:rPr lang="vi-VN" sz="2400" smtClean="0"/>
              <a:t> </a:t>
            </a:r>
            <a:r>
              <a:rPr lang="vi-VN" sz="2400" dirty="0"/>
              <a:t>24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6963" y="3857567"/>
            <a:ext cx="760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Các bội có hai chữ số của 11 là</a:t>
            </a:r>
            <a:r>
              <a:rPr lang="vi-VN" sz="2400"/>
              <a:t>: </a:t>
            </a:r>
            <a:r>
              <a:rPr lang="vi-VN" sz="2400" smtClean="0"/>
              <a:t>11</a:t>
            </a:r>
            <a:r>
              <a:rPr lang="en-GB" sz="2400"/>
              <a:t>;</a:t>
            </a:r>
            <a:r>
              <a:rPr lang="vi-VN" sz="2400" smtClean="0"/>
              <a:t> 22</a:t>
            </a:r>
            <a:r>
              <a:rPr lang="en-GB" sz="2400" smtClean="0"/>
              <a:t>;</a:t>
            </a:r>
            <a:r>
              <a:rPr lang="vi-VN" sz="2400" smtClean="0"/>
              <a:t> 33</a:t>
            </a:r>
            <a:r>
              <a:rPr lang="en-GB" sz="2400" smtClean="0"/>
              <a:t>;</a:t>
            </a:r>
            <a:r>
              <a:rPr lang="vi-VN" sz="2400" smtClean="0"/>
              <a:t> 44</a:t>
            </a:r>
            <a:r>
              <a:rPr lang="en-GB" sz="2400" smtClean="0"/>
              <a:t>;</a:t>
            </a:r>
            <a:r>
              <a:rPr lang="vi-VN" sz="2400" smtClean="0"/>
              <a:t> 55</a:t>
            </a:r>
            <a:r>
              <a:rPr lang="en-GB" sz="2400" smtClean="0"/>
              <a:t>;</a:t>
            </a:r>
            <a:r>
              <a:rPr lang="vi-VN" sz="2400" smtClean="0"/>
              <a:t> 66</a:t>
            </a:r>
            <a:r>
              <a:rPr lang="en-GB" sz="2400" smtClean="0"/>
              <a:t>;</a:t>
            </a:r>
            <a:r>
              <a:rPr lang="vi-VN" sz="2400" smtClean="0"/>
              <a:t> 77</a:t>
            </a:r>
            <a:r>
              <a:rPr lang="en-GB" sz="2400" smtClean="0"/>
              <a:t>;</a:t>
            </a:r>
            <a:r>
              <a:rPr lang="vi-VN" sz="2400" smtClean="0"/>
              <a:t> 88</a:t>
            </a:r>
            <a:r>
              <a:rPr lang="en-GB" sz="2400" smtClean="0"/>
              <a:t>;</a:t>
            </a:r>
            <a:r>
              <a:rPr lang="vi-VN" sz="2400" smtClean="0"/>
              <a:t> </a:t>
            </a:r>
            <a:r>
              <a:rPr lang="vi-VN" sz="2400"/>
              <a:t>99</a:t>
            </a:r>
            <a:r>
              <a:rPr lang="vi-VN" sz="240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7368" y="2499379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5829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0" y="788743"/>
            <a:ext cx="808102" cy="4245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65539" y="771159"/>
            <a:ext cx="4404575" cy="488409"/>
            <a:chOff x="399248" y="1481070"/>
            <a:chExt cx="4404575" cy="488409"/>
          </a:xfrm>
        </p:grpSpPr>
        <p:sp>
          <p:nvSpPr>
            <p:cNvPr id="6" name="TextBox 5"/>
            <p:cNvSpPr txBox="1"/>
            <p:nvPr/>
          </p:nvSpPr>
          <p:spPr>
            <a:xfrm>
              <a:off x="399248" y="1481070"/>
              <a:ext cx="440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a) </a:t>
              </a:r>
              <a:r>
                <a:rPr lang="en-US" sz="2400" dirty="0" err="1" smtClean="0"/>
                <a:t>Tìm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hợp</a:t>
              </a:r>
              <a:r>
                <a:rPr lang="en-US" sz="2400" dirty="0" smtClean="0"/>
                <a:t> ở </a:t>
              </a:r>
              <a:r>
                <a:rPr lang="en-US" sz="2400" b="1" dirty="0" smtClean="0"/>
                <a:t> </a:t>
              </a:r>
              <a:endParaRPr lang="vi-VN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5238" y="1507814"/>
              <a:ext cx="463640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?</a:t>
              </a:r>
              <a:endParaRPr lang="vi-VN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2130" y="1594997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1 =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2441" y="160622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2441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130" y="2176773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2 =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2441" y="2188002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2441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130" y="2758549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3 =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2441" y="276977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2441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4554" y="278265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(dư        </a:t>
            </a:r>
            <a:r>
              <a:rPr lang="en-US" sz="2400" dirty="0" smtClean="0"/>
              <a:t>) 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30699" y="278265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22868" y="278265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130" y="3340325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4 =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42441" y="335155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442441" y="334032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6" y="1570889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5 =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602317" y="158211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02317" y="157088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4430" y="159499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4277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774277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6" y="2152665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6 =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602317" y="216389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602317" y="215266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4430" y="2176773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774277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774277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6" y="2734441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7 =</a:t>
            </a:r>
            <a:endParaRPr lang="vi-VN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2317" y="274567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602317" y="2734441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14430" y="2758549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774277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774277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6" y="3304988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8 =</a:t>
            </a:r>
            <a:endParaRPr lang="vi-VN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02317" y="331621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02317" y="330498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02507" y="3922101"/>
            <a:ext cx="651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8.</a:t>
            </a:r>
            <a:endParaRPr lang="vi-VN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301772" y="4444432"/>
            <a:ext cx="651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vi-VN" sz="2400" dirty="0"/>
              <a:t>  Các ước của 8 là: </a:t>
            </a:r>
            <a:r>
              <a:rPr lang="vi-VN" sz="2400" b="1" dirty="0"/>
              <a:t>1; 2; 4; </a:t>
            </a:r>
            <a:r>
              <a:rPr lang="vi-VN" sz="2400" b="1"/>
              <a:t>8</a:t>
            </a:r>
            <a:r>
              <a:rPr lang="vi-VN" b="1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5" grpId="0" animBg="1"/>
      <p:bldP spid="18" grpId="0"/>
      <p:bldP spid="19" grpId="0" animBg="1"/>
      <p:bldP spid="19" grpId="1" animBg="1"/>
      <p:bldP spid="20" grpId="0" animBg="1"/>
      <p:bldP spid="21" grpId="0"/>
      <p:bldP spid="22" grpId="0" animBg="1"/>
      <p:bldP spid="22" grpId="1" animBg="1"/>
      <p:bldP spid="23" grpId="0" animBg="1"/>
      <p:bldP spid="24" grpId="0"/>
      <p:bldP spid="25" grpId="0" animBg="1"/>
      <p:bldP spid="25" grpId="1" animBg="1"/>
      <p:bldP spid="26" grpId="0" animBg="1"/>
      <p:bldP spid="27" grpId="0"/>
      <p:bldP spid="28" grpId="0" animBg="1"/>
      <p:bldP spid="28" grpId="1" animBg="1"/>
      <p:bldP spid="29" grpId="0" animBg="1"/>
      <p:bldP spid="30" grpId="0"/>
      <p:bldP spid="31" grpId="0" animBg="1"/>
      <p:bldP spid="31" grpId="1" animBg="1"/>
      <p:bldP spid="32" grpId="0" animBg="1"/>
      <p:bldP spid="33" grpId="0"/>
      <p:bldP spid="34" grpId="0" animBg="1"/>
      <p:bldP spid="34" grpId="1" animBg="1"/>
      <p:bldP spid="35" grpId="0" animBg="1"/>
      <p:bldP spid="36" grpId="0"/>
      <p:bldP spid="37" grpId="0" animBg="1"/>
      <p:bldP spid="37" grpId="1" animBg="1"/>
      <p:bldP spid="38" grpId="0" animBg="1"/>
      <p:bldP spid="39" grpId="0"/>
      <p:bldP spid="40" grpId="0" animBg="1"/>
      <p:bldP spid="40" grpId="1" animBg="1"/>
      <p:bldP spid="41" grpId="0" animBg="1"/>
      <p:bldP spid="42" grpId="0"/>
      <p:bldP spid="43" grpId="0" animBg="1"/>
      <p:bldP spid="43" grpId="1" animBg="1"/>
      <p:bldP spid="44" grpId="0" animBg="1"/>
      <p:bldP spid="45" grpId="0"/>
      <p:bldP spid="46" grpId="0" animBg="1"/>
      <p:bldP spid="46" grpId="1" animBg="1"/>
      <p:bldP spid="47" grpId="0" animBg="1"/>
      <p:bldP spid="48" grpId="0"/>
      <p:bldP spid="49" grpId="0" animBg="1"/>
      <p:bldP spid="49" grpId="1" animBg="1"/>
      <p:bldP spid="50" grpId="0" animBg="1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54236" y="2097852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812610" y="1024569"/>
            <a:ext cx="8122070" cy="3045527"/>
            <a:chOff x="687321" y="1478852"/>
            <a:chExt cx="8590245" cy="3045527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1478852"/>
              <a:ext cx="8590245" cy="3045527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2800" b="1" i="1" dirty="0">
                  <a:solidFill>
                    <a:schemeClr val="tx1"/>
                  </a:solidFill>
                </a:rPr>
                <a:t>Để tìm các ước của số tự nhiên n lớn hơn 1 ta có thể lần lượt chia n cho các số tự nhiên từ 1 đến n. Khi đó, các phép chia hết cho ta số chia là ước của </a:t>
              </a:r>
              <a:r>
                <a:rPr lang="vi-VN" sz="2800" b="1" i="1">
                  <a:solidFill>
                    <a:schemeClr val="tx1"/>
                  </a:solidFill>
                </a:rPr>
                <a:t>n</a:t>
              </a:r>
              <a:r>
                <a:rPr lang="vi-VN" sz="2800" b="1" i="1" smtClean="0">
                  <a:solidFill>
                    <a:schemeClr val="tx1"/>
                  </a:solidFill>
                </a:rPr>
                <a:t>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905" y="164488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5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2633031" y="199384"/>
            <a:ext cx="6114362" cy="130126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3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Tìm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của</a:t>
            </a:r>
            <a:r>
              <a:rPr lang="en-US" sz="2800" smtClean="0">
                <a:solidFill>
                  <a:schemeClr val="tx1"/>
                </a:solidFill>
              </a:rPr>
              <a:t> 25.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216" y="1755751"/>
            <a:ext cx="851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Thực hiện phép chia số 25 cho các số </a:t>
            </a:r>
            <a:r>
              <a:rPr lang="vi-VN" sz="2400"/>
              <a:t>tự </a:t>
            </a:r>
            <a:r>
              <a:rPr lang="vi-VN" sz="2400" smtClean="0"/>
              <a:t>nhiên </a:t>
            </a:r>
            <a:r>
              <a:rPr lang="vi-VN" sz="2400" dirty="0"/>
              <a:t>từ </a:t>
            </a:r>
            <a:r>
              <a:rPr lang="vi-VN" sz="2400"/>
              <a:t>1 </a:t>
            </a:r>
            <a:r>
              <a:rPr lang="vi-VN" sz="2400" smtClean="0"/>
              <a:t>đến</a:t>
            </a:r>
            <a:r>
              <a:rPr lang="en-GB" sz="2400" smtClean="0"/>
              <a:t> </a:t>
            </a:r>
            <a:r>
              <a:rPr lang="vi-VN" sz="2400" smtClean="0"/>
              <a:t>25</a:t>
            </a:r>
            <a:r>
              <a:rPr lang="vi-VN" sz="2400" dirty="0"/>
              <a:t>. Các phép chia hết là: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0714" y="2321675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vi-VN" sz="2400" dirty="0"/>
              <a:t>1 = </a:t>
            </a:r>
            <a:r>
              <a:rPr lang="vi-VN" sz="2400" dirty="0" smtClean="0"/>
              <a:t>25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37622" y="1312659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160714" y="2951661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en-US" sz="2400" dirty="0" smtClean="0"/>
              <a:t>5</a:t>
            </a:r>
            <a:r>
              <a:rPr lang="vi-VN" sz="2400" dirty="0" smtClean="0"/>
              <a:t> </a:t>
            </a:r>
            <a:r>
              <a:rPr lang="vi-VN" sz="2400" dirty="0"/>
              <a:t>= </a:t>
            </a:r>
            <a:r>
              <a:rPr lang="vi-VN" sz="2400" dirty="0" smtClean="0"/>
              <a:t>5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60714" y="3614337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en-US" sz="2400" dirty="0" smtClean="0"/>
              <a:t>25</a:t>
            </a:r>
            <a:r>
              <a:rPr lang="vi-VN" sz="2400" dirty="0" smtClean="0"/>
              <a:t> </a:t>
            </a:r>
            <a:r>
              <a:rPr lang="vi-VN" sz="2400" dirty="0"/>
              <a:t>=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4217" y="4347575"/>
            <a:ext cx="61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smtClean="0"/>
              <a:t>=&gt; </a:t>
            </a:r>
            <a:r>
              <a:rPr lang="vi-VN" sz="2400" dirty="0"/>
              <a:t>Các ước của 25 là </a:t>
            </a:r>
            <a:r>
              <a:rPr lang="vi-VN" sz="2400" b="1" dirty="0"/>
              <a:t>1, 5, 25.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33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83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5: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 smtClean="0"/>
              <a:t> A, B, C </a:t>
            </a:r>
            <a:r>
              <a:rPr lang="en-US" sz="2400" dirty="0" err="1" smtClean="0"/>
              <a:t>và</a:t>
            </a:r>
            <a:r>
              <a:rPr lang="en-US" sz="2400" dirty="0" smtClean="0"/>
              <a:t> D:</a:t>
            </a:r>
            <a:endParaRPr lang="vi-V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608" y="2082730"/>
                <a:ext cx="65525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Nếu</a:t>
                </a:r>
                <a:r>
                  <a:rPr lang="en-US" sz="2400" dirty="0" smtClean="0"/>
                  <a:t> 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4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4 </a:t>
                </a:r>
                <a:r>
                  <a:rPr lang="en-US" sz="2400" dirty="0" err="1" smtClean="0"/>
                  <a:t>thì</a:t>
                </a:r>
                <a:r>
                  <a:rPr lang="en-US" sz="2400" dirty="0" smtClean="0"/>
                  <a:t> m + n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08" y="2082730"/>
                <a:ext cx="6552545" cy="461665"/>
              </a:xfrm>
              <a:prstGeom prst="rect">
                <a:avLst/>
              </a:prstGeom>
              <a:blipFill>
                <a:blip r:embed="rId3"/>
                <a:stretch>
                  <a:fillRect l="-1488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8259" y="2736149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16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01166" y="2717648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12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04073" y="2736149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8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13557" y="2736148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4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5608" y="3389566"/>
                <a:ext cx="65525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b) </a:t>
                </a:r>
                <a:r>
                  <a:rPr lang="en-US" sz="2400" dirty="0" err="1" smtClean="0"/>
                  <a:t>Nếu</a:t>
                </a:r>
                <a:r>
                  <a:rPr lang="en-US" sz="2400" dirty="0" smtClean="0"/>
                  <a:t> 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6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2 </a:t>
                </a:r>
                <a:r>
                  <a:rPr lang="en-US" sz="2400" dirty="0" err="1" smtClean="0"/>
                  <a:t>thì</a:t>
                </a:r>
                <a:r>
                  <a:rPr lang="en-US" sz="2400" dirty="0" smtClean="0"/>
                  <a:t> m + n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08" y="3389566"/>
                <a:ext cx="6552545" cy="461665"/>
              </a:xfrm>
              <a:prstGeom prst="rect">
                <a:avLst/>
              </a:prstGeom>
              <a:blipFill>
                <a:blip r:embed="rId4"/>
                <a:stretch>
                  <a:fillRect l="-148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97425" y="4042985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6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0332" y="4024484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4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03239" y="4042985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3</a:t>
            </a:r>
            <a:endParaRPr lang="vi-VN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12723" y="4042984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2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3229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16" grpId="0"/>
      <p:bldP spid="17" grpId="0"/>
      <p:bldP spid="18" grpId="0"/>
      <p:bldP spid="18" grpId="1"/>
      <p:bldP spid="19" grpId="0"/>
      <p:bldP spid="21" grpId="0"/>
      <p:bldP spid="22" grpId="0"/>
      <p:bldP spid="23" grpId="0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654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1: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bốn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m,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3259" y="20836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a) </a:t>
            </a:r>
            <a:r>
              <a:rPr lang="en-US" sz="2400" dirty="0" smtClean="0"/>
              <a:t>m = 15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2308" y="3053537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 </a:t>
            </a:r>
            <a:r>
              <a:rPr lang="en-US" sz="2400" dirty="0" smtClean="0"/>
              <a:t>m = 30</a:t>
            </a:r>
            <a:endParaRPr lang="vi-V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0990" y="4041985"/>
            <a:ext cx="230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 </a:t>
            </a:r>
            <a:r>
              <a:rPr lang="en-US" sz="2400" dirty="0" smtClean="0"/>
              <a:t>m = 100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367533" y="1959190"/>
            <a:ext cx="499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số của </a:t>
            </a:r>
            <a:r>
              <a:rPr lang="vi-VN" sz="2400">
                <a:latin typeface="+mn-lt"/>
                <a:ea typeface="Calibri" panose="020F0502020204030204" pitchFamily="34" charset="0"/>
              </a:rPr>
              <a:t>15 </a:t>
            </a:r>
            <a:r>
              <a:rPr lang="vi-VN" sz="2400" smtClean="0">
                <a:latin typeface="+mn-lt"/>
                <a:ea typeface="Calibri" panose="020F0502020204030204" pitchFamily="34" charset="0"/>
              </a:rPr>
              <a:t>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0; 15; 30; 45.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7533" y="2911819"/>
            <a:ext cx="484139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của 30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30; 60; 90; 150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7533" y="3914761"/>
            <a:ext cx="555953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của 100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400; 500; 700; 800.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8303" y="1090668"/>
            <a:ext cx="8505022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chemeClr val="bg1"/>
                </a:solidFill>
              </a:rPr>
              <a:t>BÀI 7: QUAN HỆ CHIA HẾT. TÍNH CHẤT CHIA HẾT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chemeClr val="bg1"/>
                </a:solidFill>
              </a:rPr>
              <a:t>(2 </a:t>
            </a:r>
            <a:r>
              <a:rPr lang="en-US" sz="4800" b="1" dirty="0" err="1" smtClean="0">
                <a:solidFill>
                  <a:schemeClr val="bg1"/>
                </a:solidFill>
              </a:rPr>
              <a:t>Tiết</a:t>
            </a:r>
            <a:r>
              <a:rPr lang="en-US" sz="4800" b="1" dirty="0" smtClean="0">
                <a:solidFill>
                  <a:schemeClr val="bg1"/>
                </a:solidFill>
              </a:rPr>
              <a:t>)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8134" y="3057307"/>
            <a:ext cx="6323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smtClean="0">
                <a:solidFill>
                  <a:schemeClr val="bg1"/>
                </a:solidFill>
              </a:rPr>
              <a:t>TÍNH CHẤT CHIA </a:t>
            </a:r>
            <a:r>
              <a:rPr lang="en-US" sz="4400" dirty="0" smtClean="0">
                <a:solidFill>
                  <a:schemeClr val="bg1"/>
                </a:solidFill>
              </a:rPr>
              <a:t>HẾT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7" y="1351451"/>
            <a:ext cx="941969" cy="4949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238998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chia ( a +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smtClean="0"/>
                            <a:t>(95 </a:t>
                          </a:r>
                          <a:r>
                            <a:rPr lang="en-US" sz="2000" dirty="0" smtClean="0"/>
                            <a:t>+ 55) : 5 = 30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238998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1857" t="-806" r="-3151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chia ( a +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smtClean="0"/>
                            <a:t>(95 </a:t>
                          </a:r>
                          <a:r>
                            <a:rPr lang="en-US" sz="2000" dirty="0" smtClean="0"/>
                            <a:t>+ 55) : 5 = 30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20731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924651" y="3674964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5057" y="363819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91838" y="438358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08480" y="434607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98303" y="2237703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032947" y="1325458"/>
            <a:ext cx="7725463" cy="2473555"/>
            <a:chOff x="687321" y="999350"/>
            <a:chExt cx="8590245" cy="2473555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999350"/>
              <a:ext cx="8590245" cy="2473555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200" b="1" i="1" dirty="0">
                  <a:solidFill>
                    <a:schemeClr val="tx1"/>
                  </a:solidFill>
                </a:rPr>
                <a:t>Nếu tất cả các số hạng của tổng đều chia hết cho cùng một số thì tổng chia hết cho số </a:t>
              </a:r>
              <a:r>
                <a:rPr lang="vi-VN" sz="3200" b="1" i="1">
                  <a:solidFill>
                    <a:schemeClr val="tx1"/>
                  </a:solidFill>
                </a:rPr>
                <a:t>đó</a:t>
              </a:r>
              <a:r>
                <a:rPr lang="vi-VN" sz="3200" b="1" i="1" smtClean="0">
                  <a:solidFill>
                    <a:schemeClr val="tx1"/>
                  </a:solidFill>
                </a:rPr>
                <a:t>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753" y="118561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5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913159" y="1318666"/>
            <a:ext cx="7321784" cy="2649579"/>
            <a:chOff x="979392" y="2992786"/>
            <a:chExt cx="6510389" cy="2083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78086" y="2992786"/>
                  <a:ext cx="6111695" cy="208356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 smtClean="0">
                      <a:solidFill>
                        <a:schemeClr val="tx1"/>
                      </a:solidFill>
                    </a:rPr>
                    <a:t>Nếu a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m và b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thì ( a + b)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m; 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Khi đó ta có: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(a + b) : m = a : m + b </a:t>
                  </a:r>
                  <a:r>
                    <a:rPr lang="vi-VN" sz="3200">
                      <a:solidFill>
                        <a:schemeClr val="tx1"/>
                      </a:solidFill>
                    </a:rPr>
                    <a:t>: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m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086" y="2992786"/>
                  <a:ext cx="6111695" cy="2083567"/>
                </a:xfrm>
                <a:prstGeom prst="rect">
                  <a:avLst/>
                </a:prstGeom>
                <a:blipFill>
                  <a:blip r:embed="rId3"/>
                  <a:stretch>
                    <a:fillRect l="-2032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69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540801" y="916476"/>
            <a:ext cx="7820899" cy="150064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4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 =  1 930 + 1 945 + 1975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479" y="3242293"/>
                <a:ext cx="4679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Có 1930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smtClean="0"/>
                  <a:t>5</a:t>
                </a:r>
                <a:r>
                  <a:rPr lang="en-GB" sz="2400" smtClean="0"/>
                  <a:t>; </a:t>
                </a:r>
                <a:r>
                  <a:rPr lang="vi-VN" sz="2400" dirty="0"/>
                  <a:t>19</a:t>
                </a:r>
                <a:r>
                  <a:rPr lang="en-US" sz="2400" dirty="0"/>
                  <a:t>45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smtClean="0"/>
                  <a:t>5</a:t>
                </a:r>
                <a:r>
                  <a:rPr lang="en-GB" sz="2400" smtClean="0"/>
                  <a:t>; </a:t>
                </a:r>
                <a:r>
                  <a:rPr lang="vi-VN" sz="2400" dirty="0"/>
                  <a:t>19</a:t>
                </a:r>
                <a:r>
                  <a:rPr lang="en-US" sz="2400" dirty="0"/>
                  <a:t>75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 smtClean="0"/>
                  <a:t>5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79" y="3242293"/>
                <a:ext cx="4679154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37620" y="2465028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32898" y="3675344"/>
            <a:ext cx="340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898" y="3689583"/>
            <a:ext cx="340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2971" y="4174835"/>
                <a:ext cx="6165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=&gt; A = (1930 + 1945 + 1975)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5.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71" y="4174835"/>
                <a:ext cx="6165524" cy="461665"/>
              </a:xfrm>
              <a:prstGeom prst="rect">
                <a:avLst/>
              </a:prstGeom>
              <a:blipFill>
                <a:blip r:embed="rId3"/>
                <a:stretch>
                  <a:fillRect l="-148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2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hiệu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389429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(a </a:t>
                          </a:r>
                          <a:r>
                            <a:rPr lang="en-US" sz="2000" baseline="0" dirty="0" smtClean="0"/>
                            <a:t>-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( 49 - 21) : 7 = 4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389429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857" t="-806" r="-3151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</a:t>
                          </a:r>
                          <a:r>
                            <a:rPr lang="en-US" sz="2000" baseline="0" smtClean="0"/>
                            <a:t>(a </a:t>
                          </a:r>
                          <a:r>
                            <a:rPr lang="en-US" sz="2000" baseline="0" dirty="0" smtClean="0"/>
                            <a:t>-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( 49 - 21) : 7 = 4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20731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9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268095" cy="4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924651" y="3674964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5057" y="363819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6779" y="4383582"/>
            <a:ext cx="71439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132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82694" y="4346078"/>
            <a:ext cx="7267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132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9" y="1415423"/>
            <a:ext cx="706358" cy="3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440675" y="2301530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6031" y="1175884"/>
            <a:ext cx="6877163" cy="2702053"/>
            <a:chOff x="687321" y="999350"/>
            <a:chExt cx="7183079" cy="3525029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999350"/>
              <a:ext cx="7183079" cy="3525029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200" b="1" i="1" dirty="0">
                  <a:solidFill>
                    <a:schemeClr val="tx1"/>
                  </a:solidFill>
                </a:rPr>
                <a:t>Nếu số bị trừ và số trừ đều chia hết cho cùng một số thì hiệu chia hết cho số </a:t>
              </a:r>
              <a:r>
                <a:rPr lang="vi-VN" sz="3200" b="1" i="1">
                  <a:solidFill>
                    <a:schemeClr val="tx1"/>
                  </a:solidFill>
                </a:rPr>
                <a:t>đó</a:t>
              </a:r>
              <a:r>
                <a:rPr lang="vi-VN" sz="3200" b="1" i="1" smtClean="0">
                  <a:solidFill>
                    <a:schemeClr val="tx1"/>
                  </a:solidFill>
                </a:rPr>
                <a:t>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753" y="118561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96214" y="1100511"/>
            <a:ext cx="7966438" cy="2592311"/>
            <a:chOff x="979392" y="2933859"/>
            <a:chExt cx="7083602" cy="20385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622988" y="2933859"/>
                  <a:ext cx="6440006" cy="203853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 smtClean="0">
                      <a:solidFill>
                        <a:schemeClr val="tx1"/>
                      </a:solidFill>
                    </a:rPr>
                    <a:t>Với a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b: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>
                      <a:solidFill>
                        <a:schemeClr val="tx1"/>
                      </a:solidFill>
                    </a:rPr>
                    <a:t>Nếu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và b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thì (a – b)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m.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Khi đó  ta có (a – b) : m = a : m - b </a:t>
                  </a:r>
                  <a:r>
                    <a:rPr lang="vi-VN" sz="3200">
                      <a:solidFill>
                        <a:schemeClr val="tx1"/>
                      </a:solidFill>
                    </a:rPr>
                    <a:t>: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m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988" y="2933859"/>
                  <a:ext cx="6440006" cy="2038533"/>
                </a:xfrm>
                <a:prstGeom prst="rect">
                  <a:avLst/>
                </a:prstGeom>
                <a:blipFill>
                  <a:blip r:embed="rId3"/>
                  <a:stretch>
                    <a:fillRect l="-1930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704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862009" y="512302"/>
            <a:ext cx="7820899" cy="150064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5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 =  2 020 – 1 820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73387" y="2860819"/>
                <a:ext cx="3409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Có 2020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dirty="0"/>
                  <a:t> 20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7" y="2860819"/>
                <a:ext cx="3409445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82538" y="2170892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7815" y="3517572"/>
                <a:ext cx="3409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1820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dirty="0"/>
                  <a:t> 20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815" y="3517572"/>
                <a:ext cx="3409445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76553" y="4058650"/>
                <a:ext cx="6165524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/>
                  <a:t>=&gt; A = (2020 - 1820)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20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53" y="4058650"/>
                <a:ext cx="6165524" cy="577850"/>
              </a:xfrm>
              <a:prstGeom prst="rect">
                <a:avLst/>
              </a:prstGeom>
              <a:blipFill>
                <a:blip r:embed="rId4"/>
                <a:stretch>
                  <a:fillRect l="-1583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tích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53737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:r>
                            <a:rPr lang="en-US" sz="2000" baseline="0" dirty="0" err="1" smtClean="0"/>
                            <a:t>tùy</a:t>
                          </a:r>
                          <a:r>
                            <a:rPr lang="en-US" sz="2000" baseline="0" dirty="0" smtClean="0"/>
                            <a:t> ý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(a.b</a:t>
                          </a:r>
                          <a:r>
                            <a:rPr lang="en-US" sz="2000" baseline="0" dirty="0" smtClean="0"/>
                            <a:t>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( 36 . 2) : 9 = 8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53737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:r>
                            <a:rPr lang="en-US" sz="2000" baseline="0" dirty="0" err="1" smtClean="0"/>
                            <a:t>tùy</a:t>
                          </a:r>
                          <a:r>
                            <a:rPr lang="en-US" sz="2000" baseline="0" dirty="0" smtClean="0"/>
                            <a:t> ý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</a:t>
                          </a:r>
                          <a:r>
                            <a:rPr lang="en-US" sz="2000" baseline="0" smtClean="0"/>
                            <a:t>(a.b</a:t>
                          </a:r>
                          <a:r>
                            <a:rPr lang="en-US" sz="2000" baseline="0" dirty="0" smtClean="0"/>
                            <a:t>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( 36 . 2) : 9 = 8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94972" y="3700688"/>
            <a:ext cx="53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.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9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268095" cy="4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822323" y="3674964"/>
            <a:ext cx="780694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12901" y="3638192"/>
            <a:ext cx="72827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71073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6779" y="4383582"/>
            <a:ext cx="71439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82694" y="4346078"/>
            <a:ext cx="7267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69741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120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2" y="1474385"/>
            <a:ext cx="760994" cy="4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246"/>
            <a:ext cx="5628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QUAN HỆ CHIA HẾT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242371" y="2184831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054981" y="1149028"/>
            <a:ext cx="7659362" cy="3014634"/>
            <a:chOff x="595265" y="855367"/>
            <a:chExt cx="8000073" cy="3524511"/>
          </a:xfrm>
        </p:grpSpPr>
        <p:sp>
          <p:nvSpPr>
            <p:cNvPr id="5" name="Rounded Rectangle 4"/>
            <p:cNvSpPr/>
            <p:nvPr/>
          </p:nvSpPr>
          <p:spPr>
            <a:xfrm>
              <a:off x="595265" y="855367"/>
              <a:ext cx="8000073" cy="3524511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600" b="1" i="1" dirty="0">
                  <a:solidFill>
                    <a:schemeClr val="tx1"/>
                  </a:solidFill>
                </a:rPr>
                <a:t>Nếu một thừa số của tích chia hết cho một số thì tích chia hết cho số </a:t>
              </a:r>
              <a:r>
                <a:rPr lang="vi-VN" sz="3600" b="1" i="1">
                  <a:solidFill>
                    <a:schemeClr val="tx1"/>
                  </a:solidFill>
                </a:rPr>
                <a:t>đó</a:t>
              </a:r>
              <a:r>
                <a:rPr lang="vi-VN" sz="3600" b="1" i="1" smtClean="0">
                  <a:solidFill>
                    <a:schemeClr val="tx1"/>
                  </a:solidFill>
                </a:rPr>
                <a:t>.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204" y="1082574"/>
              <a:ext cx="858811" cy="679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2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96214" y="1232713"/>
            <a:ext cx="8319442" cy="2458933"/>
            <a:chOff x="979392" y="3037820"/>
            <a:chExt cx="7397487" cy="1933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15231" y="3037820"/>
                  <a:ext cx="6861648" cy="193364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3600" dirty="0" smtClean="0">
                      <a:solidFill>
                        <a:schemeClr val="tx1"/>
                      </a:solidFill>
                    </a:rPr>
                    <a:t>Nếu a </a:t>
                  </a:r>
                  <a14:m>
                    <m:oMath xmlns:m="http://schemas.openxmlformats.org/officeDocument/2006/math">
                      <m:r>
                        <a:rPr lang="vi-VN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600" dirty="0">
                      <a:solidFill>
                        <a:schemeClr val="tx1"/>
                      </a:solidFill>
                    </a:rPr>
                    <a:t> m thì (</a:t>
                  </a:r>
                  <a:r>
                    <a:rPr lang="vi-VN" sz="3600" dirty="0" smtClean="0">
                      <a:solidFill>
                        <a:schemeClr val="tx1"/>
                      </a:solidFill>
                    </a:rPr>
                    <a:t>a.b</a:t>
                  </a:r>
                  <a:r>
                    <a:rPr lang="en-US" sz="3600" dirty="0" smtClean="0">
                      <a:solidFill>
                        <a:schemeClr val="tx1"/>
                      </a:solidFill>
                    </a:rPr>
                    <a:t>)</a:t>
                  </a:r>
                  <a:r>
                    <a:rPr lang="vi-VN" sz="36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600" dirty="0">
                      <a:solidFill>
                        <a:schemeClr val="tx1"/>
                      </a:solidFill>
                    </a:rPr>
                    <a:t>m với mọi số tự nhiên b.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231" y="3037820"/>
                  <a:ext cx="6861648" cy="1933648"/>
                </a:xfrm>
                <a:prstGeom prst="rect">
                  <a:avLst/>
                </a:prstGeom>
                <a:blipFill>
                  <a:blip r:embed="rId3"/>
                  <a:stretch>
                    <a:fillRect l="-2205" r="-394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4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608619" y="240732"/>
            <a:ext cx="8148517" cy="206891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6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err="1" smtClean="0">
                <a:solidFill>
                  <a:schemeClr val="tx1"/>
                </a:solidFill>
              </a:rPr>
              <a:t>tại</a:t>
            </a:r>
            <a:r>
              <a:rPr lang="en-US" sz="2400" smtClean="0">
                <a:solidFill>
                  <a:schemeClr val="tx1"/>
                </a:solidFill>
              </a:rPr>
              <a:t> sao?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=  </a:t>
            </a:r>
            <a:r>
              <a:rPr lang="en-US" sz="2400" smtClean="0">
                <a:solidFill>
                  <a:schemeClr val="tx1"/>
                </a:solidFill>
              </a:rPr>
              <a:t>36 . 234 </a:t>
            </a:r>
            <a:r>
              <a:rPr lang="en-US" sz="2400" dirty="0" smtClean="0">
                <a:solidFill>
                  <a:schemeClr val="tx1"/>
                </a:solidFill>
              </a:rPr>
              <a:t>+ </a:t>
            </a:r>
            <a:r>
              <a:rPr lang="en-US" sz="2400" smtClean="0">
                <a:solidFill>
                  <a:schemeClr val="tx1"/>
                </a:solidFill>
              </a:rPr>
              <a:t>217 . 24 – 54 . 13 </a:t>
            </a:r>
            <a:r>
              <a:rPr lang="en-US" sz="2400" dirty="0" smtClean="0">
                <a:solidFill>
                  <a:schemeClr val="tx1"/>
                </a:solidFill>
              </a:rPr>
              <a:t>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6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2898" y="2810532"/>
                <a:ext cx="3693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/>
                  <a:t>Có 36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vi-VN" sz="2400" smtClean="0"/>
                  <a:t>36</a:t>
                </a:r>
                <a:r>
                  <a:rPr lang="en-GB" sz="2400" smtClean="0"/>
                  <a:t> </a:t>
                </a:r>
                <a:r>
                  <a:rPr lang="vi-VN" sz="2400" smtClean="0"/>
                  <a:t>. 234</a:t>
                </a:r>
                <a:r>
                  <a:rPr lang="en-GB" sz="2400" smtClean="0"/>
                  <a:t>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98" y="2810532"/>
                <a:ext cx="3693329" cy="461665"/>
              </a:xfrm>
              <a:prstGeom prst="rect">
                <a:avLst/>
              </a:prstGeom>
              <a:blipFill>
                <a:blip r:embed="rId2"/>
                <a:stretch>
                  <a:fillRect l="-2640" t="-9211" r="-247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84067" y="2255026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2513" y="3263716"/>
                <a:ext cx="340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24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vi-VN" sz="2400" smtClean="0"/>
                  <a:t>217</a:t>
                </a:r>
                <a:r>
                  <a:rPr lang="en-GB" sz="2400" smtClean="0"/>
                  <a:t> </a:t>
                </a:r>
                <a:r>
                  <a:rPr lang="vi-VN" sz="2400" smtClean="0"/>
                  <a:t>. 24</a:t>
                </a:r>
                <a:r>
                  <a:rPr lang="en-GB" sz="2400" smtClean="0"/>
                  <a:t>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13" y="3263716"/>
                <a:ext cx="3409445" cy="646331"/>
              </a:xfrm>
              <a:prstGeom prst="rect">
                <a:avLst/>
              </a:prstGeom>
              <a:blipFill>
                <a:blip r:embed="rId3"/>
                <a:stretch>
                  <a:fillRect l="-286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7871" y="4466219"/>
                <a:ext cx="61655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smtClean="0">
                    <a:solidFill>
                      <a:srgbClr val="FF0000"/>
                    </a:solidFill>
                  </a:rPr>
                  <a:t>=&gt; 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(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A </a:t>
                </a:r>
                <a:r>
                  <a:rPr lang="vi-VN" sz="2400" b="1">
                    <a:solidFill>
                      <a:srgbClr val="FF0000"/>
                    </a:solidFill>
                  </a:rPr>
                  <a:t>=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36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 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234 </a:t>
                </a:r>
                <a:r>
                  <a:rPr lang="vi-VN" sz="2400" b="1">
                    <a:solidFill>
                      <a:srgbClr val="FF0000"/>
                    </a:solidFill>
                  </a:rPr>
                  <a:t>+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217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 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24 </a:t>
                </a:r>
                <a:r>
                  <a:rPr lang="vi-VN" sz="2400" b="1">
                    <a:solidFill>
                      <a:srgbClr val="FF0000"/>
                    </a:solidFill>
                  </a:rPr>
                  <a:t>–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54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13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)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</a:rPr>
                  <a:t> 6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71" y="4466219"/>
                <a:ext cx="6165524" cy="646331"/>
              </a:xfrm>
              <a:prstGeom prst="rect">
                <a:avLst/>
              </a:prstGeom>
              <a:blipFill>
                <a:blip r:embed="rId4"/>
                <a:stretch>
                  <a:fillRect l="-158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2512" y="3869208"/>
                <a:ext cx="340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/>
                  <a:t>5</a:t>
                </a:r>
                <a:r>
                  <a:rPr lang="vi-VN" sz="2400" dirty="0" smtClean="0"/>
                  <a:t>4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en-US" sz="2400" smtClean="0"/>
                  <a:t>54</a:t>
                </a:r>
                <a:r>
                  <a:rPr lang="vi-VN" sz="2400" smtClean="0"/>
                  <a:t> </a:t>
                </a:r>
                <a:r>
                  <a:rPr lang="vi-VN" sz="2400"/>
                  <a:t>. </a:t>
                </a:r>
                <a:r>
                  <a:rPr lang="en-US" sz="2400" smtClean="0"/>
                  <a:t>13)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12" y="3869208"/>
                <a:ext cx="3409445" cy="646331"/>
              </a:xfrm>
              <a:prstGeom prst="rect">
                <a:avLst/>
              </a:prstGeom>
              <a:blipFill>
                <a:blip r:embed="rId5"/>
                <a:stretch>
                  <a:fillRect l="-286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9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70500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654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2: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n,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3259" y="20836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a) </a:t>
            </a:r>
            <a:r>
              <a:rPr lang="en-US" sz="2400" dirty="0" smtClean="0"/>
              <a:t>n = 13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2308" y="3053537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 </a:t>
            </a:r>
            <a:r>
              <a:rPr lang="en-US" sz="2400" dirty="0" smtClean="0"/>
              <a:t>n = 20</a:t>
            </a:r>
            <a:endParaRPr lang="vi-V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0990" y="4041985"/>
            <a:ext cx="230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 </a:t>
            </a:r>
            <a:r>
              <a:rPr lang="en-US" sz="2400" dirty="0" smtClean="0"/>
              <a:t>n = 26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367533" y="2076663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Các ước của 13 là: </a:t>
            </a:r>
            <a:r>
              <a:rPr lang="vi-VN" sz="2400" b="1" dirty="0">
                <a:solidFill>
                  <a:srgbClr val="FF0000"/>
                </a:solidFill>
              </a:rPr>
              <a:t>1; 13</a:t>
            </a:r>
            <a:r>
              <a:rPr lang="vi-VN" sz="2400" dirty="0">
                <a:solidFill>
                  <a:srgbClr val="FF0000"/>
                </a:solidFill>
              </a:rPr>
              <a:t>.  </a:t>
            </a:r>
            <a:r>
              <a:rPr lang="vi-VN" dirty="0"/>
              <a:t>      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7533" y="2986144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Các ước của 20 là: </a:t>
            </a:r>
            <a:r>
              <a:rPr lang="vi-VN" sz="2400" b="1" dirty="0">
                <a:solidFill>
                  <a:srgbClr val="FF0000"/>
                </a:solidFill>
              </a:rPr>
              <a:t>1; 2; 4; 5; 10;</a:t>
            </a:r>
            <a:r>
              <a:rPr lang="vi-VN" sz="2400" b="1">
                <a:solidFill>
                  <a:srgbClr val="FF0000"/>
                </a:solidFill>
              </a:rPr>
              <a:t> </a:t>
            </a:r>
            <a:r>
              <a:rPr lang="vi-VN" sz="2400" b="1" smtClean="0">
                <a:solidFill>
                  <a:srgbClr val="FF0000"/>
                </a:solidFill>
              </a:rPr>
              <a:t>20</a:t>
            </a:r>
            <a:r>
              <a:rPr lang="vi-VN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7533" y="3864329"/>
            <a:ext cx="45624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Các ước của 26 là: </a:t>
            </a:r>
            <a:r>
              <a:rPr lang="vi-VN" sz="2400" b="1" dirty="0">
                <a:solidFill>
                  <a:srgbClr val="FF0000"/>
                </a:solidFill>
              </a:rPr>
              <a:t>1; 2; 13; 26.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54205" y="445587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83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3: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x,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x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9 </a:t>
            </a:r>
            <a:r>
              <a:rPr lang="en-US" sz="2400" dirty="0" err="1" smtClean="0"/>
              <a:t>và</a:t>
            </a:r>
            <a:r>
              <a:rPr lang="en-US" sz="2400" dirty="0" smtClean="0"/>
              <a:t> 20 &lt; x </a:t>
            </a:r>
            <a:r>
              <a:rPr lang="en-US" sz="2400" smtClean="0"/>
              <a:t>&lt; 40.</a:t>
            </a:r>
            <a:endParaRPr lang="vi-VN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420003" y="2734304"/>
            <a:ext cx="6046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Các bội của 9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0; 9; 18; 27; 36; 45…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Mà 20 &lt; x &lt; 40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Vậy x = 27 hoặc x = 36.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4676" y="2023000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2693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4" name="Chevron 3"/>
          <p:cNvSpPr/>
          <p:nvPr/>
        </p:nvSpPr>
        <p:spPr>
          <a:xfrm>
            <a:off x="351692" y="474785"/>
            <a:ext cx="720970" cy="509953"/>
          </a:xfrm>
          <a:prstGeom prst="chevron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15" y="1504344"/>
            <a:ext cx="6411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 smtClean="0"/>
              <a:t>Bài</a:t>
            </a:r>
            <a:r>
              <a:rPr lang="en-US" sz="2200" b="1" dirty="0" smtClean="0"/>
              <a:t> 4: </a:t>
            </a:r>
            <a:r>
              <a:rPr lang="en-US" sz="2200" dirty="0" err="1" smtClean="0"/>
              <a:t>Đội</a:t>
            </a:r>
            <a:r>
              <a:rPr lang="en-US" sz="2200" dirty="0" smtClean="0"/>
              <a:t> Sao </a:t>
            </a:r>
            <a:r>
              <a:rPr lang="en-US" sz="2200" dirty="0" err="1" smtClean="0"/>
              <a:t>đỏ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trường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24 </a:t>
            </a:r>
            <a:r>
              <a:rPr lang="en-US" sz="2200" dirty="0" err="1" smtClean="0"/>
              <a:t>bạn</a:t>
            </a:r>
            <a:r>
              <a:rPr lang="en-US" sz="2200" dirty="0" smtClean="0"/>
              <a:t>. </a:t>
            </a:r>
            <a:r>
              <a:rPr lang="en-US" sz="2200" dirty="0" err="1" smtClean="0"/>
              <a:t>Cô</a:t>
            </a:r>
            <a:r>
              <a:rPr lang="en-US" sz="2200" dirty="0" smtClean="0"/>
              <a:t> </a:t>
            </a:r>
            <a:r>
              <a:rPr lang="en-US" sz="2200" dirty="0" err="1" smtClean="0"/>
              <a:t>phụ</a:t>
            </a:r>
            <a:r>
              <a:rPr lang="en-US" sz="2200" dirty="0" smtClean="0"/>
              <a:t> </a:t>
            </a:r>
            <a:r>
              <a:rPr lang="en-US" sz="2200" dirty="0" err="1" smtClean="0"/>
              <a:t>trách</a:t>
            </a:r>
            <a:r>
              <a:rPr lang="en-US" sz="2200" dirty="0" smtClean="0"/>
              <a:t> </a:t>
            </a:r>
            <a:r>
              <a:rPr lang="en-US" sz="2200" dirty="0" err="1" smtClean="0"/>
              <a:t>muốn</a:t>
            </a:r>
            <a:r>
              <a:rPr lang="en-US" sz="2200" dirty="0" smtClean="0"/>
              <a:t> chia </a:t>
            </a:r>
            <a:r>
              <a:rPr lang="en-US" sz="2200" dirty="0" err="1" smtClean="0"/>
              <a:t>cả</a:t>
            </a:r>
            <a:r>
              <a:rPr lang="en-US" sz="2200" dirty="0" smtClean="0"/>
              <a:t> </a:t>
            </a:r>
            <a:r>
              <a:rPr lang="en-US" sz="2200" dirty="0" err="1" smtClean="0"/>
              <a:t>đội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kiểm</a:t>
            </a:r>
            <a:r>
              <a:rPr lang="en-US" sz="2200" dirty="0" smtClean="0"/>
              <a:t> </a:t>
            </a:r>
            <a:r>
              <a:rPr lang="en-US" sz="2200" dirty="0" err="1" smtClean="0"/>
              <a:t>tra</a:t>
            </a:r>
            <a:r>
              <a:rPr lang="en-US" sz="2200" dirty="0" smtClean="0"/>
              <a:t> </a:t>
            </a:r>
            <a:r>
              <a:rPr lang="en-US" sz="2200" dirty="0" err="1" smtClean="0"/>
              <a:t>vệ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lớp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ít</a:t>
            </a:r>
            <a:r>
              <a:rPr lang="en-US" sz="2200" dirty="0" smtClean="0"/>
              <a:t> </a:t>
            </a:r>
            <a:r>
              <a:rPr lang="en-US" sz="2200" dirty="0" err="1" smtClean="0"/>
              <a:t>nhất</a:t>
            </a:r>
            <a:r>
              <a:rPr lang="en-US" sz="2200" dirty="0" smtClean="0"/>
              <a:t> </a:t>
            </a:r>
            <a:r>
              <a:rPr lang="en-US" sz="2200" err="1" smtClean="0"/>
              <a:t>hai</a:t>
            </a:r>
            <a:r>
              <a:rPr lang="en-US" sz="2200" smtClean="0"/>
              <a:t> bạn.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hãy</a:t>
            </a:r>
            <a:r>
              <a:rPr lang="en-US" sz="2200" dirty="0" smtClean="0"/>
              <a:t> chia </a:t>
            </a:r>
            <a:r>
              <a:rPr lang="en-US" sz="2200" dirty="0" err="1" smtClean="0"/>
              <a:t>giúp</a:t>
            </a:r>
            <a:r>
              <a:rPr lang="en-US" sz="2200" dirty="0" smtClean="0"/>
              <a:t> </a:t>
            </a:r>
            <a:r>
              <a:rPr lang="en-US" sz="2200" dirty="0" err="1" smtClean="0"/>
              <a:t>cô</a:t>
            </a:r>
            <a:r>
              <a:rPr lang="en-US" sz="2200" dirty="0" smtClean="0"/>
              <a:t> </a:t>
            </a:r>
            <a:r>
              <a:rPr lang="en-US" sz="2200" dirty="0" err="1" smtClean="0"/>
              <a:t>giáo</a:t>
            </a:r>
            <a:r>
              <a:rPr lang="en-US" sz="2200" dirty="0" smtClean="0"/>
              <a:t>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cách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thể</a:t>
            </a:r>
            <a:r>
              <a:rPr lang="en-US" sz="2200" dirty="0" smtClean="0"/>
              <a:t>. </a:t>
            </a:r>
            <a:endParaRPr lang="vi-VN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310" y="2566173"/>
            <a:ext cx="1921718" cy="16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4" name="Chevron 3"/>
          <p:cNvSpPr/>
          <p:nvPr/>
        </p:nvSpPr>
        <p:spPr>
          <a:xfrm>
            <a:off x="351692" y="474785"/>
            <a:ext cx="720970" cy="509953"/>
          </a:xfrm>
          <a:prstGeom prst="chevron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2662" y="474785"/>
            <a:ext cx="225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>
                <a:solidFill>
                  <a:schemeClr val="bg1"/>
                </a:solidFill>
              </a:rPr>
              <a:t>Giải</a:t>
            </a:r>
            <a:r>
              <a:rPr lang="en-US" sz="2800" b="1" i="1" u="sng" dirty="0" smtClean="0">
                <a:solidFill>
                  <a:schemeClr val="bg1"/>
                </a:solidFill>
              </a:rPr>
              <a:t>:</a:t>
            </a:r>
            <a:endParaRPr lang="vi-VN" sz="2800" b="1" i="1" u="sn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69" y="2302604"/>
            <a:ext cx="8282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+mn-lt"/>
                <a:ea typeface="Calibri" panose="020F0502020204030204" pitchFamily="34" charset="0"/>
              </a:rPr>
              <a:t>Vậy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cô có thể chia đội thành: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dirty="0">
                <a:latin typeface="+mn-lt"/>
                <a:ea typeface="Calibri" panose="020F0502020204030204" pitchFamily="34" charset="0"/>
              </a:rPr>
              <a:t>+ 12 nhóm mỗi nhóm có 2 bạn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;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830" y="1727568"/>
            <a:ext cx="56284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ea typeface="Calibri" panose="020F0502020204030204" pitchFamily="34" charset="0"/>
              </a:rPr>
              <a:t>Ta có: Các ước của 24 là: 1; 2; 3; 4; 6; 8; 12; 24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482" y="326026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+ 8 </a:t>
            </a:r>
            <a:r>
              <a:rPr lang="vi-VN" sz="2000" b="1">
                <a:ea typeface="Calibri" panose="020F0502020204030204" pitchFamily="34" charset="0"/>
              </a:rPr>
              <a:t>nhóm </a:t>
            </a:r>
            <a:r>
              <a:rPr lang="vi-VN" sz="2000" b="1" smtClean="0">
                <a:ea typeface="Calibri" panose="020F0502020204030204" pitchFamily="34" charset="0"/>
              </a:rPr>
              <a:t>m</a:t>
            </a:r>
            <a:r>
              <a:rPr lang="en-GB" sz="2000" b="1" smtClean="0">
                <a:ea typeface="Calibri" panose="020F0502020204030204" pitchFamily="34" charset="0"/>
              </a:rPr>
              <a:t>ỗ</a:t>
            </a:r>
            <a:r>
              <a:rPr lang="vi-VN" sz="2000" b="1" smtClean="0">
                <a:ea typeface="Calibri" panose="020F0502020204030204" pitchFamily="34" charset="0"/>
              </a:rPr>
              <a:t>i </a:t>
            </a:r>
            <a:r>
              <a:rPr lang="vi-VN" sz="2000" b="1" dirty="0">
                <a:ea typeface="Calibri" panose="020F0502020204030204" pitchFamily="34" charset="0"/>
              </a:rPr>
              <a:t>nhóm có 3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795" y="378943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+ 6 nhóm mỗi nhóm có 4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7568" y="3304651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+ 4 nhóm mỗi nhóm có 6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5795" y="3785108"/>
            <a:ext cx="3793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+ 3 nhóm mỗi nhóm có </a:t>
            </a:r>
            <a:r>
              <a:rPr lang="vi-VN" sz="2000" b="1">
                <a:ea typeface="Calibri" panose="020F0502020204030204" pitchFamily="34" charset="0"/>
              </a:rPr>
              <a:t>8 </a:t>
            </a:r>
            <a:r>
              <a:rPr lang="vi-VN" sz="2000" b="1" smtClean="0">
                <a:ea typeface="Calibri" panose="020F0502020204030204" pitchFamily="34" charset="0"/>
              </a:rPr>
              <a:t>bạn</a:t>
            </a:r>
            <a:r>
              <a:rPr lang="en-GB" sz="2000" b="1" smtClean="0">
                <a:ea typeface="Calibri" panose="020F0502020204030204" pitchFamily="34" charset="0"/>
              </a:rPr>
              <a:t>.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37" y="1144378"/>
            <a:ext cx="1921718" cy="16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74936" y="784429"/>
            <a:ext cx="87781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4: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err="1" smtClean="0"/>
              <a:t>cửa</a:t>
            </a:r>
            <a:r>
              <a:rPr lang="en-US" sz="2000" smtClean="0"/>
              <a:t> hàng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3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6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err="1" smtClean="0"/>
              <a:t>bán</a:t>
            </a:r>
            <a:r>
              <a:rPr lang="en-US" sz="2000" smtClean="0"/>
              <a:t> hàng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125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err="1" smtClean="0"/>
              <a:t>bán</a:t>
            </a:r>
            <a:r>
              <a:rPr lang="en-US" sz="2000" smtClean="0"/>
              <a:t> hàng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hay </a:t>
            </a:r>
            <a:r>
              <a:rPr lang="en-US" sz="2000" dirty="0" err="1" smtClean="0"/>
              <a:t>sai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?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958" y="3416303"/>
            <a:ext cx="2175392" cy="15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205316" y="317953"/>
            <a:ext cx="22508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dirty="0" err="1" smtClean="0"/>
              <a:t>Giải</a:t>
            </a:r>
            <a:r>
              <a:rPr lang="en-US" sz="2500" b="1" i="1" u="sng" dirty="0" smtClean="0"/>
              <a:t>:</a:t>
            </a:r>
            <a:endParaRPr lang="vi-VN" sz="25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332915" y="1090876"/>
            <a:ext cx="835203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6 ⋮ 3 mà mỗi lần nướng, các khay đều xếp đủ số bánh nên tổng số bánh đếm được phải chia hết cho 3.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2915" y="2152385"/>
            <a:ext cx="8352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Mà 125 không chia hết cho 3 =&gt; Người bán hàng đã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đếm sai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số bánh.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1" y="3054751"/>
            <a:ext cx="2687516" cy="18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89" y="1640827"/>
            <a:ext cx="8558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Ôn lại nội dung kiến thức đã </a:t>
            </a:r>
            <a:r>
              <a:rPr lang="vi-VN" sz="2800" dirty="0" smtClean="0"/>
              <a:t>học</a:t>
            </a:r>
            <a:r>
              <a:rPr lang="en-US" sz="2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dirty="0" smtClean="0"/>
              <a:t>Hoàn </a:t>
            </a:r>
            <a:r>
              <a:rPr lang="vi-VN" sz="2800"/>
              <a:t>thành </a:t>
            </a:r>
            <a:r>
              <a:rPr lang="en-GB" sz="2800" smtClean="0"/>
              <a:t>tiếp</a:t>
            </a:r>
            <a:r>
              <a:rPr lang="vi-VN" sz="2800" smtClean="0"/>
              <a:t> </a:t>
            </a:r>
            <a:r>
              <a:rPr lang="vi-VN" sz="2800" dirty="0"/>
              <a:t>các bài tập và làm thêm bài tập 6 + 7 + </a:t>
            </a:r>
            <a:r>
              <a:rPr lang="vi-VN" sz="2800"/>
              <a:t>9 </a:t>
            </a:r>
            <a:r>
              <a:rPr lang="vi-VN" sz="2800" smtClean="0"/>
              <a:t>(SGK </a:t>
            </a:r>
            <a:r>
              <a:rPr lang="vi-VN" sz="2800" dirty="0"/>
              <a:t>– tr34).</a:t>
            </a:r>
            <a:endParaRPr lang="en-US" sz="2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Chuẩn bị và xem trước </a:t>
            </a:r>
            <a:r>
              <a:rPr lang="vi-VN" sz="2800"/>
              <a:t>bài </a:t>
            </a:r>
            <a:r>
              <a:rPr lang="vi-VN" sz="2800" smtClean="0"/>
              <a:t>“</a:t>
            </a:r>
            <a:r>
              <a:rPr lang="vi-VN" sz="2800" b="1" dirty="0"/>
              <a:t>Dấu hiệu chia hết cho 2, cho 5</a:t>
            </a:r>
            <a:r>
              <a:rPr lang="vi-VN" sz="2800" dirty="0"/>
              <a:t>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25" t="-1" b="5483"/>
          <a:stretch/>
        </p:blipFill>
        <p:spPr>
          <a:xfrm>
            <a:off x="7266584" y="33981"/>
            <a:ext cx="1838816" cy="17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7840" y="466461"/>
            <a:ext cx="552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Khái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niệm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2" y="1310530"/>
            <a:ext cx="898671" cy="526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24" y="1969217"/>
            <a:ext cx="793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42 : 6 </a:t>
            </a:r>
            <a:r>
              <a:rPr lang="en-US" sz="2400" dirty="0" err="1" smtClean="0"/>
              <a:t>và</a:t>
            </a:r>
            <a:r>
              <a:rPr lang="en-US" sz="2400" dirty="0" smtClean="0"/>
              <a:t> 45 : 6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2724" y="3191554"/>
            <a:ext cx="858654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trên</a:t>
            </a:r>
            <a:r>
              <a:rPr lang="en-US" sz="2400" dirty="0" smtClean="0"/>
              <a:t>,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,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dư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602724" y="1837337"/>
            <a:ext cx="40571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42 : 6 =  7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  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45 : 6 = 7 dư 3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724" y="3262768"/>
            <a:ext cx="86096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b)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42 = 6 .7 nên 42 chia hết cho 6.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  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Do 45 chia cho 6 dư 3 nên 45 không chia hết cho 6.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9" grpId="0"/>
      <p:bldP spid="29" grpId="1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8921" y="1266537"/>
            <a:ext cx="5386688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Thanh</a:t>
            </a:r>
            <a:r>
              <a:rPr kumimoji="0" lang="en-US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you !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5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585376" y="782410"/>
            <a:ext cx="8206084" cy="3552093"/>
            <a:chOff x="508511" y="721891"/>
            <a:chExt cx="7908289" cy="2600244"/>
          </a:xfrm>
        </p:grpSpPr>
        <p:sp>
          <p:nvSpPr>
            <p:cNvPr id="4" name="Rounded Rectangle 3"/>
            <p:cNvSpPr/>
            <p:nvPr/>
          </p:nvSpPr>
          <p:spPr>
            <a:xfrm>
              <a:off x="508511" y="721891"/>
              <a:ext cx="7908289" cy="2600244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/>
                  </a:solidFill>
                </a:rPr>
                <a:t>	Cho </a:t>
              </a:r>
              <a:r>
                <a:rPr lang="en-US" sz="2800" dirty="0" err="1">
                  <a:solidFill>
                    <a:schemeClr val="tx1"/>
                  </a:solidFill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</a:rPr>
                <a:t> a </a:t>
              </a:r>
              <a:r>
                <a:rPr lang="en-US" sz="2800" dirty="0" err="1">
                  <a:solidFill>
                    <a:schemeClr val="tx1"/>
                  </a:solidFill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</a:rPr>
                <a:t> b </a:t>
              </a:r>
              <a:r>
                <a:rPr lang="en-US" sz="2800" dirty="0" smtClean="0">
                  <a:solidFill>
                    <a:schemeClr val="tx1"/>
                  </a:solidFill>
                </a:rPr>
                <a:t>(b </a:t>
              </a:r>
              <a:r>
                <a:rPr lang="en-US" sz="2800" dirty="0">
                  <a:solidFill>
                    <a:schemeClr val="tx1"/>
                  </a:solidFill>
                </a:rPr>
                <a:t>≠ </a:t>
              </a:r>
              <a:r>
                <a:rPr lang="en-US" sz="2800" dirty="0" smtClean="0">
                  <a:solidFill>
                    <a:schemeClr val="tx1"/>
                  </a:solidFill>
                </a:rPr>
                <a:t>0).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</a:rPr>
                <a:t>Nếu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tự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nhiên</a:t>
              </a:r>
              <a:r>
                <a:rPr lang="en-US" sz="2800" dirty="0" smtClean="0">
                  <a:solidFill>
                    <a:schemeClr val="tx1"/>
                  </a:solidFill>
                </a:rPr>
                <a:t> q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sao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a = b . q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thì</a:t>
              </a:r>
              <a:r>
                <a:rPr lang="en-US" sz="2800" dirty="0" smtClean="0">
                  <a:solidFill>
                    <a:schemeClr val="tx1"/>
                  </a:solidFill>
                </a:rPr>
                <a:t> ta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nói</a:t>
              </a:r>
              <a:r>
                <a:rPr lang="en-US" sz="2800" dirty="0" smtClean="0">
                  <a:solidFill>
                    <a:schemeClr val="tx1"/>
                  </a:solidFill>
                </a:rPr>
                <a:t> a chia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b.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</a:rPr>
                <a:t>Khi</a:t>
              </a:r>
              <a:r>
                <a:rPr lang="en-US" sz="2800" dirty="0" smtClean="0">
                  <a:solidFill>
                    <a:schemeClr val="tx1"/>
                  </a:solidFill>
                </a:rPr>
                <a:t> a chia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b, ta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nói</a:t>
              </a:r>
              <a:r>
                <a:rPr lang="en-US" sz="2800" dirty="0" smtClean="0">
                  <a:solidFill>
                    <a:schemeClr val="tx1"/>
                  </a:solidFill>
                </a:rPr>
                <a:t> 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bội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</a:rPr>
                <a:t> b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và</a:t>
              </a:r>
              <a:r>
                <a:rPr lang="en-US" sz="2800" dirty="0" smtClean="0">
                  <a:solidFill>
                    <a:schemeClr val="tx1"/>
                  </a:solidFill>
                </a:rPr>
                <a:t> b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ước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</a:rPr>
                <a:t> a.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076" y="824871"/>
              <a:ext cx="673738" cy="48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8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4" name="Group 3"/>
          <p:cNvGrpSpPr/>
          <p:nvPr/>
        </p:nvGrpSpPr>
        <p:grpSpPr>
          <a:xfrm>
            <a:off x="264404" y="1018307"/>
            <a:ext cx="8339769" cy="3127000"/>
            <a:chOff x="892035" y="3146601"/>
            <a:chExt cx="7347700" cy="1929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035" y="3146601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78087" y="3306836"/>
                  <a:ext cx="6861648" cy="176951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Nếu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dư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trong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chia a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b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0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thì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a chia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hết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b,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kí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hiệu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b.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285750" indent="-28575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dirty="0">
                      <a:solidFill>
                        <a:schemeClr val="tx1"/>
                      </a:solidFill>
                    </a:rPr>
                    <a:t>Nếu số dư trong phép chia a cho b khác 0 thì a không chia hết cho b, kí hiệu a ⋮̸ </a:t>
                  </a:r>
                  <a:r>
                    <a:rPr lang="vi-VN" sz="2800">
                      <a:solidFill>
                        <a:schemeClr val="tx1"/>
                      </a:solidFill>
                    </a:rPr>
                    <a:t>b</a:t>
                  </a:r>
                  <a:r>
                    <a:rPr lang="vi-VN" sz="2800" smtClean="0">
                      <a:solidFill>
                        <a:schemeClr val="tx1"/>
                      </a:solidFill>
                    </a:rPr>
                    <a:t>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087" y="3306836"/>
                  <a:ext cx="6861648" cy="1769516"/>
                </a:xfrm>
                <a:prstGeom prst="rect">
                  <a:avLst/>
                </a:prstGeom>
                <a:blipFill>
                  <a:blip r:embed="rId3"/>
                  <a:stretch>
                    <a:fillRect l="-1249" r="-1405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96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58263" y="574035"/>
            <a:ext cx="8792307" cy="1305165"/>
            <a:chOff x="351693" y="714699"/>
            <a:chExt cx="8792307" cy="1305165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44062"/>
              <a:ext cx="1635369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/>
                <a:t>Ví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dụ</a:t>
              </a:r>
              <a:r>
                <a:rPr lang="en-US" sz="2800" b="1" i="1" dirty="0" smtClean="0"/>
                <a:t> 1: </a:t>
              </a:r>
              <a:endParaRPr lang="vi-VN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25663" y="714699"/>
              <a:ext cx="7118337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Số</a:t>
              </a:r>
              <a:r>
                <a:rPr lang="en-US" sz="2800" dirty="0" smtClean="0"/>
                <a:t> 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chia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8,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không</a:t>
              </a:r>
              <a:r>
                <a:rPr lang="en-US" sz="2800" dirty="0" smtClean="0"/>
                <a:t> chia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8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 32, 26, 48, 0?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64169" y="2037462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4783" y="2362739"/>
                <a:ext cx="80713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32 </a:t>
                </a:r>
                <a:r>
                  <a:rPr lang="en-US" sz="2800" smtClean="0">
                    <a:latin typeface="+mn-lt"/>
                  </a:rPr>
                  <a:t>= 8 . 4 </a:t>
                </a:r>
                <a:r>
                  <a:rPr lang="en-US" sz="2800" dirty="0" smtClean="0">
                    <a:latin typeface="+mn-lt"/>
                  </a:rPr>
                  <a:t>=&gt; 32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3" y="2362739"/>
                <a:ext cx="8071339" cy="738664"/>
              </a:xfrm>
              <a:prstGeom prst="rect">
                <a:avLst/>
              </a:prstGeom>
              <a:blipFill>
                <a:blip r:embed="rId2"/>
                <a:stretch>
                  <a:fillRect l="-158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4783" y="2969078"/>
            <a:ext cx="8071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+mn-lt"/>
              </a:rPr>
              <a:t>Do 26 = 8 . 3 + 2 =&gt; 26 </a:t>
            </a:r>
            <a:r>
              <a:rPr lang="en-US" sz="2800" dirty="0" smtClean="0">
                <a:latin typeface="+mn-lt"/>
              </a:rPr>
              <a:t>: 8 = </a:t>
            </a:r>
            <a:r>
              <a:rPr lang="en-US" sz="2800" smtClean="0">
                <a:latin typeface="+mn-lt"/>
              </a:rPr>
              <a:t>3 (dư </a:t>
            </a:r>
            <a:r>
              <a:rPr lang="en-US" sz="2800" dirty="0" smtClean="0">
                <a:latin typeface="+mn-lt"/>
              </a:rPr>
              <a:t>2) </a:t>
            </a:r>
            <a:r>
              <a:rPr lang="en-US" sz="2800" dirty="0" err="1" smtClean="0">
                <a:latin typeface="+mn-lt"/>
              </a:rPr>
              <a:t>nên</a:t>
            </a:r>
            <a:r>
              <a:rPr lang="en-US" sz="2800" dirty="0" smtClean="0">
                <a:latin typeface="+mn-lt"/>
              </a:rPr>
              <a:t> 26 </a:t>
            </a:r>
            <a:r>
              <a:rPr lang="vi-VN" sz="2800" dirty="0">
                <a:solidFill>
                  <a:schemeClr val="tx1"/>
                </a:solidFill>
              </a:rPr>
              <a:t>⋮̸ </a:t>
            </a:r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vi-V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781" y="3553865"/>
                <a:ext cx="80713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48 </a:t>
                </a:r>
                <a:r>
                  <a:rPr lang="en-US" sz="2800" smtClean="0">
                    <a:latin typeface="+mn-lt"/>
                  </a:rPr>
                  <a:t>= 8 . 6 </a:t>
                </a:r>
                <a:r>
                  <a:rPr lang="en-US" sz="2800" dirty="0" smtClean="0">
                    <a:latin typeface="+mn-lt"/>
                  </a:rPr>
                  <a:t>=&gt; 48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1" y="3553865"/>
                <a:ext cx="8071339" cy="738664"/>
              </a:xfrm>
              <a:prstGeom prst="rect">
                <a:avLst/>
              </a:prstGeom>
              <a:blipFill>
                <a:blip r:embed="rId3"/>
                <a:stretch>
                  <a:fillRect l="-158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782" y="4094586"/>
                <a:ext cx="807133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0 = 8.0 =&gt; 0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2" y="4094586"/>
                <a:ext cx="8071339" cy="658835"/>
              </a:xfrm>
              <a:prstGeom prst="rect">
                <a:avLst/>
              </a:prstGeom>
              <a:blipFill>
                <a:blip r:embed="rId4"/>
                <a:stretch>
                  <a:fillRect l="-1586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8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437758" y="404259"/>
            <a:ext cx="8423030" cy="232461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1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dưới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b. </a:t>
            </a:r>
            <a:r>
              <a:rPr lang="en-US" sz="2800" dirty="0" err="1" smtClean="0">
                <a:solidFill>
                  <a:schemeClr val="tx1"/>
                </a:solidFill>
              </a:rPr>
              <a:t>Chỉ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3964" y="3389174"/>
            <a:ext cx="4558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Ví dụ: ngày 15 tháng 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Một ước của 15 là 5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Hai bội của 9 là 18 và 27.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617412" y="2728876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0583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58263" y="703398"/>
            <a:ext cx="8753706" cy="1566775"/>
            <a:chOff x="351693" y="844062"/>
            <a:chExt cx="8753706" cy="1566775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44062"/>
              <a:ext cx="1635369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/>
                <a:t>Ví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dụ</a:t>
              </a:r>
              <a:r>
                <a:rPr lang="en-US" sz="2800" b="1" i="1" dirty="0" smtClean="0"/>
                <a:t> 2: </a:t>
              </a:r>
              <a:endParaRPr lang="vi-VN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7062" y="1105672"/>
              <a:ext cx="7118337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bội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7.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12.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35569" y="2394671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40630" y="3223613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Hai số là bội của </a:t>
            </a:r>
            <a:r>
              <a:rPr lang="vi-VN" sz="2800"/>
              <a:t>7 </a:t>
            </a:r>
            <a:r>
              <a:rPr lang="vi-VN" sz="2800" smtClean="0"/>
              <a:t>là: </a:t>
            </a:r>
            <a:r>
              <a:rPr lang="vi-VN" sz="2800" dirty="0"/>
              <a:t>21</a:t>
            </a:r>
            <a:r>
              <a:rPr lang="vi-VN" sz="2800"/>
              <a:t>; </a:t>
            </a:r>
            <a:r>
              <a:rPr lang="vi-VN" sz="2800" smtClean="0"/>
              <a:t>56</a:t>
            </a:r>
            <a:r>
              <a:rPr lang="vi-VN" sz="2800" dirty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0629" y="4005558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Hai số là ước của 12 là</a:t>
            </a:r>
            <a:r>
              <a:rPr lang="vi-VN" sz="2800"/>
              <a:t>: </a:t>
            </a:r>
            <a:r>
              <a:rPr lang="vi-VN" sz="2800" smtClean="0"/>
              <a:t>2; </a:t>
            </a:r>
            <a:r>
              <a:rPr lang="vi-VN" sz="2800" dirty="0"/>
              <a:t>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3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1995</Words>
  <Application>Microsoft Office PowerPoint</Application>
  <PresentationFormat>On-screen Show (16:9)</PresentationFormat>
  <Paragraphs>372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Roboto Condensed</vt:lpstr>
      <vt:lpstr>Cambria Math</vt:lpstr>
      <vt:lpstr>Arial</vt:lpstr>
      <vt:lpstr>Times New Roman</vt:lpstr>
      <vt:lpstr>Arvo</vt:lpstr>
      <vt:lpstr>Calibri</vt:lpstr>
      <vt:lpstr>Roboto Condensed Light</vt:lpstr>
      <vt:lpstr>Wingdings</vt:lpstr>
      <vt:lpstr>Salerio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Mai Nan ne</cp:lastModifiedBy>
  <cp:revision>44</cp:revision>
  <dcterms:modified xsi:type="dcterms:W3CDTF">2024-10-01T04:33:45Z</dcterms:modified>
</cp:coreProperties>
</file>