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59" r:id="rId7"/>
    <p:sldId id="262" r:id="rId8"/>
    <p:sldId id="266" r:id="rId9"/>
    <p:sldId id="261" r:id="rId10"/>
    <p:sldId id="265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69" r:id="rId19"/>
    <p:sldId id="298" r:id="rId20"/>
    <p:sldId id="299" r:id="rId21"/>
    <p:sldId id="300" r:id="rId22"/>
    <p:sldId id="301" r:id="rId23"/>
    <p:sldId id="302" r:id="rId24"/>
    <p:sldId id="303" r:id="rId25"/>
    <p:sldId id="305" r:id="rId26"/>
    <p:sldId id="304" r:id="rId27"/>
    <p:sldId id="306" r:id="rId28"/>
    <p:sldId id="264" r:id="rId29"/>
    <p:sldId id="267" r:id="rId30"/>
    <p:sldId id="268" r:id="rId31"/>
    <p:sldId id="271" r:id="rId32"/>
    <p:sldId id="270" r:id="rId33"/>
    <p:sldId id="272" r:id="rId34"/>
    <p:sldId id="274" r:id="rId35"/>
    <p:sldId id="307" r:id="rId36"/>
    <p:sldId id="273" r:id="rId37"/>
    <p:sldId id="308" r:id="rId38"/>
    <p:sldId id="309" r:id="rId39"/>
    <p:sldId id="310" r:id="rId40"/>
    <p:sldId id="311" r:id="rId41"/>
    <p:sldId id="312" r:id="rId42"/>
    <p:sldId id="313" r:id="rId43"/>
    <p:sldId id="314" r:id="rId44"/>
    <p:sldId id="289" r:id="rId45"/>
    <p:sldId id="290" r:id="rId46"/>
  </p:sldIdLst>
  <p:sldSz cx="18288000" cy="10287000"/>
  <p:notesSz cx="6858000" cy="9144000"/>
  <p:embeddedFontLs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Cambria Math" panose="02040503050406030204" pitchFamily="18" charset="0"/>
      <p:regular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AB82"/>
    <a:srgbClr val="FDECDB"/>
    <a:srgbClr val="F6A04D"/>
    <a:srgbClr val="000229"/>
    <a:srgbClr val="F3D321"/>
    <a:srgbClr val="00BC7B"/>
    <a:srgbClr val="F9423A"/>
    <a:srgbClr val="FADA3B"/>
    <a:srgbClr val="FF5E41"/>
    <a:srgbClr val="EB6F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197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26" Type="http://schemas.openxmlformats.org/officeDocument/2006/relationships/image" Target="../media/image43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34" Type="http://schemas.openxmlformats.org/officeDocument/2006/relationships/image" Target="../media/image51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42.png"/><Relationship Id="rId33" Type="http://schemas.openxmlformats.org/officeDocument/2006/relationships/image" Target="../media/image50.pn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41.png"/><Relationship Id="rId32" Type="http://schemas.openxmlformats.org/officeDocument/2006/relationships/image" Target="../media/image4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28" Type="http://schemas.openxmlformats.org/officeDocument/2006/relationships/image" Target="../media/image45.pn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31" Type="http://schemas.openxmlformats.org/officeDocument/2006/relationships/image" Target="../media/image4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Relationship Id="rId27" Type="http://schemas.openxmlformats.org/officeDocument/2006/relationships/image" Target="../media/image44.png"/><Relationship Id="rId30" Type="http://schemas.openxmlformats.org/officeDocument/2006/relationships/image" Target="../media/image47.png"/><Relationship Id="rId8" Type="http://schemas.openxmlformats.org/officeDocument/2006/relationships/image" Target="../media/image7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53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2.svg"/><Relationship Id="rId2" Type="http://schemas.openxmlformats.org/officeDocument/2006/relationships/image" Target="../media/image1.jpeg"/><Relationship Id="rId16" Type="http://schemas.openxmlformats.org/officeDocument/2006/relationships/image" Target="../media/image31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5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7.svg"/><Relationship Id="rId2" Type="http://schemas.openxmlformats.org/officeDocument/2006/relationships/image" Target="../media/image1.jpe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0.svg"/><Relationship Id="rId2" Type="http://schemas.openxmlformats.org/officeDocument/2006/relationships/image" Target="../media/image1.jpeg"/><Relationship Id="rId16" Type="http://schemas.openxmlformats.org/officeDocument/2006/relationships/image" Target="../media/image29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55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18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27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26.svg"/><Relationship Id="rId2" Type="http://schemas.openxmlformats.org/officeDocument/2006/relationships/image" Target="../media/image1.jpeg"/><Relationship Id="rId16" Type="http://schemas.openxmlformats.org/officeDocument/2006/relationships/image" Target="../media/image25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2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57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5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4.svg"/><Relationship Id="rId2" Type="http://schemas.openxmlformats.org/officeDocument/2006/relationships/image" Target="../media/image1.jpe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9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20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2.svg"/><Relationship Id="rId2" Type="http://schemas.openxmlformats.org/officeDocument/2006/relationships/image" Target="../media/image1.jpeg"/><Relationship Id="rId16" Type="http://schemas.openxmlformats.org/officeDocument/2006/relationships/image" Target="../media/image31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6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7.svg"/><Relationship Id="rId2" Type="http://schemas.openxmlformats.org/officeDocument/2006/relationships/image" Target="../media/image1.jpe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0.svg"/><Relationship Id="rId25" Type="http://schemas.openxmlformats.org/officeDocument/2006/relationships/image" Target="../media/image62.png"/><Relationship Id="rId2" Type="http://schemas.openxmlformats.org/officeDocument/2006/relationships/image" Target="../media/image1.jpeg"/><Relationship Id="rId16" Type="http://schemas.openxmlformats.org/officeDocument/2006/relationships/image" Target="../media/image29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6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18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63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0.svg"/><Relationship Id="rId2" Type="http://schemas.openxmlformats.org/officeDocument/2006/relationships/image" Target="../media/image1.jpeg"/><Relationship Id="rId16" Type="http://schemas.openxmlformats.org/officeDocument/2006/relationships/image" Target="../media/image29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16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24.svg"/><Relationship Id="rId2" Type="http://schemas.openxmlformats.org/officeDocument/2006/relationships/image" Target="../media/image1.jpeg"/><Relationship Id="rId16" Type="http://schemas.openxmlformats.org/officeDocument/2006/relationships/image" Target="../media/image23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6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21.png"/><Relationship Id="rId3" Type="http://schemas.openxmlformats.org/officeDocument/2006/relationships/image" Target="../media/image2.png"/><Relationship Id="rId21" Type="http://schemas.openxmlformats.org/officeDocument/2006/relationships/image" Target="../media/image26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28.svg"/><Relationship Id="rId2" Type="http://schemas.openxmlformats.org/officeDocument/2006/relationships/image" Target="../media/image1.jpeg"/><Relationship Id="rId16" Type="http://schemas.openxmlformats.org/officeDocument/2006/relationships/image" Target="../media/image27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64.jpeg"/><Relationship Id="rId10" Type="http://schemas.openxmlformats.org/officeDocument/2006/relationships/image" Target="../media/image9.svg"/><Relationship Id="rId19" Type="http://schemas.openxmlformats.org/officeDocument/2006/relationships/image" Target="../media/image22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6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65.jpe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67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9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20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6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2.svg"/><Relationship Id="rId2" Type="http://schemas.openxmlformats.org/officeDocument/2006/relationships/image" Target="../media/image1.jpeg"/><Relationship Id="rId16" Type="http://schemas.openxmlformats.org/officeDocument/2006/relationships/image" Target="../media/image31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4.svg"/><Relationship Id="rId2" Type="http://schemas.openxmlformats.org/officeDocument/2006/relationships/image" Target="../media/image1.jpe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7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0.svg"/><Relationship Id="rId2" Type="http://schemas.openxmlformats.org/officeDocument/2006/relationships/image" Target="../media/image1.jpeg"/><Relationship Id="rId16" Type="http://schemas.openxmlformats.org/officeDocument/2006/relationships/image" Target="../media/image29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18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2.svg"/><Relationship Id="rId2" Type="http://schemas.openxmlformats.org/officeDocument/2006/relationships/image" Target="../media/image1.jpe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34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21.png"/><Relationship Id="rId3" Type="http://schemas.openxmlformats.org/officeDocument/2006/relationships/image" Target="../media/image2.png"/><Relationship Id="rId21" Type="http://schemas.openxmlformats.org/officeDocument/2006/relationships/image" Target="../media/image26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28.svg"/><Relationship Id="rId2" Type="http://schemas.openxmlformats.org/officeDocument/2006/relationships/image" Target="../media/image1.jpeg"/><Relationship Id="rId16" Type="http://schemas.openxmlformats.org/officeDocument/2006/relationships/image" Target="../media/image27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22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7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4.svg"/><Relationship Id="rId2" Type="http://schemas.openxmlformats.org/officeDocument/2006/relationships/image" Target="../media/image1.jpe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9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20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7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0.svg"/><Relationship Id="rId2" Type="http://schemas.openxmlformats.org/officeDocument/2006/relationships/image" Target="../media/image1.jpeg"/><Relationship Id="rId16" Type="http://schemas.openxmlformats.org/officeDocument/2006/relationships/image" Target="../media/image29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7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18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7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6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6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16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0.svg"/><Relationship Id="rId25" Type="http://schemas.openxmlformats.org/officeDocument/2006/relationships/image" Target="../media/image20.svg"/><Relationship Id="rId2" Type="http://schemas.openxmlformats.org/officeDocument/2006/relationships/image" Target="../media/image1.jpeg"/><Relationship Id="rId16" Type="http://schemas.openxmlformats.org/officeDocument/2006/relationships/image" Target="../media/image29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1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2.svg"/><Relationship Id="rId2" Type="http://schemas.openxmlformats.org/officeDocument/2006/relationships/image" Target="../media/image1.jpe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35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3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7.svg"/><Relationship Id="rId2" Type="http://schemas.openxmlformats.org/officeDocument/2006/relationships/image" Target="../media/image1.jpe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0.svg"/><Relationship Id="rId2" Type="http://schemas.openxmlformats.org/officeDocument/2006/relationships/image" Target="../media/image1.jpeg"/><Relationship Id="rId16" Type="http://schemas.openxmlformats.org/officeDocument/2006/relationships/image" Target="../media/image29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3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18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2832433">
            <a:off x="15381820" y="3788199"/>
            <a:ext cx="988020" cy="97450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2451655" y="3251829"/>
            <a:ext cx="744588" cy="73440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2827985">
            <a:off x="14008251" y="8045760"/>
            <a:ext cx="1108076" cy="1092922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26058">
            <a:off x="4470813" y="981339"/>
            <a:ext cx="1192835" cy="1176523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714928">
            <a:off x="12149152" y="391998"/>
            <a:ext cx="1317310" cy="131731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9162297">
            <a:off x="2778944" y="8126290"/>
            <a:ext cx="2363783" cy="204574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8456361" y="1477160"/>
            <a:ext cx="1375279" cy="792661"/>
          </a:xfrm>
          <a:prstGeom prst="rect">
            <a:avLst/>
          </a:prstGeom>
        </p:spPr>
      </p:pic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EF4B98FB-3693-2528-3DB7-39FA229C6023}"/>
              </a:ext>
            </a:extLst>
          </p:cNvPr>
          <p:cNvSpPr txBox="1"/>
          <p:nvPr/>
        </p:nvSpPr>
        <p:spPr>
          <a:xfrm>
            <a:off x="3682181" y="3434363"/>
            <a:ext cx="11600986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MÔN TOÁN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30" name="Picture 28">
            <a:extLst>
              <a:ext uri="{FF2B5EF4-FFF2-40B4-BE49-F238E27FC236}">
                <a16:creationId xmlns:a16="http://schemas.microsoft.com/office/drawing/2014/main" id="{762D5519-2255-8AAA-42BD-8439513C427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9138956">
            <a:off x="15958327" y="5779507"/>
            <a:ext cx="744588" cy="734406"/>
          </a:xfrm>
          <a:prstGeom prst="rect">
            <a:avLst/>
          </a:prstGeom>
        </p:spPr>
      </p:pic>
      <p:pic>
        <p:nvPicPr>
          <p:cNvPr id="331" name="Picture 30">
            <a:extLst>
              <a:ext uri="{FF2B5EF4-FFF2-40B4-BE49-F238E27FC236}">
                <a16:creationId xmlns:a16="http://schemas.microsoft.com/office/drawing/2014/main" id="{7DB6A2AE-9E29-4062-DE42-295E5907B7C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073941">
            <a:off x="15706337" y="8403556"/>
            <a:ext cx="1192835" cy="1176523"/>
          </a:xfrm>
          <a:prstGeom prst="rect">
            <a:avLst/>
          </a:prstGeom>
        </p:spPr>
      </p:pic>
      <p:pic>
        <p:nvPicPr>
          <p:cNvPr id="332" name="Picture 32">
            <a:extLst>
              <a:ext uri="{FF2B5EF4-FFF2-40B4-BE49-F238E27FC236}">
                <a16:creationId xmlns:a16="http://schemas.microsoft.com/office/drawing/2014/main" id="{80D368F6-28D9-719C-2FAD-1719F8945E8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637702">
            <a:off x="15014475" y="202106"/>
            <a:ext cx="2363783" cy="2045746"/>
          </a:xfrm>
          <a:prstGeom prst="rect">
            <a:avLst/>
          </a:prstGeom>
        </p:spPr>
      </p:pic>
      <p:pic>
        <p:nvPicPr>
          <p:cNvPr id="333" name="Picture 27">
            <a:extLst>
              <a:ext uri="{FF2B5EF4-FFF2-40B4-BE49-F238E27FC236}">
                <a16:creationId xmlns:a16="http://schemas.microsoft.com/office/drawing/2014/main" id="{8F07927B-AA11-EA1A-F22D-CCA69D72916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7967566">
            <a:off x="1995390" y="5519510"/>
            <a:ext cx="988020" cy="974509"/>
          </a:xfrm>
          <a:prstGeom prst="rect">
            <a:avLst/>
          </a:prstGeom>
        </p:spPr>
      </p:pic>
      <p:pic>
        <p:nvPicPr>
          <p:cNvPr id="334" name="Picture 29">
            <a:extLst>
              <a:ext uri="{FF2B5EF4-FFF2-40B4-BE49-F238E27FC236}">
                <a16:creationId xmlns:a16="http://schemas.microsoft.com/office/drawing/2014/main" id="{67BCEF02-9654-F196-0C2F-A4328AFA55D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972014">
            <a:off x="1313748" y="631544"/>
            <a:ext cx="1108076" cy="10929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B7F479A-AA94-BB64-B865-3B9A361EFFB5}"/>
                  </a:ext>
                </a:extLst>
              </p:cNvPr>
              <p:cNvSpPr txBox="1"/>
              <p:nvPr/>
            </p:nvSpPr>
            <p:spPr>
              <a:xfrm>
                <a:off x="3119042" y="2608811"/>
                <a:ext cx="12370630" cy="4713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ngạch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xuất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khẩu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hàng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hóa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tỉnh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Dương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ngạch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xuất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khẩu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hàng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hóa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cả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nước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2016 là: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latin typeface="Cambria Math" panose="02040503050406030204" pitchFamily="18" charset="0"/>
                            </a:rPr>
                            <m:t>19,257</m:t>
                          </m:r>
                        </m:num>
                        <m:den>
                          <m:r>
                            <a:rPr lang="fr-FR" sz="4000" i="1">
                              <a:latin typeface="Cambria Math" panose="02040503050406030204" pitchFamily="18" charset="0"/>
                            </a:rPr>
                            <m:t>176,6</m:t>
                          </m:r>
                        </m:den>
                      </m:f>
                      <m:r>
                        <a:rPr lang="fr-FR" sz="4000" i="1">
                          <a:latin typeface="Cambria Math" panose="02040503050406030204" pitchFamily="18" charset="0"/>
                        </a:rPr>
                        <m:t>=0,11</m:t>
                      </m:r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B7F479A-AA94-BB64-B865-3B9A361EF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042" y="2608811"/>
                <a:ext cx="12370630" cy="4713534"/>
              </a:xfrm>
              <a:prstGeom prst="rect">
                <a:avLst/>
              </a:prstGeom>
              <a:blipFill>
                <a:blip r:embed="rId22"/>
                <a:stretch>
                  <a:fillRect l="-1774" r="-1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103" name="Picture 32">
            <a:extLst>
              <a:ext uri="{FF2B5EF4-FFF2-40B4-BE49-F238E27FC236}">
                <a16:creationId xmlns:a16="http://schemas.microsoft.com/office/drawing/2014/main" id="{915AD155-ECB4-7F3F-911E-412BC8E63E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-38190" y="332049"/>
            <a:ext cx="1427557" cy="1408035"/>
          </a:xfrm>
          <a:prstGeom prst="rect">
            <a:avLst/>
          </a:prstGeom>
        </p:spPr>
      </p:pic>
      <p:pic>
        <p:nvPicPr>
          <p:cNvPr id="104" name="Picture 33">
            <a:extLst>
              <a:ext uri="{FF2B5EF4-FFF2-40B4-BE49-F238E27FC236}">
                <a16:creationId xmlns:a16="http://schemas.microsoft.com/office/drawing/2014/main" id="{FDE3DF29-853B-AA31-99B7-56FC329124A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763308" y="8768393"/>
            <a:ext cx="1252441" cy="1235313"/>
          </a:xfrm>
          <a:prstGeom prst="rect">
            <a:avLst/>
          </a:prstGeom>
        </p:spPr>
      </p:pic>
      <p:pic>
        <p:nvPicPr>
          <p:cNvPr id="105" name="Picture 34">
            <a:extLst>
              <a:ext uri="{FF2B5EF4-FFF2-40B4-BE49-F238E27FC236}">
                <a16:creationId xmlns:a16="http://schemas.microsoft.com/office/drawing/2014/main" id="{9CFB39D0-6237-A27F-2E7C-92DE1171B22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5019513" y="553829"/>
            <a:ext cx="1810087" cy="1566548"/>
          </a:xfrm>
          <a:prstGeom prst="rect">
            <a:avLst/>
          </a:prstGeom>
        </p:spPr>
      </p:pic>
      <p:pic>
        <p:nvPicPr>
          <p:cNvPr id="106" name="Picture 35">
            <a:extLst>
              <a:ext uri="{FF2B5EF4-FFF2-40B4-BE49-F238E27FC236}">
                <a16:creationId xmlns:a16="http://schemas.microsoft.com/office/drawing/2014/main" id="{70AFDC22-74AB-1D32-96F9-C7261F3593A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5931403" y="8253227"/>
            <a:ext cx="1756269" cy="1756269"/>
          </a:xfrm>
          <a:prstGeom prst="rect">
            <a:avLst/>
          </a:prstGeom>
        </p:spPr>
      </p:pic>
      <p:pic>
        <p:nvPicPr>
          <p:cNvPr id="107" name="Picture 36">
            <a:extLst>
              <a:ext uri="{FF2B5EF4-FFF2-40B4-BE49-F238E27FC236}">
                <a16:creationId xmlns:a16="http://schemas.microsoft.com/office/drawing/2014/main" id="{E21A1C0D-5F5F-47D7-259E-42D3F2091B6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1649507" y="5174985"/>
            <a:ext cx="626645" cy="62664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AE08796-E17E-D556-0E54-16ED15BD11F0}"/>
              </a:ext>
            </a:extLst>
          </p:cNvPr>
          <p:cNvSpPr txBox="1"/>
          <p:nvPr/>
        </p:nvSpPr>
        <p:spPr>
          <a:xfrm>
            <a:off x="2081214" y="624953"/>
            <a:ext cx="9242044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Tương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3">
                <a:extLst>
                  <a:ext uri="{FF2B5EF4-FFF2-40B4-BE49-F238E27FC236}">
                    <a16:creationId xmlns:a16="http://schemas.microsoft.com/office/drawing/2014/main" id="{62D876A6-3407-AA8B-97E8-840E1D71449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5347955"/>
                  </p:ext>
                </p:extLst>
              </p:nvPr>
            </p:nvGraphicFramePr>
            <p:xfrm>
              <a:off x="1881774" y="1773560"/>
              <a:ext cx="14703239" cy="78767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219486">
                      <a:extLst>
                        <a:ext uri="{9D8B030D-6E8A-4147-A177-3AD203B41FA5}">
                          <a16:colId xmlns:a16="http://schemas.microsoft.com/office/drawing/2014/main" val="2792557798"/>
                        </a:ext>
                      </a:extLst>
                    </a:gridCol>
                    <a:gridCol w="1413982">
                      <a:extLst>
                        <a:ext uri="{9D8B030D-6E8A-4147-A177-3AD203B41FA5}">
                          <a16:colId xmlns:a16="http://schemas.microsoft.com/office/drawing/2014/main" val="3874638911"/>
                        </a:ext>
                      </a:extLst>
                    </a:gridCol>
                    <a:gridCol w="1492537">
                      <a:extLst>
                        <a:ext uri="{9D8B030D-6E8A-4147-A177-3AD203B41FA5}">
                          <a16:colId xmlns:a16="http://schemas.microsoft.com/office/drawing/2014/main" val="1774674066"/>
                        </a:ext>
                      </a:extLst>
                    </a:gridCol>
                    <a:gridCol w="1492537">
                      <a:extLst>
                        <a:ext uri="{9D8B030D-6E8A-4147-A177-3AD203B41FA5}">
                          <a16:colId xmlns:a16="http://schemas.microsoft.com/office/drawing/2014/main" val="4069774799"/>
                        </a:ext>
                      </a:extLst>
                    </a:gridCol>
                    <a:gridCol w="1492537">
                      <a:extLst>
                        <a:ext uri="{9D8B030D-6E8A-4147-A177-3AD203B41FA5}">
                          <a16:colId xmlns:a16="http://schemas.microsoft.com/office/drawing/2014/main" val="3416254998"/>
                        </a:ext>
                      </a:extLst>
                    </a:gridCol>
                    <a:gridCol w="1592160">
                      <a:extLst>
                        <a:ext uri="{9D8B030D-6E8A-4147-A177-3AD203B41FA5}">
                          <a16:colId xmlns:a16="http://schemas.microsoft.com/office/drawing/2014/main" val="1473650444"/>
                        </a:ext>
                      </a:extLst>
                    </a:gridCol>
                  </a:tblGrid>
                  <a:tr h="13237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Năm</a:t>
                          </a:r>
                          <a:endParaRPr lang="en-US" sz="3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2016</a:t>
                          </a:r>
                        </a:p>
                      </a:txBody>
                      <a:tcPr anchor="ctr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2017</a:t>
                          </a:r>
                        </a:p>
                      </a:txBody>
                      <a:tcPr anchor="ctr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2018</a:t>
                          </a:r>
                        </a:p>
                      </a:txBody>
                      <a:tcPr anchor="ctr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2019</a:t>
                          </a:r>
                        </a:p>
                      </a:txBody>
                      <a:tcPr anchor="ctr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2020</a:t>
                          </a:r>
                        </a:p>
                      </a:txBody>
                      <a:tcPr anchor="ctr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9476561"/>
                      </a:ext>
                    </a:extLst>
                  </a:tr>
                  <a:tr h="132373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Kim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ngạch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xuất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khẩu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hàng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hoá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của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cả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nước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tỉ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đô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la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Mỹ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176,6</m:t>
                                </m:r>
                              </m:oMath>
                            </m:oMathPara>
                          </a14:m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214,0</m:t>
                                </m:r>
                              </m:oMath>
                            </m:oMathPara>
                          </a14:m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243,5</m:t>
                                </m:r>
                              </m:oMath>
                            </m:oMathPara>
                          </a14:m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264,2</m:t>
                                </m:r>
                              </m:oMath>
                            </m:oMathPara>
                          </a14:m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282,7</m:t>
                                </m:r>
                              </m:oMath>
                            </m:oMathPara>
                          </a14:m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33374009"/>
                      </a:ext>
                    </a:extLst>
                  </a:tr>
                  <a:tr h="132373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Kim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ngạch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xuất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khẩu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hàng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hoá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của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tỉnh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Bình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Dương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tỉ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đô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la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Mỹ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68990952"/>
                      </a:ext>
                    </a:extLst>
                  </a:tr>
                  <a:tr h="264747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Tỉ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số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giữa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kim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ngạch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xuất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khẩu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hàng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hoá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của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tỉnh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Bình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Dương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so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với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kim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ngạch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xuất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khẩu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hàng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hoá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của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cả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nước</a:t>
                          </a:r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363069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3">
                <a:extLst>
                  <a:ext uri="{FF2B5EF4-FFF2-40B4-BE49-F238E27FC236}">
                    <a16:creationId xmlns:a16="http://schemas.microsoft.com/office/drawing/2014/main" id="{62D876A6-3407-AA8B-97E8-840E1D71449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5347955"/>
                  </p:ext>
                </p:extLst>
              </p:nvPr>
            </p:nvGraphicFramePr>
            <p:xfrm>
              <a:off x="1881774" y="1773560"/>
              <a:ext cx="14703239" cy="78767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219486">
                      <a:extLst>
                        <a:ext uri="{9D8B030D-6E8A-4147-A177-3AD203B41FA5}">
                          <a16:colId xmlns:a16="http://schemas.microsoft.com/office/drawing/2014/main" val="2792557798"/>
                        </a:ext>
                      </a:extLst>
                    </a:gridCol>
                    <a:gridCol w="1413982">
                      <a:extLst>
                        <a:ext uri="{9D8B030D-6E8A-4147-A177-3AD203B41FA5}">
                          <a16:colId xmlns:a16="http://schemas.microsoft.com/office/drawing/2014/main" val="3874638911"/>
                        </a:ext>
                      </a:extLst>
                    </a:gridCol>
                    <a:gridCol w="1492537">
                      <a:extLst>
                        <a:ext uri="{9D8B030D-6E8A-4147-A177-3AD203B41FA5}">
                          <a16:colId xmlns:a16="http://schemas.microsoft.com/office/drawing/2014/main" val="1774674066"/>
                        </a:ext>
                      </a:extLst>
                    </a:gridCol>
                    <a:gridCol w="1492537">
                      <a:extLst>
                        <a:ext uri="{9D8B030D-6E8A-4147-A177-3AD203B41FA5}">
                          <a16:colId xmlns:a16="http://schemas.microsoft.com/office/drawing/2014/main" val="4069774799"/>
                        </a:ext>
                      </a:extLst>
                    </a:gridCol>
                    <a:gridCol w="1492537">
                      <a:extLst>
                        <a:ext uri="{9D8B030D-6E8A-4147-A177-3AD203B41FA5}">
                          <a16:colId xmlns:a16="http://schemas.microsoft.com/office/drawing/2014/main" val="3416254998"/>
                        </a:ext>
                      </a:extLst>
                    </a:gridCol>
                    <a:gridCol w="1592160">
                      <a:extLst>
                        <a:ext uri="{9D8B030D-6E8A-4147-A177-3AD203B41FA5}">
                          <a16:colId xmlns:a16="http://schemas.microsoft.com/office/drawing/2014/main" val="1473650444"/>
                        </a:ext>
                      </a:extLst>
                    </a:gridCol>
                  </a:tblGrid>
                  <a:tr h="13237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Năm</a:t>
                          </a:r>
                          <a:endParaRPr lang="en-US" sz="3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2016</a:t>
                          </a:r>
                        </a:p>
                      </a:txBody>
                      <a:tcPr anchor="ctr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2017</a:t>
                          </a:r>
                        </a:p>
                      </a:txBody>
                      <a:tcPr anchor="ctr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2018</a:t>
                          </a:r>
                        </a:p>
                      </a:txBody>
                      <a:tcPr anchor="ctr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2019</a:t>
                          </a:r>
                        </a:p>
                      </a:txBody>
                      <a:tcPr anchor="ctr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2020</a:t>
                          </a:r>
                        </a:p>
                      </a:txBody>
                      <a:tcPr anchor="ctr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9476561"/>
                      </a:ext>
                    </a:extLst>
                  </a:tr>
                  <a:tr h="1635697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Kim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ngạch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xuất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khẩu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hàng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hoá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của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cả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nước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tỉ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đô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la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Mỹ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4"/>
                          <a:stretch>
                            <a:fillRect l="-511207" t="-81041" r="-430172" b="-3141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4"/>
                          <a:stretch>
                            <a:fillRect l="-578776" t="-81041" r="-307347" b="-3141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4"/>
                          <a:stretch>
                            <a:fillRect l="-678776" t="-81041" r="-207347" b="-3141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4"/>
                          <a:stretch>
                            <a:fillRect l="-778776" t="-81041" r="-107347" b="-3141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4"/>
                          <a:stretch>
                            <a:fillRect l="-824904" t="-81041" r="-766" b="-3141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3374009"/>
                      </a:ext>
                    </a:extLst>
                  </a:tr>
                  <a:tr h="1635697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Kim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ngạch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xuất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khẩu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hàng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hoá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của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tỉnh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Bình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Dương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tỉ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đô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la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Mỹ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68990952"/>
                      </a:ext>
                    </a:extLst>
                  </a:tr>
                  <a:tr h="3281617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Tỉ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số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giữa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kim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ngạch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xuất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khẩu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hàng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hoá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của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tỉnh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Bình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Dương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so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với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kim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ngạch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xuất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khẩu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hàng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hoá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của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cả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nước</a:t>
                          </a:r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3630698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D190D9A-AADF-8E91-E3E8-9D78601B40B4}"/>
                  </a:ext>
                </a:extLst>
              </p:cNvPr>
              <p:cNvSpPr txBox="1"/>
              <p:nvPr/>
            </p:nvSpPr>
            <p:spPr>
              <a:xfrm>
                <a:off x="8943748" y="5255910"/>
                <a:ext cx="144541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19,257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D190D9A-AADF-8E91-E3E8-9D78601B4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3748" y="5255910"/>
                <a:ext cx="1445419" cy="646331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12CCD62-1924-23C2-7AC4-DCE56A9E1A1E}"/>
                  </a:ext>
                </a:extLst>
              </p:cNvPr>
              <p:cNvSpPr txBox="1"/>
              <p:nvPr/>
            </p:nvSpPr>
            <p:spPr>
              <a:xfrm>
                <a:off x="10469737" y="5299071"/>
                <a:ext cx="144541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21,908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12CCD62-1924-23C2-7AC4-DCE56A9E1A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9737" y="5299071"/>
                <a:ext cx="1445419" cy="646331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3F2C187-826B-0862-3DEF-0A4D9124CC16}"/>
                  </a:ext>
                </a:extLst>
              </p:cNvPr>
              <p:cNvSpPr txBox="1"/>
              <p:nvPr/>
            </p:nvSpPr>
            <p:spPr>
              <a:xfrm>
                <a:off x="11969110" y="5284784"/>
                <a:ext cx="144541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24,032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3F2C187-826B-0862-3DEF-0A4D9124C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9110" y="5284784"/>
                <a:ext cx="1445419" cy="64633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BA917A6-7FE9-3513-ACAB-B2BA12A26497}"/>
                  </a:ext>
                </a:extLst>
              </p:cNvPr>
              <p:cNvSpPr txBox="1"/>
              <p:nvPr/>
            </p:nvSpPr>
            <p:spPr>
              <a:xfrm>
                <a:off x="13489378" y="5260720"/>
                <a:ext cx="144541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25,087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BA917A6-7FE9-3513-ACAB-B2BA12A26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9378" y="5260720"/>
                <a:ext cx="1445419" cy="646331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5F3FB2F-6E8A-CBE7-3BD2-3F36FA7743CB}"/>
                  </a:ext>
                </a:extLst>
              </p:cNvPr>
              <p:cNvSpPr txBox="1"/>
              <p:nvPr/>
            </p:nvSpPr>
            <p:spPr>
              <a:xfrm>
                <a:off x="15084495" y="5260720"/>
                <a:ext cx="144541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27,755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5F3FB2F-6E8A-CBE7-3BD2-3F36FA774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4495" y="5260720"/>
                <a:ext cx="1445419" cy="646331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67C8676-5E25-C51D-AC2A-806E3AF68614}"/>
                  </a:ext>
                </a:extLst>
              </p:cNvPr>
              <p:cNvSpPr txBox="1"/>
              <p:nvPr/>
            </p:nvSpPr>
            <p:spPr>
              <a:xfrm>
                <a:off x="9096148" y="7350054"/>
                <a:ext cx="1293019" cy="8771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0,1</m:t>
                      </m:r>
                      <m:r>
                        <a:rPr lang="en-US" sz="3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09</m:t>
                      </m:r>
                    </m:oMath>
                  </m:oMathPara>
                </a14:m>
                <a:endParaRPr lang="en-US" sz="3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67C8676-5E25-C51D-AC2A-806E3AF68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6148" y="7350054"/>
                <a:ext cx="1293019" cy="877163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2043CE3-AE26-5658-8169-AF0989776ACF}"/>
                  </a:ext>
                </a:extLst>
              </p:cNvPr>
              <p:cNvSpPr txBox="1"/>
              <p:nvPr/>
            </p:nvSpPr>
            <p:spPr>
              <a:xfrm>
                <a:off x="10545936" y="7359274"/>
                <a:ext cx="1293019" cy="8771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0,1</m:t>
                      </m:r>
                      <m:r>
                        <a:rPr lang="en-US" sz="3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02</m:t>
                      </m:r>
                    </m:oMath>
                  </m:oMathPara>
                </a14:m>
                <a:endParaRPr lang="en-US" sz="3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2043CE3-AE26-5658-8169-AF0989776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5936" y="7359274"/>
                <a:ext cx="1293019" cy="877163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BC921E8-E076-4004-917C-5BC746D40A0B}"/>
                  </a:ext>
                </a:extLst>
              </p:cNvPr>
              <p:cNvSpPr txBox="1"/>
              <p:nvPr/>
            </p:nvSpPr>
            <p:spPr>
              <a:xfrm>
                <a:off x="12095191" y="7350055"/>
                <a:ext cx="1293019" cy="8771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3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,099</m:t>
                      </m:r>
                    </m:oMath>
                  </m:oMathPara>
                </a14:m>
                <a:endParaRPr lang="en-US" sz="3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BC921E8-E076-4004-917C-5BC746D40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5191" y="7350055"/>
                <a:ext cx="1293019" cy="877163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E7A235A-40BF-61AC-F764-62448B66C8D4}"/>
                  </a:ext>
                </a:extLst>
              </p:cNvPr>
              <p:cNvSpPr txBox="1"/>
              <p:nvPr/>
            </p:nvSpPr>
            <p:spPr>
              <a:xfrm>
                <a:off x="13516741" y="7359274"/>
                <a:ext cx="1293019" cy="8771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3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,095</m:t>
                      </m:r>
                    </m:oMath>
                  </m:oMathPara>
                </a14:m>
                <a:endParaRPr lang="en-US" sz="3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E7A235A-40BF-61AC-F764-62448B66C8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6741" y="7359274"/>
                <a:ext cx="1293019" cy="877163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8EFCA7A-74F5-494D-5462-53428A405C1D}"/>
                  </a:ext>
                </a:extLst>
              </p:cNvPr>
              <p:cNvSpPr txBox="1"/>
              <p:nvPr/>
            </p:nvSpPr>
            <p:spPr>
              <a:xfrm>
                <a:off x="15114112" y="7345937"/>
                <a:ext cx="1293019" cy="8771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3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,098</m:t>
                      </m:r>
                    </m:oMath>
                  </m:oMathPara>
                </a14:m>
                <a:endParaRPr lang="en-US" sz="3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8EFCA7A-74F5-494D-5462-53428A405C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4112" y="7345937"/>
                <a:ext cx="1293019" cy="877163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877959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3" grpId="0"/>
      <p:bldP spid="34" grpId="0"/>
      <p:bldP spid="35" grpId="0"/>
      <p:bldP spid="36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-28575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938503">
            <a:off x="1135834" y="1044582"/>
            <a:ext cx="1891684" cy="488398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142805" y="9190063"/>
            <a:ext cx="744588" cy="734406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632180" y="8860394"/>
            <a:ext cx="744588" cy="73440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BF4F22E-3439-B70B-4164-3F96BFD56B4F}"/>
              </a:ext>
            </a:extLst>
          </p:cNvPr>
          <p:cNvSpPr txBox="1"/>
          <p:nvPr/>
        </p:nvSpPr>
        <p:spPr>
          <a:xfrm>
            <a:off x="2047120" y="879711"/>
            <a:ext cx="14703662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2 (SGK – tr.34)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ở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34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diễn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thế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giới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1804, 1927, 1959, 1974, 1987, 1999, 2011.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A7613E3-B2EE-7C6C-A528-57C39E3DF285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85" t="1104" r="3959" b="56667"/>
          <a:stretch/>
        </p:blipFill>
        <p:spPr>
          <a:xfrm>
            <a:off x="9170831" y="3147065"/>
            <a:ext cx="7608154" cy="60241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2B61A56-2B15-F90D-C1E2-8CC734403215}"/>
                  </a:ext>
                </a:extLst>
              </p:cNvPr>
              <p:cNvSpPr txBox="1"/>
              <p:nvPr/>
            </p:nvSpPr>
            <p:spPr>
              <a:xfrm>
                <a:off x="2094383" y="3657137"/>
                <a:ext cx="6749557" cy="50047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Giả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sử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dân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thế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giới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𝑚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&lt;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lần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lượt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 Ta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gọi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tốc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độ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tăng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dân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từ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đến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n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tỉ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2B61A56-2B15-F90D-C1E2-8CC734403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383" y="3657137"/>
                <a:ext cx="6749557" cy="5004768"/>
              </a:xfrm>
              <a:prstGeom prst="rect">
                <a:avLst/>
              </a:prstGeom>
              <a:blipFill>
                <a:blip r:embed="rId21"/>
                <a:stretch>
                  <a:fillRect l="-3252" r="-3162" b="-1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34518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7" name="Picture 32">
            <a:extLst>
              <a:ext uri="{FF2B5EF4-FFF2-40B4-BE49-F238E27FC236}">
                <a16:creationId xmlns:a16="http://schemas.microsoft.com/office/drawing/2014/main" id="{470FB86E-DB3A-FBBE-8E2C-D09B549E735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257657" y="332049"/>
            <a:ext cx="1427557" cy="1408035"/>
          </a:xfrm>
          <a:prstGeom prst="rect">
            <a:avLst/>
          </a:prstGeom>
        </p:spPr>
      </p:pic>
      <p:pic>
        <p:nvPicPr>
          <p:cNvPr id="88" name="Picture 33">
            <a:extLst>
              <a:ext uri="{FF2B5EF4-FFF2-40B4-BE49-F238E27FC236}">
                <a16:creationId xmlns:a16="http://schemas.microsoft.com/office/drawing/2014/main" id="{16ECC216-BE32-CE84-7160-F2085E0668A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925301" y="8758919"/>
            <a:ext cx="1252441" cy="1235313"/>
          </a:xfrm>
          <a:prstGeom prst="rect">
            <a:avLst/>
          </a:prstGeom>
        </p:spPr>
      </p:pic>
      <p:pic>
        <p:nvPicPr>
          <p:cNvPr id="89" name="Picture 34">
            <a:extLst>
              <a:ext uri="{FF2B5EF4-FFF2-40B4-BE49-F238E27FC236}">
                <a16:creationId xmlns:a16="http://schemas.microsoft.com/office/drawing/2014/main" id="{46E8898B-902B-56B9-552C-4D818FEAF20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4991525" y="1142305"/>
            <a:ext cx="1810087" cy="1566548"/>
          </a:xfrm>
          <a:prstGeom prst="rect">
            <a:avLst/>
          </a:prstGeom>
        </p:spPr>
      </p:pic>
      <p:pic>
        <p:nvPicPr>
          <p:cNvPr id="91" name="Picture 36">
            <a:extLst>
              <a:ext uri="{FF2B5EF4-FFF2-40B4-BE49-F238E27FC236}">
                <a16:creationId xmlns:a16="http://schemas.microsoft.com/office/drawing/2014/main" id="{2D6B6948-048E-3C24-A6A2-09F688BEAC1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1606308" y="5193049"/>
            <a:ext cx="626645" cy="626645"/>
          </a:xfrm>
          <a:prstGeom prst="rect">
            <a:avLst/>
          </a:prstGeom>
        </p:spPr>
      </p:pic>
      <p:pic>
        <p:nvPicPr>
          <p:cNvPr id="90" name="Picture 35">
            <a:extLst>
              <a:ext uri="{FF2B5EF4-FFF2-40B4-BE49-F238E27FC236}">
                <a16:creationId xmlns:a16="http://schemas.microsoft.com/office/drawing/2014/main" id="{F6C5B3C9-1B45-DEDE-B561-711EF5EC055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5883867" y="8202787"/>
            <a:ext cx="1756269" cy="175626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F06440D-CAF3-5DCB-2685-95CDD6092978}"/>
              </a:ext>
            </a:extLst>
          </p:cNvPr>
          <p:cNvSpPr txBox="1"/>
          <p:nvPr/>
        </p:nvSpPr>
        <p:spPr>
          <a:xfrm>
            <a:off x="2518171" y="2144747"/>
            <a:ext cx="13487400" cy="5246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1804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1927</a:t>
            </a:r>
          </a:p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1999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2011</a:t>
            </a:r>
          </a:p>
          <a:p>
            <a:pPr algn="just">
              <a:lnSpc>
                <a:spcPct val="15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1999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2011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1804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1927?</a:t>
            </a:r>
          </a:p>
        </p:txBody>
      </p:sp>
    </p:spTree>
    <p:extLst>
      <p:ext uri="{BB962C8B-B14F-4D97-AF65-F5344CB8AC3E}">
        <p14:creationId xmlns:p14="http://schemas.microsoft.com/office/powerpoint/2010/main" val="213477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103" name="Picture 32">
            <a:extLst>
              <a:ext uri="{FF2B5EF4-FFF2-40B4-BE49-F238E27FC236}">
                <a16:creationId xmlns:a16="http://schemas.microsoft.com/office/drawing/2014/main" id="{915AD155-ECB4-7F3F-911E-412BC8E63E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-38190" y="332049"/>
            <a:ext cx="1427557" cy="1408035"/>
          </a:xfrm>
          <a:prstGeom prst="rect">
            <a:avLst/>
          </a:prstGeom>
        </p:spPr>
      </p:pic>
      <p:pic>
        <p:nvPicPr>
          <p:cNvPr id="104" name="Picture 33">
            <a:extLst>
              <a:ext uri="{FF2B5EF4-FFF2-40B4-BE49-F238E27FC236}">
                <a16:creationId xmlns:a16="http://schemas.microsoft.com/office/drawing/2014/main" id="{FDE3DF29-853B-AA31-99B7-56FC329124A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763308" y="8768393"/>
            <a:ext cx="1252441" cy="1235313"/>
          </a:xfrm>
          <a:prstGeom prst="rect">
            <a:avLst/>
          </a:prstGeom>
        </p:spPr>
      </p:pic>
      <p:pic>
        <p:nvPicPr>
          <p:cNvPr id="105" name="Picture 34">
            <a:extLst>
              <a:ext uri="{FF2B5EF4-FFF2-40B4-BE49-F238E27FC236}">
                <a16:creationId xmlns:a16="http://schemas.microsoft.com/office/drawing/2014/main" id="{9CFB39D0-6237-A27F-2E7C-92DE1171B22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5019513" y="553829"/>
            <a:ext cx="1810087" cy="1566548"/>
          </a:xfrm>
          <a:prstGeom prst="rect">
            <a:avLst/>
          </a:prstGeom>
        </p:spPr>
      </p:pic>
      <p:pic>
        <p:nvPicPr>
          <p:cNvPr id="106" name="Picture 35">
            <a:extLst>
              <a:ext uri="{FF2B5EF4-FFF2-40B4-BE49-F238E27FC236}">
                <a16:creationId xmlns:a16="http://schemas.microsoft.com/office/drawing/2014/main" id="{70AFDC22-74AB-1D32-96F9-C7261F3593A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5931403" y="8253227"/>
            <a:ext cx="1756269" cy="1756269"/>
          </a:xfrm>
          <a:prstGeom prst="rect">
            <a:avLst/>
          </a:prstGeom>
        </p:spPr>
      </p:pic>
      <p:pic>
        <p:nvPicPr>
          <p:cNvPr id="107" name="Picture 36">
            <a:extLst>
              <a:ext uri="{FF2B5EF4-FFF2-40B4-BE49-F238E27FC236}">
                <a16:creationId xmlns:a16="http://schemas.microsoft.com/office/drawing/2014/main" id="{E21A1C0D-5F5F-47D7-259E-42D3F2091B6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1649507" y="5174985"/>
            <a:ext cx="626645" cy="62664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AE08796-E17E-D556-0E54-16ED15BD11F0}"/>
              </a:ext>
            </a:extLst>
          </p:cNvPr>
          <p:cNvSpPr txBox="1"/>
          <p:nvPr/>
        </p:nvSpPr>
        <p:spPr>
          <a:xfrm>
            <a:off x="2903662" y="1481754"/>
            <a:ext cx="9242044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24" name="Table 25">
            <a:extLst>
              <a:ext uri="{FF2B5EF4-FFF2-40B4-BE49-F238E27FC236}">
                <a16:creationId xmlns:a16="http://schemas.microsoft.com/office/drawing/2014/main" id="{579AC71F-BEA2-27CE-67CA-EE15655356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576927"/>
              </p:ext>
            </p:extLst>
          </p:nvPr>
        </p:nvGraphicFramePr>
        <p:xfrm>
          <a:off x="2504003" y="2803764"/>
          <a:ext cx="14068939" cy="32713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6397">
                  <a:extLst>
                    <a:ext uri="{9D8B030D-6E8A-4147-A177-3AD203B41FA5}">
                      <a16:colId xmlns:a16="http://schemas.microsoft.com/office/drawing/2014/main" val="1992939439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408461018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84351613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03761809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059174706"/>
                    </a:ext>
                  </a:extLst>
                </a:gridCol>
                <a:gridCol w="1622695">
                  <a:extLst>
                    <a:ext uri="{9D8B030D-6E8A-4147-A177-3AD203B41FA5}">
                      <a16:colId xmlns:a16="http://schemas.microsoft.com/office/drawing/2014/main" val="1612122950"/>
                    </a:ext>
                  </a:extLst>
                </a:gridCol>
                <a:gridCol w="1539047">
                  <a:extLst>
                    <a:ext uri="{9D8B030D-6E8A-4147-A177-3AD203B41FA5}">
                      <a16:colId xmlns:a16="http://schemas.microsoft.com/office/drawing/2014/main" val="3518516042"/>
                    </a:ext>
                  </a:extLst>
                </a:gridCol>
              </a:tblGrid>
              <a:tr h="10156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Dân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thế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giới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tăng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tỉ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lên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lên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lên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 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lên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 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lên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 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lên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525714"/>
                  </a:ext>
                </a:extLst>
              </a:tr>
              <a:tr h="10156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gian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cần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thiết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6666571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BF7976F5-F9C7-4887-CA89-70C4DA16B8A0}"/>
              </a:ext>
            </a:extLst>
          </p:cNvPr>
          <p:cNvSpPr txBox="1"/>
          <p:nvPr/>
        </p:nvSpPr>
        <p:spPr>
          <a:xfrm>
            <a:off x="2623601" y="6719774"/>
            <a:ext cx="13829742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1804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2011.</a:t>
            </a:r>
          </a:p>
        </p:txBody>
      </p:sp>
    </p:spTree>
    <p:extLst>
      <p:ext uri="{BB962C8B-B14F-4D97-AF65-F5344CB8AC3E}">
        <p14:creationId xmlns:p14="http://schemas.microsoft.com/office/powerpoint/2010/main" val="2832052390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08394">
            <a:off x="1468371" y="2425901"/>
            <a:ext cx="733937" cy="7239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08394">
            <a:off x="16173485" y="878533"/>
            <a:ext cx="733937" cy="723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237867E-3835-D8C9-A3CB-A0C5C78C2EBF}"/>
                  </a:ext>
                </a:extLst>
              </p:cNvPr>
              <p:cNvSpPr txBox="1"/>
              <p:nvPr/>
            </p:nvSpPr>
            <p:spPr>
              <a:xfrm>
                <a:off x="3015820" y="2489103"/>
                <a:ext cx="12845722" cy="63420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1804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1927: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Dân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thế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1804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1927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1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tăng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dân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thế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1804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1927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2−1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1927−1804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</a:rPr>
                      <m:t>=0,008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tăng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dân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thế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1999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2011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7−6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2011−1999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</a:rPr>
                      <m:t>=0.08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237867E-3835-D8C9-A3CB-A0C5C78C2E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820" y="2489103"/>
                <a:ext cx="12845722" cy="6342057"/>
              </a:xfrm>
              <a:prstGeom prst="rect">
                <a:avLst/>
              </a:prstGeom>
              <a:blipFill>
                <a:blip r:embed="rId18"/>
                <a:stretch>
                  <a:fillRect l="-1709" r="-1661" b="-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Speech Bubble: Oval 34">
            <a:extLst>
              <a:ext uri="{FF2B5EF4-FFF2-40B4-BE49-F238E27FC236}">
                <a16:creationId xmlns:a16="http://schemas.microsoft.com/office/drawing/2014/main" id="{E8BD7D35-CB49-7C27-F339-AACEF259F275}"/>
              </a:ext>
            </a:extLst>
          </p:cNvPr>
          <p:cNvSpPr/>
          <p:nvPr/>
        </p:nvSpPr>
        <p:spPr>
          <a:xfrm>
            <a:off x="8313858" y="840947"/>
            <a:ext cx="2341630" cy="1318905"/>
          </a:xfrm>
          <a:prstGeom prst="wedgeEllipse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50188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418394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0324">
            <a:off x="7382988" y="221091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302675">
            <a:off x="15370392" y="8071376"/>
            <a:ext cx="1721329" cy="169779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93762">
            <a:off x="16585615" y="3078968"/>
            <a:ext cx="744588" cy="734406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772170">
            <a:off x="14017668" y="323287"/>
            <a:ext cx="1461114" cy="1461114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294146">
            <a:off x="1951071" y="654244"/>
            <a:ext cx="1427557" cy="1408035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1483876">
            <a:off x="2556792" y="8594108"/>
            <a:ext cx="837565" cy="826111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6459985">
            <a:off x="1686935" y="4763254"/>
            <a:ext cx="896038" cy="8960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48BE3B3-0AED-D39E-4D74-8AD45D75C013}"/>
                  </a:ext>
                </a:extLst>
              </p:cNvPr>
              <p:cNvSpPr txBox="1"/>
              <p:nvPr/>
            </p:nvSpPr>
            <p:spPr>
              <a:xfrm>
                <a:off x="2777782" y="2701643"/>
                <a:ext cx="13400203" cy="46947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tăng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dân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thế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1999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2011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gấp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tăng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dân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thế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1804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1927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0,08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0,008</m:t>
                          </m:r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48BE3B3-0AED-D39E-4D74-8AD45D75C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782" y="2701643"/>
                <a:ext cx="13400203" cy="4694747"/>
              </a:xfrm>
              <a:prstGeom prst="rect">
                <a:avLst/>
              </a:prstGeom>
              <a:blipFill>
                <a:blip r:embed="rId24"/>
                <a:stretch>
                  <a:fillRect l="-1638" r="-1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40023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30" name="Picture 28">
            <a:extLst>
              <a:ext uri="{FF2B5EF4-FFF2-40B4-BE49-F238E27FC236}">
                <a16:creationId xmlns:a16="http://schemas.microsoft.com/office/drawing/2014/main" id="{762D5519-2255-8AAA-42BD-8439513C427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9138956">
            <a:off x="16260086" y="4232816"/>
            <a:ext cx="744588" cy="734406"/>
          </a:xfrm>
          <a:prstGeom prst="rect">
            <a:avLst/>
          </a:prstGeom>
        </p:spPr>
      </p:pic>
      <p:pic>
        <p:nvPicPr>
          <p:cNvPr id="331" name="Picture 30">
            <a:extLst>
              <a:ext uri="{FF2B5EF4-FFF2-40B4-BE49-F238E27FC236}">
                <a16:creationId xmlns:a16="http://schemas.microsoft.com/office/drawing/2014/main" id="{7DB6A2AE-9E29-4062-DE42-295E5907B7C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073941">
            <a:off x="16412821" y="8589276"/>
            <a:ext cx="1192835" cy="1176523"/>
          </a:xfrm>
          <a:prstGeom prst="rect">
            <a:avLst/>
          </a:prstGeom>
        </p:spPr>
      </p:pic>
      <p:pic>
        <p:nvPicPr>
          <p:cNvPr id="332" name="Picture 32">
            <a:extLst>
              <a:ext uri="{FF2B5EF4-FFF2-40B4-BE49-F238E27FC236}">
                <a16:creationId xmlns:a16="http://schemas.microsoft.com/office/drawing/2014/main" id="{80D368F6-28D9-719C-2FAD-1719F8945E8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637702">
            <a:off x="15014475" y="202106"/>
            <a:ext cx="2363783" cy="2045746"/>
          </a:xfrm>
          <a:prstGeom prst="rect">
            <a:avLst/>
          </a:prstGeom>
        </p:spPr>
      </p:pic>
      <p:pic>
        <p:nvPicPr>
          <p:cNvPr id="333" name="Picture 27">
            <a:extLst>
              <a:ext uri="{FF2B5EF4-FFF2-40B4-BE49-F238E27FC236}">
                <a16:creationId xmlns:a16="http://schemas.microsoft.com/office/drawing/2014/main" id="{8F07927B-AA11-EA1A-F22D-CCA69D72916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7967566">
            <a:off x="1188165" y="5319013"/>
            <a:ext cx="988020" cy="974509"/>
          </a:xfrm>
          <a:prstGeom prst="rect">
            <a:avLst/>
          </a:prstGeom>
        </p:spPr>
      </p:pic>
      <p:pic>
        <p:nvPicPr>
          <p:cNvPr id="334" name="Picture 29">
            <a:extLst>
              <a:ext uri="{FF2B5EF4-FFF2-40B4-BE49-F238E27FC236}">
                <a16:creationId xmlns:a16="http://schemas.microsoft.com/office/drawing/2014/main" id="{67BCEF02-9654-F196-0C2F-A4328AFA55D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972014">
            <a:off x="1313748" y="631544"/>
            <a:ext cx="1108076" cy="10929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B7F479A-AA94-BB64-B865-3B9A361EFFB5}"/>
                  </a:ext>
                </a:extLst>
              </p:cNvPr>
              <p:cNvSpPr txBox="1"/>
              <p:nvPr/>
            </p:nvSpPr>
            <p:spPr>
              <a:xfrm>
                <a:off x="3037688" y="1414704"/>
                <a:ext cx="12882958" cy="3671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Dân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thế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tăng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1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1804)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1927)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 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1927−1804=123 </m:t>
                    </m:r>
                  </m:oMath>
                </a14:m>
                <a:r>
                  <a:rPr lang="en-US" sz="4000" i="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i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4000" i="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liệu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B7F479A-AA94-BB64-B865-3B9A361EF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688" y="1414704"/>
                <a:ext cx="12882958" cy="3671583"/>
              </a:xfrm>
              <a:prstGeom prst="rect">
                <a:avLst/>
              </a:prstGeom>
              <a:blipFill>
                <a:blip r:embed="rId22"/>
                <a:stretch>
                  <a:fillRect l="-1656" r="-1656" b="-6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Table 25">
            <a:extLst>
              <a:ext uri="{FF2B5EF4-FFF2-40B4-BE49-F238E27FC236}">
                <a16:creationId xmlns:a16="http://schemas.microsoft.com/office/drawing/2014/main" id="{6855C8E7-256E-4BF6-4FB5-46B660727B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718392"/>
              </p:ext>
            </p:extLst>
          </p:nvPr>
        </p:nvGraphicFramePr>
        <p:xfrm>
          <a:off x="2441713" y="5660853"/>
          <a:ext cx="14068939" cy="32713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6397">
                  <a:extLst>
                    <a:ext uri="{9D8B030D-6E8A-4147-A177-3AD203B41FA5}">
                      <a16:colId xmlns:a16="http://schemas.microsoft.com/office/drawing/2014/main" val="1992939439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408461018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84351613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03761809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059174706"/>
                    </a:ext>
                  </a:extLst>
                </a:gridCol>
                <a:gridCol w="1622695">
                  <a:extLst>
                    <a:ext uri="{9D8B030D-6E8A-4147-A177-3AD203B41FA5}">
                      <a16:colId xmlns:a16="http://schemas.microsoft.com/office/drawing/2014/main" val="1612122950"/>
                    </a:ext>
                  </a:extLst>
                </a:gridCol>
                <a:gridCol w="1539047">
                  <a:extLst>
                    <a:ext uri="{9D8B030D-6E8A-4147-A177-3AD203B41FA5}">
                      <a16:colId xmlns:a16="http://schemas.microsoft.com/office/drawing/2014/main" val="3518516042"/>
                    </a:ext>
                  </a:extLst>
                </a:gridCol>
              </a:tblGrid>
              <a:tr h="10156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Dân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thế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giới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tăng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tỉ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lên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lên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lên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 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lên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 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lên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 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lên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525714"/>
                  </a:ext>
                </a:extLst>
              </a:tr>
              <a:tr h="10156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gian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cần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thiết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6666571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CFA63D18-5B38-6FEB-0972-6EBDB89DF0EA}"/>
              </a:ext>
            </a:extLst>
          </p:cNvPr>
          <p:cNvSpPr txBox="1"/>
          <p:nvPr/>
        </p:nvSpPr>
        <p:spPr>
          <a:xfrm>
            <a:off x="7056618" y="7732772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43D5E63-E94B-DF21-294F-613F4F16B3FA}"/>
              </a:ext>
            </a:extLst>
          </p:cNvPr>
          <p:cNvSpPr txBox="1"/>
          <p:nvPr/>
        </p:nvSpPr>
        <p:spPr>
          <a:xfrm>
            <a:off x="8761215" y="7738206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FB40B04-D58A-A463-6916-060812E50914}"/>
              </a:ext>
            </a:extLst>
          </p:cNvPr>
          <p:cNvSpPr txBox="1"/>
          <p:nvPr/>
        </p:nvSpPr>
        <p:spPr>
          <a:xfrm>
            <a:off x="10261138" y="772685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8CC7517-E8EE-D5DB-18A0-64B50B501096}"/>
              </a:ext>
            </a:extLst>
          </p:cNvPr>
          <p:cNvSpPr txBox="1"/>
          <p:nvPr/>
        </p:nvSpPr>
        <p:spPr>
          <a:xfrm>
            <a:off x="11907261" y="7738206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C220F7-1A1D-9319-B7E7-13625BE78385}"/>
              </a:ext>
            </a:extLst>
          </p:cNvPr>
          <p:cNvSpPr txBox="1"/>
          <p:nvPr/>
        </p:nvSpPr>
        <p:spPr>
          <a:xfrm>
            <a:off x="13553384" y="774364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EDDFA6F-9481-DE70-7913-EBE1114C6402}"/>
              </a:ext>
            </a:extLst>
          </p:cNvPr>
          <p:cNvSpPr txBox="1"/>
          <p:nvPr/>
        </p:nvSpPr>
        <p:spPr>
          <a:xfrm>
            <a:off x="15093466" y="7713683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79454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7" grpId="0"/>
      <p:bldP spid="28" grpId="0"/>
      <p:bldP spid="29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2832433">
            <a:off x="16315526" y="7411440"/>
            <a:ext cx="988020" cy="97450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2128004" y="4260793"/>
            <a:ext cx="744588" cy="73440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2827985">
            <a:off x="14039744" y="8443928"/>
            <a:ext cx="1108076" cy="1092922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26058">
            <a:off x="1521047" y="492019"/>
            <a:ext cx="1192835" cy="1176523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714928">
            <a:off x="15796059" y="1468864"/>
            <a:ext cx="1317310" cy="131731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9162297">
            <a:off x="1141360" y="7602030"/>
            <a:ext cx="2363783" cy="204574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0004360" y="481629"/>
            <a:ext cx="1375279" cy="79266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67B3784D-5993-868C-7D69-4DEBC663E215}"/>
              </a:ext>
            </a:extLst>
          </p:cNvPr>
          <p:cNvSpPr txBox="1"/>
          <p:nvPr/>
        </p:nvSpPr>
        <p:spPr>
          <a:xfrm>
            <a:off x="3186114" y="1530668"/>
            <a:ext cx="12247597" cy="736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1804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2011:</a:t>
            </a:r>
          </a:p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càng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123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(1804 – 1927),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32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(1927 – 1959).</a:t>
            </a:r>
          </a:p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(1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càng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123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377224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34499">
            <a:off x="10683883" y="8700042"/>
            <a:ext cx="988020" cy="974509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999576">
            <a:off x="1347639" y="5090525"/>
            <a:ext cx="951462" cy="938451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2869965">
            <a:off x="15640057" y="8594201"/>
            <a:ext cx="1342491" cy="1324132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063743">
            <a:off x="2599734" y="-131425"/>
            <a:ext cx="1697838" cy="167462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063743">
            <a:off x="2141082" y="8897183"/>
            <a:ext cx="660076" cy="651049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292469">
            <a:off x="15130600" y="220958"/>
            <a:ext cx="1317310" cy="131731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58B867A-FD90-F91B-8590-46E65E877614}"/>
              </a:ext>
            </a:extLst>
          </p:cNvPr>
          <p:cNvSpPr txBox="1"/>
          <p:nvPr/>
        </p:nvSpPr>
        <p:spPr>
          <a:xfrm>
            <a:off x="3216320" y="2754584"/>
            <a:ext cx="12428512" cy="459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 (SGK – tr.35)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Theo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tổng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dân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ở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2019,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dân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Nam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96 208 984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quy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mô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dân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vùng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tế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xã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hội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35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79703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4719885" y="577175"/>
            <a:ext cx="2458952" cy="160502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66367">
            <a:off x="16152048" y="6235796"/>
            <a:ext cx="2582597" cy="176086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974264" y="3189107"/>
            <a:ext cx="507127" cy="43889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974264" y="4420756"/>
            <a:ext cx="507127" cy="438896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974264" y="5652406"/>
            <a:ext cx="507127" cy="438896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974264" y="6884056"/>
            <a:ext cx="507127" cy="43889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974264" y="8113124"/>
            <a:ext cx="507127" cy="438896"/>
          </a:xfrm>
          <a:prstGeom prst="rect">
            <a:avLst/>
          </a:prstGeom>
        </p:spPr>
      </p:pic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3F095355-977F-C0A9-F37A-011802DC443C}"/>
              </a:ext>
            </a:extLst>
          </p:cNvPr>
          <p:cNvSpPr txBox="1"/>
          <p:nvPr/>
        </p:nvSpPr>
        <p:spPr>
          <a:xfrm>
            <a:off x="6443906" y="749527"/>
            <a:ext cx="563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F7469E9-E55E-E18E-23D2-78209524FA59}"/>
              </a:ext>
            </a:extLst>
          </p:cNvPr>
          <p:cNvSpPr txBox="1"/>
          <p:nvPr/>
        </p:nvSpPr>
        <p:spPr>
          <a:xfrm>
            <a:off x="2921125" y="2037583"/>
            <a:ext cx="12741557" cy="7364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tổng hợp ý kiến vào giấy A1 thành sơ đồ tư duy theo các yêu cầu với các nội dung như sau: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+"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Thu thập, phân loại và biểu diễn dữ liệu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+"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Phân tích và xử lí dữ liệu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+"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Biểu đồ đoạn thẳng, biểu đồ hình quạt tròn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+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+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7" name="Picture 32">
            <a:extLst>
              <a:ext uri="{FF2B5EF4-FFF2-40B4-BE49-F238E27FC236}">
                <a16:creationId xmlns:a16="http://schemas.microsoft.com/office/drawing/2014/main" id="{470FB86E-DB3A-FBBE-8E2C-D09B549E735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892298" y="435063"/>
            <a:ext cx="1427557" cy="1408035"/>
          </a:xfrm>
          <a:prstGeom prst="rect">
            <a:avLst/>
          </a:prstGeom>
        </p:spPr>
      </p:pic>
      <p:pic>
        <p:nvPicPr>
          <p:cNvPr id="88" name="Picture 33">
            <a:extLst>
              <a:ext uri="{FF2B5EF4-FFF2-40B4-BE49-F238E27FC236}">
                <a16:creationId xmlns:a16="http://schemas.microsoft.com/office/drawing/2014/main" id="{16ECC216-BE32-CE84-7160-F2085E0668A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340175" y="8492119"/>
            <a:ext cx="1252441" cy="1235313"/>
          </a:xfrm>
          <a:prstGeom prst="rect">
            <a:avLst/>
          </a:prstGeom>
        </p:spPr>
      </p:pic>
      <p:pic>
        <p:nvPicPr>
          <p:cNvPr id="89" name="Picture 34">
            <a:extLst>
              <a:ext uri="{FF2B5EF4-FFF2-40B4-BE49-F238E27FC236}">
                <a16:creationId xmlns:a16="http://schemas.microsoft.com/office/drawing/2014/main" id="{46E8898B-902B-56B9-552C-4D818FEAF20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5856958" y="517087"/>
            <a:ext cx="1810087" cy="1566548"/>
          </a:xfrm>
          <a:prstGeom prst="rect">
            <a:avLst/>
          </a:prstGeom>
        </p:spPr>
      </p:pic>
      <p:pic>
        <p:nvPicPr>
          <p:cNvPr id="90" name="Picture 35">
            <a:extLst>
              <a:ext uri="{FF2B5EF4-FFF2-40B4-BE49-F238E27FC236}">
                <a16:creationId xmlns:a16="http://schemas.microsoft.com/office/drawing/2014/main" id="{F6C5B3C9-1B45-DEDE-B561-711EF5EC055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5564480" y="8033071"/>
            <a:ext cx="1756269" cy="1756269"/>
          </a:xfrm>
          <a:prstGeom prst="rect">
            <a:avLst/>
          </a:prstGeom>
        </p:spPr>
      </p:pic>
      <p:pic>
        <p:nvPicPr>
          <p:cNvPr id="91" name="Picture 36">
            <a:extLst>
              <a:ext uri="{FF2B5EF4-FFF2-40B4-BE49-F238E27FC236}">
                <a16:creationId xmlns:a16="http://schemas.microsoft.com/office/drawing/2014/main" id="{2D6B6948-048E-3C24-A6A2-09F688BEAC1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1495976" y="5128904"/>
            <a:ext cx="626645" cy="62664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BE505F9-0261-D9D5-98DA-36B5DC2B405F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89" t="1787" r="3976"/>
          <a:stretch/>
        </p:blipFill>
        <p:spPr>
          <a:xfrm>
            <a:off x="2247385" y="925920"/>
            <a:ext cx="6830738" cy="857439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E583CB9-3683-E82C-7BF3-CE0A2BB65B64}"/>
              </a:ext>
            </a:extLst>
          </p:cNvPr>
          <p:cNvSpPr txBox="1"/>
          <p:nvPr/>
        </p:nvSpPr>
        <p:spPr>
          <a:xfrm>
            <a:off x="9370070" y="2387881"/>
            <a:ext cx="6830738" cy="5518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mô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vùng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tế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hội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Vùng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tế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hội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mô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5837097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614855">
            <a:off x="1123422" y="8348365"/>
            <a:ext cx="994957" cy="861090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614855">
            <a:off x="2018789" y="945250"/>
            <a:ext cx="994957" cy="861090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400000">
            <a:off x="1175854" y="9147482"/>
            <a:ext cx="853932" cy="739039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400000">
            <a:off x="16260776" y="8994363"/>
            <a:ext cx="853932" cy="739039"/>
          </a:xfrm>
          <a:prstGeom prst="rect">
            <a:avLst/>
          </a:prstGeom>
        </p:spPr>
      </p:pic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01DCB717-96B4-6DF2-6620-16E15A89626D}"/>
              </a:ext>
            </a:extLst>
          </p:cNvPr>
          <p:cNvSpPr/>
          <p:nvPr/>
        </p:nvSpPr>
        <p:spPr>
          <a:xfrm>
            <a:off x="8313858" y="563444"/>
            <a:ext cx="2341630" cy="1318905"/>
          </a:xfrm>
          <a:prstGeom prst="wedgeEllipse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DC864F1-36BB-C8DC-C81F-7A27C2162F5C}"/>
                  </a:ext>
                </a:extLst>
              </p:cNvPr>
              <p:cNvSpPr txBox="1"/>
              <p:nvPr/>
            </p:nvSpPr>
            <p:spPr>
              <a:xfrm>
                <a:off x="2103684" y="1928367"/>
                <a:ext cx="14761978" cy="77753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dân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vùng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du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miền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núi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Bắc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/>
                  <a:t>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>
                            <a:latin typeface="Cambria Math" panose="02040503050406030204" pitchFamily="18" charset="0"/>
                          </a:rPr>
                          <m:t>96208984.13</m:t>
                        </m:r>
                      </m:num>
                      <m:den>
                        <m:r>
                          <a:rPr lang="en-US" sz="400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sz="4000">
                        <a:latin typeface="Cambria Math" panose="02040503050406030204" pitchFamily="18" charset="0"/>
                      </a:rPr>
                      <m:t>=12507167,92</m:t>
                    </m:r>
                    <m:r>
                      <m:rPr>
                        <m:nor/>
                      </m:rPr>
                      <a:rPr lang="en-US" sz="4000" i="1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i="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i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4000" i="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i="1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quy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mô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dân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vùng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sông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Hồng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>
                        <a:latin typeface="Cambria Math" panose="02040503050406030204" pitchFamily="18" charset="0"/>
                      </a:rPr>
                      <m:t>22512902,26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người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Bắc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Bộ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Duyên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hải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miền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>
                        <a:latin typeface="Cambria Math" panose="02040503050406030204" pitchFamily="18" charset="0"/>
                      </a:rPr>
                      <m:t>20203886,64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người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Tây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Nguyên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>
                        <a:latin typeface="Cambria Math" panose="02040503050406030204" pitchFamily="18" charset="0"/>
                      </a:rPr>
                      <m:t>5868748,024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người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Đông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Nam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Bộ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>
                        <a:latin typeface="Cambria Math" panose="02040503050406030204" pitchFamily="18" charset="0"/>
                      </a:rPr>
                      <m:t>17798662,04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người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sông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Cửu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Long: </a:t>
                </a:r>
                <a14:m>
                  <m:oMath xmlns:m="http://schemas.openxmlformats.org/officeDocument/2006/math">
                    <m:r>
                      <a:rPr lang="en-US" sz="4000">
                        <a:latin typeface="Cambria Math" panose="02040503050406030204" pitchFamily="18" charset="0"/>
                      </a:rPr>
                      <m:t>17317617,12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người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DC864F1-36BB-C8DC-C81F-7A27C2162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684" y="1928367"/>
                <a:ext cx="14761978" cy="7775334"/>
              </a:xfrm>
              <a:prstGeom prst="rect">
                <a:avLst/>
              </a:prstGeom>
              <a:blipFill>
                <a:blip r:embed="rId18"/>
                <a:stretch>
                  <a:fillRect l="-1486" r="-661" b="-2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91138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302675">
            <a:off x="14378086" y="8152126"/>
            <a:ext cx="1721329" cy="169779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93762">
            <a:off x="15980096" y="1706140"/>
            <a:ext cx="744588" cy="734406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772170">
            <a:off x="14017668" y="323287"/>
            <a:ext cx="1461114" cy="1461114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6294146">
            <a:off x="2214808" y="613883"/>
            <a:ext cx="1427557" cy="1408035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483876">
            <a:off x="1841667" y="8710490"/>
            <a:ext cx="837565" cy="826111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6459985">
            <a:off x="1704092" y="2447114"/>
            <a:ext cx="896038" cy="8960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F380087-D8A8-8254-A12B-41C73D4F9014}"/>
                  </a:ext>
                </a:extLst>
              </p:cNvPr>
              <p:cNvSpPr txBox="1"/>
              <p:nvPr/>
            </p:nvSpPr>
            <p:spPr>
              <a:xfrm>
                <a:off x="3082336" y="2031162"/>
                <a:ext cx="12124742" cy="6441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thấy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5 868 748,024&lt;12 507 167,92&lt;17 317 617,12 &lt;17 798 662,04&lt;</m:t>
                      </m:r>
                      <m:r>
                        <a:rPr lang="en-US" sz="40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20 203 886,64&lt;22 512 902,26 </m:t>
                      </m:r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vùng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tế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-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hội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Tây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Nguyên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vùng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dân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nhỏ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(5 868 748,024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vùng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tế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-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hội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vùng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dân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(22 512 902,26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F380087-D8A8-8254-A12B-41C73D4F9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2336" y="2031162"/>
                <a:ext cx="12124742" cy="6441572"/>
              </a:xfrm>
              <a:prstGeom prst="rect">
                <a:avLst/>
              </a:prstGeom>
              <a:blipFill>
                <a:blip r:embed="rId22"/>
                <a:stretch>
                  <a:fillRect l="-1810" r="-1760" b="-2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5791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-28575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938503">
            <a:off x="1135834" y="1044582"/>
            <a:ext cx="1891684" cy="488398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142805" y="9190063"/>
            <a:ext cx="744588" cy="734406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632180" y="8860394"/>
            <a:ext cx="744588" cy="73440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BF4F22E-3439-B70B-4164-3F96BFD56B4F}"/>
              </a:ext>
            </a:extLst>
          </p:cNvPr>
          <p:cNvSpPr txBox="1"/>
          <p:nvPr/>
        </p:nvSpPr>
        <p:spPr>
          <a:xfrm>
            <a:off x="2024806" y="2453998"/>
            <a:ext cx="6742783" cy="551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 (SGK – tr.35)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ở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36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diễn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lệ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thể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oxygen;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nitrogen;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carbonic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C1C9D27-9746-5EAA-08C2-7653A22C8111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90" t="8582" r="4620" b="3757"/>
          <a:stretch/>
        </p:blipFill>
        <p:spPr>
          <a:xfrm>
            <a:off x="9163050" y="2000704"/>
            <a:ext cx="7278103" cy="629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657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7" name="Picture 32">
            <a:extLst>
              <a:ext uri="{FF2B5EF4-FFF2-40B4-BE49-F238E27FC236}">
                <a16:creationId xmlns:a16="http://schemas.microsoft.com/office/drawing/2014/main" id="{470FB86E-DB3A-FBBE-8E2C-D09B549E735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257657" y="332049"/>
            <a:ext cx="1427557" cy="1408035"/>
          </a:xfrm>
          <a:prstGeom prst="rect">
            <a:avLst/>
          </a:prstGeom>
        </p:spPr>
      </p:pic>
      <p:pic>
        <p:nvPicPr>
          <p:cNvPr id="88" name="Picture 33">
            <a:extLst>
              <a:ext uri="{FF2B5EF4-FFF2-40B4-BE49-F238E27FC236}">
                <a16:creationId xmlns:a16="http://schemas.microsoft.com/office/drawing/2014/main" id="{16ECC216-BE32-CE84-7160-F2085E0668A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925301" y="8758919"/>
            <a:ext cx="1252441" cy="1235313"/>
          </a:xfrm>
          <a:prstGeom prst="rect">
            <a:avLst/>
          </a:prstGeom>
        </p:spPr>
      </p:pic>
      <p:pic>
        <p:nvPicPr>
          <p:cNvPr id="89" name="Picture 34">
            <a:extLst>
              <a:ext uri="{FF2B5EF4-FFF2-40B4-BE49-F238E27FC236}">
                <a16:creationId xmlns:a16="http://schemas.microsoft.com/office/drawing/2014/main" id="{46E8898B-902B-56B9-552C-4D818FEAF20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4991525" y="1142305"/>
            <a:ext cx="1810087" cy="1566548"/>
          </a:xfrm>
          <a:prstGeom prst="rect">
            <a:avLst/>
          </a:prstGeom>
        </p:spPr>
      </p:pic>
      <p:pic>
        <p:nvPicPr>
          <p:cNvPr id="91" name="Picture 36">
            <a:extLst>
              <a:ext uri="{FF2B5EF4-FFF2-40B4-BE49-F238E27FC236}">
                <a16:creationId xmlns:a16="http://schemas.microsoft.com/office/drawing/2014/main" id="{2D6B6948-048E-3C24-A6A2-09F688BEAC1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1606308" y="5193049"/>
            <a:ext cx="626645" cy="626645"/>
          </a:xfrm>
          <a:prstGeom prst="rect">
            <a:avLst/>
          </a:prstGeom>
        </p:spPr>
      </p:pic>
      <p:pic>
        <p:nvPicPr>
          <p:cNvPr id="90" name="Picture 35">
            <a:extLst>
              <a:ext uri="{FF2B5EF4-FFF2-40B4-BE49-F238E27FC236}">
                <a16:creationId xmlns:a16="http://schemas.microsoft.com/office/drawing/2014/main" id="{F6C5B3C9-1B45-DEDE-B561-711EF5EC055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5883867" y="8202787"/>
            <a:ext cx="1756269" cy="175626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F06440D-CAF3-5DCB-2685-95CDD6092978}"/>
              </a:ext>
            </a:extLst>
          </p:cNvPr>
          <p:cNvSpPr txBox="1"/>
          <p:nvPr/>
        </p:nvSpPr>
        <p:spPr>
          <a:xfrm>
            <a:off x="2518171" y="2826309"/>
            <a:ext cx="13487400" cy="459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phần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ở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36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phần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a)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nitrogen;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b)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oxygen;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c)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carbonic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13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08394">
            <a:off x="1468371" y="2425901"/>
            <a:ext cx="733937" cy="7239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08394">
            <a:off x="16173485" y="878533"/>
            <a:ext cx="733937" cy="7239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0237867E-3835-D8C9-A3CB-A0C5C78C2EBF}"/>
              </a:ext>
            </a:extLst>
          </p:cNvPr>
          <p:cNvSpPr txBox="1"/>
          <p:nvPr/>
        </p:nvSpPr>
        <p:spPr>
          <a:xfrm>
            <a:off x="10412273" y="3621980"/>
            <a:ext cx="6128180" cy="367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nitrogen: 78%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oxygen: 21%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carbonic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1%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FB6CEE2-4A39-DEA7-DFD0-BB9EDE263082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90" t="8582" r="4620" b="3757"/>
          <a:stretch/>
        </p:blipFill>
        <p:spPr>
          <a:xfrm>
            <a:off x="2226897" y="2239536"/>
            <a:ext cx="7278103" cy="6297511"/>
          </a:xfrm>
          <a:prstGeom prst="rect">
            <a:avLst/>
          </a:prstGeom>
        </p:spPr>
      </p:pic>
      <p:sp>
        <p:nvSpPr>
          <p:cNvPr id="35" name="Speech Bubble: Oval 34">
            <a:extLst>
              <a:ext uri="{FF2B5EF4-FFF2-40B4-BE49-F238E27FC236}">
                <a16:creationId xmlns:a16="http://schemas.microsoft.com/office/drawing/2014/main" id="{E8BD7D35-CB49-7C27-F339-AACEF259F275}"/>
              </a:ext>
            </a:extLst>
          </p:cNvPr>
          <p:cNvSpPr/>
          <p:nvPr/>
        </p:nvSpPr>
        <p:spPr>
          <a:xfrm>
            <a:off x="8350370" y="828411"/>
            <a:ext cx="2341630" cy="1318905"/>
          </a:xfrm>
          <a:prstGeom prst="wedgeEllipse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20853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103" name="Picture 32">
            <a:extLst>
              <a:ext uri="{FF2B5EF4-FFF2-40B4-BE49-F238E27FC236}">
                <a16:creationId xmlns:a16="http://schemas.microsoft.com/office/drawing/2014/main" id="{915AD155-ECB4-7F3F-911E-412BC8E63E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-38190" y="332049"/>
            <a:ext cx="1427557" cy="1408035"/>
          </a:xfrm>
          <a:prstGeom prst="rect">
            <a:avLst/>
          </a:prstGeom>
        </p:spPr>
      </p:pic>
      <p:pic>
        <p:nvPicPr>
          <p:cNvPr id="104" name="Picture 33">
            <a:extLst>
              <a:ext uri="{FF2B5EF4-FFF2-40B4-BE49-F238E27FC236}">
                <a16:creationId xmlns:a16="http://schemas.microsoft.com/office/drawing/2014/main" id="{FDE3DF29-853B-AA31-99B7-56FC329124A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763308" y="8768393"/>
            <a:ext cx="1252441" cy="1235313"/>
          </a:xfrm>
          <a:prstGeom prst="rect">
            <a:avLst/>
          </a:prstGeom>
        </p:spPr>
      </p:pic>
      <p:pic>
        <p:nvPicPr>
          <p:cNvPr id="105" name="Picture 34">
            <a:extLst>
              <a:ext uri="{FF2B5EF4-FFF2-40B4-BE49-F238E27FC236}">
                <a16:creationId xmlns:a16="http://schemas.microsoft.com/office/drawing/2014/main" id="{9CFB39D0-6237-A27F-2E7C-92DE1171B22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5019513" y="553829"/>
            <a:ext cx="1810087" cy="1566548"/>
          </a:xfrm>
          <a:prstGeom prst="rect">
            <a:avLst/>
          </a:prstGeom>
        </p:spPr>
      </p:pic>
      <p:pic>
        <p:nvPicPr>
          <p:cNvPr id="106" name="Picture 35">
            <a:extLst>
              <a:ext uri="{FF2B5EF4-FFF2-40B4-BE49-F238E27FC236}">
                <a16:creationId xmlns:a16="http://schemas.microsoft.com/office/drawing/2014/main" id="{70AFDC22-74AB-1D32-96F9-C7261F3593A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5931403" y="8253227"/>
            <a:ext cx="1756269" cy="1756269"/>
          </a:xfrm>
          <a:prstGeom prst="rect">
            <a:avLst/>
          </a:prstGeom>
        </p:spPr>
      </p:pic>
      <p:pic>
        <p:nvPicPr>
          <p:cNvPr id="107" name="Picture 36">
            <a:extLst>
              <a:ext uri="{FF2B5EF4-FFF2-40B4-BE49-F238E27FC236}">
                <a16:creationId xmlns:a16="http://schemas.microsoft.com/office/drawing/2014/main" id="{E21A1C0D-5F5F-47D7-259E-42D3F2091B6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1649507" y="5174985"/>
            <a:ext cx="626645" cy="62664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AE08796-E17E-D556-0E54-16ED15BD11F0}"/>
              </a:ext>
            </a:extLst>
          </p:cNvPr>
          <p:cNvSpPr txBox="1"/>
          <p:nvPr/>
        </p:nvSpPr>
        <p:spPr>
          <a:xfrm>
            <a:off x="2860440" y="2509906"/>
            <a:ext cx="13250738" cy="5518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 (SGK – tr.36)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Quặng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khoáng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ra.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Quặng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thường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giàu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oxit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xám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sẫm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tươi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sẫm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tới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nâu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đỏ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Quặng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Hematite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quặng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chính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mỏ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Brasil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quặng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hematite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bao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ki-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lô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-gam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789743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418394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0324">
            <a:off x="7382988" y="221091"/>
            <a:ext cx="4189793" cy="1081728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93762">
            <a:off x="16585615" y="3078968"/>
            <a:ext cx="744588" cy="734406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772170">
            <a:off x="14017668" y="323287"/>
            <a:ext cx="1461114" cy="1461114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294146">
            <a:off x="1951071" y="654244"/>
            <a:ext cx="1427557" cy="1408035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1483876">
            <a:off x="2556792" y="8594108"/>
            <a:ext cx="837565" cy="826111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6459985">
            <a:off x="1548457" y="5212113"/>
            <a:ext cx="896038" cy="8960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48BE3B3-0AED-D39E-4D74-8AD45D75C013}"/>
                  </a:ext>
                </a:extLst>
              </p:cNvPr>
              <p:cNvSpPr txBox="1"/>
              <p:nvPr/>
            </p:nvSpPr>
            <p:spPr>
              <a:xfrm>
                <a:off x="2664849" y="3376270"/>
                <a:ext cx="7128218" cy="36736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Trong 8 kg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quặng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hematite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ki-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-gam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latin typeface="Cambria Math" panose="02040503050406030204" pitchFamily="18" charset="0"/>
                            </a:rPr>
                            <m:t>8.69,9</m:t>
                          </m:r>
                        </m:num>
                        <m:den>
                          <m:r>
                            <a:rPr lang="fr-FR" sz="4000" i="1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fr-FR" sz="4000" i="1">
                          <a:latin typeface="Cambria Math" panose="02040503050406030204" pitchFamily="18" charset="0"/>
                        </a:rPr>
                        <m:t>=5,592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4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fr-FR" sz="4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48BE3B3-0AED-D39E-4D74-8AD45D75C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849" y="3376270"/>
                <a:ext cx="7128218" cy="3673698"/>
              </a:xfrm>
              <a:prstGeom prst="rect">
                <a:avLst/>
              </a:prstGeom>
              <a:blipFill>
                <a:blip r:embed="rId24"/>
                <a:stretch>
                  <a:fillRect l="-2994" r="-3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extLst>
              <a:ext uri="{FF2B5EF4-FFF2-40B4-BE49-F238E27FC236}">
                <a16:creationId xmlns:a16="http://schemas.microsoft.com/office/drawing/2014/main" id="{EAB7B1C1-DD6C-F74A-9B61-9D66BBDED447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90" t="6100" r="4271" b="3717"/>
          <a:stretch/>
        </p:blipFill>
        <p:spPr>
          <a:xfrm>
            <a:off x="10685938" y="2444391"/>
            <a:ext cx="5403189" cy="6251165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302675">
            <a:off x="15370392" y="8071376"/>
            <a:ext cx="1721329" cy="1697790"/>
          </a:xfrm>
          <a:prstGeom prst="rect">
            <a:avLst/>
          </a:prstGeom>
        </p:spPr>
      </p:pic>
      <p:sp>
        <p:nvSpPr>
          <p:cNvPr id="27" name="Speech Bubble: Oval 26">
            <a:extLst>
              <a:ext uri="{FF2B5EF4-FFF2-40B4-BE49-F238E27FC236}">
                <a16:creationId xmlns:a16="http://schemas.microsoft.com/office/drawing/2014/main" id="{3733CC8C-B4C2-0339-7FE7-65942FB243A1}"/>
              </a:ext>
            </a:extLst>
          </p:cNvPr>
          <p:cNvSpPr/>
          <p:nvPr/>
        </p:nvSpPr>
        <p:spPr>
          <a:xfrm>
            <a:off x="7973185" y="1358261"/>
            <a:ext cx="2341630" cy="1318905"/>
          </a:xfrm>
          <a:prstGeom prst="wedgeEllipse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79221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994482" y="266193"/>
            <a:ext cx="1427557" cy="1408035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559106" y="8730264"/>
            <a:ext cx="1252441" cy="1235313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5169461" y="938147"/>
            <a:ext cx="1810087" cy="1566548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1720841" y="4719089"/>
            <a:ext cx="626645" cy="626645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6423733" y="8421555"/>
            <a:ext cx="1756269" cy="175626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DB913F2-0331-AC08-1F78-EDEB0422DAC6}"/>
              </a:ext>
            </a:extLst>
          </p:cNvPr>
          <p:cNvSpPr txBox="1"/>
          <p:nvPr/>
        </p:nvSpPr>
        <p:spPr>
          <a:xfrm>
            <a:off x="2508086" y="1246140"/>
            <a:ext cx="1028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VẬN DỤNG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C44C59-C8FC-A71B-EFFE-FD9DCCBE9658}"/>
              </a:ext>
            </a:extLst>
          </p:cNvPr>
          <p:cNvSpPr txBox="1"/>
          <p:nvPr/>
        </p:nvSpPr>
        <p:spPr>
          <a:xfrm>
            <a:off x="2435905" y="2512048"/>
            <a:ext cx="8500582" cy="644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(SGK – tr.35)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“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6”;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“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chia 3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2”</a:t>
            </a:r>
          </a:p>
        </p:txBody>
      </p:sp>
      <p:pic>
        <p:nvPicPr>
          <p:cNvPr id="1028" name="Picture 4" descr="Bộ 6 Xúc Xắc Xí Ngầu Chất Lượng Cao | Hoành Gia store | Tiki">
            <a:extLst>
              <a:ext uri="{FF2B5EF4-FFF2-40B4-BE49-F238E27FC236}">
                <a16:creationId xmlns:a16="http://schemas.microsoft.com/office/drawing/2014/main" id="{C633A035-9C81-E791-946D-4F333426B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9633" y="3297732"/>
            <a:ext cx="5215409" cy="521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58" name="Picture 30">
            <a:extLst>
              <a:ext uri="{FF2B5EF4-FFF2-40B4-BE49-F238E27FC236}">
                <a16:creationId xmlns:a16="http://schemas.microsoft.com/office/drawing/2014/main" id="{C400FEDA-2041-F949-8D4F-0172356314E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0073941">
            <a:off x="16140444" y="8895614"/>
            <a:ext cx="1192835" cy="1176523"/>
          </a:xfrm>
          <a:prstGeom prst="rect">
            <a:avLst/>
          </a:prstGeom>
        </p:spPr>
      </p:pic>
      <p:pic>
        <p:nvPicPr>
          <p:cNvPr id="61" name="Picture 29">
            <a:extLst>
              <a:ext uri="{FF2B5EF4-FFF2-40B4-BE49-F238E27FC236}">
                <a16:creationId xmlns:a16="http://schemas.microsoft.com/office/drawing/2014/main" id="{0D8E8B90-A194-F246-E47C-CF4CA4BD80B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7972014">
            <a:off x="379298" y="350909"/>
            <a:ext cx="1108076" cy="1092922"/>
          </a:xfrm>
          <a:prstGeom prst="rect">
            <a:avLst/>
          </a:prstGeom>
        </p:spPr>
      </p:pic>
      <p:pic>
        <p:nvPicPr>
          <p:cNvPr id="62" name="Picture 31">
            <a:extLst>
              <a:ext uri="{FF2B5EF4-FFF2-40B4-BE49-F238E27FC236}">
                <a16:creationId xmlns:a16="http://schemas.microsoft.com/office/drawing/2014/main" id="{7B4E6AA1-F4EC-592D-67DB-578E50A2E9A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0085071">
            <a:off x="413632" y="8567255"/>
            <a:ext cx="1317310" cy="1317310"/>
          </a:xfrm>
          <a:prstGeom prst="rect">
            <a:avLst/>
          </a:prstGeom>
        </p:spPr>
      </p:pic>
      <p:pic>
        <p:nvPicPr>
          <p:cNvPr id="60" name="Picture 27">
            <a:extLst>
              <a:ext uri="{FF2B5EF4-FFF2-40B4-BE49-F238E27FC236}">
                <a16:creationId xmlns:a16="http://schemas.microsoft.com/office/drawing/2014/main" id="{C9274483-E685-8B70-0465-F96A74CAEE7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7967566">
            <a:off x="1449722" y="6374932"/>
            <a:ext cx="988020" cy="974509"/>
          </a:xfrm>
          <a:prstGeom prst="rect">
            <a:avLst/>
          </a:prstGeom>
        </p:spPr>
      </p:pic>
      <p:pic>
        <p:nvPicPr>
          <p:cNvPr id="59" name="Picture 32">
            <a:extLst>
              <a:ext uri="{FF2B5EF4-FFF2-40B4-BE49-F238E27FC236}">
                <a16:creationId xmlns:a16="http://schemas.microsoft.com/office/drawing/2014/main" id="{D8377499-33CF-1578-8724-CC92A97B202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637702">
            <a:off x="15037444" y="1901460"/>
            <a:ext cx="2363783" cy="2045746"/>
          </a:xfrm>
          <a:prstGeom prst="rect">
            <a:avLst/>
          </a:prstGeom>
        </p:spPr>
      </p:pic>
      <p:pic>
        <p:nvPicPr>
          <p:cNvPr id="57" name="Picture 28">
            <a:extLst>
              <a:ext uri="{FF2B5EF4-FFF2-40B4-BE49-F238E27FC236}">
                <a16:creationId xmlns:a16="http://schemas.microsoft.com/office/drawing/2014/main" id="{EB05DF52-83FA-DDD4-D2E1-8454AFE1A16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9138956">
            <a:off x="15459058" y="786584"/>
            <a:ext cx="744588" cy="73440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51392D3-D53C-E53D-D725-D832A8273BA2}"/>
              </a:ext>
            </a:extLst>
          </p:cNvPr>
          <p:cNvSpPr txBox="1"/>
          <p:nvPr/>
        </p:nvSpPr>
        <p:spPr>
          <a:xfrm>
            <a:off x="2600636" y="3437120"/>
            <a:ext cx="13252977" cy="4594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Tập hợp gồm các kết quả có thể xảy ra đối với mặt xuất hiện của xúc xắc là: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nl-NL" sz="4000" i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= {mặt 1 chấm; mặt 2 chấm; mặt 3 chấm; mặt 4 chấm; mặt 5 chấm; mặt 6 chấm}.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Số phần tử của tập hợp A là 6.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peech Bubble: Oval 23">
            <a:extLst>
              <a:ext uri="{FF2B5EF4-FFF2-40B4-BE49-F238E27FC236}">
                <a16:creationId xmlns:a16="http://schemas.microsoft.com/office/drawing/2014/main" id="{0DC1BFD2-BB04-8018-F4A0-4D01247DC435}"/>
              </a:ext>
            </a:extLst>
          </p:cNvPr>
          <p:cNvSpPr/>
          <p:nvPr/>
        </p:nvSpPr>
        <p:spPr>
          <a:xfrm>
            <a:off x="7973185" y="1405703"/>
            <a:ext cx="2341630" cy="1318905"/>
          </a:xfrm>
          <a:prstGeom prst="wedgeEllipse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509194" y="1630867"/>
            <a:ext cx="11950958" cy="7155645"/>
            <a:chOff x="0" y="0"/>
            <a:chExt cx="1024622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4622" cy="812800"/>
            </a:xfrm>
            <a:custGeom>
              <a:avLst/>
              <a:gdLst/>
              <a:ahLst/>
              <a:cxnLst/>
              <a:rect l="l" t="t" r="r" b="b"/>
              <a:pathLst>
                <a:path w="1024622" h="812800">
                  <a:moveTo>
                    <a:pt x="0" y="0"/>
                  </a:moveTo>
                  <a:lnTo>
                    <a:pt x="1024622" y="0"/>
                  </a:lnTo>
                  <a:lnTo>
                    <a:pt x="102462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0324">
            <a:off x="7389776" y="1189344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734499">
            <a:off x="15381820" y="5413957"/>
            <a:ext cx="988020" cy="974509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999576">
            <a:off x="1987734" y="4782723"/>
            <a:ext cx="951462" cy="938451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2869965">
            <a:off x="13212401" y="8682972"/>
            <a:ext cx="1342491" cy="1324132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063743">
            <a:off x="2599734" y="-131425"/>
            <a:ext cx="1697838" cy="167462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063743">
            <a:off x="2705124" y="8608947"/>
            <a:ext cx="660076" cy="651049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292469">
            <a:off x="12908572" y="1246487"/>
            <a:ext cx="1317310" cy="1317310"/>
          </a:xfrm>
          <a:prstGeom prst="rect">
            <a:avLst/>
          </a:prstGeom>
        </p:spPr>
      </p:pic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87F277FD-4655-F17B-DFCE-185DB532A732}"/>
              </a:ext>
            </a:extLst>
          </p:cNvPr>
          <p:cNvSpPr txBox="1"/>
          <p:nvPr/>
        </p:nvSpPr>
        <p:spPr>
          <a:xfrm>
            <a:off x="3316437" y="3269717"/>
            <a:ext cx="11950959" cy="4250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BÀI TẬP CUỐI CHƯƠNG V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673637" y="438291"/>
            <a:ext cx="1689620" cy="973835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9138956">
            <a:off x="16342880" y="3366762"/>
            <a:ext cx="744588" cy="734406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0073941">
            <a:off x="14402590" y="8654147"/>
            <a:ext cx="1192835" cy="1176523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637702">
            <a:off x="13447605" y="-81175"/>
            <a:ext cx="2363783" cy="2045746"/>
          </a:xfrm>
          <a:prstGeom prst="rect">
            <a:avLst/>
          </a:prstGeom>
        </p:spPr>
      </p:pic>
      <p:pic>
        <p:nvPicPr>
          <p:cNvPr id="34" name="Picture 29">
            <a:extLst>
              <a:ext uri="{FF2B5EF4-FFF2-40B4-BE49-F238E27FC236}">
                <a16:creationId xmlns:a16="http://schemas.microsoft.com/office/drawing/2014/main" id="{1DBE6E5B-1658-8D5B-8D9F-FC423283B5E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7972014">
            <a:off x="3801538" y="51505"/>
            <a:ext cx="1108076" cy="1092922"/>
          </a:xfrm>
          <a:prstGeom prst="rect">
            <a:avLst/>
          </a:prstGeom>
        </p:spPr>
      </p:pic>
      <p:pic>
        <p:nvPicPr>
          <p:cNvPr id="33" name="Picture 27">
            <a:extLst>
              <a:ext uri="{FF2B5EF4-FFF2-40B4-BE49-F238E27FC236}">
                <a16:creationId xmlns:a16="http://schemas.microsoft.com/office/drawing/2014/main" id="{49E3E883-8E6E-3D9E-3783-FBB902C58C8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7967566">
            <a:off x="1188783" y="8588647"/>
            <a:ext cx="988020" cy="9745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A4664D0-0B8B-DFEB-B7FB-C027EEABB4E9}"/>
                  </a:ext>
                </a:extLst>
              </p:cNvPr>
              <p:cNvSpPr txBox="1"/>
              <p:nvPr/>
            </p:nvSpPr>
            <p:spPr>
              <a:xfrm>
                <a:off x="2084002" y="1948379"/>
                <a:ext cx="14594018" cy="72227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a) Có bốn kết quả thuận lợi cho biến cố “Mặt xuất hiện của xúc xắc có số chấm là ước của 6” là: mặt 1 chấm, mặt 2 chấm, mặt 3 chấm, mặt 6 chấm.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Vì thế, xác suất của biến cố trên là: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nl-NL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nl-NL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den>
                    </m:f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nl-NL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nl-NL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b) Có hai kết quả thuận lợi cho biến cố “Mặt xuất hiện của xúc xắc có số chấm là số chia 3 dư 2” là: mặt 2 chấm, mặt 5 chấm.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Vì thế, xác suất của biến cố trên là: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nl-NL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nl-NL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den>
                    </m:f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nl-NL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nl-NL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A4664D0-0B8B-DFEB-B7FB-C027EEABB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4002" y="1948379"/>
                <a:ext cx="14594018" cy="7222746"/>
              </a:xfrm>
              <a:prstGeom prst="rect">
                <a:avLst/>
              </a:prstGeom>
              <a:blipFill>
                <a:blip r:embed="rId24"/>
                <a:stretch>
                  <a:fillRect l="-1504" r="-1462" b="-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34499">
            <a:off x="15979430" y="4569596"/>
            <a:ext cx="988020" cy="974509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999576">
            <a:off x="1347639" y="5090525"/>
            <a:ext cx="951462" cy="938451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2869965">
            <a:off x="15640057" y="8594201"/>
            <a:ext cx="1342491" cy="1324132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063743">
            <a:off x="2599734" y="-131425"/>
            <a:ext cx="1697838" cy="167462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063743">
            <a:off x="1838457" y="8766211"/>
            <a:ext cx="660076" cy="651049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292469">
            <a:off x="15130600" y="220958"/>
            <a:ext cx="1317310" cy="131731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58B867A-FD90-F91B-8590-46E65E877614}"/>
              </a:ext>
            </a:extLst>
          </p:cNvPr>
          <p:cNvSpPr txBox="1"/>
          <p:nvPr/>
        </p:nvSpPr>
        <p:spPr>
          <a:xfrm>
            <a:off x="2281575" y="1992333"/>
            <a:ext cx="14029727" cy="644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(SGK – tr.36)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52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1, 2, 3, …, 51, 52;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“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17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1”;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“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5”.</a:t>
            </a:r>
          </a:p>
        </p:txBody>
      </p:sp>
    </p:spTree>
    <p:extLst>
      <p:ext uri="{BB962C8B-B14F-4D97-AF65-F5344CB8AC3E}">
        <p14:creationId xmlns:p14="http://schemas.microsoft.com/office/powerpoint/2010/main" val="14364093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566367">
            <a:off x="15860232" y="8713379"/>
            <a:ext cx="2582597" cy="1760861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724695">
            <a:off x="291191" y="6129057"/>
            <a:ext cx="507127" cy="438896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724695">
            <a:off x="291191" y="7360707"/>
            <a:ext cx="507127" cy="43889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724695">
            <a:off x="291191" y="8589775"/>
            <a:ext cx="507127" cy="43889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4991245" y="643689"/>
            <a:ext cx="2458952" cy="1605025"/>
          </a:xfrm>
          <a:prstGeom prst="rect">
            <a:avLst/>
          </a:prstGeom>
        </p:spPr>
      </p:pic>
      <p:sp>
        <p:nvSpPr>
          <p:cNvPr id="25" name="Speech Bubble: Oval 24">
            <a:extLst>
              <a:ext uri="{FF2B5EF4-FFF2-40B4-BE49-F238E27FC236}">
                <a16:creationId xmlns:a16="http://schemas.microsoft.com/office/drawing/2014/main" id="{3EE57666-7426-33DD-A57F-E147D0241F28}"/>
              </a:ext>
            </a:extLst>
          </p:cNvPr>
          <p:cNvSpPr/>
          <p:nvPr/>
        </p:nvSpPr>
        <p:spPr>
          <a:xfrm>
            <a:off x="7973185" y="643689"/>
            <a:ext cx="2341630" cy="1318905"/>
          </a:xfrm>
          <a:prstGeom prst="wedgeEllipse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91C7DCD-1AE5-C4B0-26DE-CBBD0AA7B08E}"/>
                  </a:ext>
                </a:extLst>
              </p:cNvPr>
              <p:cNvSpPr txBox="1"/>
              <p:nvPr/>
            </p:nvSpPr>
            <p:spPr>
              <a:xfrm>
                <a:off x="2000022" y="3256213"/>
                <a:ext cx="8190779" cy="36715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Tập hợp gồm các kết quả có thể xảy ra đối với số xuất hiện trên thẻ rút ra là: 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={1, 2, 3, …, 51, 52}</m:t>
                    </m:r>
                  </m:oMath>
                </a14:m>
                <a:r>
                  <a:rPr lang="nl-NL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Số phần tử của 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 là 52.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91C7DCD-1AE5-C4B0-26DE-CBBD0AA7B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022" y="3256213"/>
                <a:ext cx="8190779" cy="3671583"/>
              </a:xfrm>
              <a:prstGeom prst="rect">
                <a:avLst/>
              </a:prstGeom>
              <a:blipFill>
                <a:blip r:embed="rId22"/>
                <a:stretch>
                  <a:fillRect l="-2604" r="-2679" b="-6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Các loại thẻ đánh số bàn cafe phổ biến hiện nay - MAYBE">
            <a:extLst>
              <a:ext uri="{FF2B5EF4-FFF2-40B4-BE49-F238E27FC236}">
                <a16:creationId xmlns:a16="http://schemas.microsoft.com/office/drawing/2014/main" id="{DAAE1EA6-F998-D2BF-14CC-F06B0E2A3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297" y="2087372"/>
            <a:ext cx="6112256" cy="611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98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14438" y="400175"/>
            <a:ext cx="15917348" cy="9164462"/>
            <a:chOff x="0" y="0"/>
            <a:chExt cx="3764577" cy="216746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7" name="Picture 32">
            <a:extLst>
              <a:ext uri="{FF2B5EF4-FFF2-40B4-BE49-F238E27FC236}">
                <a16:creationId xmlns:a16="http://schemas.microsoft.com/office/drawing/2014/main" id="{470FB86E-DB3A-FBBE-8E2C-D09B549E735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892298" y="435063"/>
            <a:ext cx="1427557" cy="1408035"/>
          </a:xfrm>
          <a:prstGeom prst="rect">
            <a:avLst/>
          </a:prstGeom>
        </p:spPr>
      </p:pic>
      <p:pic>
        <p:nvPicPr>
          <p:cNvPr id="88" name="Picture 33">
            <a:extLst>
              <a:ext uri="{FF2B5EF4-FFF2-40B4-BE49-F238E27FC236}">
                <a16:creationId xmlns:a16="http://schemas.microsoft.com/office/drawing/2014/main" id="{16ECC216-BE32-CE84-7160-F2085E0668A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340175" y="8492119"/>
            <a:ext cx="1252441" cy="1235313"/>
          </a:xfrm>
          <a:prstGeom prst="rect">
            <a:avLst/>
          </a:prstGeom>
        </p:spPr>
      </p:pic>
      <p:pic>
        <p:nvPicPr>
          <p:cNvPr id="89" name="Picture 34">
            <a:extLst>
              <a:ext uri="{FF2B5EF4-FFF2-40B4-BE49-F238E27FC236}">
                <a16:creationId xmlns:a16="http://schemas.microsoft.com/office/drawing/2014/main" id="{46E8898B-902B-56B9-552C-4D818FEAF20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5048624" y="697558"/>
            <a:ext cx="1810087" cy="1566548"/>
          </a:xfrm>
          <a:prstGeom prst="rect">
            <a:avLst/>
          </a:prstGeom>
        </p:spPr>
      </p:pic>
      <p:pic>
        <p:nvPicPr>
          <p:cNvPr id="90" name="Picture 35">
            <a:extLst>
              <a:ext uri="{FF2B5EF4-FFF2-40B4-BE49-F238E27FC236}">
                <a16:creationId xmlns:a16="http://schemas.microsoft.com/office/drawing/2014/main" id="{F6C5B3C9-1B45-DEDE-B561-711EF5EC055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4229277" y="7524599"/>
            <a:ext cx="1756269" cy="1756269"/>
          </a:xfrm>
          <a:prstGeom prst="rect">
            <a:avLst/>
          </a:prstGeom>
        </p:spPr>
      </p:pic>
      <p:pic>
        <p:nvPicPr>
          <p:cNvPr id="91" name="Picture 36">
            <a:extLst>
              <a:ext uri="{FF2B5EF4-FFF2-40B4-BE49-F238E27FC236}">
                <a16:creationId xmlns:a16="http://schemas.microsoft.com/office/drawing/2014/main" id="{2D6B6948-048E-3C24-A6A2-09F688BEAC1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940558" y="5062715"/>
            <a:ext cx="626645" cy="6266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E09AA28-BB72-16AC-2854-168F2AD5EDFB}"/>
                  </a:ext>
                </a:extLst>
              </p:cNvPr>
              <p:cNvSpPr txBox="1"/>
              <p:nvPr/>
            </p:nvSpPr>
            <p:spPr>
              <a:xfrm>
                <a:off x="1751731" y="1696355"/>
                <a:ext cx="10165145" cy="68327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a)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từ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1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đến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52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chia 17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dư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2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 2, 19, 36.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3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một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chia 3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dư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1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19.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Vậy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một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kết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quả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thuận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lợi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biến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cố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“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xuất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hiện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thẻ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được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rút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chia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17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dư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2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chia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3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dư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1”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 19.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Vì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thế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xác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suất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biến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cố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52</m:t>
                        </m:r>
                      </m:den>
                    </m:f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E09AA28-BB72-16AC-2854-168F2AD5ED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731" y="1696355"/>
                <a:ext cx="10165145" cy="6832768"/>
              </a:xfrm>
              <a:prstGeom prst="rect">
                <a:avLst/>
              </a:prstGeom>
              <a:blipFill>
                <a:blip r:embed="rId24"/>
                <a:stretch>
                  <a:fillRect l="-2098" r="-2158" b="-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 descr="CS 10048 # Vòng Đua Số 19 Ngộ Nghĩnh Vinyl Dán Xe Hơi Chống Nước Xe Decal  Dán Chân Ô Tô Xe Tải Ốp Lưng Phía Sau Cửa Sổ|Miếng Dán Xe Hơi| - AliExpress">
            <a:extLst>
              <a:ext uri="{FF2B5EF4-FFF2-40B4-BE49-F238E27FC236}">
                <a16:creationId xmlns:a16="http://schemas.microsoft.com/office/drawing/2014/main" id="{E1DE1A25-3F82-6B3D-3E68-AED00CBA87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0" t="6083" r="9745" b="15296"/>
          <a:stretch/>
        </p:blipFill>
        <p:spPr bwMode="auto">
          <a:xfrm>
            <a:off x="12175841" y="2507701"/>
            <a:ext cx="4701046" cy="4718741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80243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302675">
            <a:off x="14378086" y="8152126"/>
            <a:ext cx="1721329" cy="169779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93762">
            <a:off x="15980096" y="1706140"/>
            <a:ext cx="744588" cy="734406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772170">
            <a:off x="14017668" y="323287"/>
            <a:ext cx="1461114" cy="1461114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6294146">
            <a:off x="2214808" y="613883"/>
            <a:ext cx="1427557" cy="1408035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483876">
            <a:off x="3639475" y="8179166"/>
            <a:ext cx="837565" cy="826111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6459985">
            <a:off x="1704092" y="2447114"/>
            <a:ext cx="896038" cy="8960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F380087-D8A8-8254-A12B-41C73D4F9014}"/>
                  </a:ext>
                </a:extLst>
              </p:cNvPr>
              <p:cNvSpPr txBox="1"/>
              <p:nvPr/>
            </p:nvSpPr>
            <p:spPr>
              <a:xfrm>
                <a:off x="3934987" y="2957709"/>
                <a:ext cx="10418026" cy="4084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tám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“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xuất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thẻ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rút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5”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5, 15, 25, 35, 45, 50, 51, 52.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thế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52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F380087-D8A8-8254-A12B-41C73D4F9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987" y="2957709"/>
                <a:ext cx="10418026" cy="4084964"/>
              </a:xfrm>
              <a:prstGeom prst="rect">
                <a:avLst/>
              </a:prstGeom>
              <a:blipFill>
                <a:blip r:embed="rId22"/>
                <a:stretch>
                  <a:fillRect l="-2108" r="-2108" b="-1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25669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-28575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938503">
            <a:off x="1135834" y="1044582"/>
            <a:ext cx="1891684" cy="488398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142805" y="9190063"/>
            <a:ext cx="744588" cy="734406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632180" y="8860394"/>
            <a:ext cx="744588" cy="73440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BF4F22E-3439-B70B-4164-3F96BFD56B4F}"/>
              </a:ext>
            </a:extLst>
          </p:cNvPr>
          <p:cNvSpPr txBox="1"/>
          <p:nvPr/>
        </p:nvSpPr>
        <p:spPr>
          <a:xfrm>
            <a:off x="2020137" y="1225420"/>
            <a:ext cx="14306778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 (SGK – tr.36)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ngẫu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“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5”;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“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tổng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5”.</a:t>
            </a:r>
          </a:p>
        </p:txBody>
      </p:sp>
      <p:pic>
        <p:nvPicPr>
          <p:cNvPr id="4098" name="Picture 2" descr="Có bao nhiêu số tự nhiên có 2 chữ số mà hai số khác nhau hoàn toàn">
            <a:extLst>
              <a:ext uri="{FF2B5EF4-FFF2-40B4-BE49-F238E27FC236}">
                <a16:creationId xmlns:a16="http://schemas.microsoft.com/office/drawing/2014/main" id="{1503C501-1C4B-DDB9-2486-177F33D84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026" y="5091434"/>
            <a:ext cx="7477947" cy="420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4625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614855">
            <a:off x="1123422" y="8348365"/>
            <a:ext cx="994957" cy="861090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614855">
            <a:off x="2218933" y="1705102"/>
            <a:ext cx="994957" cy="861090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400000">
            <a:off x="1719782" y="9054710"/>
            <a:ext cx="853932" cy="739039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400000">
            <a:off x="16260776" y="8994363"/>
            <a:ext cx="853932" cy="739039"/>
          </a:xfrm>
          <a:prstGeom prst="rect">
            <a:avLst/>
          </a:prstGeom>
        </p:spPr>
      </p:pic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01DCB717-96B4-6DF2-6620-16E15A89626D}"/>
              </a:ext>
            </a:extLst>
          </p:cNvPr>
          <p:cNvSpPr/>
          <p:nvPr/>
        </p:nvSpPr>
        <p:spPr>
          <a:xfrm>
            <a:off x="8385395" y="1539605"/>
            <a:ext cx="2341630" cy="1318905"/>
          </a:xfrm>
          <a:prstGeom prst="wedgeEllipse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C864F1-36BB-C8DC-C81F-7A27C2162F5C}"/>
              </a:ext>
            </a:extLst>
          </p:cNvPr>
          <p:cNvSpPr txBox="1"/>
          <p:nvPr/>
        </p:nvSpPr>
        <p:spPr>
          <a:xfrm>
            <a:off x="3406927" y="3868683"/>
            <a:ext cx="12298565" cy="367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 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		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 = {10, 11, 12, …, 97, 98, 99}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C 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90.</a:t>
            </a:r>
          </a:p>
        </p:txBody>
      </p:sp>
    </p:spTree>
    <p:extLst>
      <p:ext uri="{BB962C8B-B14F-4D97-AF65-F5344CB8AC3E}">
        <p14:creationId xmlns:p14="http://schemas.microsoft.com/office/powerpoint/2010/main" val="15733600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34499">
            <a:off x="16228204" y="5462561"/>
            <a:ext cx="988020" cy="974509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999576">
            <a:off x="1347639" y="5090525"/>
            <a:ext cx="951462" cy="938451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2869965">
            <a:off x="15640057" y="8594201"/>
            <a:ext cx="1342491" cy="1324132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063743">
            <a:off x="2599734" y="-131425"/>
            <a:ext cx="1697838" cy="167462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063743">
            <a:off x="2141082" y="8897183"/>
            <a:ext cx="660076" cy="651049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292469">
            <a:off x="15130600" y="220958"/>
            <a:ext cx="1317310" cy="13173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58B867A-FD90-F91B-8590-46E65E877614}"/>
                  </a:ext>
                </a:extLst>
              </p:cNvPr>
              <p:cNvSpPr txBox="1"/>
              <p:nvPr/>
            </p:nvSpPr>
            <p:spPr>
              <a:xfrm>
                <a:off x="3547502" y="1239622"/>
                <a:ext cx="11868256" cy="8201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“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5”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10, 20, 30, 40, 50, 60, 70, 80, 90.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thế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90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“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5”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14, 23, 32, 41, 50.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thế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90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58B867A-FD90-F91B-8590-46E65E877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7502" y="1239622"/>
                <a:ext cx="11868256" cy="8201284"/>
              </a:xfrm>
              <a:prstGeom prst="rect">
                <a:avLst/>
              </a:prstGeom>
              <a:blipFill>
                <a:blip r:embed="rId22"/>
                <a:stretch>
                  <a:fillRect l="-1849" r="-1798" b="-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80069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7" name="Picture 32">
            <a:extLst>
              <a:ext uri="{FF2B5EF4-FFF2-40B4-BE49-F238E27FC236}">
                <a16:creationId xmlns:a16="http://schemas.microsoft.com/office/drawing/2014/main" id="{470FB86E-DB3A-FBBE-8E2C-D09B549E735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892298" y="435063"/>
            <a:ext cx="1427557" cy="1408035"/>
          </a:xfrm>
          <a:prstGeom prst="rect">
            <a:avLst/>
          </a:prstGeom>
        </p:spPr>
      </p:pic>
      <p:pic>
        <p:nvPicPr>
          <p:cNvPr id="88" name="Picture 33">
            <a:extLst>
              <a:ext uri="{FF2B5EF4-FFF2-40B4-BE49-F238E27FC236}">
                <a16:creationId xmlns:a16="http://schemas.microsoft.com/office/drawing/2014/main" id="{16ECC216-BE32-CE84-7160-F2085E0668A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340175" y="8492119"/>
            <a:ext cx="1252441" cy="1235313"/>
          </a:xfrm>
          <a:prstGeom prst="rect">
            <a:avLst/>
          </a:prstGeom>
        </p:spPr>
      </p:pic>
      <p:pic>
        <p:nvPicPr>
          <p:cNvPr id="89" name="Picture 34">
            <a:extLst>
              <a:ext uri="{FF2B5EF4-FFF2-40B4-BE49-F238E27FC236}">
                <a16:creationId xmlns:a16="http://schemas.microsoft.com/office/drawing/2014/main" id="{46E8898B-902B-56B9-552C-4D818FEAF20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5856958" y="517087"/>
            <a:ext cx="1810087" cy="1566548"/>
          </a:xfrm>
          <a:prstGeom prst="rect">
            <a:avLst/>
          </a:prstGeom>
        </p:spPr>
      </p:pic>
      <p:pic>
        <p:nvPicPr>
          <p:cNvPr id="90" name="Picture 35">
            <a:extLst>
              <a:ext uri="{FF2B5EF4-FFF2-40B4-BE49-F238E27FC236}">
                <a16:creationId xmlns:a16="http://schemas.microsoft.com/office/drawing/2014/main" id="{F6C5B3C9-1B45-DEDE-B561-711EF5EC055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5564480" y="8033071"/>
            <a:ext cx="1756269" cy="1756269"/>
          </a:xfrm>
          <a:prstGeom prst="rect">
            <a:avLst/>
          </a:prstGeom>
        </p:spPr>
      </p:pic>
      <p:pic>
        <p:nvPicPr>
          <p:cNvPr id="91" name="Picture 36">
            <a:extLst>
              <a:ext uri="{FF2B5EF4-FFF2-40B4-BE49-F238E27FC236}">
                <a16:creationId xmlns:a16="http://schemas.microsoft.com/office/drawing/2014/main" id="{2D6B6948-048E-3C24-A6A2-09F688BEAC1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1495976" y="5128904"/>
            <a:ext cx="626645" cy="62664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E583CB9-3683-E82C-7BF3-CE0A2BB65B64}"/>
              </a:ext>
            </a:extLst>
          </p:cNvPr>
          <p:cNvSpPr txBox="1"/>
          <p:nvPr/>
        </p:nvSpPr>
        <p:spPr>
          <a:xfrm>
            <a:off x="2609308" y="1495029"/>
            <a:ext cx="13273674" cy="7364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9 (SGK – tr.36)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nguyện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gồm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27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tỉnh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Kon Tum, Gia Lai,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Đắk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Lắk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Đắk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Lâm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Phú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Thuận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Thuận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Rịa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Vũng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Tàu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Dương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Tây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Long An,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Tiền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Vĩnh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Long,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Tre,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Tháp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Vinh, An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Hậu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Liêu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Trăng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Mau;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tỉnh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0002517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418394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0324">
            <a:off x="7382988" y="221091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302675">
            <a:off x="15370392" y="8071376"/>
            <a:ext cx="1721329" cy="169779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93762">
            <a:off x="16585615" y="3078968"/>
            <a:ext cx="744588" cy="734406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772170">
            <a:off x="14017668" y="323287"/>
            <a:ext cx="1461114" cy="1461114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294146">
            <a:off x="1951071" y="654244"/>
            <a:ext cx="1427557" cy="1408035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1483876">
            <a:off x="2148663" y="8727739"/>
            <a:ext cx="837565" cy="826111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6459985">
            <a:off x="1686935" y="4763254"/>
            <a:ext cx="896038" cy="89603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48BE3B3-0AED-D39E-4D74-8AD45D75C013}"/>
              </a:ext>
            </a:extLst>
          </p:cNvPr>
          <p:cNvSpPr txBox="1"/>
          <p:nvPr/>
        </p:nvSpPr>
        <p:spPr>
          <a:xfrm>
            <a:off x="2883669" y="1683888"/>
            <a:ext cx="13188430" cy="7364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Chọn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ngẫu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niên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xác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suất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cố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“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chọn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vùng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Bắc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Trung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Bộ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Duyên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hải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miền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Trung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”,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d) “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chọn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vùng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sông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Cửu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Long”.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80070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1829110" y="3043439"/>
            <a:ext cx="15028880" cy="5815977"/>
            <a:chOff x="-81957" y="703892"/>
            <a:chExt cx="20038507" cy="6683526"/>
          </a:xfrm>
        </p:grpSpPr>
        <p:grpSp>
          <p:nvGrpSpPr>
            <p:cNvPr id="24" name="Group 24"/>
            <p:cNvGrpSpPr/>
            <p:nvPr/>
          </p:nvGrpSpPr>
          <p:grpSpPr>
            <a:xfrm>
              <a:off x="855013" y="870140"/>
              <a:ext cx="18540896" cy="6517278"/>
              <a:chOff x="0" y="0"/>
              <a:chExt cx="3662399" cy="128736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3E303F">
                  <a:alpha val="24706"/>
                </a:srgbClr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702313" y="730440"/>
              <a:ext cx="18540896" cy="6517278"/>
              <a:chOff x="0" y="0"/>
              <a:chExt cx="3662399" cy="1287364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FCF2D3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-2376565">
              <a:off x="-81957" y="839789"/>
              <a:ext cx="2522245" cy="651198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2264837" flipH="1" flipV="1">
              <a:off x="17434305" y="703892"/>
              <a:ext cx="2522245" cy="651198"/>
            </a:xfrm>
            <a:prstGeom prst="rect">
              <a:avLst/>
            </a:prstGeom>
          </p:spPr>
        </p:pic>
        <p:sp>
          <p:nvSpPr>
            <p:cNvPr id="32" name="AutoShape 32"/>
            <p:cNvSpPr/>
            <p:nvPr/>
          </p:nvSpPr>
          <p:spPr>
            <a:xfrm rot="10800000">
              <a:off x="1340028" y="4099628"/>
              <a:ext cx="17516263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</p:sp>
      </p:grpSp>
      <p:pic>
        <p:nvPicPr>
          <p:cNvPr id="39" name="Picture 3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614855">
            <a:off x="2315231" y="4990806"/>
            <a:ext cx="994957" cy="86109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614855">
            <a:off x="2399836" y="3450892"/>
            <a:ext cx="994957" cy="861090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614855">
            <a:off x="1786795" y="866484"/>
            <a:ext cx="994957" cy="861090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614855">
            <a:off x="2286080" y="6463236"/>
            <a:ext cx="994957" cy="861090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614855">
            <a:off x="2660758" y="866484"/>
            <a:ext cx="994957" cy="861090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400000">
            <a:off x="15006734" y="2562683"/>
            <a:ext cx="853932" cy="739039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400000">
            <a:off x="14203432" y="2549300"/>
            <a:ext cx="853932" cy="739039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614855">
            <a:off x="2286081" y="7791050"/>
            <a:ext cx="994957" cy="861090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614855">
            <a:off x="15493544" y="8935064"/>
            <a:ext cx="994957" cy="861090"/>
          </a:xfrm>
          <a:prstGeom prst="rect">
            <a:avLst/>
          </a:prstGeom>
        </p:spPr>
      </p:pic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BF1A3B4A-107E-A94E-CD26-36093490244D}"/>
              </a:ext>
            </a:extLst>
          </p:cNvPr>
          <p:cNvSpPr txBox="1"/>
          <p:nvPr/>
        </p:nvSpPr>
        <p:spPr>
          <a:xfrm>
            <a:off x="4267200" y="1181100"/>
            <a:ext cx="101788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999B0415-1AE3-D007-BF02-2D26F14B6BA3}"/>
              </a:ext>
            </a:extLst>
          </p:cNvPr>
          <p:cNvSpPr txBox="1"/>
          <p:nvPr/>
        </p:nvSpPr>
        <p:spPr>
          <a:xfrm>
            <a:off x="5205781" y="4572818"/>
            <a:ext cx="85578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01.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E5B658B1-BE5C-10C0-0782-06086EAED70F}"/>
              </a:ext>
            </a:extLst>
          </p:cNvPr>
          <p:cNvSpPr txBox="1"/>
          <p:nvPr/>
        </p:nvSpPr>
        <p:spPr>
          <a:xfrm>
            <a:off x="5180836" y="6918638"/>
            <a:ext cx="75600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02.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566367">
            <a:off x="15860232" y="8713379"/>
            <a:ext cx="2582597" cy="1760861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724695">
            <a:off x="291191" y="6129057"/>
            <a:ext cx="507127" cy="438896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724695">
            <a:off x="291191" y="7360707"/>
            <a:ext cx="507127" cy="43889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724695">
            <a:off x="291191" y="8589775"/>
            <a:ext cx="507127" cy="43889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4991245" y="643689"/>
            <a:ext cx="2458952" cy="1605025"/>
          </a:xfrm>
          <a:prstGeom prst="rect">
            <a:avLst/>
          </a:prstGeom>
        </p:spPr>
      </p:pic>
      <p:sp>
        <p:nvSpPr>
          <p:cNvPr id="25" name="Speech Bubble: Oval 24">
            <a:extLst>
              <a:ext uri="{FF2B5EF4-FFF2-40B4-BE49-F238E27FC236}">
                <a16:creationId xmlns:a16="http://schemas.microsoft.com/office/drawing/2014/main" id="{3EE57666-7426-33DD-A57F-E147D0241F28}"/>
              </a:ext>
            </a:extLst>
          </p:cNvPr>
          <p:cNvSpPr/>
          <p:nvPr/>
        </p:nvSpPr>
        <p:spPr>
          <a:xfrm>
            <a:off x="8313857" y="612840"/>
            <a:ext cx="2341630" cy="1318905"/>
          </a:xfrm>
          <a:prstGeom prst="wedgeEllipse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CFCA97B-9C3E-06F8-921A-AFA2DFA94274}"/>
              </a:ext>
            </a:extLst>
          </p:cNvPr>
          <p:cNvSpPr txBox="1"/>
          <p:nvPr/>
        </p:nvSpPr>
        <p:spPr>
          <a:xfrm>
            <a:off x="2008817" y="2181621"/>
            <a:ext cx="14951711" cy="7325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D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gồm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xảy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viên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tỉnh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= {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Tum, Gia Lai,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Đắk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Lắk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Đắk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Nông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Lâm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Phú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Yên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Khánh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Hòa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Ninh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Thuận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Bình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Thuận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Rịa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Vũng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Tàu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Bình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Dương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Bình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Phước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Tây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Ninh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Long An,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Tiền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Vĩnh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Long,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Bến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Tre,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Tháp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Trà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Vinh, An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Thơ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Hậu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Sóc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Trăng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Kiên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Mau}</a:t>
            </a:r>
          </a:p>
          <a:p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 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27.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03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614855">
            <a:off x="1123422" y="8348365"/>
            <a:ext cx="994957" cy="861090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614855">
            <a:off x="1497756" y="1229610"/>
            <a:ext cx="994957" cy="861090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400000">
            <a:off x="1719782" y="9054710"/>
            <a:ext cx="853932" cy="739039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400000">
            <a:off x="16260776" y="8994363"/>
            <a:ext cx="853932" cy="7390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47ABD57-F000-3A91-9C87-310A04EE8863}"/>
                  </a:ext>
                </a:extLst>
              </p:cNvPr>
              <p:cNvSpPr txBox="1"/>
              <p:nvPr/>
            </p:nvSpPr>
            <p:spPr>
              <a:xfrm>
                <a:off x="2626346" y="1215683"/>
                <a:ext cx="13684075" cy="83781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lợi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“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viên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vùng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Nguyên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Kom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Tum, Gia Lai,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Đắk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Lắk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Đắk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Lâm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thế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27</m:t>
                        </m:r>
                      </m:den>
                    </m:f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bốn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kết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lợi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“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Thành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viên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chọn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vùng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Duyên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hải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miền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”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Phú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Yên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Khánh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Hòa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Ninh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thế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suất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27</m:t>
                        </m:r>
                      </m:den>
                    </m:f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47ABD57-F000-3A91-9C87-310A04EE88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346" y="1215683"/>
                <a:ext cx="13684075" cy="8378127"/>
              </a:xfrm>
              <a:prstGeom prst="rect">
                <a:avLst/>
              </a:prstGeom>
              <a:blipFill>
                <a:blip r:embed="rId18"/>
                <a:stretch>
                  <a:fillRect l="-1604" r="-1559" b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39034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302675">
            <a:off x="14378086" y="8152126"/>
            <a:ext cx="1721329" cy="169779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93762">
            <a:off x="15980096" y="1706140"/>
            <a:ext cx="744588" cy="734406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772170">
            <a:off x="14017668" y="323287"/>
            <a:ext cx="1461114" cy="1461114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6294146">
            <a:off x="2214808" y="613883"/>
            <a:ext cx="1427557" cy="1408035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483876">
            <a:off x="3639475" y="8179166"/>
            <a:ext cx="837565" cy="826111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6459985">
            <a:off x="1704092" y="2447114"/>
            <a:ext cx="896038" cy="8960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58BBDDC-C1AB-076B-6143-2E863D1004B3}"/>
                  </a:ext>
                </a:extLst>
              </p:cNvPr>
              <p:cNvSpPr txBox="1"/>
              <p:nvPr/>
            </p:nvSpPr>
            <p:spPr>
              <a:xfrm>
                <a:off x="2492784" y="2922761"/>
                <a:ext cx="13983777" cy="41495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kết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lợi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“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Thành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viên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chọn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vùng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Nam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Bộ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”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Rịa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–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Tàu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Dương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Phước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Ninh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thế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suất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27</m:t>
                        </m:r>
                      </m:den>
                    </m:f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58BBDDC-C1AB-076B-6143-2E863D1004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784" y="2922761"/>
                <a:ext cx="13983777" cy="4149534"/>
              </a:xfrm>
              <a:prstGeom prst="rect">
                <a:avLst/>
              </a:prstGeom>
              <a:blipFill>
                <a:blip r:embed="rId22"/>
                <a:stretch>
                  <a:fillRect l="-1569" r="-1526" b="-1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25028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418394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0324">
            <a:off x="7382988" y="221091"/>
            <a:ext cx="4189793" cy="1081728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93762">
            <a:off x="16585615" y="3078968"/>
            <a:ext cx="744588" cy="734406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772170">
            <a:off x="14017668" y="323287"/>
            <a:ext cx="1461114" cy="1461114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294146">
            <a:off x="1951071" y="654244"/>
            <a:ext cx="1427557" cy="1408035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1483876">
            <a:off x="2556792" y="8594108"/>
            <a:ext cx="837565" cy="826111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6459985">
            <a:off x="1548457" y="5212113"/>
            <a:ext cx="896038" cy="89603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302675">
            <a:off x="15370392" y="8071376"/>
            <a:ext cx="1721329" cy="16977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51A4F8A-17BB-B299-80FD-5F60323B1854}"/>
                  </a:ext>
                </a:extLst>
              </p:cNvPr>
              <p:cNvSpPr txBox="1"/>
              <p:nvPr/>
            </p:nvSpPr>
            <p:spPr>
              <a:xfrm>
                <a:off x="3220387" y="2120669"/>
                <a:ext cx="12527932" cy="59841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d)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mười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kết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quả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thuận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lợi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cho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biến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cố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“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Thành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viên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được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chọn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đến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từ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vùng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Đồng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bằng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Cửu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Long”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 Long An,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Tiền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Giang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Vĩnh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Long,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Bến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Tre,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Đồng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Tháp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Vinh, An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Giang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Cần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Thơ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Hậu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Giang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Liêu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Trăng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Kiên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Giang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Mau.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Vì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thế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xác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suất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biến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cố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27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51A4F8A-17BB-B299-80FD-5F60323B1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387" y="2120669"/>
                <a:ext cx="12527932" cy="5984139"/>
              </a:xfrm>
              <a:prstGeom prst="rect">
                <a:avLst/>
              </a:prstGeom>
              <a:blipFill>
                <a:blip r:embed="rId24"/>
                <a:stretch>
                  <a:fillRect l="-1703" r="-1752" b="-1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68564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661043">
            <a:off x="1825431" y="981283"/>
            <a:ext cx="744588" cy="734406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661043">
            <a:off x="16400442" y="3524065"/>
            <a:ext cx="744588" cy="734406"/>
          </a:xfrm>
          <a:prstGeom prst="rect">
            <a:avLst/>
          </a:prstGeom>
        </p:spPr>
      </p:pic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FB668705-E201-45BE-27BA-82C83189037E}"/>
              </a:ext>
            </a:extLst>
          </p:cNvPr>
          <p:cNvSpPr txBox="1"/>
          <p:nvPr/>
        </p:nvSpPr>
        <p:spPr>
          <a:xfrm>
            <a:off x="3581400" y="1269900"/>
            <a:ext cx="1112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24A10D56-9D8F-0EA6-9930-C95F3E2314ED}"/>
              </a:ext>
            </a:extLst>
          </p:cNvPr>
          <p:cNvSpPr txBox="1"/>
          <p:nvPr/>
        </p:nvSpPr>
        <p:spPr>
          <a:xfrm>
            <a:off x="5018629" y="3384045"/>
            <a:ext cx="9619286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011BED39-04A0-679D-F859-94908C752E87}"/>
              </a:ext>
            </a:extLst>
          </p:cNvPr>
          <p:cNvSpPr txBox="1"/>
          <p:nvPr/>
        </p:nvSpPr>
        <p:spPr>
          <a:xfrm>
            <a:off x="5163514" y="5702632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các bài tập trong SBT.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C508A7C2-EF36-6C49-1B08-C41E9EFAB91C}"/>
              </a:ext>
            </a:extLst>
          </p:cNvPr>
          <p:cNvSpPr txBox="1"/>
          <p:nvPr/>
        </p:nvSpPr>
        <p:spPr>
          <a:xfrm>
            <a:off x="5168276" y="7474775"/>
            <a:ext cx="9619286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 “</a:t>
            </a:r>
            <a:r>
              <a:rPr lang="pt-B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 động thực hành và trải nghiệm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Đồ họa 56" descr="Books outline">
            <a:extLst>
              <a:ext uri="{FF2B5EF4-FFF2-40B4-BE49-F238E27FC236}">
                <a16:creationId xmlns:a16="http://schemas.microsoft.com/office/drawing/2014/main" id="{09649BF3-D96E-C8B0-692A-95410C84A1E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308593" y="3269776"/>
            <a:ext cx="1398573" cy="1398573"/>
          </a:xfrm>
          <a:prstGeom prst="rect">
            <a:avLst/>
          </a:prstGeom>
        </p:spPr>
      </p:pic>
      <p:pic>
        <p:nvPicPr>
          <p:cNvPr id="58" name="Đồ họa 57" descr="Books outline">
            <a:extLst>
              <a:ext uri="{FF2B5EF4-FFF2-40B4-BE49-F238E27FC236}">
                <a16:creationId xmlns:a16="http://schemas.microsoft.com/office/drawing/2014/main" id="{79781F3B-8E98-BA3F-78EE-FC3252B3D0D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263385" y="5397302"/>
            <a:ext cx="1398573" cy="1398573"/>
          </a:xfrm>
          <a:prstGeom prst="rect">
            <a:avLst/>
          </a:prstGeom>
        </p:spPr>
      </p:pic>
      <p:pic>
        <p:nvPicPr>
          <p:cNvPr id="59" name="Đồ họa 58" descr="Books outline">
            <a:extLst>
              <a:ext uri="{FF2B5EF4-FFF2-40B4-BE49-F238E27FC236}">
                <a16:creationId xmlns:a16="http://schemas.microsoft.com/office/drawing/2014/main" id="{0FCFF877-BA02-1105-137F-E5CF765C8BF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281199" y="7348577"/>
            <a:ext cx="1398573" cy="139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09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2" grpId="0"/>
      <p:bldP spid="5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0324">
            <a:off x="7049103" y="1221074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505853">
            <a:off x="2877969" y="324683"/>
            <a:ext cx="1427557" cy="1408035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0306237">
            <a:off x="4134533" y="7781472"/>
            <a:ext cx="1252441" cy="1235313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3062654">
            <a:off x="14208099" y="1641508"/>
            <a:ext cx="1810087" cy="1566548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4340014">
            <a:off x="14309913" y="6789423"/>
            <a:ext cx="1756269" cy="1756269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-6459985">
            <a:off x="2527797" y="5107847"/>
            <a:ext cx="626645" cy="626645"/>
          </a:xfrm>
          <a:prstGeom prst="rect">
            <a:avLst/>
          </a:prstGeom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1AE71998-A6CD-74F3-D2C6-C481CCC3F895}"/>
              </a:ext>
            </a:extLst>
          </p:cNvPr>
          <p:cNvSpPr txBox="1"/>
          <p:nvPr/>
        </p:nvSpPr>
        <p:spPr>
          <a:xfrm>
            <a:off x="2601092" y="3096960"/>
            <a:ext cx="13104401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HẸN GẶP LẠI CÁC EM TRONG BUỔI HỌC SAU!</a:t>
            </a:r>
          </a:p>
        </p:txBody>
      </p:sp>
    </p:spTree>
    <p:extLst>
      <p:ext uri="{BB962C8B-B14F-4D97-AF65-F5344CB8AC3E}">
        <p14:creationId xmlns:p14="http://schemas.microsoft.com/office/powerpoint/2010/main" val="21861567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-28575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938503">
            <a:off x="1135834" y="1044582"/>
            <a:ext cx="1891684" cy="488398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142805" y="9190063"/>
            <a:ext cx="744588" cy="734406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632180" y="8860394"/>
            <a:ext cx="744588" cy="73440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E17CAAD-2B43-2542-3F46-E149DF5D986E}"/>
              </a:ext>
            </a:extLst>
          </p:cNvPr>
          <p:cNvSpPr txBox="1"/>
          <p:nvPr/>
        </p:nvSpPr>
        <p:spPr>
          <a:xfrm>
            <a:off x="2608935" y="1073250"/>
            <a:ext cx="1028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LUYỆN TẬP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F4F22E-3439-B70B-4164-3F96BFD56B4F}"/>
              </a:ext>
            </a:extLst>
          </p:cNvPr>
          <p:cNvSpPr txBox="1"/>
          <p:nvPr/>
        </p:nvSpPr>
        <p:spPr>
          <a:xfrm>
            <a:off x="2356048" y="2133223"/>
            <a:ext cx="14382539" cy="736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(SGK – tr.34)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33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ngạch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khẩu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2016, 2017, 2018, 2019, 2020.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Kim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ngạch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khẩu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2020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2016?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2016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2020,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ngạch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khẩu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87" name="Picture 32">
            <a:extLst>
              <a:ext uri="{FF2B5EF4-FFF2-40B4-BE49-F238E27FC236}">
                <a16:creationId xmlns:a16="http://schemas.microsoft.com/office/drawing/2014/main" id="{470FB86E-DB3A-FBBE-8E2C-D09B549E735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257657" y="332049"/>
            <a:ext cx="1427557" cy="1408035"/>
          </a:xfrm>
          <a:prstGeom prst="rect">
            <a:avLst/>
          </a:prstGeom>
        </p:spPr>
      </p:pic>
      <p:pic>
        <p:nvPicPr>
          <p:cNvPr id="88" name="Picture 33">
            <a:extLst>
              <a:ext uri="{FF2B5EF4-FFF2-40B4-BE49-F238E27FC236}">
                <a16:creationId xmlns:a16="http://schemas.microsoft.com/office/drawing/2014/main" id="{16ECC216-BE32-CE84-7160-F2085E0668A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1707973" y="8492118"/>
            <a:ext cx="1252441" cy="1235313"/>
          </a:xfrm>
          <a:prstGeom prst="rect">
            <a:avLst/>
          </a:prstGeom>
        </p:spPr>
      </p:pic>
      <p:pic>
        <p:nvPicPr>
          <p:cNvPr id="89" name="Picture 34">
            <a:extLst>
              <a:ext uri="{FF2B5EF4-FFF2-40B4-BE49-F238E27FC236}">
                <a16:creationId xmlns:a16="http://schemas.microsoft.com/office/drawing/2014/main" id="{46E8898B-902B-56B9-552C-4D818FEAF20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4991525" y="1142305"/>
            <a:ext cx="1810087" cy="1566548"/>
          </a:xfrm>
          <a:prstGeom prst="rect">
            <a:avLst/>
          </a:prstGeom>
        </p:spPr>
      </p:pic>
      <p:pic>
        <p:nvPicPr>
          <p:cNvPr id="91" name="Picture 36">
            <a:extLst>
              <a:ext uri="{FF2B5EF4-FFF2-40B4-BE49-F238E27FC236}">
                <a16:creationId xmlns:a16="http://schemas.microsoft.com/office/drawing/2014/main" id="{2D6B6948-048E-3C24-A6A2-09F688BEAC1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1606308" y="5193049"/>
            <a:ext cx="626645" cy="626645"/>
          </a:xfrm>
          <a:prstGeom prst="rect">
            <a:avLst/>
          </a:prstGeom>
        </p:spPr>
      </p:pic>
      <p:pic>
        <p:nvPicPr>
          <p:cNvPr id="90" name="Picture 35">
            <a:extLst>
              <a:ext uri="{FF2B5EF4-FFF2-40B4-BE49-F238E27FC236}">
                <a16:creationId xmlns:a16="http://schemas.microsoft.com/office/drawing/2014/main" id="{F6C5B3C9-1B45-DEDE-B561-711EF5EC055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5551815" y="7845370"/>
            <a:ext cx="1756269" cy="17562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59BCB81-D90C-F62A-5582-FC61C36DD6B2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29" t="5134" r="3094" b="4736"/>
          <a:stretch/>
        </p:blipFill>
        <p:spPr>
          <a:xfrm>
            <a:off x="4110644" y="719877"/>
            <a:ext cx="10331926" cy="87857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103" name="Picture 32">
            <a:extLst>
              <a:ext uri="{FF2B5EF4-FFF2-40B4-BE49-F238E27FC236}">
                <a16:creationId xmlns:a16="http://schemas.microsoft.com/office/drawing/2014/main" id="{915AD155-ECB4-7F3F-911E-412BC8E63E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-38190" y="332049"/>
            <a:ext cx="1427557" cy="1408035"/>
          </a:xfrm>
          <a:prstGeom prst="rect">
            <a:avLst/>
          </a:prstGeom>
        </p:spPr>
      </p:pic>
      <p:pic>
        <p:nvPicPr>
          <p:cNvPr id="104" name="Picture 33">
            <a:extLst>
              <a:ext uri="{FF2B5EF4-FFF2-40B4-BE49-F238E27FC236}">
                <a16:creationId xmlns:a16="http://schemas.microsoft.com/office/drawing/2014/main" id="{FDE3DF29-853B-AA31-99B7-56FC329124A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763308" y="8768393"/>
            <a:ext cx="1252441" cy="1235313"/>
          </a:xfrm>
          <a:prstGeom prst="rect">
            <a:avLst/>
          </a:prstGeom>
        </p:spPr>
      </p:pic>
      <p:pic>
        <p:nvPicPr>
          <p:cNvPr id="105" name="Picture 34">
            <a:extLst>
              <a:ext uri="{FF2B5EF4-FFF2-40B4-BE49-F238E27FC236}">
                <a16:creationId xmlns:a16="http://schemas.microsoft.com/office/drawing/2014/main" id="{9CFB39D0-6237-A27F-2E7C-92DE1171B22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5019513" y="553829"/>
            <a:ext cx="1810087" cy="1566548"/>
          </a:xfrm>
          <a:prstGeom prst="rect">
            <a:avLst/>
          </a:prstGeom>
        </p:spPr>
      </p:pic>
      <p:pic>
        <p:nvPicPr>
          <p:cNvPr id="106" name="Picture 35">
            <a:extLst>
              <a:ext uri="{FF2B5EF4-FFF2-40B4-BE49-F238E27FC236}">
                <a16:creationId xmlns:a16="http://schemas.microsoft.com/office/drawing/2014/main" id="{70AFDC22-74AB-1D32-96F9-C7261F3593A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5931403" y="8253227"/>
            <a:ext cx="1756269" cy="1756269"/>
          </a:xfrm>
          <a:prstGeom prst="rect">
            <a:avLst/>
          </a:prstGeom>
        </p:spPr>
      </p:pic>
      <p:pic>
        <p:nvPicPr>
          <p:cNvPr id="107" name="Picture 36">
            <a:extLst>
              <a:ext uri="{FF2B5EF4-FFF2-40B4-BE49-F238E27FC236}">
                <a16:creationId xmlns:a16="http://schemas.microsoft.com/office/drawing/2014/main" id="{E21A1C0D-5F5F-47D7-259E-42D3F2091B6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1649507" y="5174985"/>
            <a:ext cx="626645" cy="62664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AE08796-E17E-D556-0E54-16ED15BD11F0}"/>
              </a:ext>
            </a:extLst>
          </p:cNvPr>
          <p:cNvSpPr txBox="1"/>
          <p:nvPr/>
        </p:nvSpPr>
        <p:spPr>
          <a:xfrm>
            <a:off x="2081214" y="624953"/>
            <a:ext cx="9242044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23" name="Table 23">
            <a:extLst>
              <a:ext uri="{FF2B5EF4-FFF2-40B4-BE49-F238E27FC236}">
                <a16:creationId xmlns:a16="http://schemas.microsoft.com/office/drawing/2014/main" id="{62D876A6-3407-AA8B-97E8-840E1D7144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428777"/>
              </p:ext>
            </p:extLst>
          </p:nvPr>
        </p:nvGraphicFramePr>
        <p:xfrm>
          <a:off x="2140908" y="1745264"/>
          <a:ext cx="14262528" cy="78767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03091">
                  <a:extLst>
                    <a:ext uri="{9D8B030D-6E8A-4147-A177-3AD203B41FA5}">
                      <a16:colId xmlns:a16="http://schemas.microsoft.com/office/drawing/2014/main" val="279255779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87463891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774674066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4069774799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416254998"/>
                    </a:ext>
                  </a:extLst>
                </a:gridCol>
                <a:gridCol w="1544437">
                  <a:extLst>
                    <a:ext uri="{9D8B030D-6E8A-4147-A177-3AD203B41FA5}">
                      <a16:colId xmlns:a16="http://schemas.microsoft.com/office/drawing/2014/main" val="1473650444"/>
                    </a:ext>
                  </a:extLst>
                </a:gridCol>
              </a:tblGrid>
              <a:tr h="1323739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endParaRPr lang="en-US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476561"/>
                  </a:ext>
                </a:extLst>
              </a:tr>
              <a:tr h="13237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Kim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ngạch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xuất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khẩu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hàng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hoá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cả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tỉ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đô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Mỹ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214,0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243,5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264,2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282,7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3374009"/>
                  </a:ext>
                </a:extLst>
              </a:tr>
              <a:tr h="13237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Kim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ngạch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xuất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khẩu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hàng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hoá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tỉnh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Bình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Dương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tỉ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đô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Mỹ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8990952"/>
                  </a:ext>
                </a:extLst>
              </a:tr>
              <a:tr h="264747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Tỉ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giữa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kim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ngạch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xuất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khẩu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hàng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hoá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tỉnh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Bình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Dương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với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kim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ngạch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xuất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khẩu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hàng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hoá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cả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630698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08394">
            <a:off x="1468371" y="2425901"/>
            <a:ext cx="733937" cy="7239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08394">
            <a:off x="16173485" y="878533"/>
            <a:ext cx="733937" cy="723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237867E-3835-D8C9-A3CB-A0C5C78C2EBF}"/>
                  </a:ext>
                </a:extLst>
              </p:cNvPr>
              <p:cNvSpPr txBox="1"/>
              <p:nvPr/>
            </p:nvSpPr>
            <p:spPr>
              <a:xfrm>
                <a:off x="2358590" y="2686149"/>
                <a:ext cx="13978689" cy="55227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Tỉ số phần trăm kim ngạch xuất khẩu hàng hóa năm 2020 và kim ngạch xuất khẩu hàng hóa năm 2016 là: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latin typeface="Cambria Math" panose="02040503050406030204" pitchFamily="18" charset="0"/>
                            </a:rPr>
                            <m:t>27,755.100</m:t>
                          </m:r>
                        </m:num>
                        <m:den>
                          <m:r>
                            <a:rPr lang="fr-FR" sz="4000" i="1">
                              <a:latin typeface="Cambria Math" panose="02040503050406030204" pitchFamily="18" charset="0"/>
                            </a:rPr>
                            <m:t>19,257</m:t>
                          </m:r>
                        </m:den>
                      </m:f>
                      <m:r>
                        <a:rPr lang="fr-FR" sz="4000" i="1">
                          <a:latin typeface="Cambria Math" panose="02040503050406030204" pitchFamily="18" charset="0"/>
                        </a:rPr>
                        <m:t>%=144,129%=144,13%</m:t>
                      </m:r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ngạch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xuất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khẩu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hàng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hóa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2020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tỉnh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Dương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tăng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144,13%</m:t>
                    </m:r>
                  </m:oMath>
                </a14:m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2016.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237867E-3835-D8C9-A3CB-A0C5C78C2E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590" y="2686149"/>
                <a:ext cx="13978689" cy="5522794"/>
              </a:xfrm>
              <a:prstGeom prst="rect">
                <a:avLst/>
              </a:prstGeom>
              <a:blipFill>
                <a:blip r:embed="rId18"/>
                <a:stretch>
                  <a:fillRect l="-1570" r="-1526" b="-3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Speech Bubble: Oval 34">
            <a:extLst>
              <a:ext uri="{FF2B5EF4-FFF2-40B4-BE49-F238E27FC236}">
                <a16:creationId xmlns:a16="http://schemas.microsoft.com/office/drawing/2014/main" id="{E8BD7D35-CB49-7C27-F339-AACEF259F275}"/>
              </a:ext>
            </a:extLst>
          </p:cNvPr>
          <p:cNvSpPr/>
          <p:nvPr/>
        </p:nvSpPr>
        <p:spPr>
          <a:xfrm>
            <a:off x="7953457" y="1030217"/>
            <a:ext cx="2341630" cy="1318905"/>
          </a:xfrm>
          <a:prstGeom prst="wedgeEllipse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0324">
            <a:off x="7382988" y="221091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302675">
            <a:off x="15370392" y="8071376"/>
            <a:ext cx="1721329" cy="169779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93762">
            <a:off x="16585615" y="3078968"/>
            <a:ext cx="744588" cy="734406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772170">
            <a:off x="14017668" y="323287"/>
            <a:ext cx="1461114" cy="1461114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294146">
            <a:off x="1951071" y="654244"/>
            <a:ext cx="1427557" cy="1408035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1483876">
            <a:off x="2556792" y="8594108"/>
            <a:ext cx="837565" cy="826111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6459985">
            <a:off x="1686935" y="4763254"/>
            <a:ext cx="896038" cy="8960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48BE3B3-0AED-D39E-4D74-8AD45D75C013}"/>
                  </a:ext>
                </a:extLst>
              </p:cNvPr>
              <p:cNvSpPr txBox="1"/>
              <p:nvPr/>
            </p:nvSpPr>
            <p:spPr>
              <a:xfrm>
                <a:off x="2475627" y="2117755"/>
                <a:ext cx="14018092" cy="64415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ngạch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xuất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khẩu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hàng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hóa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tỉnh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Dương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giai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2016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2020 là: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i="1">
                          <a:latin typeface="Cambria Math" panose="02040503050406030204" pitchFamily="18" charset="0"/>
                        </a:rPr>
                        <m:t>19,257+21,908+24,032+25,287+27,755</m:t>
                      </m:r>
                    </m:oMath>
                  </m:oMathPara>
                </a14:m>
                <a:endParaRPr lang="en-US" sz="4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fr-FR" sz="4000" i="1">
                        <a:latin typeface="Cambria Math" panose="02040503050406030204" pitchFamily="18" charset="0"/>
                      </a:rPr>
                      <m:t>=118,239 </m:t>
                    </m:r>
                  </m:oMath>
                </a14:m>
                <a:r>
                  <a:rPr lang="fr-FR" sz="4000" i="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fr-FR" sz="4000" i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fr-FR" sz="4000" i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i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đô</a:t>
                </a:r>
                <a:r>
                  <a:rPr lang="fr-FR" sz="4000" i="0" dirty="0">
                    <a:latin typeface="Arial" panose="020B0604020202020204" pitchFamily="34" charset="0"/>
                    <a:cs typeface="Arial" panose="020B0604020202020204" pitchFamily="34" charset="0"/>
                  </a:rPr>
                  <a:t> la </a:t>
                </a:r>
                <a:r>
                  <a:rPr lang="fr-FR" sz="4000" i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Mỹ</a:t>
                </a:r>
                <a:r>
                  <a:rPr lang="fr-FR" sz="4000" i="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giai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2016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2020,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ngạch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xuất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khẩu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hàng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hóa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tỉnh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Dương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là: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4000" dirty="0"/>
                  <a:t>		</a:t>
                </a:r>
                <a14:m>
                  <m:oMath xmlns:m="http://schemas.openxmlformats.org/officeDocument/2006/math">
                    <m:r>
                      <a:rPr lang="fr-FR" sz="4000" i="1">
                        <a:latin typeface="Cambria Math" panose="02040503050406030204" pitchFamily="18" charset="0"/>
                      </a:rPr>
                      <m:t>118,239:5=23,6478 </m:t>
                    </m:r>
                  </m:oMath>
                </a14:m>
                <a:r>
                  <a:rPr lang="fr-FR" sz="4000" i="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fr-FR" sz="4000" i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fr-FR" sz="4000" i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i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đô</a:t>
                </a:r>
                <a:r>
                  <a:rPr lang="fr-FR" sz="4000" i="0" dirty="0">
                    <a:latin typeface="Arial" panose="020B0604020202020204" pitchFamily="34" charset="0"/>
                    <a:cs typeface="Arial" panose="020B0604020202020204" pitchFamily="34" charset="0"/>
                  </a:rPr>
                  <a:t> la </a:t>
                </a:r>
                <a:r>
                  <a:rPr lang="fr-FR" sz="4000" i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Mỹ</a:t>
                </a:r>
                <a:r>
                  <a:rPr lang="fr-FR" sz="4000" i="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48BE3B3-0AED-D39E-4D74-8AD45D75C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627" y="2117755"/>
                <a:ext cx="14018092" cy="6441572"/>
              </a:xfrm>
              <a:prstGeom prst="rect">
                <a:avLst/>
              </a:prstGeom>
              <a:blipFill>
                <a:blip r:embed="rId24"/>
                <a:stretch>
                  <a:fillRect l="-1522" r="-1565" b="-3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2886</Words>
  <Application>Microsoft Office PowerPoint</Application>
  <PresentationFormat>Custom</PresentationFormat>
  <Paragraphs>210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Cambria Math</vt:lpstr>
      <vt:lpstr>Calibri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Orange Playful Illustration Memory Game Presentation</dc:title>
  <dc:creator>Lê Thảo</dc:creator>
  <cp:lastModifiedBy>Lê Thảo</cp:lastModifiedBy>
  <cp:revision>15</cp:revision>
  <dcterms:created xsi:type="dcterms:W3CDTF">2006-08-16T00:00:00Z</dcterms:created>
  <dcterms:modified xsi:type="dcterms:W3CDTF">2022-10-29T01:11:51Z</dcterms:modified>
  <dc:identifier>DAFNlNsXVmE</dc:identifier>
</cp:coreProperties>
</file>