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04" r:id="rId4"/>
    <p:sldId id="274" r:id="rId5"/>
    <p:sldId id="257" r:id="rId6"/>
    <p:sldId id="394" r:id="rId7"/>
    <p:sldId id="321" r:id="rId8"/>
    <p:sldId id="322" r:id="rId9"/>
    <p:sldId id="442" r:id="rId10"/>
    <p:sldId id="443" r:id="rId11"/>
    <p:sldId id="303" r:id="rId12"/>
    <p:sldId id="444" r:id="rId13"/>
    <p:sldId id="445" r:id="rId14"/>
    <p:sldId id="447" r:id="rId15"/>
    <p:sldId id="448" r:id="rId16"/>
    <p:sldId id="260" r:id="rId17"/>
    <p:sldId id="450" r:id="rId18"/>
    <p:sldId id="395" r:id="rId19"/>
    <p:sldId id="421" r:id="rId20"/>
    <p:sldId id="397" r:id="rId21"/>
    <p:sldId id="422" r:id="rId22"/>
    <p:sldId id="309" r:id="rId23"/>
    <p:sldId id="288" r:id="rId24"/>
  </p:sldIdLst>
  <p:sldSz cx="18288000" cy="10287000"/>
  <p:notesSz cx="6858000" cy="9144000"/>
  <p:embeddedFontLst>
    <p:embeddedFont>
      <p:font typeface="等线 Light" panose="02010600030101010101" pitchFamily="2" charset="-122"/>
      <p:regular r:id="rId26"/>
    </p:embeddedFont>
    <p:embeddedFont>
      <p:font typeface="Cambria Math" panose="02040503050406030204" pitchFamily="18" charset="0"/>
      <p:regular r:id="rId27"/>
    </p:embeddedFont>
    <p:embeddedFont>
      <p:font typeface="Londrina Soli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3A3568-5D6B-4628-8E5E-F4CA02B7B6C4}">
          <p14:sldIdLst>
            <p14:sldId id="256"/>
            <p14:sldId id="304"/>
            <p14:sldId id="274"/>
            <p14:sldId id="257"/>
            <p14:sldId id="394"/>
            <p14:sldId id="321"/>
            <p14:sldId id="322"/>
            <p14:sldId id="442"/>
            <p14:sldId id="443"/>
            <p14:sldId id="303"/>
            <p14:sldId id="444"/>
            <p14:sldId id="445"/>
            <p14:sldId id="447"/>
            <p14:sldId id="448"/>
            <p14:sldId id="260"/>
            <p14:sldId id="450"/>
            <p14:sldId id="395"/>
            <p14:sldId id="421"/>
            <p14:sldId id="397"/>
            <p14:sldId id="422"/>
            <p14:sldId id="309"/>
            <p14:sldId id="288"/>
          </p14:sldIdLst>
        </p14:section>
        <p14:section name="Untitled Section" id="{F60D2743-741A-44DC-97EB-1AC069DD43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6E6E6"/>
    <a:srgbClr val="B54A24"/>
    <a:srgbClr val="FFCC66"/>
    <a:srgbClr val="E8734A"/>
    <a:srgbClr val="A05B3D"/>
    <a:srgbClr val="B0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5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C7F5-0044-4A1A-A605-28FD9D802D6B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2A09-C99B-4EC5-BBF0-5B4765541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9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4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6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55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4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62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16" indent="0" algn="ctr">
              <a:buNone/>
              <a:defRPr sz="3000"/>
            </a:lvl2pPr>
            <a:lvl3pPr marL="1371636" indent="0" algn="ctr">
              <a:buNone/>
              <a:defRPr sz="2700"/>
            </a:lvl3pPr>
            <a:lvl4pPr marL="2057452" indent="0" algn="ctr">
              <a:buNone/>
              <a:defRPr sz="2400"/>
            </a:lvl4pPr>
            <a:lvl5pPr marL="2743268" indent="0" algn="ctr">
              <a:buNone/>
              <a:defRPr sz="2400"/>
            </a:lvl5pPr>
            <a:lvl6pPr marL="3429088" indent="0" algn="ctr">
              <a:buNone/>
              <a:defRPr sz="2400"/>
            </a:lvl6pPr>
            <a:lvl7pPr marL="4114904" indent="0" algn="ctr">
              <a:buNone/>
              <a:defRPr sz="2400"/>
            </a:lvl7pPr>
            <a:lvl8pPr marL="4800720" indent="0" algn="ctr">
              <a:buNone/>
              <a:defRPr sz="2400"/>
            </a:lvl8pPr>
            <a:lvl9pPr marL="5486536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9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4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1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6" y="688420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3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9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7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5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5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7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7" y="3757619"/>
            <a:ext cx="77366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5" y="3757619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6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6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7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1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16" indent="0">
              <a:buNone/>
              <a:defRPr sz="4200"/>
            </a:lvl2pPr>
            <a:lvl3pPr marL="1371636" indent="0">
              <a:buNone/>
              <a:defRPr sz="3600"/>
            </a:lvl3pPr>
            <a:lvl4pPr marL="2057452" indent="0">
              <a:buNone/>
              <a:defRPr sz="3000"/>
            </a:lvl4pPr>
            <a:lvl5pPr marL="2743268" indent="0">
              <a:buNone/>
              <a:defRPr sz="3000"/>
            </a:lvl5pPr>
            <a:lvl6pPr marL="3429088" indent="0">
              <a:buNone/>
              <a:defRPr sz="3000"/>
            </a:lvl6pPr>
            <a:lvl7pPr marL="4114904" indent="0">
              <a:buNone/>
              <a:defRPr sz="3000"/>
            </a:lvl7pPr>
            <a:lvl8pPr marL="4800720" indent="0">
              <a:buNone/>
              <a:defRPr sz="3000"/>
            </a:lvl8pPr>
            <a:lvl9pPr marL="548653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9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93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5" y="547693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23A3EFB-E5A4-4F85-84D0-3F54949E58B5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2024/8/25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7D41E1E3-0430-46C2-B0D3-2490A70B129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9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defRPr/>
              </a:pPr>
              <a:t>2024/8/25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8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defTabSz="1828800">
              <a:defRPr/>
            </a:pPr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92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137163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137163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10287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1714544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2400360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308617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377199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812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6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44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52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6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8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904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72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5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333500"/>
            <a:ext cx="16230600" cy="57912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33600" y="2177226"/>
            <a:ext cx="13889580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34901" y="6550122"/>
            <a:ext cx="6267300" cy="3736877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981700"/>
            <a:ext cx="7315200" cy="4082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86590" y="422012"/>
            <a:ext cx="3352800" cy="971171"/>
            <a:chOff x="2860918" y="805336"/>
            <a:chExt cx="3352800" cy="1213964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5011" y="95115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69922">
            <a:off x="1086578" y="244202"/>
            <a:ext cx="699286" cy="1028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86590" y="342527"/>
                <a:ext cx="16063210" cy="4107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Cho hình thoi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đường chéo cắt nhau tại điểm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4)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sin của góc nhọn nào?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côsin của góc nhọn nào?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Viết tỉ số lượng giác: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𝑂𝐶𝐷</m:t>
                            </m:r>
                          </m:e>
                        </m:acc>
                      </m:e>
                    </m:func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𝑂𝐴𝐷</m:t>
                            </m:r>
                          </m:e>
                        </m:acc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90" y="342527"/>
                <a:ext cx="16063210" cy="4107856"/>
              </a:xfrm>
              <a:prstGeom prst="rect">
                <a:avLst/>
              </a:prstGeom>
              <a:blipFill>
                <a:blip r:embed="rId3"/>
                <a:stretch>
                  <a:fillRect l="-1252" r="-1214" b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32326" y="4614201"/>
                <a:ext cx="14382875" cy="5322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thoi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đường chéo cắt nhau tại điểm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𝑂𝐴𝐵</m:t>
                            </m:r>
                          </m:e>
                        </m:acc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𝑂𝐵𝐶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𝑂𝐵𝐶</m:t>
                            </m:r>
                          </m:e>
                        </m:acc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26" y="4614201"/>
                <a:ext cx="14382875" cy="5322226"/>
              </a:xfrm>
              <a:prstGeom prst="rect">
                <a:avLst/>
              </a:prstGeom>
              <a:blipFill>
                <a:blip r:embed="rId4"/>
                <a:stretch>
                  <a:fillRect l="-1398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51864">
            <a:off x="-58999" y="9105926"/>
            <a:ext cx="1754319" cy="1714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72060" y="6320215"/>
            <a:ext cx="4800600" cy="3543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767" y="4874554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800" b="1" i="1" u="sng" dirty="0">
                <a:solidFill>
                  <a:srgbClr val="C00000"/>
                </a:solidFill>
              </a:rPr>
              <a:t>Giải</a:t>
            </a:r>
            <a:r>
              <a:rPr lang="en-US" sz="3800" b="1" i="1" u="sng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18698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86590" y="422012"/>
            <a:ext cx="3352800" cy="971171"/>
            <a:chOff x="2860918" y="805336"/>
            <a:chExt cx="3352800" cy="1213964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5011" y="95115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69922">
            <a:off x="1086578" y="244202"/>
            <a:ext cx="699286" cy="1028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86590" y="342527"/>
                <a:ext cx="16063210" cy="4107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Cho hình thoi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đường chéo cắt nhau tại điểm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4)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sin của góc nhọn nào?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côsin của góc nhọn nào?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Viết tỉ số lượng giác: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𝑂𝐶𝐷</m:t>
                            </m:r>
                          </m:e>
                        </m:acc>
                      </m:e>
                    </m:func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𝑂𝐴𝐷</m:t>
                            </m:r>
                          </m:e>
                        </m:acc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90" y="342527"/>
                <a:ext cx="16063210" cy="4107856"/>
              </a:xfrm>
              <a:prstGeom prst="rect">
                <a:avLst/>
              </a:prstGeom>
              <a:blipFill>
                <a:blip r:embed="rId3"/>
                <a:stretch>
                  <a:fillRect l="-1252" r="-1214" b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32326" y="4614201"/>
                <a:ext cx="14382875" cy="5500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thoi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đường chéo cắt nhau tại điểm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𝑂𝐶𝐷</m:t>
                            </m:r>
                          </m:e>
                        </m:acc>
                      </m:e>
                    </m:func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𝑂𝐷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den>
                    </m:f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𝑂𝐴𝐷</m:t>
                            </m:r>
                          </m:e>
                        </m:acc>
                      </m:e>
                    </m:func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𝑂𝐷</m:t>
                        </m:r>
                      </m:den>
                    </m:f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26" y="4614201"/>
                <a:ext cx="14382875" cy="5500352"/>
              </a:xfrm>
              <a:prstGeom prst="rect">
                <a:avLst/>
              </a:prstGeom>
              <a:blipFill>
                <a:blip r:embed="rId4"/>
                <a:stretch>
                  <a:fillRect l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51864">
            <a:off x="-58999" y="9105926"/>
            <a:ext cx="1754319" cy="1714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72060" y="6320215"/>
            <a:ext cx="4800600" cy="3543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767" y="4874554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800" b="1" i="1" u="sng" dirty="0">
                <a:solidFill>
                  <a:srgbClr val="C00000"/>
                </a:solidFill>
              </a:rPr>
              <a:t>Giải</a:t>
            </a:r>
            <a:r>
              <a:rPr lang="en-US" sz="3800" b="1" i="1" u="sng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9171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86590" y="422012"/>
            <a:ext cx="3352800" cy="971171"/>
            <a:chOff x="2860918" y="805336"/>
            <a:chExt cx="3352800" cy="1213964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5011" y="95115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69922">
            <a:off x="1086578" y="244202"/>
            <a:ext cx="699286" cy="1028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1461" y="512285"/>
                <a:ext cx="10892939" cy="3891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Cho tam giác đều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5)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Tính độ dài các đoạn thẳng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Tính các tỉ số lượng giác của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61" y="512285"/>
                <a:ext cx="10892939" cy="3891450"/>
              </a:xfrm>
              <a:prstGeom prst="rect">
                <a:avLst/>
              </a:prstGeom>
              <a:blipFill>
                <a:blip r:embed="rId3"/>
                <a:stretch>
                  <a:fillRect l="-1959" r="-2015" b="-5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52562" y="5544042"/>
                <a:ext cx="14382875" cy="399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hai tam giác vuông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(vì tam giác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đều)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cạnh chung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𝐴𝐵𝐻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(cạnh huyền – cạnh góc vuông)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62" y="5544042"/>
                <a:ext cx="14382875" cy="3994042"/>
              </a:xfrm>
              <a:prstGeom prst="rect">
                <a:avLst/>
              </a:prstGeom>
              <a:blipFill>
                <a:blip r:embed="rId4"/>
                <a:stretch>
                  <a:fillRect l="-1483" b="-5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0" y="274990"/>
            <a:ext cx="3943641" cy="4434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23" y="5143500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800" b="1" i="1" u="sng" dirty="0">
                <a:solidFill>
                  <a:srgbClr val="C00000"/>
                </a:solidFill>
              </a:rPr>
              <a:t>Giải</a:t>
            </a:r>
            <a:r>
              <a:rPr lang="en-US" sz="3800" b="1" i="1" u="sng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324642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86590" y="422012"/>
            <a:ext cx="3352800" cy="971171"/>
            <a:chOff x="2860918" y="805336"/>
            <a:chExt cx="3352800" cy="1213964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5011" y="95115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69922">
            <a:off x="1086578" y="244202"/>
            <a:ext cx="699286" cy="1028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1461" y="512285"/>
                <a:ext cx="10892939" cy="3891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Cho tam giác đều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5)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Tính độ dài các đoạn thẳng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Tính các tỉ số lượng giác của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61" y="512285"/>
                <a:ext cx="10892939" cy="3891450"/>
              </a:xfrm>
              <a:prstGeom prst="rect">
                <a:avLst/>
              </a:prstGeom>
              <a:blipFill>
                <a:blip r:embed="rId3"/>
                <a:stretch>
                  <a:fillRect l="-1959" r="-2015" b="-5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62200" y="4799478"/>
                <a:ext cx="14422704" cy="5396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</a:t>
                </a:r>
                <a14:m>
                  <m:oMath xmlns:m="http://schemas.openxmlformats.org/officeDocument/2006/math"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𝐶𝐻</m:t>
                    </m:r>
                  </m:oMath>
                </a14:m>
                <a:r>
                  <a:rPr lang="pt-BR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cạnh tương ứng). Vì vậy, </a:t>
                </a:r>
                <a14:m>
                  <m:oMath xmlns:m="http://schemas.openxmlformats.org/officeDocument/2006/math"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3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pt-BR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BR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định lí Pythagore)</a:t>
                </a:r>
                <a:endParaRPr lang="en-US" sz="3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3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3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39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3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799478"/>
                <a:ext cx="14422704" cy="5396093"/>
              </a:xfrm>
              <a:prstGeom prst="rect">
                <a:avLst/>
              </a:prstGeom>
              <a:blipFill>
                <a:blip r:embed="rId4"/>
                <a:stretch>
                  <a:fillRect l="-1438" r="-1438" b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0" y="274990"/>
            <a:ext cx="3943641" cy="4434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23" y="5143500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800" b="1" i="1" u="sng" dirty="0">
                <a:solidFill>
                  <a:srgbClr val="C00000"/>
                </a:solidFill>
              </a:rPr>
              <a:t>Giải</a:t>
            </a:r>
            <a:r>
              <a:rPr lang="en-US" sz="3800" b="1" i="1" u="sng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2809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7200" y="2135363"/>
                <a:ext cx="16602221" cy="6676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𝐴𝐵𝐻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tương ứng).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</a:t>
                </a:r>
                <a:r>
                  <a:rPr lang="en-US" sz="32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𝐵𝐴𝐶</m:t>
                            </m:r>
                          </m:e>
                        </m:acc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2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𝐵𝐴𝐻</m:t>
                            </m:r>
                          </m:e>
                        </m:acc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𝐵𝐴𝐻</m:t>
                            </m:r>
                          </m:e>
                        </m:acc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𝐵𝐴𝐻</m:t>
                            </m:r>
                          </m:e>
                        </m:acc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𝐵𝐴𝐻</m:t>
                            </m:r>
                          </m:e>
                        </m:acc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5363"/>
                <a:ext cx="16602221" cy="6676892"/>
              </a:xfrm>
              <a:prstGeom prst="rect">
                <a:avLst/>
              </a:prstGeom>
              <a:blipFill>
                <a:blip r:embed="rId2"/>
                <a:stretch>
                  <a:fillRect l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5800" y="723900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800" b="1" i="1" u="sng" dirty="0">
                <a:solidFill>
                  <a:srgbClr val="C00000"/>
                </a:solidFill>
              </a:rPr>
              <a:t>Giải</a:t>
            </a:r>
            <a:r>
              <a:rPr lang="en-US" sz="3800" b="1" i="1" u="sng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66698-52B9-F1E6-928D-D5A0D3078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7159" y="746760"/>
            <a:ext cx="3943641" cy="44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3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69680" y="249087"/>
                <a:ext cx="12978984" cy="296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4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4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4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6)</a:t>
                </a:r>
                <a:endParaRPr lang="en-US" sz="32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Tính độ dài các cạnh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4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đo góc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32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Tính các tỉ số lượng giác của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80" y="249087"/>
                <a:ext cx="12978984" cy="2968120"/>
              </a:xfrm>
              <a:prstGeom prst="rect">
                <a:avLst/>
              </a:prstGeom>
              <a:blipFill>
                <a:blip r:embed="rId3"/>
                <a:stretch>
                  <a:fillRect l="-1643" b="-7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Callout 22"/>
          <p:cNvSpPr/>
          <p:nvPr/>
        </p:nvSpPr>
        <p:spPr>
          <a:xfrm>
            <a:off x="688280" y="2947010"/>
            <a:ext cx="1600200" cy="878952"/>
          </a:xfrm>
          <a:prstGeom prst="wedgeEllipseCallout">
            <a:avLst>
              <a:gd name="adj1" fmla="val 30596"/>
              <a:gd name="adj2" fmla="val 67702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DD4F2F3D-F518-46CE-A579-47E14EF1E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4184" y="8724900"/>
            <a:ext cx="1447800" cy="15283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84885" y="563255"/>
            <a:ext cx="2932395" cy="971171"/>
            <a:chOff x="2860918" y="805336"/>
            <a:chExt cx="3352800" cy="1213964"/>
          </a:xfrm>
          <a:solidFill>
            <a:schemeClr val="accent5">
              <a:lumMod val="75000"/>
            </a:schemeClr>
          </a:solidFill>
        </p:grpSpPr>
        <p:sp>
          <p:nvSpPr>
            <p:cNvPr id="15" name="Flowchart: Terminator 14"/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34922" y="951151"/>
              <a:ext cx="2131935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</a:p>
          </p:txBody>
        </p:sp>
      </p:grpSp>
      <p:pic>
        <p:nvPicPr>
          <p:cNvPr id="17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557646">
            <a:off x="944113" y="203826"/>
            <a:ext cx="699286" cy="1028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51443" y="3825962"/>
                <a:ext cx="8577249" cy="6058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Vì tam giác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định lí Pythagore, ta có: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443" y="3825962"/>
                <a:ext cx="8577249" cy="6058774"/>
              </a:xfrm>
              <a:prstGeom prst="rect">
                <a:avLst/>
              </a:prstGeom>
              <a:blipFill>
                <a:blip r:embed="rId6"/>
                <a:stretch>
                  <a:fillRect l="-2559" b="-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8352" y="3300869"/>
            <a:ext cx="5496398" cy="4128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657862" y="876300"/>
            <a:ext cx="1600200" cy="878952"/>
          </a:xfrm>
          <a:prstGeom prst="wedgeEllipseCallout">
            <a:avLst>
              <a:gd name="adj1" fmla="val 30596"/>
              <a:gd name="adj2" fmla="val 67702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DD4F2F3D-F518-46CE-A579-47E14EF1E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4184" y="8724900"/>
            <a:ext cx="1447800" cy="1528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58062" y="2019300"/>
                <a:ext cx="9376909" cy="700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Xét tam giác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62" y="2019300"/>
                <a:ext cx="9376909" cy="7004803"/>
              </a:xfrm>
              <a:prstGeom prst="rect">
                <a:avLst/>
              </a:prstGeom>
              <a:blipFill>
                <a:blip r:embed="rId4"/>
                <a:stretch>
                  <a:fillRect l="-2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8352" y="3300869"/>
            <a:ext cx="5496398" cy="41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64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7048500" y="414016"/>
            <a:ext cx="4343400" cy="1224284"/>
          </a:xfrm>
          <a:prstGeom prst="homePlate">
            <a:avLst/>
          </a:prstGeom>
          <a:solidFill>
            <a:srgbClr val="FFCC66"/>
          </a:solidFill>
          <a:ln>
            <a:solidFill>
              <a:srgbClr val="E87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4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16780">
            <a:off x="-119829" y="6262407"/>
            <a:ext cx="683278" cy="1004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2687" y="1728987"/>
                <a:ext cx="16390913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Tính độ dài cạnh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các tỉ số lượng giác của góc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endParaRPr lang="vi-VN" sz="38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87" y="1728987"/>
                <a:ext cx="16390913" cy="1824923"/>
              </a:xfrm>
              <a:prstGeom prst="rect">
                <a:avLst/>
              </a:prstGeom>
              <a:blipFill>
                <a:blip r:embed="rId4"/>
                <a:stretch>
                  <a:fillRect l="-1302" r="-1339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2686" y="4501250"/>
                <a:ext cx="15476513" cy="5526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𝑁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25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func>
                    <m:r>
                      <a:rPr lang="en-US" sz="4000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</m:t>
                        </m:r>
                      </m:den>
                    </m:f>
                    <m:r>
                      <a:rPr lang="en-US" sz="4000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func>
                    <m:r>
                      <a:rPr lang="en-US" sz="4000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den>
                    </m:f>
                    <m:r>
                      <a:rPr lang="en-US" sz="4000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86" y="4501250"/>
                <a:ext cx="15476513" cy="5526962"/>
              </a:xfrm>
              <a:prstGeom prst="rect">
                <a:avLst/>
              </a:prstGeom>
              <a:blipFill>
                <a:blip r:embed="rId5"/>
                <a:stretch>
                  <a:fillRect l="-1378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6724" y="9029522"/>
            <a:ext cx="1493752" cy="1143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41" y="647522"/>
            <a:ext cx="1253517" cy="990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8200" y="4922338"/>
            <a:ext cx="5575923" cy="36849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59223" y="3704392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sz="3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7043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1219200" y="2793488"/>
            <a:ext cx="15849600" cy="2810046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da-DK" sz="50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TỈ SỐ LƯỢNG GIÁC CỦA HAI GÓC PHỤ NHAU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62001" y="8724900"/>
            <a:ext cx="20116800" cy="33874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6119" y="0"/>
            <a:ext cx="3942481" cy="1123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44" y="7200900"/>
            <a:ext cx="5084505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063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609600" y="9562856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833959"/>
                <a:ext cx="11963400" cy="761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nl-NL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HĐ 2: </a:t>
                </a: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7)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Tổng số đo của góc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bao nhiêu?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Viết công thức tính các tỉ số lượng giác của góc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Mỗi tỉ số lượng giác của góc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tỉ số lượng giác nào của góc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3959"/>
                <a:ext cx="11963400" cy="7610417"/>
              </a:xfrm>
              <a:prstGeom prst="rect">
                <a:avLst/>
              </a:prstGeom>
              <a:blipFill>
                <a:blip r:embed="rId2"/>
                <a:stretch>
                  <a:fillRect l="-1783" r="-1732" b="-2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328" y="7505700"/>
            <a:ext cx="1436310" cy="2141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0600" y="1649056"/>
            <a:ext cx="5456650" cy="3982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5289">
            <a:off x="16998111" y="293453"/>
            <a:ext cx="959768" cy="14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33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8100"/>
            <a:ext cx="18288000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Google Shape;558;p31"/>
          <p:cNvSpPr txBox="1">
            <a:spLocks/>
          </p:cNvSpPr>
          <p:nvPr/>
        </p:nvSpPr>
        <p:spPr>
          <a:xfrm>
            <a:off x="5472727" y="554356"/>
            <a:ext cx="7266345" cy="8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E8DD"/>
              </a:buClr>
              <a:buSzPts val="3500"/>
              <a:buFont typeface="Londrina Solid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Londrina Solid"/>
                <a:sym typeface="Londrina Solid"/>
              </a:rPr>
              <a:t>KHỞI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Londrina Solid"/>
                <a:sym typeface="Londrina Solid"/>
              </a:rPr>
              <a:t> ĐỘNG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Londrina Solid"/>
              <a:sym typeface="Londrina Solid"/>
            </a:endParaRPr>
          </a:p>
        </p:txBody>
      </p:sp>
      <p:sp>
        <p:nvSpPr>
          <p:cNvPr id="6" name="5-Point Star 5"/>
          <p:cNvSpPr/>
          <p:nvPr/>
        </p:nvSpPr>
        <p:spPr>
          <a:xfrm rot="20935591">
            <a:off x="457131" y="9005570"/>
            <a:ext cx="853910" cy="842272"/>
          </a:xfrm>
          <a:prstGeom prst="star5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7700" y="1950013"/>
                <a:ext cx="16992600" cy="5151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𝑥𝐵𝑦</m:t>
                        </m:r>
                      </m:e>
                    </m:acc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𝐵𝑦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1). Do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950013"/>
                <a:ext cx="16992600" cy="5151154"/>
              </a:xfrm>
              <a:prstGeom prst="rect">
                <a:avLst/>
              </a:prstGeom>
              <a:blipFill>
                <a:blip r:embed="rId2"/>
                <a:stretch>
                  <a:fillRect l="-1255" r="-1255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0" y="6301664"/>
            <a:ext cx="6324600" cy="3513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76400" y="7341372"/>
            <a:ext cx="9591275" cy="2233753"/>
            <a:chOff x="1064348" y="4925336"/>
            <a:chExt cx="9591275" cy="2233753"/>
          </a:xfrm>
        </p:grpSpPr>
        <p:pic>
          <p:nvPicPr>
            <p:cNvPr id="1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64348" y="5651470"/>
              <a:ext cx="890388" cy="7814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299344" y="4925336"/>
                  <a:ext cx="8356279" cy="22337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num>
                        <m:den>
                          <m:r>
                            <a:rPr lang="pt-BR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mối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liên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BR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344" y="4925336"/>
                  <a:ext cx="8356279" cy="2233753"/>
                </a:xfrm>
                <a:prstGeom prst="rect">
                  <a:avLst/>
                </a:prstGeom>
                <a:blipFill>
                  <a:blip r:embed="rId6"/>
                  <a:stretch>
                    <a:fillRect l="-2628" r="-2628" b="-10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753680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609600" y="9562856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62200" y="7505700"/>
            <a:ext cx="1330844" cy="1984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05" y="1576239"/>
            <a:ext cx="4940633" cy="360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3361" y="571500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800" b="1" i="1" u="sng">
                <a:solidFill>
                  <a:srgbClr val="C00000"/>
                </a:solidFill>
              </a:rPr>
              <a:t>Giải</a:t>
            </a:r>
            <a:r>
              <a:rPr lang="en-US" sz="3800" b="1" i="1" u="sng">
                <a:solidFill>
                  <a:srgbClr val="C00000"/>
                </a:solidFill>
              </a:rPr>
              <a:t>:</a:t>
            </a:r>
            <a:endParaRPr lang="en-US" sz="3800" b="1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53000" y="287429"/>
                <a:ext cx="13144494" cy="9202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1775460" algn="l"/>
                  </a:tabLst>
                </a:pPr>
                <a:r>
                  <a:rPr lang="en-US" sz="4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fun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;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fun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tan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177546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tan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có: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1775460" algn="l"/>
                  </a:tabLst>
                </a:pPr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  <m:r>
                      <a:rPr lang="pt-B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cos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tan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cot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tan</m:t>
                    </m:r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87429"/>
                <a:ext cx="13144494" cy="9202584"/>
              </a:xfrm>
              <a:prstGeom prst="rect">
                <a:avLst/>
              </a:prstGeom>
              <a:blipFill>
                <a:blip r:embed="rId4"/>
                <a:stretch>
                  <a:fillRect l="-1670" b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091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4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900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692768"/>
            <a:ext cx="13243560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vi-VN" sz="48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Có đủ bộ word và powerpoint cả năm tất cả các bài môn: </a:t>
            </a:r>
            <a:r>
              <a:rPr lang="en-US" sz="48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Toán 9 Cánh diều</a:t>
            </a:r>
          </a:p>
          <a:p>
            <a:pPr defTabSz="1371600">
              <a:lnSpc>
                <a:spcPct val="150000"/>
              </a:lnSpc>
            </a:pPr>
            <a:r>
              <a:rPr lang="en-US" sz="48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LH </a:t>
            </a:r>
            <a:r>
              <a:rPr lang="en-US" sz="4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Zalo 0969 325 896</a:t>
            </a:r>
            <a:endParaRPr lang="vi-VN" sz="4800" b="1" i="1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8" y="155016"/>
            <a:ext cx="16606944" cy="9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914400" y="597240"/>
            <a:ext cx="20574000" cy="84324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360939" y="97917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15356" y="856554"/>
            <a:ext cx="17837048" cy="358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F0000"/>
                </a:solidFill>
                <a:latin typeface="Arial (Body)"/>
              </a:rPr>
              <a:t>CHƯƠNG </a:t>
            </a:r>
            <a:r>
              <a:rPr lang="en-US" sz="8000" b="1" kern="0" dirty="0">
                <a:solidFill>
                  <a:srgbClr val="FF0000"/>
                </a:solidFill>
                <a:latin typeface="Arial (Body)"/>
              </a:rPr>
              <a:t>I</a:t>
            </a:r>
            <a:r>
              <a:rPr lang="vi-VN" sz="8000" b="1" kern="0" dirty="0">
                <a:solidFill>
                  <a:srgbClr val="FF0000"/>
                </a:solidFill>
                <a:latin typeface="Arial (Body)"/>
              </a:rPr>
              <a:t>V. </a:t>
            </a:r>
            <a:r>
              <a:rPr lang="en-US" sz="8000" b="1" kern="0" dirty="0">
                <a:solidFill>
                  <a:srgbClr val="FF0000"/>
                </a:solidFill>
                <a:latin typeface="Arial (Body)"/>
              </a:rPr>
              <a:t>HỆ THỨC LƯỢNG TRONG TAM GIÁC VUÔNG</a:t>
            </a:r>
            <a:endParaRPr lang="en-US" sz="8000" b="1" kern="0" dirty="0">
              <a:solidFill>
                <a:srgbClr val="FF0000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5228293"/>
            <a:ext cx="1343856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7500" b="1" kern="0" dirty="0">
                <a:solidFill>
                  <a:schemeClr val="accent1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TỈ SỐ LƯỢNG GIÁC CỦA GÓC NHỌN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4728244" y="419100"/>
            <a:ext cx="9144000" cy="1143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-1" y="4237833"/>
            <a:ext cx="4240323" cy="6057900"/>
            <a:chOff x="0" y="-907082"/>
            <a:chExt cx="4667364" cy="7693286"/>
          </a:xfrm>
        </p:grpSpPr>
        <p:sp>
          <p:nvSpPr>
            <p:cNvPr id="3" name="Freeform 3"/>
            <p:cNvSpPr/>
            <p:nvPr/>
          </p:nvSpPr>
          <p:spPr>
            <a:xfrm>
              <a:off x="0" y="-907082"/>
              <a:ext cx="4667364" cy="7693286"/>
            </a:xfrm>
            <a:custGeom>
              <a:avLst/>
              <a:gdLst/>
              <a:ahLst/>
              <a:cxnLst/>
              <a:rect l="l" t="t" r="r" b="b"/>
              <a:pathLst>
                <a:path w="5358564" h="6786204">
                  <a:moveTo>
                    <a:pt x="5234104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4105" y="0"/>
                  </a:lnTo>
                  <a:cubicBezTo>
                    <a:pt x="5302684" y="0"/>
                    <a:pt x="5358564" y="55880"/>
                    <a:pt x="5358564" y="124460"/>
                  </a:cubicBezTo>
                  <a:lnTo>
                    <a:pt x="5358564" y="6661744"/>
                  </a:lnTo>
                  <a:cubicBezTo>
                    <a:pt x="5358564" y="6730324"/>
                    <a:pt x="5302684" y="6786204"/>
                    <a:pt x="5234105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7044117"/>
            <a:ext cx="4240324" cy="3204783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5021821" y="2790032"/>
            <a:ext cx="1560158" cy="119288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7974" y="2740740"/>
            <a:ext cx="10023432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nhọn</a:t>
            </a:r>
            <a:endParaRPr lang="en-US" sz="4200" dirty="0">
              <a:solidFill>
                <a:schemeClr val="tx2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051801" y="5098087"/>
            <a:ext cx="1560158" cy="119288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200" y="5052000"/>
            <a:ext cx="10749206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200" dirty="0">
              <a:solidFill>
                <a:schemeClr val="tx2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5051801" y="7429500"/>
            <a:ext cx="1560158" cy="119288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6913497"/>
            <a:ext cx="10023432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200" b="1" dirty="0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2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nhọn</a:t>
            </a:r>
            <a:endParaRPr lang="en-US" sz="4200" dirty="0">
              <a:solidFill>
                <a:schemeClr val="tx2"/>
              </a:solidFill>
              <a:latin typeface="Arial (Body)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2019296" y="2647608"/>
            <a:ext cx="14554200" cy="2810046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TỈ SỐ LƯỢNG GIÁC CỦA GÓC NHỌN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62001" y="8724900"/>
            <a:ext cx="20116800" cy="33874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6119" y="0"/>
            <a:ext cx="3942481" cy="1123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44" y="7200900"/>
            <a:ext cx="5084505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669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533400" y="9269254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5214" y="590515"/>
                <a:ext cx="13639800" cy="4018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nl-NL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 1: </a:t>
                </a: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2)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Cạnh góc vuông nào là cạnh đối của góc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Cạnh góc vuông nào là cạnh kề của góc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Cạnh nào là cạnh huyền?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14" y="590515"/>
                <a:ext cx="13639800" cy="4018985"/>
              </a:xfrm>
              <a:prstGeom prst="rect">
                <a:avLst/>
              </a:prstGeom>
              <a:blipFill>
                <a:blip r:embed="rId2"/>
                <a:stretch>
                  <a:fillRect l="-1564" b="-5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819400" y="5829300"/>
            <a:ext cx="8476813" cy="2956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Cạnh AC là cạnh đối của góc B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Cạnh AB là cạnh kề của góc B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Cạnh BC là cạnh huyền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5667" y="1725986"/>
            <a:ext cx="6347266" cy="4623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5D9732-9AFC-0719-B6F9-2C4E12E51404}"/>
              </a:ext>
            </a:extLst>
          </p:cNvPr>
          <p:cNvSpPr/>
          <p:nvPr/>
        </p:nvSpPr>
        <p:spPr>
          <a:xfrm>
            <a:off x="915214" y="5167432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800" b="1" i="1" u="sng" dirty="0">
                <a:solidFill>
                  <a:srgbClr val="C00000"/>
                </a:solidFill>
              </a:rPr>
              <a:t>Giải</a:t>
            </a:r>
            <a:r>
              <a:rPr lang="en-US" sz="3800" b="1" i="1" u="sng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196476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266700"/>
            <a:ext cx="20834242" cy="1245437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286500" y="337472"/>
            <a:ext cx="571500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5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5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>
              <a:xfrm>
                <a:off x="304800" y="1790700"/>
                <a:ext cx="17221200" cy="8229600"/>
              </a:xfrm>
              <a:prstGeom prst="wedgeRoundRectCallout">
                <a:avLst>
                  <a:gd name="adj1" fmla="val -20505"/>
                  <a:gd name="adj2" fmla="val 46898"/>
                  <a:gd name="adj3" fmla="val 16667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BR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Tỉ số giữa cạnh đối và cạnh huyền được gọi là được gọi là </a:t>
                </a:r>
                <a:r>
                  <a:rPr lang="pt-BR" sz="34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</a:t>
                </a: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Tỉ số giữa cạnh kề và cạnh huyền được gọi là được gọi là </a:t>
                </a:r>
                <a:r>
                  <a:rPr lang="pt-BR" sz="34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 Tỉ số giữa cạnh đối và cạnh kề được gọi là được gọi là </a:t>
                </a:r>
                <a:r>
                  <a:rPr lang="pt-BR" sz="34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tang</a:t>
                </a: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Tỉ số giữa cạnh kề và cạnh đối được gọi là được gọi là </a:t>
                </a:r>
                <a:r>
                  <a:rPr lang="pt-BR" sz="34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côtang</a:t>
                </a:r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3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90700"/>
                <a:ext cx="17221200" cy="8229600"/>
              </a:xfrm>
              <a:prstGeom prst="wedgeRoundRectCallout">
                <a:avLst>
                  <a:gd name="adj1" fmla="val -20505"/>
                  <a:gd name="adj2" fmla="val 4689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647" y="139872"/>
            <a:ext cx="1073402" cy="11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266700"/>
            <a:ext cx="20834242" cy="1245437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286500" y="337472"/>
            <a:ext cx="571500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5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5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647" y="139872"/>
            <a:ext cx="1073402" cy="1185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A6CBFB-5801-66F9-FB4E-A0A6CE99A888}"/>
                  </a:ext>
                </a:extLst>
              </p:cNvPr>
              <p:cNvSpPr txBox="1"/>
              <p:nvPr/>
            </p:nvSpPr>
            <p:spPr>
              <a:xfrm>
                <a:off x="533400" y="2095500"/>
                <a:ext cx="14401800" cy="1930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pt-B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 tỉ số trên được gọi là các tỉ số lượng giác của góc nhọn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B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A6CBFB-5801-66F9-FB4E-A0A6CE99A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95500"/>
                <a:ext cx="14401800" cy="1930337"/>
              </a:xfrm>
              <a:prstGeom prst="rect">
                <a:avLst/>
              </a:prstGeom>
              <a:blipFill>
                <a:blip r:embed="rId5"/>
                <a:stretch>
                  <a:fillRect l="-1524" r="-466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2C1266-0457-AE97-5C03-F307E9EDA7F2}"/>
                  </a:ext>
                </a:extLst>
              </p:cNvPr>
              <p:cNvSpPr txBox="1"/>
              <p:nvPr/>
            </p:nvSpPr>
            <p:spPr>
              <a:xfrm>
                <a:off x="961647" y="4914900"/>
                <a:ext cx="7543800" cy="3715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𝐴𝐶</m:t>
                              </m:r>
                            </m:num>
                            <m:den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𝐵𝐶</m:t>
                              </m:r>
                            </m:den>
                          </m:f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𝐴𝐵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𝐵𝐶</m:t>
                                  </m:r>
                                </m:den>
                              </m:f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𝐴𝐶</m:t>
                              </m:r>
                            </m:num>
                            <m:den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𝐴𝐵</m:t>
                              </m:r>
                            </m:den>
                          </m:f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cot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𝐴𝐵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𝐴𝐶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2C1266-0457-AE97-5C03-F307E9EDA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7" y="4914900"/>
                <a:ext cx="7543800" cy="3715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4654A81-C199-156B-A016-444454381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2" y="3880933"/>
            <a:ext cx="7038975" cy="47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79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52244" y="8713067"/>
            <a:ext cx="1073402" cy="1185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A6CBFB-5801-66F9-FB4E-A0A6CE99A888}"/>
                  </a:ext>
                </a:extLst>
              </p:cNvPr>
              <p:cNvSpPr txBox="1"/>
              <p:nvPr/>
            </p:nvSpPr>
            <p:spPr>
              <a:xfrm>
                <a:off x="1357123" y="1573933"/>
                <a:ext cx="15573753" cy="7139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e>
                    </m:fun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e>
                    </m:fun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e>
                    </m:fun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e>
                    </m:fun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A6CBFB-5801-66F9-FB4E-A0A6CE99A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123" y="1573933"/>
                <a:ext cx="15573753" cy="7139134"/>
              </a:xfrm>
              <a:prstGeom prst="rect">
                <a:avLst/>
              </a:prstGeom>
              <a:blipFill>
                <a:blip r:embed="rId5"/>
                <a:stretch>
                  <a:fillRect l="-1410" r="-1410" b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">
            <a:extLst>
              <a:ext uri="{FF2B5EF4-FFF2-40B4-BE49-F238E27FC236}">
                <a16:creationId xmlns:a16="http://schemas.microsoft.com/office/drawing/2014/main" id="{5DC49312-6638-3038-6919-3278AFA14D61}"/>
              </a:ext>
            </a:extLst>
          </p:cNvPr>
          <p:cNvGrpSpPr/>
          <p:nvPr/>
        </p:nvGrpSpPr>
        <p:grpSpPr>
          <a:xfrm rot="5400000">
            <a:off x="-10477487" y="1320380"/>
            <a:ext cx="20834242" cy="1245437"/>
            <a:chOff x="0" y="0"/>
            <a:chExt cx="3762534" cy="328484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035F8D13-B314-A59D-2634-D1204FD0E384}"/>
                </a:ext>
              </a:extLst>
            </p:cNvPr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392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1472</Words>
  <Application>Microsoft Office PowerPoint</Application>
  <PresentationFormat>Custom</PresentationFormat>
  <Paragraphs>128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等线 Light</vt:lpstr>
      <vt:lpstr>Londrina Solid</vt:lpstr>
      <vt:lpstr>Calibri</vt:lpstr>
      <vt:lpstr>Arial (Body)</vt:lpstr>
      <vt:lpstr>Elsie</vt:lpstr>
      <vt:lpstr>Wingdings</vt:lpstr>
      <vt:lpstr>Times New Roman</vt:lpstr>
      <vt:lpstr>Cambria Math</vt:lpstr>
      <vt:lpstr>Symbol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trungduchy1980</cp:lastModifiedBy>
  <cp:revision>1</cp:revision>
  <dcterms:created xsi:type="dcterms:W3CDTF">2006-08-16T00:00:00Z</dcterms:created>
  <dcterms:modified xsi:type="dcterms:W3CDTF">2024-08-25T02:33:39Z</dcterms:modified>
  <dc:identifier>DAFKAZ1_Ljc</dc:identifier>
</cp:coreProperties>
</file>