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51"/>
  </p:notesMasterIdLst>
  <p:sldIdLst>
    <p:sldId id="291" r:id="rId5"/>
    <p:sldId id="257" r:id="rId6"/>
    <p:sldId id="256" r:id="rId7"/>
    <p:sldId id="258" r:id="rId8"/>
    <p:sldId id="259" r:id="rId9"/>
    <p:sldId id="357" r:id="rId10"/>
    <p:sldId id="358" r:id="rId11"/>
    <p:sldId id="356" r:id="rId12"/>
    <p:sldId id="359" r:id="rId13"/>
    <p:sldId id="261" r:id="rId14"/>
    <p:sldId id="263" r:id="rId15"/>
    <p:sldId id="267" r:id="rId16"/>
    <p:sldId id="303" r:id="rId17"/>
    <p:sldId id="317" r:id="rId18"/>
    <p:sldId id="360" r:id="rId19"/>
    <p:sldId id="361" r:id="rId20"/>
    <p:sldId id="362" r:id="rId21"/>
    <p:sldId id="294" r:id="rId22"/>
    <p:sldId id="268" r:id="rId23"/>
    <p:sldId id="363" r:id="rId24"/>
    <p:sldId id="364" r:id="rId25"/>
    <p:sldId id="270" r:id="rId26"/>
    <p:sldId id="308" r:id="rId27"/>
    <p:sldId id="309" r:id="rId28"/>
    <p:sldId id="311" r:id="rId29"/>
    <p:sldId id="310" r:id="rId30"/>
    <p:sldId id="314" r:id="rId31"/>
    <p:sldId id="313" r:id="rId32"/>
    <p:sldId id="312" r:id="rId33"/>
    <p:sldId id="283" r:id="rId34"/>
    <p:sldId id="366" r:id="rId35"/>
    <p:sldId id="365" r:id="rId36"/>
    <p:sldId id="284" r:id="rId37"/>
    <p:sldId id="285" r:id="rId38"/>
    <p:sldId id="286" r:id="rId39"/>
    <p:sldId id="367" r:id="rId40"/>
    <p:sldId id="368" r:id="rId41"/>
    <p:sldId id="315" r:id="rId42"/>
    <p:sldId id="288" r:id="rId43"/>
    <p:sldId id="352" r:id="rId44"/>
    <p:sldId id="290" r:id="rId45"/>
    <p:sldId id="354" r:id="rId46"/>
    <p:sldId id="369" r:id="rId47"/>
    <p:sldId id="370" r:id="rId48"/>
    <p:sldId id="289" r:id="rId49"/>
    <p:sldId id="287" r:id="rId50"/>
  </p:sldIdLst>
  <p:sldSz cx="9144000" cy="5143500" type="screen16x9"/>
  <p:notesSz cx="6858000" cy="9144000"/>
  <p:embeddedFontLst>
    <p:embeddedFont>
      <p:font typeface="Bebas Neue" panose="020B0606020202050201" pitchFamily="34" charset="0"/>
      <p:regular r:id="rId52"/>
    </p:embeddedFon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ambria Math" panose="02040503050406030204" pitchFamily="18" charset="0"/>
      <p:regular r:id="rId59"/>
    </p:embeddedFont>
    <p:embeddedFont>
      <p:font typeface="Didact Gothic" panose="00000500000000000000" pitchFamily="2" charset="0"/>
      <p:regular r:id="rId60"/>
    </p:embeddedFont>
    <p:embeddedFont>
      <p:font typeface="DM Sans" pitchFamily="2" charset="0"/>
      <p:regular r:id="rId61"/>
      <p:bold r:id="rId62"/>
      <p:italic r:id="rId63"/>
      <p:boldItalic r:id="rId64"/>
    </p:embeddedFont>
    <p:embeddedFont>
      <p:font typeface="Open Sans" panose="020B0606030504020204" pitchFamily="34" charset="0"/>
      <p:regular r:id="rId65"/>
      <p:bold r:id="rId66"/>
      <p:italic r:id="rId67"/>
      <p:boldItalic r:id="rId68"/>
    </p:embeddedFont>
    <p:embeddedFont>
      <p:font typeface="Roboto Condensed Light" panose="02000000000000000000" pitchFamily="2" charset="0"/>
      <p:regular r:id="rId69"/>
      <p:italic r:id="rId70"/>
    </p:embeddedFont>
    <p:embeddedFont>
      <p:font typeface="Russo One" panose="020B0604020202020204" charset="0"/>
      <p:regular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yết nguyễn thị ánh" initials="tn" lastIdx="1" clrIdx="0">
    <p:extLst>
      <p:ext uri="{19B8F6BF-5375-455C-9EA6-DF929625EA0E}">
        <p15:presenceInfo xmlns:p15="http://schemas.microsoft.com/office/powerpoint/2012/main" userId="a6fbc05945fbe6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CFF"/>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34" autoAdjust="0"/>
    <p:restoredTop sz="94660"/>
  </p:normalViewPr>
  <p:slideViewPr>
    <p:cSldViewPr snapToGrid="0">
      <p:cViewPr varScale="1">
        <p:scale>
          <a:sx n="53" d="100"/>
          <a:sy n="53" d="100"/>
        </p:scale>
        <p:origin x="52"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0.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25T23:02:43.761" idx="1">
    <p:pos x="5760" y="586"/>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5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ce6603a6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ce6603a6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6013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4ce6603a68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24ce6603a6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664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8316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ce9694dc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4ce9694dc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720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223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0441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0040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4e93282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4e93282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605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4effd5c29f_0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4effd5c29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206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24effd5c29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24effd5c29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24ce6603a68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24ce6603a68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1668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65820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95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710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53"/>
        <p:cNvGrpSpPr/>
        <p:nvPr/>
      </p:nvGrpSpPr>
      <p:grpSpPr>
        <a:xfrm>
          <a:off x="0" y="0"/>
          <a:ext cx="0" cy="0"/>
          <a:chOff x="0" y="0"/>
          <a:chExt cx="0" cy="0"/>
        </a:xfrm>
      </p:grpSpPr>
      <p:sp>
        <p:nvSpPr>
          <p:cNvPr id="354" name="Google Shape;354;p14"/>
          <p:cNvSpPr txBox="1">
            <a:spLocks noGrp="1"/>
          </p:cNvSpPr>
          <p:nvPr>
            <p:ph type="title"/>
          </p:nvPr>
        </p:nvSpPr>
        <p:spPr>
          <a:xfrm>
            <a:off x="1226400" y="3100300"/>
            <a:ext cx="6691200" cy="531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55" name="Google Shape;35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56" name="Google Shape;356;p14"/>
          <p:cNvGrpSpPr/>
          <p:nvPr/>
        </p:nvGrpSpPr>
        <p:grpSpPr>
          <a:xfrm>
            <a:off x="713232" y="4034254"/>
            <a:ext cx="560817" cy="662461"/>
            <a:chOff x="4788600" y="633400"/>
            <a:chExt cx="363600" cy="429500"/>
          </a:xfrm>
        </p:grpSpPr>
        <p:sp>
          <p:nvSpPr>
            <p:cNvPr id="357" name="Google Shape;35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4"/>
          <p:cNvSpPr/>
          <p:nvPr/>
        </p:nvSpPr>
        <p:spPr>
          <a:xfrm flipH="1">
            <a:off x="7216050" y="43708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4"/>
          <p:cNvGrpSpPr/>
          <p:nvPr/>
        </p:nvGrpSpPr>
        <p:grpSpPr>
          <a:xfrm>
            <a:off x="8489133" y="4470455"/>
            <a:ext cx="535749" cy="547122"/>
            <a:chOff x="3477650" y="837700"/>
            <a:chExt cx="314425" cy="321100"/>
          </a:xfrm>
        </p:grpSpPr>
        <p:sp>
          <p:nvSpPr>
            <p:cNvPr id="371" name="Google Shape;371;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4"/>
          <p:cNvGrpSpPr/>
          <p:nvPr/>
        </p:nvGrpSpPr>
        <p:grpSpPr>
          <a:xfrm>
            <a:off x="218955" y="172809"/>
            <a:ext cx="738667" cy="502594"/>
            <a:chOff x="200200" y="2278225"/>
            <a:chExt cx="862425" cy="586800"/>
          </a:xfrm>
        </p:grpSpPr>
        <p:sp>
          <p:nvSpPr>
            <p:cNvPr id="374" name="Google Shape;374;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14"/>
          <p:cNvGrpSpPr/>
          <p:nvPr/>
        </p:nvGrpSpPr>
        <p:grpSpPr>
          <a:xfrm>
            <a:off x="8283558" y="3865130"/>
            <a:ext cx="535749" cy="547122"/>
            <a:chOff x="3477650" y="837700"/>
            <a:chExt cx="314425" cy="321100"/>
          </a:xfrm>
        </p:grpSpPr>
        <p:sp>
          <p:nvSpPr>
            <p:cNvPr id="379" name="Google Shape;379;p1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4"/>
          <p:cNvGrpSpPr/>
          <p:nvPr/>
        </p:nvGrpSpPr>
        <p:grpSpPr>
          <a:xfrm>
            <a:off x="487730" y="675396"/>
            <a:ext cx="738667" cy="502594"/>
            <a:chOff x="200200" y="2278225"/>
            <a:chExt cx="862425" cy="586800"/>
          </a:xfrm>
        </p:grpSpPr>
        <p:sp>
          <p:nvSpPr>
            <p:cNvPr id="382" name="Google Shape;382;p1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14"/>
          <p:cNvGrpSpPr/>
          <p:nvPr/>
        </p:nvGrpSpPr>
        <p:grpSpPr>
          <a:xfrm>
            <a:off x="8271019" y="365479"/>
            <a:ext cx="560817" cy="662461"/>
            <a:chOff x="4788600" y="633400"/>
            <a:chExt cx="363600" cy="429500"/>
          </a:xfrm>
        </p:grpSpPr>
        <p:sp>
          <p:nvSpPr>
            <p:cNvPr id="387" name="Google Shape;387;p14"/>
            <p:cNvSpPr/>
            <p:nvPr/>
          </p:nvSpPr>
          <p:spPr>
            <a:xfrm>
              <a:off x="4918675" y="633400"/>
              <a:ext cx="233525" cy="298575"/>
            </a:xfrm>
            <a:custGeom>
              <a:avLst/>
              <a:gdLst/>
              <a:ahLst/>
              <a:cxnLst/>
              <a:rect l="l" t="t" r="r" b="b"/>
              <a:pathLst>
                <a:path w="9341" h="11943" extrusionOk="0">
                  <a:moveTo>
                    <a:pt x="1" y="0"/>
                  </a:moveTo>
                  <a:lnTo>
                    <a:pt x="1" y="11942"/>
                  </a:lnTo>
                  <a:lnTo>
                    <a:pt x="9341" y="11942"/>
                  </a:lnTo>
                  <a:lnTo>
                    <a:pt x="9341" y="3069"/>
                  </a:lnTo>
                  <a:lnTo>
                    <a:pt x="6272"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4918675" y="633400"/>
              <a:ext cx="233525" cy="298575"/>
            </a:xfrm>
            <a:custGeom>
              <a:avLst/>
              <a:gdLst/>
              <a:ahLst/>
              <a:cxnLst/>
              <a:rect l="l" t="t" r="r" b="b"/>
              <a:pathLst>
                <a:path w="9341" h="11943" fill="none" extrusionOk="0">
                  <a:moveTo>
                    <a:pt x="6272" y="0"/>
                  </a:moveTo>
                  <a:lnTo>
                    <a:pt x="1" y="0"/>
                  </a:lnTo>
                  <a:lnTo>
                    <a:pt x="1" y="11942"/>
                  </a:lnTo>
                  <a:lnTo>
                    <a:pt x="9341" y="11942"/>
                  </a:lnTo>
                  <a:lnTo>
                    <a:pt x="9341"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5075450" y="633400"/>
              <a:ext cx="76750" cy="76750"/>
            </a:xfrm>
            <a:custGeom>
              <a:avLst/>
              <a:gdLst/>
              <a:ahLst/>
              <a:cxnLst/>
              <a:rect l="l" t="t" r="r" b="b"/>
              <a:pathLst>
                <a:path w="3070" h="3070" fill="none" extrusionOk="0">
                  <a:moveTo>
                    <a:pt x="1" y="0"/>
                  </a:moveTo>
                  <a:lnTo>
                    <a:pt x="1" y="3069"/>
                  </a:lnTo>
                  <a:lnTo>
                    <a:pt x="3070"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4876150" y="675925"/>
              <a:ext cx="232700" cy="300250"/>
            </a:xfrm>
            <a:custGeom>
              <a:avLst/>
              <a:gdLst/>
              <a:ahLst/>
              <a:cxnLst/>
              <a:rect l="l" t="t" r="r" b="b"/>
              <a:pathLst>
                <a:path w="9308" h="12010" extrusionOk="0">
                  <a:moveTo>
                    <a:pt x="1" y="1"/>
                  </a:moveTo>
                  <a:lnTo>
                    <a:pt x="1" y="12009"/>
                  </a:lnTo>
                  <a:lnTo>
                    <a:pt x="9307" y="12009"/>
                  </a:lnTo>
                  <a:lnTo>
                    <a:pt x="9307" y="3136"/>
                  </a:lnTo>
                  <a:lnTo>
                    <a:pt x="6205"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4876150" y="675925"/>
              <a:ext cx="232700" cy="300250"/>
            </a:xfrm>
            <a:custGeom>
              <a:avLst/>
              <a:gdLst/>
              <a:ahLst/>
              <a:cxnLst/>
              <a:rect l="l" t="t" r="r" b="b"/>
              <a:pathLst>
                <a:path w="9308" h="12010" fill="none" extrusionOk="0">
                  <a:moveTo>
                    <a:pt x="6205" y="1"/>
                  </a:moveTo>
                  <a:lnTo>
                    <a:pt x="1" y="1"/>
                  </a:lnTo>
                  <a:lnTo>
                    <a:pt x="1" y="12009"/>
                  </a:lnTo>
                  <a:lnTo>
                    <a:pt x="9307" y="12009"/>
                  </a:lnTo>
                  <a:lnTo>
                    <a:pt x="9307"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5031275" y="675925"/>
              <a:ext cx="77575" cy="78425"/>
            </a:xfrm>
            <a:custGeom>
              <a:avLst/>
              <a:gdLst/>
              <a:ahLst/>
              <a:cxnLst/>
              <a:rect l="l" t="t" r="r" b="b"/>
              <a:pathLst>
                <a:path w="3103" h="3137" fill="none" extrusionOk="0">
                  <a:moveTo>
                    <a:pt x="0" y="1"/>
                  </a:moveTo>
                  <a:lnTo>
                    <a:pt x="0" y="3136"/>
                  </a:lnTo>
                  <a:lnTo>
                    <a:pt x="3102" y="3136"/>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832800" y="720125"/>
              <a:ext cx="231850" cy="300250"/>
            </a:xfrm>
            <a:custGeom>
              <a:avLst/>
              <a:gdLst/>
              <a:ahLst/>
              <a:cxnLst/>
              <a:rect l="l" t="t" r="r" b="b"/>
              <a:pathLst>
                <a:path w="9274" h="12010" extrusionOk="0">
                  <a:moveTo>
                    <a:pt x="0" y="0"/>
                  </a:moveTo>
                  <a:lnTo>
                    <a:pt x="0" y="12009"/>
                  </a:lnTo>
                  <a:lnTo>
                    <a:pt x="9273" y="12009"/>
                  </a:lnTo>
                  <a:lnTo>
                    <a:pt x="9273" y="3069"/>
                  </a:lnTo>
                  <a:lnTo>
                    <a:pt x="6204"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832800" y="720125"/>
              <a:ext cx="231850" cy="300250"/>
            </a:xfrm>
            <a:custGeom>
              <a:avLst/>
              <a:gdLst/>
              <a:ahLst/>
              <a:cxnLst/>
              <a:rect l="l" t="t" r="r" b="b"/>
              <a:pathLst>
                <a:path w="9274" h="12010" fill="none" extrusionOk="0">
                  <a:moveTo>
                    <a:pt x="6204" y="0"/>
                  </a:moveTo>
                  <a:lnTo>
                    <a:pt x="0" y="0"/>
                  </a:lnTo>
                  <a:lnTo>
                    <a:pt x="0" y="12009"/>
                  </a:lnTo>
                  <a:lnTo>
                    <a:pt x="9273" y="12009"/>
                  </a:lnTo>
                  <a:lnTo>
                    <a:pt x="9273"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4987900" y="720125"/>
              <a:ext cx="76750" cy="76750"/>
            </a:xfrm>
            <a:custGeom>
              <a:avLst/>
              <a:gdLst/>
              <a:ahLst/>
              <a:cxnLst/>
              <a:rect l="l" t="t" r="r" b="b"/>
              <a:pathLst>
                <a:path w="3070" h="3070" fill="none" extrusionOk="0">
                  <a:moveTo>
                    <a:pt x="0" y="0"/>
                  </a:moveTo>
                  <a:lnTo>
                    <a:pt x="0" y="3069"/>
                  </a:lnTo>
                  <a:lnTo>
                    <a:pt x="3069" y="30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4788600" y="763500"/>
              <a:ext cx="233525" cy="299400"/>
            </a:xfrm>
            <a:custGeom>
              <a:avLst/>
              <a:gdLst/>
              <a:ahLst/>
              <a:cxnLst/>
              <a:rect l="l" t="t" r="r" b="b"/>
              <a:pathLst>
                <a:path w="9341" h="11976" extrusionOk="0">
                  <a:moveTo>
                    <a:pt x="0" y="0"/>
                  </a:moveTo>
                  <a:lnTo>
                    <a:pt x="0" y="11975"/>
                  </a:lnTo>
                  <a:lnTo>
                    <a:pt x="9340" y="11975"/>
                  </a:lnTo>
                  <a:lnTo>
                    <a:pt x="9340" y="3102"/>
                  </a:lnTo>
                  <a:lnTo>
                    <a:pt x="6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788600" y="763500"/>
              <a:ext cx="233525" cy="299400"/>
            </a:xfrm>
            <a:custGeom>
              <a:avLst/>
              <a:gdLst/>
              <a:ahLst/>
              <a:cxnLst/>
              <a:rect l="l" t="t" r="r" b="b"/>
              <a:pathLst>
                <a:path w="9341" h="11976" fill="none" extrusionOk="0">
                  <a:moveTo>
                    <a:pt x="6205" y="0"/>
                  </a:moveTo>
                  <a:lnTo>
                    <a:pt x="0" y="0"/>
                  </a:lnTo>
                  <a:lnTo>
                    <a:pt x="0" y="11975"/>
                  </a:lnTo>
                  <a:lnTo>
                    <a:pt x="9340" y="11975"/>
                  </a:lnTo>
                  <a:lnTo>
                    <a:pt x="9340"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943700" y="763500"/>
              <a:ext cx="78425" cy="77575"/>
            </a:xfrm>
            <a:custGeom>
              <a:avLst/>
              <a:gdLst/>
              <a:ahLst/>
              <a:cxnLst/>
              <a:rect l="l" t="t" r="r" b="b"/>
              <a:pathLst>
                <a:path w="3137" h="3103" fill="none" extrusionOk="0">
                  <a:moveTo>
                    <a:pt x="1" y="0"/>
                  </a:moveTo>
                  <a:lnTo>
                    <a:pt x="1" y="3102"/>
                  </a:lnTo>
                  <a:lnTo>
                    <a:pt x="3136" y="3102"/>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43"/>
        <p:cNvGrpSpPr/>
        <p:nvPr/>
      </p:nvGrpSpPr>
      <p:grpSpPr>
        <a:xfrm>
          <a:off x="0" y="0"/>
          <a:ext cx="0" cy="0"/>
          <a:chOff x="0" y="0"/>
          <a:chExt cx="0" cy="0"/>
        </a:xfrm>
      </p:grpSpPr>
      <p:sp>
        <p:nvSpPr>
          <p:cNvPr id="544" name="Google Shape;5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5" name="Google Shape;545;p21"/>
          <p:cNvSpPr txBox="1">
            <a:spLocks noGrp="1"/>
          </p:cNvSpPr>
          <p:nvPr>
            <p:ph type="subTitle" idx="1"/>
          </p:nvPr>
        </p:nvSpPr>
        <p:spPr>
          <a:xfrm>
            <a:off x="110117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6" name="Google Shape;546;p21"/>
          <p:cNvSpPr txBox="1">
            <a:spLocks noGrp="1"/>
          </p:cNvSpPr>
          <p:nvPr>
            <p:ph type="subTitle" idx="2"/>
          </p:nvPr>
        </p:nvSpPr>
        <p:spPr>
          <a:xfrm>
            <a:off x="3578947"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7" name="Google Shape;547;p21"/>
          <p:cNvSpPr txBox="1">
            <a:spLocks noGrp="1"/>
          </p:cNvSpPr>
          <p:nvPr>
            <p:ph type="subTitle" idx="3"/>
          </p:nvPr>
        </p:nvSpPr>
        <p:spPr>
          <a:xfrm>
            <a:off x="110117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1"/>
          <p:cNvSpPr txBox="1">
            <a:spLocks noGrp="1"/>
          </p:cNvSpPr>
          <p:nvPr>
            <p:ph type="subTitle" idx="4"/>
          </p:nvPr>
        </p:nvSpPr>
        <p:spPr>
          <a:xfrm>
            <a:off x="3578947"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21"/>
          <p:cNvSpPr txBox="1">
            <a:spLocks noGrp="1"/>
          </p:cNvSpPr>
          <p:nvPr>
            <p:ph type="subTitle" idx="5"/>
          </p:nvPr>
        </p:nvSpPr>
        <p:spPr>
          <a:xfrm>
            <a:off x="6056725" y="212662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1"/>
          <p:cNvSpPr txBox="1">
            <a:spLocks noGrp="1"/>
          </p:cNvSpPr>
          <p:nvPr>
            <p:ph type="subTitle" idx="6"/>
          </p:nvPr>
        </p:nvSpPr>
        <p:spPr>
          <a:xfrm>
            <a:off x="6056725" y="3778975"/>
            <a:ext cx="1986000" cy="6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21"/>
          <p:cNvSpPr txBox="1">
            <a:spLocks noGrp="1"/>
          </p:cNvSpPr>
          <p:nvPr>
            <p:ph type="subTitle" idx="7"/>
          </p:nvPr>
        </p:nvSpPr>
        <p:spPr>
          <a:xfrm>
            <a:off x="110117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2" name="Google Shape;552;p21"/>
          <p:cNvSpPr txBox="1">
            <a:spLocks noGrp="1"/>
          </p:cNvSpPr>
          <p:nvPr>
            <p:ph type="subTitle" idx="8"/>
          </p:nvPr>
        </p:nvSpPr>
        <p:spPr>
          <a:xfrm>
            <a:off x="3578947"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3" name="Google Shape;553;p21"/>
          <p:cNvSpPr txBox="1">
            <a:spLocks noGrp="1"/>
          </p:cNvSpPr>
          <p:nvPr>
            <p:ph type="subTitle" idx="9"/>
          </p:nvPr>
        </p:nvSpPr>
        <p:spPr>
          <a:xfrm>
            <a:off x="110117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4" name="Google Shape;554;p21"/>
          <p:cNvSpPr txBox="1">
            <a:spLocks noGrp="1"/>
          </p:cNvSpPr>
          <p:nvPr>
            <p:ph type="subTitle" idx="13"/>
          </p:nvPr>
        </p:nvSpPr>
        <p:spPr>
          <a:xfrm>
            <a:off x="3578947"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5" name="Google Shape;555;p21"/>
          <p:cNvSpPr txBox="1">
            <a:spLocks noGrp="1"/>
          </p:cNvSpPr>
          <p:nvPr>
            <p:ph type="subTitle" idx="14"/>
          </p:nvPr>
        </p:nvSpPr>
        <p:spPr>
          <a:xfrm>
            <a:off x="6056725" y="1917897"/>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6" name="Google Shape;556;p21"/>
          <p:cNvSpPr txBox="1">
            <a:spLocks noGrp="1"/>
          </p:cNvSpPr>
          <p:nvPr>
            <p:ph type="subTitle" idx="15"/>
          </p:nvPr>
        </p:nvSpPr>
        <p:spPr>
          <a:xfrm>
            <a:off x="6056725" y="3570272"/>
            <a:ext cx="1986000" cy="35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57" name="Google Shape;557;p21"/>
          <p:cNvSpPr/>
          <p:nvPr/>
        </p:nvSpPr>
        <p:spPr>
          <a:xfrm flipH="1">
            <a:off x="570438" y="44757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21"/>
          <p:cNvGrpSpPr/>
          <p:nvPr/>
        </p:nvGrpSpPr>
        <p:grpSpPr>
          <a:xfrm>
            <a:off x="5717058" y="4439843"/>
            <a:ext cx="535749" cy="547122"/>
            <a:chOff x="3477650" y="837700"/>
            <a:chExt cx="314425" cy="321100"/>
          </a:xfrm>
        </p:grpSpPr>
        <p:sp>
          <p:nvSpPr>
            <p:cNvPr id="559" name="Google Shape;559;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7781792" y="109171"/>
            <a:ext cx="738667" cy="502594"/>
            <a:chOff x="200200" y="2278225"/>
            <a:chExt cx="862425" cy="586800"/>
          </a:xfrm>
        </p:grpSpPr>
        <p:sp>
          <p:nvSpPr>
            <p:cNvPr id="562" name="Google Shape;562;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21"/>
          <p:cNvGrpSpPr/>
          <p:nvPr/>
        </p:nvGrpSpPr>
        <p:grpSpPr>
          <a:xfrm>
            <a:off x="774583" y="86905"/>
            <a:ext cx="535749" cy="547122"/>
            <a:chOff x="3477650" y="837700"/>
            <a:chExt cx="314425" cy="321100"/>
          </a:xfrm>
        </p:grpSpPr>
        <p:sp>
          <p:nvSpPr>
            <p:cNvPr id="567" name="Google Shape;567;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21"/>
          <p:cNvGrpSpPr/>
          <p:nvPr/>
        </p:nvGrpSpPr>
        <p:grpSpPr>
          <a:xfrm>
            <a:off x="71333" y="1017718"/>
            <a:ext cx="535749" cy="547122"/>
            <a:chOff x="3477650" y="837700"/>
            <a:chExt cx="314425" cy="321100"/>
          </a:xfrm>
        </p:grpSpPr>
        <p:sp>
          <p:nvSpPr>
            <p:cNvPr id="570" name="Google Shape;570;p2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21"/>
          <p:cNvGrpSpPr/>
          <p:nvPr/>
        </p:nvGrpSpPr>
        <p:grpSpPr>
          <a:xfrm>
            <a:off x="8203042" y="611771"/>
            <a:ext cx="738667" cy="502594"/>
            <a:chOff x="200200" y="2278225"/>
            <a:chExt cx="862425" cy="586800"/>
          </a:xfrm>
        </p:grpSpPr>
        <p:sp>
          <p:nvSpPr>
            <p:cNvPr id="573" name="Google Shape;573;p2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7"/>
          <p:cNvSpPr txBox="1">
            <a:spLocks noGrp="1"/>
          </p:cNvSpPr>
          <p:nvPr>
            <p:ph type="subTitle" idx="1"/>
          </p:nvPr>
        </p:nvSpPr>
        <p:spPr>
          <a:xfrm>
            <a:off x="2347900" y="1798930"/>
            <a:ext cx="4448100" cy="110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7"/>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Didact Gothic"/>
                <a:ea typeface="Didact Gothic"/>
                <a:cs typeface="Didact Gothic"/>
                <a:sym typeface="Didact Gothic"/>
              </a:rPr>
              <a:t>CREDITS: This presentation template was created by </a:t>
            </a:r>
            <a:r>
              <a:rPr lang="en" sz="1200" b="1" u="sng">
                <a:solidFill>
                  <a:schemeClr val="dk1"/>
                </a:solid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b="1">
                <a:solidFill>
                  <a:schemeClr val="dk1"/>
                </a:solidFill>
                <a:latin typeface="Didact Gothic"/>
                <a:ea typeface="Didact Gothic"/>
                <a:cs typeface="Didact Gothic"/>
                <a:sym typeface="Didact Gothic"/>
              </a:rPr>
              <a:t>,</a:t>
            </a:r>
            <a:r>
              <a:rPr lang="en" sz="1200">
                <a:solidFill>
                  <a:schemeClr val="dk1"/>
                </a:solidFill>
                <a:latin typeface="Didact Gothic"/>
                <a:ea typeface="Didact Gothic"/>
                <a:cs typeface="Didact Gothic"/>
                <a:sym typeface="Didact Gothic"/>
              </a:rPr>
              <a:t> and includes icons by </a:t>
            </a:r>
            <a:r>
              <a:rPr lang="en" sz="1200" b="1" u="sng">
                <a:solidFill>
                  <a:schemeClr val="dk1"/>
                </a:solid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chemeClr val="dk1"/>
                </a:solidFill>
                <a:latin typeface="Didact Gothic"/>
                <a:ea typeface="Didact Gothic"/>
                <a:cs typeface="Didact Gothic"/>
                <a:sym typeface="Didact Gothic"/>
              </a:rPr>
              <a:t>, and infographics &amp; images by </a:t>
            </a:r>
            <a:r>
              <a:rPr lang="en" sz="1200" b="1" u="sng">
                <a:solidFill>
                  <a:schemeClr val="dk1"/>
                </a:solid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200" b="1" u="sng">
                <a:solidFill>
                  <a:schemeClr val="dk1"/>
                </a:solidFill>
                <a:latin typeface="Didact Gothic"/>
                <a:ea typeface="Didact Gothic"/>
                <a:cs typeface="Didact Gothic"/>
                <a:sym typeface="Didact Gothic"/>
              </a:rPr>
              <a:t> </a:t>
            </a:r>
            <a:endParaRPr sz="1200" b="1" u="sng">
              <a:solidFill>
                <a:schemeClr val="dk1"/>
              </a:solidFill>
              <a:latin typeface="Didact Gothic"/>
              <a:ea typeface="Didact Gothic"/>
              <a:cs typeface="Didact Gothic"/>
              <a:sym typeface="Didact Gothic"/>
            </a:endParaRPr>
          </a:p>
        </p:txBody>
      </p:sp>
      <p:sp>
        <p:nvSpPr>
          <p:cNvPr id="707" name="Google Shape;707;p27"/>
          <p:cNvSpPr txBox="1">
            <a:spLocks noGrp="1"/>
          </p:cNvSpPr>
          <p:nvPr>
            <p:ph type="subTitle" idx="2"/>
          </p:nvPr>
        </p:nvSpPr>
        <p:spPr>
          <a:xfrm>
            <a:off x="2603100" y="1786138"/>
            <a:ext cx="3937800" cy="3858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000">
                <a:latin typeface="Russo One"/>
                <a:ea typeface="Russo One"/>
                <a:cs typeface="Russo One"/>
                <a:sym typeface="Russ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8" name="Google Shape;708;p27"/>
          <p:cNvSpPr/>
          <p:nvPr/>
        </p:nvSpPr>
        <p:spPr>
          <a:xfrm>
            <a:off x="7854313" y="3456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7"/>
          <p:cNvGrpSpPr/>
          <p:nvPr/>
        </p:nvGrpSpPr>
        <p:grpSpPr>
          <a:xfrm>
            <a:off x="8483758" y="3270005"/>
            <a:ext cx="535749" cy="547122"/>
            <a:chOff x="3477650" y="837700"/>
            <a:chExt cx="314425" cy="321100"/>
          </a:xfrm>
        </p:grpSpPr>
        <p:sp>
          <p:nvSpPr>
            <p:cNvPr id="710" name="Google Shape;71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7"/>
          <p:cNvGrpSpPr/>
          <p:nvPr/>
        </p:nvGrpSpPr>
        <p:grpSpPr>
          <a:xfrm>
            <a:off x="266047" y="3824230"/>
            <a:ext cx="1168455" cy="1168423"/>
            <a:chOff x="3581050" y="3046800"/>
            <a:chExt cx="899850" cy="899825"/>
          </a:xfrm>
        </p:grpSpPr>
        <p:sp>
          <p:nvSpPr>
            <p:cNvPr id="713" name="Google Shape;713;p27"/>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8256958" y="3891305"/>
            <a:ext cx="535749" cy="547122"/>
            <a:chOff x="3477650" y="837700"/>
            <a:chExt cx="314425" cy="321100"/>
          </a:xfrm>
        </p:grpSpPr>
        <p:sp>
          <p:nvSpPr>
            <p:cNvPr id="720" name="Google Shape;720;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7"/>
          <p:cNvGrpSpPr/>
          <p:nvPr/>
        </p:nvGrpSpPr>
        <p:grpSpPr>
          <a:xfrm>
            <a:off x="337021" y="309755"/>
            <a:ext cx="535749" cy="547122"/>
            <a:chOff x="3477650" y="837700"/>
            <a:chExt cx="314425" cy="321100"/>
          </a:xfrm>
        </p:grpSpPr>
        <p:sp>
          <p:nvSpPr>
            <p:cNvPr id="723" name="Google Shape;723;p2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215750"/>
            <a:ext cx="7704000" cy="399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96" name="Google Shape;96;p4"/>
          <p:cNvGrpSpPr/>
          <p:nvPr/>
        </p:nvGrpSpPr>
        <p:grpSpPr>
          <a:xfrm>
            <a:off x="814908" y="169118"/>
            <a:ext cx="535749" cy="547122"/>
            <a:chOff x="3477650" y="837700"/>
            <a:chExt cx="314425" cy="321100"/>
          </a:xfrm>
        </p:grpSpPr>
        <p:sp>
          <p:nvSpPr>
            <p:cNvPr id="97" name="Google Shape;97;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a:off x="64783" y="4048243"/>
            <a:ext cx="535749" cy="547122"/>
            <a:chOff x="3477650" y="837700"/>
            <a:chExt cx="314425" cy="321100"/>
          </a:xfrm>
        </p:grpSpPr>
        <p:sp>
          <p:nvSpPr>
            <p:cNvPr id="100" name="Google Shape;100;p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4"/>
          <p:cNvSpPr/>
          <p:nvPr/>
        </p:nvSpPr>
        <p:spPr>
          <a:xfrm>
            <a:off x="7692072" y="464951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4"/>
          <p:cNvGrpSpPr/>
          <p:nvPr/>
        </p:nvGrpSpPr>
        <p:grpSpPr>
          <a:xfrm rot="5400000">
            <a:off x="8286175" y="785713"/>
            <a:ext cx="862425" cy="586800"/>
            <a:chOff x="200200" y="2278225"/>
            <a:chExt cx="862425" cy="586800"/>
          </a:xfrm>
        </p:grpSpPr>
        <p:sp>
          <p:nvSpPr>
            <p:cNvPr id="104" name="Google Shape;104;p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34" name="Google Shape;134;p6"/>
          <p:cNvSpPr/>
          <p:nvPr/>
        </p:nvSpPr>
        <p:spPr>
          <a:xfrm>
            <a:off x="338400" y="641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6"/>
          <p:cNvGrpSpPr/>
          <p:nvPr/>
        </p:nvGrpSpPr>
        <p:grpSpPr>
          <a:xfrm>
            <a:off x="185580" y="4594971"/>
            <a:ext cx="738667" cy="502594"/>
            <a:chOff x="200200" y="2278225"/>
            <a:chExt cx="862425" cy="586800"/>
          </a:xfrm>
        </p:grpSpPr>
        <p:sp>
          <p:nvSpPr>
            <p:cNvPr id="136" name="Google Shape;136;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6"/>
          <p:cNvGrpSpPr/>
          <p:nvPr/>
        </p:nvGrpSpPr>
        <p:grpSpPr>
          <a:xfrm>
            <a:off x="7947333" y="4701530"/>
            <a:ext cx="535749" cy="547122"/>
            <a:chOff x="3477650" y="837700"/>
            <a:chExt cx="314425" cy="321100"/>
          </a:xfrm>
        </p:grpSpPr>
        <p:sp>
          <p:nvSpPr>
            <p:cNvPr id="141" name="Google Shape;141;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rot="5400000">
            <a:off x="-60695" y="3974334"/>
            <a:ext cx="738667" cy="502594"/>
            <a:chOff x="200200" y="2278225"/>
            <a:chExt cx="862425" cy="586800"/>
          </a:xfrm>
        </p:grpSpPr>
        <p:sp>
          <p:nvSpPr>
            <p:cNvPr id="144" name="Google Shape;144;p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6"/>
          <p:cNvGrpSpPr/>
          <p:nvPr/>
        </p:nvGrpSpPr>
        <p:grpSpPr>
          <a:xfrm>
            <a:off x="8533883" y="4251730"/>
            <a:ext cx="535749" cy="547122"/>
            <a:chOff x="3477650" y="837700"/>
            <a:chExt cx="314425" cy="321100"/>
          </a:xfrm>
        </p:grpSpPr>
        <p:sp>
          <p:nvSpPr>
            <p:cNvPr id="149" name="Google Shape;149;p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4" r:id="rId13"/>
    <p:sldLayoutId id="2147483667" r:id="rId14"/>
    <p:sldLayoutId id="2147483671" r:id="rId15"/>
    <p:sldLayoutId id="2147483672" r:id="rId16"/>
    <p:sldLayoutId id="2147483673" r:id="rId17"/>
    <p:sldLayoutId id="2147483674" r:id="rId18"/>
    <p:sldLayoutId id="214748367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9/26/2023</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svg"/><Relationship Id="rId26" Type="http://schemas.openxmlformats.org/officeDocument/2006/relationships/image" Target="../media/image51.png"/><Relationship Id="rId39" Type="http://schemas.openxmlformats.org/officeDocument/2006/relationships/image" Target="../media/image64.png"/><Relationship Id="rId21" Type="http://schemas.openxmlformats.org/officeDocument/2006/relationships/image" Target="../media/image46.png"/><Relationship Id="rId34" Type="http://schemas.openxmlformats.org/officeDocument/2006/relationships/image" Target="../media/image59.svg"/><Relationship Id="rId42" Type="http://schemas.openxmlformats.org/officeDocument/2006/relationships/image" Target="../media/image67.svg"/><Relationship Id="rId47" Type="http://schemas.openxmlformats.org/officeDocument/2006/relationships/image" Target="../media/image72.png"/><Relationship Id="rId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41.svg"/><Relationship Id="rId29" Type="http://schemas.openxmlformats.org/officeDocument/2006/relationships/image" Target="../media/image54.svg"/><Relationship Id="rId1" Type="http://schemas.microsoft.com/office/2007/relationships/media" Target="../media/media1.mp3"/><Relationship Id="rId6" Type="http://schemas.openxmlformats.org/officeDocument/2006/relationships/image" Target="../media/image31.svg"/><Relationship Id="rId11" Type="http://schemas.openxmlformats.org/officeDocument/2006/relationships/image" Target="../media/image36.png"/><Relationship Id="rId24" Type="http://schemas.openxmlformats.org/officeDocument/2006/relationships/image" Target="../media/image49.svg"/><Relationship Id="rId32" Type="http://schemas.openxmlformats.org/officeDocument/2006/relationships/image" Target="../media/image57.png"/><Relationship Id="rId37" Type="http://schemas.openxmlformats.org/officeDocument/2006/relationships/image" Target="../media/image62.png"/><Relationship Id="rId40" Type="http://schemas.openxmlformats.org/officeDocument/2006/relationships/image" Target="../media/image65.svg"/><Relationship Id="rId45" Type="http://schemas.openxmlformats.org/officeDocument/2006/relationships/image" Target="../media/image70.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svg"/><Relationship Id="rId10" Type="http://schemas.openxmlformats.org/officeDocument/2006/relationships/image" Target="../media/image35.svg"/><Relationship Id="rId19" Type="http://schemas.openxmlformats.org/officeDocument/2006/relationships/image" Target="../media/image44.png"/><Relationship Id="rId31" Type="http://schemas.openxmlformats.org/officeDocument/2006/relationships/image" Target="../media/image56.svg"/><Relationship Id="rId44" Type="http://schemas.openxmlformats.org/officeDocument/2006/relationships/image" Target="../media/image69.svg"/><Relationship Id="rId4" Type="http://schemas.openxmlformats.org/officeDocument/2006/relationships/image" Target="../media/image29.jp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52.svg"/><Relationship Id="rId30" Type="http://schemas.openxmlformats.org/officeDocument/2006/relationships/image" Target="../media/image55.png"/><Relationship Id="rId35" Type="http://schemas.openxmlformats.org/officeDocument/2006/relationships/image" Target="../media/image60.png"/><Relationship Id="rId43" Type="http://schemas.openxmlformats.org/officeDocument/2006/relationships/image" Target="../media/image68.png"/><Relationship Id="rId8" Type="http://schemas.openxmlformats.org/officeDocument/2006/relationships/image" Target="../media/image33.svg"/><Relationship Id="rId3" Type="http://schemas.openxmlformats.org/officeDocument/2006/relationships/slideLayout" Target="../slideLayouts/slideLayout20.xml"/><Relationship Id="rId12" Type="http://schemas.openxmlformats.org/officeDocument/2006/relationships/image" Target="../media/image37.sv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svg"/><Relationship Id="rId46" Type="http://schemas.openxmlformats.org/officeDocument/2006/relationships/image" Target="../media/image71.svg"/><Relationship Id="rId20" Type="http://schemas.openxmlformats.org/officeDocument/2006/relationships/image" Target="../media/image45.svg"/><Relationship Id="rId41"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9.png"/><Relationship Id="rId18" Type="http://schemas.openxmlformats.org/officeDocument/2006/relationships/slide" Target="slide28.xml"/><Relationship Id="rId3" Type="http://schemas.openxmlformats.org/officeDocument/2006/relationships/slideLayout" Target="../slideLayouts/slideLayout31.xml"/><Relationship Id="rId21" Type="http://schemas.openxmlformats.org/officeDocument/2006/relationships/image" Target="../media/image83.png"/><Relationship Id="rId7" Type="http://schemas.openxmlformats.org/officeDocument/2006/relationships/image" Target="../media/image76.svg"/><Relationship Id="rId12" Type="http://schemas.openxmlformats.org/officeDocument/2006/relationships/slide" Target="slide25.xml"/><Relationship Id="rId17" Type="http://schemas.openxmlformats.org/officeDocument/2006/relationships/image" Target="../media/image81.png"/><Relationship Id="rId2" Type="http://schemas.openxmlformats.org/officeDocument/2006/relationships/audio" Target="../media/media1.mp3"/><Relationship Id="rId16" Type="http://schemas.openxmlformats.org/officeDocument/2006/relationships/slide" Target="slide29.xml"/><Relationship Id="rId20" Type="http://schemas.openxmlformats.org/officeDocument/2006/relationships/slide" Target="slide27.xml"/><Relationship Id="rId1" Type="http://schemas.microsoft.com/office/2007/relationships/media" Target="../media/media1.mp3"/><Relationship Id="rId6" Type="http://schemas.openxmlformats.org/officeDocument/2006/relationships/image" Target="../media/image75.png"/><Relationship Id="rId11" Type="http://schemas.openxmlformats.org/officeDocument/2006/relationships/slide" Target="slide30.xml"/><Relationship Id="rId5" Type="http://schemas.openxmlformats.org/officeDocument/2006/relationships/image" Target="../media/image74.svg"/><Relationship Id="rId15" Type="http://schemas.openxmlformats.org/officeDocument/2006/relationships/image" Target="../media/image80.png"/><Relationship Id="rId10" Type="http://schemas.openxmlformats.org/officeDocument/2006/relationships/image" Target="../media/image78.svg"/><Relationship Id="rId19" Type="http://schemas.openxmlformats.org/officeDocument/2006/relationships/image" Target="../media/image82.png"/><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slide" Target="slide26.xml"/></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6.svg"/><Relationship Id="rId7" Type="http://schemas.openxmlformats.org/officeDocument/2006/relationships/slide" Target="slide24.xml"/><Relationship Id="rId2" Type="http://schemas.openxmlformats.org/officeDocument/2006/relationships/image" Target="../media/image75.png"/><Relationship Id="rId1" Type="http://schemas.openxmlformats.org/officeDocument/2006/relationships/slideLayout" Target="../slideLayouts/slideLayout42.xml"/><Relationship Id="rId6" Type="http://schemas.openxmlformats.org/officeDocument/2006/relationships/image" Target="../media/image830.png"/><Relationship Id="rId5" Type="http://schemas.openxmlformats.org/officeDocument/2006/relationships/image" Target="../media/image47.sv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6.svg"/><Relationship Id="rId7" Type="http://schemas.openxmlformats.org/officeDocument/2006/relationships/image" Target="../media/image84.png"/><Relationship Id="rId12" Type="http://schemas.openxmlformats.org/officeDocument/2006/relationships/image" Target="../media/image90.png"/><Relationship Id="rId2" Type="http://schemas.openxmlformats.org/officeDocument/2006/relationships/image" Target="../media/image75.png"/><Relationship Id="rId1" Type="http://schemas.openxmlformats.org/officeDocument/2006/relationships/slideLayout" Target="../slideLayouts/slideLayout42.xml"/><Relationship Id="rId6" Type="http://schemas.openxmlformats.org/officeDocument/2006/relationships/slide" Target="slide24.xml"/><Relationship Id="rId11" Type="http://schemas.openxmlformats.org/officeDocument/2006/relationships/image" Target="../media/image89.png"/><Relationship Id="rId5" Type="http://schemas.openxmlformats.org/officeDocument/2006/relationships/image" Target="../media/image47.svg"/><Relationship Id="rId10" Type="http://schemas.openxmlformats.org/officeDocument/2006/relationships/image" Target="../media/image88.png"/><Relationship Id="rId4" Type="http://schemas.openxmlformats.org/officeDocument/2006/relationships/image" Target="../media/image46.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900.png"/><Relationship Id="rId3" Type="http://schemas.openxmlformats.org/officeDocument/2006/relationships/image" Target="../media/image76.svg"/><Relationship Id="rId7" Type="http://schemas.openxmlformats.org/officeDocument/2006/relationships/image" Target="../media/image86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42.xml"/><Relationship Id="rId6" Type="http://schemas.openxmlformats.org/officeDocument/2006/relationships/image" Target="../media/image85.png"/><Relationship Id="rId11" Type="http://schemas.openxmlformats.org/officeDocument/2006/relationships/slide" Target="slide24.xml"/><Relationship Id="rId5" Type="http://schemas.openxmlformats.org/officeDocument/2006/relationships/image" Target="../media/image47.svg"/><Relationship Id="rId10" Type="http://schemas.openxmlformats.org/officeDocument/2006/relationships/image" Target="../media/image890.png"/><Relationship Id="rId4" Type="http://schemas.openxmlformats.org/officeDocument/2006/relationships/image" Target="../media/image46.png"/><Relationship Id="rId9" Type="http://schemas.openxmlformats.org/officeDocument/2006/relationships/image" Target="../media/image880.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84.png"/><Relationship Id="rId3" Type="http://schemas.openxmlformats.org/officeDocument/2006/relationships/image" Target="../media/image76.svg"/><Relationship Id="rId7" Type="http://schemas.openxmlformats.org/officeDocument/2006/relationships/image" Target="../media/image92.png"/><Relationship Id="rId12" Type="http://schemas.openxmlformats.org/officeDocument/2006/relationships/slide" Target="slide24.xml"/><Relationship Id="rId2" Type="http://schemas.openxmlformats.org/officeDocument/2006/relationships/image" Target="../media/image75.png"/><Relationship Id="rId1" Type="http://schemas.openxmlformats.org/officeDocument/2006/relationships/slideLayout" Target="../slideLayouts/slideLayout4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47.svg"/><Relationship Id="rId10" Type="http://schemas.openxmlformats.org/officeDocument/2006/relationships/image" Target="../media/image95.png"/><Relationship Id="rId4" Type="http://schemas.openxmlformats.org/officeDocument/2006/relationships/image" Target="../media/image46.png"/><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5.png"/><Relationship Id="rId7" Type="http://schemas.openxmlformats.org/officeDocument/2006/relationships/slide" Target="slide24.xml"/><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76.svg"/><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4"/>
          <p:cNvSpPr txBox="1">
            <a:spLocks noGrp="1"/>
          </p:cNvSpPr>
          <p:nvPr>
            <p:ph type="title"/>
          </p:nvPr>
        </p:nvSpPr>
        <p:spPr>
          <a:xfrm>
            <a:off x="337389" y="1722360"/>
            <a:ext cx="8469222"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THÂN MẾN CHÀO CÁC EM HỌC SINH </a:t>
            </a:r>
            <a:br>
              <a:rPr lang="en-US" sz="3500" b="1" dirty="0">
                <a:latin typeface="+mj-lt"/>
              </a:rPr>
            </a:br>
            <a:r>
              <a:rPr lang="en-US" sz="3500" b="1" dirty="0">
                <a:latin typeface="+mj-lt"/>
              </a:rPr>
              <a:t>ĐẾN VỚI BÀI HỌC MỚI</a:t>
            </a:r>
            <a:endParaRPr sz="3500" b="1" dirty="0">
              <a:latin typeface="+mj-lt"/>
            </a:endParaRPr>
          </a:p>
        </p:txBody>
      </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306185D2-2EE2-1F8F-6C44-AE117AD31B19}"/>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24961"/>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90" y="391757"/>
            <a:ext cx="2668620" cy="676763"/>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
        <p:nvSpPr>
          <p:cNvPr id="13" name="TextBox 12">
            <a:extLst>
              <a:ext uri="{FF2B5EF4-FFF2-40B4-BE49-F238E27FC236}">
                <a16:creationId xmlns:a16="http://schemas.microsoft.com/office/drawing/2014/main" id="{D504A159-3BD5-FAF9-CBEC-2588C7ABFBC6}"/>
              </a:ext>
            </a:extLst>
          </p:cNvPr>
          <p:cNvSpPr txBox="1"/>
          <p:nvPr/>
        </p:nvSpPr>
        <p:spPr>
          <a:xfrm>
            <a:off x="772871" y="1829908"/>
            <a:ext cx="5010411" cy="1486689"/>
          </a:xfrm>
          <a:prstGeom prst="rect">
            <a:avLst/>
          </a:prstGeom>
          <a:solidFill>
            <a:srgbClr val="FBB7CA"/>
          </a:solidFill>
        </p:spPr>
        <p:txBody>
          <a:bodyPr wrap="square">
            <a:spAutoFit/>
          </a:bodyPr>
          <a:lstStyle/>
          <a:p>
            <a:pPr algn="just">
              <a:lnSpc>
                <a:spcPct val="150000"/>
              </a:lnSpc>
              <a:spcBef>
                <a:spcPts val="100"/>
              </a:spcBef>
              <a:spcAft>
                <a:spcPts val="100"/>
              </a:spcAft>
            </a:pPr>
            <a:r>
              <a:rPr lang="en-US" sz="2100" kern="100" dirty="0">
                <a:latin typeface="+mj-lt"/>
                <a:ea typeface="Times New Roman" panose="02020603050405020304" pitchFamily="18" charset="0"/>
                <a:cs typeface="Times New Roman" panose="02020603050405020304" pitchFamily="18" charset="0"/>
              </a:rPr>
              <a:t>Trong </a:t>
            </a:r>
            <a:r>
              <a:rPr lang="en-US" sz="2100" kern="100" dirty="0" err="1">
                <a:latin typeface="+mj-lt"/>
                <a:ea typeface="Times New Roman" panose="02020603050405020304" pitchFamily="18" charset="0"/>
                <a:cs typeface="Times New Roman" panose="02020603050405020304" pitchFamily="18" charset="0"/>
              </a:rPr>
              <a:t>một</a:t>
            </a:r>
            <a:r>
              <a:rPr lang="en-US" sz="2100" kern="100" dirty="0">
                <a:latin typeface="+mj-lt"/>
                <a:ea typeface="Times New Roman" panose="02020603050405020304" pitchFamily="18" charset="0"/>
                <a:cs typeface="Times New Roman" panose="02020603050405020304" pitchFamily="18" charset="0"/>
              </a:rPr>
              <a:t> tam </a:t>
            </a:r>
            <a:r>
              <a:rPr lang="en-US" sz="2100" kern="100" dirty="0" err="1">
                <a:latin typeface="+mj-lt"/>
                <a:ea typeface="Times New Roman" panose="02020603050405020304" pitchFamily="18" charset="0"/>
                <a:cs typeface="Times New Roman" panose="02020603050405020304" pitchFamily="18" charset="0"/>
              </a:rPr>
              <a:t>giác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vuông</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bình</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phương</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của</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cạnh</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huyền</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bằng</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tổng</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bình</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phương</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của</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hai</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cạnh</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góc</a:t>
            </a:r>
            <a:r>
              <a:rPr lang="en-US" sz="2100" kern="100" dirty="0">
                <a:latin typeface="+mj-lt"/>
                <a:ea typeface="Times New Roman" panose="02020603050405020304" pitchFamily="18" charset="0"/>
                <a:cs typeface="Times New Roman" panose="02020603050405020304" pitchFamily="18" charset="0"/>
              </a:rPr>
              <a:t> </a:t>
            </a:r>
            <a:r>
              <a:rPr lang="en-US" sz="2100" kern="100" dirty="0" err="1">
                <a:latin typeface="+mj-lt"/>
                <a:ea typeface="Times New Roman" panose="02020603050405020304" pitchFamily="18" charset="0"/>
                <a:cs typeface="Times New Roman" panose="02020603050405020304" pitchFamily="18" charset="0"/>
              </a:rPr>
              <a:t>vuông</a:t>
            </a:r>
            <a:r>
              <a:rPr lang="en-US" sz="2100" kern="100" dirty="0">
                <a:latin typeface="+mj-lt"/>
                <a:ea typeface="Times New Roman" panose="02020603050405020304" pitchFamily="18" charset="0"/>
                <a:cs typeface="Times New Roman" panose="02020603050405020304" pitchFamily="18" charset="0"/>
              </a:rPr>
              <a:t>.</a:t>
            </a:r>
            <a:endParaRPr lang="en-US" sz="2100" kern="100" dirty="0">
              <a:latin typeface="+mj-l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09ECFBA0-D4DF-B004-076B-F7F080EED8E7}"/>
              </a:ext>
            </a:extLst>
          </p:cNvPr>
          <p:cNvSpPr/>
          <p:nvPr/>
        </p:nvSpPr>
        <p:spPr>
          <a:xfrm>
            <a:off x="962613" y="1087430"/>
            <a:ext cx="4550152" cy="537391"/>
          </a:xfrm>
          <a:prstGeom prst="rect">
            <a:avLst/>
          </a:prstGeom>
        </p:spPr>
        <p:txBody>
          <a:bodyPr wrap="square">
            <a:spAutoFit/>
          </a:bodyPr>
          <a:lstStyle/>
          <a:p>
            <a:pPr marL="30480" marR="30480" algn="just">
              <a:lnSpc>
                <a:spcPct val="150000"/>
              </a:lnSpc>
              <a:buClrTx/>
              <a:buFontTx/>
              <a:buNone/>
              <a:defRPr/>
            </a:pPr>
            <a:r>
              <a:rPr lang="en-US" sz="2200" kern="1200" dirty="0">
                <a:solidFill>
                  <a:prstClr val="black"/>
                </a:solidFill>
                <a:latin typeface="+mj-lt"/>
                <a:ea typeface="Times New Roman" panose="02020603050405020304" pitchFamily="18" charset="0"/>
                <a:cs typeface="+mn-cs"/>
              </a:rPr>
              <a:t>Ta </a:t>
            </a:r>
            <a:r>
              <a:rPr lang="en-US" sz="2200" kern="1200" dirty="0" err="1">
                <a:solidFill>
                  <a:prstClr val="black"/>
                </a:solidFill>
                <a:latin typeface="+mj-lt"/>
                <a:ea typeface="Times New Roman" panose="02020603050405020304" pitchFamily="18" charset="0"/>
                <a:cs typeface="+mn-cs"/>
              </a:rPr>
              <a:t>có</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định</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lí</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Pythagore</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sau</a:t>
            </a:r>
            <a:r>
              <a:rPr lang="en-US" sz="2200" kern="1200" dirty="0">
                <a:solidFill>
                  <a:prstClr val="black"/>
                </a:solidFill>
                <a:latin typeface="+mj-lt"/>
                <a:ea typeface="Times New Roman" panose="02020603050405020304" pitchFamily="18" charset="0"/>
                <a:cs typeface="+mn-cs"/>
              </a:rPr>
              <a:t>:</a:t>
            </a:r>
          </a:p>
        </p:txBody>
      </p:sp>
      <p:pic>
        <p:nvPicPr>
          <p:cNvPr id="4" name="Picture 3">
            <a:extLst>
              <a:ext uri="{FF2B5EF4-FFF2-40B4-BE49-F238E27FC236}">
                <a16:creationId xmlns:a16="http://schemas.microsoft.com/office/drawing/2014/main" id="{37AE6043-E15E-7117-9BA8-52C051067134}"/>
              </a:ext>
            </a:extLst>
          </p:cNvPr>
          <p:cNvPicPr>
            <a:picLocks noChangeAspect="1"/>
          </p:cNvPicPr>
          <p:nvPr/>
        </p:nvPicPr>
        <p:blipFill rotWithShape="1">
          <a:blip r:embed="rId3"/>
          <a:srcRect l="64592" t="6346" r="7143" b="14407"/>
          <a:stretch/>
        </p:blipFill>
        <p:spPr>
          <a:xfrm>
            <a:off x="5906310" y="1356125"/>
            <a:ext cx="2584547" cy="223256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757DBF4-1DC2-1FF5-CA48-D89D88435438}"/>
                  </a:ext>
                </a:extLst>
              </p:cNvPr>
              <p:cNvSpPr txBox="1"/>
              <p:nvPr/>
            </p:nvSpPr>
            <p:spPr>
              <a:xfrm>
                <a:off x="1481300" y="3521684"/>
                <a:ext cx="5717283" cy="1482137"/>
              </a:xfrm>
              <a:prstGeom prst="rect">
                <a:avLst/>
              </a:prstGeom>
              <a:noFill/>
            </p:spPr>
            <p:txBody>
              <a:bodyPr wrap="square">
                <a:spAutoFit/>
              </a:bodyPr>
              <a:lstStyle/>
              <a:p>
                <a:pPr algn="just">
                  <a:lnSpc>
                    <a:spcPct val="150000"/>
                  </a:lnSpc>
                  <a:spcBef>
                    <a:spcPts val="100"/>
                  </a:spcBef>
                  <a:spcAft>
                    <a:spcPts val="100"/>
                  </a:spcAft>
                </a:pPr>
                <a:r>
                  <a:rPr lang="nl-NL" sz="2000" kern="100" dirty="0">
                    <a:effectLst/>
                    <a:latin typeface="+mj-lt"/>
                    <a:ea typeface="Times New Roman" panose="02020603050405020304" pitchFamily="18" charset="0"/>
                    <a:cs typeface="Times New Roman" panose="02020603050405020304" pitchFamily="18" charset="0"/>
                  </a:rPr>
                  <a:t>Với tam </a:t>
                </a:r>
                <a:r>
                  <a:rPr lang="nl-NL" sz="2000" kern="100" dirty="0" err="1">
                    <a:effectLst/>
                    <a:latin typeface="+mj-lt"/>
                    <a:ea typeface="Times New Roman" panose="02020603050405020304" pitchFamily="18" charset="0"/>
                    <a:cs typeface="Times New Roman" panose="02020603050405020304" pitchFamily="18" charset="0"/>
                  </a:rPr>
                  <a:t>giác</a:t>
                </a:r>
                <a:r>
                  <a:rPr lang="nl-NL"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nl-NL" sz="2000" kern="100" dirty="0">
                    <a:effectLst/>
                    <a:latin typeface="+mj-lt"/>
                    <a:ea typeface="Times New Roman" panose="02020603050405020304" pitchFamily="18" charset="0"/>
                    <a:cs typeface="Times New Roman" panose="02020603050405020304" pitchFamily="18" charset="0"/>
                  </a:rPr>
                  <a:t> </a:t>
                </a:r>
                <a:r>
                  <a:rPr lang="nl-NL" sz="2000" kern="100" dirty="0" err="1">
                    <a:effectLst/>
                    <a:latin typeface="+mj-lt"/>
                    <a:ea typeface="Times New Roman" panose="02020603050405020304" pitchFamily="18" charset="0"/>
                    <a:cs typeface="Times New Roman" panose="02020603050405020304" pitchFamily="18" charset="0"/>
                  </a:rPr>
                  <a:t>vuông</a:t>
                </a:r>
                <a:r>
                  <a:rPr lang="nl-NL" sz="2000" kern="100" dirty="0">
                    <a:effectLst/>
                    <a:latin typeface="+mj-lt"/>
                    <a:ea typeface="Times New Roman" panose="02020603050405020304" pitchFamily="18" charset="0"/>
                    <a:cs typeface="Times New Roman" panose="02020603050405020304" pitchFamily="18" charset="0"/>
                  </a:rPr>
                  <a:t> </a:t>
                </a:r>
                <a:r>
                  <a:rPr lang="nl-NL" sz="2000" kern="100" dirty="0" err="1">
                    <a:effectLst/>
                    <a:latin typeface="+mj-lt"/>
                    <a:ea typeface="Times New Roman" panose="02020603050405020304" pitchFamily="18" charset="0"/>
                    <a:cs typeface="Times New Roman" panose="02020603050405020304" pitchFamily="18" charset="0"/>
                  </a:rPr>
                  <a:t>tại</a:t>
                </a:r>
                <a:r>
                  <a:rPr lang="nl-NL"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nl-NL" sz="2000" kern="100" dirty="0">
                    <a:effectLst/>
                    <a:latin typeface="+mj-lt"/>
                    <a:ea typeface="Times New Roman" panose="02020603050405020304" pitchFamily="18" charset="0"/>
                    <a:cs typeface="Times New Roman" panose="02020603050405020304" pitchFamily="18" charset="0"/>
                  </a:rPr>
                  <a:t> ta có: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𝐵</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𝐵</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kern="100" dirty="0">
                    <a:effectLst/>
                    <a:latin typeface="+mj-lt"/>
                    <a:ea typeface="Times New Roman" panose="02020603050405020304" pitchFamily="18" charset="0"/>
                    <a:cs typeface="Times New Roman" panose="02020603050405020304" pitchFamily="18" charset="0"/>
                  </a:rPr>
                  <a:t> hay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𝑐</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kern="100" dirty="0">
                    <a:effectLst/>
                    <a:latin typeface="+mj-lt"/>
                    <a:ea typeface="Times New Roman" panose="02020603050405020304" pitchFamily="18" charset="0"/>
                    <a:cs typeface="Times New Roman" panose="02020603050405020304" pitchFamily="18" charset="0"/>
                  </a:rPr>
                  <a:t> ( </a:t>
                </a:r>
                <a:r>
                  <a:rPr lang="en-US" sz="2000" kern="100" dirty="0" err="1">
                    <a:effectLst/>
                    <a:latin typeface="+mj-lt"/>
                    <a:ea typeface="Times New Roman" panose="02020603050405020304" pitchFamily="18" charset="0"/>
                    <a:cs typeface="Times New Roman" panose="02020603050405020304" pitchFamily="18" charset="0"/>
                  </a:rPr>
                  <a:t>với</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𝐵𝐶</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i="1" kern="100" dirty="0">
                  <a:effectLst/>
                  <a:latin typeface="+mj-lt"/>
                  <a:ea typeface="Times New Roman" panose="02020603050405020304" pitchFamily="18"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𝐴𝐶</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757DBF4-1DC2-1FF5-CA48-D89D88435438}"/>
                  </a:ext>
                </a:extLst>
              </p:cNvPr>
              <p:cNvSpPr txBox="1">
                <a:spLocks noRot="1" noChangeAspect="1" noMove="1" noResize="1" noEditPoints="1" noAdjustHandles="1" noChangeArrowheads="1" noChangeShapeType="1" noTextEdit="1"/>
              </p:cNvSpPr>
              <p:nvPr/>
            </p:nvSpPr>
            <p:spPr>
              <a:xfrm>
                <a:off x="1481300" y="3521684"/>
                <a:ext cx="5717283" cy="1482137"/>
              </a:xfrm>
              <a:prstGeom prst="rect">
                <a:avLst/>
              </a:prstGeom>
              <a:blipFill>
                <a:blip r:embed="rId4"/>
                <a:stretch>
                  <a:fillRect l="-1173" b="-658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7" name="TextBox 16">
            <a:extLst>
              <a:ext uri="{FF2B5EF4-FFF2-40B4-BE49-F238E27FC236}">
                <a16:creationId xmlns:a16="http://schemas.microsoft.com/office/drawing/2014/main" id="{5A06EA10-605B-4E99-4A17-8A6D2CF3B3C5}"/>
              </a:ext>
            </a:extLst>
          </p:cNvPr>
          <p:cNvSpPr txBox="1"/>
          <p:nvPr/>
        </p:nvSpPr>
        <p:spPr>
          <a:xfrm>
            <a:off x="749203" y="261257"/>
            <a:ext cx="7390954" cy="1341457"/>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			      Cho tam </a:t>
            </a:r>
            <a:r>
              <a:rPr lang="en-US" sz="2200" kern="1200" dirty="0" err="1">
                <a:solidFill>
                  <a:prstClr val="black"/>
                </a:solidFill>
                <a:latin typeface="+mj-lt"/>
                <a:ea typeface="+mn-ea"/>
                <a:cs typeface="Arial" panose="020B0604020202020204" pitchFamily="34" charset="0"/>
              </a:rPr>
              <a:t>giác</a:t>
            </a:r>
            <a:r>
              <a:rPr lang="en-US" sz="2200" kern="1200" dirty="0">
                <a:solidFill>
                  <a:prstClr val="black"/>
                </a:solidFill>
                <a:latin typeface="+mj-lt"/>
                <a:ea typeface="+mn-ea"/>
                <a:cs typeface="Arial" panose="020B0604020202020204" pitchFamily="34" charset="0"/>
              </a:rPr>
              <a:t> ABC </a:t>
            </a:r>
            <a:r>
              <a:rPr lang="en-US" sz="2200" kern="1200" dirty="0" err="1">
                <a:solidFill>
                  <a:prstClr val="black"/>
                </a:solidFill>
                <a:latin typeface="+mj-lt"/>
                <a:ea typeface="+mn-ea"/>
                <a:cs typeface="Arial" panose="020B0604020202020204" pitchFamily="34" charset="0"/>
              </a:rPr>
              <a:t>vuông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tại</a:t>
            </a:r>
            <a:r>
              <a:rPr lang="en-US" sz="2200" kern="1200" dirty="0">
                <a:solidFill>
                  <a:prstClr val="black"/>
                </a:solidFill>
                <a:latin typeface="+mj-lt"/>
                <a:ea typeface="+mn-ea"/>
                <a:cs typeface="Arial" panose="020B0604020202020204" pitchFamily="34" charset="0"/>
              </a:rPr>
              <a:t> A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AB = 5 cm </a:t>
            </a:r>
            <a:r>
              <a:rPr lang="en-US" sz="2200" kern="1200" dirty="0" err="1">
                <a:solidFill>
                  <a:prstClr val="black"/>
                </a:solidFill>
                <a:latin typeface="+mj-lt"/>
                <a:ea typeface="+mn-ea"/>
                <a:cs typeface="Arial" panose="020B0604020202020204" pitchFamily="34" charset="0"/>
              </a:rPr>
              <a:t>và</a:t>
            </a:r>
            <a:r>
              <a:rPr lang="en-US" sz="2200" kern="1200" dirty="0">
                <a:solidFill>
                  <a:prstClr val="black"/>
                </a:solidFill>
                <a:latin typeface="+mj-lt"/>
                <a:ea typeface="+mn-ea"/>
                <a:cs typeface="Arial" panose="020B0604020202020204" pitchFamily="34" charset="0"/>
              </a:rPr>
              <a:t> AC = 12 cm. </a:t>
            </a: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độ</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dài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cạnh</a:t>
            </a:r>
            <a:r>
              <a:rPr lang="en-US" sz="2200" kern="1200" dirty="0">
                <a:solidFill>
                  <a:prstClr val="black"/>
                </a:solidFill>
                <a:latin typeface="+mj-lt"/>
                <a:ea typeface="+mn-ea"/>
                <a:cs typeface="Arial" panose="020B0604020202020204" pitchFamily="34" charset="0"/>
              </a:rPr>
              <a:t> BC.</a:t>
            </a:r>
          </a:p>
        </p:txBody>
      </p:sp>
      <p:sp>
        <p:nvSpPr>
          <p:cNvPr id="16" name="TextBox 15">
            <a:extLst>
              <a:ext uri="{FF2B5EF4-FFF2-40B4-BE49-F238E27FC236}">
                <a16:creationId xmlns:a16="http://schemas.microsoft.com/office/drawing/2014/main" id="{41B1A985-938D-3C57-3B69-86A79D7F9377}"/>
              </a:ext>
            </a:extLst>
          </p:cNvPr>
          <p:cNvSpPr txBox="1"/>
          <p:nvPr/>
        </p:nvSpPr>
        <p:spPr>
          <a:xfrm>
            <a:off x="749203" y="418143"/>
            <a:ext cx="3164467"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 SGK – tr.95</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90CC816-1197-5387-733E-4902D0B898D6}"/>
                  </a:ext>
                </a:extLst>
              </p:cNvPr>
              <p:cNvSpPr txBox="1"/>
              <p:nvPr/>
            </p:nvSpPr>
            <p:spPr>
              <a:xfrm>
                <a:off x="1368456" y="2148802"/>
                <a:ext cx="7390954" cy="2733441"/>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Do tam </a:t>
                </a:r>
                <a:r>
                  <a:rPr lang="en-US" sz="2200" kern="1200" dirty="0" err="1">
                    <a:solidFill>
                      <a:prstClr val="black"/>
                    </a:solidFill>
                    <a:latin typeface="+mj-lt"/>
                    <a:ea typeface="+mn-ea"/>
                    <a:cs typeface="Arial" panose="020B0604020202020204" pitchFamily="34" charset="0"/>
                  </a:rPr>
                  <a:t>giác</a:t>
                </a:r>
                <a:r>
                  <a:rPr lang="en-US" sz="2200" kern="1200" dirty="0">
                    <a:solidFill>
                      <a:prstClr val="black"/>
                    </a:solidFill>
                    <a:latin typeface="+mj-lt"/>
                    <a:ea typeface="+mn-ea"/>
                    <a:cs typeface="Arial" panose="020B0604020202020204" pitchFamily="34" charset="0"/>
                  </a:rPr>
                  <a:t> ABC </a:t>
                </a:r>
                <a:r>
                  <a:rPr lang="en-US" sz="2200" kern="1200" dirty="0" err="1">
                    <a:solidFill>
                      <a:prstClr val="black"/>
                    </a:solidFill>
                    <a:latin typeface="+mj-lt"/>
                    <a:ea typeface="+mn-ea"/>
                    <a:cs typeface="Arial" panose="020B0604020202020204" pitchFamily="34" charset="0"/>
                  </a:rPr>
                  <a:t>vuông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tại</a:t>
                </a:r>
                <a:r>
                  <a:rPr lang="en-US" sz="2200" kern="1200" dirty="0">
                    <a:solidFill>
                      <a:prstClr val="black"/>
                    </a:solidFill>
                    <a:latin typeface="+mj-lt"/>
                    <a:ea typeface="+mn-ea"/>
                    <a:cs typeface="Arial" panose="020B0604020202020204" pitchFamily="34" charset="0"/>
                  </a:rPr>
                  <a:t> A </a:t>
                </a:r>
                <a:r>
                  <a:rPr lang="en-US" sz="2200" kern="1200" dirty="0" err="1">
                    <a:solidFill>
                      <a:prstClr val="black"/>
                    </a:solidFill>
                    <a:latin typeface="+mj-lt"/>
                    <a:ea typeface="+mn-ea"/>
                    <a:cs typeface="Arial" panose="020B0604020202020204" pitchFamily="34" charset="0"/>
                  </a:rPr>
                  <a:t>nên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theo</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định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lí</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Pythagore</a:t>
                </a:r>
                <a:r>
                  <a:rPr lang="en-US" sz="2200" kern="1200" dirty="0">
                    <a:solidFill>
                      <a:prstClr val="black"/>
                    </a:solidFill>
                    <a:latin typeface="+mj-lt"/>
                    <a:ea typeface="+mn-ea"/>
                    <a:cs typeface="Arial" panose="020B0604020202020204" pitchFamily="34" charset="0"/>
                  </a:rPr>
                  <a:t>, ta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𝐵</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𝐶</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𝐴</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𝐵</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𝐴</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𝐶</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oMath>
                </a14:m>
                <a:endParaRPr lang="en-US" sz="2200" kern="1200" dirty="0">
                  <a:solidFill>
                    <a:prstClr val="black"/>
                  </a:solidFill>
                  <a:latin typeface="+mj-lt"/>
                  <a:ea typeface="+mn-ea"/>
                  <a:cs typeface="Arial" panose="020B0604020202020204" pitchFamily="34" charset="0"/>
                </a:endParaRPr>
              </a:p>
              <a:p>
                <a:pPr algn="just">
                  <a:lnSpc>
                    <a:spcPct val="200000"/>
                  </a:lnSpc>
                  <a:buClrTx/>
                  <a:buFontTx/>
                  <a:buNone/>
                </a:pPr>
                <a:r>
                  <a:rPr lang="en-US" sz="2200" kern="1200" dirty="0" err="1">
                    <a:solidFill>
                      <a:prstClr val="black"/>
                    </a:solidFill>
                    <a:latin typeface="+mj-lt"/>
                    <a:ea typeface="+mn-ea"/>
                    <a:cs typeface="Arial" panose="020B0604020202020204" pitchFamily="34" charset="0"/>
                  </a:rPr>
                  <a:t>Suy</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ra</a:t>
                </a:r>
                <a:r>
                  <a:rPr lang="en-US" sz="2200" kern="1200" dirty="0">
                    <a:solidFill>
                      <a:prstClr val="black"/>
                    </a:solidFill>
                    <a:latin typeface="+mj-lt"/>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𝐵</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𝐶</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5</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12</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=25+144=169</m:t>
                    </m:r>
                  </m:oMath>
                </a14:m>
                <a:endParaRPr lang="en-US" sz="2200" kern="1200" dirty="0">
                  <a:solidFill>
                    <a:prstClr val="black"/>
                  </a:solidFill>
                  <a:latin typeface="+mj-lt"/>
                  <a:ea typeface="+mn-ea"/>
                  <a:cs typeface="Arial" panose="020B0604020202020204" pitchFamily="34" charset="0"/>
                </a:endParaRPr>
              </a:p>
              <a:p>
                <a:pPr algn="just">
                  <a:lnSpc>
                    <a:spcPct val="200000"/>
                  </a:lnSpc>
                  <a:buClrTx/>
                  <a:buFontTx/>
                  <a:buNone/>
                </a:pPr>
                <a:r>
                  <a:rPr lang="en-US" sz="2200" kern="1200" dirty="0">
                    <a:solidFill>
                      <a:prstClr val="black"/>
                    </a:solidFill>
                    <a:latin typeface="+mj-lt"/>
                    <a:ea typeface="+mn-ea"/>
                    <a:cs typeface="Arial" panose="020B0604020202020204" pitchFamily="34" charset="0"/>
                  </a:rPr>
                  <a:t>Do </a:t>
                </a:r>
                <a:r>
                  <a:rPr lang="en-US" sz="2200" kern="1200" dirty="0" err="1">
                    <a:solidFill>
                      <a:prstClr val="black"/>
                    </a:solidFill>
                    <a:latin typeface="+mj-lt"/>
                    <a:ea typeface="+mn-ea"/>
                    <a:cs typeface="Arial" panose="020B0604020202020204" pitchFamily="34" charset="0"/>
                  </a:rPr>
                  <a:t>đó</a:t>
                </a:r>
                <a:r>
                  <a:rPr lang="en-US" sz="2200" kern="1200" dirty="0">
                    <a:solidFill>
                      <a:prstClr val="black"/>
                    </a:solidFill>
                    <a:latin typeface="+mj-lt"/>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𝐵𝐶</m:t>
                    </m:r>
                    <m:r>
                      <a:rPr lang="en-US" sz="2200" b="0" i="1" kern="1200" smtClean="0">
                        <a:solidFill>
                          <a:prstClr val="black"/>
                        </a:solidFill>
                        <a:latin typeface="Cambria Math" panose="02040503050406030204" pitchFamily="18" charset="0"/>
                        <a:ea typeface="+mn-ea"/>
                        <a:cs typeface="Arial" panose="020B0604020202020204" pitchFamily="34" charset="0"/>
                      </a:rPr>
                      <m:t>=</m:t>
                    </m:r>
                    <m:rad>
                      <m:radPr>
                        <m:degHide m:val="on"/>
                        <m:ctrlPr>
                          <a:rPr lang="en-US" sz="2200" b="0" i="1" kern="1200" smtClean="0">
                            <a:solidFill>
                              <a:prstClr val="black"/>
                            </a:solidFill>
                            <a:latin typeface="Cambria Math" panose="02040503050406030204" pitchFamily="18" charset="0"/>
                            <a:ea typeface="+mn-ea"/>
                            <a:cs typeface="Arial" panose="020B0604020202020204" pitchFamily="34" charset="0"/>
                          </a:rPr>
                        </m:ctrlPr>
                      </m:radPr>
                      <m:deg/>
                      <m:e>
                        <m:r>
                          <a:rPr lang="en-US" sz="2200" b="0" i="1" kern="1200" smtClean="0">
                            <a:solidFill>
                              <a:prstClr val="black"/>
                            </a:solidFill>
                            <a:latin typeface="Cambria Math" panose="02040503050406030204" pitchFamily="18" charset="0"/>
                            <a:ea typeface="+mn-ea"/>
                            <a:cs typeface="Arial" panose="020B0604020202020204" pitchFamily="34" charset="0"/>
                          </a:rPr>
                          <m:t>169</m:t>
                        </m:r>
                      </m:e>
                    </m:rad>
                    <m:r>
                      <a:rPr lang="en-US" sz="2200" b="0" i="1" kern="1200" smtClean="0">
                        <a:solidFill>
                          <a:prstClr val="black"/>
                        </a:solidFill>
                        <a:latin typeface="Cambria Math" panose="02040503050406030204" pitchFamily="18" charset="0"/>
                        <a:ea typeface="+mn-ea"/>
                        <a:cs typeface="Arial" panose="020B0604020202020204" pitchFamily="34" charset="0"/>
                      </a:rPr>
                      <m:t>=13</m:t>
                    </m:r>
                  </m:oMath>
                </a14:m>
                <a:r>
                  <a:rPr lang="en-US" sz="2200" kern="1200" dirty="0">
                    <a:solidFill>
                      <a:prstClr val="black"/>
                    </a:solidFill>
                    <a:latin typeface="+mj-lt"/>
                    <a:ea typeface="+mn-ea"/>
                    <a:cs typeface="Arial" panose="020B0604020202020204" pitchFamily="34" charset="0"/>
                  </a:rPr>
                  <a:t> (cm)</a:t>
                </a:r>
              </a:p>
            </p:txBody>
          </p:sp>
        </mc:Choice>
        <mc:Fallback xmlns="">
          <p:sp>
            <p:nvSpPr>
              <p:cNvPr id="10" name="TextBox 9">
                <a:extLst>
                  <a:ext uri="{FF2B5EF4-FFF2-40B4-BE49-F238E27FC236}">
                    <a16:creationId xmlns:a16="http://schemas.microsoft.com/office/drawing/2014/main" id="{890CC816-1197-5387-733E-4902D0B898D6}"/>
                  </a:ext>
                </a:extLst>
              </p:cNvPr>
              <p:cNvSpPr txBox="1">
                <a:spLocks noRot="1" noChangeAspect="1" noMove="1" noResize="1" noEditPoints="1" noAdjustHandles="1" noChangeArrowheads="1" noChangeShapeType="1" noTextEdit="1"/>
              </p:cNvSpPr>
              <p:nvPr/>
            </p:nvSpPr>
            <p:spPr>
              <a:xfrm>
                <a:off x="1368456" y="2148802"/>
                <a:ext cx="7390954" cy="2733441"/>
              </a:xfrm>
              <a:prstGeom prst="rect">
                <a:avLst/>
              </a:prstGeom>
              <a:blipFill>
                <a:blip r:embed="rId3"/>
                <a:stretch>
                  <a:fillRect l="-1072" r="-989" b="-400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ABE770B-8875-9CA3-AB44-165EA0279A0B}"/>
              </a:ext>
            </a:extLst>
          </p:cNvPr>
          <p:cNvPicPr>
            <a:picLocks noChangeAspect="1"/>
          </p:cNvPicPr>
          <p:nvPr/>
        </p:nvPicPr>
        <p:blipFill>
          <a:blip r:embed="rId4"/>
          <a:stretch>
            <a:fillRect/>
          </a:stretch>
        </p:blipFill>
        <p:spPr>
          <a:xfrm>
            <a:off x="6353298" y="3363487"/>
            <a:ext cx="3164467" cy="1780013"/>
          </a:xfrm>
          <a:prstGeom prst="rect">
            <a:avLst/>
          </a:prstGeom>
        </p:spPr>
      </p:pic>
      <p:sp>
        <p:nvSpPr>
          <p:cNvPr id="13" name="Oval Callout 29">
            <a:extLst>
              <a:ext uri="{FF2B5EF4-FFF2-40B4-BE49-F238E27FC236}">
                <a16:creationId xmlns:a16="http://schemas.microsoft.com/office/drawing/2014/main" id="{EF67AB03-2AA0-B15C-13F2-DA3E42722DE1}"/>
              </a:ext>
            </a:extLst>
          </p:cNvPr>
          <p:cNvSpPr/>
          <p:nvPr/>
        </p:nvSpPr>
        <p:spPr>
          <a:xfrm>
            <a:off x="384590" y="1936024"/>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10"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8" name="Group 7">
            <a:extLst>
              <a:ext uri="{FF2B5EF4-FFF2-40B4-BE49-F238E27FC236}">
                <a16:creationId xmlns:a16="http://schemas.microsoft.com/office/drawing/2014/main" id="{1551C6C9-FFE1-7F0D-172C-2A5ACE1C0430}"/>
              </a:ext>
            </a:extLst>
          </p:cNvPr>
          <p:cNvGrpSpPr/>
          <p:nvPr/>
        </p:nvGrpSpPr>
        <p:grpSpPr>
          <a:xfrm>
            <a:off x="834597" y="519712"/>
            <a:ext cx="2114343" cy="739140"/>
            <a:chOff x="1624734" y="1360680"/>
            <a:chExt cx="5309466" cy="1569778"/>
          </a:xfrm>
        </p:grpSpPr>
        <p:sp>
          <p:nvSpPr>
            <p:cNvPr id="9" name="Rectangle 8">
              <a:extLst>
                <a:ext uri="{FF2B5EF4-FFF2-40B4-BE49-F238E27FC236}">
                  <a16:creationId xmlns:a16="http://schemas.microsoft.com/office/drawing/2014/main"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DCC09F5-0FFF-FB9C-2D0C-F789432E18EE}"/>
                  </a:ext>
                </a:extLst>
              </p:cNvPr>
              <p:cNvSpPr txBox="1"/>
              <p:nvPr/>
            </p:nvSpPr>
            <p:spPr>
              <a:xfrm>
                <a:off x="732986" y="491745"/>
                <a:ext cx="7656634" cy="1341457"/>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độ</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dài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đường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chéo</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của</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hình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vuông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độ</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dài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cạnh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𝑎</m:t>
                    </m:r>
                  </m:oMath>
                </a14:m>
                <a:endParaRPr lang="en-US" sz="22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1DCC09F5-0FFF-FB9C-2D0C-F789432E18EE}"/>
                  </a:ext>
                </a:extLst>
              </p:cNvPr>
              <p:cNvSpPr txBox="1">
                <a:spLocks noRot="1" noChangeAspect="1" noMove="1" noResize="1" noEditPoints="1" noAdjustHandles="1" noChangeArrowheads="1" noChangeShapeType="1" noTextEdit="1"/>
              </p:cNvSpPr>
              <p:nvPr/>
            </p:nvSpPr>
            <p:spPr>
              <a:xfrm>
                <a:off x="732986" y="491745"/>
                <a:ext cx="7656634" cy="1341457"/>
              </a:xfrm>
              <a:prstGeom prst="rect">
                <a:avLst/>
              </a:prstGeom>
              <a:blipFill>
                <a:blip r:embed="rId3"/>
                <a:stretch>
                  <a:fillRect l="-1035" r="-1035" b="-8636"/>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4"/>
          <a:stretch>
            <a:fillRect/>
          </a:stretch>
        </p:blipFill>
        <p:spPr>
          <a:xfrm>
            <a:off x="7164780" y="4093287"/>
            <a:ext cx="1777486" cy="999835"/>
          </a:xfrm>
          <a:prstGeom prst="rect">
            <a:avLst/>
          </a:prstGeom>
        </p:spPr>
      </p:pic>
      <p:sp>
        <p:nvSpPr>
          <p:cNvPr id="11" name="Oval Callout 29">
            <a:extLst>
              <a:ext uri="{FF2B5EF4-FFF2-40B4-BE49-F238E27FC236}">
                <a16:creationId xmlns:a16="http://schemas.microsoft.com/office/drawing/2014/main" id="{4C60D48F-A3F4-4DF8-FF3D-DC7DFADB9163}"/>
              </a:ext>
            </a:extLst>
          </p:cNvPr>
          <p:cNvSpPr/>
          <p:nvPr/>
        </p:nvSpPr>
        <p:spPr>
          <a:xfrm>
            <a:off x="632867" y="2196324"/>
            <a:ext cx="972752" cy="425555"/>
          </a:xfrm>
          <a:prstGeom prst="wedgeEllipseCallout">
            <a:avLst>
              <a:gd name="adj1" fmla="val 31092"/>
              <a:gd name="adj2" fmla="val 8626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12" name="Picture 11" descr="Luyện tập 1 trang 95 Toán 8 Tập 1 Cánh diều | Giải Toán 8">
            <a:extLst>
              <a:ext uri="{FF2B5EF4-FFF2-40B4-BE49-F238E27FC236}">
                <a16:creationId xmlns:a16="http://schemas.microsoft.com/office/drawing/2014/main" id="{B8587E1A-4EDB-1681-9443-C2F4CBAD04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1614" y="1422690"/>
            <a:ext cx="1777486" cy="1547268"/>
          </a:xfrm>
          <a:prstGeom prst="rect">
            <a:avLst/>
          </a:prstGeom>
          <a:noFill/>
          <a:ln>
            <a:noFill/>
          </a:ln>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6FE5A17-F80F-B50E-89CF-8FF99E759BC2}"/>
                  </a:ext>
                </a:extLst>
              </p:cNvPr>
              <p:cNvSpPr txBox="1"/>
              <p:nvPr/>
            </p:nvSpPr>
            <p:spPr>
              <a:xfrm>
                <a:off x="456520" y="2900191"/>
                <a:ext cx="8115862" cy="2063129"/>
              </a:xfrm>
              <a:prstGeom prst="rect">
                <a:avLst/>
              </a:prstGeom>
              <a:noFill/>
            </p:spPr>
            <p:txBody>
              <a:bodyPr wrap="square">
                <a:spAutoFit/>
              </a:bodyPr>
              <a:lstStyle/>
              <a:p>
                <a:pPr algn="just">
                  <a:lnSpc>
                    <a:spcPct val="150000"/>
                  </a:lnSpc>
                  <a:spcBef>
                    <a:spcPts val="100"/>
                  </a:spcBef>
                  <a:spcAft>
                    <a:spcPts val="100"/>
                  </a:spcAft>
                </a:pPr>
                <a:r>
                  <a:rPr lang="en-US" sz="2200" kern="100" dirty="0">
                    <a:effectLst/>
                    <a:latin typeface="+mj-lt"/>
                    <a:ea typeface="Times New Roman" panose="02020603050405020304" pitchFamily="18" charset="0"/>
                    <a:cs typeface="Times New Roman" panose="02020603050405020304" pitchFamily="18" charset="0"/>
                  </a:rPr>
                  <a:t>Ta </a:t>
                </a:r>
                <a:r>
                  <a:rPr lang="en-US" sz="2200" kern="100" dirty="0" err="1">
                    <a:effectLst/>
                    <a:latin typeface="+mj-lt"/>
                    <a:ea typeface="Times New Roman" panose="02020603050405020304" pitchFamily="18" charset="0"/>
                    <a:cs typeface="Times New Roman" panose="02020603050405020304" pitchFamily="18" charset="0"/>
                  </a:rPr>
                  <a:t>có</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hình</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vuông</a:t>
                </a:r>
                <a:r>
                  <a:rPr lang="en-US" sz="22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độ</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dài</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các</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cạnh</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là</a:t>
                </a:r>
                <a:r>
                  <a:rPr lang="en-US" sz="22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Đường</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chéo</a:t>
                </a:r>
                <a:r>
                  <a:rPr lang="en-US" sz="22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Áp</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dụng</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định</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lí</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Pythagore</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cho</a:t>
                </a:r>
                <a:r>
                  <a:rPr lang="en-US" sz="22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vuông</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tại</a:t>
                </a:r>
                <a:r>
                  <a:rPr lang="en-US" sz="22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có</a:t>
                </a:r>
                <a:r>
                  <a:rPr lang="en-US" sz="2200" kern="100" dirty="0">
                    <a:effectLst/>
                    <a:latin typeface="+mj-lt"/>
                    <a:ea typeface="Times New Roman" panose="02020603050405020304" pitchFamily="18"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2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sup>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sup>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𝐵</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sup>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a:p>
                <a:r>
                  <a:rPr lang="en-US" sz="22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b="0" i="1"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2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𝐴𝐶</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𝑎</m:t>
                    </m:r>
                    <m:rad>
                      <m:radPr>
                        <m:degHide m:val="on"/>
                        <m:ctrlPr>
                          <a:rPr lang="en-US" sz="22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2</m:t>
                        </m:r>
                      </m:e>
                    </m:rad>
                  </m:oMath>
                </a14:m>
                <a:endParaRPr lang="en-US" sz="2200" dirty="0">
                  <a:latin typeface="+mj-lt"/>
                </a:endParaRPr>
              </a:p>
            </p:txBody>
          </p:sp>
        </mc:Choice>
        <mc:Fallback xmlns="">
          <p:sp>
            <p:nvSpPr>
              <p:cNvPr id="15" name="TextBox 14">
                <a:extLst>
                  <a:ext uri="{FF2B5EF4-FFF2-40B4-BE49-F238E27FC236}">
                    <a16:creationId xmlns:a16="http://schemas.microsoft.com/office/drawing/2014/main" id="{E6FE5A17-F80F-B50E-89CF-8FF99E759BC2}"/>
                  </a:ext>
                </a:extLst>
              </p:cNvPr>
              <p:cNvSpPr txBox="1">
                <a:spLocks noRot="1" noChangeAspect="1" noMove="1" noResize="1" noEditPoints="1" noAdjustHandles="1" noChangeArrowheads="1" noChangeShapeType="1" noTextEdit="1"/>
              </p:cNvSpPr>
              <p:nvPr/>
            </p:nvSpPr>
            <p:spPr>
              <a:xfrm>
                <a:off x="456520" y="2900191"/>
                <a:ext cx="8115862" cy="2063129"/>
              </a:xfrm>
              <a:prstGeom prst="rect">
                <a:avLst/>
              </a:prstGeom>
              <a:blipFill>
                <a:blip r:embed="rId6"/>
                <a:stretch>
                  <a:fillRect l="-977"/>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186196" y="2415336"/>
            <a:ext cx="6771607"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ĐỊNH LÍ PYTHAGORE ĐẢO</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transition spd="med">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D9702B01-4F40-F2E8-189E-9DEB567681B9}"/>
              </a:ext>
            </a:extLst>
          </p:cNvPr>
          <p:cNvSpPr txBox="1"/>
          <p:nvPr/>
        </p:nvSpPr>
        <p:spPr>
          <a:xfrm>
            <a:off x="685983" y="1165410"/>
            <a:ext cx="5523265" cy="3805594"/>
          </a:xfrm>
          <a:prstGeom prst="rect">
            <a:avLst/>
          </a:prstGeom>
          <a:noFill/>
        </p:spPr>
        <p:txBody>
          <a:bodyPr wrap="square">
            <a:spAutoFit/>
          </a:bodyPr>
          <a:lstStyle/>
          <a:p>
            <a:pPr algn="just">
              <a:lnSpc>
                <a:spcPct val="150000"/>
              </a:lnSpc>
            </a:pPr>
            <a:r>
              <a:rPr lang="vi-VN" sz="2000" dirty="0">
                <a:latin typeface="+mn-lt"/>
              </a:rPr>
              <a:t>a) Vẽ một tam giác ABC có AB = 3 </a:t>
            </a:r>
            <a:r>
              <a:rPr lang="vi-VN" sz="2000" dirty="0" err="1">
                <a:latin typeface="+mn-lt"/>
              </a:rPr>
              <a:t>cm</a:t>
            </a:r>
            <a:r>
              <a:rPr lang="vi-VN" sz="2000" dirty="0">
                <a:latin typeface="+mn-lt"/>
              </a:rPr>
              <a:t>, AC = 4 </a:t>
            </a:r>
            <a:r>
              <a:rPr lang="vi-VN" sz="2000" dirty="0" err="1">
                <a:latin typeface="+mn-lt"/>
              </a:rPr>
              <a:t>cm</a:t>
            </a:r>
            <a:r>
              <a:rPr lang="vi-VN" sz="2000" dirty="0">
                <a:latin typeface="+mn-lt"/>
              </a:rPr>
              <a:t> và BC = 5 </a:t>
            </a:r>
            <a:r>
              <a:rPr lang="vi-VN" sz="2000" dirty="0" err="1">
                <a:latin typeface="+mn-lt"/>
              </a:rPr>
              <a:t>cm</a:t>
            </a:r>
            <a:r>
              <a:rPr lang="vi-VN" sz="2000" dirty="0">
                <a:latin typeface="+mn-lt"/>
              </a:rPr>
              <a:t>;</a:t>
            </a:r>
          </a:p>
          <a:p>
            <a:pPr algn="just">
              <a:lnSpc>
                <a:spcPct val="150000"/>
              </a:lnSpc>
            </a:pPr>
            <a:r>
              <a:rPr lang="vi-VN" sz="2000" dirty="0">
                <a:latin typeface="+mn-lt"/>
              </a:rPr>
              <a:t>b) Tính và so sánh diện tích của hình vuông có cạnh BC với tổng diện tích của hai hình vuông tương ứng có cạnh AB và AC (Hình 6);</a:t>
            </a:r>
          </a:p>
          <a:p>
            <a:pPr algn="just">
              <a:lnSpc>
                <a:spcPct val="150000"/>
              </a:lnSpc>
            </a:pPr>
            <a:r>
              <a:rPr lang="vi-VN" sz="2000" dirty="0">
                <a:latin typeface="+mn-lt"/>
              </a:rPr>
              <a:t>c) Kiểm tra xem góc A của tam giác ABC có phải là góc vuông hay không.</a:t>
            </a:r>
          </a:p>
          <a:p>
            <a:pPr algn="just">
              <a:lnSpc>
                <a:spcPct val="150000"/>
              </a:lnSpc>
              <a:spcBef>
                <a:spcPts val="600"/>
              </a:spcBef>
              <a:spcAft>
                <a:spcPts val="300"/>
              </a:spcAft>
            </a:pPr>
            <a:endParaRPr lang="en-US" sz="2000" kern="100" dirty="0">
              <a:effectLst/>
              <a:latin typeface="+mn-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EBAF5B76-1442-C81B-014F-D9AE48E28204}"/>
              </a:ext>
            </a:extLst>
          </p:cNvPr>
          <p:cNvSpPr/>
          <p:nvPr/>
        </p:nvSpPr>
        <p:spPr>
          <a:xfrm>
            <a:off x="265836" y="765300"/>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2.</a:t>
            </a:r>
          </a:p>
        </p:txBody>
      </p:sp>
      <p:sp>
        <p:nvSpPr>
          <p:cNvPr id="17" name="TextBox 16">
            <a:extLst>
              <a:ext uri="{FF2B5EF4-FFF2-40B4-BE49-F238E27FC236}">
                <a16:creationId xmlns:a16="http://schemas.microsoft.com/office/drawing/2014/main" id="{91ECC19A-8C2E-2BAF-D231-7FCDABE57F55}"/>
              </a:ext>
            </a:extLst>
          </p:cNvPr>
          <p:cNvSpPr txBox="1"/>
          <p:nvPr/>
        </p:nvSpPr>
        <p:spPr>
          <a:xfrm>
            <a:off x="969408" y="661183"/>
            <a:ext cx="3602592" cy="496996"/>
          </a:xfrm>
          <a:prstGeom prst="rect">
            <a:avLst/>
          </a:prstGeom>
          <a:noFill/>
        </p:spPr>
        <p:txBody>
          <a:bodyPr wrap="square">
            <a:spAutoFit/>
          </a:bodyPr>
          <a:lstStyle/>
          <a:p>
            <a:pPr>
              <a:lnSpc>
                <a:spcPct val="150000"/>
              </a:lnSpc>
              <a:spcBef>
                <a:spcPts val="600"/>
              </a:spcBef>
              <a:spcAft>
                <a:spcPts val="300"/>
              </a:spcAft>
            </a:pPr>
            <a:r>
              <a:rPr lang="en-US" sz="2000" kern="100" dirty="0" err="1">
                <a:latin typeface="+mj-lt"/>
                <a:ea typeface="Calibri" panose="020F0502020204030204" pitchFamily="34" charset="0"/>
                <a:cs typeface="Times New Roman" panose="02020603050405020304" pitchFamily="18" charset="0"/>
              </a:rPr>
              <a:t>Thực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hiện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các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hoạt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động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sau</a:t>
            </a:r>
            <a:endParaRPr lang="en-US" sz="2000" kern="100" dirty="0">
              <a:effectLst/>
              <a:latin typeface="+mj-lt"/>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2"/>
          <a:stretch>
            <a:fillRect/>
          </a:stretch>
        </p:blipFill>
        <p:spPr>
          <a:xfrm>
            <a:off x="6400799" y="224523"/>
            <a:ext cx="1922762" cy="1081554"/>
          </a:xfrm>
          <a:prstGeom prst="rect">
            <a:avLst/>
          </a:prstGeom>
        </p:spPr>
      </p:pic>
      <p:pic>
        <p:nvPicPr>
          <p:cNvPr id="3" name="Picture 2">
            <a:extLst>
              <a:ext uri="{FF2B5EF4-FFF2-40B4-BE49-F238E27FC236}">
                <a16:creationId xmlns:a16="http://schemas.microsoft.com/office/drawing/2014/main" id="{B7FEC63F-AC48-723B-0EC1-3C28731FCE73}"/>
              </a:ext>
            </a:extLst>
          </p:cNvPr>
          <p:cNvPicPr>
            <a:picLocks noChangeAspect="1"/>
          </p:cNvPicPr>
          <p:nvPr/>
        </p:nvPicPr>
        <p:blipFill rotWithShape="1">
          <a:blip r:embed="rId3"/>
          <a:srcRect l="66364" t="1925" r="7502" b="7177"/>
          <a:stretch/>
        </p:blipFill>
        <p:spPr>
          <a:xfrm>
            <a:off x="6400799" y="1675992"/>
            <a:ext cx="2229023" cy="2784429"/>
          </a:xfrm>
          <a:prstGeom prst="rect">
            <a:avLst/>
          </a:prstGeom>
        </p:spPr>
      </p:pic>
    </p:spTree>
    <p:extLst>
      <p:ext uri="{BB962C8B-B14F-4D97-AF65-F5344CB8AC3E}">
        <p14:creationId xmlns:p14="http://schemas.microsoft.com/office/powerpoint/2010/main" val="20140473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BAF5B76-1442-C81B-014F-D9AE48E28204}"/>
              </a:ext>
            </a:extLst>
          </p:cNvPr>
          <p:cNvSpPr/>
          <p:nvPr/>
        </p:nvSpPr>
        <p:spPr>
          <a:xfrm>
            <a:off x="265836" y="395763"/>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2.</a:t>
            </a:r>
          </a:p>
        </p:txBody>
      </p:sp>
      <p:grpSp>
        <p:nvGrpSpPr>
          <p:cNvPr id="14" name="Group 13">
            <a:extLst>
              <a:ext uri="{FF2B5EF4-FFF2-40B4-BE49-F238E27FC236}">
                <a16:creationId xmlns:a16="http://schemas.microsoft.com/office/drawing/2014/main" id="{4C57E7A2-E1E2-316A-60AF-AEEA31608CC4}"/>
              </a:ext>
            </a:extLst>
          </p:cNvPr>
          <p:cNvGrpSpPr/>
          <p:nvPr/>
        </p:nvGrpSpPr>
        <p:grpSpPr>
          <a:xfrm>
            <a:off x="3900960" y="395763"/>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3"/>
          <a:stretch>
            <a:fillRect/>
          </a:stretch>
        </p:blipFill>
        <p:spPr>
          <a:xfrm>
            <a:off x="7312595" y="3860640"/>
            <a:ext cx="2280640" cy="1282860"/>
          </a:xfrm>
          <a:prstGeom prst="rect">
            <a:avLst/>
          </a:prstGeom>
        </p:spPr>
      </p:pic>
      <p:sp>
        <p:nvSpPr>
          <p:cNvPr id="4" name="TextBox 3">
            <a:extLst>
              <a:ext uri="{FF2B5EF4-FFF2-40B4-BE49-F238E27FC236}">
                <a16:creationId xmlns:a16="http://schemas.microsoft.com/office/drawing/2014/main" id="{44657F55-1A06-92D9-D505-F5B7BC5E39D0}"/>
              </a:ext>
            </a:extLst>
          </p:cNvPr>
          <p:cNvSpPr txBox="1"/>
          <p:nvPr/>
        </p:nvSpPr>
        <p:spPr>
          <a:xfrm>
            <a:off x="602856" y="1153535"/>
            <a:ext cx="5523265" cy="496996"/>
          </a:xfrm>
          <a:prstGeom prst="rect">
            <a:avLst/>
          </a:prstGeom>
          <a:noFill/>
        </p:spPr>
        <p:txBody>
          <a:bodyPr wrap="square">
            <a:spAutoFit/>
          </a:bodyPr>
          <a:lstStyle/>
          <a:p>
            <a:pPr algn="just">
              <a:lnSpc>
                <a:spcPct val="150000"/>
              </a:lnSpc>
            </a:pPr>
            <a:r>
              <a:rPr lang="vi-VN" sz="2000" dirty="0">
                <a:latin typeface="+mn-lt"/>
              </a:rPr>
              <a:t>a)</a:t>
            </a:r>
            <a:endParaRPr lang="en-US" sz="2000" kern="100" dirty="0">
              <a:effectLst/>
              <a:latin typeface="+mn-lt"/>
              <a:ea typeface="Calibri" panose="020F0502020204030204" pitchFamily="34" charset="0"/>
              <a:cs typeface="Times New Roman" panose="02020603050405020304" pitchFamily="18" charset="0"/>
            </a:endParaRPr>
          </a:p>
        </p:txBody>
      </p:sp>
      <p:pic>
        <p:nvPicPr>
          <p:cNvPr id="5" name="Picture 4" descr="A two angles of a circle&#10;&#10;Description automatically generated">
            <a:extLst>
              <a:ext uri="{FF2B5EF4-FFF2-40B4-BE49-F238E27FC236}">
                <a16:creationId xmlns:a16="http://schemas.microsoft.com/office/drawing/2014/main" id="{599A090D-6C7B-7E07-21C2-1AB996F6E00F}"/>
              </a:ext>
            </a:extLst>
          </p:cNvPr>
          <p:cNvPicPr>
            <a:picLocks noChangeAspect="1"/>
          </p:cNvPicPr>
          <p:nvPr/>
        </p:nvPicPr>
        <p:blipFill rotWithShape="1">
          <a:blip r:embed="rId4">
            <a:extLst>
              <a:ext uri="{28A0092B-C50C-407E-A947-70E740481C1C}">
                <a14:useLocalDpi xmlns:a14="http://schemas.microsoft.com/office/drawing/2010/main" val="0"/>
              </a:ext>
            </a:extLst>
          </a:blip>
          <a:srcRect l="60441" b="36742"/>
          <a:stretch/>
        </p:blipFill>
        <p:spPr bwMode="auto">
          <a:xfrm>
            <a:off x="1485481" y="1177146"/>
            <a:ext cx="1911281" cy="1744044"/>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A9DA74A-E856-777B-4E6A-8A2D22BEE502}"/>
                  </a:ext>
                </a:extLst>
              </p:cNvPr>
              <p:cNvSpPr txBox="1"/>
              <p:nvPr/>
            </p:nvSpPr>
            <p:spPr>
              <a:xfrm>
                <a:off x="698277" y="3124829"/>
                <a:ext cx="7804455" cy="1471621"/>
              </a:xfrm>
              <a:prstGeom prst="rect">
                <a:avLst/>
              </a:prstGeom>
              <a:noFill/>
            </p:spPr>
            <p:txBody>
              <a:bodyPr wrap="square">
                <a:spAutoFit/>
              </a:bodyPr>
              <a:lstStyle/>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b) </a:t>
                </a:r>
                <a:r>
                  <a:rPr lang="en-US" sz="2000" kern="100" dirty="0" err="1">
                    <a:effectLst/>
                    <a:latin typeface="+mj-lt"/>
                    <a:ea typeface="Calibri" panose="020F0502020204030204" pitchFamily="34" charset="0"/>
                    <a:cs typeface="Times New Roman" panose="02020603050405020304" pitchFamily="18" charset="0"/>
                  </a:rPr>
                  <a:t>Diện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hình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vuông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cạnh</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 3</m:t>
                    </m:r>
                  </m:oMath>
                </a14:m>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000" i="1" kern="100" baseline="30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 9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2000" i="1" kern="100" baseline="30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err="1">
                    <a:effectLst/>
                    <a:latin typeface="+mj-lt"/>
                    <a:ea typeface="Calibri" panose="020F0502020204030204" pitchFamily="34" charset="0"/>
                    <a:cs typeface="Times New Roman" panose="02020603050405020304" pitchFamily="18" charset="0"/>
                  </a:rPr>
                  <a:t>Diện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hình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vuông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cạnh</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e>
                      <m:sup>
                        <m:r>
                          <a:rPr lang="en-US" sz="2000" i="1" kern="100" baseline="30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=16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𝑐𝑚</m:t>
                    </m:r>
                    <m:r>
                      <a:rPr lang="en-US" sz="2000" i="1" kern="100" baseline="300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err="1">
                    <a:effectLst/>
                    <a:latin typeface="+mj-lt"/>
                    <a:ea typeface="Calibri" panose="020F0502020204030204" pitchFamily="34" charset="0"/>
                    <a:cs typeface="Times New Roman" panose="02020603050405020304" pitchFamily="18" charset="0"/>
                  </a:rPr>
                  <a:t>Tổng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diện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hình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vuông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trên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9 + 16 = 25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2000" i="1" kern="100" baseline="30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A9DA74A-E856-777B-4E6A-8A2D22BEE502}"/>
                  </a:ext>
                </a:extLst>
              </p:cNvPr>
              <p:cNvSpPr txBox="1">
                <a:spLocks noRot="1" noChangeAspect="1" noMove="1" noResize="1" noEditPoints="1" noAdjustHandles="1" noChangeArrowheads="1" noChangeShapeType="1" noTextEdit="1"/>
              </p:cNvSpPr>
              <p:nvPr/>
            </p:nvSpPr>
            <p:spPr>
              <a:xfrm>
                <a:off x="698277" y="3124829"/>
                <a:ext cx="7804455" cy="1471621"/>
              </a:xfrm>
              <a:prstGeom prst="rect">
                <a:avLst/>
              </a:prstGeom>
              <a:blipFill>
                <a:blip r:embed="rId5"/>
                <a:stretch>
                  <a:fillRect l="-859" b="-705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6DD84FF7-4FCE-6518-5090-0720AAAB71BF}"/>
              </a:ext>
            </a:extLst>
          </p:cNvPr>
          <p:cNvPicPr>
            <a:picLocks noChangeAspect="1"/>
          </p:cNvPicPr>
          <p:nvPr/>
        </p:nvPicPr>
        <p:blipFill rotWithShape="1">
          <a:blip r:embed="rId6"/>
          <a:srcRect l="66364" t="1925" r="7502" b="7177"/>
          <a:stretch/>
        </p:blipFill>
        <p:spPr>
          <a:xfrm>
            <a:off x="5992944" y="650870"/>
            <a:ext cx="2044924" cy="2554458"/>
          </a:xfrm>
          <a:prstGeom prst="rect">
            <a:avLst/>
          </a:prstGeom>
        </p:spPr>
      </p:pic>
    </p:spTree>
    <p:extLst>
      <p:ext uri="{BB962C8B-B14F-4D97-AF65-F5344CB8AC3E}">
        <p14:creationId xmlns:p14="http://schemas.microsoft.com/office/powerpoint/2010/main" val="28008186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BAF5B76-1442-C81B-014F-D9AE48E28204}"/>
              </a:ext>
            </a:extLst>
          </p:cNvPr>
          <p:cNvSpPr/>
          <p:nvPr/>
        </p:nvSpPr>
        <p:spPr>
          <a:xfrm>
            <a:off x="265836" y="395763"/>
            <a:ext cx="840295"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2.</a:t>
            </a:r>
          </a:p>
        </p:txBody>
      </p:sp>
      <p:grpSp>
        <p:nvGrpSpPr>
          <p:cNvPr id="14" name="Group 13">
            <a:extLst>
              <a:ext uri="{FF2B5EF4-FFF2-40B4-BE49-F238E27FC236}">
                <a16:creationId xmlns:a16="http://schemas.microsoft.com/office/drawing/2014/main" id="{4C57E7A2-E1E2-316A-60AF-AEEA31608CC4}"/>
              </a:ext>
            </a:extLst>
          </p:cNvPr>
          <p:cNvGrpSpPr/>
          <p:nvPr/>
        </p:nvGrpSpPr>
        <p:grpSpPr>
          <a:xfrm>
            <a:off x="3900960" y="577967"/>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3"/>
          <a:stretch>
            <a:fillRect/>
          </a:stretch>
        </p:blipFill>
        <p:spPr>
          <a:xfrm>
            <a:off x="7312595" y="3860640"/>
            <a:ext cx="2280640" cy="128286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A9DA74A-E856-777B-4E6A-8A2D22BEE502}"/>
                  </a:ext>
                </a:extLst>
              </p:cNvPr>
              <p:cNvSpPr txBox="1"/>
              <p:nvPr/>
            </p:nvSpPr>
            <p:spPr>
              <a:xfrm>
                <a:off x="465768" y="1320616"/>
                <a:ext cx="5942223" cy="2369303"/>
              </a:xfrm>
              <a:prstGeom prst="rect">
                <a:avLst/>
              </a:prstGeom>
              <a:noFill/>
            </p:spPr>
            <p:txBody>
              <a:bodyPr wrap="square">
                <a:spAutoFit/>
              </a:bodyPr>
              <a:lstStyle/>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b) </a:t>
                </a:r>
                <a:r>
                  <a:rPr lang="en-US" sz="2000" kern="100" dirty="0" err="1">
                    <a:effectLst/>
                    <a:latin typeface="+mj-lt"/>
                    <a:ea typeface="Calibri" panose="020F0502020204030204" pitchFamily="34" charset="0"/>
                    <a:cs typeface="Times New Roman" panose="02020603050405020304" pitchFamily="18" charset="0"/>
                  </a:rPr>
                  <a:t>Diện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hình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vuông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cạnh</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=5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baseline="300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=25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2000" i="1" kern="100" baseline="30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err="1">
                    <a:effectLst/>
                    <a:latin typeface="+mj-lt"/>
                    <a:ea typeface="Calibri" panose="020F0502020204030204" pitchFamily="34" charset="0"/>
                    <a:cs typeface="Times New Roman" panose="02020603050405020304" pitchFamily="18" charset="0"/>
                  </a:rPr>
                  <a:t>Vậy</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diện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hình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vuông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cạnh</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bằng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tổng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diện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tích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hình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vuông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tương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ứng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cạnh</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và</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2000" kern="100" dirty="0">
                    <a:effectLst/>
                    <a:latin typeface="+mj-lt"/>
                    <a:ea typeface="Calibri" panose="020F0502020204030204" pitchFamily="34" charset="0"/>
                    <a:cs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8A9DA74A-E856-777B-4E6A-8A2D22BEE502}"/>
                  </a:ext>
                </a:extLst>
              </p:cNvPr>
              <p:cNvSpPr txBox="1">
                <a:spLocks noRot="1" noChangeAspect="1" noMove="1" noResize="1" noEditPoints="1" noAdjustHandles="1" noChangeArrowheads="1" noChangeShapeType="1" noTextEdit="1"/>
              </p:cNvSpPr>
              <p:nvPr/>
            </p:nvSpPr>
            <p:spPr>
              <a:xfrm>
                <a:off x="465768" y="1320616"/>
                <a:ext cx="5942223" cy="2369303"/>
              </a:xfrm>
              <a:prstGeom prst="rect">
                <a:avLst/>
              </a:prstGeom>
              <a:blipFill>
                <a:blip r:embed="rId4"/>
                <a:stretch>
                  <a:fillRect l="-1026" r="-1128" b="-3866"/>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88616089-FA60-B057-EB9F-D99EB6BB1066}"/>
              </a:ext>
            </a:extLst>
          </p:cNvPr>
          <p:cNvPicPr>
            <a:picLocks noChangeAspect="1"/>
          </p:cNvPicPr>
          <p:nvPr/>
        </p:nvPicPr>
        <p:blipFill rotWithShape="1">
          <a:blip r:embed="rId5"/>
          <a:srcRect l="66364" t="1925" r="7502" b="7177"/>
          <a:stretch/>
        </p:blipFill>
        <p:spPr>
          <a:xfrm>
            <a:off x="6476638" y="1088181"/>
            <a:ext cx="2044924" cy="255445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E5E4A25-C020-A01D-05A6-1039D42ECD89}"/>
                  </a:ext>
                </a:extLst>
              </p:cNvPr>
              <p:cNvSpPr txBox="1"/>
              <p:nvPr/>
            </p:nvSpPr>
            <p:spPr>
              <a:xfrm>
                <a:off x="921258" y="3764343"/>
                <a:ext cx="6916455" cy="974369"/>
              </a:xfrm>
              <a:prstGeom prst="rect">
                <a:avLst/>
              </a:prstGeom>
              <a:noFill/>
            </p:spPr>
            <p:txBody>
              <a:bodyPr wrap="square">
                <a:spAutoFit/>
              </a:bodyPr>
              <a:lstStyle/>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c) </a:t>
                </a:r>
                <a:r>
                  <a:rPr lang="en-US" sz="2000" kern="100" dirty="0" err="1">
                    <a:effectLst/>
                    <a:latin typeface="+mj-lt"/>
                    <a:ea typeface="Calibri" panose="020F0502020204030204" pitchFamily="34" charset="0"/>
                    <a:cs typeface="Times New Roman" panose="02020603050405020304" pitchFamily="18" charset="0"/>
                  </a:rPr>
                  <a:t>Dùng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thước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êke</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hoặc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thước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đo</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góc</a:t>
                </a:r>
                <a:r>
                  <a:rPr lang="en-US" sz="2000" kern="100" dirty="0">
                    <a:effectLst/>
                    <a:latin typeface="+mj-lt"/>
                    <a:ea typeface="Calibri" panose="020F0502020204030204" pitchFamily="34" charset="0"/>
                    <a:cs typeface="Times New Roman" panose="02020603050405020304" pitchFamily="18" charset="0"/>
                  </a:rPr>
                  <a:t>) ta </a:t>
                </a:r>
                <a:r>
                  <a:rPr lang="en-US" sz="2000" kern="100" dirty="0" err="1">
                    <a:effectLst/>
                    <a:latin typeface="+mj-lt"/>
                    <a:ea typeface="Calibri" panose="020F0502020204030204" pitchFamily="34" charset="0"/>
                    <a:cs typeface="Times New Roman" panose="02020603050405020304" pitchFamily="18" charset="0"/>
                  </a:rPr>
                  <a:t>xác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định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được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góc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vuông</a:t>
                </a:r>
                <a:r>
                  <a:rPr lang="en-US" sz="2000" kern="100" dirty="0">
                    <a:effectLst/>
                    <a:latin typeface="+mj-lt"/>
                    <a:ea typeface="Calibri" panose="020F0502020204030204" pitchFamily="34" charset="0"/>
                    <a:cs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BE5E4A25-C020-A01D-05A6-1039D42ECD89}"/>
                  </a:ext>
                </a:extLst>
              </p:cNvPr>
              <p:cNvSpPr txBox="1">
                <a:spLocks noRot="1" noChangeAspect="1" noMove="1" noResize="1" noEditPoints="1" noAdjustHandles="1" noChangeArrowheads="1" noChangeShapeType="1" noTextEdit="1"/>
              </p:cNvSpPr>
              <p:nvPr/>
            </p:nvSpPr>
            <p:spPr>
              <a:xfrm>
                <a:off x="921258" y="3764343"/>
                <a:ext cx="6916455" cy="974369"/>
              </a:xfrm>
              <a:prstGeom prst="rect">
                <a:avLst/>
              </a:prstGeom>
              <a:blipFill>
                <a:blip r:embed="rId6"/>
                <a:stretch>
                  <a:fillRect l="-881" r="-3084" b="-11321"/>
                </a:stretch>
              </a:blipFill>
            </p:spPr>
            <p:txBody>
              <a:bodyPr/>
              <a:lstStyle/>
              <a:p>
                <a:r>
                  <a:rPr lang="en-US">
                    <a:noFill/>
                  </a:rPr>
                  <a:t> </a:t>
                </a:r>
              </a:p>
            </p:txBody>
          </p:sp>
        </mc:Fallback>
      </mc:AlternateContent>
    </p:spTree>
    <p:extLst>
      <p:ext uri="{BB962C8B-B14F-4D97-AF65-F5344CB8AC3E}">
        <p14:creationId xmlns:p14="http://schemas.microsoft.com/office/powerpoint/2010/main" val="14998468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9" name="Google Shape;802;p36">
            <a:extLst>
              <a:ext uri="{FF2B5EF4-FFF2-40B4-BE49-F238E27FC236}">
                <a16:creationId xmlns:a16="http://schemas.microsoft.com/office/drawing/2014/main" id="{5E367021-5F45-B7E0-67DA-6F39518650F6}"/>
              </a:ext>
            </a:extLst>
          </p:cNvPr>
          <p:cNvSpPr txBox="1">
            <a:spLocks/>
          </p:cNvSpPr>
          <p:nvPr/>
        </p:nvSpPr>
        <p:spPr>
          <a:xfrm>
            <a:off x="3237690" y="391757"/>
            <a:ext cx="2668620" cy="676763"/>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
        <p:nvSpPr>
          <p:cNvPr id="13" name="TextBox 12">
            <a:extLst>
              <a:ext uri="{FF2B5EF4-FFF2-40B4-BE49-F238E27FC236}">
                <a16:creationId xmlns:a16="http://schemas.microsoft.com/office/drawing/2014/main" id="{D504A159-3BD5-FAF9-CBEC-2588C7ABFBC6}"/>
              </a:ext>
            </a:extLst>
          </p:cNvPr>
          <p:cNvSpPr txBox="1"/>
          <p:nvPr/>
        </p:nvSpPr>
        <p:spPr>
          <a:xfrm>
            <a:off x="379047" y="1828405"/>
            <a:ext cx="5717283" cy="1486689"/>
          </a:xfrm>
          <a:prstGeom prst="rect">
            <a:avLst/>
          </a:prstGeom>
          <a:solidFill>
            <a:srgbClr val="FBB7CA"/>
          </a:solidFill>
        </p:spPr>
        <p:txBody>
          <a:bodyPr wrap="square">
            <a:spAutoFit/>
          </a:bodyPr>
          <a:lstStyle/>
          <a:p>
            <a:pPr algn="just">
              <a:lnSpc>
                <a:spcPct val="150000"/>
              </a:lnSpc>
              <a:spcBef>
                <a:spcPts val="100"/>
              </a:spcBef>
              <a:spcAft>
                <a:spcPts val="100"/>
              </a:spcAft>
            </a:pPr>
            <a:r>
              <a:rPr lang="en-US" sz="2100" dirty="0" err="1">
                <a:latin typeface="+mj-lt"/>
                <a:ea typeface="Calibri" panose="020F0502020204030204" pitchFamily="34" charset="0"/>
                <a:cs typeface="Times New Roman" panose="02020603050405020304" pitchFamily="18" charset="0"/>
              </a:rPr>
              <a:t>N</a:t>
            </a:r>
            <a:r>
              <a:rPr lang="en-US" sz="2100" dirty="0" err="1">
                <a:latin typeface="+mj-lt"/>
                <a:ea typeface="Calibri" panose="020F0502020204030204" pitchFamily="34" charset="0"/>
              </a:rPr>
              <a:t>ế</a:t>
            </a:r>
            <a:r>
              <a:rPr lang="en-US" sz="2100" dirty="0" err="1">
                <a:latin typeface="+mj-lt"/>
                <a:ea typeface="Calibri" panose="020F0502020204030204" pitchFamily="34" charset="0"/>
                <a:cs typeface="Times New Roman" panose="02020603050405020304" pitchFamily="18" charset="0"/>
              </a:rPr>
              <a:t>u</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m</a:t>
            </a:r>
            <a:r>
              <a:rPr lang="en-US" sz="2100" dirty="0" err="1">
                <a:latin typeface="+mj-lt"/>
                <a:ea typeface="Calibri" panose="020F0502020204030204" pitchFamily="34" charset="0"/>
              </a:rPr>
              <a:t>ộ</a:t>
            </a:r>
            <a:r>
              <a:rPr lang="en-US" sz="2100" dirty="0" err="1">
                <a:latin typeface="+mj-lt"/>
                <a:ea typeface="Calibri" panose="020F0502020204030204" pitchFamily="34" charset="0"/>
                <a:cs typeface="Times New Roman" panose="02020603050405020304" pitchFamily="18" charset="0"/>
              </a:rPr>
              <a:t>t</a:t>
            </a:r>
            <a:r>
              <a:rPr lang="en-US" sz="2100" dirty="0">
                <a:latin typeface="+mj-lt"/>
                <a:ea typeface="Calibri" panose="020F0502020204030204" pitchFamily="34" charset="0"/>
                <a:cs typeface="Times New Roman" panose="02020603050405020304" pitchFamily="18" charset="0"/>
              </a:rPr>
              <a:t> tam </a:t>
            </a:r>
            <a:r>
              <a:rPr lang="en-US" sz="2100" dirty="0" err="1">
                <a:latin typeface="+mj-lt"/>
                <a:ea typeface="Calibri" panose="020F0502020204030204" pitchFamily="34" charset="0"/>
                <a:cs typeface="Times New Roman" panose="02020603050405020304" pitchFamily="18" charset="0"/>
              </a:rPr>
              <a:t>gi</a:t>
            </a:r>
            <a:r>
              <a:rPr lang="en-US" sz="2100" dirty="0" err="1">
                <a:latin typeface="+mj-lt"/>
                <a:ea typeface="Calibri" panose="020F0502020204030204" pitchFamily="34" charset="0"/>
              </a:rPr>
              <a:t>á</a:t>
            </a:r>
            <a:r>
              <a:rPr lang="en-US" sz="2100" dirty="0" err="1">
                <a:latin typeface="+mj-lt"/>
                <a:ea typeface="Calibri" panose="020F0502020204030204" pitchFamily="34" charset="0"/>
                <a:cs typeface="Times New Roman" panose="02020603050405020304" pitchFamily="18" charset="0"/>
              </a:rPr>
              <a:t>c</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c</a:t>
            </a:r>
            <a:r>
              <a:rPr lang="en-US" sz="2100" dirty="0" err="1">
                <a:latin typeface="+mj-lt"/>
                <a:ea typeface="Calibri" panose="020F0502020204030204" pitchFamily="34" charset="0"/>
              </a:rPr>
              <a:t>ó</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b</a:t>
            </a:r>
            <a:r>
              <a:rPr lang="en-US" sz="2100" dirty="0" err="1">
                <a:latin typeface="+mj-lt"/>
                <a:ea typeface="Calibri" panose="020F0502020204030204" pitchFamily="34" charset="0"/>
              </a:rPr>
              <a:t>ì</a:t>
            </a:r>
            <a:r>
              <a:rPr lang="en-US" sz="2100" dirty="0" err="1">
                <a:latin typeface="+mj-lt"/>
                <a:ea typeface="Calibri" panose="020F0502020204030204" pitchFamily="34" charset="0"/>
                <a:cs typeface="Times New Roman" panose="02020603050405020304" pitchFamily="18" charset="0"/>
              </a:rPr>
              <a:t>nh</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ph</a:t>
            </a:r>
            <a:r>
              <a:rPr lang="en-US" sz="2100" dirty="0" err="1">
                <a:latin typeface="+mj-lt"/>
                <a:ea typeface="Calibri" panose="020F0502020204030204" pitchFamily="34" charset="0"/>
              </a:rPr>
              <a:t>ươ</a:t>
            </a:r>
            <a:r>
              <a:rPr lang="en-US" sz="2100" dirty="0" err="1">
                <a:latin typeface="+mj-lt"/>
                <a:ea typeface="Calibri" panose="020F0502020204030204" pitchFamily="34" charset="0"/>
                <a:cs typeface="Times New Roman" panose="02020603050405020304" pitchFamily="18" charset="0"/>
              </a:rPr>
              <a:t>ng</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c</a:t>
            </a:r>
            <a:r>
              <a:rPr lang="en-US" sz="2100" dirty="0" err="1">
                <a:latin typeface="+mj-lt"/>
                <a:ea typeface="Calibri" panose="020F0502020204030204" pitchFamily="34" charset="0"/>
              </a:rPr>
              <a:t>ủ</a:t>
            </a:r>
            <a:r>
              <a:rPr lang="en-US" sz="2100" dirty="0" err="1">
                <a:latin typeface="+mj-lt"/>
                <a:ea typeface="Calibri" panose="020F0502020204030204" pitchFamily="34" charset="0"/>
                <a:cs typeface="Times New Roman" panose="02020603050405020304" pitchFamily="18" charset="0"/>
              </a:rPr>
              <a:t>a</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m</a:t>
            </a:r>
            <a:r>
              <a:rPr lang="en-US" sz="2100" dirty="0" err="1">
                <a:latin typeface="+mj-lt"/>
                <a:ea typeface="Calibri" panose="020F0502020204030204" pitchFamily="34" charset="0"/>
              </a:rPr>
              <a:t>ộ</a:t>
            </a:r>
            <a:r>
              <a:rPr lang="en-US" sz="2100" dirty="0" err="1">
                <a:latin typeface="+mj-lt"/>
                <a:ea typeface="Calibri" panose="020F0502020204030204" pitchFamily="34" charset="0"/>
                <a:cs typeface="Times New Roman" panose="02020603050405020304" pitchFamily="18" charset="0"/>
              </a:rPr>
              <a:t>t</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c</a:t>
            </a:r>
            <a:r>
              <a:rPr lang="en-US" sz="2100" dirty="0" err="1">
                <a:latin typeface="+mj-lt"/>
                <a:ea typeface="Calibri" panose="020F0502020204030204" pitchFamily="34" charset="0"/>
              </a:rPr>
              <a:t>ạ</a:t>
            </a:r>
            <a:r>
              <a:rPr lang="en-US" sz="2100" dirty="0" err="1">
                <a:latin typeface="+mj-lt"/>
                <a:ea typeface="Calibri" panose="020F0502020204030204" pitchFamily="34" charset="0"/>
                <a:cs typeface="Times New Roman" panose="02020603050405020304" pitchFamily="18" charset="0"/>
              </a:rPr>
              <a:t>nh</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b</a:t>
            </a:r>
            <a:r>
              <a:rPr lang="en-US" sz="2100" dirty="0" err="1">
                <a:latin typeface="+mj-lt"/>
                <a:ea typeface="Calibri" panose="020F0502020204030204" pitchFamily="34" charset="0"/>
              </a:rPr>
              <a:t>ằ</a:t>
            </a:r>
            <a:r>
              <a:rPr lang="en-US" sz="2100" dirty="0" err="1">
                <a:latin typeface="+mj-lt"/>
                <a:ea typeface="Calibri" panose="020F0502020204030204" pitchFamily="34" charset="0"/>
                <a:cs typeface="Times New Roman" panose="02020603050405020304" pitchFamily="18" charset="0"/>
              </a:rPr>
              <a:t>ng</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t</a:t>
            </a:r>
            <a:r>
              <a:rPr lang="en-US" sz="2100" dirty="0" err="1">
                <a:latin typeface="+mj-lt"/>
                <a:ea typeface="Calibri" panose="020F0502020204030204" pitchFamily="34" charset="0"/>
              </a:rPr>
              <a:t>ổ</a:t>
            </a:r>
            <a:r>
              <a:rPr lang="en-US" sz="2100" dirty="0" err="1">
                <a:latin typeface="+mj-lt"/>
                <a:ea typeface="Calibri" panose="020F0502020204030204" pitchFamily="34" charset="0"/>
                <a:cs typeface="Times New Roman" panose="02020603050405020304" pitchFamily="18" charset="0"/>
              </a:rPr>
              <a:t>ng</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c</a:t>
            </a:r>
            <a:r>
              <a:rPr lang="en-US" sz="2100" dirty="0" err="1">
                <a:latin typeface="+mj-lt"/>
                <a:ea typeface="Calibri" panose="020F0502020204030204" pitchFamily="34" charset="0"/>
              </a:rPr>
              <a:t>á</a:t>
            </a:r>
            <a:r>
              <a:rPr lang="en-US" sz="2100" dirty="0" err="1">
                <a:latin typeface="+mj-lt"/>
                <a:ea typeface="Calibri" panose="020F0502020204030204" pitchFamily="34" charset="0"/>
                <a:cs typeface="Times New Roman" panose="02020603050405020304" pitchFamily="18" charset="0"/>
              </a:rPr>
              <a:t>c</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b</a:t>
            </a:r>
            <a:r>
              <a:rPr lang="en-US" sz="2100" dirty="0" err="1">
                <a:latin typeface="+mj-lt"/>
                <a:ea typeface="Calibri" panose="020F0502020204030204" pitchFamily="34" charset="0"/>
              </a:rPr>
              <a:t>ì</a:t>
            </a:r>
            <a:r>
              <a:rPr lang="en-US" sz="2100" dirty="0" err="1">
                <a:latin typeface="+mj-lt"/>
                <a:ea typeface="Calibri" panose="020F0502020204030204" pitchFamily="34" charset="0"/>
                <a:cs typeface="Times New Roman" panose="02020603050405020304" pitchFamily="18" charset="0"/>
              </a:rPr>
              <a:t>nh</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ph</a:t>
            </a:r>
            <a:r>
              <a:rPr lang="en-US" sz="2100" dirty="0" err="1">
                <a:latin typeface="+mj-lt"/>
                <a:ea typeface="Calibri" panose="020F0502020204030204" pitchFamily="34" charset="0"/>
              </a:rPr>
              <a:t>ươ</a:t>
            </a:r>
            <a:r>
              <a:rPr lang="en-US" sz="2100" dirty="0" err="1">
                <a:latin typeface="+mj-lt"/>
                <a:ea typeface="Calibri" panose="020F0502020204030204" pitchFamily="34" charset="0"/>
                <a:cs typeface="Times New Roman" panose="02020603050405020304" pitchFamily="18" charset="0"/>
              </a:rPr>
              <a:t>ng</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c</a:t>
            </a:r>
            <a:r>
              <a:rPr lang="en-US" sz="2100" dirty="0" err="1">
                <a:latin typeface="+mj-lt"/>
                <a:ea typeface="Calibri" panose="020F0502020204030204" pitchFamily="34" charset="0"/>
              </a:rPr>
              <a:t>ủ</a:t>
            </a:r>
            <a:r>
              <a:rPr lang="en-US" sz="2100" dirty="0" err="1">
                <a:latin typeface="+mj-lt"/>
                <a:ea typeface="Calibri" panose="020F0502020204030204" pitchFamily="34" charset="0"/>
                <a:cs typeface="Times New Roman" panose="02020603050405020304" pitchFamily="18" charset="0"/>
              </a:rPr>
              <a:t>a</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hai</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c</a:t>
            </a:r>
            <a:r>
              <a:rPr lang="en-US" sz="2100" dirty="0" err="1">
                <a:latin typeface="+mj-lt"/>
                <a:ea typeface="Calibri" panose="020F0502020204030204" pitchFamily="34" charset="0"/>
              </a:rPr>
              <a:t>ạ</a:t>
            </a:r>
            <a:r>
              <a:rPr lang="en-US" sz="2100" dirty="0" err="1">
                <a:latin typeface="+mj-lt"/>
                <a:ea typeface="Calibri" panose="020F0502020204030204" pitchFamily="34" charset="0"/>
                <a:cs typeface="Times New Roman" panose="02020603050405020304" pitchFamily="18" charset="0"/>
              </a:rPr>
              <a:t>nh</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c</a:t>
            </a:r>
            <a:r>
              <a:rPr lang="en-US" sz="2100" dirty="0" err="1">
                <a:latin typeface="+mj-lt"/>
                <a:ea typeface="Calibri" panose="020F0502020204030204" pitchFamily="34" charset="0"/>
              </a:rPr>
              <a:t>ò</a:t>
            </a:r>
            <a:r>
              <a:rPr lang="en-US" sz="2100" dirty="0" err="1">
                <a:latin typeface="+mj-lt"/>
                <a:ea typeface="Calibri" panose="020F0502020204030204" pitchFamily="34" charset="0"/>
                <a:cs typeface="Times New Roman" panose="02020603050405020304" pitchFamily="18" charset="0"/>
              </a:rPr>
              <a:t>n</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l</a:t>
            </a:r>
            <a:r>
              <a:rPr lang="en-US" sz="2100" dirty="0" err="1">
                <a:latin typeface="+mj-lt"/>
                <a:ea typeface="Calibri" panose="020F0502020204030204" pitchFamily="34" charset="0"/>
              </a:rPr>
              <a:t>ạ</a:t>
            </a:r>
            <a:r>
              <a:rPr lang="en-US" sz="2100" dirty="0" err="1">
                <a:latin typeface="+mj-lt"/>
                <a:ea typeface="Calibri" panose="020F0502020204030204" pitchFamily="34" charset="0"/>
                <a:cs typeface="Times New Roman" panose="02020603050405020304" pitchFamily="18" charset="0"/>
              </a:rPr>
              <a:t>i</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th</a:t>
            </a:r>
            <a:r>
              <a:rPr lang="en-US" sz="2100" dirty="0" err="1">
                <a:latin typeface="+mj-lt"/>
                <a:ea typeface="Calibri" panose="020F0502020204030204" pitchFamily="34" charset="0"/>
              </a:rPr>
              <a:t>ì</a:t>
            </a:r>
            <a:r>
              <a:rPr lang="en-US" sz="2100" dirty="0">
                <a:latin typeface="+mj-lt"/>
                <a:ea typeface="Calibri" panose="020F0502020204030204" pitchFamily="34" charset="0"/>
                <a:cs typeface="Times New Roman" panose="02020603050405020304" pitchFamily="18" charset="0"/>
              </a:rPr>
              <a:t> tam </a:t>
            </a:r>
            <a:r>
              <a:rPr lang="en-US" sz="2100" dirty="0" err="1">
                <a:latin typeface="+mj-lt"/>
                <a:ea typeface="Calibri" panose="020F0502020204030204" pitchFamily="34" charset="0"/>
                <a:cs typeface="Times New Roman" panose="02020603050405020304" pitchFamily="18" charset="0"/>
              </a:rPr>
              <a:t>gi</a:t>
            </a:r>
            <a:r>
              <a:rPr lang="en-US" sz="2100" dirty="0" err="1">
                <a:latin typeface="+mj-lt"/>
                <a:ea typeface="Calibri" panose="020F0502020204030204" pitchFamily="34" charset="0"/>
              </a:rPr>
              <a:t>á</a:t>
            </a:r>
            <a:r>
              <a:rPr lang="en-US" sz="2100" dirty="0" err="1">
                <a:latin typeface="+mj-lt"/>
                <a:ea typeface="Calibri" panose="020F0502020204030204" pitchFamily="34" charset="0"/>
                <a:cs typeface="Times New Roman" panose="02020603050405020304" pitchFamily="18" charset="0"/>
              </a:rPr>
              <a:t>c</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rPr>
              <a:t>đó</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l</a:t>
            </a:r>
            <a:r>
              <a:rPr lang="en-US" sz="2100" dirty="0" err="1">
                <a:latin typeface="+mj-lt"/>
                <a:ea typeface="Calibri" panose="020F0502020204030204" pitchFamily="34" charset="0"/>
              </a:rPr>
              <a:t>à</a:t>
            </a:r>
            <a:r>
              <a:rPr lang="en-US" sz="2100" dirty="0">
                <a:latin typeface="+mj-lt"/>
                <a:ea typeface="Calibri" panose="020F0502020204030204" pitchFamily="34" charset="0"/>
                <a:cs typeface="Times New Roman" panose="02020603050405020304" pitchFamily="18" charset="0"/>
              </a:rPr>
              <a:t> tam </a:t>
            </a:r>
            <a:r>
              <a:rPr lang="en-US" sz="2100" dirty="0" err="1">
                <a:latin typeface="+mj-lt"/>
                <a:ea typeface="Calibri" panose="020F0502020204030204" pitchFamily="34" charset="0"/>
                <a:cs typeface="Times New Roman" panose="02020603050405020304" pitchFamily="18" charset="0"/>
              </a:rPr>
              <a:t>gi</a:t>
            </a:r>
            <a:r>
              <a:rPr lang="en-US" sz="2100" dirty="0" err="1">
                <a:latin typeface="+mj-lt"/>
                <a:ea typeface="Calibri" panose="020F0502020204030204" pitchFamily="34" charset="0"/>
              </a:rPr>
              <a:t>á</a:t>
            </a:r>
            <a:r>
              <a:rPr lang="en-US" sz="2100" dirty="0" err="1">
                <a:latin typeface="+mj-lt"/>
                <a:ea typeface="Calibri" panose="020F0502020204030204" pitchFamily="34" charset="0"/>
                <a:cs typeface="Times New Roman" panose="02020603050405020304" pitchFamily="18" charset="0"/>
              </a:rPr>
              <a:t>c</a:t>
            </a:r>
            <a:r>
              <a:rPr lang="en-US" sz="2100" dirty="0">
                <a:latin typeface="+mj-lt"/>
                <a:ea typeface="Calibri" panose="020F0502020204030204" pitchFamily="34" charset="0"/>
                <a:cs typeface="Times New Roman" panose="02020603050405020304" pitchFamily="18" charset="0"/>
              </a:rPr>
              <a:t> </a:t>
            </a:r>
            <a:r>
              <a:rPr lang="en-US" sz="2100" dirty="0" err="1">
                <a:latin typeface="+mj-lt"/>
                <a:ea typeface="Calibri" panose="020F0502020204030204" pitchFamily="34" charset="0"/>
                <a:cs typeface="Times New Roman" panose="02020603050405020304" pitchFamily="18" charset="0"/>
              </a:rPr>
              <a:t>vu</a:t>
            </a:r>
            <a:r>
              <a:rPr lang="en-US" sz="2100" dirty="0" err="1">
                <a:latin typeface="+mj-lt"/>
                <a:ea typeface="Calibri" panose="020F0502020204030204" pitchFamily="34" charset="0"/>
              </a:rPr>
              <a:t>ô</a:t>
            </a:r>
            <a:r>
              <a:rPr lang="en-US" sz="2100" dirty="0" err="1">
                <a:latin typeface="+mj-lt"/>
                <a:ea typeface="Calibri" panose="020F0502020204030204" pitchFamily="34" charset="0"/>
                <a:cs typeface="Times New Roman" panose="02020603050405020304" pitchFamily="18" charset="0"/>
              </a:rPr>
              <a:t>ng</a:t>
            </a:r>
            <a:r>
              <a:rPr lang="en-US" sz="2100" dirty="0">
                <a:latin typeface="+mj-lt"/>
                <a:ea typeface="Calibri" panose="020F0502020204030204" pitchFamily="34" charset="0"/>
                <a:cs typeface="Times New Roman" panose="02020603050405020304" pitchFamily="18" charset="0"/>
              </a:rPr>
              <a:t>.</a:t>
            </a:r>
            <a:endParaRPr lang="en-US" sz="2100" kern="100" dirty="0">
              <a:latin typeface="+mj-l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09ECFBA0-D4DF-B004-076B-F7F080EED8E7}"/>
              </a:ext>
            </a:extLst>
          </p:cNvPr>
          <p:cNvSpPr/>
          <p:nvPr/>
        </p:nvSpPr>
        <p:spPr>
          <a:xfrm>
            <a:off x="784483" y="1153977"/>
            <a:ext cx="4550152" cy="537391"/>
          </a:xfrm>
          <a:prstGeom prst="rect">
            <a:avLst/>
          </a:prstGeom>
        </p:spPr>
        <p:txBody>
          <a:bodyPr wrap="square">
            <a:spAutoFit/>
          </a:bodyPr>
          <a:lstStyle/>
          <a:p>
            <a:pPr marL="30480" marR="30480" algn="just">
              <a:lnSpc>
                <a:spcPct val="150000"/>
              </a:lnSpc>
              <a:buClrTx/>
              <a:buFontTx/>
              <a:buNone/>
              <a:defRPr/>
            </a:pPr>
            <a:r>
              <a:rPr lang="en-US" sz="2200" kern="1200" dirty="0">
                <a:solidFill>
                  <a:prstClr val="black"/>
                </a:solidFill>
                <a:latin typeface="+mj-lt"/>
                <a:ea typeface="Times New Roman" panose="02020603050405020304" pitchFamily="18" charset="0"/>
                <a:cs typeface="+mn-cs"/>
              </a:rPr>
              <a:t>Ta </a:t>
            </a:r>
            <a:r>
              <a:rPr lang="en-US" sz="2200" kern="1200" dirty="0" err="1">
                <a:solidFill>
                  <a:prstClr val="black"/>
                </a:solidFill>
                <a:latin typeface="+mj-lt"/>
                <a:ea typeface="Times New Roman" panose="02020603050405020304" pitchFamily="18" charset="0"/>
                <a:cs typeface="+mn-cs"/>
              </a:rPr>
              <a:t>có</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định</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lí</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Pythagore</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đảo</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sau</a:t>
            </a:r>
            <a:r>
              <a:rPr lang="en-US" sz="2200" kern="1200" dirty="0">
                <a:solidFill>
                  <a:prstClr val="black"/>
                </a:solidFill>
                <a:latin typeface="+mj-lt"/>
                <a:ea typeface="Times New Roman" panose="02020603050405020304" pitchFamily="18" charset="0"/>
                <a:cs typeface="+mn-cs"/>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757DBF4-1DC2-1FF5-CA48-D89D88435438}"/>
                  </a:ext>
                </a:extLst>
              </p:cNvPr>
              <p:cNvSpPr txBox="1"/>
              <p:nvPr/>
            </p:nvSpPr>
            <p:spPr>
              <a:xfrm>
                <a:off x="1457549" y="3472480"/>
                <a:ext cx="5717283" cy="1482137"/>
              </a:xfrm>
              <a:prstGeom prst="rect">
                <a:avLst/>
              </a:prstGeom>
              <a:noFill/>
            </p:spPr>
            <p:txBody>
              <a:bodyPr wrap="square">
                <a:spAutoFit/>
              </a:bodyPr>
              <a:lstStyle/>
              <a:p>
                <a:pPr algn="just">
                  <a:lnSpc>
                    <a:spcPct val="150000"/>
                  </a:lnSpc>
                  <a:spcBef>
                    <a:spcPts val="100"/>
                  </a:spcBef>
                  <a:spcAft>
                    <a:spcPts val="100"/>
                  </a:spcAft>
                </a:pPr>
                <a:r>
                  <a:rPr lang="nl-NL" sz="2000" kern="100" dirty="0">
                    <a:effectLst/>
                    <a:latin typeface="+mj-lt"/>
                    <a:ea typeface="Times New Roman" panose="02020603050405020304" pitchFamily="18" charset="0"/>
                    <a:cs typeface="Times New Roman" panose="02020603050405020304" pitchFamily="18" charset="0"/>
                  </a:rPr>
                  <a:t>Với tam </a:t>
                </a:r>
                <a:r>
                  <a:rPr lang="nl-NL" sz="2000" kern="100" dirty="0" err="1">
                    <a:effectLst/>
                    <a:latin typeface="+mj-lt"/>
                    <a:ea typeface="Times New Roman" panose="02020603050405020304" pitchFamily="18" charset="0"/>
                    <a:cs typeface="Times New Roman" panose="02020603050405020304" pitchFamily="18" charset="0"/>
                  </a:rPr>
                  <a:t>giác</a:t>
                </a:r>
                <a:r>
                  <a:rPr lang="nl-NL"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nếu</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𝐵</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𝐵</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𝐶</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kern="100" dirty="0">
                    <a:effectLst/>
                    <a:latin typeface="+mj-lt"/>
                    <a:ea typeface="Times New Roman" panose="02020603050405020304" pitchFamily="18" charset="0"/>
                    <a:cs typeface="Times New Roman" panose="02020603050405020304" pitchFamily="18" charset="0"/>
                  </a:rPr>
                  <a:t> hay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000" i="1" kern="100">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𝑐</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kern="100" dirty="0">
                    <a:effectLst/>
                    <a:latin typeface="+mj-lt"/>
                    <a:ea typeface="Times New Roman" panose="02020603050405020304" pitchFamily="18" charset="0"/>
                    <a:cs typeface="Times New Roman" panose="02020603050405020304" pitchFamily="18" charset="0"/>
                  </a:rPr>
                  <a:t> ( </a:t>
                </a:r>
                <a:r>
                  <a:rPr lang="en-US" sz="2000" kern="100" dirty="0" err="1">
                    <a:effectLst/>
                    <a:latin typeface="+mj-lt"/>
                    <a:ea typeface="Times New Roman" panose="02020603050405020304" pitchFamily="18" charset="0"/>
                    <a:cs typeface="Times New Roman" panose="02020603050405020304" pitchFamily="18" charset="0"/>
                  </a:rPr>
                  <a:t>với</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𝐵𝐶</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i="1" kern="100" dirty="0">
                  <a:effectLst/>
                  <a:latin typeface="+mj-lt"/>
                  <a:ea typeface="Times New Roman" panose="02020603050405020304" pitchFamily="18"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𝐴𝐶</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a:t>
                </a:r>
                <a:r>
                  <a:rPr lang="en-US" sz="2000" kern="100" dirty="0" err="1">
                    <a:effectLst/>
                    <a:latin typeface="+mj-lt"/>
                    <a:ea typeface="Times New Roman" panose="02020603050405020304" pitchFamily="18" charset="0"/>
                    <a:cs typeface="Times New Roman" panose="02020603050405020304" pitchFamily="18" charset="0"/>
                  </a:rPr>
                  <a:t>hì</a:t>
                </a:r>
                <a:r>
                  <a:rPr lang="en-US" sz="2000" kern="100" dirty="0">
                    <a:effectLst/>
                    <a:latin typeface="+mj-lt"/>
                    <a:ea typeface="Times New Roman" panose="02020603050405020304" pitchFamily="18" charset="0"/>
                    <a:cs typeface="Times New Roman" panose="02020603050405020304" pitchFamily="18" charset="0"/>
                  </a:rPr>
                  <a:t> tam </a:t>
                </a:r>
                <a:r>
                  <a:rPr lang="en-US" sz="2000" kern="100" dirty="0" err="1">
                    <a:effectLst/>
                    <a:latin typeface="+mj-lt"/>
                    <a:ea typeface="Times New Roman" panose="02020603050405020304" pitchFamily="18" charset="0"/>
                    <a:cs typeface="Times New Roman" panose="02020603050405020304" pitchFamily="18" charset="0"/>
                  </a:rPr>
                  <a:t>giác</a:t>
                </a:r>
                <a:r>
                  <a:rPr lang="en-US" sz="2000" kern="100" dirty="0">
                    <a:effectLst/>
                    <a:latin typeface="+mj-lt"/>
                    <a:ea typeface="Times New Roman" panose="02020603050405020304" pitchFamily="18" charset="0"/>
                    <a:cs typeface="Times New Roman" panose="02020603050405020304" pitchFamily="18" charset="0"/>
                  </a:rPr>
                  <a:t> ABC </a:t>
                </a:r>
                <a:r>
                  <a:rPr lang="en-US" sz="2000" kern="100" dirty="0" err="1">
                    <a:effectLst/>
                    <a:latin typeface="+mj-lt"/>
                    <a:ea typeface="Times New Roman" panose="02020603050405020304" pitchFamily="18" charset="0"/>
                    <a:cs typeface="Times New Roman" panose="02020603050405020304" pitchFamily="18" charset="0"/>
                  </a:rPr>
                  <a:t>vuông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tại</a:t>
                </a:r>
                <a:r>
                  <a:rPr lang="en-US" sz="2000" kern="100" dirty="0">
                    <a:effectLst/>
                    <a:latin typeface="+mj-lt"/>
                    <a:ea typeface="Times New Roman" panose="02020603050405020304" pitchFamily="18" charset="0"/>
                    <a:cs typeface="Times New Roman" panose="02020603050405020304" pitchFamily="18" charset="0"/>
                  </a:rPr>
                  <a:t> A</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757DBF4-1DC2-1FF5-CA48-D89D88435438}"/>
                  </a:ext>
                </a:extLst>
              </p:cNvPr>
              <p:cNvSpPr txBox="1">
                <a:spLocks noRot="1" noChangeAspect="1" noMove="1" noResize="1" noEditPoints="1" noAdjustHandles="1" noChangeArrowheads="1" noChangeShapeType="1" noTextEdit="1"/>
              </p:cNvSpPr>
              <p:nvPr/>
            </p:nvSpPr>
            <p:spPr>
              <a:xfrm>
                <a:off x="1457549" y="3472480"/>
                <a:ext cx="5717283" cy="1482137"/>
              </a:xfrm>
              <a:prstGeom prst="rect">
                <a:avLst/>
              </a:prstGeom>
              <a:blipFill>
                <a:blip r:embed="rId3"/>
                <a:stretch>
                  <a:fillRect l="-1066" b="-617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FBF12B0-3764-175D-BCE0-466FF854C2DA}"/>
              </a:ext>
            </a:extLst>
          </p:cNvPr>
          <p:cNvPicPr>
            <a:picLocks noChangeAspect="1"/>
          </p:cNvPicPr>
          <p:nvPr/>
        </p:nvPicPr>
        <p:blipFill rotWithShape="1">
          <a:blip r:embed="rId4"/>
          <a:srcRect l="65584" t="39328" r="6336"/>
          <a:stretch/>
        </p:blipFill>
        <p:spPr>
          <a:xfrm>
            <a:off x="6197389" y="1438748"/>
            <a:ext cx="2567564" cy="2266002"/>
          </a:xfrm>
          <a:prstGeom prst="rect">
            <a:avLst/>
          </a:prstGeom>
        </p:spPr>
      </p:pic>
    </p:spTree>
    <p:extLst>
      <p:ext uri="{BB962C8B-B14F-4D97-AF65-F5344CB8AC3E}">
        <p14:creationId xmlns:p14="http://schemas.microsoft.com/office/powerpoint/2010/main" val="427456775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28" name="TextBox 27">
            <a:extLst>
              <a:ext uri="{FF2B5EF4-FFF2-40B4-BE49-F238E27FC236}">
                <a16:creationId xmlns:a16="http://schemas.microsoft.com/office/drawing/2014/main" id="{880F26A2-B0C9-8A9D-0437-A7C8766B15EC}"/>
              </a:ext>
            </a:extLst>
          </p:cNvPr>
          <p:cNvSpPr txBox="1"/>
          <p:nvPr/>
        </p:nvSpPr>
        <p:spPr>
          <a:xfrm>
            <a:off x="2977923" y="218205"/>
            <a:ext cx="3188149"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tr.96</a:t>
            </a:r>
            <a:endParaRPr lang="en-US" sz="2200" kern="1200" dirty="0">
              <a:solidFill>
                <a:prstClr val="black"/>
              </a:solidFill>
              <a:latin typeface="+mj-lt"/>
              <a:ea typeface="+mn-ea"/>
              <a:cs typeface="Arial" panose="020B0604020202020204" pitchFamily="34" charset="0"/>
            </a:endParaRPr>
          </a:p>
        </p:txBody>
      </p:sp>
      <p:sp>
        <p:nvSpPr>
          <p:cNvPr id="29" name="TextBox 28">
            <a:extLst>
              <a:ext uri="{FF2B5EF4-FFF2-40B4-BE49-F238E27FC236}">
                <a16:creationId xmlns:a16="http://schemas.microsoft.com/office/drawing/2014/main" id="{F9A1D94B-FC51-2A47-4B9E-7EF6433D9DE6}"/>
              </a:ext>
            </a:extLst>
          </p:cNvPr>
          <p:cNvSpPr txBox="1"/>
          <p:nvPr/>
        </p:nvSpPr>
        <p:spPr>
          <a:xfrm>
            <a:off x="525149" y="884010"/>
            <a:ext cx="8093702" cy="1001941"/>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Cho tam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DEG </a:t>
            </a:r>
            <a:r>
              <a:rPr lang="en-US" sz="2100" kern="1200" dirty="0" err="1">
                <a:solidFill>
                  <a:prstClr val="black"/>
                </a:solidFill>
                <a:latin typeface="+mj-lt"/>
                <a:ea typeface="+mn-ea"/>
                <a:cs typeface="Arial" panose="020B0604020202020204" pitchFamily="34" charset="0"/>
              </a:rPr>
              <a:t>có</a:t>
            </a:r>
            <a:r>
              <a:rPr lang="en-US" sz="2100" kern="1200" dirty="0">
                <a:solidFill>
                  <a:prstClr val="black"/>
                </a:solidFill>
                <a:latin typeface="+mj-lt"/>
                <a:ea typeface="+mn-ea"/>
                <a:cs typeface="Arial" panose="020B0604020202020204" pitchFamily="34" charset="0"/>
              </a:rPr>
              <a:t> DE = 7 cm, DG = 24 cm </a:t>
            </a:r>
            <a:r>
              <a:rPr lang="en-US" sz="2100" kern="1200" dirty="0" err="1">
                <a:solidFill>
                  <a:prstClr val="black"/>
                </a:solidFill>
                <a:latin typeface="+mj-lt"/>
                <a:ea typeface="+mn-ea"/>
                <a:cs typeface="Arial" panose="020B0604020202020204" pitchFamily="34" charset="0"/>
              </a:rPr>
              <a:t>và</a:t>
            </a:r>
            <a:r>
              <a:rPr lang="en-US" sz="2100" kern="1200" dirty="0">
                <a:solidFill>
                  <a:prstClr val="black"/>
                </a:solidFill>
                <a:latin typeface="+mj-lt"/>
                <a:ea typeface="+mn-ea"/>
                <a:cs typeface="Arial" panose="020B0604020202020204" pitchFamily="34" charset="0"/>
              </a:rPr>
              <a:t> EG = 25 cm. Tam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DEG </a:t>
            </a:r>
            <a:r>
              <a:rPr lang="en-US" sz="2100" kern="1200" dirty="0" err="1">
                <a:solidFill>
                  <a:prstClr val="black"/>
                </a:solidFill>
                <a:latin typeface="+mj-lt"/>
                <a:ea typeface="+mn-ea"/>
                <a:cs typeface="Arial" panose="020B0604020202020204" pitchFamily="34" charset="0"/>
              </a:rPr>
              <a:t>có</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phải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là</a:t>
            </a:r>
            <a:r>
              <a:rPr lang="en-US" sz="2100" kern="1200" dirty="0">
                <a:solidFill>
                  <a:prstClr val="black"/>
                </a:solidFill>
                <a:latin typeface="+mj-lt"/>
                <a:ea typeface="+mn-ea"/>
                <a:cs typeface="Arial" panose="020B0604020202020204" pitchFamily="34" charset="0"/>
              </a:rPr>
              <a:t> tam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vuông</a:t>
            </a:r>
            <a:r>
              <a:rPr lang="en-US" sz="2100" kern="1200" dirty="0">
                <a:solidFill>
                  <a:prstClr val="black"/>
                </a:solidFill>
                <a:latin typeface="+mj-lt"/>
                <a:ea typeface="+mn-ea"/>
                <a:cs typeface="Arial" panose="020B0604020202020204" pitchFamily="34" charset="0"/>
              </a:rPr>
              <a:t> hay </a:t>
            </a:r>
            <a:r>
              <a:rPr lang="en-US" sz="2100" kern="1200" dirty="0" err="1">
                <a:solidFill>
                  <a:prstClr val="black"/>
                </a:solidFill>
                <a:latin typeface="+mj-lt"/>
                <a:ea typeface="+mn-ea"/>
                <a:cs typeface="Arial" panose="020B0604020202020204" pitchFamily="34" charset="0"/>
              </a:rPr>
              <a:t>không</a:t>
            </a:r>
            <a:r>
              <a:rPr lang="en-US" sz="2100" kern="1200" dirty="0">
                <a:solidFill>
                  <a:prstClr val="black"/>
                </a:solidFill>
                <a:latin typeface="+mj-lt"/>
                <a:ea typeface="+mn-ea"/>
                <a:cs typeface="Arial" panose="020B0604020202020204" pitchFamily="34" charset="0"/>
              </a:rPr>
              <a:t>?</a:t>
            </a:r>
          </a:p>
        </p:txBody>
      </p:sp>
      <p:sp>
        <p:nvSpPr>
          <p:cNvPr id="2" name="Oval Callout 29">
            <a:extLst>
              <a:ext uri="{FF2B5EF4-FFF2-40B4-BE49-F238E27FC236}">
                <a16:creationId xmlns:a16="http://schemas.microsoft.com/office/drawing/2014/main" id="{34CC494D-84A8-352B-6A83-8001D14CBEBC}"/>
              </a:ext>
            </a:extLst>
          </p:cNvPr>
          <p:cNvSpPr/>
          <p:nvPr/>
        </p:nvSpPr>
        <p:spPr>
          <a:xfrm>
            <a:off x="7230647" y="1964512"/>
            <a:ext cx="972752" cy="425555"/>
          </a:xfrm>
          <a:prstGeom prst="wedgeEllipseCallout">
            <a:avLst>
              <a:gd name="adj1" fmla="val -21403"/>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916426-BDCC-E7EE-B2B2-70EDD7EB02F1}"/>
                  </a:ext>
                </a:extLst>
              </p:cNvPr>
              <p:cNvSpPr txBox="1"/>
              <p:nvPr/>
            </p:nvSpPr>
            <p:spPr>
              <a:xfrm>
                <a:off x="805584" y="2468628"/>
                <a:ext cx="7813267" cy="1971437"/>
              </a:xfrm>
              <a:prstGeom prst="rect">
                <a:avLst/>
              </a:prstGeom>
              <a:noFill/>
            </p:spPr>
            <p:txBody>
              <a:bodyPr wrap="square">
                <a:spAutoFit/>
              </a:bodyPr>
              <a:lstStyle/>
              <a:p>
                <a:pPr>
                  <a:lnSpc>
                    <a:spcPct val="150000"/>
                  </a:lnSpc>
                </a:pPr>
                <a:r>
                  <a:rPr lang="en-US" sz="2100" dirty="0">
                    <a:latin typeface="+mn-lt"/>
                  </a:rPr>
                  <a:t>Xét tam </a:t>
                </a:r>
                <a:r>
                  <a:rPr lang="en-US" sz="2100" dirty="0" err="1">
                    <a:latin typeface="+mn-lt"/>
                  </a:rPr>
                  <a:t>giác</a:t>
                </a:r>
                <a:r>
                  <a:rPr lang="en-US" sz="2100" dirty="0">
                    <a:latin typeface="+mn-lt"/>
                  </a:rPr>
                  <a:t> DEG, ta </a:t>
                </a:r>
                <a:r>
                  <a:rPr lang="en-US" sz="2100" dirty="0" err="1">
                    <a:latin typeface="+mn-lt"/>
                  </a:rPr>
                  <a:t>có</a:t>
                </a:r>
                <a:r>
                  <a:rPr lang="en-US" sz="2100" dirty="0">
                    <a:latin typeface="+mn-lt"/>
                  </a:rPr>
                  <a:t>: </a:t>
                </a:r>
                <a14:m>
                  <m:oMath xmlns:m="http://schemas.openxmlformats.org/officeDocument/2006/math">
                    <m:r>
                      <a:rPr lang="en-US" sz="2100" b="0" i="1" smtClean="0">
                        <a:latin typeface="Cambria Math" panose="02040503050406030204" pitchFamily="18" charset="0"/>
                      </a:rPr>
                      <m:t>𝐸</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𝐺</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25</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=625</m:t>
                    </m:r>
                  </m:oMath>
                </a14:m>
                <a:r>
                  <a:rPr lang="en-US" sz="2100" dirty="0">
                    <a:latin typeface="+mn-lt"/>
                  </a:rPr>
                  <a:t> (</a:t>
                </a:r>
                <a14:m>
                  <m:oMath xmlns:m="http://schemas.openxmlformats.org/officeDocument/2006/math">
                    <m:r>
                      <a:rPr lang="en-US" sz="2100" b="0" i="1" dirty="0" smtClean="0">
                        <a:latin typeface="Cambria Math" panose="02040503050406030204" pitchFamily="18" charset="0"/>
                      </a:rPr>
                      <m:t>𝑐</m:t>
                    </m:r>
                    <m:sSup>
                      <m:sSupPr>
                        <m:ctrlPr>
                          <a:rPr lang="en-US" sz="2100" b="0" i="1" dirty="0" smtClean="0">
                            <a:latin typeface="Cambria Math" panose="02040503050406030204" pitchFamily="18" charset="0"/>
                          </a:rPr>
                        </m:ctrlPr>
                      </m:sSupPr>
                      <m:e>
                        <m:r>
                          <a:rPr lang="en-US" sz="2100" b="0" i="1" dirty="0" smtClean="0">
                            <a:latin typeface="Cambria Math" panose="02040503050406030204" pitchFamily="18" charset="0"/>
                          </a:rPr>
                          <m:t>𝑚</m:t>
                        </m:r>
                      </m:e>
                      <m:sup>
                        <m:r>
                          <a:rPr lang="en-US" sz="2100" b="0" i="1" dirty="0" smtClean="0">
                            <a:latin typeface="Cambria Math" panose="02040503050406030204" pitchFamily="18" charset="0"/>
                          </a:rPr>
                          <m:t>2</m:t>
                        </m:r>
                      </m:sup>
                    </m:sSup>
                  </m:oMath>
                </a14:m>
                <a:r>
                  <a:rPr lang="en-US" sz="2100" dirty="0">
                    <a:latin typeface="+mn-lt"/>
                  </a:rPr>
                  <a:t>)</a:t>
                </a:r>
              </a:p>
              <a:p>
                <a:pPr>
                  <a:lnSpc>
                    <a:spcPct val="150000"/>
                  </a:lnSpc>
                </a:pPr>
                <a:r>
                  <a:rPr lang="en-US" sz="2100" dirty="0" err="1">
                    <a:latin typeface="+mn-lt"/>
                  </a:rPr>
                  <a:t>Và</a:t>
                </a:r>
                <a:r>
                  <a:rPr lang="en-US" sz="2100" dirty="0">
                    <a:latin typeface="+mn-lt"/>
                  </a:rPr>
                  <a:t> </a:t>
                </a:r>
                <a14:m>
                  <m:oMath xmlns:m="http://schemas.openxmlformats.org/officeDocument/2006/math">
                    <m:r>
                      <a:rPr lang="en-US" sz="2100" b="0" i="1" smtClean="0">
                        <a:latin typeface="Cambria Math" panose="02040503050406030204" pitchFamily="18" charset="0"/>
                      </a:rPr>
                      <m:t>𝐷</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𝐸</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r>
                      <a:rPr lang="en-US" sz="2100" b="0" i="1" smtClean="0">
                        <a:latin typeface="Cambria Math" panose="02040503050406030204" pitchFamily="18" charset="0"/>
                      </a:rPr>
                      <m:t>𝐷</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𝐺</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7</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24</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=49+576=625</m:t>
                    </m:r>
                  </m:oMath>
                </a14:m>
                <a:r>
                  <a:rPr lang="en-US" sz="2100" dirty="0">
                    <a:latin typeface="+mn-lt"/>
                  </a:rPr>
                  <a:t> (</a:t>
                </a:r>
                <a14:m>
                  <m:oMath xmlns:m="http://schemas.openxmlformats.org/officeDocument/2006/math">
                    <m:r>
                      <a:rPr lang="en-US" sz="2100" b="0" i="1" dirty="0" smtClean="0">
                        <a:latin typeface="Cambria Math" panose="02040503050406030204" pitchFamily="18" charset="0"/>
                      </a:rPr>
                      <m:t>𝑐</m:t>
                    </m:r>
                    <m:sSup>
                      <m:sSupPr>
                        <m:ctrlPr>
                          <a:rPr lang="en-US" sz="2100" b="0" i="1" dirty="0" smtClean="0">
                            <a:latin typeface="Cambria Math" panose="02040503050406030204" pitchFamily="18" charset="0"/>
                          </a:rPr>
                        </m:ctrlPr>
                      </m:sSupPr>
                      <m:e>
                        <m:r>
                          <a:rPr lang="en-US" sz="2100" b="0" i="1" dirty="0" smtClean="0">
                            <a:latin typeface="Cambria Math" panose="02040503050406030204" pitchFamily="18" charset="0"/>
                          </a:rPr>
                          <m:t>𝑚</m:t>
                        </m:r>
                      </m:e>
                      <m:sup>
                        <m:r>
                          <a:rPr lang="en-US" sz="2100" b="0" i="1" dirty="0" smtClean="0">
                            <a:latin typeface="Cambria Math" panose="02040503050406030204" pitchFamily="18" charset="0"/>
                          </a:rPr>
                          <m:t>2</m:t>
                        </m:r>
                      </m:sup>
                    </m:sSup>
                  </m:oMath>
                </a14:m>
                <a:r>
                  <a:rPr lang="en-US" sz="2100" dirty="0">
                    <a:latin typeface="+mn-lt"/>
                  </a:rPr>
                  <a:t>)</a:t>
                </a:r>
              </a:p>
              <a:p>
                <a:pPr>
                  <a:lnSpc>
                    <a:spcPct val="150000"/>
                  </a:lnSpc>
                </a:pPr>
                <a:r>
                  <a:rPr lang="en-US" sz="2100" dirty="0" err="1">
                    <a:latin typeface="+mn-lt"/>
                  </a:rPr>
                  <a:t>Suy</a:t>
                </a:r>
                <a:r>
                  <a:rPr lang="en-US" sz="2100" dirty="0">
                    <a:latin typeface="+mn-lt"/>
                  </a:rPr>
                  <a:t> </a:t>
                </a:r>
                <a:r>
                  <a:rPr lang="en-US" sz="2100" dirty="0" err="1">
                    <a:latin typeface="+mn-lt"/>
                  </a:rPr>
                  <a:t>ra</a:t>
                </a:r>
                <a:r>
                  <a:rPr lang="en-US" sz="2100" dirty="0">
                    <a:latin typeface="+mn-lt"/>
                  </a:rPr>
                  <a:t> </a:t>
                </a:r>
                <a14:m>
                  <m:oMath xmlns:m="http://schemas.openxmlformats.org/officeDocument/2006/math">
                    <m:r>
                      <a:rPr lang="en-US" sz="2100" b="0" i="1" smtClean="0">
                        <a:latin typeface="Cambria Math" panose="02040503050406030204" pitchFamily="18" charset="0"/>
                      </a:rPr>
                      <m:t>𝐸</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𝐺</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r>
                      <a:rPr lang="en-US" sz="2100" b="0" i="1" smtClean="0">
                        <a:latin typeface="Cambria Math" panose="02040503050406030204" pitchFamily="18" charset="0"/>
                      </a:rPr>
                      <m:t>𝐷</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𝐸</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r>
                      <a:rPr lang="en-US" sz="2100" b="0" i="1" smtClean="0">
                        <a:latin typeface="Cambria Math" panose="02040503050406030204" pitchFamily="18" charset="0"/>
                      </a:rPr>
                      <m:t>𝐷</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𝐺</m:t>
                        </m:r>
                      </m:e>
                      <m:sup>
                        <m:r>
                          <a:rPr lang="en-US" sz="2100" b="0" i="1" smtClean="0">
                            <a:latin typeface="Cambria Math" panose="02040503050406030204" pitchFamily="18" charset="0"/>
                          </a:rPr>
                          <m:t>2</m:t>
                        </m:r>
                      </m:sup>
                    </m:sSup>
                  </m:oMath>
                </a14:m>
                <a:endParaRPr lang="en-US" sz="2100" dirty="0">
                  <a:latin typeface="+mn-lt"/>
                </a:endParaRPr>
              </a:p>
              <a:p>
                <a:pPr>
                  <a:lnSpc>
                    <a:spcPct val="150000"/>
                  </a:lnSpc>
                </a:pPr>
                <a:r>
                  <a:rPr lang="en-US" sz="2100" dirty="0">
                    <a:latin typeface="+mn-lt"/>
                  </a:rPr>
                  <a:t>    Do </a:t>
                </a:r>
                <a:r>
                  <a:rPr lang="en-US" sz="2100" dirty="0" err="1">
                    <a:latin typeface="+mn-lt"/>
                  </a:rPr>
                  <a:t>đó</a:t>
                </a:r>
                <a:r>
                  <a:rPr lang="en-US" sz="2100" dirty="0">
                    <a:latin typeface="+mn-lt"/>
                  </a:rPr>
                  <a:t> tam </a:t>
                </a:r>
                <a:r>
                  <a:rPr lang="en-US" sz="2100" dirty="0" err="1">
                    <a:latin typeface="+mn-lt"/>
                  </a:rPr>
                  <a:t>giác</a:t>
                </a:r>
                <a:r>
                  <a:rPr lang="en-US" sz="2100" dirty="0">
                    <a:latin typeface="+mn-lt"/>
                  </a:rPr>
                  <a:t> DEG </a:t>
                </a:r>
                <a:r>
                  <a:rPr lang="en-US" sz="2100" dirty="0" err="1">
                    <a:latin typeface="+mn-lt"/>
                  </a:rPr>
                  <a:t>vuông</a:t>
                </a:r>
                <a:r>
                  <a:rPr lang="en-US" sz="2100" dirty="0">
                    <a:latin typeface="+mn-lt"/>
                  </a:rPr>
                  <a:t> </a:t>
                </a:r>
                <a:r>
                  <a:rPr lang="en-US" sz="2100" dirty="0" err="1">
                    <a:latin typeface="+mn-lt"/>
                  </a:rPr>
                  <a:t>tại</a:t>
                </a:r>
                <a:r>
                  <a:rPr lang="en-US" sz="2100" dirty="0">
                    <a:latin typeface="+mn-lt"/>
                  </a:rPr>
                  <a:t> D (</a:t>
                </a:r>
                <a:r>
                  <a:rPr lang="en-US" sz="2100" dirty="0" err="1">
                    <a:latin typeface="+mn-lt"/>
                  </a:rPr>
                  <a:t>theo</a:t>
                </a:r>
                <a:r>
                  <a:rPr lang="en-US" sz="2100" dirty="0">
                    <a:latin typeface="+mn-lt"/>
                  </a:rPr>
                  <a:t> </a:t>
                </a:r>
                <a:r>
                  <a:rPr lang="en-US" sz="2100" dirty="0" err="1">
                    <a:latin typeface="+mn-lt"/>
                  </a:rPr>
                  <a:t>định</a:t>
                </a:r>
                <a:r>
                  <a:rPr lang="en-US" sz="2100" dirty="0">
                    <a:latin typeface="+mn-lt"/>
                  </a:rPr>
                  <a:t> </a:t>
                </a:r>
                <a:r>
                  <a:rPr lang="en-US" sz="2100" dirty="0" err="1">
                    <a:latin typeface="+mn-lt"/>
                  </a:rPr>
                  <a:t>lí</a:t>
                </a:r>
                <a:r>
                  <a:rPr lang="en-US" sz="2100" dirty="0">
                    <a:latin typeface="+mn-lt"/>
                  </a:rPr>
                  <a:t> </a:t>
                </a:r>
                <a:r>
                  <a:rPr lang="en-US" sz="2100" dirty="0" err="1">
                    <a:latin typeface="+mn-lt"/>
                  </a:rPr>
                  <a:t>Pythagore</a:t>
                </a:r>
                <a:r>
                  <a:rPr lang="en-US" sz="2100" dirty="0">
                    <a:latin typeface="+mn-lt"/>
                  </a:rPr>
                  <a:t> </a:t>
                </a:r>
                <a:r>
                  <a:rPr lang="en-US" sz="2100" dirty="0" err="1">
                    <a:latin typeface="+mn-lt"/>
                  </a:rPr>
                  <a:t>đảo</a:t>
                </a:r>
                <a:r>
                  <a:rPr lang="en-US" sz="2100" dirty="0">
                    <a:latin typeface="+mn-lt"/>
                  </a:rPr>
                  <a:t>)</a:t>
                </a:r>
              </a:p>
            </p:txBody>
          </p:sp>
        </mc:Choice>
        <mc:Fallback xmlns="">
          <p:sp>
            <p:nvSpPr>
              <p:cNvPr id="3" name="TextBox 2">
                <a:extLst>
                  <a:ext uri="{FF2B5EF4-FFF2-40B4-BE49-F238E27FC236}">
                    <a16:creationId xmlns:a16="http://schemas.microsoft.com/office/drawing/2014/main" id="{13916426-BDCC-E7EE-B2B2-70EDD7EB02F1}"/>
                  </a:ext>
                </a:extLst>
              </p:cNvPr>
              <p:cNvSpPr txBox="1">
                <a:spLocks noRot="1" noChangeAspect="1" noMove="1" noResize="1" noEditPoints="1" noAdjustHandles="1" noChangeArrowheads="1" noChangeShapeType="1" noTextEdit="1"/>
              </p:cNvSpPr>
              <p:nvPr/>
            </p:nvSpPr>
            <p:spPr>
              <a:xfrm>
                <a:off x="805584" y="2468628"/>
                <a:ext cx="7813267" cy="1971437"/>
              </a:xfrm>
              <a:prstGeom prst="rect">
                <a:avLst/>
              </a:prstGeom>
              <a:blipFill>
                <a:blip r:embed="rId3"/>
                <a:stretch>
                  <a:fillRect l="-936" b="-4954"/>
                </a:stretch>
              </a:blipFill>
            </p:spPr>
            <p:txBody>
              <a:bodyPr/>
              <a:lstStyle/>
              <a:p>
                <a:r>
                  <a:rPr lang="en-US">
                    <a:noFill/>
                  </a:rPr>
                  <a:t> </a:t>
                </a:r>
              </a:p>
            </p:txBody>
          </p:sp>
        </mc:Fallback>
      </mc:AlternateContent>
    </p:spTree>
    <p:extLst>
      <p:ext uri="{BB962C8B-B14F-4D97-AF65-F5344CB8AC3E}">
        <p14:creationId xmlns:p14="http://schemas.microsoft.com/office/powerpoint/2010/main" val="271687224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grpSp>
        <p:nvGrpSpPr>
          <p:cNvPr id="6" name="Group 5">
            <a:extLst>
              <a:ext uri="{FF2B5EF4-FFF2-40B4-BE49-F238E27FC236}">
                <a16:creationId xmlns:a16="http://schemas.microsoft.com/office/drawing/2014/main" id="{5BE77AF7-7A34-6B99-D7AC-C8531E58F2B4}"/>
              </a:ext>
            </a:extLst>
          </p:cNvPr>
          <p:cNvGrpSpPr/>
          <p:nvPr/>
        </p:nvGrpSpPr>
        <p:grpSpPr>
          <a:xfrm>
            <a:off x="805584" y="368808"/>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0" name="TextBox 9">
            <a:extLst>
              <a:ext uri="{FF2B5EF4-FFF2-40B4-BE49-F238E27FC236}">
                <a16:creationId xmlns:a16="http://schemas.microsoft.com/office/drawing/2014/main" id="{42115821-B39D-3F76-E13E-EE214B6A4953}"/>
              </a:ext>
            </a:extLst>
          </p:cNvPr>
          <p:cNvSpPr txBox="1"/>
          <p:nvPr/>
        </p:nvSpPr>
        <p:spPr>
          <a:xfrm>
            <a:off x="805584" y="368514"/>
            <a:ext cx="7478820" cy="1284711"/>
          </a:xfrm>
          <a:prstGeom prst="rect">
            <a:avLst/>
          </a:prstGeom>
          <a:noFill/>
        </p:spPr>
        <p:txBody>
          <a:bodyPr wrap="square">
            <a:spAutoFit/>
          </a:bodyPr>
          <a:lstStyle/>
          <a:p>
            <a:pPr algn="just">
              <a:lnSpc>
                <a:spcPct val="200000"/>
              </a:lnSpc>
              <a:buClrTx/>
              <a:buFontTx/>
              <a:buNone/>
            </a:pPr>
            <a:r>
              <a:rPr lang="en-US" sz="2100" kern="1200" dirty="0">
                <a:solidFill>
                  <a:prstClr val="black"/>
                </a:solidFill>
                <a:latin typeface="+mj-lt"/>
                <a:ea typeface="+mn-ea"/>
                <a:cs typeface="Arial" panose="020B0604020202020204" pitchFamily="34" charset="0"/>
              </a:rPr>
              <a:t>		    Tam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có</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ba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cạnh</a:t>
            </a:r>
            <a:r>
              <a:rPr lang="en-US" sz="2100" kern="1200" dirty="0">
                <a:solidFill>
                  <a:prstClr val="black"/>
                </a:solidFill>
                <a:latin typeface="+mj-lt"/>
                <a:ea typeface="+mn-ea"/>
                <a:cs typeface="Arial" panose="020B0604020202020204" pitchFamily="34" charset="0"/>
              </a:rPr>
              <a:t> 20 cm, 21 cm, 29 cm </a:t>
            </a:r>
            <a:r>
              <a:rPr lang="en-US" sz="2100" kern="1200" dirty="0" err="1">
                <a:solidFill>
                  <a:prstClr val="black"/>
                </a:solidFill>
                <a:latin typeface="+mj-lt"/>
                <a:ea typeface="+mn-ea"/>
                <a:cs typeface="Arial" panose="020B0604020202020204" pitchFamily="34" charset="0"/>
              </a:rPr>
              <a:t>có</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phải</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là</a:t>
            </a:r>
            <a:r>
              <a:rPr lang="en-US" sz="2100" kern="1200" dirty="0">
                <a:solidFill>
                  <a:prstClr val="black"/>
                </a:solidFill>
                <a:latin typeface="+mj-lt"/>
                <a:ea typeface="+mn-ea"/>
                <a:cs typeface="Arial" panose="020B0604020202020204" pitchFamily="34" charset="0"/>
              </a:rPr>
              <a:t> tam </a:t>
            </a:r>
            <a:r>
              <a:rPr lang="en-US" sz="2100" kern="1200" dirty="0" err="1">
                <a:solidFill>
                  <a:prstClr val="black"/>
                </a:solidFill>
                <a:latin typeface="+mj-lt"/>
                <a:ea typeface="+mn-ea"/>
                <a:cs typeface="Arial" panose="020B0604020202020204" pitchFamily="34" charset="0"/>
              </a:rPr>
              <a:t>giác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vuông</a:t>
            </a:r>
            <a:r>
              <a:rPr lang="en-US" sz="2100" kern="1200" dirty="0">
                <a:solidFill>
                  <a:prstClr val="black"/>
                </a:solidFill>
                <a:latin typeface="+mj-lt"/>
                <a:ea typeface="+mn-ea"/>
                <a:cs typeface="Arial" panose="020B0604020202020204" pitchFamily="34" charset="0"/>
              </a:rPr>
              <a:t> hay </a:t>
            </a:r>
            <a:r>
              <a:rPr lang="en-US" sz="2100" kern="1200" dirty="0" err="1">
                <a:solidFill>
                  <a:prstClr val="black"/>
                </a:solidFill>
                <a:latin typeface="+mj-lt"/>
                <a:ea typeface="+mn-ea"/>
                <a:cs typeface="Arial" panose="020B0604020202020204" pitchFamily="34" charset="0"/>
              </a:rPr>
              <a:t>không</a:t>
            </a:r>
            <a:r>
              <a:rPr lang="en-US" sz="2100" kern="1200" dirty="0">
                <a:solidFill>
                  <a:prstClr val="black"/>
                </a:solidFill>
                <a:latin typeface="+mj-lt"/>
                <a:ea typeface="+mn-ea"/>
                <a:cs typeface="Arial" panose="020B0604020202020204" pitchFamily="34" charset="0"/>
              </a:rPr>
              <a:t>?</a:t>
            </a:r>
          </a:p>
        </p:txBody>
      </p:sp>
      <p:sp>
        <p:nvSpPr>
          <p:cNvPr id="12" name="Oval Callout 29">
            <a:extLst>
              <a:ext uri="{FF2B5EF4-FFF2-40B4-BE49-F238E27FC236}">
                <a16:creationId xmlns:a16="http://schemas.microsoft.com/office/drawing/2014/main" id="{62A63DE5-0745-5BFC-297D-FEBEC0661335}"/>
              </a:ext>
            </a:extLst>
          </p:cNvPr>
          <p:cNvSpPr/>
          <p:nvPr/>
        </p:nvSpPr>
        <p:spPr>
          <a:xfrm>
            <a:off x="7159395" y="1747328"/>
            <a:ext cx="972752" cy="425555"/>
          </a:xfrm>
          <a:prstGeom prst="wedgeEllipseCallout">
            <a:avLst>
              <a:gd name="adj1" fmla="val -21403"/>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7222AC1-0F7B-325E-3272-09126F7A80CC}"/>
                  </a:ext>
                </a:extLst>
              </p:cNvPr>
              <p:cNvSpPr txBox="1"/>
              <p:nvPr/>
            </p:nvSpPr>
            <p:spPr>
              <a:xfrm>
                <a:off x="805584" y="2262183"/>
                <a:ext cx="7813267" cy="2456185"/>
              </a:xfrm>
              <a:prstGeom prst="rect">
                <a:avLst/>
              </a:prstGeom>
              <a:noFill/>
            </p:spPr>
            <p:txBody>
              <a:bodyPr wrap="square">
                <a:spAutoFit/>
              </a:bodyPr>
              <a:lstStyle/>
              <a:p>
                <a:pPr>
                  <a:lnSpc>
                    <a:spcPct val="150000"/>
                  </a:lnSpc>
                </a:pPr>
                <a:r>
                  <a:rPr lang="en-US" sz="2100" dirty="0">
                    <a:latin typeface="+mn-lt"/>
                  </a:rPr>
                  <a:t>Ta </a:t>
                </a:r>
                <a:r>
                  <a:rPr lang="en-US" sz="2100" dirty="0" err="1">
                    <a:latin typeface="+mn-lt"/>
                  </a:rPr>
                  <a:t>có</a:t>
                </a:r>
                <a:r>
                  <a:rPr lang="en-US" sz="2100" dirty="0">
                    <a:latin typeface="+mn-lt"/>
                  </a:rPr>
                  <a:t>: </a:t>
                </a:r>
                <a14:m>
                  <m:oMath xmlns:m="http://schemas.openxmlformats.org/officeDocument/2006/math">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29</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=841</m:t>
                    </m:r>
                  </m:oMath>
                </a14:m>
                <a:r>
                  <a:rPr lang="en-US" sz="2100" dirty="0">
                    <a:latin typeface="+mn-lt"/>
                  </a:rPr>
                  <a:t> (</a:t>
                </a:r>
                <a14:m>
                  <m:oMath xmlns:m="http://schemas.openxmlformats.org/officeDocument/2006/math">
                    <m:r>
                      <a:rPr lang="en-US" sz="2100" b="0" i="1" dirty="0" smtClean="0">
                        <a:latin typeface="Cambria Math" panose="02040503050406030204" pitchFamily="18" charset="0"/>
                      </a:rPr>
                      <m:t>𝑐</m:t>
                    </m:r>
                    <m:sSup>
                      <m:sSupPr>
                        <m:ctrlPr>
                          <a:rPr lang="en-US" sz="2100" b="0" i="1" dirty="0" smtClean="0">
                            <a:latin typeface="Cambria Math" panose="02040503050406030204" pitchFamily="18" charset="0"/>
                          </a:rPr>
                        </m:ctrlPr>
                      </m:sSupPr>
                      <m:e>
                        <m:r>
                          <a:rPr lang="en-US" sz="2100" b="0" i="1" dirty="0" smtClean="0">
                            <a:latin typeface="Cambria Math" panose="02040503050406030204" pitchFamily="18" charset="0"/>
                          </a:rPr>
                          <m:t>𝑚</m:t>
                        </m:r>
                      </m:e>
                      <m:sup>
                        <m:r>
                          <a:rPr lang="en-US" sz="2100" b="0" i="1" dirty="0" smtClean="0">
                            <a:latin typeface="Cambria Math" panose="02040503050406030204" pitchFamily="18" charset="0"/>
                          </a:rPr>
                          <m:t>2</m:t>
                        </m:r>
                      </m:sup>
                    </m:sSup>
                  </m:oMath>
                </a14:m>
                <a:r>
                  <a:rPr lang="en-US" sz="2100" dirty="0">
                    <a:latin typeface="+mn-lt"/>
                  </a:rPr>
                  <a:t>)</a:t>
                </a:r>
              </a:p>
              <a:p>
                <a:pPr>
                  <a:lnSpc>
                    <a:spcPct val="150000"/>
                  </a:lnSpc>
                </a:pPr>
                <a:r>
                  <a:rPr lang="en-US" sz="2100" dirty="0" err="1">
                    <a:latin typeface="+mn-lt"/>
                  </a:rPr>
                  <a:t>Và</a:t>
                </a:r>
                <a:r>
                  <a:rPr lang="en-US" sz="2100" dirty="0">
                    <a:latin typeface="+mn-lt"/>
                  </a:rPr>
                  <a:t> </a:t>
                </a:r>
                <a14:m>
                  <m:oMath xmlns:m="http://schemas.openxmlformats.org/officeDocument/2006/math">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20</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21</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=400+441=841</m:t>
                    </m:r>
                  </m:oMath>
                </a14:m>
                <a:r>
                  <a:rPr lang="en-US" sz="2100" dirty="0">
                    <a:latin typeface="+mn-lt"/>
                  </a:rPr>
                  <a:t> (</a:t>
                </a:r>
                <a14:m>
                  <m:oMath xmlns:m="http://schemas.openxmlformats.org/officeDocument/2006/math">
                    <m:r>
                      <a:rPr lang="en-US" sz="2100" b="0" i="1" dirty="0" smtClean="0">
                        <a:latin typeface="Cambria Math" panose="02040503050406030204" pitchFamily="18" charset="0"/>
                      </a:rPr>
                      <m:t>𝑐</m:t>
                    </m:r>
                    <m:sSup>
                      <m:sSupPr>
                        <m:ctrlPr>
                          <a:rPr lang="en-US" sz="2100" b="0" i="1" dirty="0" smtClean="0">
                            <a:latin typeface="Cambria Math" panose="02040503050406030204" pitchFamily="18" charset="0"/>
                          </a:rPr>
                        </m:ctrlPr>
                      </m:sSupPr>
                      <m:e>
                        <m:r>
                          <a:rPr lang="en-US" sz="2100" b="0" i="1" dirty="0" smtClean="0">
                            <a:latin typeface="Cambria Math" panose="02040503050406030204" pitchFamily="18" charset="0"/>
                          </a:rPr>
                          <m:t>𝑚</m:t>
                        </m:r>
                      </m:e>
                      <m:sup>
                        <m:r>
                          <a:rPr lang="en-US" sz="2100" b="0" i="1" dirty="0" smtClean="0">
                            <a:latin typeface="Cambria Math" panose="02040503050406030204" pitchFamily="18" charset="0"/>
                          </a:rPr>
                          <m:t>2</m:t>
                        </m:r>
                      </m:sup>
                    </m:sSup>
                  </m:oMath>
                </a14:m>
                <a:r>
                  <a:rPr lang="en-US" sz="2100" dirty="0">
                    <a:latin typeface="+mn-lt"/>
                  </a:rPr>
                  <a:t>)</a:t>
                </a:r>
              </a:p>
              <a:p>
                <a:pPr>
                  <a:lnSpc>
                    <a:spcPct val="150000"/>
                  </a:lnSpc>
                </a:pPr>
                <a:r>
                  <a:rPr lang="en-US" sz="2100" dirty="0" err="1">
                    <a:latin typeface="+mn-lt"/>
                  </a:rPr>
                  <a:t>Suy</a:t>
                </a:r>
                <a:r>
                  <a:rPr lang="en-US" sz="2100" dirty="0">
                    <a:latin typeface="+mn-lt"/>
                  </a:rPr>
                  <a:t> </a:t>
                </a:r>
                <a:r>
                  <a:rPr lang="en-US" sz="2100" dirty="0" err="1">
                    <a:latin typeface="+mn-lt"/>
                  </a:rPr>
                  <a:t>ra</a:t>
                </a:r>
                <a:r>
                  <a:rPr lang="en-US" sz="2100" dirty="0">
                    <a:latin typeface="+mn-lt"/>
                  </a:rPr>
                  <a:t> </a:t>
                </a:r>
                <a14:m>
                  <m:oMath xmlns:m="http://schemas.openxmlformats.org/officeDocument/2006/math">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29</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20</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sSup>
                      <m:sSupPr>
                        <m:ctrlPr>
                          <a:rPr lang="en-US" sz="2100" b="0" i="1" smtClean="0">
                            <a:latin typeface="Cambria Math" panose="02040503050406030204" pitchFamily="18" charset="0"/>
                          </a:rPr>
                        </m:ctrlPr>
                      </m:sSupPr>
                      <m:e>
                        <m:r>
                          <a:rPr lang="en-US" sz="2100" b="0" i="1" smtClean="0">
                            <a:latin typeface="Cambria Math" panose="02040503050406030204" pitchFamily="18" charset="0"/>
                          </a:rPr>
                          <m:t>21</m:t>
                        </m:r>
                      </m:e>
                      <m:sup>
                        <m:r>
                          <a:rPr lang="en-US" sz="2100" b="0" i="1" smtClean="0">
                            <a:latin typeface="Cambria Math" panose="02040503050406030204" pitchFamily="18" charset="0"/>
                          </a:rPr>
                          <m:t>2</m:t>
                        </m:r>
                      </m:sup>
                    </m:sSup>
                  </m:oMath>
                </a14:m>
                <a:endParaRPr lang="en-US" sz="2100" dirty="0">
                  <a:latin typeface="+mn-lt"/>
                </a:endParaRPr>
              </a:p>
              <a:p>
                <a:pPr>
                  <a:lnSpc>
                    <a:spcPct val="150000"/>
                  </a:lnSpc>
                </a:pPr>
                <a14:m>
                  <m:oMath xmlns:m="http://schemas.openxmlformats.org/officeDocument/2006/math">
                    <m:r>
                      <a:rPr lang="en-US" sz="2100" b="0" i="1" smtClean="0">
                        <a:latin typeface="Cambria Math" panose="02040503050406030204" pitchFamily="18" charset="0"/>
                      </a:rPr>
                      <m:t>⇒</m:t>
                    </m:r>
                  </m:oMath>
                </a14:m>
                <a:r>
                  <a:rPr lang="en-US" sz="2100" dirty="0">
                    <a:latin typeface="+mn-lt"/>
                  </a:rPr>
                  <a:t> Tam </a:t>
                </a:r>
                <a:r>
                  <a:rPr lang="en-US" sz="2100" dirty="0" err="1">
                    <a:latin typeface="+mn-lt"/>
                  </a:rPr>
                  <a:t>giác</a:t>
                </a:r>
                <a:r>
                  <a:rPr lang="en-US" sz="2100" dirty="0">
                    <a:latin typeface="+mn-lt"/>
                  </a:rPr>
                  <a:t> </a:t>
                </a:r>
                <a:r>
                  <a:rPr lang="en-US" sz="2100" dirty="0" err="1">
                    <a:latin typeface="+mn-lt"/>
                  </a:rPr>
                  <a:t>có</a:t>
                </a:r>
                <a:r>
                  <a:rPr lang="en-US" sz="2100" dirty="0">
                    <a:latin typeface="+mn-lt"/>
                  </a:rPr>
                  <a:t> </a:t>
                </a:r>
                <a:r>
                  <a:rPr lang="en-US" sz="2100" dirty="0" err="1">
                    <a:latin typeface="+mn-lt"/>
                  </a:rPr>
                  <a:t>ba</a:t>
                </a:r>
                <a:r>
                  <a:rPr lang="en-US" sz="2100" dirty="0">
                    <a:latin typeface="+mn-lt"/>
                  </a:rPr>
                  <a:t> </a:t>
                </a:r>
                <a:r>
                  <a:rPr lang="en-US" sz="2100" dirty="0" err="1">
                    <a:latin typeface="+mn-lt"/>
                  </a:rPr>
                  <a:t>cạnh</a:t>
                </a:r>
                <a:r>
                  <a:rPr lang="en-US" sz="2100" dirty="0">
                    <a:latin typeface="+mn-lt"/>
                  </a:rPr>
                  <a:t> 20 cm, 21 cm, 29 cm </a:t>
                </a:r>
                <a:r>
                  <a:rPr lang="en-US" sz="2100" dirty="0" err="1">
                    <a:latin typeface="+mn-lt"/>
                  </a:rPr>
                  <a:t>là</a:t>
                </a:r>
                <a:r>
                  <a:rPr lang="en-US" sz="2100" dirty="0">
                    <a:latin typeface="+mn-lt"/>
                  </a:rPr>
                  <a:t> tam </a:t>
                </a:r>
                <a:r>
                  <a:rPr lang="en-US" sz="2100" dirty="0" err="1">
                    <a:latin typeface="+mn-lt"/>
                  </a:rPr>
                  <a:t>giác</a:t>
                </a:r>
                <a:r>
                  <a:rPr lang="en-US" sz="2100" dirty="0">
                    <a:latin typeface="+mn-lt"/>
                  </a:rPr>
                  <a:t> </a:t>
                </a:r>
                <a:r>
                  <a:rPr lang="en-US" sz="2100" dirty="0" err="1">
                    <a:latin typeface="+mn-lt"/>
                  </a:rPr>
                  <a:t>vuông</a:t>
                </a:r>
                <a:r>
                  <a:rPr lang="en-US" sz="2100" dirty="0">
                    <a:latin typeface="+mn-lt"/>
                  </a:rPr>
                  <a:t> (</a:t>
                </a:r>
                <a:r>
                  <a:rPr lang="en-US" sz="2100" dirty="0" err="1">
                    <a:latin typeface="+mn-lt"/>
                  </a:rPr>
                  <a:t>theo</a:t>
                </a:r>
                <a:r>
                  <a:rPr lang="en-US" sz="2100" dirty="0">
                    <a:latin typeface="+mn-lt"/>
                  </a:rPr>
                  <a:t> </a:t>
                </a:r>
                <a:r>
                  <a:rPr lang="en-US" sz="2100" dirty="0" err="1">
                    <a:latin typeface="+mn-lt"/>
                  </a:rPr>
                  <a:t>định</a:t>
                </a:r>
                <a:r>
                  <a:rPr lang="en-US" sz="2100" dirty="0">
                    <a:latin typeface="+mn-lt"/>
                  </a:rPr>
                  <a:t> </a:t>
                </a:r>
                <a:r>
                  <a:rPr lang="en-US" sz="2100" dirty="0" err="1">
                    <a:latin typeface="+mn-lt"/>
                  </a:rPr>
                  <a:t>lí</a:t>
                </a:r>
                <a:r>
                  <a:rPr lang="en-US" sz="2100" dirty="0">
                    <a:latin typeface="+mn-lt"/>
                  </a:rPr>
                  <a:t> </a:t>
                </a:r>
                <a:r>
                  <a:rPr lang="en-US" sz="2100" dirty="0" err="1">
                    <a:latin typeface="+mn-lt"/>
                  </a:rPr>
                  <a:t>Pythagore</a:t>
                </a:r>
                <a:r>
                  <a:rPr lang="en-US" sz="2100" dirty="0">
                    <a:latin typeface="+mn-lt"/>
                  </a:rPr>
                  <a:t> </a:t>
                </a:r>
                <a:r>
                  <a:rPr lang="en-US" sz="2100" dirty="0" err="1">
                    <a:latin typeface="+mn-lt"/>
                  </a:rPr>
                  <a:t>đảo</a:t>
                </a:r>
                <a:r>
                  <a:rPr lang="en-US" sz="2100" dirty="0">
                    <a:latin typeface="+mn-lt"/>
                  </a:rPr>
                  <a:t>)</a:t>
                </a:r>
              </a:p>
            </p:txBody>
          </p:sp>
        </mc:Choice>
        <mc:Fallback xmlns="">
          <p:sp>
            <p:nvSpPr>
              <p:cNvPr id="13" name="TextBox 12">
                <a:extLst>
                  <a:ext uri="{FF2B5EF4-FFF2-40B4-BE49-F238E27FC236}">
                    <a16:creationId xmlns:a16="http://schemas.microsoft.com/office/drawing/2014/main" id="{97222AC1-0F7B-325E-3272-09126F7A80CC}"/>
                  </a:ext>
                </a:extLst>
              </p:cNvPr>
              <p:cNvSpPr txBox="1">
                <a:spLocks noRot="1" noChangeAspect="1" noMove="1" noResize="1" noEditPoints="1" noAdjustHandles="1" noChangeArrowheads="1" noChangeShapeType="1" noTextEdit="1"/>
              </p:cNvSpPr>
              <p:nvPr/>
            </p:nvSpPr>
            <p:spPr>
              <a:xfrm>
                <a:off x="805584" y="2262183"/>
                <a:ext cx="7813267" cy="2456185"/>
              </a:xfrm>
              <a:prstGeom prst="rect">
                <a:avLst/>
              </a:prstGeom>
              <a:blipFill>
                <a:blip r:embed="rId3"/>
                <a:stretch>
                  <a:fillRect l="-936" b="-3970"/>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8" name="TextBox 2">
            <a:extLst>
              <a:ext uri="{FF2B5EF4-FFF2-40B4-BE49-F238E27FC236}">
                <a16:creationId xmlns:a16="http://schemas.microsoft.com/office/drawing/2014/main" id="{41CD0EA1-DD80-0068-10C9-B3C1649D385D}"/>
              </a:ext>
            </a:extLst>
          </p:cNvPr>
          <p:cNvSpPr txBox="1"/>
          <p:nvPr/>
        </p:nvSpPr>
        <p:spPr>
          <a:xfrm>
            <a:off x="3205679" y="263491"/>
            <a:ext cx="2732642" cy="606897"/>
          </a:xfrm>
          <a:prstGeom prst="rect">
            <a:avLst/>
          </a:prstGeom>
        </p:spPr>
        <p:style>
          <a:lnRef idx="3">
            <a:schemeClr val="lt1"/>
          </a:lnRef>
          <a:fillRef idx="1">
            <a:schemeClr val="accent1"/>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chemeClr val="bg1">
                    <a:lumMod val="10000"/>
                  </a:schemeClr>
                </a:solidFill>
                <a:effectLst/>
                <a:uLnTx/>
                <a:uFillTx/>
                <a:latin typeface="+mj-lt"/>
                <a:ea typeface="+mn-ea"/>
                <a:cs typeface="Arial" panose="020B0604020202020204" pitchFamily="34" charset="0"/>
              </a:rPr>
              <a:t>KHỞI ĐỘNG</a:t>
            </a:r>
          </a:p>
        </p:txBody>
      </p:sp>
      <p:pic>
        <p:nvPicPr>
          <p:cNvPr id="12" name="Picture 11">
            <a:extLst>
              <a:ext uri="{FF2B5EF4-FFF2-40B4-BE49-F238E27FC236}">
                <a16:creationId xmlns:a16="http://schemas.microsoft.com/office/drawing/2014/main" id="{0DA3853D-AAB3-1F06-9923-2DAD80329763}"/>
              </a:ext>
            </a:extLst>
          </p:cNvPr>
          <p:cNvPicPr>
            <a:picLocks noChangeAspect="1"/>
          </p:cNvPicPr>
          <p:nvPr/>
        </p:nvPicPr>
        <p:blipFill>
          <a:blip r:embed="rId3"/>
          <a:stretch>
            <a:fillRect/>
          </a:stretch>
        </p:blipFill>
        <p:spPr>
          <a:xfrm>
            <a:off x="6160770" y="3616543"/>
            <a:ext cx="2983230" cy="1678067"/>
          </a:xfrm>
          <a:prstGeom prst="rect">
            <a:avLst/>
          </a:prstGeom>
        </p:spPr>
      </p:pic>
      <p:sp>
        <p:nvSpPr>
          <p:cNvPr id="13" name="Thought Bubble: Cloud 12">
            <a:extLst>
              <a:ext uri="{FF2B5EF4-FFF2-40B4-BE49-F238E27FC236}">
                <a16:creationId xmlns:a16="http://schemas.microsoft.com/office/drawing/2014/main" id="{4CE7323E-1B2C-BF4A-B8C9-961ABEE6F3D5}"/>
              </a:ext>
            </a:extLst>
          </p:cNvPr>
          <p:cNvSpPr/>
          <p:nvPr/>
        </p:nvSpPr>
        <p:spPr>
          <a:xfrm>
            <a:off x="1199407" y="3467595"/>
            <a:ext cx="5783283" cy="1287065"/>
          </a:xfrm>
          <a:prstGeom prst="cloudCallout">
            <a:avLst>
              <a:gd name="adj1" fmla="val 52342"/>
              <a:gd name="adj2" fmla="val 26654"/>
            </a:avLst>
          </a:prstGeom>
          <a:solidFill>
            <a:srgbClr val="FFE4B9"/>
          </a:solidFill>
        </p:spPr>
        <p:style>
          <a:lnRef idx="3">
            <a:schemeClr val="lt1"/>
          </a:lnRef>
          <a:fillRef idx="1">
            <a:schemeClr val="accent2"/>
          </a:fillRef>
          <a:effectRef idx="1">
            <a:schemeClr val="accent2"/>
          </a:effectRef>
          <a:fontRef idx="minor">
            <a:schemeClr val="lt1"/>
          </a:fontRef>
        </p:style>
        <p:txBody>
          <a:bodyPr rtlCol="0" anchor="ctr"/>
          <a:lstStyle/>
          <a:p>
            <a:pPr>
              <a:lnSpc>
                <a:spcPct val="150000"/>
              </a:lnSpc>
              <a:spcBef>
                <a:spcPts val="100"/>
              </a:spcBef>
              <a:spcAft>
                <a:spcPts val="100"/>
              </a:spcAft>
            </a:pPr>
            <a:r>
              <a:rPr lang="da-DK" sz="2000" kern="100" dirty="0">
                <a:solidFill>
                  <a:srgbClr val="000000"/>
                </a:solidFill>
                <a:latin typeface="+mj-lt"/>
                <a:ea typeface="Calibri" panose="020F0502020204030204" pitchFamily="34" charset="0"/>
                <a:cs typeface="Times New Roman" panose="02020603050405020304" pitchFamily="18" charset="0"/>
              </a:rPr>
              <a:t>Bạn Đan dựa vào kiến thức nào để đưa ra khẳng định trên?</a:t>
            </a:r>
            <a:endParaRPr lang="en-US" sz="2000" kern="100" dirty="0">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FE6D4B4-92D1-0B53-82DC-CB3B5003305C}"/>
              </a:ext>
            </a:extLst>
          </p:cNvPr>
          <p:cNvSpPr txBox="1"/>
          <p:nvPr/>
        </p:nvSpPr>
        <p:spPr>
          <a:xfrm>
            <a:off x="534390" y="1440956"/>
            <a:ext cx="5403931" cy="1486689"/>
          </a:xfrm>
          <a:prstGeom prst="rect">
            <a:avLst/>
          </a:prstGeom>
          <a:noFill/>
        </p:spPr>
        <p:txBody>
          <a:bodyPr wrap="square">
            <a:spAutoFit/>
          </a:bodyPr>
          <a:lstStyle/>
          <a:p>
            <a:pPr>
              <a:lnSpc>
                <a:spcPct val="150000"/>
              </a:lnSpc>
              <a:spcBef>
                <a:spcPts val="100"/>
              </a:spcBef>
              <a:spcAft>
                <a:spcPts val="100"/>
              </a:spcAft>
            </a:pPr>
            <a:r>
              <a:rPr lang="da-DK" sz="2100" kern="100" dirty="0">
                <a:solidFill>
                  <a:srgbClr val="000000"/>
                </a:solidFill>
                <a:effectLst/>
                <a:latin typeface="+mj-lt"/>
                <a:ea typeface="Calibri" panose="020F0502020204030204" pitchFamily="34" charset="0"/>
                <a:cs typeface="Times New Roman" panose="02020603050405020304" pitchFamily="18" charset="0"/>
              </a:rPr>
              <a:t>Quan sát Hình 1, bạn Đan khẳng định rằng: Diện tích của hình vuông lớn nhất bằng tổng diện tích của hai hình vuông còn lại.</a:t>
            </a:r>
            <a:endParaRPr lang="en-US" sz="2100" kern="100" dirty="0">
              <a:effectLst/>
              <a:latin typeface="+mj-l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D27676BE-B16D-23CE-21AD-A5D4ACA8DC31}"/>
              </a:ext>
            </a:extLst>
          </p:cNvPr>
          <p:cNvPicPr>
            <a:picLocks noChangeAspect="1"/>
          </p:cNvPicPr>
          <p:nvPr/>
        </p:nvPicPr>
        <p:blipFill rotWithShape="1">
          <a:blip r:embed="rId4"/>
          <a:srcRect l="67375" t="13509" r="5844"/>
          <a:stretch/>
        </p:blipFill>
        <p:spPr>
          <a:xfrm>
            <a:off x="6362649" y="1105484"/>
            <a:ext cx="1845329" cy="234504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A179089-0504-D4EF-6F1E-9E78805EB10A}"/>
              </a:ext>
            </a:extLst>
          </p:cNvPr>
          <p:cNvSpPr txBox="1"/>
          <p:nvPr/>
        </p:nvSpPr>
        <p:spPr>
          <a:xfrm>
            <a:off x="749203" y="546804"/>
            <a:ext cx="4857513" cy="4049891"/>
          </a:xfrm>
          <a:prstGeom prst="rect">
            <a:avLst/>
          </a:prstGeom>
          <a:noFill/>
        </p:spPr>
        <p:txBody>
          <a:bodyPr wrap="square">
            <a:spAutoFit/>
          </a:bodyPr>
          <a:lstStyle/>
          <a:p>
            <a:pPr algn="just">
              <a:lnSpc>
                <a:spcPct val="200000"/>
              </a:lnSpc>
              <a:buClrTx/>
              <a:buFontTx/>
              <a:buNone/>
            </a:pP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Hình</a:t>
            </a:r>
            <a:r>
              <a:rPr lang="en-US" sz="2200" kern="1200" dirty="0">
                <a:solidFill>
                  <a:prstClr val="black"/>
                </a:solidFill>
                <a:latin typeface="+mj-lt"/>
                <a:ea typeface="+mn-ea"/>
                <a:cs typeface="Arial" panose="020B0604020202020204" pitchFamily="34" charset="0"/>
              </a:rPr>
              <a:t> 8 </a:t>
            </a:r>
            <a:r>
              <a:rPr lang="en-US" sz="2200" kern="1200" dirty="0" err="1">
                <a:solidFill>
                  <a:prstClr val="black"/>
                </a:solidFill>
                <a:latin typeface="+mj-lt"/>
                <a:ea typeface="+mn-ea"/>
                <a:cs typeface="Arial" panose="020B0604020202020204" pitchFamily="34" charset="0"/>
              </a:rPr>
              <a:t>mô</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tả</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cánh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buồm</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dạng</a:t>
            </a:r>
            <a:r>
              <a:rPr lang="en-US" sz="2200" kern="1200" dirty="0">
                <a:solidFill>
                  <a:prstClr val="black"/>
                </a:solidFill>
                <a:latin typeface="+mj-lt"/>
                <a:ea typeface="+mn-ea"/>
                <a:cs typeface="Arial" panose="020B0604020202020204" pitchFamily="34" charset="0"/>
              </a:rPr>
              <a:t> tam </a:t>
            </a:r>
            <a:r>
              <a:rPr lang="en-US" sz="2200" kern="1200" dirty="0" err="1">
                <a:solidFill>
                  <a:prstClr val="black"/>
                </a:solidFill>
                <a:latin typeface="+mj-lt"/>
                <a:ea typeface="+mn-ea"/>
                <a:cs typeface="Arial" panose="020B0604020202020204" pitchFamily="34" charset="0"/>
              </a:rPr>
              <a:t>giác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vuông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được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buộc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vào</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buồm</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thẳng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đứng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với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độ</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dài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hai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cạnh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góc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vuông</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12 m </a:t>
            </a:r>
            <a:r>
              <a:rPr lang="en-US" sz="2200" kern="1200" dirty="0" err="1">
                <a:solidFill>
                  <a:prstClr val="black"/>
                </a:solidFill>
                <a:latin typeface="+mj-lt"/>
                <a:ea typeface="+mn-ea"/>
                <a:cs typeface="Arial" panose="020B0604020202020204" pitchFamily="34" charset="0"/>
              </a:rPr>
              <a:t>và</a:t>
            </a:r>
            <a:r>
              <a:rPr lang="en-US" sz="2200" kern="1200" dirty="0">
                <a:solidFill>
                  <a:prstClr val="black"/>
                </a:solidFill>
                <a:latin typeface="+mj-lt"/>
                <a:ea typeface="+mn-ea"/>
                <a:cs typeface="Arial" panose="020B0604020202020204" pitchFamily="34" charset="0"/>
              </a:rPr>
              <a:t> 5 m. </a:t>
            </a: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 chu vi </a:t>
            </a:r>
            <a:r>
              <a:rPr lang="en-US" sz="2200" kern="1200" dirty="0" err="1">
                <a:solidFill>
                  <a:prstClr val="black"/>
                </a:solidFill>
                <a:latin typeface="+mj-lt"/>
                <a:ea typeface="+mn-ea"/>
                <a:cs typeface="Arial" panose="020B0604020202020204" pitchFamily="34" charset="0"/>
              </a:rPr>
              <a:t>và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diện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tích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của</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cánh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buồm</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đó</a:t>
            </a:r>
            <a:r>
              <a:rPr lang="en-US" sz="2200" kern="1200" dirty="0">
                <a:solidFill>
                  <a:prstClr val="black"/>
                </a:solidFill>
                <a:latin typeface="+mj-lt"/>
                <a:ea typeface="+mn-ea"/>
                <a:cs typeface="Arial" panose="020B0604020202020204" pitchFamily="34" charset="0"/>
              </a:rPr>
              <a:t> </a:t>
            </a:r>
          </a:p>
        </p:txBody>
      </p:sp>
      <p:sp>
        <p:nvSpPr>
          <p:cNvPr id="10" name="TextBox 9">
            <a:extLst>
              <a:ext uri="{FF2B5EF4-FFF2-40B4-BE49-F238E27FC236}">
                <a16:creationId xmlns:a16="http://schemas.microsoft.com/office/drawing/2014/main" id="{40861724-60DA-D509-79B4-E08EAC666C1B}"/>
              </a:ext>
            </a:extLst>
          </p:cNvPr>
          <p:cNvSpPr txBox="1"/>
          <p:nvPr/>
        </p:nvSpPr>
        <p:spPr>
          <a:xfrm>
            <a:off x="749203" y="703690"/>
            <a:ext cx="3164467"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3: SGK – tr.96</a:t>
            </a:r>
            <a:endParaRPr lang="en-US" sz="2200" kern="1200" dirty="0">
              <a:solidFill>
                <a:prstClr val="black"/>
              </a:solidFill>
              <a:latin typeface="+mj-lt"/>
              <a:ea typeface="+mn-ea"/>
              <a:cs typeface="Arial" panose="020B0604020202020204" pitchFamily="34" charset="0"/>
            </a:endParaRPr>
          </a:p>
        </p:txBody>
      </p:sp>
      <p:pic>
        <p:nvPicPr>
          <p:cNvPr id="14" name="Picture 13">
            <a:extLst>
              <a:ext uri="{FF2B5EF4-FFF2-40B4-BE49-F238E27FC236}">
                <a16:creationId xmlns:a16="http://schemas.microsoft.com/office/drawing/2014/main" id="{C9B3089C-8CA2-0E3B-2CE8-238B61FC0C72}"/>
              </a:ext>
            </a:extLst>
          </p:cNvPr>
          <p:cNvPicPr>
            <a:picLocks noChangeAspect="1"/>
          </p:cNvPicPr>
          <p:nvPr/>
        </p:nvPicPr>
        <p:blipFill rotWithShape="1">
          <a:blip r:embed="rId2"/>
          <a:srcRect l="67236" t="18797" r="6185" b="4210"/>
          <a:stretch/>
        </p:blipFill>
        <p:spPr>
          <a:xfrm>
            <a:off x="5964417" y="1031708"/>
            <a:ext cx="2430380" cy="3080084"/>
          </a:xfrm>
          <a:prstGeom prst="rect">
            <a:avLst/>
          </a:prstGeom>
        </p:spPr>
      </p:pic>
    </p:spTree>
    <p:extLst>
      <p:ext uri="{BB962C8B-B14F-4D97-AF65-F5344CB8AC3E}">
        <p14:creationId xmlns:p14="http://schemas.microsoft.com/office/powerpoint/2010/main" val="2619239698"/>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0861724-60DA-D509-79B4-E08EAC666C1B}"/>
              </a:ext>
            </a:extLst>
          </p:cNvPr>
          <p:cNvSpPr txBox="1"/>
          <p:nvPr/>
        </p:nvSpPr>
        <p:spPr>
          <a:xfrm>
            <a:off x="829571" y="745621"/>
            <a:ext cx="3164467"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3: SGK – tr.96</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1A13E5E-8196-5086-AEFA-469129B12104}"/>
                  </a:ext>
                </a:extLst>
              </p:cNvPr>
              <p:cNvSpPr txBox="1"/>
              <p:nvPr/>
            </p:nvSpPr>
            <p:spPr>
              <a:xfrm>
                <a:off x="443832" y="1556409"/>
                <a:ext cx="7100413" cy="2850909"/>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Gọi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oMath>
                </a14:m>
                <a:r>
                  <a:rPr lang="en-US" sz="2200" kern="1200" dirty="0">
                    <a:solidFill>
                      <a:prstClr val="black"/>
                    </a:solidFill>
                    <a:latin typeface="+mj-lt"/>
                    <a:ea typeface="+mn-ea"/>
                    <a:cs typeface="Arial" panose="020B0604020202020204" pitchFamily="34" charset="0"/>
                  </a:rPr>
                  <a:t> (m)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độ</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dài</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cạnh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huyền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của</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cánh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buồm</a:t>
                </a:r>
                <a:r>
                  <a:rPr lang="en-US" sz="2200" kern="1200" dirty="0">
                    <a:solidFill>
                      <a:prstClr val="black"/>
                    </a:solidFill>
                    <a:latin typeface="+mj-lt"/>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&gt;0</m:t>
                    </m:r>
                  </m:oMath>
                </a14:m>
                <a:r>
                  <a:rPr lang="en-US" sz="2200" kern="1200" dirty="0">
                    <a:solidFill>
                      <a:prstClr val="black"/>
                    </a:solidFill>
                    <a:latin typeface="+mj-lt"/>
                    <a:ea typeface="+mn-ea"/>
                    <a:cs typeface="Arial" panose="020B0604020202020204" pitchFamily="34" charset="0"/>
                  </a:rPr>
                  <a:t>)</a:t>
                </a:r>
              </a:p>
              <a:p>
                <a:pPr algn="just">
                  <a:lnSpc>
                    <a:spcPct val="150000"/>
                  </a:lnSpc>
                  <a:buClrTx/>
                  <a:buFontTx/>
                  <a:buNone/>
                </a:pPr>
                <a:r>
                  <a:rPr lang="en-US" sz="2200" kern="1200" dirty="0">
                    <a:solidFill>
                      <a:prstClr val="black"/>
                    </a:solidFill>
                    <a:latin typeface="+mj-lt"/>
                    <a:ea typeface="+mn-ea"/>
                    <a:cs typeface="Arial" panose="020B0604020202020204" pitchFamily="34" charset="0"/>
                  </a:rPr>
                  <a:t>Theo </a:t>
                </a:r>
                <a:r>
                  <a:rPr lang="en-US" sz="2200" kern="1200" dirty="0" err="1">
                    <a:solidFill>
                      <a:prstClr val="black"/>
                    </a:solidFill>
                    <a:latin typeface="+mj-lt"/>
                    <a:ea typeface="+mn-ea"/>
                    <a:cs typeface="Arial" panose="020B0604020202020204" pitchFamily="34" charset="0"/>
                  </a:rPr>
                  <a:t>định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lí</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Pythagore</a:t>
                </a:r>
                <a:r>
                  <a:rPr lang="en-US" sz="2200" kern="1200" dirty="0">
                    <a:solidFill>
                      <a:prstClr val="black"/>
                    </a:solidFill>
                    <a:latin typeface="+mj-lt"/>
                    <a:ea typeface="+mn-ea"/>
                    <a:cs typeface="Arial" panose="020B0604020202020204" pitchFamily="34" charset="0"/>
                  </a:rPr>
                  <a:t>, ta </a:t>
                </a:r>
                <a:r>
                  <a:rPr lang="en-US" sz="2200" kern="1200" dirty="0" err="1">
                    <a:solidFill>
                      <a:prstClr val="black"/>
                    </a:solidFill>
                    <a:latin typeface="+mj-lt"/>
                    <a:ea typeface="+mn-ea"/>
                    <a:cs typeface="Arial" panose="020B0604020202020204" pitchFamily="34" charset="0"/>
                  </a:rPr>
                  <a:t>có</a:t>
                </a:r>
                <a:r>
                  <a:rPr lang="en-US" sz="2200" kern="1200" dirty="0">
                    <a:solidFill>
                      <a:prstClr val="black"/>
                    </a:solidFill>
                    <a:latin typeface="+mj-lt"/>
                    <a:ea typeface="+mn-ea"/>
                    <a:cs typeface="Arial" panose="020B0604020202020204" pitchFamily="34" charset="0"/>
                  </a:rPr>
                  <a:t>: </a:t>
                </a:r>
                <a14:m>
                  <m:oMath xmlns:m="http://schemas.openxmlformats.org/officeDocument/2006/math">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12</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5</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oMath>
                </a14:m>
                <a:endParaRPr lang="en-US" sz="2200" kern="1200" dirty="0">
                  <a:solidFill>
                    <a:prstClr val="black"/>
                  </a:solidFill>
                  <a:latin typeface="+mj-lt"/>
                  <a:ea typeface="+mn-ea"/>
                  <a:cs typeface="Arial" panose="020B0604020202020204" pitchFamily="34" charset="0"/>
                </a:endParaRPr>
              </a:p>
              <a:p>
                <a:pPr algn="just">
                  <a:lnSpc>
                    <a:spcPct val="150000"/>
                  </a:lnSpc>
                  <a:buClrTx/>
                  <a:buFontTx/>
                  <a:buNone/>
                </a:pPr>
                <a:r>
                  <a:rPr lang="en-US" sz="2200" kern="1200" dirty="0" err="1">
                    <a:solidFill>
                      <a:prstClr val="black"/>
                    </a:solidFill>
                    <a:latin typeface="+mj-lt"/>
                    <a:ea typeface="+mn-ea"/>
                    <a:cs typeface="Arial" panose="020B0604020202020204" pitchFamily="34" charset="0"/>
                  </a:rPr>
                  <a:t>Suy</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ra</a:t>
                </a:r>
                <a:r>
                  <a:rPr lang="en-US" sz="2200" kern="1200" dirty="0">
                    <a:solidFill>
                      <a:prstClr val="black"/>
                    </a:solidFill>
                    <a:latin typeface="+mj-lt"/>
                    <a:ea typeface="+mn-ea"/>
                    <a:cs typeface="Arial" panose="020B0604020202020204" pitchFamily="34"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ad>
                      <m:radPr>
                        <m:degHide m:val="on"/>
                        <m:ctrlPr>
                          <a:rPr lang="en-US" sz="2200" b="0" i="1" kern="1200" smtClean="0">
                            <a:solidFill>
                              <a:prstClr val="black"/>
                            </a:solidFill>
                            <a:latin typeface="Cambria Math" panose="02040503050406030204" pitchFamily="18" charset="0"/>
                            <a:ea typeface="+mn-ea"/>
                            <a:cs typeface="Arial" panose="020B0604020202020204" pitchFamily="34" charset="0"/>
                          </a:rPr>
                        </m:ctrlPr>
                      </m:radPr>
                      <m:deg/>
                      <m:e>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12</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5</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e>
                    </m:rad>
                    <m:r>
                      <a:rPr lang="en-US" sz="2200" b="0" i="1" kern="1200" smtClean="0">
                        <a:solidFill>
                          <a:prstClr val="black"/>
                        </a:solidFill>
                        <a:latin typeface="Cambria Math" panose="02040503050406030204" pitchFamily="18" charset="0"/>
                        <a:ea typeface="+mn-ea"/>
                        <a:cs typeface="Arial" panose="020B0604020202020204" pitchFamily="34" charset="0"/>
                      </a:rPr>
                      <m:t>=</m:t>
                    </m:r>
                    <m:rad>
                      <m:radPr>
                        <m:degHide m:val="on"/>
                        <m:ctrlPr>
                          <a:rPr lang="en-US" sz="2200" b="0" i="1" kern="1200" smtClean="0">
                            <a:solidFill>
                              <a:prstClr val="black"/>
                            </a:solidFill>
                            <a:latin typeface="Cambria Math" panose="02040503050406030204" pitchFamily="18" charset="0"/>
                            <a:ea typeface="+mn-ea"/>
                            <a:cs typeface="Arial" panose="020B0604020202020204" pitchFamily="34" charset="0"/>
                          </a:rPr>
                        </m:ctrlPr>
                      </m:radPr>
                      <m:deg/>
                      <m:e>
                        <m:r>
                          <a:rPr lang="en-US" sz="2200" b="0" i="1" kern="1200" smtClean="0">
                            <a:solidFill>
                              <a:prstClr val="black"/>
                            </a:solidFill>
                            <a:latin typeface="Cambria Math" panose="02040503050406030204" pitchFamily="18" charset="0"/>
                            <a:ea typeface="+mn-ea"/>
                            <a:cs typeface="Arial" panose="020B0604020202020204" pitchFamily="34" charset="0"/>
                          </a:rPr>
                          <m:t>169</m:t>
                        </m:r>
                      </m:e>
                    </m:rad>
                    <m:r>
                      <a:rPr lang="en-US" sz="2200" b="0" i="1" kern="1200" smtClean="0">
                        <a:solidFill>
                          <a:prstClr val="black"/>
                        </a:solidFill>
                        <a:latin typeface="Cambria Math" panose="02040503050406030204" pitchFamily="18" charset="0"/>
                        <a:ea typeface="+mn-ea"/>
                        <a:cs typeface="Arial" panose="020B0604020202020204" pitchFamily="34" charset="0"/>
                      </a:rPr>
                      <m:t>=13</m:t>
                    </m:r>
                  </m:oMath>
                </a14:m>
                <a:r>
                  <a:rPr lang="en-US" sz="2200" kern="1200" dirty="0">
                    <a:solidFill>
                      <a:prstClr val="black"/>
                    </a:solidFill>
                    <a:latin typeface="+mj-lt"/>
                    <a:ea typeface="+mn-ea"/>
                    <a:cs typeface="Arial" panose="020B0604020202020204" pitchFamily="34" charset="0"/>
                  </a:rPr>
                  <a:t> (m)</a:t>
                </a:r>
              </a:p>
              <a:p>
                <a:pPr algn="just">
                  <a:lnSpc>
                    <a:spcPct val="150000"/>
                  </a:lnSpc>
                  <a:buClrTx/>
                  <a:buFontTx/>
                  <a:buNone/>
                </a:pPr>
                <a:r>
                  <a:rPr lang="en-US" sz="2200" kern="1200" dirty="0">
                    <a:solidFill>
                      <a:prstClr val="black"/>
                    </a:solidFill>
                    <a:latin typeface="+mj-lt"/>
                    <a:ea typeface="+mn-ea"/>
                    <a:cs typeface="Arial" panose="020B0604020202020204" pitchFamily="34" charset="0"/>
                  </a:rPr>
                  <a:t>Chu vi </a:t>
                </a:r>
                <a:r>
                  <a:rPr lang="en-US" sz="2200" kern="1200" dirty="0" err="1">
                    <a:solidFill>
                      <a:prstClr val="black"/>
                    </a:solidFill>
                    <a:latin typeface="+mj-lt"/>
                    <a:ea typeface="+mn-ea"/>
                    <a:cs typeface="Arial" panose="020B0604020202020204" pitchFamily="34" charset="0"/>
                  </a:rPr>
                  <a:t>của</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cánh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buồm</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12 + 5 + 13 = 30 (m)</a:t>
                </a:r>
              </a:p>
              <a:p>
                <a:pPr algn="just">
                  <a:lnSpc>
                    <a:spcPct val="150000"/>
                  </a:lnSpc>
                  <a:buClrTx/>
                  <a:buFontTx/>
                  <a:buNone/>
                </a:pPr>
                <a:r>
                  <a:rPr lang="en-US" sz="2200" kern="1200" dirty="0" err="1">
                    <a:solidFill>
                      <a:prstClr val="black"/>
                    </a:solidFill>
                    <a:latin typeface="+mj-lt"/>
                    <a:ea typeface="+mn-ea"/>
                    <a:cs typeface="Arial" panose="020B0604020202020204" pitchFamily="34" charset="0"/>
                  </a:rPr>
                  <a:t>Diện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tích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của</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cánh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buồm</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đó</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là</a:t>
                </a:r>
                <a:r>
                  <a:rPr lang="en-US" sz="22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5.12</m:t>
                        </m:r>
                      </m:num>
                      <m:den>
                        <m:r>
                          <a:rPr lang="en-US" sz="2200" b="0" i="1" kern="1200" smtClean="0">
                            <a:solidFill>
                              <a:prstClr val="black"/>
                            </a:solidFill>
                            <a:latin typeface="Cambria Math" panose="02040503050406030204" pitchFamily="18" charset="0"/>
                            <a:ea typeface="+mn-ea"/>
                            <a:cs typeface="Arial" panose="020B0604020202020204" pitchFamily="34" charset="0"/>
                          </a:rPr>
                          <m:t>2</m:t>
                        </m:r>
                      </m:den>
                    </m:f>
                    <m:r>
                      <a:rPr lang="en-US" sz="2200" b="0" i="1" kern="1200" smtClean="0">
                        <a:solidFill>
                          <a:prstClr val="black"/>
                        </a:solidFill>
                        <a:latin typeface="Cambria Math" panose="02040503050406030204" pitchFamily="18" charset="0"/>
                        <a:ea typeface="+mn-ea"/>
                        <a:cs typeface="Arial" panose="020B0604020202020204" pitchFamily="34" charset="0"/>
                      </a:rPr>
                      <m:t>=30</m:t>
                    </m:r>
                  </m:oMath>
                </a14:m>
                <a:r>
                  <a:rPr lang="en-US" sz="2200" kern="1200" dirty="0">
                    <a:solidFill>
                      <a:prstClr val="black"/>
                    </a:solidFill>
                    <a:latin typeface="+mj-lt"/>
                    <a:ea typeface="+mn-ea"/>
                    <a:cs typeface="Arial" panose="020B0604020202020204" pitchFamily="34" charset="0"/>
                  </a:rPr>
                  <a:t> (</a:t>
                </a:r>
                <a14:m>
                  <m:oMath xmlns:m="http://schemas.openxmlformats.org/officeDocument/2006/math">
                    <m:sSup>
                      <m:sSupPr>
                        <m:ctrlPr>
                          <a:rPr lang="en-US" sz="2200" b="0" i="1" kern="1200" dirty="0" smtClean="0">
                            <a:solidFill>
                              <a:prstClr val="black"/>
                            </a:solidFill>
                            <a:latin typeface="Cambria Math" panose="02040503050406030204" pitchFamily="18" charset="0"/>
                            <a:ea typeface="+mn-ea"/>
                            <a:cs typeface="Arial" panose="020B0604020202020204" pitchFamily="34" charset="0"/>
                          </a:rPr>
                        </m:ctrlPr>
                      </m:sSupPr>
                      <m:e>
                        <m:r>
                          <a:rPr lang="en-US" sz="2200" b="0" i="1" kern="1200" dirty="0" smtClean="0">
                            <a:solidFill>
                              <a:prstClr val="black"/>
                            </a:solidFill>
                            <a:latin typeface="Cambria Math" panose="02040503050406030204" pitchFamily="18" charset="0"/>
                            <a:ea typeface="+mn-ea"/>
                            <a:cs typeface="Arial" panose="020B0604020202020204" pitchFamily="34" charset="0"/>
                          </a:rPr>
                          <m:t>𝑚</m:t>
                        </m:r>
                      </m:e>
                      <m:sup>
                        <m:r>
                          <a:rPr lang="en-US" sz="2200" b="0" i="1" kern="1200" dirty="0" smtClean="0">
                            <a:solidFill>
                              <a:prstClr val="black"/>
                            </a:solidFill>
                            <a:latin typeface="Cambria Math" panose="02040503050406030204" pitchFamily="18" charset="0"/>
                            <a:ea typeface="+mn-ea"/>
                            <a:cs typeface="Arial" panose="020B0604020202020204" pitchFamily="34" charset="0"/>
                          </a:rPr>
                          <m:t>2</m:t>
                        </m:r>
                      </m:sup>
                    </m:sSup>
                  </m:oMath>
                </a14:m>
                <a:r>
                  <a:rPr lang="en-US" sz="2200" kern="1200" dirty="0">
                    <a:solidFill>
                      <a:prstClr val="black"/>
                    </a:solidFill>
                    <a:latin typeface="+mj-lt"/>
                    <a:ea typeface="+mn-ea"/>
                    <a:cs typeface="Arial" panose="020B0604020202020204" pitchFamily="34" charset="0"/>
                  </a:rPr>
                  <a:t>) </a:t>
                </a:r>
              </a:p>
            </p:txBody>
          </p:sp>
        </mc:Choice>
        <mc:Fallback xmlns="">
          <p:sp>
            <p:nvSpPr>
              <p:cNvPr id="11" name="TextBox 10">
                <a:extLst>
                  <a:ext uri="{FF2B5EF4-FFF2-40B4-BE49-F238E27FC236}">
                    <a16:creationId xmlns:a16="http://schemas.microsoft.com/office/drawing/2014/main" id="{91A13E5E-8196-5086-AEFA-469129B12104}"/>
                  </a:ext>
                </a:extLst>
              </p:cNvPr>
              <p:cNvSpPr txBox="1">
                <a:spLocks noRot="1" noChangeAspect="1" noMove="1" noResize="1" noEditPoints="1" noAdjustHandles="1" noChangeArrowheads="1" noChangeShapeType="1" noTextEdit="1"/>
              </p:cNvSpPr>
              <p:nvPr/>
            </p:nvSpPr>
            <p:spPr>
              <a:xfrm>
                <a:off x="443832" y="1556409"/>
                <a:ext cx="7100413" cy="2850909"/>
              </a:xfrm>
              <a:prstGeom prst="rect">
                <a:avLst/>
              </a:prstGeom>
              <a:blipFill>
                <a:blip r:embed="rId2"/>
                <a:stretch>
                  <a:fillRect l="-1116" b="-855"/>
                </a:stretch>
              </a:blipFill>
            </p:spPr>
            <p:txBody>
              <a:bodyPr/>
              <a:lstStyle/>
              <a:p>
                <a:r>
                  <a:rPr lang="en-US">
                    <a:noFill/>
                  </a:rPr>
                  <a:t> </a:t>
                </a:r>
              </a:p>
            </p:txBody>
          </p:sp>
        </mc:Fallback>
      </mc:AlternateContent>
      <p:sp>
        <p:nvSpPr>
          <p:cNvPr id="12" name="Oval Callout 29">
            <a:extLst>
              <a:ext uri="{FF2B5EF4-FFF2-40B4-BE49-F238E27FC236}">
                <a16:creationId xmlns:a16="http://schemas.microsoft.com/office/drawing/2014/main" id="{07F780AA-FB22-7166-48B2-AB6A32D22A3F}"/>
              </a:ext>
            </a:extLst>
          </p:cNvPr>
          <p:cNvSpPr/>
          <p:nvPr/>
        </p:nvSpPr>
        <p:spPr>
          <a:xfrm>
            <a:off x="7643084" y="1098530"/>
            <a:ext cx="972752" cy="425555"/>
          </a:xfrm>
          <a:prstGeom prst="wedgeEllipseCallout">
            <a:avLst>
              <a:gd name="adj1" fmla="val -12118"/>
              <a:gd name="adj2" fmla="val 7785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pic>
        <p:nvPicPr>
          <p:cNvPr id="2" name="Picture 1">
            <a:extLst>
              <a:ext uri="{FF2B5EF4-FFF2-40B4-BE49-F238E27FC236}">
                <a16:creationId xmlns:a16="http://schemas.microsoft.com/office/drawing/2014/main" id="{11C9C7C5-DD36-2CE0-6260-DC1B75415AFE}"/>
              </a:ext>
            </a:extLst>
          </p:cNvPr>
          <p:cNvPicPr>
            <a:picLocks noChangeAspect="1"/>
          </p:cNvPicPr>
          <p:nvPr/>
        </p:nvPicPr>
        <p:blipFill rotWithShape="1">
          <a:blip r:embed="rId3"/>
          <a:srcRect l="67236" t="18797" r="6185" b="4210"/>
          <a:stretch/>
        </p:blipFill>
        <p:spPr>
          <a:xfrm>
            <a:off x="6769172" y="2331118"/>
            <a:ext cx="1747825" cy="2215064"/>
          </a:xfrm>
          <a:prstGeom prst="rect">
            <a:avLst/>
          </a:prstGeom>
        </p:spPr>
      </p:pic>
    </p:spTree>
    <p:extLst>
      <p:ext uri="{BB962C8B-B14F-4D97-AF65-F5344CB8AC3E}">
        <p14:creationId xmlns:p14="http://schemas.microsoft.com/office/powerpoint/2010/main" val="8094898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down)">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 calcmode="lin" valueType="num">
                                      <p:cBhvr additive="base">
                                        <p:cTn id="2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 calcmode="lin" valueType="num">
                                      <p:cBhvr>
                                        <p:cTn id="33" dur="5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1">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F1CCB88D-330E-9357-FC67-CE0F8569CA40}"/>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r>
              <a:rPr lang="pt-BR" sz="2400" noProof="1">
                <a:solidFill>
                  <a:srgbClr val="000000"/>
                </a:solidFill>
                <a:latin typeface="Arial" panose="020B0604020202020204" pitchFamily="34" charset="0"/>
                <a:cs typeface="Arial" panose="020B0604020202020204" pitchFamily="34" charset="0"/>
              </a:rPr>
              <a:t>12 cm; 24 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AC021E7C-DE10-A5AE-8906-3ACD28F9B06E}"/>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B. </a:t>
            </a:r>
            <a:r>
              <a:rPr lang="pt-BR" sz="2400" noProof="1">
                <a:solidFill>
                  <a:srgbClr val="000000"/>
                </a:solidFill>
                <a:latin typeface="Arial" panose="020B0604020202020204" pitchFamily="34" charset="0"/>
                <a:cs typeface="Arial" panose="020B0604020202020204" pitchFamily="34" charset="0"/>
              </a:rPr>
              <a:t>10 cm; 22 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6AEA46C-EE9D-0531-8515-E1C00CE450EF}"/>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C. </a:t>
            </a:r>
            <a:r>
              <a:rPr lang="pt-BR" sz="2400" noProof="1">
                <a:solidFill>
                  <a:srgbClr val="000000"/>
                </a:solidFill>
                <a:latin typeface="Arial" panose="020B0604020202020204" pitchFamily="34" charset="0"/>
                <a:cs typeface="Arial" panose="020B0604020202020204" pitchFamily="34" charset="0"/>
              </a:rPr>
              <a:t>10 cm; 24 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3E686EAD-4B57-BAF0-F69F-70232861D61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D. </a:t>
            </a:r>
            <a:r>
              <a:rPr lang="pt-BR" sz="2400" noProof="1">
                <a:solidFill>
                  <a:srgbClr val="000000"/>
                </a:solidFill>
                <a:latin typeface="Arial" panose="020B0604020202020204" pitchFamily="34" charset="0"/>
                <a:cs typeface="Arial" panose="020B0604020202020204" pitchFamily="34" charset="0"/>
              </a:rPr>
              <a:t>15 cm; 24 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EB878F17-D87F-F7DE-4236-E0D9CFCBBBC8}"/>
              </a:ext>
            </a:extLst>
          </p:cNvPr>
          <p:cNvSpPr/>
          <p:nvPr/>
        </p:nvSpPr>
        <p:spPr>
          <a:xfrm>
            <a:off x="4835235" y="2281426"/>
            <a:ext cx="3408219"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C. </a:t>
            </a:r>
            <a:r>
              <a:rPr lang="pt-BR" sz="2400" noProof="1">
                <a:solidFill>
                  <a:srgbClr val="000000"/>
                </a:solidFill>
                <a:latin typeface="Arial" panose="020B0604020202020204" pitchFamily="34" charset="0"/>
                <a:cs typeface="Arial" panose="020B0604020202020204" pitchFamily="34" charset="0"/>
              </a:rPr>
              <a:t>10 cm; 24 cm</a:t>
            </a:r>
            <a:endParaRPr lang="vi-VN" sz="2400" kern="1200" noProof="1">
              <a:solidFill>
                <a:prstClr val="black"/>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74B7F846-0F89-B31E-A5C2-4CBD63E51289}"/>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100" kern="1200" noProof="1">
                    <a:solidFill>
                      <a:schemeClr val="tx1"/>
                    </a:solidFill>
                    <a:latin typeface="Arial" panose="020B0604020202020204" pitchFamily="34" charset="0"/>
                    <a:cs typeface="Arial" panose="020B0604020202020204" pitchFamily="34" charset="0"/>
                  </a:rPr>
                  <a:t>Câu hỏi</a:t>
                </a:r>
                <a:r>
                  <a:rPr lang="en-US" sz="2100" kern="1200" noProof="1">
                    <a:solidFill>
                      <a:schemeClr val="tx1"/>
                    </a:solidFill>
                    <a:latin typeface="Arial" panose="020B0604020202020204" pitchFamily="34" charset="0"/>
                    <a:cs typeface="Arial" panose="020B0604020202020204" pitchFamily="34" charset="0"/>
                  </a:rPr>
                  <a:t> 1: </a:t>
                </a:r>
                <a:r>
                  <a:rPr lang="fr-FR" sz="2100" dirty="0" err="1">
                    <a:solidFill>
                      <a:schemeClr val="tx1"/>
                    </a:solidFill>
                    <a:latin typeface="Arial" panose="020B0604020202020204" pitchFamily="34" charset="0"/>
                    <a:cs typeface="Arial" panose="020B0604020202020204" pitchFamily="34" charset="0"/>
                  </a:rPr>
                  <a:t>Một</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tam</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giác</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có</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cạnh</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huyền</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bằng</a:t>
                </a:r>
                <a:r>
                  <a:rPr lang="fr-FR" sz="21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100" i="1">
                        <a:solidFill>
                          <a:schemeClr val="tx1"/>
                        </a:solidFill>
                        <a:latin typeface="Cambria Math" panose="02040503050406030204" pitchFamily="18" charset="0"/>
                      </a:rPr>
                      <m:t>26</m:t>
                    </m:r>
                    <m:r>
                      <a:rPr lang="fr-FR" sz="2100" i="1">
                        <a:solidFill>
                          <a:schemeClr val="tx1"/>
                        </a:solidFill>
                        <a:latin typeface="Cambria Math" panose="02040503050406030204" pitchFamily="18" charset="0"/>
                      </a:rPr>
                      <m:t>𝑐𝑚</m:t>
                    </m:r>
                  </m:oMath>
                </a14:m>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độ</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dài</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các</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cạnh</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góc</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vuông</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tỉ</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lệ</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với</a:t>
                </a:r>
                <a:r>
                  <a:rPr lang="fr-FR" sz="21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100" i="1">
                        <a:solidFill>
                          <a:schemeClr val="tx1"/>
                        </a:solidFill>
                        <a:latin typeface="Cambria Math" panose="02040503050406030204" pitchFamily="18" charset="0"/>
                      </a:rPr>
                      <m:t>5</m:t>
                    </m:r>
                  </m:oMath>
                </a14:m>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và</a:t>
                </a:r>
                <a:r>
                  <a:rPr lang="fr-FR" sz="21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100" i="1">
                        <a:solidFill>
                          <a:schemeClr val="tx1"/>
                        </a:solidFill>
                        <a:latin typeface="Cambria Math" panose="02040503050406030204" pitchFamily="18" charset="0"/>
                      </a:rPr>
                      <m:t>12</m:t>
                    </m:r>
                  </m:oMath>
                </a14:m>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Tính</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độ</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dài</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các</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cạnh</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góc</a:t>
                </a:r>
                <a:r>
                  <a:rPr lang="fr-FR" sz="2100" dirty="0">
                    <a:solidFill>
                      <a:schemeClr val="tx1"/>
                    </a:solidFill>
                    <a:latin typeface="Arial" panose="020B0604020202020204" pitchFamily="34" charset="0"/>
                    <a:cs typeface="Arial" panose="020B0604020202020204" pitchFamily="34" charset="0"/>
                  </a:rPr>
                  <a:t> </a:t>
                </a:r>
                <a:r>
                  <a:rPr lang="fr-FR" sz="2100" dirty="0" err="1">
                    <a:solidFill>
                      <a:schemeClr val="tx1"/>
                    </a:solidFill>
                    <a:latin typeface="Arial" panose="020B0604020202020204" pitchFamily="34" charset="0"/>
                    <a:cs typeface="Arial" panose="020B0604020202020204" pitchFamily="34" charset="0"/>
                  </a:rPr>
                  <a:t>vuông</a:t>
                </a:r>
                <a:endParaRPr lang="vi-VN" sz="2100" kern="1200" noProof="1">
                  <a:solidFill>
                    <a:schemeClr val="tx1"/>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74B7F846-0F89-B31E-A5C2-4CBD63E51289}"/>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6"/>
                <a:stretch>
                  <a:fillRect/>
                </a:stretch>
              </a:blipFill>
              <a:ln>
                <a:noFill/>
              </a:ln>
            </p:spPr>
            <p:txBody>
              <a:bodyPr/>
              <a:lstStyle/>
              <a:p>
                <a:r>
                  <a:rPr lang="en-US">
                    <a:noFill/>
                  </a:rPr>
                  <a:t> </a:t>
                </a:r>
              </a:p>
            </p:txBody>
          </p:sp>
        </mc:Fallback>
      </mc:AlternateContent>
      <p:pic>
        <p:nvPicPr>
          <p:cNvPr id="3" name="Picture 2">
            <a:hlinkClick r:id="rId7"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8"/>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881992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DF90C372-A858-AA21-3A9F-93AD2BB7CB50}"/>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2:</a:t>
            </a:r>
          </a:p>
          <a:p>
            <a:pPr algn="ctr" defTabSz="685835">
              <a:lnSpc>
                <a:spcPct val="150000"/>
              </a:lnSpc>
              <a:buClrTx/>
            </a:pP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Cho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tam</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giác</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ABC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vuông</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tại</a:t>
            </a:r>
            <a:r>
              <a:rPr lang="fr-FR" sz="2400" dirty="0">
                <a:solidFill>
                  <a:srgbClr val="000000"/>
                </a:solidFill>
                <a:latin typeface="Arial" panose="020B0604020202020204" pitchFamily="34" charset="0"/>
                <a:ea typeface="Arial" panose="020B0604020202020204" pitchFamily="34" charset="0"/>
                <a:cs typeface="Arial" panose="020B0604020202020204" pitchFamily="34" charset="0"/>
              </a:rPr>
              <a:t> B khi </a:t>
            </a:r>
            <a:r>
              <a:rPr lang="fr-FR" sz="2400" dirty="0" err="1">
                <a:solidFill>
                  <a:srgbClr val="000000"/>
                </a:solidFill>
                <a:latin typeface="Arial" panose="020B0604020202020204" pitchFamily="34" charset="0"/>
                <a:ea typeface="Arial" panose="020B0604020202020204" pitchFamily="34" charset="0"/>
                <a:cs typeface="Arial" panose="020B0604020202020204" pitchFamily="34" charset="0"/>
              </a:rPr>
              <a:t>đó</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8" name="Đáp án đúng">
                <a:extLst>
                  <a:ext uri="{FF2B5EF4-FFF2-40B4-BE49-F238E27FC236}">
                    <a16:creationId xmlns:a16="http://schemas.microsoft.com/office/drawing/2014/main" id="{72583F86-878E-52BF-028E-9A713E7BC1F6}"/>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250" b="0" i="1" kern="1200" noProof="1" smtClean="0">
                        <a:solidFill>
                          <a:prstClr val="black"/>
                        </a:solidFill>
                        <a:latin typeface="Cambria Math" panose="02040503050406030204" pitchFamily="18" charset="0"/>
                        <a:cs typeface="Arial" panose="020B0604020202020204" pitchFamily="34" charset="0"/>
                      </a:rPr>
                      <m:t>𝐴</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𝐵</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r>
                      <a:rPr lang="en-US" sz="2250" b="0" i="1" kern="1200" noProof="1" smtClean="0">
                        <a:solidFill>
                          <a:prstClr val="black"/>
                        </a:solidFill>
                        <a:latin typeface="Cambria Math" panose="02040503050406030204" pitchFamily="18" charset="0"/>
                        <a:cs typeface="Arial" panose="020B0604020202020204" pitchFamily="34" charset="0"/>
                      </a:rPr>
                      <m:t>+</m:t>
                    </m:r>
                    <m:r>
                      <a:rPr lang="en-US" sz="2250" b="0" i="1" kern="1200" noProof="1" smtClean="0">
                        <a:solidFill>
                          <a:prstClr val="black"/>
                        </a:solidFill>
                        <a:latin typeface="Cambria Math" panose="02040503050406030204" pitchFamily="18" charset="0"/>
                        <a:cs typeface="Arial" panose="020B0604020202020204" pitchFamily="34" charset="0"/>
                      </a:rPr>
                      <m:t>𝐵</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𝐶</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r>
                      <a:rPr lang="en-US" sz="2250" b="0" i="1" kern="1200" noProof="1" smtClean="0">
                        <a:solidFill>
                          <a:prstClr val="black"/>
                        </a:solidFill>
                        <a:latin typeface="Cambria Math" panose="02040503050406030204" pitchFamily="18" charset="0"/>
                        <a:cs typeface="Arial" panose="020B0604020202020204" pitchFamily="34" charset="0"/>
                      </a:rPr>
                      <m:t>=</m:t>
                    </m:r>
                    <m:r>
                      <a:rPr lang="en-US" sz="2250" b="0" i="1" kern="1200" noProof="1" smtClean="0">
                        <a:solidFill>
                          <a:prstClr val="black"/>
                        </a:solidFill>
                        <a:latin typeface="Cambria Math" panose="02040503050406030204" pitchFamily="18" charset="0"/>
                        <a:cs typeface="Arial" panose="020B0604020202020204" pitchFamily="34" charset="0"/>
                      </a:rPr>
                      <m:t>𝐴</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𝐶</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8" name="Đáp án đúng">
                <a:extLst>
                  <a:ext uri="{FF2B5EF4-FFF2-40B4-BE49-F238E27FC236}">
                    <a16:creationId xmlns:a16="http://schemas.microsoft.com/office/drawing/2014/main" id="{72583F86-878E-52BF-028E-9A713E7BC1F6}"/>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sai 1">
                <a:extLst>
                  <a:ext uri="{FF2B5EF4-FFF2-40B4-BE49-F238E27FC236}">
                    <a16:creationId xmlns:a16="http://schemas.microsoft.com/office/drawing/2014/main" id="{9B468983-7E2A-6C5C-84E1-E5ECF03B7B26}"/>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250" b="0" i="1" kern="1200" noProof="1" smtClean="0">
                        <a:solidFill>
                          <a:prstClr val="black"/>
                        </a:solidFill>
                        <a:latin typeface="Cambria Math" panose="02040503050406030204" pitchFamily="18" charset="0"/>
                        <a:cs typeface="Arial" panose="020B0604020202020204" pitchFamily="34" charset="0"/>
                      </a:rPr>
                      <m:t>𝐴</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𝐵</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r>
                      <a:rPr lang="en-US" sz="2250" b="0" i="1" kern="1200" noProof="1" smtClean="0">
                        <a:solidFill>
                          <a:prstClr val="black"/>
                        </a:solidFill>
                        <a:latin typeface="Cambria Math" panose="02040503050406030204" pitchFamily="18" charset="0"/>
                        <a:cs typeface="Arial" panose="020B0604020202020204" pitchFamily="34" charset="0"/>
                      </a:rPr>
                      <m:t>+</m:t>
                    </m:r>
                    <m:r>
                      <a:rPr lang="en-US" sz="2250" b="0" i="1" kern="1200" noProof="1" smtClean="0">
                        <a:solidFill>
                          <a:prstClr val="black"/>
                        </a:solidFill>
                        <a:latin typeface="Cambria Math" panose="02040503050406030204" pitchFamily="18" charset="0"/>
                        <a:cs typeface="Arial" panose="020B0604020202020204" pitchFamily="34" charset="0"/>
                      </a:rPr>
                      <m:t>𝐴</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𝐶</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r>
                      <a:rPr lang="en-US" sz="2250" b="0" i="1" kern="1200" noProof="1" smtClean="0">
                        <a:solidFill>
                          <a:prstClr val="black"/>
                        </a:solidFill>
                        <a:latin typeface="Cambria Math" panose="02040503050406030204" pitchFamily="18" charset="0"/>
                        <a:cs typeface="Arial" panose="020B0604020202020204" pitchFamily="34" charset="0"/>
                      </a:rPr>
                      <m:t>=</m:t>
                    </m:r>
                    <m:r>
                      <a:rPr lang="en-US" sz="2250" b="0" i="1" kern="1200" noProof="1" smtClean="0">
                        <a:solidFill>
                          <a:prstClr val="black"/>
                        </a:solidFill>
                        <a:latin typeface="Cambria Math" panose="02040503050406030204" pitchFamily="18" charset="0"/>
                        <a:cs typeface="Arial" panose="020B0604020202020204" pitchFamily="34" charset="0"/>
                      </a:rPr>
                      <m:t>𝐵</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𝐶</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sai 1">
                <a:extLst>
                  <a:ext uri="{FF2B5EF4-FFF2-40B4-BE49-F238E27FC236}">
                    <a16:creationId xmlns:a16="http://schemas.microsoft.com/office/drawing/2014/main" id="{9B468983-7E2A-6C5C-84E1-E5ECF03B7B26}"/>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2">
                <a:extLst>
                  <a:ext uri="{FF2B5EF4-FFF2-40B4-BE49-F238E27FC236}">
                    <a16:creationId xmlns:a16="http://schemas.microsoft.com/office/drawing/2014/main" id="{90F5F18A-7FDF-A40B-93D0-B0F4D7EB9A20}"/>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250" b="0" i="1" kern="1200" noProof="1" smtClean="0">
                        <a:solidFill>
                          <a:prstClr val="black"/>
                        </a:solidFill>
                        <a:latin typeface="Cambria Math" panose="02040503050406030204" pitchFamily="18" charset="0"/>
                        <a:cs typeface="Arial" panose="020B0604020202020204" pitchFamily="34" charset="0"/>
                      </a:rPr>
                      <m:t>𝐴</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𝐵</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r>
                      <a:rPr lang="en-US" sz="2250" b="0" i="1" kern="1200" noProof="1" smtClean="0">
                        <a:solidFill>
                          <a:prstClr val="black"/>
                        </a:solidFill>
                        <a:latin typeface="Cambria Math" panose="02040503050406030204" pitchFamily="18" charset="0"/>
                        <a:cs typeface="Arial" panose="020B0604020202020204" pitchFamily="34" charset="0"/>
                      </a:rPr>
                      <m:t>−</m:t>
                    </m:r>
                    <m:r>
                      <a:rPr lang="en-US" sz="2250" b="0" i="1" kern="1200" noProof="1" smtClean="0">
                        <a:solidFill>
                          <a:prstClr val="black"/>
                        </a:solidFill>
                        <a:latin typeface="Cambria Math" panose="02040503050406030204" pitchFamily="18" charset="0"/>
                        <a:cs typeface="Arial" panose="020B0604020202020204" pitchFamily="34" charset="0"/>
                      </a:rPr>
                      <m:t>𝐵</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𝐶</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r>
                      <a:rPr lang="en-US" sz="2250" b="0" i="1" kern="1200" noProof="1" smtClean="0">
                        <a:solidFill>
                          <a:prstClr val="black"/>
                        </a:solidFill>
                        <a:latin typeface="Cambria Math" panose="02040503050406030204" pitchFamily="18" charset="0"/>
                        <a:cs typeface="Arial" panose="020B0604020202020204" pitchFamily="34" charset="0"/>
                      </a:rPr>
                      <m:t>=</m:t>
                    </m:r>
                    <m:r>
                      <a:rPr lang="en-US" sz="2250" b="0" i="1" kern="1200" noProof="1" smtClean="0">
                        <a:solidFill>
                          <a:prstClr val="black"/>
                        </a:solidFill>
                        <a:latin typeface="Cambria Math" panose="02040503050406030204" pitchFamily="18" charset="0"/>
                        <a:cs typeface="Arial" panose="020B0604020202020204" pitchFamily="34" charset="0"/>
                      </a:rPr>
                      <m:t>𝐴</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𝐶</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0" name="Đáp án sai 2">
                <a:extLst>
                  <a:ext uri="{FF2B5EF4-FFF2-40B4-BE49-F238E27FC236}">
                    <a16:creationId xmlns:a16="http://schemas.microsoft.com/office/drawing/2014/main" id="{90F5F18A-7FDF-A40B-93D0-B0F4D7EB9A20}"/>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3">
                <a:extLst>
                  <a:ext uri="{FF2B5EF4-FFF2-40B4-BE49-F238E27FC236}">
                    <a16:creationId xmlns:a16="http://schemas.microsoft.com/office/drawing/2014/main" id="{739FA465-0C19-6BB8-9502-D3940D1E9904}"/>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250" b="0" i="1" kern="1200" noProof="1" smtClean="0">
                        <a:solidFill>
                          <a:prstClr val="black"/>
                        </a:solidFill>
                        <a:latin typeface="Cambria Math" panose="02040503050406030204" pitchFamily="18" charset="0"/>
                        <a:cs typeface="Arial" panose="020B0604020202020204" pitchFamily="34" charset="0"/>
                      </a:rPr>
                      <m:t>𝐴</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𝐵</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r>
                      <a:rPr lang="en-US" sz="2250" b="0" i="1" kern="1200" noProof="1" smtClean="0">
                        <a:solidFill>
                          <a:prstClr val="black"/>
                        </a:solidFill>
                        <a:latin typeface="Cambria Math" panose="02040503050406030204" pitchFamily="18" charset="0"/>
                        <a:cs typeface="Arial" panose="020B0604020202020204" pitchFamily="34" charset="0"/>
                      </a:rPr>
                      <m:t>=</m:t>
                    </m:r>
                    <m:r>
                      <a:rPr lang="en-US" sz="2250" b="0" i="1" kern="1200" noProof="1" smtClean="0">
                        <a:solidFill>
                          <a:prstClr val="black"/>
                        </a:solidFill>
                        <a:latin typeface="Cambria Math" panose="02040503050406030204" pitchFamily="18" charset="0"/>
                        <a:cs typeface="Arial" panose="020B0604020202020204" pitchFamily="34" charset="0"/>
                      </a:rPr>
                      <m:t>𝐴</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𝐶</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r>
                      <a:rPr lang="en-US" sz="2250" b="0" i="1" kern="1200" noProof="1" smtClean="0">
                        <a:solidFill>
                          <a:prstClr val="black"/>
                        </a:solidFill>
                        <a:latin typeface="Cambria Math" panose="02040503050406030204" pitchFamily="18" charset="0"/>
                        <a:cs typeface="Arial" panose="020B0604020202020204" pitchFamily="34" charset="0"/>
                      </a:rPr>
                      <m:t>+</m:t>
                    </m:r>
                    <m:r>
                      <a:rPr lang="en-US" sz="2250" b="0" i="1" kern="1200" noProof="1" smtClean="0">
                        <a:solidFill>
                          <a:prstClr val="black"/>
                        </a:solidFill>
                        <a:latin typeface="Cambria Math" panose="02040503050406030204" pitchFamily="18" charset="0"/>
                        <a:cs typeface="Arial" panose="020B0604020202020204" pitchFamily="34" charset="0"/>
                      </a:rPr>
                      <m:t>𝐵</m:t>
                    </m:r>
                    <m:sSup>
                      <m:sSupPr>
                        <m:ctrlPr>
                          <a:rPr lang="en-US" sz="2250" b="0" i="1" kern="1200" noProof="1" smtClean="0">
                            <a:solidFill>
                              <a:prstClr val="black"/>
                            </a:solidFill>
                            <a:latin typeface="Cambria Math" panose="02040503050406030204" pitchFamily="18" charset="0"/>
                            <a:cs typeface="Arial" panose="020B0604020202020204" pitchFamily="34" charset="0"/>
                          </a:rPr>
                        </m:ctrlPr>
                      </m:sSupPr>
                      <m:e>
                        <m:r>
                          <a:rPr lang="en-US" sz="2250" b="0" i="1" kern="1200" noProof="1" smtClean="0">
                            <a:solidFill>
                              <a:prstClr val="black"/>
                            </a:solidFill>
                            <a:latin typeface="Cambria Math" panose="02040503050406030204" pitchFamily="18" charset="0"/>
                            <a:cs typeface="Arial" panose="020B0604020202020204" pitchFamily="34" charset="0"/>
                          </a:rPr>
                          <m:t>𝐶</m:t>
                        </m:r>
                      </m:e>
                      <m:sup>
                        <m:r>
                          <a:rPr lang="en-US" sz="2250" b="0" i="1" kern="1200" noProof="1" smtClean="0">
                            <a:solidFill>
                              <a:prstClr val="black"/>
                            </a:solidFill>
                            <a:latin typeface="Cambria Math" panose="02040503050406030204" pitchFamily="18" charset="0"/>
                            <a:cs typeface="Arial" panose="020B0604020202020204" pitchFamily="34" charset="0"/>
                          </a:rPr>
                          <m:t>2</m:t>
                        </m:r>
                      </m:sup>
                    </m:sSup>
                  </m:oMath>
                </a14:m>
                <a:endParaRPr lang="vi-VN" sz="225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sai 3">
                <a:extLst>
                  <a:ext uri="{FF2B5EF4-FFF2-40B4-BE49-F238E27FC236}">
                    <a16:creationId xmlns:a16="http://schemas.microsoft.com/office/drawing/2014/main" id="{739FA465-0C19-6BB8-9502-D3940D1E9904}"/>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đúng">
                <a:extLst>
                  <a:ext uri="{FF2B5EF4-FFF2-40B4-BE49-F238E27FC236}">
                    <a16:creationId xmlns:a16="http://schemas.microsoft.com/office/drawing/2014/main" id="{CD6770E3-8E6B-28A4-64DD-C13E63901226}"/>
                  </a:ext>
                </a:extLst>
              </p:cNvPr>
              <p:cNvSpPr/>
              <p:nvPr/>
            </p:nvSpPr>
            <p:spPr>
              <a:xfrm>
                <a:off x="907472" y="2281427"/>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5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250" i="1" kern="1200" noProof="1">
                        <a:solidFill>
                          <a:prstClr val="black"/>
                        </a:solidFill>
                        <a:latin typeface="Cambria Math" panose="02040503050406030204" pitchFamily="18" charset="0"/>
                        <a:cs typeface="Arial" panose="020B0604020202020204" pitchFamily="34" charset="0"/>
                      </a:rPr>
                      <m:t>𝐴</m:t>
                    </m:r>
                    <m:sSup>
                      <m:sSupPr>
                        <m:ctrlPr>
                          <a:rPr lang="en-US" sz="2250" i="1" kern="1200" noProof="1">
                            <a:solidFill>
                              <a:prstClr val="black"/>
                            </a:solidFill>
                            <a:latin typeface="Cambria Math" panose="02040503050406030204" pitchFamily="18" charset="0"/>
                            <a:cs typeface="Arial" panose="020B0604020202020204" pitchFamily="34" charset="0"/>
                          </a:rPr>
                        </m:ctrlPr>
                      </m:sSupPr>
                      <m:e>
                        <m:r>
                          <a:rPr lang="en-US" sz="2250" i="1" kern="1200" noProof="1">
                            <a:solidFill>
                              <a:prstClr val="black"/>
                            </a:solidFill>
                            <a:latin typeface="Cambria Math" panose="02040503050406030204" pitchFamily="18" charset="0"/>
                            <a:cs typeface="Arial" panose="020B0604020202020204" pitchFamily="34" charset="0"/>
                          </a:rPr>
                          <m:t>𝐵</m:t>
                        </m:r>
                      </m:e>
                      <m:sup>
                        <m:r>
                          <a:rPr lang="en-US" sz="2250" i="1" kern="1200" noProof="1">
                            <a:solidFill>
                              <a:prstClr val="black"/>
                            </a:solidFill>
                            <a:latin typeface="Cambria Math" panose="02040503050406030204" pitchFamily="18" charset="0"/>
                            <a:cs typeface="Arial" panose="020B0604020202020204" pitchFamily="34" charset="0"/>
                          </a:rPr>
                          <m:t>2</m:t>
                        </m:r>
                      </m:sup>
                    </m:sSup>
                    <m:r>
                      <a:rPr lang="en-US" sz="2250" i="1" kern="1200" noProof="1">
                        <a:solidFill>
                          <a:prstClr val="black"/>
                        </a:solidFill>
                        <a:latin typeface="Cambria Math" panose="02040503050406030204" pitchFamily="18" charset="0"/>
                        <a:cs typeface="Arial" panose="020B0604020202020204" pitchFamily="34" charset="0"/>
                      </a:rPr>
                      <m:t>+</m:t>
                    </m:r>
                    <m:r>
                      <a:rPr lang="en-US" sz="2250" i="1" kern="1200" noProof="1">
                        <a:solidFill>
                          <a:prstClr val="black"/>
                        </a:solidFill>
                        <a:latin typeface="Cambria Math" panose="02040503050406030204" pitchFamily="18" charset="0"/>
                        <a:cs typeface="Arial" panose="020B0604020202020204" pitchFamily="34" charset="0"/>
                      </a:rPr>
                      <m:t>𝐵</m:t>
                    </m:r>
                    <m:sSup>
                      <m:sSupPr>
                        <m:ctrlPr>
                          <a:rPr lang="en-US" sz="2250" i="1" kern="1200" noProof="1">
                            <a:solidFill>
                              <a:prstClr val="black"/>
                            </a:solidFill>
                            <a:latin typeface="Cambria Math" panose="02040503050406030204" pitchFamily="18" charset="0"/>
                            <a:cs typeface="Arial" panose="020B0604020202020204" pitchFamily="34" charset="0"/>
                          </a:rPr>
                        </m:ctrlPr>
                      </m:sSupPr>
                      <m:e>
                        <m:r>
                          <a:rPr lang="en-US" sz="2250" i="1" kern="1200" noProof="1">
                            <a:solidFill>
                              <a:prstClr val="black"/>
                            </a:solidFill>
                            <a:latin typeface="Cambria Math" panose="02040503050406030204" pitchFamily="18" charset="0"/>
                            <a:cs typeface="Arial" panose="020B0604020202020204" pitchFamily="34" charset="0"/>
                          </a:rPr>
                          <m:t>𝐶</m:t>
                        </m:r>
                      </m:e>
                      <m:sup>
                        <m:r>
                          <a:rPr lang="en-US" sz="2250" i="1" kern="1200" noProof="1">
                            <a:solidFill>
                              <a:prstClr val="black"/>
                            </a:solidFill>
                            <a:latin typeface="Cambria Math" panose="02040503050406030204" pitchFamily="18" charset="0"/>
                            <a:cs typeface="Arial" panose="020B0604020202020204" pitchFamily="34" charset="0"/>
                          </a:rPr>
                          <m:t>2</m:t>
                        </m:r>
                      </m:sup>
                    </m:sSup>
                    <m:r>
                      <a:rPr lang="en-US" sz="2250" i="1" kern="1200" noProof="1">
                        <a:solidFill>
                          <a:prstClr val="black"/>
                        </a:solidFill>
                        <a:latin typeface="Cambria Math" panose="02040503050406030204" pitchFamily="18" charset="0"/>
                        <a:cs typeface="Arial" panose="020B0604020202020204" pitchFamily="34" charset="0"/>
                      </a:rPr>
                      <m:t>=</m:t>
                    </m:r>
                    <m:r>
                      <a:rPr lang="en-US" sz="2250" i="1" kern="1200" noProof="1">
                        <a:solidFill>
                          <a:prstClr val="black"/>
                        </a:solidFill>
                        <a:latin typeface="Cambria Math" panose="02040503050406030204" pitchFamily="18" charset="0"/>
                        <a:cs typeface="Arial" panose="020B0604020202020204" pitchFamily="34" charset="0"/>
                      </a:rPr>
                      <m:t>𝐴</m:t>
                    </m:r>
                    <m:sSup>
                      <m:sSupPr>
                        <m:ctrlPr>
                          <a:rPr lang="en-US" sz="2250" i="1" kern="1200" noProof="1">
                            <a:solidFill>
                              <a:prstClr val="black"/>
                            </a:solidFill>
                            <a:latin typeface="Cambria Math" panose="02040503050406030204" pitchFamily="18" charset="0"/>
                            <a:cs typeface="Arial" panose="020B0604020202020204" pitchFamily="34" charset="0"/>
                          </a:rPr>
                        </m:ctrlPr>
                      </m:sSupPr>
                      <m:e>
                        <m:r>
                          <a:rPr lang="en-US" sz="2250" i="1" kern="1200" noProof="1">
                            <a:solidFill>
                              <a:prstClr val="black"/>
                            </a:solidFill>
                            <a:latin typeface="Cambria Math" panose="02040503050406030204" pitchFamily="18" charset="0"/>
                            <a:cs typeface="Arial" panose="020B0604020202020204" pitchFamily="34" charset="0"/>
                          </a:rPr>
                          <m:t>𝐶</m:t>
                        </m:r>
                      </m:e>
                      <m:sup>
                        <m:r>
                          <a:rPr lang="en-US" sz="2250" i="1" kern="1200" noProof="1">
                            <a:solidFill>
                              <a:prstClr val="black"/>
                            </a:solidFill>
                            <a:latin typeface="Cambria Math" panose="02040503050406030204" pitchFamily="18" charset="0"/>
                            <a:cs typeface="Arial" panose="020B0604020202020204" pitchFamily="34" charset="0"/>
                          </a:rPr>
                          <m:t>2</m:t>
                        </m:r>
                      </m:sup>
                    </m:sSup>
                  </m:oMath>
                </a14:m>
                <a:endParaRPr lang="vi-VN" sz="2250" kern="1200" noProof="1">
                  <a:solidFill>
                    <a:prstClr val="black"/>
                  </a:solidFill>
                  <a:cs typeface="Arial" panose="020B0604020202020204" pitchFamily="34" charset="0"/>
                </a:endParaRPr>
              </a:p>
            </p:txBody>
          </p:sp>
        </mc:Choice>
        <mc:Fallback xmlns="">
          <p:sp>
            <p:nvSpPr>
              <p:cNvPr id="12" name="Đáp án đúng">
                <a:extLst>
                  <a:ext uri="{FF2B5EF4-FFF2-40B4-BE49-F238E27FC236}">
                    <a16:creationId xmlns:a16="http://schemas.microsoft.com/office/drawing/2014/main" id="{CD6770E3-8E6B-28A4-64DD-C13E63901226}"/>
                  </a:ext>
                </a:extLst>
              </p:cNvPr>
              <p:cNvSpPr>
                <a:spLocks noRot="1" noChangeAspect="1" noMove="1" noResize="1" noEditPoints="1" noAdjustHandles="1" noChangeArrowheads="1" noChangeShapeType="1" noTextEdit="1"/>
              </p:cNvSpPr>
              <p:nvPr/>
            </p:nvSpPr>
            <p:spPr>
              <a:xfrm>
                <a:off x="907472" y="2281427"/>
                <a:ext cx="3401292" cy="826997"/>
              </a:xfrm>
              <a:prstGeom prst="roundRect">
                <a:avLst/>
              </a:prstGeom>
              <a:blipFill>
                <a:blip r:embed="rId1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47760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A4FFC7F1-1A24-BA46-DBA2-0CD9CA7A788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200" b="0" i="1" smtClean="0">
                        <a:solidFill>
                          <a:srgbClr val="000000"/>
                        </a:solidFill>
                        <a:latin typeface="Cambria Math" panose="02040503050406030204" pitchFamily="18" charset="0"/>
                        <a:cs typeface="Times New Roman" panose="02020603050405020304" pitchFamily="18" charset="0"/>
                      </a:rPr>
                      <m:t>𝐵𝐶</m:t>
                    </m:r>
                    <m:r>
                      <a:rPr lang="en-US" sz="2200" b="0" i="1" smtClean="0">
                        <a:solidFill>
                          <a:srgbClr val="000000"/>
                        </a:solidFill>
                        <a:latin typeface="Cambria Math" panose="02040503050406030204" pitchFamily="18" charset="0"/>
                        <a:cs typeface="Times New Roman" panose="02020603050405020304" pitchFamily="18" charset="0"/>
                      </a:rPr>
                      <m:t>=4 </m:t>
                    </m:r>
                    <m:r>
                      <a:rPr lang="en-US" sz="2200" b="0" i="1" smtClean="0">
                        <a:solidFill>
                          <a:srgbClr val="000000"/>
                        </a:solidFill>
                        <a:latin typeface="Cambria Math" panose="02040503050406030204" pitchFamily="18" charset="0"/>
                        <a:cs typeface="Times New Roman" panose="02020603050405020304" pitchFamily="18" charset="0"/>
                      </a:rPr>
                      <m:t>𝑑𝑚</m:t>
                    </m:r>
                  </m:oMath>
                </a14:m>
                <a:endParaRPr lang="vi-VN" sz="220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A4FFC7F1-1A24-BA46-DBA2-0CD9CA7A788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23B0DDF-18F3-C4DA-E106-5C54FD8AEB34}"/>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2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200" i="1">
                        <a:solidFill>
                          <a:srgbClr val="000000"/>
                        </a:solidFill>
                        <a:latin typeface="Cambria Math" panose="02040503050406030204" pitchFamily="18" charset="0"/>
                        <a:cs typeface="Times New Roman" panose="02020603050405020304" pitchFamily="18" charset="0"/>
                      </a:rPr>
                      <m:t>𝐵𝐶</m:t>
                    </m:r>
                    <m:r>
                      <a:rPr lang="en-US" sz="2200" i="1">
                        <a:solidFill>
                          <a:srgbClr val="000000"/>
                        </a:solidFill>
                        <a:latin typeface="Cambria Math" panose="02040503050406030204" pitchFamily="18" charset="0"/>
                        <a:cs typeface="Times New Roman" panose="02020603050405020304" pitchFamily="18" charset="0"/>
                      </a:rPr>
                      <m:t>=</m:t>
                    </m:r>
                    <m:rad>
                      <m:radPr>
                        <m:degHide m:val="on"/>
                        <m:ctrlPr>
                          <a:rPr lang="en-US" sz="2200" b="0" i="1" smtClean="0">
                            <a:solidFill>
                              <a:srgbClr val="000000"/>
                            </a:solidFill>
                            <a:latin typeface="Cambria Math" panose="02040503050406030204" pitchFamily="18" charset="0"/>
                            <a:cs typeface="Times New Roman" panose="02020603050405020304" pitchFamily="18" charset="0"/>
                          </a:rPr>
                        </m:ctrlPr>
                      </m:radPr>
                      <m:deg/>
                      <m:e>
                        <m:r>
                          <a:rPr lang="en-US" sz="2200" b="0" i="1" smtClean="0">
                            <a:solidFill>
                              <a:srgbClr val="000000"/>
                            </a:solidFill>
                            <a:latin typeface="Cambria Math" panose="02040503050406030204" pitchFamily="18" charset="0"/>
                            <a:cs typeface="Times New Roman" panose="02020603050405020304" pitchFamily="18" charset="0"/>
                          </a:rPr>
                          <m:t>6</m:t>
                        </m:r>
                      </m:e>
                    </m:rad>
                    <m:r>
                      <a:rPr lang="en-US" sz="2200" b="0" i="1" smtClean="0">
                        <a:solidFill>
                          <a:srgbClr val="000000"/>
                        </a:solidFill>
                        <a:latin typeface="Cambria Math" panose="02040503050406030204" pitchFamily="18" charset="0"/>
                        <a:cs typeface="Times New Roman" panose="02020603050405020304" pitchFamily="18" charset="0"/>
                      </a:rPr>
                      <m:t> </m:t>
                    </m:r>
                    <m:r>
                      <a:rPr lang="en-US" sz="2200" i="1">
                        <a:solidFill>
                          <a:srgbClr val="000000"/>
                        </a:solidFill>
                        <a:latin typeface="Cambria Math" panose="02040503050406030204" pitchFamily="18" charset="0"/>
                        <a:cs typeface="Times New Roman" panose="02020603050405020304" pitchFamily="18" charset="0"/>
                      </a:rPr>
                      <m:t>𝑑𝑚</m:t>
                    </m:r>
                  </m:oMath>
                </a14:m>
                <a:endParaRPr lang="en-US" sz="22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23B0DDF-18F3-C4DA-E106-5C54FD8AEB34}"/>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574917DF-9513-B3B1-0814-998BB5B017D1}"/>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200" i="1">
                        <a:solidFill>
                          <a:srgbClr val="000000"/>
                        </a:solidFill>
                        <a:latin typeface="Cambria Math" panose="02040503050406030204" pitchFamily="18" charset="0"/>
                        <a:cs typeface="Times New Roman" panose="02020603050405020304" pitchFamily="18" charset="0"/>
                      </a:rPr>
                      <m:t>𝐵𝐶</m:t>
                    </m:r>
                    <m:r>
                      <a:rPr lang="en-US" sz="2200" i="1">
                        <a:solidFill>
                          <a:srgbClr val="000000"/>
                        </a:solidFill>
                        <a:latin typeface="Cambria Math" panose="02040503050406030204" pitchFamily="18" charset="0"/>
                        <a:cs typeface="Times New Roman" panose="02020603050405020304" pitchFamily="18" charset="0"/>
                      </a:rPr>
                      <m:t>=8 </m:t>
                    </m:r>
                    <m:r>
                      <a:rPr lang="en-US" sz="2200" i="1">
                        <a:solidFill>
                          <a:srgbClr val="000000"/>
                        </a:solidFill>
                        <a:latin typeface="Cambria Math" panose="02040503050406030204" pitchFamily="18" charset="0"/>
                        <a:cs typeface="Times New Roman" panose="02020603050405020304" pitchFamily="18" charset="0"/>
                      </a:rPr>
                      <m:t>𝑑𝑚</m:t>
                    </m:r>
                  </m:oMath>
                </a14:m>
                <a:endParaRPr lang="vi-VN" sz="220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574917DF-9513-B3B1-0814-998BB5B017D1}"/>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FEE1D38D-3DDB-FD3B-60EF-A1A97CFCB2E8}"/>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200" i="1">
                        <a:solidFill>
                          <a:srgbClr val="000000"/>
                        </a:solidFill>
                        <a:latin typeface="Cambria Math" panose="02040503050406030204" pitchFamily="18" charset="0"/>
                        <a:cs typeface="Times New Roman" panose="02020603050405020304" pitchFamily="18" charset="0"/>
                      </a:rPr>
                      <m:t>𝐵𝐶</m:t>
                    </m:r>
                    <m:r>
                      <a:rPr lang="en-US" sz="2200" i="1">
                        <a:solidFill>
                          <a:srgbClr val="000000"/>
                        </a:solidFill>
                        <a:latin typeface="Cambria Math" panose="02040503050406030204" pitchFamily="18" charset="0"/>
                        <a:cs typeface="Times New Roman" panose="02020603050405020304" pitchFamily="18" charset="0"/>
                      </a:rPr>
                      <m:t>=</m:t>
                    </m:r>
                    <m:rad>
                      <m:radPr>
                        <m:degHide m:val="on"/>
                        <m:ctrlPr>
                          <a:rPr lang="en-US" sz="2200" b="0" i="1" smtClean="0">
                            <a:solidFill>
                              <a:srgbClr val="000000"/>
                            </a:solidFill>
                            <a:latin typeface="Cambria Math" panose="02040503050406030204" pitchFamily="18" charset="0"/>
                            <a:cs typeface="Times New Roman" panose="02020603050405020304" pitchFamily="18" charset="0"/>
                          </a:rPr>
                        </m:ctrlPr>
                      </m:radPr>
                      <m:deg/>
                      <m:e>
                        <m:r>
                          <a:rPr lang="en-US" sz="2200" b="0" i="1" smtClean="0">
                            <a:solidFill>
                              <a:srgbClr val="000000"/>
                            </a:solidFill>
                            <a:latin typeface="Cambria Math" panose="02040503050406030204" pitchFamily="18" charset="0"/>
                            <a:cs typeface="Times New Roman" panose="02020603050405020304" pitchFamily="18" charset="0"/>
                          </a:rPr>
                          <m:t>8</m:t>
                        </m:r>
                      </m:e>
                    </m:rad>
                    <m:r>
                      <a:rPr lang="en-US" sz="2200" b="0" i="1" smtClean="0">
                        <a:solidFill>
                          <a:srgbClr val="000000"/>
                        </a:solidFill>
                        <a:latin typeface="Cambria Math" panose="02040503050406030204" pitchFamily="18" charset="0"/>
                        <a:cs typeface="Times New Roman" panose="02020603050405020304" pitchFamily="18" charset="0"/>
                      </a:rPr>
                      <m:t> </m:t>
                    </m:r>
                    <m:r>
                      <a:rPr lang="en-US" sz="2200" i="1">
                        <a:solidFill>
                          <a:srgbClr val="000000"/>
                        </a:solidFill>
                        <a:latin typeface="Cambria Math" panose="02040503050406030204" pitchFamily="18" charset="0"/>
                        <a:cs typeface="Times New Roman" panose="02020603050405020304" pitchFamily="18" charset="0"/>
                      </a:rPr>
                      <m:t>𝑑𝑚</m:t>
                    </m:r>
                  </m:oMath>
                </a14:m>
                <a:endParaRPr lang="vi-VN" sz="220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FEE1D38D-3DDB-FD3B-60EF-A1A97CFCB2E8}"/>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1E8BE878-1A35-8080-8E47-B37423610705}"/>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200" kern="1200" noProof="1">
                    <a:solidFill>
                      <a:schemeClr val="tx1"/>
                    </a:solidFill>
                    <a:latin typeface="Arial" panose="020B0604020202020204" pitchFamily="34" charset="0"/>
                    <a:cs typeface="Arial" panose="020B0604020202020204" pitchFamily="34" charset="0"/>
                  </a:rPr>
                  <a:t>Câu hỏi</a:t>
                </a:r>
                <a:r>
                  <a:rPr lang="en-US" sz="2200" kern="1200" noProof="1">
                    <a:solidFill>
                      <a:schemeClr val="tx1"/>
                    </a:solidFill>
                    <a:latin typeface="Arial" panose="020B0604020202020204" pitchFamily="34" charset="0"/>
                    <a:cs typeface="Arial" panose="020B0604020202020204" pitchFamily="34" charset="0"/>
                  </a:rPr>
                  <a:t> 3: </a:t>
                </a:r>
                <a:r>
                  <a:rPr lang="fr-FR" sz="2200" dirty="0">
                    <a:solidFill>
                      <a:schemeClr val="tx1"/>
                    </a:solidFill>
                    <a:latin typeface="Arial" panose="020B0604020202020204" pitchFamily="34" charset="0"/>
                    <a:cs typeface="Arial" panose="020B0604020202020204" pitchFamily="34" charset="0"/>
                  </a:rPr>
                  <a:t>Cho </a:t>
                </a:r>
                <a:r>
                  <a:rPr lang="fr-FR" sz="2200" dirty="0" err="1">
                    <a:solidFill>
                      <a:schemeClr val="tx1"/>
                    </a:solidFill>
                    <a:latin typeface="Arial" panose="020B0604020202020204" pitchFamily="34" charset="0"/>
                    <a:cs typeface="Arial" panose="020B0604020202020204" pitchFamily="34" charset="0"/>
                  </a:rPr>
                  <a:t>tam</a:t>
                </a:r>
                <a:r>
                  <a:rPr lang="fr-FR" sz="2200" dirty="0">
                    <a:solidFill>
                      <a:schemeClr val="tx1"/>
                    </a:solidFill>
                    <a:latin typeface="Arial" panose="020B0604020202020204" pitchFamily="34" charset="0"/>
                    <a:cs typeface="Arial" panose="020B0604020202020204" pitchFamily="34" charset="0"/>
                  </a:rPr>
                  <a:t> </a:t>
                </a:r>
                <a:r>
                  <a:rPr lang="fr-FR" sz="2200" dirty="0" err="1">
                    <a:solidFill>
                      <a:schemeClr val="tx1"/>
                    </a:solidFill>
                    <a:latin typeface="Arial" panose="020B0604020202020204" pitchFamily="34" charset="0"/>
                    <a:cs typeface="Arial" panose="020B0604020202020204" pitchFamily="34" charset="0"/>
                  </a:rPr>
                  <a:t>giác</a:t>
                </a:r>
                <a:r>
                  <a:rPr lang="fr-FR" sz="22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200" i="1">
                        <a:solidFill>
                          <a:schemeClr val="tx1"/>
                        </a:solidFill>
                        <a:latin typeface="Cambria Math" panose="02040503050406030204" pitchFamily="18" charset="0"/>
                      </a:rPr>
                      <m:t>𝐴𝐵𝐶</m:t>
                    </m:r>
                  </m:oMath>
                </a14:m>
                <a:r>
                  <a:rPr lang="fr-FR" sz="2200" dirty="0">
                    <a:solidFill>
                      <a:schemeClr val="tx1"/>
                    </a:solidFill>
                    <a:latin typeface="Arial" panose="020B0604020202020204" pitchFamily="34" charset="0"/>
                    <a:cs typeface="Arial" panose="020B0604020202020204" pitchFamily="34" charset="0"/>
                  </a:rPr>
                  <a:t> </a:t>
                </a:r>
                <a:r>
                  <a:rPr lang="fr-FR" sz="2200" dirty="0" err="1">
                    <a:solidFill>
                      <a:schemeClr val="tx1"/>
                    </a:solidFill>
                    <a:latin typeface="Arial" panose="020B0604020202020204" pitchFamily="34" charset="0"/>
                    <a:cs typeface="Arial" panose="020B0604020202020204" pitchFamily="34" charset="0"/>
                  </a:rPr>
                  <a:t>vuông</a:t>
                </a:r>
                <a:r>
                  <a:rPr lang="fr-FR" sz="2200" dirty="0">
                    <a:solidFill>
                      <a:schemeClr val="tx1"/>
                    </a:solidFill>
                    <a:latin typeface="Arial" panose="020B0604020202020204" pitchFamily="34" charset="0"/>
                    <a:cs typeface="Arial" panose="020B0604020202020204" pitchFamily="34" charset="0"/>
                  </a:rPr>
                  <a:t> </a:t>
                </a:r>
                <a:r>
                  <a:rPr lang="fr-FR" sz="2200" dirty="0" err="1">
                    <a:solidFill>
                      <a:schemeClr val="tx1"/>
                    </a:solidFill>
                    <a:latin typeface="Arial" panose="020B0604020202020204" pitchFamily="34" charset="0"/>
                    <a:cs typeface="Arial" panose="020B0604020202020204" pitchFamily="34" charset="0"/>
                  </a:rPr>
                  <a:t>cân</a:t>
                </a:r>
                <a:r>
                  <a:rPr lang="fr-FR" sz="2200" dirty="0">
                    <a:solidFill>
                      <a:schemeClr val="tx1"/>
                    </a:solidFill>
                    <a:latin typeface="Arial" panose="020B0604020202020204" pitchFamily="34" charset="0"/>
                    <a:cs typeface="Arial" panose="020B0604020202020204" pitchFamily="34" charset="0"/>
                  </a:rPr>
                  <a:t> ở </a:t>
                </a:r>
                <a14:m>
                  <m:oMath xmlns:m="http://schemas.openxmlformats.org/officeDocument/2006/math">
                    <m:r>
                      <a:rPr lang="fr-FR" sz="2200" i="1">
                        <a:solidFill>
                          <a:schemeClr val="tx1"/>
                        </a:solidFill>
                        <a:latin typeface="Cambria Math" panose="02040503050406030204" pitchFamily="18" charset="0"/>
                      </a:rPr>
                      <m:t>𝐴</m:t>
                    </m:r>
                  </m:oMath>
                </a14:m>
                <a:r>
                  <a:rPr lang="fr-FR" sz="2200" dirty="0">
                    <a:solidFill>
                      <a:schemeClr val="tx1"/>
                    </a:solidFill>
                    <a:latin typeface="Arial" panose="020B0604020202020204" pitchFamily="34" charset="0"/>
                    <a:cs typeface="Arial" panose="020B0604020202020204" pitchFamily="34" charset="0"/>
                  </a:rPr>
                  <a:t>. </a:t>
                </a:r>
              </a:p>
              <a:p>
                <a:pPr algn="ctr" defTabSz="685835">
                  <a:lnSpc>
                    <a:spcPct val="150000"/>
                  </a:lnSpc>
                  <a:buClrTx/>
                </a:pPr>
                <a:r>
                  <a:rPr lang="fr-FR" sz="2200" dirty="0" err="1">
                    <a:solidFill>
                      <a:schemeClr val="tx1"/>
                    </a:solidFill>
                    <a:latin typeface="Arial" panose="020B0604020202020204" pitchFamily="34" charset="0"/>
                    <a:cs typeface="Arial" panose="020B0604020202020204" pitchFamily="34" charset="0"/>
                  </a:rPr>
                  <a:t>Tính</a:t>
                </a:r>
                <a:r>
                  <a:rPr lang="fr-FR" sz="2200" dirty="0">
                    <a:solidFill>
                      <a:schemeClr val="tx1"/>
                    </a:solidFill>
                    <a:latin typeface="Arial" panose="020B0604020202020204" pitchFamily="34" charset="0"/>
                    <a:cs typeface="Arial" panose="020B0604020202020204" pitchFamily="34" charset="0"/>
                  </a:rPr>
                  <a:t> </a:t>
                </a:r>
                <a:r>
                  <a:rPr lang="fr-FR" sz="2200" dirty="0" err="1">
                    <a:solidFill>
                      <a:schemeClr val="tx1"/>
                    </a:solidFill>
                    <a:latin typeface="Arial" panose="020B0604020202020204" pitchFamily="34" charset="0"/>
                    <a:cs typeface="Arial" panose="020B0604020202020204" pitchFamily="34" charset="0"/>
                  </a:rPr>
                  <a:t>độ</a:t>
                </a:r>
                <a:r>
                  <a:rPr lang="fr-FR" sz="2200" dirty="0">
                    <a:solidFill>
                      <a:schemeClr val="tx1"/>
                    </a:solidFill>
                    <a:latin typeface="Arial" panose="020B0604020202020204" pitchFamily="34" charset="0"/>
                    <a:cs typeface="Arial" panose="020B0604020202020204" pitchFamily="34" charset="0"/>
                  </a:rPr>
                  <a:t> </a:t>
                </a:r>
                <a:r>
                  <a:rPr lang="fr-FR" sz="2200" dirty="0" err="1">
                    <a:solidFill>
                      <a:schemeClr val="tx1"/>
                    </a:solidFill>
                    <a:latin typeface="Arial" panose="020B0604020202020204" pitchFamily="34" charset="0"/>
                    <a:cs typeface="Arial" panose="020B0604020202020204" pitchFamily="34" charset="0"/>
                  </a:rPr>
                  <a:t>dài</a:t>
                </a:r>
                <a:r>
                  <a:rPr lang="fr-FR" sz="22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200" i="1">
                        <a:solidFill>
                          <a:schemeClr val="tx1"/>
                        </a:solidFill>
                        <a:latin typeface="Cambria Math" panose="02040503050406030204" pitchFamily="18" charset="0"/>
                      </a:rPr>
                      <m:t>𝐵𝐶</m:t>
                    </m:r>
                  </m:oMath>
                </a14:m>
                <a:r>
                  <a:rPr lang="fr-FR" sz="2200" dirty="0">
                    <a:solidFill>
                      <a:schemeClr val="tx1"/>
                    </a:solidFill>
                    <a:latin typeface="Arial" panose="020B0604020202020204" pitchFamily="34" charset="0"/>
                    <a:cs typeface="Arial" panose="020B0604020202020204" pitchFamily="34" charset="0"/>
                  </a:rPr>
                  <a:t> </a:t>
                </a:r>
                <a:r>
                  <a:rPr lang="fr-FR" sz="2200" dirty="0" err="1">
                    <a:solidFill>
                      <a:schemeClr val="tx1"/>
                    </a:solidFill>
                    <a:latin typeface="Arial" panose="020B0604020202020204" pitchFamily="34" charset="0"/>
                    <a:cs typeface="Arial" panose="020B0604020202020204" pitchFamily="34" charset="0"/>
                  </a:rPr>
                  <a:t>biết</a:t>
                </a:r>
                <a:r>
                  <a:rPr lang="fr-FR" sz="22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200" i="1">
                        <a:solidFill>
                          <a:schemeClr val="tx1"/>
                        </a:solidFill>
                        <a:latin typeface="Cambria Math" panose="02040503050406030204" pitchFamily="18" charset="0"/>
                      </a:rPr>
                      <m:t>𝐴𝐵</m:t>
                    </m:r>
                    <m:r>
                      <a:rPr lang="fr-FR" sz="2200" i="1">
                        <a:solidFill>
                          <a:schemeClr val="tx1"/>
                        </a:solidFill>
                        <a:latin typeface="Cambria Math" panose="02040503050406030204" pitchFamily="18" charset="0"/>
                      </a:rPr>
                      <m:t>=</m:t>
                    </m:r>
                    <m:r>
                      <a:rPr lang="fr-FR" sz="2200" i="1">
                        <a:solidFill>
                          <a:schemeClr val="tx1"/>
                        </a:solidFill>
                        <a:latin typeface="Cambria Math" panose="02040503050406030204" pitchFamily="18" charset="0"/>
                      </a:rPr>
                      <m:t>𝐴𝐶</m:t>
                    </m:r>
                    <m:r>
                      <a:rPr lang="fr-FR" sz="2200" i="1">
                        <a:solidFill>
                          <a:schemeClr val="tx1"/>
                        </a:solidFill>
                        <a:latin typeface="Cambria Math" panose="02040503050406030204" pitchFamily="18" charset="0"/>
                      </a:rPr>
                      <m:t>=2 </m:t>
                    </m:r>
                    <m:r>
                      <a:rPr lang="fr-FR" sz="2200" i="1">
                        <a:solidFill>
                          <a:schemeClr val="tx1"/>
                        </a:solidFill>
                        <a:latin typeface="Cambria Math" panose="02040503050406030204" pitchFamily="18" charset="0"/>
                      </a:rPr>
                      <m:t>𝑑𝑚</m:t>
                    </m:r>
                  </m:oMath>
                </a14:m>
                <a:endParaRPr lang="vi-VN" sz="2200" kern="1200" noProof="1">
                  <a:solidFill>
                    <a:schemeClr val="tx1"/>
                  </a:solidFill>
                  <a:latin typeface="Arial" panose="020B0604020202020204" pitchFamily="34" charset="0"/>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1E8BE878-1A35-8080-8E47-B37423610705}"/>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10"/>
                <a:stretch>
                  <a:fillRect/>
                </a:stretch>
              </a:blipFill>
              <a:ln>
                <a:noFill/>
              </a:ln>
            </p:spPr>
            <p:txBody>
              <a:bodyPr/>
              <a:lstStyle/>
              <a:p>
                <a:r>
                  <a:rPr lang="en-US">
                    <a:noFill/>
                  </a:rPr>
                  <a:t> </a:t>
                </a:r>
              </a:p>
            </p:txBody>
          </p:sp>
        </mc:Fallback>
      </mc:AlternateContent>
      <p:pic>
        <p:nvPicPr>
          <p:cNvPr id="3" name="Picture 2">
            <a:hlinkClick r:id="rId11" action="ppaction://hlinksldjump"/>
            <a:extLst>
              <a:ext uri="{FF2B5EF4-FFF2-40B4-BE49-F238E27FC236}">
                <a16:creationId xmlns:a16="http://schemas.microsoft.com/office/drawing/2014/main" id="{865E76FE-017C-33A8-5D08-8269E5FF68A8}"/>
              </a:ext>
            </a:extLst>
          </p:cNvPr>
          <p:cNvPicPr>
            <a:picLocks noChangeAspect="1"/>
          </p:cNvPicPr>
          <p:nvPr/>
        </p:nvPicPr>
        <p:blipFill>
          <a:blip r:embed="rId12"/>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03CECB44-2582-028B-4FB3-D2CB5385536F}"/>
                  </a:ext>
                </a:extLst>
              </p:cNvPr>
              <p:cNvSpPr/>
              <p:nvPr/>
            </p:nvSpPr>
            <p:spPr>
              <a:xfrm>
                <a:off x="4835236" y="3350619"/>
                <a:ext cx="3401292" cy="8512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2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200" i="1">
                        <a:solidFill>
                          <a:srgbClr val="000000"/>
                        </a:solidFill>
                        <a:latin typeface="Cambria Math" panose="02040503050406030204" pitchFamily="18" charset="0"/>
                        <a:cs typeface="Times New Roman" panose="02020603050405020304" pitchFamily="18" charset="0"/>
                      </a:rPr>
                      <m:t>𝐵𝐶</m:t>
                    </m:r>
                    <m:r>
                      <a:rPr lang="en-US" sz="2200" i="1">
                        <a:solidFill>
                          <a:srgbClr val="000000"/>
                        </a:solidFill>
                        <a:latin typeface="Cambria Math" panose="02040503050406030204" pitchFamily="18" charset="0"/>
                        <a:cs typeface="Times New Roman" panose="02020603050405020304" pitchFamily="18" charset="0"/>
                      </a:rPr>
                      <m:t>=</m:t>
                    </m:r>
                    <m:rad>
                      <m:radPr>
                        <m:degHide m:val="on"/>
                        <m:ctrlPr>
                          <a:rPr lang="en-US" sz="2200" i="1">
                            <a:solidFill>
                              <a:srgbClr val="000000"/>
                            </a:solidFill>
                            <a:latin typeface="Cambria Math" panose="02040503050406030204" pitchFamily="18" charset="0"/>
                            <a:cs typeface="Times New Roman" panose="02020603050405020304" pitchFamily="18" charset="0"/>
                          </a:rPr>
                        </m:ctrlPr>
                      </m:radPr>
                      <m:deg/>
                      <m:e>
                        <m:r>
                          <a:rPr lang="en-US" sz="2200" i="1">
                            <a:solidFill>
                              <a:srgbClr val="000000"/>
                            </a:solidFill>
                            <a:latin typeface="Cambria Math" panose="02040503050406030204" pitchFamily="18" charset="0"/>
                            <a:cs typeface="Times New Roman" panose="02020603050405020304" pitchFamily="18" charset="0"/>
                          </a:rPr>
                          <m:t>8</m:t>
                        </m:r>
                      </m:e>
                    </m:rad>
                    <m:r>
                      <a:rPr lang="en-US" sz="2200" i="1">
                        <a:solidFill>
                          <a:srgbClr val="000000"/>
                        </a:solidFill>
                        <a:latin typeface="Cambria Math" panose="02040503050406030204" pitchFamily="18" charset="0"/>
                        <a:cs typeface="Times New Roman" panose="02020603050405020304" pitchFamily="18" charset="0"/>
                      </a:rPr>
                      <m:t> </m:t>
                    </m:r>
                    <m:r>
                      <a:rPr lang="en-US" sz="2200" i="1">
                        <a:solidFill>
                          <a:srgbClr val="000000"/>
                        </a:solidFill>
                        <a:latin typeface="Cambria Math" panose="02040503050406030204" pitchFamily="18" charset="0"/>
                        <a:cs typeface="Times New Roman" panose="02020603050405020304" pitchFamily="18" charset="0"/>
                      </a:rPr>
                      <m:t>𝑑𝑚</m:t>
                    </m:r>
                  </m:oMath>
                </a14:m>
                <a:endParaRPr lang="vi-VN" sz="220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03CECB44-2582-028B-4FB3-D2CB5385536F}"/>
                  </a:ext>
                </a:extLst>
              </p:cNvPr>
              <p:cNvSpPr>
                <a:spLocks noRot="1" noChangeAspect="1" noMove="1" noResize="1" noEditPoints="1" noAdjustHandles="1" noChangeArrowheads="1" noChangeShapeType="1" noTextEdit="1"/>
              </p:cNvSpPr>
              <p:nvPr/>
            </p:nvSpPr>
            <p:spPr>
              <a:xfrm>
                <a:off x="4835236" y="3350619"/>
                <a:ext cx="3401292" cy="851294"/>
              </a:xfrm>
              <a:prstGeom prst="roundRect">
                <a:avLst/>
              </a:prstGeom>
              <a:blipFill>
                <a:blip r:embed="rId1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19038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0F62086-0E41-EBA7-FF95-EEBA4A4938A8}"/>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i="1">
                        <a:solidFill>
                          <a:srgbClr val="000000"/>
                        </a:solidFill>
                        <a:latin typeface="Cambria Math" panose="02040503050406030204" pitchFamily="18" charset="0"/>
                        <a:cs typeface="Times New Roman" panose="02020603050405020304" pitchFamily="18" charset="0"/>
                      </a:rPr>
                      <m:t>𝐵𝐶</m:t>
                    </m:r>
                    <m:r>
                      <a:rPr lang="en-US" sz="2400" i="1">
                        <a:solidFill>
                          <a:srgbClr val="000000"/>
                        </a:solidFill>
                        <a:latin typeface="Cambria Math" panose="02040503050406030204" pitchFamily="18" charset="0"/>
                        <a:cs typeface="Times New Roman" panose="02020603050405020304" pitchFamily="18" charset="0"/>
                      </a:rPr>
                      <m:t>=6 </m:t>
                    </m:r>
                    <m:r>
                      <a:rPr lang="en-US" sz="2400" i="1">
                        <a:solidFill>
                          <a:srgbClr val="000000"/>
                        </a:solidFill>
                        <a:latin typeface="Cambria Math" panose="02040503050406030204" pitchFamily="18" charset="0"/>
                        <a:cs typeface="Times New Roman" panose="02020603050405020304" pitchFamily="18" charset="0"/>
                      </a:rPr>
                      <m:t>𝑑𝑚</m:t>
                    </m:r>
                  </m:oMath>
                </a14:m>
                <a:endParaRPr lang="vi-VN" sz="2400" kern="1200" noProof="1">
                  <a:solidFill>
                    <a:prstClr val="black"/>
                  </a:solidFill>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0F62086-0E41-EBA7-FF95-EEBA4A4938A8}"/>
                  </a:ext>
                </a:extLst>
              </p:cNvPr>
              <p:cNvSpPr>
                <a:spLocks noRot="1" noChangeAspect="1" noMove="1" noResize="1" noEditPoints="1" noAdjustHandles="1" noChangeArrowheads="1" noChangeShapeType="1" noTextEdit="1"/>
              </p:cNvSpPr>
              <p:nvPr/>
            </p:nvSpPr>
            <p:spPr>
              <a:xfrm>
                <a:off x="914399" y="2281427"/>
                <a:ext cx="3401292"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754D97DD-1281-4430-A5F4-D71F00776125}"/>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a:solidFill>
                          <a:srgbClr val="000000"/>
                        </a:solidFill>
                        <a:latin typeface="Cambria Math" panose="02040503050406030204" pitchFamily="18" charset="0"/>
                        <a:cs typeface="Times New Roman" panose="02020603050405020304" pitchFamily="18" charset="0"/>
                      </a:rPr>
                      <m:t>𝐵𝐶</m:t>
                    </m:r>
                    <m:r>
                      <a:rPr lang="en-US" sz="2400" i="1">
                        <a:solidFill>
                          <a:srgbClr val="000000"/>
                        </a:solidFill>
                        <a:latin typeface="Cambria Math" panose="02040503050406030204" pitchFamily="18" charset="0"/>
                        <a:cs typeface="Times New Roman" panose="02020603050405020304" pitchFamily="18" charset="0"/>
                      </a:rPr>
                      <m:t>=</m:t>
                    </m:r>
                    <m:rad>
                      <m:radPr>
                        <m:degHide m:val="on"/>
                        <m:ctrlPr>
                          <a:rPr lang="en-US" sz="2400" i="1">
                            <a:solidFill>
                              <a:srgbClr val="000000"/>
                            </a:solidFill>
                            <a:latin typeface="Cambria Math" panose="02040503050406030204" pitchFamily="18" charset="0"/>
                            <a:cs typeface="Times New Roman" panose="02020603050405020304" pitchFamily="18" charset="0"/>
                          </a:rPr>
                        </m:ctrlPr>
                      </m:radPr>
                      <m:deg/>
                      <m:e>
                        <m:r>
                          <a:rPr lang="en-US" sz="2400" b="0" i="1" smtClean="0">
                            <a:solidFill>
                              <a:srgbClr val="000000"/>
                            </a:solidFill>
                            <a:latin typeface="Cambria Math" panose="02040503050406030204" pitchFamily="18" charset="0"/>
                            <a:cs typeface="Times New Roman" panose="02020603050405020304" pitchFamily="18" charset="0"/>
                          </a:rPr>
                          <m:t>23</m:t>
                        </m:r>
                      </m:e>
                    </m:rad>
                    <m:r>
                      <a:rPr lang="en-US" sz="2400" i="1">
                        <a:solidFill>
                          <a:srgbClr val="000000"/>
                        </a:solidFill>
                        <a:latin typeface="Cambria Math" panose="02040503050406030204" pitchFamily="18" charset="0"/>
                        <a:cs typeface="Times New Roman" panose="02020603050405020304" pitchFamily="18" charset="0"/>
                      </a:rPr>
                      <m:t> </m:t>
                    </m:r>
                    <m:r>
                      <a:rPr lang="en-US" sz="2400" i="1">
                        <a:solidFill>
                          <a:srgbClr val="000000"/>
                        </a:solidFill>
                        <a:latin typeface="Cambria Math" panose="02040503050406030204" pitchFamily="18" charset="0"/>
                        <a:cs typeface="Times New Roman" panose="02020603050405020304" pitchFamily="18" charset="0"/>
                      </a:rPr>
                      <m:t>𝑑𝑚</m:t>
                    </m:r>
                  </m:oMath>
                </a14:m>
                <a:endParaRPr lang="en-US" sz="24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754D97DD-1281-4430-A5F4-D71F00776125}"/>
                  </a:ext>
                </a:extLst>
              </p:cNvPr>
              <p:cNvSpPr>
                <a:spLocks noRot="1" noChangeAspect="1" noMove="1" noResize="1" noEditPoints="1" noAdjustHandles="1" noChangeArrowheads="1" noChangeShapeType="1" noTextEdit="1"/>
              </p:cNvSpPr>
              <p:nvPr/>
            </p:nvSpPr>
            <p:spPr>
              <a:xfrm>
                <a:off x="914400" y="3358061"/>
                <a:ext cx="3401292" cy="826997"/>
              </a:xfrm>
              <a:prstGeom prst="roundRect">
                <a:avLst/>
              </a:prstGeom>
              <a:blipFill>
                <a:blip r:embed="rId7"/>
                <a:stretch>
                  <a:fillRect b="-44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422104B6-D0A2-D3A2-E68C-693CA5DD4F19}"/>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 </m:t>
                    </m:r>
                    <m:r>
                      <a:rPr lang="en-US" sz="2400" i="1">
                        <a:solidFill>
                          <a:srgbClr val="000000"/>
                        </a:solidFill>
                        <a:latin typeface="Cambria Math" panose="02040503050406030204" pitchFamily="18" charset="0"/>
                        <a:cs typeface="Times New Roman" panose="02020603050405020304" pitchFamily="18" charset="0"/>
                      </a:rPr>
                      <m:t>𝐵𝐶</m:t>
                    </m:r>
                    <m:r>
                      <a:rPr lang="en-US" sz="2400" i="1">
                        <a:solidFill>
                          <a:srgbClr val="000000"/>
                        </a:solidFill>
                        <a:latin typeface="Cambria Math" panose="02040503050406030204" pitchFamily="18" charset="0"/>
                        <a:cs typeface="Times New Roman" panose="02020603050405020304" pitchFamily="18" charset="0"/>
                      </a:rPr>
                      <m:t>=4 </m:t>
                    </m:r>
                    <m:r>
                      <a:rPr lang="en-US" sz="2400" i="1">
                        <a:solidFill>
                          <a:srgbClr val="000000"/>
                        </a:solidFill>
                        <a:latin typeface="Cambria Math" panose="02040503050406030204" pitchFamily="18" charset="0"/>
                        <a:cs typeface="Times New Roman" panose="02020603050405020304" pitchFamily="18" charset="0"/>
                      </a:rPr>
                      <m:t>𝑑𝑚</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422104B6-D0A2-D3A2-E68C-693CA5DD4F19}"/>
                  </a:ext>
                </a:extLst>
              </p:cNvPr>
              <p:cNvSpPr>
                <a:spLocks noRot="1" noChangeAspect="1" noMove="1" noResize="1" noEditPoints="1" noAdjustHandles="1" noChangeArrowheads="1" noChangeShapeType="1" noTextEdit="1"/>
              </p:cNvSpPr>
              <p:nvPr/>
            </p:nvSpPr>
            <p:spPr>
              <a:xfrm>
                <a:off x="4835236" y="2281427"/>
                <a:ext cx="3401292"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1960023-BF08-89D1-ECB4-22860B371095}"/>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400" i="1">
                        <a:solidFill>
                          <a:srgbClr val="000000"/>
                        </a:solidFill>
                        <a:latin typeface="Cambria Math" panose="02040503050406030204" pitchFamily="18" charset="0"/>
                        <a:cs typeface="Times New Roman" panose="02020603050405020304" pitchFamily="18" charset="0"/>
                      </a:rPr>
                      <m:t>𝐵𝐶</m:t>
                    </m:r>
                    <m:r>
                      <a:rPr lang="en-US" sz="2400" i="1">
                        <a:solidFill>
                          <a:srgbClr val="000000"/>
                        </a:solidFill>
                        <a:latin typeface="Cambria Math" panose="02040503050406030204" pitchFamily="18" charset="0"/>
                        <a:cs typeface="Times New Roman" panose="02020603050405020304" pitchFamily="18" charset="0"/>
                      </a:rPr>
                      <m:t>=</m:t>
                    </m:r>
                    <m:rad>
                      <m:radPr>
                        <m:degHide m:val="on"/>
                        <m:ctrlPr>
                          <a:rPr lang="en-US" sz="2400" i="1">
                            <a:solidFill>
                              <a:srgbClr val="000000"/>
                            </a:solidFill>
                            <a:latin typeface="Cambria Math" panose="02040503050406030204" pitchFamily="18" charset="0"/>
                            <a:cs typeface="Times New Roman" panose="02020603050405020304" pitchFamily="18" charset="0"/>
                          </a:rPr>
                        </m:ctrlPr>
                      </m:radPr>
                      <m:deg/>
                      <m:e>
                        <m:r>
                          <a:rPr lang="en-US" sz="2400" b="0" i="1" smtClean="0">
                            <a:solidFill>
                              <a:srgbClr val="000000"/>
                            </a:solidFill>
                            <a:latin typeface="Cambria Math" panose="02040503050406030204" pitchFamily="18" charset="0"/>
                            <a:cs typeface="Times New Roman" panose="02020603050405020304" pitchFamily="18" charset="0"/>
                          </a:rPr>
                          <m:t>32</m:t>
                        </m:r>
                      </m:e>
                    </m:rad>
                    <m:r>
                      <a:rPr lang="en-US" sz="2400" i="1">
                        <a:solidFill>
                          <a:srgbClr val="000000"/>
                        </a:solidFill>
                        <a:latin typeface="Cambria Math" panose="02040503050406030204" pitchFamily="18" charset="0"/>
                        <a:cs typeface="Times New Roman" panose="02020603050405020304" pitchFamily="18" charset="0"/>
                      </a:rPr>
                      <m:t> </m:t>
                    </m:r>
                    <m:r>
                      <a:rPr lang="en-US" sz="2400" i="1">
                        <a:solidFill>
                          <a:srgbClr val="000000"/>
                        </a:solidFill>
                        <a:latin typeface="Cambria Math" panose="02040503050406030204" pitchFamily="18" charset="0"/>
                        <a:cs typeface="Times New Roman" panose="02020603050405020304" pitchFamily="18" charset="0"/>
                      </a:rPr>
                      <m:t>𝑑𝑚</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91960023-BF08-89D1-ECB4-22860B371095}"/>
                  </a:ext>
                </a:extLst>
              </p:cNvPr>
              <p:cNvSpPr>
                <a:spLocks noRot="1" noChangeAspect="1" noMove="1" noResize="1" noEditPoints="1" noAdjustHandles="1" noChangeArrowheads="1" noChangeShapeType="1" noTextEdit="1"/>
              </p:cNvSpPr>
              <p:nvPr/>
            </p:nvSpPr>
            <p:spPr>
              <a:xfrm>
                <a:off x="4835236" y="3358061"/>
                <a:ext cx="3401292"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3FA73170-A273-61F1-7154-982DEF69DEA9}"/>
                  </a:ext>
                </a:extLst>
              </p:cNvPr>
              <p:cNvSpPr/>
              <p:nvPr/>
            </p:nvSpPr>
            <p:spPr>
              <a:xfrm>
                <a:off x="4837242" y="3358060"/>
                <a:ext cx="3399286"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400" i="1">
                        <a:solidFill>
                          <a:srgbClr val="000000"/>
                        </a:solidFill>
                        <a:latin typeface="Cambria Math" panose="02040503050406030204" pitchFamily="18" charset="0"/>
                        <a:cs typeface="Times New Roman" panose="02020603050405020304" pitchFamily="18" charset="0"/>
                      </a:rPr>
                      <m:t>𝐵𝐶</m:t>
                    </m:r>
                    <m:r>
                      <a:rPr lang="en-US" sz="2400" i="1">
                        <a:solidFill>
                          <a:srgbClr val="000000"/>
                        </a:solidFill>
                        <a:latin typeface="Cambria Math" panose="02040503050406030204" pitchFamily="18" charset="0"/>
                        <a:cs typeface="Times New Roman" panose="02020603050405020304" pitchFamily="18" charset="0"/>
                      </a:rPr>
                      <m:t>=</m:t>
                    </m:r>
                    <m:rad>
                      <m:radPr>
                        <m:degHide m:val="on"/>
                        <m:ctrlPr>
                          <a:rPr lang="en-US" sz="2400" i="1">
                            <a:solidFill>
                              <a:srgbClr val="000000"/>
                            </a:solidFill>
                            <a:latin typeface="Cambria Math" panose="02040503050406030204" pitchFamily="18" charset="0"/>
                            <a:cs typeface="Times New Roman" panose="02020603050405020304" pitchFamily="18" charset="0"/>
                          </a:rPr>
                        </m:ctrlPr>
                      </m:radPr>
                      <m:deg/>
                      <m:e>
                        <m:r>
                          <a:rPr lang="en-US" sz="2400" i="1">
                            <a:solidFill>
                              <a:srgbClr val="000000"/>
                            </a:solidFill>
                            <a:latin typeface="Cambria Math" panose="02040503050406030204" pitchFamily="18" charset="0"/>
                            <a:cs typeface="Times New Roman" panose="02020603050405020304" pitchFamily="18" charset="0"/>
                          </a:rPr>
                          <m:t>32</m:t>
                        </m:r>
                      </m:e>
                    </m:rad>
                    <m:r>
                      <a:rPr lang="en-US" sz="2400" i="1">
                        <a:solidFill>
                          <a:srgbClr val="000000"/>
                        </a:solidFill>
                        <a:latin typeface="Cambria Math" panose="02040503050406030204" pitchFamily="18" charset="0"/>
                        <a:cs typeface="Times New Roman" panose="02020603050405020304" pitchFamily="18" charset="0"/>
                      </a:rPr>
                      <m:t> </m:t>
                    </m:r>
                    <m:r>
                      <a:rPr lang="en-US" sz="2400" i="1">
                        <a:solidFill>
                          <a:srgbClr val="000000"/>
                        </a:solidFill>
                        <a:latin typeface="Cambria Math" panose="02040503050406030204" pitchFamily="18" charset="0"/>
                        <a:cs typeface="Times New Roman" panose="02020603050405020304" pitchFamily="18" charset="0"/>
                      </a:rPr>
                      <m:t>𝑑𝑚</m:t>
                    </m:r>
                  </m:oMath>
                </a14:m>
                <a:endParaRPr lang="vi-VN" sz="240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3FA73170-A273-61F1-7154-982DEF69DEA9}"/>
                  </a:ext>
                </a:extLst>
              </p:cNvPr>
              <p:cNvSpPr>
                <a:spLocks noRot="1" noChangeAspect="1" noMove="1" noResize="1" noEditPoints="1" noAdjustHandles="1" noChangeArrowheads="1" noChangeShapeType="1" noTextEdit="1"/>
              </p:cNvSpPr>
              <p:nvPr/>
            </p:nvSpPr>
            <p:spPr>
              <a:xfrm>
                <a:off x="4837242" y="3358060"/>
                <a:ext cx="3399286"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0E177D64-5801-A8C3-17C1-4919A9CE991D}"/>
                  </a:ext>
                </a:extLst>
              </p:cNvPr>
              <p:cNvSpPr/>
              <p:nvPr/>
            </p:nvSpPr>
            <p:spPr>
              <a:xfrm>
                <a:off x="500962" y="449509"/>
                <a:ext cx="8139793" cy="13765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4: </a:t>
                </a:r>
                <a:r>
                  <a:rPr lang="fr-FR" sz="2400" dirty="0">
                    <a:solidFill>
                      <a:schemeClr val="tx1"/>
                    </a:solidFill>
                    <a:latin typeface="Arial" panose="020B0604020202020204" pitchFamily="34" charset="0"/>
                    <a:cs typeface="Arial" panose="020B0604020202020204" pitchFamily="34" charset="0"/>
                  </a:rPr>
                  <a:t>Cho </a:t>
                </a:r>
                <a:r>
                  <a:rPr lang="fr-FR" sz="2400" dirty="0" err="1">
                    <a:solidFill>
                      <a:schemeClr val="tx1"/>
                    </a:solidFill>
                    <a:latin typeface="Arial" panose="020B0604020202020204" pitchFamily="34" charset="0"/>
                    <a:cs typeface="Arial" panose="020B0604020202020204" pitchFamily="34" charset="0"/>
                  </a:rPr>
                  <a:t>tam</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giác</a:t>
                </a:r>
                <a:r>
                  <a:rPr lang="fr-FR" sz="24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400" i="1">
                        <a:solidFill>
                          <a:schemeClr val="tx1"/>
                        </a:solidFill>
                        <a:latin typeface="Cambria Math" panose="02040503050406030204" pitchFamily="18" charset="0"/>
                      </a:rPr>
                      <m:t>𝐴𝐵𝐶</m:t>
                    </m:r>
                  </m:oMath>
                </a14:m>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vuông</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cân</a:t>
                </a:r>
                <a:r>
                  <a:rPr lang="fr-FR" sz="2400" dirty="0">
                    <a:solidFill>
                      <a:schemeClr val="tx1"/>
                    </a:solidFill>
                    <a:latin typeface="Arial" panose="020B0604020202020204" pitchFamily="34" charset="0"/>
                    <a:cs typeface="Arial" panose="020B0604020202020204" pitchFamily="34" charset="0"/>
                  </a:rPr>
                  <a:t> ở </a:t>
                </a:r>
                <a14:m>
                  <m:oMath xmlns:m="http://schemas.openxmlformats.org/officeDocument/2006/math">
                    <m:r>
                      <a:rPr lang="fr-FR" sz="2400" i="1">
                        <a:solidFill>
                          <a:schemeClr val="tx1"/>
                        </a:solidFill>
                        <a:latin typeface="Cambria Math" panose="02040503050406030204" pitchFamily="18" charset="0"/>
                      </a:rPr>
                      <m:t>𝐴</m:t>
                    </m:r>
                  </m:oMath>
                </a14:m>
                <a:r>
                  <a:rPr lang="fr-FR" sz="2400" dirty="0">
                    <a:solidFill>
                      <a:schemeClr val="tx1"/>
                    </a:solidFill>
                    <a:latin typeface="Arial" panose="020B0604020202020204" pitchFamily="34" charset="0"/>
                    <a:cs typeface="Arial" panose="020B0604020202020204" pitchFamily="34" charset="0"/>
                  </a:rPr>
                  <a:t>. </a:t>
                </a:r>
              </a:p>
              <a:p>
                <a:pPr algn="ctr" defTabSz="685835">
                  <a:lnSpc>
                    <a:spcPct val="150000"/>
                  </a:lnSpc>
                  <a:buClrTx/>
                </a:pPr>
                <a:r>
                  <a:rPr lang="fr-FR" sz="2400" dirty="0" err="1">
                    <a:solidFill>
                      <a:schemeClr val="tx1"/>
                    </a:solidFill>
                    <a:latin typeface="Arial" panose="020B0604020202020204" pitchFamily="34" charset="0"/>
                    <a:cs typeface="Arial" panose="020B0604020202020204" pitchFamily="34" charset="0"/>
                  </a:rPr>
                  <a:t>Tính</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độ</a:t>
                </a:r>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dài</a:t>
                </a:r>
                <a:r>
                  <a:rPr lang="fr-FR" sz="24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400" i="1">
                        <a:solidFill>
                          <a:schemeClr val="tx1"/>
                        </a:solidFill>
                        <a:latin typeface="Cambria Math" panose="02040503050406030204" pitchFamily="18" charset="0"/>
                      </a:rPr>
                      <m:t>𝐵𝐶</m:t>
                    </m:r>
                  </m:oMath>
                </a14:m>
                <a:r>
                  <a:rPr lang="fr-FR" sz="2400" dirty="0">
                    <a:solidFill>
                      <a:schemeClr val="tx1"/>
                    </a:solidFill>
                    <a:latin typeface="Arial" panose="020B0604020202020204" pitchFamily="34" charset="0"/>
                    <a:cs typeface="Arial" panose="020B0604020202020204" pitchFamily="34" charset="0"/>
                  </a:rPr>
                  <a:t> </a:t>
                </a:r>
                <a:r>
                  <a:rPr lang="fr-FR" sz="2400" dirty="0" err="1">
                    <a:solidFill>
                      <a:schemeClr val="tx1"/>
                    </a:solidFill>
                    <a:latin typeface="Arial" panose="020B0604020202020204" pitchFamily="34" charset="0"/>
                    <a:cs typeface="Arial" panose="020B0604020202020204" pitchFamily="34" charset="0"/>
                  </a:rPr>
                  <a:t>biết</a:t>
                </a:r>
                <a:r>
                  <a:rPr lang="fr-FR" sz="24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fr-FR" sz="2400" i="1">
                        <a:solidFill>
                          <a:schemeClr val="tx1"/>
                        </a:solidFill>
                        <a:latin typeface="Cambria Math" panose="02040503050406030204" pitchFamily="18" charset="0"/>
                      </a:rPr>
                      <m:t>𝐴𝐵</m:t>
                    </m:r>
                    <m:r>
                      <a:rPr lang="fr-FR" sz="2400" i="1">
                        <a:solidFill>
                          <a:schemeClr val="tx1"/>
                        </a:solidFill>
                        <a:latin typeface="Cambria Math" panose="02040503050406030204" pitchFamily="18" charset="0"/>
                      </a:rPr>
                      <m:t>=</m:t>
                    </m:r>
                    <m:r>
                      <a:rPr lang="fr-FR" sz="2400" i="1">
                        <a:solidFill>
                          <a:schemeClr val="tx1"/>
                        </a:solidFill>
                        <a:latin typeface="Cambria Math" panose="02040503050406030204" pitchFamily="18" charset="0"/>
                      </a:rPr>
                      <m:t>𝐴𝐶</m:t>
                    </m:r>
                    <m:r>
                      <a:rPr lang="fr-FR" sz="2400" i="1">
                        <a:solidFill>
                          <a:schemeClr val="tx1"/>
                        </a:solidFill>
                        <a:latin typeface="Cambria Math" panose="02040503050406030204" pitchFamily="18" charset="0"/>
                      </a:rPr>
                      <m:t>=4 </m:t>
                    </m:r>
                    <m:r>
                      <a:rPr lang="fr-FR" sz="2400" i="1">
                        <a:solidFill>
                          <a:schemeClr val="tx1"/>
                        </a:solidFill>
                        <a:latin typeface="Cambria Math" panose="02040503050406030204" pitchFamily="18" charset="0"/>
                      </a:rPr>
                      <m:t>𝑑𝑚</m:t>
                    </m:r>
                  </m:oMath>
                </a14:m>
                <a:endParaRPr lang="vi-VN" sz="2400" kern="1200" noProof="1">
                  <a:solidFill>
                    <a:schemeClr val="tx1"/>
                  </a:solidFill>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0E177D64-5801-A8C3-17C1-4919A9CE991D}"/>
                  </a:ext>
                </a:extLst>
              </p:cNvPr>
              <p:cNvSpPr>
                <a:spLocks noRot="1" noChangeAspect="1" noMove="1" noResize="1" noEditPoints="1" noAdjustHandles="1" noChangeArrowheads="1" noChangeShapeType="1" noTextEdit="1"/>
              </p:cNvSpPr>
              <p:nvPr/>
            </p:nvSpPr>
            <p:spPr>
              <a:xfrm>
                <a:off x="500962" y="449509"/>
                <a:ext cx="8139793" cy="1376524"/>
              </a:xfrm>
              <a:prstGeom prst="roundRect">
                <a:avLst/>
              </a:prstGeom>
              <a:blipFill>
                <a:blip r:embed="rId11"/>
                <a:stretch>
                  <a:fillRect b="-1327"/>
                </a:stretch>
              </a:blipFill>
              <a:ln>
                <a:noFill/>
              </a:ln>
            </p:spPr>
            <p:txBody>
              <a:bodyPr/>
              <a:lstStyle/>
              <a:p>
                <a:r>
                  <a:rPr lang="en-US">
                    <a:noFill/>
                  </a:rPr>
                  <a:t> </a:t>
                </a:r>
              </a:p>
            </p:txBody>
          </p:sp>
        </mc:Fallback>
      </mc:AlternateContent>
      <p:pic>
        <p:nvPicPr>
          <p:cNvPr id="3" name="Picture 2">
            <a:hlinkClick r:id="rId12"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13"/>
          <a:stretch>
            <a:fillRect/>
          </a:stretch>
        </p:blipFill>
        <p:spPr>
          <a:xfrm>
            <a:off x="8039100" y="4124608"/>
            <a:ext cx="1259445" cy="1026335"/>
          </a:xfrm>
          <a:prstGeom prst="rect">
            <a:avLst/>
          </a:prstGeom>
        </p:spPr>
      </p:pic>
    </p:spTree>
    <p:extLst>
      <p:ext uri="{BB962C8B-B14F-4D97-AF65-F5344CB8AC3E}">
        <p14:creationId xmlns:p14="http://schemas.microsoft.com/office/powerpoint/2010/main" val="16836361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8" y="3515286"/>
            <a:ext cx="2314221" cy="1643097"/>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914399"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A. x = 22 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914400"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B. x = 24 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4835236" y="2281427"/>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C. x = 20 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4835236" y="3358061"/>
            <a:ext cx="3401292"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D. x = 32 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914399" y="3356436"/>
            <a:ext cx="3401292" cy="826997"/>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400" kern="1200" noProof="1">
                <a:solidFill>
                  <a:prstClr val="black"/>
                </a:solidFill>
                <a:latin typeface="Arial" panose="020B0604020202020204" pitchFamily="34" charset="0"/>
                <a:cs typeface="Arial" panose="020B0604020202020204" pitchFamily="34" charset="0"/>
              </a:rPr>
              <a:t>B. x = 24 cm</a:t>
            </a:r>
            <a:endParaRPr lang="vi-VN" sz="2400" kern="1200" noProof="1">
              <a:solidFill>
                <a:prstClr val="black"/>
              </a:solidFill>
              <a:cs typeface="Arial" panose="020B0604020202020204" pitchFamily="34" charset="0"/>
            </a:endParaRPr>
          </a:p>
        </p:txBody>
      </p:sp>
      <p:sp>
        <p:nvSpPr>
          <p:cNvPr id="16" name="Rectangle: Rounded Corners 15">
            <a:extLst>
              <a:ext uri="{FF2B5EF4-FFF2-40B4-BE49-F238E27FC236}">
                <a16:creationId xmlns:a16="http://schemas.microsoft.com/office/drawing/2014/main" id="{B291424D-C76C-2239-4873-A8B482BD7DD6}"/>
              </a:ext>
            </a:extLst>
          </p:cNvPr>
          <p:cNvSpPr/>
          <p:nvPr/>
        </p:nvSpPr>
        <p:spPr>
          <a:xfrm>
            <a:off x="500962" y="437923"/>
            <a:ext cx="8139793" cy="14366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35">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5:</a:t>
            </a:r>
          </a:p>
          <a:p>
            <a:pPr defTabSz="685835">
              <a:lnSpc>
                <a:spcPct val="150000"/>
              </a:lnSpc>
              <a:buClrTx/>
            </a:pP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Cho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hình</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vẽ</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ea typeface="Arial" panose="020B0604020202020204" pitchFamily="34" charset="0"/>
                <a:cs typeface="Arial" panose="020B0604020202020204" pitchFamily="34" charset="0"/>
              </a:rPr>
              <a:t>Tính</a:t>
            </a:r>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 x</a:t>
            </a:r>
            <a:endParaRPr lang="vi-VN" sz="2250" kern="1200" noProof="1">
              <a:solidFill>
                <a:prstClr val="black"/>
              </a:solidFill>
              <a:latin typeface="Arial" panose="020B0604020202020204" pitchFamily="34" charset="0"/>
              <a:cs typeface="Arial" panose="020B0604020202020204" pitchFamily="34" charset="0"/>
            </a:endParaRPr>
          </a:p>
        </p:txBody>
      </p:sp>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p:pic>
        <p:nvPicPr>
          <p:cNvPr id="4" name="Picture 3" descr="A triangle with a square and a square&#10;&#10;Description automatically generated">
            <a:extLst>
              <a:ext uri="{FF2B5EF4-FFF2-40B4-BE49-F238E27FC236}">
                <a16:creationId xmlns:a16="http://schemas.microsoft.com/office/drawing/2014/main" id="{B16A0249-4D1E-AECB-67F4-E1308456FD4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15939" y="466932"/>
            <a:ext cx="2838450" cy="1388110"/>
          </a:xfrm>
          <a:prstGeom prst="rect">
            <a:avLst/>
          </a:prstGeom>
          <a:noFill/>
        </p:spPr>
      </p:pic>
    </p:spTree>
    <p:extLst>
      <p:ext uri="{BB962C8B-B14F-4D97-AF65-F5344CB8AC3E}">
        <p14:creationId xmlns:p14="http://schemas.microsoft.com/office/powerpoint/2010/main" val="2037263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1635917" y="2096588"/>
            <a:ext cx="5872163"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1:</a:t>
            </a:r>
          </a:p>
          <a:p>
            <a:pPr>
              <a:lnSpc>
                <a:spcPct val="150000"/>
              </a:lnSpc>
            </a:pPr>
            <a:r>
              <a:rPr lang="en-US" sz="4000" b="1" dirty="0">
                <a:solidFill>
                  <a:schemeClr val="bg1">
                    <a:lumMod val="10000"/>
                  </a:schemeClr>
                </a:solidFill>
                <a:latin typeface="+mj-lt"/>
              </a:rPr>
              <a:t>ĐỊNH LÍ PYTHAGORE</a:t>
            </a:r>
          </a:p>
        </p:txBody>
      </p:sp>
      <p:sp>
        <p:nvSpPr>
          <p:cNvPr id="4" name="TextBox 3">
            <a:extLst>
              <a:ext uri="{FF2B5EF4-FFF2-40B4-BE49-F238E27FC236}">
                <a16:creationId xmlns:a16="http://schemas.microsoft.com/office/drawing/2014/main" id="{6E79367B-46F8-AC8E-BF88-643F1F3676EF}"/>
              </a:ext>
            </a:extLst>
          </p:cNvPr>
          <p:cNvSpPr txBox="1"/>
          <p:nvPr/>
        </p:nvSpPr>
        <p:spPr>
          <a:xfrm>
            <a:off x="-118754" y="1205944"/>
            <a:ext cx="9381506" cy="760016"/>
          </a:xfrm>
          <a:prstGeom prst="rect">
            <a:avLst/>
          </a:prstGeom>
          <a:noFill/>
        </p:spPr>
        <p:txBody>
          <a:bodyPr wrap="square">
            <a:spAutoFit/>
          </a:bodyPr>
          <a:lstStyle/>
          <a:p>
            <a:pPr marL="457200" marR="0" lvl="0" indent="-317500" algn="ctr" defTabSz="914400" rtl="0" eaLnBrk="1" fontAlgn="auto" latinLnBrk="0" hangingPunct="1">
              <a:lnSpc>
                <a:spcPct val="150000"/>
              </a:lnSpc>
              <a:spcBef>
                <a:spcPts val="0"/>
              </a:spcBef>
              <a:spcAft>
                <a:spcPts val="0"/>
              </a:spcAft>
              <a:buClr>
                <a:srgbClr val="150045"/>
              </a:buClr>
              <a:buSzPts val="1400"/>
              <a:buFont typeface="Didact Gothic"/>
              <a:buNone/>
              <a:tabLst/>
              <a:defRPr/>
            </a:pPr>
            <a:r>
              <a:rPr kumimoji="0" lang="en-US" sz="3200" b="1" i="0" u="none" strike="noStrike" kern="0" cap="none" spc="0" normalizeH="0" baseline="0" noProof="0" dirty="0">
                <a:ln>
                  <a:noFill/>
                </a:ln>
                <a:solidFill>
                  <a:srgbClr val="0070C0"/>
                </a:solidFill>
                <a:effectLst/>
                <a:uLnTx/>
                <a:uFillTx/>
                <a:latin typeface="Arial"/>
                <a:sym typeface="Didact Gothic"/>
              </a:rPr>
              <a:t>CHƯƠNG V: </a:t>
            </a:r>
            <a:r>
              <a:rPr lang="en-US" sz="3200" b="1" dirty="0">
                <a:solidFill>
                  <a:srgbClr val="0070C0"/>
                </a:solidFill>
                <a:sym typeface="Didact Gothic"/>
              </a:rPr>
              <a:t>ĐỊNH LÍ PYTHAGORE. TỨ GIÁC</a:t>
            </a:r>
            <a:endParaRPr kumimoji="0" lang="en-US" sz="3200" b="1" i="0" u="none" strike="noStrike" kern="0" cap="none" spc="0" normalizeH="0" baseline="0" noProof="0" dirty="0">
              <a:ln>
                <a:noFill/>
              </a:ln>
              <a:solidFill>
                <a:srgbClr val="0070C0"/>
              </a:solidFill>
              <a:effectLst/>
              <a:uLnTx/>
              <a:uFillTx/>
              <a:latin typeface="Arial"/>
              <a:sym typeface="Didact Gothic"/>
            </a:endParaRP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5" name="TextBox 4">
            <a:extLst>
              <a:ext uri="{FF2B5EF4-FFF2-40B4-BE49-F238E27FC236}">
                <a16:creationId xmlns:a16="http://schemas.microsoft.com/office/drawing/2014/main" id="{2C6DE896-59E1-FE9A-AE89-00D657C2757E}"/>
              </a:ext>
            </a:extLst>
          </p:cNvPr>
          <p:cNvSpPr txBox="1"/>
          <p:nvPr/>
        </p:nvSpPr>
        <p:spPr>
          <a:xfrm>
            <a:off x="196829" y="473302"/>
            <a:ext cx="4700022" cy="1843518"/>
          </a:xfrm>
          <a:prstGeom prst="rect">
            <a:avLst/>
          </a:prstGeom>
          <a:noFill/>
        </p:spPr>
        <p:txBody>
          <a:bodyPr wrap="square">
            <a:spAutoFit/>
          </a:bodyPr>
          <a:lstStyle/>
          <a:p>
            <a:pPr>
              <a:lnSpc>
                <a:spcPct val="200000"/>
              </a:lnSpc>
              <a:buClrTx/>
              <a:defRPr/>
            </a:pPr>
            <a:r>
              <a:rPr lang="en-US" sz="2000" kern="1200" dirty="0">
                <a:solidFill>
                  <a:prstClr val="black"/>
                </a:solidFill>
                <a:latin typeface="+mj-lt"/>
                <a:ea typeface="+mn-ea"/>
                <a:cs typeface="Arial" panose="020B0604020202020204" pitchFamily="34" charset="0"/>
              </a:rPr>
              <a:t>			     Cho tam </a:t>
            </a:r>
            <a:r>
              <a:rPr lang="en-US" sz="2000" kern="1200" dirty="0" err="1">
                <a:solidFill>
                  <a:prstClr val="black"/>
                </a:solidFill>
                <a:latin typeface="+mj-lt"/>
                <a:ea typeface="+mn-ea"/>
                <a:cs typeface="Arial" panose="020B0604020202020204" pitchFamily="34" charset="0"/>
              </a:rPr>
              <a:t>giác</a:t>
            </a:r>
            <a:r>
              <a:rPr lang="en-US" sz="2000" kern="1200" dirty="0">
                <a:solidFill>
                  <a:prstClr val="black"/>
                </a:solidFill>
                <a:latin typeface="+mj-lt"/>
                <a:ea typeface="+mn-ea"/>
                <a:cs typeface="Arial" panose="020B0604020202020204" pitchFamily="34" charset="0"/>
              </a:rPr>
              <a:t> ABC </a:t>
            </a:r>
            <a:r>
              <a:rPr lang="en-US" sz="2000" kern="1200" dirty="0" err="1">
                <a:solidFill>
                  <a:prstClr val="black"/>
                </a:solidFill>
                <a:latin typeface="+mj-lt"/>
                <a:ea typeface="+mn-ea"/>
                <a:cs typeface="Arial" panose="020B0604020202020204" pitchFamily="34" charset="0"/>
              </a:rPr>
              <a:t>vuông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tại</a:t>
            </a:r>
            <a:r>
              <a:rPr lang="en-US" sz="2000" kern="1200" dirty="0">
                <a:solidFill>
                  <a:prstClr val="black"/>
                </a:solidFill>
                <a:latin typeface="+mj-lt"/>
                <a:ea typeface="+mn-ea"/>
                <a:cs typeface="Arial" panose="020B0604020202020204" pitchFamily="34" charset="0"/>
              </a:rPr>
              <a:t> A. </a:t>
            </a:r>
            <a:r>
              <a:rPr lang="en-US" sz="2000" kern="1200" dirty="0" err="1">
                <a:solidFill>
                  <a:prstClr val="black"/>
                </a:solidFill>
                <a:latin typeface="+mj-lt"/>
                <a:ea typeface="+mn-ea"/>
                <a:cs typeface="Arial" panose="020B0604020202020204" pitchFamily="34" charset="0"/>
              </a:rPr>
              <a:t>Tìm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độ</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dài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cạnh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còn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lại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trong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trường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hợp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p:sp>
        <p:nvSpPr>
          <p:cNvPr id="4" name="TextBox 3">
            <a:extLst>
              <a:ext uri="{FF2B5EF4-FFF2-40B4-BE49-F238E27FC236}">
                <a16:creationId xmlns:a16="http://schemas.microsoft.com/office/drawing/2014/main" id="{1236F127-3368-50AF-E3EA-DE2AF01178DF}"/>
              </a:ext>
            </a:extLst>
          </p:cNvPr>
          <p:cNvSpPr txBox="1"/>
          <p:nvPr/>
        </p:nvSpPr>
        <p:spPr>
          <a:xfrm>
            <a:off x="305233" y="575961"/>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96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7DD781-214A-BCFD-17C5-9AE6A7F98A45}"/>
                  </a:ext>
                </a:extLst>
              </p:cNvPr>
              <p:cNvSpPr txBox="1"/>
              <p:nvPr/>
            </p:nvSpPr>
            <p:spPr>
              <a:xfrm>
                <a:off x="491962" y="2308920"/>
                <a:ext cx="3844089" cy="2266711"/>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𝐴𝐵</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8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𝐵𝐶</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17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lang="en-US" sz="2000" i="1" kern="1200" noProof="0" dirty="0">
                        <a:solidFill>
                          <a:prstClr val="black"/>
                        </a:solidFill>
                        <a:latin typeface="Cambria Math" panose="02040503050406030204" pitchFamily="18" charset="0"/>
                        <a:ea typeface="+mn-ea"/>
                        <a:cs typeface="Arial" panose="020B0604020202020204" pitchFamily="34" charset="0"/>
                      </a:rPr>
                      <m:t> </m:t>
                    </m:r>
                    <m:r>
                      <a:rPr lang="en-US" sz="2000" i="1" kern="1200" noProof="0" dirty="0" smtClean="0">
                        <a:solidFill>
                          <a:prstClr val="black"/>
                        </a:solidFill>
                        <a:latin typeface="Cambria Math" panose="02040503050406030204" pitchFamily="18" charset="0"/>
                        <a:ea typeface="+mn-ea"/>
                        <a:cs typeface="Arial" panose="020B0604020202020204" pitchFamily="34" charset="0"/>
                      </a:rPr>
                      <m:t>   </m:t>
                    </m:r>
                  </m:oMath>
                </a14:m>
                <a:endParaRPr lang="en-US" sz="2000" kern="1200" noProof="0" dirty="0">
                  <a:solidFill>
                    <a:prstClr val="black"/>
                  </a:solidFill>
                  <a:latin typeface="+mj-lt"/>
                  <a:ea typeface="+mn-ea"/>
                  <a:cs typeface="Arial" panose="020B0604020202020204"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𝐴𝐵</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20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𝐴𝐶</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21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lang="en-US" sz="2000" i="1" kern="1200" dirty="0">
                        <a:solidFill>
                          <a:prstClr val="black"/>
                        </a:solidFill>
                        <a:latin typeface="Cambria Math" panose="02040503050406030204" pitchFamily="18" charset="0"/>
                        <a:ea typeface="+mn-ea"/>
                        <a:cs typeface="Arial" panose="020B0604020202020204" pitchFamily="34" charset="0"/>
                      </a:rPr>
                      <m:t> </m:t>
                    </m:r>
                    <m:r>
                      <a:rPr lang="en-US" sz="2000" i="1" kern="1200" dirty="0" smtClean="0">
                        <a:solidFill>
                          <a:prstClr val="black"/>
                        </a:solidFill>
                        <a:latin typeface="Cambria Math" panose="02040503050406030204" pitchFamily="18" charset="0"/>
                        <a:ea typeface="+mn-ea"/>
                        <a:cs typeface="Arial" panose="020B0604020202020204" pitchFamily="34" charset="0"/>
                      </a:rPr>
                      <m:t>  </m:t>
                    </m:r>
                  </m:oMath>
                </a14:m>
                <a:endParaRPr lang="en-US" sz="2000" kern="1200" dirty="0">
                  <a:solidFill>
                    <a:prstClr val="black"/>
                  </a:solidFill>
                  <a:latin typeface="+mj-lt"/>
                  <a:ea typeface="+mn-ea"/>
                  <a:cs typeface="Arial" panose="020B0604020202020204"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𝐴𝐵</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𝐴𝐶</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6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oMath>
                </a14:m>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7" name="TextBox 6">
                <a:extLst>
                  <a:ext uri="{FF2B5EF4-FFF2-40B4-BE49-F238E27FC236}">
                    <a16:creationId xmlns:a16="http://schemas.microsoft.com/office/drawing/2014/main" id="{4C7DD781-214A-BCFD-17C5-9AE6A7F98A45}"/>
                  </a:ext>
                </a:extLst>
              </p:cNvPr>
              <p:cNvSpPr txBox="1">
                <a:spLocks noRot="1" noChangeAspect="1" noMove="1" noResize="1" noEditPoints="1" noAdjustHandles="1" noChangeArrowheads="1" noChangeShapeType="1" noTextEdit="1"/>
              </p:cNvSpPr>
              <p:nvPr/>
            </p:nvSpPr>
            <p:spPr>
              <a:xfrm>
                <a:off x="491962" y="2308920"/>
                <a:ext cx="3844089" cy="2266711"/>
              </a:xfrm>
              <a:prstGeom prst="rect">
                <a:avLst/>
              </a:prstGeom>
              <a:blipFill>
                <a:blip r:embed="rId3"/>
                <a:stretch>
                  <a:fillRect l="-1746" b="-4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5000456" y="1384975"/>
                <a:ext cx="3758533" cy="3411640"/>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Vì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vuông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tại</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nên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theo</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lí</a:t>
                </a:r>
                <a:r>
                  <a:rPr lang="fr-FR" sz="2000" kern="100" dirty="0">
                    <a:latin typeface="+mj-lt"/>
                    <a:ea typeface="Calibri" panose="020F0502020204030204" pitchFamily="34" charset="0"/>
                    <a:cs typeface="Times New Roman" panose="02020603050405020304" pitchFamily="18" charset="0"/>
                  </a:rPr>
                  <a:t> Pythagore ta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 </a:t>
                </a:r>
                <a:endParaRPr lang="en-US" sz="2000" i="1"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𝐵</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a) </a:t>
                </a:r>
                <a:r>
                  <a:rPr lang="fr-FR" sz="2000" kern="100" dirty="0" err="1">
                    <a:latin typeface="+mj-lt"/>
                    <a:ea typeface="Calibri" panose="020F0502020204030204" pitchFamily="34" charset="0"/>
                    <a:cs typeface="Times New Roman" panose="02020603050405020304" pitchFamily="18" charset="0"/>
                  </a:rPr>
                  <a:t>Với</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𝐴𝐵</m:t>
                    </m:r>
                    <m:r>
                      <a:rPr lang="fr-FR" sz="2000" i="1" kern="100">
                        <a:latin typeface="Cambria Math" panose="02040503050406030204" pitchFamily="18" charset="0"/>
                        <a:ea typeface="Calibri" panose="020F0502020204030204" pitchFamily="34" charset="0"/>
                        <a:cs typeface="Times New Roman" panose="02020603050405020304" pitchFamily="18" charset="0"/>
                      </a:rPr>
                      <m:t>=8 </m:t>
                    </m:r>
                    <m:r>
                      <a:rPr lang="fr-FR" sz="2000" i="1" kern="100">
                        <a:latin typeface="Cambria Math" panose="02040503050406030204" pitchFamily="18" charset="0"/>
                        <a:ea typeface="Calibri" panose="020F0502020204030204" pitchFamily="34" charset="0"/>
                        <a:cs typeface="Times New Roman" panose="02020603050405020304" pitchFamily="18" charset="0"/>
                      </a:rPr>
                      <m:t>𝑐𝑚</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𝐵𝐶</m:t>
                    </m:r>
                    <m:r>
                      <a:rPr lang="fr-FR" sz="2000" i="1" kern="100">
                        <a:latin typeface="Cambria Math" panose="02040503050406030204" pitchFamily="18" charset="0"/>
                        <a:ea typeface="Calibri" panose="020F0502020204030204" pitchFamily="34" charset="0"/>
                        <a:cs typeface="Times New Roman" panose="02020603050405020304" pitchFamily="18" charset="0"/>
                      </a:rPr>
                      <m:t>=17</m:t>
                    </m:r>
                    <m:r>
                      <a:rPr lang="fr-FR" sz="2000" i="1" kern="100">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17</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8</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2000" kern="100" dirty="0">
                    <a:latin typeface="+mj-lt"/>
                    <a:ea typeface="Calibri" panose="020F0502020204030204" pitchFamily="34"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=225</m:t>
                    </m:r>
                  </m:oMath>
                </a14:m>
                <a:r>
                  <a:rPr lang="fr-FR" sz="2000" kern="100" dirty="0">
                    <a:latin typeface="+mj-lt"/>
                    <a:ea typeface="Calibri" panose="020F0502020204030204" pitchFamily="34"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𝐴𝐶</m:t>
                    </m:r>
                    <m:r>
                      <a:rPr lang="fr-FR" sz="2000" i="1" kern="100">
                        <a:latin typeface="Cambria Math" panose="02040503050406030204" pitchFamily="18" charset="0"/>
                        <a:ea typeface="Calibri" panose="020F0502020204030204" pitchFamily="34" charset="0"/>
                        <a:cs typeface="Times New Roman" panose="02020603050405020304" pitchFamily="18" charset="0"/>
                      </a:rPr>
                      <m:t>=15 </m:t>
                    </m:r>
                    <m:r>
                      <a:rPr lang="fr-FR" sz="2000" i="1" kern="100">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5000456" y="1384975"/>
                <a:ext cx="3758533" cy="3411640"/>
              </a:xfrm>
              <a:prstGeom prst="rect">
                <a:avLst/>
              </a:prstGeom>
              <a:blipFill>
                <a:blip r:embed="rId4"/>
                <a:stretch>
                  <a:fillRect l="-1621" r="-1621"/>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4896851" y="66870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barn(outVertical)">
                                      <p:cBhvr>
                                        <p:cTn id="26" dur="500"/>
                                        <p:tgtEl>
                                          <p:spTgt spid="12">
                                            <p:txEl>
                                              <p:pRg st="0" end="0"/>
                                            </p:txEl>
                                          </p:spTgt>
                                        </p:tgtEl>
                                      </p:cBhvr>
                                    </p:animEffect>
                                  </p:childTnLst>
                                </p:cTn>
                              </p:par>
                              <p:par>
                                <p:cTn id="27" presetID="16" presetClass="entr" presetSubtype="37" fill="hold" nodeType="with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barn(outVertical)">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 calcmode="lin" valueType="num">
                                      <p:cBhvr>
                                        <p:cTn id="34"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12">
                                            <p:txEl>
                                              <p:pRg st="2" end="2"/>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 calcmode="lin" valueType="num">
                                      <p:cBhvr>
                                        <p:cTn id="39"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12">
                                            <p:txEl>
                                              <p:pRg st="3" end="3"/>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12">
                                            <p:txEl>
                                              <p:pRg st="4" end="4"/>
                                            </p:txEl>
                                          </p:spTgt>
                                        </p:tgtEl>
                                        <p:attrNameLst>
                                          <p:attrName>style.visibility</p:attrName>
                                        </p:attrNameLst>
                                      </p:cBhvr>
                                      <p:to>
                                        <p:strVal val="visible"/>
                                      </p:to>
                                    </p:set>
                                    <p:anim calcmode="lin" valueType="num">
                                      <p:cBhvr>
                                        <p:cTn id="44"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12">
                                            <p:txEl>
                                              <p:pRg st="4" end="4"/>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xEl>
                                              <p:pRg st="5" end="5"/>
                                            </p:txEl>
                                          </p:spTgt>
                                        </p:tgtEl>
                                        <p:attrNameLst>
                                          <p:attrName>style.visibility</p:attrName>
                                        </p:attrNameLst>
                                      </p:cBhvr>
                                      <p:to>
                                        <p:strVal val="visible"/>
                                      </p:to>
                                    </p:set>
                                    <p:anim calcmode="lin" valueType="num">
                                      <p:cBhvr>
                                        <p:cTn id="49" dur="500" fill="hold"/>
                                        <p:tgtEl>
                                          <p:spTgt spid="12">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12">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5" name="TextBox 4">
            <a:extLst>
              <a:ext uri="{FF2B5EF4-FFF2-40B4-BE49-F238E27FC236}">
                <a16:creationId xmlns:a16="http://schemas.microsoft.com/office/drawing/2014/main" id="{2C6DE896-59E1-FE9A-AE89-00D657C2757E}"/>
              </a:ext>
            </a:extLst>
          </p:cNvPr>
          <p:cNvSpPr txBox="1"/>
          <p:nvPr/>
        </p:nvSpPr>
        <p:spPr>
          <a:xfrm>
            <a:off x="196829" y="473302"/>
            <a:ext cx="4700022" cy="1843518"/>
          </a:xfrm>
          <a:prstGeom prst="rect">
            <a:avLst/>
          </a:prstGeom>
          <a:noFill/>
        </p:spPr>
        <p:txBody>
          <a:bodyPr wrap="square">
            <a:spAutoFit/>
          </a:bodyPr>
          <a:lstStyle/>
          <a:p>
            <a:pPr>
              <a:lnSpc>
                <a:spcPct val="200000"/>
              </a:lnSpc>
              <a:buClrTx/>
              <a:defRPr/>
            </a:pPr>
            <a:r>
              <a:rPr lang="en-US" sz="2000" kern="1200" dirty="0">
                <a:solidFill>
                  <a:prstClr val="black"/>
                </a:solidFill>
                <a:latin typeface="+mj-lt"/>
                <a:ea typeface="+mn-ea"/>
                <a:cs typeface="Arial" panose="020B0604020202020204" pitchFamily="34" charset="0"/>
              </a:rPr>
              <a:t>			     Cho tam </a:t>
            </a:r>
            <a:r>
              <a:rPr lang="en-US" sz="2000" kern="1200" dirty="0" err="1">
                <a:solidFill>
                  <a:prstClr val="black"/>
                </a:solidFill>
                <a:latin typeface="+mj-lt"/>
                <a:ea typeface="+mn-ea"/>
                <a:cs typeface="Arial" panose="020B0604020202020204" pitchFamily="34" charset="0"/>
              </a:rPr>
              <a:t>giác</a:t>
            </a:r>
            <a:r>
              <a:rPr lang="en-US" sz="2000" kern="1200" dirty="0">
                <a:solidFill>
                  <a:prstClr val="black"/>
                </a:solidFill>
                <a:latin typeface="+mj-lt"/>
                <a:ea typeface="+mn-ea"/>
                <a:cs typeface="Arial" panose="020B0604020202020204" pitchFamily="34" charset="0"/>
              </a:rPr>
              <a:t> ABC </a:t>
            </a:r>
            <a:r>
              <a:rPr lang="en-US" sz="2000" kern="1200" dirty="0" err="1">
                <a:solidFill>
                  <a:prstClr val="black"/>
                </a:solidFill>
                <a:latin typeface="+mj-lt"/>
                <a:ea typeface="+mn-ea"/>
                <a:cs typeface="Arial" panose="020B0604020202020204" pitchFamily="34" charset="0"/>
              </a:rPr>
              <a:t>vuông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tại</a:t>
            </a:r>
            <a:r>
              <a:rPr lang="en-US" sz="2000" kern="1200" dirty="0">
                <a:solidFill>
                  <a:prstClr val="black"/>
                </a:solidFill>
                <a:latin typeface="+mj-lt"/>
                <a:ea typeface="+mn-ea"/>
                <a:cs typeface="Arial" panose="020B0604020202020204" pitchFamily="34" charset="0"/>
              </a:rPr>
              <a:t> A. </a:t>
            </a:r>
            <a:r>
              <a:rPr lang="en-US" sz="2000" kern="1200" dirty="0" err="1">
                <a:solidFill>
                  <a:prstClr val="black"/>
                </a:solidFill>
                <a:latin typeface="+mj-lt"/>
                <a:ea typeface="+mn-ea"/>
                <a:cs typeface="Arial" panose="020B0604020202020204" pitchFamily="34" charset="0"/>
              </a:rPr>
              <a:t>Tìm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độ</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dài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cạnh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còn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lại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trong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trường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hợp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p:sp>
        <p:nvSpPr>
          <p:cNvPr id="4" name="TextBox 3">
            <a:extLst>
              <a:ext uri="{FF2B5EF4-FFF2-40B4-BE49-F238E27FC236}">
                <a16:creationId xmlns:a16="http://schemas.microsoft.com/office/drawing/2014/main" id="{1236F127-3368-50AF-E3EA-DE2AF01178DF}"/>
              </a:ext>
            </a:extLst>
          </p:cNvPr>
          <p:cNvSpPr txBox="1"/>
          <p:nvPr/>
        </p:nvSpPr>
        <p:spPr>
          <a:xfrm>
            <a:off x="305233" y="575961"/>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96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5000456" y="1384975"/>
                <a:ext cx="3758533" cy="3377207"/>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Vì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vuông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tại</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nên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theo</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lí</a:t>
                </a:r>
                <a:r>
                  <a:rPr lang="fr-FR" sz="2000" kern="100" dirty="0">
                    <a:latin typeface="+mj-lt"/>
                    <a:ea typeface="Calibri" panose="020F0502020204030204" pitchFamily="34" charset="0"/>
                    <a:cs typeface="Times New Roman" panose="02020603050405020304" pitchFamily="18" charset="0"/>
                  </a:rPr>
                  <a:t> Pythagore ta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 </a:t>
                </a: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𝐵</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Times New Roman" panose="02020603050405020304" pitchFamily="18" charset="0"/>
                    <a:ea typeface="Calibri" panose="020F0502020204030204" pitchFamily="34" charset="0"/>
                    <a:cs typeface="Times New Roman" panose="02020603050405020304" pitchFamily="18" charset="0"/>
                  </a:rPr>
                  <a:t>b) </a:t>
                </a:r>
                <a:r>
                  <a:rPr lang="fr-FR" sz="20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fr-FR"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𝐴𝐵</m:t>
                    </m:r>
                    <m:r>
                      <a:rPr lang="fr-FR" sz="2000" i="1" kern="100">
                        <a:latin typeface="Cambria Math" panose="02040503050406030204" pitchFamily="18" charset="0"/>
                        <a:ea typeface="Calibri" panose="020F0502020204030204" pitchFamily="34" charset="0"/>
                        <a:cs typeface="Times New Roman" panose="02020603050405020304" pitchFamily="18" charset="0"/>
                      </a:rPr>
                      <m:t>=20 </m:t>
                    </m:r>
                    <m:r>
                      <a:rPr lang="fr-FR" sz="2000" i="1" kern="100">
                        <a:latin typeface="Cambria Math" panose="02040503050406030204" pitchFamily="18" charset="0"/>
                        <a:ea typeface="Calibri" panose="020F0502020204030204" pitchFamily="34" charset="0"/>
                        <a:cs typeface="Times New Roman" panose="02020603050405020304" pitchFamily="18" charset="0"/>
                      </a:rPr>
                      <m:t>𝑐𝑚</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𝐴𝐶</m:t>
                    </m:r>
                    <m:r>
                      <a:rPr lang="fr-FR" sz="2000" i="1" kern="100">
                        <a:latin typeface="Cambria Math" panose="02040503050406030204" pitchFamily="18" charset="0"/>
                        <a:ea typeface="Calibri" panose="020F0502020204030204" pitchFamily="34" charset="0"/>
                        <a:cs typeface="Times New Roman" panose="02020603050405020304" pitchFamily="18" charset="0"/>
                      </a:rPr>
                      <m:t>=21</m:t>
                    </m:r>
                    <m:r>
                      <a:rPr lang="fr-FR" sz="2000" i="1" kern="100">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20</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21</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fr-FR"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𝐶</m:t>
                        </m:r>
                      </m:e>
                      <m:sup>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=841</m:t>
                    </m:r>
                  </m:oMath>
                </a14:m>
                <a:endParaRPr lang="fr-FR" sz="20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𝐵𝐶</m:t>
                    </m:r>
                    <m:r>
                      <a:rPr lang="fr-FR" sz="2000" i="1" kern="100">
                        <a:latin typeface="Cambria Math" panose="02040503050406030204" pitchFamily="18" charset="0"/>
                        <a:ea typeface="Calibri" panose="020F0502020204030204" pitchFamily="34" charset="0"/>
                        <a:cs typeface="Times New Roman" panose="02020603050405020304" pitchFamily="18" charset="0"/>
                      </a:rPr>
                      <m:t>=29 </m:t>
                    </m:r>
                    <m:r>
                      <a:rPr lang="fr-FR" sz="2000" i="1" kern="100">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5000456" y="1384975"/>
                <a:ext cx="3758533" cy="3377207"/>
              </a:xfrm>
              <a:prstGeom prst="rect">
                <a:avLst/>
              </a:prstGeom>
              <a:blipFill>
                <a:blip r:embed="rId3"/>
                <a:stretch>
                  <a:fillRect l="-1621" r="-1621"/>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4896851" y="66870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4FB6A8-F1B5-A436-C3BF-03B84AEAF162}"/>
                  </a:ext>
                </a:extLst>
              </p:cNvPr>
              <p:cNvSpPr txBox="1"/>
              <p:nvPr/>
            </p:nvSpPr>
            <p:spPr>
              <a:xfrm>
                <a:off x="491962" y="2308920"/>
                <a:ext cx="3844089" cy="2266711"/>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𝐴𝐵</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8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𝐵𝐶</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17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lang="en-US" sz="2000" i="1" kern="1200" noProof="0" dirty="0">
                        <a:solidFill>
                          <a:prstClr val="black"/>
                        </a:solidFill>
                        <a:latin typeface="Cambria Math" panose="02040503050406030204" pitchFamily="18" charset="0"/>
                        <a:ea typeface="+mn-ea"/>
                        <a:cs typeface="Arial" panose="020B0604020202020204" pitchFamily="34" charset="0"/>
                      </a:rPr>
                      <m:t> </m:t>
                    </m:r>
                    <m:r>
                      <a:rPr lang="en-US" sz="2000" i="1" kern="1200" noProof="0" dirty="0" smtClean="0">
                        <a:solidFill>
                          <a:prstClr val="black"/>
                        </a:solidFill>
                        <a:latin typeface="Cambria Math" panose="02040503050406030204" pitchFamily="18" charset="0"/>
                        <a:ea typeface="+mn-ea"/>
                        <a:cs typeface="Arial" panose="020B0604020202020204" pitchFamily="34" charset="0"/>
                      </a:rPr>
                      <m:t>   </m:t>
                    </m:r>
                  </m:oMath>
                </a14:m>
                <a:endParaRPr lang="en-US" sz="2000" kern="1200" noProof="0" dirty="0">
                  <a:solidFill>
                    <a:prstClr val="black"/>
                  </a:solidFill>
                  <a:latin typeface="+mj-lt"/>
                  <a:ea typeface="+mn-ea"/>
                  <a:cs typeface="Arial" panose="020B0604020202020204"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𝐴𝐵</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20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𝐴𝐶</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21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lang="en-US" sz="2000" i="1" kern="1200" dirty="0">
                        <a:solidFill>
                          <a:prstClr val="black"/>
                        </a:solidFill>
                        <a:latin typeface="Cambria Math" panose="02040503050406030204" pitchFamily="18" charset="0"/>
                        <a:ea typeface="+mn-ea"/>
                        <a:cs typeface="Arial" panose="020B0604020202020204" pitchFamily="34" charset="0"/>
                      </a:rPr>
                      <m:t> </m:t>
                    </m:r>
                    <m:r>
                      <a:rPr lang="en-US" sz="2000" i="1" kern="1200" dirty="0" smtClean="0">
                        <a:solidFill>
                          <a:prstClr val="black"/>
                        </a:solidFill>
                        <a:latin typeface="Cambria Math" panose="02040503050406030204" pitchFamily="18" charset="0"/>
                        <a:ea typeface="+mn-ea"/>
                        <a:cs typeface="Arial" panose="020B0604020202020204" pitchFamily="34" charset="0"/>
                      </a:rPr>
                      <m:t>  </m:t>
                    </m:r>
                  </m:oMath>
                </a14:m>
                <a:endParaRPr lang="en-US" sz="2000" kern="1200" dirty="0">
                  <a:solidFill>
                    <a:prstClr val="black"/>
                  </a:solidFill>
                  <a:latin typeface="+mj-lt"/>
                  <a:ea typeface="+mn-ea"/>
                  <a:cs typeface="Arial" panose="020B0604020202020204"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𝐴𝐵</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𝐴𝐶</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6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oMath>
                </a14:m>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3" name="TextBox 2">
                <a:extLst>
                  <a:ext uri="{FF2B5EF4-FFF2-40B4-BE49-F238E27FC236}">
                    <a16:creationId xmlns:a16="http://schemas.microsoft.com/office/drawing/2014/main" id="{894FB6A8-F1B5-A436-C3BF-03B84AEAF162}"/>
                  </a:ext>
                </a:extLst>
              </p:cNvPr>
              <p:cNvSpPr txBox="1">
                <a:spLocks noRot="1" noChangeAspect="1" noMove="1" noResize="1" noEditPoints="1" noAdjustHandles="1" noChangeArrowheads="1" noChangeShapeType="1" noTextEdit="1"/>
              </p:cNvSpPr>
              <p:nvPr/>
            </p:nvSpPr>
            <p:spPr>
              <a:xfrm>
                <a:off x="491962" y="2308920"/>
                <a:ext cx="3844089" cy="2266711"/>
              </a:xfrm>
              <a:prstGeom prst="rect">
                <a:avLst/>
              </a:prstGeom>
              <a:blipFill>
                <a:blip r:embed="rId4"/>
                <a:stretch>
                  <a:fillRect l="-1746" b="-4032"/>
                </a:stretch>
              </a:blipFill>
            </p:spPr>
            <p:txBody>
              <a:bodyPr/>
              <a:lstStyle/>
              <a:p>
                <a:r>
                  <a:rPr lang="en-US">
                    <a:noFill/>
                  </a:rPr>
                  <a:t> </a:t>
                </a:r>
              </a:p>
            </p:txBody>
          </p:sp>
        </mc:Fallback>
      </mc:AlternateContent>
    </p:spTree>
    <p:extLst>
      <p:ext uri="{BB962C8B-B14F-4D97-AF65-F5344CB8AC3E}">
        <p14:creationId xmlns:p14="http://schemas.microsoft.com/office/powerpoint/2010/main" val="11630588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anim calcmode="lin" valueType="num">
                                      <p:cBhvr>
                                        <p:cTn id="8"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1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500"/>
                                        <p:tgtEl>
                                          <p:spTgt spid="12">
                                            <p:txEl>
                                              <p:pRg st="3" end="3"/>
                                            </p:txEl>
                                          </p:spTgt>
                                        </p:tgtEl>
                                      </p:cBhvr>
                                    </p:animEffect>
                                    <p:anim calcmode="lin" valueType="num">
                                      <p:cBhvr>
                                        <p:cTn id="1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1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anim calcmode="lin" valueType="num">
                                      <p:cBhvr>
                                        <p:cTn id="18"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19" dur="500" fill="hold"/>
                                        <p:tgtEl>
                                          <p:spTgt spid="12">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fade">
                                      <p:cBhvr>
                                        <p:cTn id="22" dur="500"/>
                                        <p:tgtEl>
                                          <p:spTgt spid="12">
                                            <p:txEl>
                                              <p:pRg st="5" end="5"/>
                                            </p:txEl>
                                          </p:spTgt>
                                        </p:tgtEl>
                                      </p:cBhvr>
                                    </p:animEffect>
                                    <p:anim calcmode="lin" valueType="num">
                                      <p:cBhvr>
                                        <p:cTn id="23"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5" name="TextBox 4">
            <a:extLst>
              <a:ext uri="{FF2B5EF4-FFF2-40B4-BE49-F238E27FC236}">
                <a16:creationId xmlns:a16="http://schemas.microsoft.com/office/drawing/2014/main" id="{2C6DE896-59E1-FE9A-AE89-00D657C2757E}"/>
              </a:ext>
            </a:extLst>
          </p:cNvPr>
          <p:cNvSpPr txBox="1"/>
          <p:nvPr/>
        </p:nvSpPr>
        <p:spPr>
          <a:xfrm>
            <a:off x="196829" y="473302"/>
            <a:ext cx="4700022" cy="1843518"/>
          </a:xfrm>
          <a:prstGeom prst="rect">
            <a:avLst/>
          </a:prstGeom>
          <a:noFill/>
        </p:spPr>
        <p:txBody>
          <a:bodyPr wrap="square">
            <a:spAutoFit/>
          </a:bodyPr>
          <a:lstStyle/>
          <a:p>
            <a:pPr>
              <a:lnSpc>
                <a:spcPct val="200000"/>
              </a:lnSpc>
              <a:buClrTx/>
              <a:defRPr/>
            </a:pPr>
            <a:r>
              <a:rPr lang="en-US" sz="2000" kern="1200" dirty="0">
                <a:solidFill>
                  <a:prstClr val="black"/>
                </a:solidFill>
                <a:latin typeface="+mj-lt"/>
                <a:ea typeface="+mn-ea"/>
                <a:cs typeface="Arial" panose="020B0604020202020204" pitchFamily="34" charset="0"/>
              </a:rPr>
              <a:t>			     Cho tam </a:t>
            </a:r>
            <a:r>
              <a:rPr lang="en-US" sz="2000" kern="1200" dirty="0" err="1">
                <a:solidFill>
                  <a:prstClr val="black"/>
                </a:solidFill>
                <a:latin typeface="+mj-lt"/>
                <a:ea typeface="+mn-ea"/>
                <a:cs typeface="Arial" panose="020B0604020202020204" pitchFamily="34" charset="0"/>
              </a:rPr>
              <a:t>giác</a:t>
            </a:r>
            <a:r>
              <a:rPr lang="en-US" sz="2000" kern="1200" dirty="0">
                <a:solidFill>
                  <a:prstClr val="black"/>
                </a:solidFill>
                <a:latin typeface="+mj-lt"/>
                <a:ea typeface="+mn-ea"/>
                <a:cs typeface="Arial" panose="020B0604020202020204" pitchFamily="34" charset="0"/>
              </a:rPr>
              <a:t> ABC </a:t>
            </a:r>
            <a:r>
              <a:rPr lang="en-US" sz="2000" kern="1200" dirty="0" err="1">
                <a:solidFill>
                  <a:prstClr val="black"/>
                </a:solidFill>
                <a:latin typeface="+mj-lt"/>
                <a:ea typeface="+mn-ea"/>
                <a:cs typeface="Arial" panose="020B0604020202020204" pitchFamily="34" charset="0"/>
              </a:rPr>
              <a:t>vuông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tại</a:t>
            </a:r>
            <a:r>
              <a:rPr lang="en-US" sz="2000" kern="1200" dirty="0">
                <a:solidFill>
                  <a:prstClr val="black"/>
                </a:solidFill>
                <a:latin typeface="+mj-lt"/>
                <a:ea typeface="+mn-ea"/>
                <a:cs typeface="Arial" panose="020B0604020202020204" pitchFamily="34" charset="0"/>
              </a:rPr>
              <a:t> A. </a:t>
            </a:r>
            <a:r>
              <a:rPr lang="en-US" sz="2000" kern="1200" dirty="0" err="1">
                <a:solidFill>
                  <a:prstClr val="black"/>
                </a:solidFill>
                <a:latin typeface="+mj-lt"/>
                <a:ea typeface="+mn-ea"/>
                <a:cs typeface="Arial" panose="020B0604020202020204" pitchFamily="34" charset="0"/>
              </a:rPr>
              <a:t>Tìm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độ</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dài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cạnh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còn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lại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trong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mỗi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trường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hợp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sau</a:t>
            </a:r>
            <a:r>
              <a:rPr lang="en-US" sz="2000" kern="1200" dirty="0">
                <a:solidFill>
                  <a:prstClr val="black"/>
                </a:solidFill>
                <a:latin typeface="+mj-lt"/>
                <a:ea typeface="+mn-ea"/>
                <a:cs typeface="Arial" panose="020B0604020202020204" pitchFamily="34" charset="0"/>
              </a:rPr>
              <a:t>:</a:t>
            </a:r>
          </a:p>
        </p:txBody>
      </p:sp>
      <p:sp>
        <p:nvSpPr>
          <p:cNvPr id="4" name="TextBox 3">
            <a:extLst>
              <a:ext uri="{FF2B5EF4-FFF2-40B4-BE49-F238E27FC236}">
                <a16:creationId xmlns:a16="http://schemas.microsoft.com/office/drawing/2014/main" id="{1236F127-3368-50AF-E3EA-DE2AF01178DF}"/>
              </a:ext>
            </a:extLst>
          </p:cNvPr>
          <p:cNvSpPr txBox="1"/>
          <p:nvPr/>
        </p:nvSpPr>
        <p:spPr>
          <a:xfrm>
            <a:off x="305233" y="575961"/>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000" b="1" kern="1200" noProof="0" dirty="0">
                <a:latin typeface="+mj-lt"/>
                <a:ea typeface="+mn-ea"/>
                <a:cs typeface="Arial" panose="020B0604020202020204" pitchFamily="34" charset="0"/>
              </a:rPr>
              <a:t>96</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5000456" y="1384975"/>
                <a:ext cx="3758533" cy="3423438"/>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Vì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vuông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tại</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nên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theo</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định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lí</a:t>
                </a:r>
                <a:r>
                  <a:rPr lang="fr-FR" sz="2000" kern="100" dirty="0">
                    <a:latin typeface="+mj-lt"/>
                    <a:ea typeface="Calibri" panose="020F0502020204030204" pitchFamily="34" charset="0"/>
                    <a:cs typeface="Times New Roman" panose="02020603050405020304" pitchFamily="18" charset="0"/>
                  </a:rPr>
                  <a:t> Pythagore ta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 </a:t>
                </a: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𝐵</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Times New Roman" panose="02020603050405020304" pitchFamily="18" charset="0"/>
                    <a:ea typeface="Calibri" panose="020F0502020204030204" pitchFamily="34" charset="0"/>
                    <a:cs typeface="Times New Roman" panose="02020603050405020304" pitchFamily="18" charset="0"/>
                  </a:rPr>
                  <a:t>c) </a:t>
                </a:r>
                <a:r>
                  <a:rPr lang="fr-FR" sz="20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fr-FR"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𝐴𝐵</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𝐴𝐶</m:t>
                    </m:r>
                    <m:r>
                      <a:rPr lang="fr-FR" sz="2000" i="1" kern="100">
                        <a:latin typeface="Cambria Math" panose="02040503050406030204" pitchFamily="18" charset="0"/>
                        <a:ea typeface="Calibri" panose="020F0502020204030204" pitchFamily="34" charset="0"/>
                        <a:cs typeface="Times New Roman" panose="02020603050405020304" pitchFamily="18" charset="0"/>
                      </a:rPr>
                      <m:t>=6</m:t>
                    </m:r>
                    <m:r>
                      <a:rPr lang="fr-FR" sz="2000" i="1" kern="100">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6</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6</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2000" i="1" kern="100" dirty="0">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𝐶</m:t>
                        </m:r>
                      </m:e>
                      <m:sup>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=72</m:t>
                    </m:r>
                  </m:oMath>
                </a14:m>
                <a:r>
                  <a:rPr lang="fr-FR" sz="2000" kern="1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𝐵𝐶</m:t>
                    </m:r>
                    <m:r>
                      <a:rPr lang="fr-FR" sz="2000" i="1" kern="100">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kern="100">
                            <a:latin typeface="Cambria Math" panose="02040503050406030204" pitchFamily="18" charset="0"/>
                            <a:ea typeface="Calibri" panose="020F0502020204030204" pitchFamily="34" charset="0"/>
                            <a:cs typeface="Times New Roman" panose="02020603050405020304" pitchFamily="18" charset="0"/>
                          </a:rPr>
                          <m:t>2</m:t>
                        </m:r>
                      </m:e>
                    </m:rad>
                    <m:r>
                      <a:rPr lang="fr-FR" sz="2000" i="1" kern="100">
                        <a:latin typeface="Cambria Math" panose="02040503050406030204" pitchFamily="18" charset="0"/>
                        <a:ea typeface="Calibri" panose="020F0502020204030204" pitchFamily="34" charset="0"/>
                        <a:cs typeface="Times New Roman" panose="02020603050405020304" pitchFamily="18" charset="0"/>
                      </a:rPr>
                      <m:t> </m:t>
                    </m:r>
                    <m:r>
                      <a:rPr lang="fr-FR" sz="2000" i="1" kern="100">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5000456" y="1384975"/>
                <a:ext cx="3758533" cy="3423438"/>
              </a:xfrm>
              <a:prstGeom prst="rect">
                <a:avLst/>
              </a:prstGeom>
              <a:blipFill>
                <a:blip r:embed="rId3"/>
                <a:stretch>
                  <a:fillRect l="-1621" r="-1621"/>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4896851" y="66870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42CA59-625D-CAC0-CC60-07F883144409}"/>
                  </a:ext>
                </a:extLst>
              </p:cNvPr>
              <p:cNvSpPr txBox="1"/>
              <p:nvPr/>
            </p:nvSpPr>
            <p:spPr>
              <a:xfrm>
                <a:off x="491962" y="2308920"/>
                <a:ext cx="3844089" cy="2266711"/>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𝐴𝐵</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8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𝐵𝐶</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17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lang="en-US" sz="2000" i="1" kern="1200" noProof="0" dirty="0">
                        <a:solidFill>
                          <a:prstClr val="black"/>
                        </a:solidFill>
                        <a:latin typeface="Cambria Math" panose="02040503050406030204" pitchFamily="18" charset="0"/>
                        <a:ea typeface="+mn-ea"/>
                        <a:cs typeface="Arial" panose="020B0604020202020204" pitchFamily="34" charset="0"/>
                      </a:rPr>
                      <m:t> </m:t>
                    </m:r>
                    <m:r>
                      <a:rPr lang="en-US" sz="2000" i="1" kern="1200" noProof="0" dirty="0" smtClean="0">
                        <a:solidFill>
                          <a:prstClr val="black"/>
                        </a:solidFill>
                        <a:latin typeface="Cambria Math" panose="02040503050406030204" pitchFamily="18" charset="0"/>
                        <a:ea typeface="+mn-ea"/>
                        <a:cs typeface="Arial" panose="020B0604020202020204" pitchFamily="34" charset="0"/>
                      </a:rPr>
                      <m:t>   </m:t>
                    </m:r>
                  </m:oMath>
                </a14:m>
                <a:endParaRPr lang="en-US" sz="2000" kern="1200" noProof="0" dirty="0">
                  <a:solidFill>
                    <a:prstClr val="black"/>
                  </a:solidFill>
                  <a:latin typeface="+mj-lt"/>
                  <a:ea typeface="+mn-ea"/>
                  <a:cs typeface="Arial" panose="020B0604020202020204"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𝐴𝐵</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20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𝐴𝐶</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21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r>
                      <a:rPr lang="en-US" sz="2000" i="1" kern="1200" dirty="0">
                        <a:solidFill>
                          <a:prstClr val="black"/>
                        </a:solidFill>
                        <a:latin typeface="Cambria Math" panose="02040503050406030204" pitchFamily="18" charset="0"/>
                        <a:ea typeface="+mn-ea"/>
                        <a:cs typeface="Arial" panose="020B0604020202020204" pitchFamily="34" charset="0"/>
                      </a:rPr>
                      <m:t> </m:t>
                    </m:r>
                    <m:r>
                      <a:rPr lang="en-US" sz="2000" i="1" kern="1200" dirty="0" smtClean="0">
                        <a:solidFill>
                          <a:prstClr val="black"/>
                        </a:solidFill>
                        <a:latin typeface="Cambria Math" panose="02040503050406030204" pitchFamily="18" charset="0"/>
                        <a:ea typeface="+mn-ea"/>
                        <a:cs typeface="Arial" panose="020B0604020202020204" pitchFamily="34" charset="0"/>
                      </a:rPr>
                      <m:t>  </m:t>
                    </m:r>
                  </m:oMath>
                </a14:m>
                <a:endParaRPr lang="en-US" sz="2000" kern="1200" dirty="0">
                  <a:solidFill>
                    <a:prstClr val="black"/>
                  </a:solidFill>
                  <a:latin typeface="+mj-lt"/>
                  <a:ea typeface="+mn-ea"/>
                  <a:cs typeface="Arial" panose="020B0604020202020204"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14:m>
                  <m:oMath xmlns:m="http://schemas.openxmlformats.org/officeDocument/2006/math">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𝐴𝐵</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𝐴𝐶</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 6 </m:t>
                    </m:r>
                    <m:r>
                      <a:rPr kumimoji="0" lang="en-US" sz="2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𝑐𝑚</m:t>
                    </m:r>
                  </m:oMath>
                </a14:m>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3" name="TextBox 2">
                <a:extLst>
                  <a:ext uri="{FF2B5EF4-FFF2-40B4-BE49-F238E27FC236}">
                    <a16:creationId xmlns:a16="http://schemas.microsoft.com/office/drawing/2014/main" id="{3B42CA59-625D-CAC0-CC60-07F883144409}"/>
                  </a:ext>
                </a:extLst>
              </p:cNvPr>
              <p:cNvSpPr txBox="1">
                <a:spLocks noRot="1" noChangeAspect="1" noMove="1" noResize="1" noEditPoints="1" noAdjustHandles="1" noChangeArrowheads="1" noChangeShapeType="1" noTextEdit="1"/>
              </p:cNvSpPr>
              <p:nvPr/>
            </p:nvSpPr>
            <p:spPr>
              <a:xfrm>
                <a:off x="491962" y="2308920"/>
                <a:ext cx="3844089" cy="2266711"/>
              </a:xfrm>
              <a:prstGeom prst="rect">
                <a:avLst/>
              </a:prstGeom>
              <a:blipFill>
                <a:blip r:embed="rId4"/>
                <a:stretch>
                  <a:fillRect l="-1746" b="-4032"/>
                </a:stretch>
              </a:blipFill>
            </p:spPr>
            <p:txBody>
              <a:bodyPr/>
              <a:lstStyle/>
              <a:p>
                <a:r>
                  <a:rPr lang="en-US">
                    <a:noFill/>
                  </a:rPr>
                  <a:t> </a:t>
                </a:r>
              </a:p>
            </p:txBody>
          </p:sp>
        </mc:Fallback>
      </mc:AlternateContent>
    </p:spTree>
    <p:extLst>
      <p:ext uri="{BB962C8B-B14F-4D97-AF65-F5344CB8AC3E}">
        <p14:creationId xmlns:p14="http://schemas.microsoft.com/office/powerpoint/2010/main" val="6413029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3" end="3"/>
                                            </p:txEl>
                                          </p:spTgt>
                                        </p:tgtEl>
                                        <p:attrNameLst>
                                          <p:attrName>style.visibility</p:attrName>
                                        </p:attrNameLst>
                                      </p:cBhvr>
                                      <p:to>
                                        <p:strVal val="visible"/>
                                      </p:to>
                                    </p:set>
                                    <p:animEffect transition="in" filter="fade">
                                      <p:cBhvr>
                                        <p:cTn id="10" dur="500"/>
                                        <p:tgtEl>
                                          <p:spTgt spid="1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animEffect transition="in" filter="fade">
                                      <p:cBhvr>
                                        <p:cTn id="13" dur="500"/>
                                        <p:tgtEl>
                                          <p:spTgt spid="1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animEffect transition="in" filter="fade">
                                      <p:cBhvr>
                                        <p:cTn id="16"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4" name="TextBox 3">
            <a:extLst>
              <a:ext uri="{FF2B5EF4-FFF2-40B4-BE49-F238E27FC236}">
                <a16:creationId xmlns:a16="http://schemas.microsoft.com/office/drawing/2014/main" id="{3E9D38DA-B346-B729-7C1E-405415974930}"/>
              </a:ext>
            </a:extLst>
          </p:cNvPr>
          <p:cNvSpPr txBox="1"/>
          <p:nvPr/>
        </p:nvSpPr>
        <p:spPr>
          <a:xfrm>
            <a:off x="799073" y="188393"/>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96</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3B6657EA-8DB0-4F62-C955-9669EE0B3E14}"/>
              </a:ext>
            </a:extLst>
          </p:cNvPr>
          <p:cNvSpPr txBox="1"/>
          <p:nvPr/>
        </p:nvSpPr>
        <p:spPr>
          <a:xfrm>
            <a:off x="738676" y="101587"/>
            <a:ext cx="7606251" cy="1114408"/>
          </a:xfrm>
          <a:prstGeom prst="rect">
            <a:avLst/>
          </a:prstGeom>
          <a:noFill/>
        </p:spPr>
        <p:txBody>
          <a:bodyPr wrap="square">
            <a:spAutoFit/>
          </a:bodyPr>
          <a:lstStyle/>
          <a:p>
            <a:pPr>
              <a:lnSpc>
                <a:spcPct val="200000"/>
              </a:lnSpc>
              <a:buClrTx/>
              <a:defRPr/>
            </a:pPr>
            <a:r>
              <a:rPr lang="en-US" sz="1800" dirty="0">
                <a:latin typeface="+mn-lt"/>
              </a:rPr>
              <a:t>			     </a:t>
            </a:r>
            <a:r>
              <a:rPr lang="vi-VN" sz="1800" dirty="0">
                <a:latin typeface="+mn-lt"/>
              </a:rPr>
              <a:t>Tam giác có độ dài ba cạnh trong mỗi trường hợp sau có phải là tam giác vuông hay không?</a:t>
            </a:r>
            <a:endParaRPr lang="en-US" sz="1800" kern="1200" dirty="0">
              <a:solidFill>
                <a:prstClr val="black"/>
              </a:solidFill>
              <a:latin typeface="+mn-lt"/>
              <a:ea typeface="+mn-ea"/>
              <a:cs typeface="Arial" panose="020B0604020202020204" pitchFamily="34" charset="0"/>
            </a:endParaRPr>
          </a:p>
        </p:txBody>
      </p:sp>
      <p:sp>
        <p:nvSpPr>
          <p:cNvPr id="6" name="TextBox 5">
            <a:extLst>
              <a:ext uri="{FF2B5EF4-FFF2-40B4-BE49-F238E27FC236}">
                <a16:creationId xmlns:a16="http://schemas.microsoft.com/office/drawing/2014/main" id="{548DBBB1-6FF4-8ADC-3836-614C6CD34E87}"/>
              </a:ext>
            </a:extLst>
          </p:cNvPr>
          <p:cNvSpPr txBox="1"/>
          <p:nvPr/>
        </p:nvSpPr>
        <p:spPr>
          <a:xfrm>
            <a:off x="351291" y="1258958"/>
            <a:ext cx="8441418" cy="456535"/>
          </a:xfrm>
          <a:prstGeom prst="rect">
            <a:avLst/>
          </a:prstGeom>
          <a:noFill/>
        </p:spPr>
        <p:txBody>
          <a:bodyPr wrap="square">
            <a:spAutoFit/>
          </a:bodyPr>
          <a:lstStyle/>
          <a:p>
            <a:pPr>
              <a:lnSpc>
                <a:spcPct val="150000"/>
              </a:lnSpc>
              <a:buClrTx/>
              <a:defRPr/>
            </a:pPr>
            <a:r>
              <a:rPr lang="en-US" sz="1800" kern="1200" dirty="0">
                <a:solidFill>
                  <a:prstClr val="black"/>
                </a:solidFill>
                <a:latin typeface="+mj-lt"/>
                <a:ea typeface="+mn-ea"/>
                <a:cs typeface="Arial" panose="020B0604020202020204" pitchFamily="34" charset="0"/>
              </a:rPr>
              <a:t>a) 12 cm, 35 cm, 37 cm	    b) 10 cm, 7 cm, 8 cm       c) 11 cm, 6 cm, 7 cm</a:t>
            </a:r>
          </a:p>
        </p:txBody>
      </p:sp>
      <p:sp>
        <p:nvSpPr>
          <p:cNvPr id="7" name="Oval Callout 29">
            <a:extLst>
              <a:ext uri="{FF2B5EF4-FFF2-40B4-BE49-F238E27FC236}">
                <a16:creationId xmlns:a16="http://schemas.microsoft.com/office/drawing/2014/main" id="{4AEB4DEA-4B95-7420-F185-ABBC9A763E71}"/>
              </a:ext>
            </a:extLst>
          </p:cNvPr>
          <p:cNvSpPr/>
          <p:nvPr/>
        </p:nvSpPr>
        <p:spPr>
          <a:xfrm>
            <a:off x="4055425" y="2028512"/>
            <a:ext cx="972752" cy="364371"/>
          </a:xfrm>
          <a:prstGeom prst="wedgeEllipseCallout">
            <a:avLst>
              <a:gd name="adj1" fmla="val 35563"/>
              <a:gd name="adj2" fmla="val 95076"/>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351291" y="2691967"/>
                <a:ext cx="8540409" cy="2249205"/>
              </a:xfrm>
              <a:prstGeom prst="rect">
                <a:avLst/>
              </a:prstGeom>
              <a:noFill/>
            </p:spPr>
            <p:txBody>
              <a:bodyPr wrap="square">
                <a:spAutoFit/>
              </a:bodyPr>
              <a:lstStyle/>
              <a:p>
                <a:pPr algn="just">
                  <a:lnSpc>
                    <a:spcPct val="150000"/>
                  </a:lnSpc>
                  <a:spcBef>
                    <a:spcPts val="100"/>
                  </a:spcBef>
                  <a:spcAft>
                    <a:spcPts val="100"/>
                  </a:spcAft>
                </a:pPr>
                <a:r>
                  <a:rPr lang="fr-FR" sz="1800" kern="100" dirty="0">
                    <a:latin typeface="+mj-lt"/>
                    <a:ea typeface="Times New Roman" panose="02020603050405020304" pitchFamily="18" charset="0"/>
                    <a:cs typeface="Times New Roman" panose="02020603050405020304" pitchFamily="18" charset="0"/>
                  </a:rPr>
                  <a:t>a) Ta </a:t>
                </a:r>
                <a:r>
                  <a:rPr lang="fr-FR" sz="1800" kern="100" dirty="0" err="1">
                    <a:latin typeface="+mj-lt"/>
                    <a:ea typeface="Times New Roman" panose="02020603050405020304" pitchFamily="18" charset="0"/>
                    <a:cs typeface="Times New Roman" panose="02020603050405020304" pitchFamily="18" charset="0"/>
                  </a:rPr>
                  <a:t>có</a:t>
                </a:r>
                <a:r>
                  <a:rPr lang="fr-FR" sz="1800" kern="100" dirty="0">
                    <a:latin typeface="+mj-lt"/>
                    <a:ea typeface="Times New Roman" panose="02020603050405020304" pitchFamily="18" charset="0"/>
                    <a:cs typeface="Times New Roman" panose="02020603050405020304" pitchFamily="18" charset="0"/>
                  </a:rPr>
                  <a:t> : </a:t>
                </a:r>
                <a14:m>
                  <m:oMath xmlns:m="http://schemas.openxmlformats.org/officeDocument/2006/math">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kern="100">
                            <a:latin typeface="Cambria Math" panose="02040503050406030204" pitchFamily="18" charset="0"/>
                            <a:ea typeface="Times New Roman" panose="02020603050405020304" pitchFamily="18" charset="0"/>
                            <a:cs typeface="Times New Roman" panose="02020603050405020304" pitchFamily="18" charset="0"/>
                          </a:rPr>
                          <m:t>37</m:t>
                        </m:r>
                      </m:e>
                      <m: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kern="100">
                            <a:latin typeface="Cambria Math" panose="02040503050406030204" pitchFamily="18" charset="0"/>
                            <a:ea typeface="Times New Roman" panose="02020603050405020304" pitchFamily="18" charset="0"/>
                            <a:cs typeface="Times New Roman" panose="02020603050405020304" pitchFamily="18" charset="0"/>
                          </a:rPr>
                          <m:t>12</m:t>
                        </m:r>
                      </m:e>
                      <m: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kern="100">
                            <a:latin typeface="Cambria Math" panose="02040503050406030204" pitchFamily="18" charset="0"/>
                            <a:ea typeface="Times New Roman" panose="02020603050405020304" pitchFamily="18" charset="0"/>
                            <a:cs typeface="Times New Roman" panose="02020603050405020304" pitchFamily="18" charset="0"/>
                          </a:rPr>
                          <m:t>35</m:t>
                        </m:r>
                      </m:e>
                      <m: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=1369 (</m:t>
                    </m:r>
                    <m:r>
                      <a:rPr lang="fr-FR" sz="1800" i="1" kern="100">
                        <a:latin typeface="Cambria Math" panose="02040503050406030204" pitchFamily="18" charset="0"/>
                        <a:ea typeface="Times New Roman" panose="02020603050405020304" pitchFamily="18" charset="0"/>
                        <a:cs typeface="Times New Roman" panose="02020603050405020304" pitchFamily="18" charset="0"/>
                      </a:rPr>
                      <m:t>𝑐𝑚</m:t>
                    </m:r>
                    <m:r>
                      <a:rPr lang="fr-FR" sz="18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b="0" i="1" kern="100"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Đây</a:t>
                </a:r>
                <a:r>
                  <a:rPr lang="fr-FR" sz="1800" kern="100" dirty="0">
                    <a:latin typeface="+mj-lt"/>
                    <a:ea typeface="Times New Roman" panose="02020603050405020304" pitchFamily="18" charset="0"/>
                    <a:cs typeface="Times New Roman" panose="02020603050405020304" pitchFamily="18" charset="0"/>
                  </a:rPr>
                  <a:t> là 3 </a:t>
                </a:r>
                <a:r>
                  <a:rPr lang="fr-FR" sz="1800" kern="100" dirty="0" err="1">
                    <a:latin typeface="+mj-lt"/>
                    <a:ea typeface="Times New Roman" panose="02020603050405020304" pitchFamily="18" charset="0"/>
                    <a:cs typeface="Times New Roman" panose="02020603050405020304" pitchFamily="18" charset="0"/>
                  </a:rPr>
                  <a:t>cạnh</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của</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một</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tam</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giác</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vuông</a:t>
                </a:r>
                <a:r>
                  <a:rPr lang="fr-FR" sz="1800" kern="100" dirty="0">
                    <a:latin typeface="+mj-lt"/>
                    <a:ea typeface="Times New Roman" panose="02020603050405020304" pitchFamily="18"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dirty="0">
                    <a:latin typeface="+mj-lt"/>
                    <a:ea typeface="Times New Roman" panose="02020603050405020304" pitchFamily="18" charset="0"/>
                    <a:cs typeface="Times New Roman" panose="02020603050405020304" pitchFamily="18" charset="0"/>
                  </a:rPr>
                  <a:t>b) Ta </a:t>
                </a:r>
                <a:r>
                  <a:rPr lang="fr-FR" sz="1800" kern="100" dirty="0" err="1">
                    <a:latin typeface="+mj-lt"/>
                    <a:ea typeface="Times New Roman" panose="02020603050405020304" pitchFamily="18" charset="0"/>
                    <a:cs typeface="Times New Roman" panose="02020603050405020304" pitchFamily="18" charset="0"/>
                  </a:rPr>
                  <a:t>có</a:t>
                </a:r>
                <a:r>
                  <a:rPr lang="fr-FR" sz="1800" kern="100" dirty="0">
                    <a:latin typeface="+mj-lt"/>
                    <a:ea typeface="Times New Roman" panose="02020603050405020304" pitchFamily="18" charset="0"/>
                    <a:cs typeface="Times New Roman" panose="02020603050405020304" pitchFamily="18" charset="0"/>
                  </a:rPr>
                  <a:t> : </a:t>
                </a:r>
                <a14:m>
                  <m:oMath xmlns:m="http://schemas.openxmlformats.org/officeDocument/2006/math">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kern="100">
                            <a:latin typeface="Cambria Math" panose="02040503050406030204" pitchFamily="18" charset="0"/>
                            <a:ea typeface="Times New Roman" panose="02020603050405020304" pitchFamily="18" charset="0"/>
                            <a:cs typeface="Times New Roman" panose="02020603050405020304" pitchFamily="18" charset="0"/>
                          </a:rPr>
                          <m:t>10</m:t>
                        </m:r>
                      </m:e>
                      <m: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=100 (</m:t>
                    </m:r>
                    <m:r>
                      <a:rPr lang="fr-FR" sz="1800" i="1" kern="100">
                        <a:latin typeface="Cambria Math" panose="02040503050406030204" pitchFamily="18" charset="0"/>
                        <a:ea typeface="Times New Roman" panose="02020603050405020304" pitchFamily="18" charset="0"/>
                        <a:cs typeface="Times New Roman" panose="02020603050405020304" pitchFamily="18" charset="0"/>
                      </a:rPr>
                      <m:t>𝑐𝑚</m:t>
                    </m:r>
                    <m:r>
                      <a:rPr lang="fr-F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kern="100">
                            <a:latin typeface="Cambria Math" panose="02040503050406030204" pitchFamily="18" charset="0"/>
                            <a:ea typeface="Times New Roman" panose="02020603050405020304" pitchFamily="18" charset="0"/>
                            <a:cs typeface="Times New Roman" panose="02020603050405020304" pitchFamily="18" charset="0"/>
                          </a:rPr>
                          <m:t>7</m:t>
                        </m:r>
                      </m:e>
                      <m: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kern="100">
                            <a:latin typeface="Cambria Math" panose="02040503050406030204" pitchFamily="18" charset="0"/>
                            <a:ea typeface="Times New Roman" panose="02020603050405020304" pitchFamily="18" charset="0"/>
                            <a:cs typeface="Times New Roman" panose="02020603050405020304" pitchFamily="18" charset="0"/>
                          </a:rPr>
                          <m:t>8</m:t>
                        </m:r>
                      </m:e>
                      <m: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=113 (</m:t>
                    </m:r>
                    <m:r>
                      <a:rPr lang="fr-FR" sz="1800" i="1" kern="100">
                        <a:latin typeface="Cambria Math" panose="02040503050406030204" pitchFamily="18" charset="0"/>
                        <a:ea typeface="Times New Roman" panose="02020603050405020304" pitchFamily="18" charset="0"/>
                        <a:cs typeface="Times New Roman" panose="02020603050405020304" pitchFamily="18" charset="0"/>
                      </a:rPr>
                      <m:t>𝑐𝑚</m:t>
                    </m:r>
                    <m:r>
                      <a:rPr lang="fr-FR" sz="18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latin typeface="+mj-lt"/>
                    <a:ea typeface="Times New Roman" panose="02020603050405020304" pitchFamily="18" charset="0"/>
                    <a:cs typeface="Times New Roman" panose="02020603050405020304" pitchFamily="18" charset="0"/>
                  </a:rPr>
                  <a:t> </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Đây</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không</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phải</a:t>
                </a:r>
                <a:r>
                  <a:rPr lang="fr-FR" sz="1800" kern="100" dirty="0">
                    <a:latin typeface="+mj-lt"/>
                    <a:ea typeface="Times New Roman" panose="02020603050405020304" pitchFamily="18" charset="0"/>
                    <a:cs typeface="Times New Roman" panose="02020603050405020304" pitchFamily="18" charset="0"/>
                  </a:rPr>
                  <a:t> là 3 </a:t>
                </a:r>
                <a:r>
                  <a:rPr lang="fr-FR" sz="1800" kern="100" dirty="0" err="1">
                    <a:latin typeface="+mj-lt"/>
                    <a:ea typeface="Times New Roman" panose="02020603050405020304" pitchFamily="18" charset="0"/>
                    <a:cs typeface="Times New Roman" panose="02020603050405020304" pitchFamily="18" charset="0"/>
                  </a:rPr>
                  <a:t>cạnh</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của</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một</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tam</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giác</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vuông</a:t>
                </a:r>
                <a:r>
                  <a:rPr lang="fr-FR" sz="1800" kern="100" dirty="0">
                    <a:latin typeface="+mj-lt"/>
                    <a:ea typeface="Times New Roman" panose="02020603050405020304" pitchFamily="18"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dirty="0">
                    <a:latin typeface="+mj-lt"/>
                    <a:ea typeface="Times New Roman" panose="02020603050405020304" pitchFamily="18" charset="0"/>
                    <a:cs typeface="Times New Roman" panose="02020603050405020304" pitchFamily="18" charset="0"/>
                  </a:rPr>
                  <a:t>c) Ta </a:t>
                </a:r>
                <a:r>
                  <a:rPr lang="fr-FR" sz="1800" kern="100" dirty="0" err="1">
                    <a:latin typeface="+mj-lt"/>
                    <a:ea typeface="Times New Roman" panose="02020603050405020304" pitchFamily="18" charset="0"/>
                    <a:cs typeface="Times New Roman" panose="02020603050405020304" pitchFamily="18" charset="0"/>
                  </a:rPr>
                  <a:t>có</a:t>
                </a:r>
                <a:r>
                  <a:rPr lang="fr-FR" sz="1800" kern="100" dirty="0">
                    <a:latin typeface="+mj-lt"/>
                    <a:ea typeface="Times New Roman" panose="02020603050405020304" pitchFamily="18" charset="0"/>
                    <a:cs typeface="Times New Roman" panose="02020603050405020304" pitchFamily="18" charset="0"/>
                  </a:rPr>
                  <a:t> : </a:t>
                </a:r>
                <a14:m>
                  <m:oMath xmlns:m="http://schemas.openxmlformats.org/officeDocument/2006/math">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kern="100">
                            <a:latin typeface="Cambria Math" panose="02040503050406030204" pitchFamily="18" charset="0"/>
                            <a:ea typeface="Times New Roman" panose="02020603050405020304" pitchFamily="18" charset="0"/>
                            <a:cs typeface="Times New Roman" panose="02020603050405020304" pitchFamily="18" charset="0"/>
                          </a:rPr>
                          <m:t>11</m:t>
                        </m:r>
                      </m:e>
                      <m: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=121 </m:t>
                    </m:r>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kern="100">
                            <a:latin typeface="Cambria Math" panose="02040503050406030204" pitchFamily="18" charset="0"/>
                            <a:ea typeface="Times New Roman" panose="02020603050405020304" pitchFamily="18" charset="0"/>
                            <a:cs typeface="Times New Roman" panose="02020603050405020304" pitchFamily="18" charset="0"/>
                          </a:rPr>
                          <m:t>𝑐𝑚</m:t>
                        </m:r>
                      </m:e>
                    </m:d>
                    <m:r>
                      <a:rPr lang="fr-F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kern="100">
                            <a:latin typeface="Cambria Math" panose="02040503050406030204" pitchFamily="18" charset="0"/>
                            <a:ea typeface="Times New Roman" panose="02020603050405020304" pitchFamily="18" charset="0"/>
                            <a:cs typeface="Times New Roman" panose="02020603050405020304" pitchFamily="18" charset="0"/>
                          </a:rPr>
                          <m:t>6</m:t>
                        </m:r>
                      </m:e>
                      <m: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1800" i="1" kern="100">
                            <a:latin typeface="Cambria Math" panose="02040503050406030204" pitchFamily="18" charset="0"/>
                            <a:ea typeface="Times New Roman" panose="02020603050405020304" pitchFamily="18" charset="0"/>
                            <a:cs typeface="Times New Roman" panose="02020603050405020304" pitchFamily="18" charset="0"/>
                          </a:rPr>
                          <m:t>7</m:t>
                        </m:r>
                      </m:e>
                      <m: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1800" i="1" kern="100">
                        <a:latin typeface="Cambria Math" panose="02040503050406030204" pitchFamily="18" charset="0"/>
                        <a:ea typeface="Times New Roman" panose="02020603050405020304" pitchFamily="18" charset="0"/>
                        <a:cs typeface="Times New Roman" panose="02020603050405020304" pitchFamily="18" charset="0"/>
                      </a:rPr>
                      <m:t>=85 (</m:t>
                    </m:r>
                    <m:r>
                      <a:rPr lang="fr-FR" sz="1800" i="1" kern="100">
                        <a:latin typeface="Cambria Math" panose="02040503050406030204" pitchFamily="18" charset="0"/>
                        <a:ea typeface="Times New Roman" panose="02020603050405020304" pitchFamily="18" charset="0"/>
                        <a:cs typeface="Times New Roman" panose="02020603050405020304" pitchFamily="18" charset="0"/>
                      </a:rPr>
                      <m:t>𝑐𝑚</m:t>
                    </m:r>
                    <m:r>
                      <a:rPr lang="fr-FR" sz="18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Đây</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không</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phải</a:t>
                </a:r>
                <a:r>
                  <a:rPr lang="fr-FR" sz="1800" kern="100" dirty="0">
                    <a:latin typeface="+mj-lt"/>
                    <a:ea typeface="Times New Roman" panose="02020603050405020304" pitchFamily="18" charset="0"/>
                    <a:cs typeface="Times New Roman" panose="02020603050405020304" pitchFamily="18" charset="0"/>
                  </a:rPr>
                  <a:t> là 3 </a:t>
                </a:r>
                <a:r>
                  <a:rPr lang="fr-FR" sz="1800" kern="100" dirty="0" err="1">
                    <a:latin typeface="+mj-lt"/>
                    <a:ea typeface="Times New Roman" panose="02020603050405020304" pitchFamily="18" charset="0"/>
                    <a:cs typeface="Times New Roman" panose="02020603050405020304" pitchFamily="18" charset="0"/>
                  </a:rPr>
                  <a:t>cạnh</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của</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một</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tam</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giác</a:t>
                </a:r>
                <a:r>
                  <a:rPr lang="fr-FR" sz="1800" kern="100" dirty="0">
                    <a:latin typeface="+mj-lt"/>
                    <a:ea typeface="Times New Roman" panose="02020603050405020304" pitchFamily="18" charset="0"/>
                    <a:cs typeface="Times New Roman" panose="02020603050405020304" pitchFamily="18" charset="0"/>
                  </a:rPr>
                  <a:t> </a:t>
                </a:r>
                <a:r>
                  <a:rPr lang="fr-FR" sz="1800" kern="100" dirty="0" err="1">
                    <a:latin typeface="+mj-lt"/>
                    <a:ea typeface="Times New Roman" panose="02020603050405020304" pitchFamily="18" charset="0"/>
                    <a:cs typeface="Times New Roman" panose="02020603050405020304" pitchFamily="18" charset="0"/>
                  </a:rPr>
                  <a:t>vuông</a:t>
                </a:r>
                <a:r>
                  <a:rPr lang="fr-FR" sz="1800" kern="100" dirty="0">
                    <a:latin typeface="+mj-lt"/>
                    <a:ea typeface="Times New Roman" panose="02020603050405020304" pitchFamily="18"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351291" y="2691967"/>
                <a:ext cx="8540409" cy="2249205"/>
              </a:xfrm>
              <a:prstGeom prst="rect">
                <a:avLst/>
              </a:prstGeom>
              <a:blipFill>
                <a:blip r:embed="rId3"/>
                <a:stretch>
                  <a:fillRect l="-642" b="-352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4"/>
          <a:stretch>
            <a:fillRect/>
          </a:stretch>
        </p:blipFill>
        <p:spPr>
          <a:xfrm>
            <a:off x="6189646" y="3280264"/>
            <a:ext cx="3131820" cy="176164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barn(inVertical)">
                                      <p:cBhvr>
                                        <p:cTn id="31" dur="500"/>
                                        <p:tgtEl>
                                          <p:spTgt spid="9">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barn(inVertical)">
                                      <p:cBhvr>
                                        <p:cTn id="34" dur="500"/>
                                        <p:tgtEl>
                                          <p:spTgt spid="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 calcmode="lin" valueType="num">
                                      <p:cBhvr>
                                        <p:cTn id="39"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9">
                                            <p:txEl>
                                              <p:pRg st="3" end="3"/>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9">
                                            <p:txEl>
                                              <p:pRg st="4" end="4"/>
                                            </p:txEl>
                                          </p:spTgt>
                                        </p:tgtEl>
                                        <p:attrNameLst>
                                          <p:attrName>style.visibility</p:attrName>
                                        </p:attrNameLst>
                                      </p:cBhvr>
                                      <p:to>
                                        <p:strVal val="visible"/>
                                      </p:to>
                                    </p:set>
                                    <p:anim calcmode="lin" valueType="num">
                                      <p:cBhvr>
                                        <p:cTn id="44"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3091875" y="302705"/>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97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5915D12E-E4DE-993B-B1EB-D4CA77EA5339}"/>
              </a:ext>
            </a:extLst>
          </p:cNvPr>
          <p:cNvSpPr txBox="1"/>
          <p:nvPr/>
        </p:nvSpPr>
        <p:spPr>
          <a:xfrm>
            <a:off x="715787" y="948668"/>
            <a:ext cx="7712424" cy="1001941"/>
          </a:xfrm>
          <a:prstGeom prst="rect">
            <a:avLst/>
          </a:prstGeom>
          <a:noFill/>
        </p:spPr>
        <p:txBody>
          <a:bodyPr wrap="square">
            <a:spAutoFit/>
          </a:bodyPr>
          <a:lstStyle/>
          <a:p>
            <a:pPr>
              <a:lnSpc>
                <a:spcPct val="150000"/>
              </a:lnSpc>
              <a:buClrTx/>
              <a:defRPr/>
            </a:pPr>
            <a:r>
              <a:rPr lang="en-US" sz="2100" dirty="0">
                <a:latin typeface="+mj-lt"/>
              </a:rPr>
              <a:t>Cho tam </a:t>
            </a:r>
            <a:r>
              <a:rPr lang="en-US" sz="2100" dirty="0" err="1">
                <a:latin typeface="+mj-lt"/>
              </a:rPr>
              <a:t>giác</a:t>
            </a:r>
            <a:r>
              <a:rPr lang="en-US" sz="2100" dirty="0">
                <a:latin typeface="+mj-lt"/>
              </a:rPr>
              <a:t> </a:t>
            </a:r>
            <a:r>
              <a:rPr lang="en-US" sz="2100" dirty="0" err="1">
                <a:latin typeface="+mj-lt"/>
              </a:rPr>
              <a:t>vuông</a:t>
            </a:r>
            <a:r>
              <a:rPr lang="en-US" sz="2100" dirty="0">
                <a:latin typeface="+mj-lt"/>
              </a:rPr>
              <a:t> </a:t>
            </a:r>
            <a:r>
              <a:rPr lang="en-US" sz="2100" dirty="0" err="1">
                <a:latin typeface="+mj-lt"/>
              </a:rPr>
              <a:t>cân</a:t>
            </a:r>
            <a:r>
              <a:rPr lang="en-US" sz="2100" dirty="0">
                <a:latin typeface="+mj-lt"/>
              </a:rPr>
              <a:t> </a:t>
            </a:r>
            <a:r>
              <a:rPr lang="en-US" sz="2100" dirty="0" err="1">
                <a:latin typeface="+mj-lt"/>
              </a:rPr>
              <a:t>có</a:t>
            </a:r>
            <a:r>
              <a:rPr lang="en-US" sz="2100" dirty="0">
                <a:latin typeface="+mj-lt"/>
              </a:rPr>
              <a:t> </a:t>
            </a:r>
            <a:r>
              <a:rPr lang="en-US" sz="2100" dirty="0" err="1">
                <a:latin typeface="+mj-lt"/>
              </a:rPr>
              <a:t>độ</a:t>
            </a:r>
            <a:r>
              <a:rPr lang="en-US" sz="2100" dirty="0">
                <a:latin typeface="+mj-lt"/>
              </a:rPr>
              <a:t> </a:t>
            </a:r>
            <a:r>
              <a:rPr lang="en-US" sz="2100" dirty="0" err="1">
                <a:latin typeface="+mj-lt"/>
              </a:rPr>
              <a:t>dài</a:t>
            </a:r>
            <a:r>
              <a:rPr lang="en-US" sz="2100" dirty="0">
                <a:latin typeface="+mj-lt"/>
              </a:rPr>
              <a:t> </a:t>
            </a:r>
            <a:r>
              <a:rPr lang="en-US" sz="2100" dirty="0" err="1">
                <a:latin typeface="+mj-lt"/>
              </a:rPr>
              <a:t>cạnh</a:t>
            </a:r>
            <a:r>
              <a:rPr lang="en-US" sz="2100" dirty="0">
                <a:latin typeface="+mj-lt"/>
              </a:rPr>
              <a:t> </a:t>
            </a:r>
            <a:r>
              <a:rPr lang="en-US" sz="2100" dirty="0" err="1">
                <a:latin typeface="+mj-lt"/>
              </a:rPr>
              <a:t>góc</a:t>
            </a:r>
            <a:r>
              <a:rPr lang="en-US" sz="2100" dirty="0">
                <a:latin typeface="+mj-lt"/>
              </a:rPr>
              <a:t> </a:t>
            </a:r>
            <a:r>
              <a:rPr lang="en-US" sz="2100" dirty="0" err="1">
                <a:latin typeface="+mj-lt"/>
              </a:rPr>
              <a:t>vuông</a:t>
            </a:r>
            <a:r>
              <a:rPr lang="en-US" sz="2100" dirty="0">
                <a:latin typeface="+mj-lt"/>
              </a:rPr>
              <a:t> </a:t>
            </a:r>
            <a:r>
              <a:rPr lang="en-US" sz="2100" dirty="0" err="1">
                <a:latin typeface="+mj-lt"/>
              </a:rPr>
              <a:t>bằng</a:t>
            </a:r>
            <a:r>
              <a:rPr lang="en-US" sz="2100" dirty="0">
                <a:latin typeface="+mj-lt"/>
              </a:rPr>
              <a:t> 1 dm. </a:t>
            </a:r>
            <a:r>
              <a:rPr lang="en-US" sz="2100" dirty="0" err="1">
                <a:latin typeface="+mj-lt"/>
              </a:rPr>
              <a:t>Tính</a:t>
            </a:r>
            <a:r>
              <a:rPr lang="en-US" sz="2100" dirty="0">
                <a:latin typeface="+mj-lt"/>
              </a:rPr>
              <a:t> </a:t>
            </a:r>
            <a:r>
              <a:rPr lang="en-US" sz="2100" dirty="0" err="1">
                <a:latin typeface="+mj-lt"/>
              </a:rPr>
              <a:t>độ</a:t>
            </a:r>
            <a:r>
              <a:rPr lang="en-US" sz="2100" dirty="0">
                <a:latin typeface="+mj-lt"/>
              </a:rPr>
              <a:t> </a:t>
            </a:r>
            <a:r>
              <a:rPr lang="en-US" sz="2100" dirty="0" err="1">
                <a:latin typeface="+mj-lt"/>
              </a:rPr>
              <a:t>dài</a:t>
            </a:r>
            <a:r>
              <a:rPr lang="en-US" sz="2100" dirty="0">
                <a:latin typeface="+mj-lt"/>
              </a:rPr>
              <a:t> </a:t>
            </a:r>
            <a:r>
              <a:rPr lang="en-US" sz="2100" dirty="0" err="1">
                <a:latin typeface="+mj-lt"/>
              </a:rPr>
              <a:t>cạnh</a:t>
            </a:r>
            <a:r>
              <a:rPr lang="en-US" sz="2100" dirty="0">
                <a:latin typeface="+mj-lt"/>
              </a:rPr>
              <a:t> </a:t>
            </a:r>
            <a:r>
              <a:rPr lang="en-US" sz="2100" dirty="0" err="1">
                <a:latin typeface="+mj-lt"/>
              </a:rPr>
              <a:t>huyền</a:t>
            </a:r>
            <a:r>
              <a:rPr lang="en-US" sz="2100" dirty="0">
                <a:latin typeface="+mj-lt"/>
              </a:rPr>
              <a:t> </a:t>
            </a:r>
            <a:r>
              <a:rPr lang="en-US" sz="2100" dirty="0" err="1">
                <a:latin typeface="+mj-lt"/>
              </a:rPr>
              <a:t>của</a:t>
            </a:r>
            <a:r>
              <a:rPr lang="en-US" sz="2100" dirty="0">
                <a:latin typeface="+mj-lt"/>
              </a:rPr>
              <a:t> tam </a:t>
            </a:r>
            <a:r>
              <a:rPr lang="en-US" sz="2100" dirty="0" err="1">
                <a:latin typeface="+mj-lt"/>
              </a:rPr>
              <a:t>giác</a:t>
            </a:r>
            <a:r>
              <a:rPr lang="en-US" sz="2100" dirty="0">
                <a:latin typeface="+mj-lt"/>
              </a:rPr>
              <a:t> </a:t>
            </a:r>
            <a:r>
              <a:rPr lang="en-US" sz="2100" dirty="0" err="1">
                <a:latin typeface="+mj-lt"/>
              </a:rPr>
              <a:t>đó</a:t>
            </a:r>
            <a:r>
              <a:rPr lang="en-US" sz="2100" dirty="0">
                <a:latin typeface="+mj-lt"/>
              </a:rPr>
              <a:t>.</a:t>
            </a:r>
            <a:endParaRPr lang="en-US" sz="2100" kern="1200" dirty="0">
              <a:solidFill>
                <a:prstClr val="black"/>
              </a:solidFill>
              <a:latin typeface="+mj-lt"/>
              <a:ea typeface="+mn-ea"/>
              <a:cs typeface="Arial" panose="020B0604020202020204" pitchFamily="34" charset="0"/>
            </a:endParaRPr>
          </a:p>
        </p:txBody>
      </p:sp>
      <p:sp>
        <p:nvSpPr>
          <p:cNvPr id="9" name="Oval Callout 29">
            <a:extLst>
              <a:ext uri="{FF2B5EF4-FFF2-40B4-BE49-F238E27FC236}">
                <a16:creationId xmlns:a16="http://schemas.microsoft.com/office/drawing/2014/main" id="{8403E817-5DBE-61DD-2D36-DB531CC5AC27}"/>
              </a:ext>
            </a:extLst>
          </p:cNvPr>
          <p:cNvSpPr/>
          <p:nvPr/>
        </p:nvSpPr>
        <p:spPr>
          <a:xfrm>
            <a:off x="579531" y="2261596"/>
            <a:ext cx="972752" cy="364371"/>
          </a:xfrm>
          <a:prstGeom prst="wedgeEllipseCallout">
            <a:avLst>
              <a:gd name="adj1" fmla="val 27277"/>
              <a:gd name="adj2" fmla="val 9243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996BCCB-B93C-5896-FC80-5F8054F9706B}"/>
                  </a:ext>
                </a:extLst>
              </p:cNvPr>
              <p:cNvSpPr txBox="1"/>
              <p:nvPr/>
            </p:nvSpPr>
            <p:spPr>
              <a:xfrm>
                <a:off x="1215399" y="2881904"/>
                <a:ext cx="5089148" cy="1558440"/>
              </a:xfrm>
              <a:prstGeom prst="rect">
                <a:avLst/>
              </a:prstGeom>
              <a:noFill/>
            </p:spPr>
            <p:txBody>
              <a:bodyPr wrap="square">
                <a:spAutoFit/>
              </a:bodyPr>
              <a:lstStyle/>
              <a:p>
                <a:pPr algn="just">
                  <a:lnSpc>
                    <a:spcPct val="150000"/>
                  </a:lnSpc>
                  <a:spcBef>
                    <a:spcPts val="100"/>
                  </a:spcBef>
                  <a:spcAft>
                    <a:spcPts val="100"/>
                  </a:spcAft>
                </a:pPr>
                <a:r>
                  <a:rPr lang="fr-FR" sz="2100" kern="100" dirty="0" err="1">
                    <a:latin typeface="+mj-lt"/>
                    <a:ea typeface="Times New Roman" panose="02020603050405020304" pitchFamily="18" charset="0"/>
                    <a:cs typeface="Times New Roman" panose="02020603050405020304" pitchFamily="18" charset="0"/>
                  </a:rPr>
                  <a:t>Gọi</a:t>
                </a:r>
                <a:r>
                  <a:rPr lang="fr-FR" sz="2100" kern="100" dirty="0">
                    <a:latin typeface="+mj-lt"/>
                    <a:ea typeface="Times New Roman" panose="02020603050405020304" pitchFamily="18" charset="0"/>
                    <a:cs typeface="Times New Roman" panose="02020603050405020304" pitchFamily="18" charset="0"/>
                  </a:rPr>
                  <a:t> </a:t>
                </a:r>
                <a:r>
                  <a:rPr lang="fr-FR" sz="2100" kern="100" dirty="0" err="1">
                    <a:latin typeface="+mj-lt"/>
                    <a:ea typeface="Times New Roman" panose="02020603050405020304" pitchFamily="18" charset="0"/>
                    <a:cs typeface="Times New Roman" panose="02020603050405020304" pitchFamily="18" charset="0"/>
                  </a:rPr>
                  <a:t>cạnh</a:t>
                </a:r>
                <a:r>
                  <a:rPr lang="fr-FR" sz="2100" kern="100" dirty="0">
                    <a:latin typeface="+mj-lt"/>
                    <a:ea typeface="Times New Roman" panose="02020603050405020304" pitchFamily="18" charset="0"/>
                    <a:cs typeface="Times New Roman" panose="02020603050405020304" pitchFamily="18" charset="0"/>
                  </a:rPr>
                  <a:t> </a:t>
                </a:r>
                <a:r>
                  <a:rPr lang="fr-FR" sz="2100" kern="100" dirty="0" err="1">
                    <a:latin typeface="+mj-lt"/>
                    <a:ea typeface="Times New Roman" panose="02020603050405020304" pitchFamily="18" charset="0"/>
                    <a:cs typeface="Times New Roman" panose="02020603050405020304" pitchFamily="18" charset="0"/>
                  </a:rPr>
                  <a:t>huyền</a:t>
                </a:r>
                <a:r>
                  <a:rPr lang="fr-FR" sz="2100" kern="100" dirty="0">
                    <a:latin typeface="+mj-lt"/>
                    <a:ea typeface="Times New Roman" panose="02020603050405020304" pitchFamily="18" charset="0"/>
                    <a:cs typeface="Times New Roman" panose="02020603050405020304" pitchFamily="18" charset="0"/>
                  </a:rPr>
                  <a:t> </a:t>
                </a:r>
                <a:r>
                  <a:rPr lang="fr-FR" sz="2100" kern="100" dirty="0" err="1">
                    <a:latin typeface="+mj-lt"/>
                    <a:ea typeface="Times New Roman" panose="02020603050405020304" pitchFamily="18" charset="0"/>
                    <a:cs typeface="Times New Roman" panose="02020603050405020304" pitchFamily="18" charset="0"/>
                  </a:rPr>
                  <a:t>có</a:t>
                </a:r>
                <a:r>
                  <a:rPr lang="fr-FR" sz="2100" kern="100" dirty="0">
                    <a:latin typeface="+mj-lt"/>
                    <a:ea typeface="Times New Roman" panose="02020603050405020304" pitchFamily="18" charset="0"/>
                    <a:cs typeface="Times New Roman" panose="02020603050405020304" pitchFamily="18" charset="0"/>
                  </a:rPr>
                  <a:t> </a:t>
                </a:r>
                <a:r>
                  <a:rPr lang="fr-FR" sz="2100" kern="100" dirty="0" err="1">
                    <a:latin typeface="+mj-lt"/>
                    <a:ea typeface="Times New Roman" panose="02020603050405020304" pitchFamily="18" charset="0"/>
                    <a:cs typeface="Times New Roman" panose="02020603050405020304" pitchFamily="18" charset="0"/>
                  </a:rPr>
                  <a:t>độ</a:t>
                </a:r>
                <a:r>
                  <a:rPr lang="fr-FR" sz="2100" kern="100" dirty="0">
                    <a:latin typeface="+mj-lt"/>
                    <a:ea typeface="Times New Roman" panose="02020603050405020304" pitchFamily="18" charset="0"/>
                    <a:cs typeface="Times New Roman" panose="02020603050405020304" pitchFamily="18" charset="0"/>
                  </a:rPr>
                  <a:t> </a:t>
                </a:r>
                <a:r>
                  <a:rPr lang="fr-FR" sz="2100" kern="100" dirty="0" err="1">
                    <a:latin typeface="+mj-lt"/>
                    <a:ea typeface="Times New Roman" panose="02020603050405020304" pitchFamily="18" charset="0"/>
                    <a:cs typeface="Times New Roman" panose="02020603050405020304" pitchFamily="18" charset="0"/>
                  </a:rPr>
                  <a:t>dài</a:t>
                </a:r>
                <a:r>
                  <a:rPr lang="fr-FR" sz="2100" kern="100" dirty="0">
                    <a:latin typeface="+mj-lt"/>
                    <a:ea typeface="Times New Roman" panose="02020603050405020304" pitchFamily="18" charset="0"/>
                    <a:cs typeface="Times New Roman" panose="02020603050405020304" pitchFamily="18" charset="0"/>
                  </a:rPr>
                  <a:t> </a:t>
                </a:r>
                <a:r>
                  <a:rPr lang="fr-FR" sz="2100" kern="100" dirty="0" err="1">
                    <a:latin typeface="+mj-lt"/>
                    <a:ea typeface="Times New Roman" panose="02020603050405020304" pitchFamily="18" charset="0"/>
                    <a:cs typeface="Times New Roman" panose="02020603050405020304" pitchFamily="18" charset="0"/>
                  </a:rPr>
                  <a:t>bằng</a:t>
                </a:r>
                <a:r>
                  <a:rPr lang="fr-FR" sz="21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100" i="1" kern="100">
                        <a:latin typeface="Cambria Math" panose="02040503050406030204" pitchFamily="18" charset="0"/>
                        <a:ea typeface="Times New Roman" panose="02020603050405020304" pitchFamily="18" charset="0"/>
                        <a:cs typeface="Times New Roman" panose="02020603050405020304" pitchFamily="18" charset="0"/>
                      </a:rPr>
                      <m:t>𝑎</m:t>
                    </m:r>
                  </m:oMath>
                </a14:m>
                <a:r>
                  <a:rPr lang="fr-FR" sz="21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1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100" i="1" kern="100">
                        <a:latin typeface="Cambria Math" panose="02040503050406030204" pitchFamily="18" charset="0"/>
                        <a:ea typeface="Times New Roman" panose="02020603050405020304" pitchFamily="18" charset="0"/>
                        <a:cs typeface="Times New Roman" panose="02020603050405020304" pitchFamily="18" charset="0"/>
                      </a:rPr>
                      <m:t>𝑑𝑚</m:t>
                    </m:r>
                    <m:r>
                      <a:rPr lang="fr-FR" sz="21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100" kern="100" dirty="0">
                    <a:latin typeface="+mj-lt"/>
                    <a:ea typeface="Times New Roman" panose="02020603050405020304" pitchFamily="18" charset="0"/>
                    <a:cs typeface="Times New Roman" panose="02020603050405020304" pitchFamily="18" charset="0"/>
                  </a:rPr>
                  <a:t>.</a:t>
                </a:r>
                <a:endParaRPr lang="en-US" sz="21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100" kern="100" dirty="0" err="1">
                    <a:latin typeface="+mj-lt"/>
                    <a:ea typeface="Times New Roman" panose="02020603050405020304" pitchFamily="18" charset="0"/>
                    <a:cs typeface="Times New Roman" panose="02020603050405020304" pitchFamily="18" charset="0"/>
                  </a:rPr>
                  <a:t>Sử</a:t>
                </a:r>
                <a:r>
                  <a:rPr lang="fr-FR" sz="2100" kern="100" dirty="0">
                    <a:latin typeface="+mj-lt"/>
                    <a:ea typeface="Times New Roman" panose="02020603050405020304" pitchFamily="18" charset="0"/>
                    <a:cs typeface="Times New Roman" panose="02020603050405020304" pitchFamily="18" charset="0"/>
                  </a:rPr>
                  <a:t> </a:t>
                </a:r>
                <a:r>
                  <a:rPr lang="fr-FR" sz="2100" kern="100" dirty="0" err="1">
                    <a:latin typeface="+mj-lt"/>
                    <a:ea typeface="Times New Roman" panose="02020603050405020304" pitchFamily="18" charset="0"/>
                    <a:cs typeface="Times New Roman" panose="02020603050405020304" pitchFamily="18" charset="0"/>
                  </a:rPr>
                  <a:t>dụng</a:t>
                </a:r>
                <a:r>
                  <a:rPr lang="fr-FR" sz="2100" kern="100" dirty="0">
                    <a:latin typeface="+mj-lt"/>
                    <a:ea typeface="Times New Roman" panose="02020603050405020304" pitchFamily="18" charset="0"/>
                    <a:cs typeface="Times New Roman" panose="02020603050405020304" pitchFamily="18" charset="0"/>
                  </a:rPr>
                  <a:t> </a:t>
                </a:r>
                <a:r>
                  <a:rPr lang="fr-FR" sz="2100" kern="100" dirty="0" err="1">
                    <a:latin typeface="+mj-lt"/>
                    <a:ea typeface="Times New Roman" panose="02020603050405020304" pitchFamily="18" charset="0"/>
                    <a:cs typeface="Times New Roman" panose="02020603050405020304" pitchFamily="18" charset="0"/>
                  </a:rPr>
                  <a:t>định</a:t>
                </a:r>
                <a:r>
                  <a:rPr lang="fr-FR" sz="2100" kern="100" dirty="0">
                    <a:latin typeface="+mj-lt"/>
                    <a:ea typeface="Times New Roman" panose="02020603050405020304" pitchFamily="18" charset="0"/>
                    <a:cs typeface="Times New Roman" panose="02020603050405020304" pitchFamily="18" charset="0"/>
                  </a:rPr>
                  <a:t> </a:t>
                </a:r>
                <a:r>
                  <a:rPr lang="fr-FR" sz="2100" kern="100" dirty="0" err="1">
                    <a:latin typeface="+mj-lt"/>
                    <a:ea typeface="Times New Roman" panose="02020603050405020304" pitchFamily="18" charset="0"/>
                    <a:cs typeface="Times New Roman" panose="02020603050405020304" pitchFamily="18" charset="0"/>
                  </a:rPr>
                  <a:t>lí</a:t>
                </a:r>
                <a:r>
                  <a:rPr lang="fr-FR" sz="2100" kern="100" dirty="0">
                    <a:latin typeface="+mj-lt"/>
                    <a:ea typeface="Times New Roman" panose="02020603050405020304" pitchFamily="18" charset="0"/>
                    <a:cs typeface="Times New Roman" panose="02020603050405020304" pitchFamily="18" charset="0"/>
                  </a:rPr>
                  <a:t> Pythagore ta </a:t>
                </a:r>
                <a:r>
                  <a:rPr lang="fr-FR" sz="2100" kern="100" dirty="0" err="1">
                    <a:latin typeface="+mj-lt"/>
                    <a:ea typeface="Times New Roman" panose="02020603050405020304" pitchFamily="18" charset="0"/>
                    <a:cs typeface="Times New Roman" panose="02020603050405020304" pitchFamily="18" charset="0"/>
                  </a:rPr>
                  <a:t>có</a:t>
                </a:r>
                <a:r>
                  <a:rPr lang="fr-FR" sz="2100" kern="100" dirty="0">
                    <a:latin typeface="+mj-lt"/>
                    <a:ea typeface="Times New Roman" panose="02020603050405020304" pitchFamily="18" charset="0"/>
                    <a:cs typeface="Times New Roman" panose="02020603050405020304" pitchFamily="18" charset="0"/>
                  </a:rPr>
                  <a:t> : </a:t>
                </a:r>
              </a:p>
              <a:p>
                <a:pPr algn="just">
                  <a:lnSpc>
                    <a:spcPct val="150000"/>
                  </a:lnSpc>
                  <a:spcBef>
                    <a:spcPts val="100"/>
                  </a:spcBef>
                  <a:spcAft>
                    <a:spcPts val="100"/>
                  </a:spcAft>
                </a:pPr>
                <a14:m>
                  <m:oMath xmlns:m="http://schemas.openxmlformats.org/officeDocument/2006/math">
                    <m:sSup>
                      <m:sSupPr>
                        <m:ctrlPr>
                          <a:rPr lang="en-US" sz="21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kern="100">
                            <a:latin typeface="Cambria Math" panose="02040503050406030204" pitchFamily="18" charset="0"/>
                            <a:ea typeface="Times New Roman" panose="02020603050405020304" pitchFamily="18" charset="0"/>
                            <a:cs typeface="Times New Roman" panose="02020603050405020304" pitchFamily="18" charset="0"/>
                          </a:rPr>
                          <m:t>𝑎</m:t>
                        </m:r>
                      </m:e>
                      <m:sup>
                        <m:r>
                          <a:rPr lang="fr-FR" sz="21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kern="100">
                            <a:latin typeface="Cambria Math" panose="02040503050406030204" pitchFamily="18" charset="0"/>
                            <a:ea typeface="Times New Roman" panose="02020603050405020304" pitchFamily="18" charset="0"/>
                            <a:cs typeface="Times New Roman" panose="02020603050405020304" pitchFamily="18" charset="0"/>
                          </a:rPr>
                          <m:t>1</m:t>
                        </m:r>
                      </m:e>
                      <m:sup>
                        <m:r>
                          <a:rPr lang="fr-FR" sz="21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kern="100">
                            <a:latin typeface="Cambria Math" panose="02040503050406030204" pitchFamily="18" charset="0"/>
                            <a:ea typeface="Times New Roman" panose="02020603050405020304" pitchFamily="18" charset="0"/>
                            <a:cs typeface="Times New Roman" panose="02020603050405020304" pitchFamily="18" charset="0"/>
                          </a:rPr>
                          <m:t>1</m:t>
                        </m:r>
                      </m:e>
                      <m:sup>
                        <m:r>
                          <a:rPr lang="fr-FR" sz="21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kern="100">
                        <a:latin typeface="Cambria Math" panose="02040503050406030204" pitchFamily="18" charset="0"/>
                        <a:ea typeface="Times New Roman" panose="02020603050405020304" pitchFamily="18" charset="0"/>
                        <a:cs typeface="Times New Roman" panose="02020603050405020304" pitchFamily="18" charset="0"/>
                      </a:rPr>
                      <m:t>=2→</m:t>
                    </m:r>
                    <m:r>
                      <a:rPr lang="fr-FR" sz="2100" i="1" kern="100">
                        <a:latin typeface="Cambria Math" panose="02040503050406030204" pitchFamily="18" charset="0"/>
                        <a:ea typeface="Times New Roman" panose="02020603050405020304" pitchFamily="18" charset="0"/>
                        <a:cs typeface="Times New Roman" panose="02020603050405020304" pitchFamily="18" charset="0"/>
                      </a:rPr>
                      <m:t>𝑎</m:t>
                    </m:r>
                    <m:r>
                      <a:rPr lang="fr-FR" sz="2100" i="1" kern="100">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100" i="1" kern="100">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100" i="1" kern="100">
                            <a:latin typeface="Cambria Math" panose="02040503050406030204" pitchFamily="18" charset="0"/>
                            <a:ea typeface="Times New Roman" panose="02020603050405020304" pitchFamily="18" charset="0"/>
                            <a:cs typeface="Times New Roman" panose="02020603050405020304" pitchFamily="18" charset="0"/>
                          </a:rPr>
                          <m:t>2</m:t>
                        </m:r>
                      </m:e>
                    </m:rad>
                    <m:r>
                      <a:rPr lang="fr-FR" sz="2100" i="1" kern="100">
                        <a:latin typeface="Cambria Math" panose="02040503050406030204" pitchFamily="18" charset="0"/>
                        <a:ea typeface="Times New Roman" panose="02020603050405020304" pitchFamily="18" charset="0"/>
                        <a:cs typeface="Times New Roman" panose="02020603050405020304" pitchFamily="18" charset="0"/>
                      </a:rPr>
                      <m:t> (</m:t>
                    </m:r>
                    <m:r>
                      <a:rPr lang="fr-FR" sz="2100" i="1" kern="100">
                        <a:latin typeface="Cambria Math" panose="02040503050406030204" pitchFamily="18" charset="0"/>
                        <a:ea typeface="Times New Roman" panose="02020603050405020304" pitchFamily="18" charset="0"/>
                        <a:cs typeface="Times New Roman" panose="02020603050405020304" pitchFamily="18" charset="0"/>
                      </a:rPr>
                      <m:t>𝑑𝑚</m:t>
                    </m:r>
                    <m:r>
                      <a:rPr lang="fr-FR" sz="21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100" kern="100" dirty="0">
                    <a:latin typeface="+mj-lt"/>
                    <a:ea typeface="Times New Roman" panose="02020603050405020304" pitchFamily="18" charset="0"/>
                    <a:cs typeface="Times New Roman" panose="02020603050405020304" pitchFamily="18" charset="0"/>
                  </a:rPr>
                  <a:t>.</a:t>
                </a:r>
                <a:endParaRPr lang="en-US" sz="2100" kern="100" dirty="0">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E996BCCB-B93C-5896-FC80-5F8054F9706B}"/>
                  </a:ext>
                </a:extLst>
              </p:cNvPr>
              <p:cNvSpPr txBox="1">
                <a:spLocks noRot="1" noChangeAspect="1" noMove="1" noResize="1" noEditPoints="1" noAdjustHandles="1" noChangeArrowheads="1" noChangeShapeType="1" noTextEdit="1"/>
              </p:cNvSpPr>
              <p:nvPr/>
            </p:nvSpPr>
            <p:spPr>
              <a:xfrm>
                <a:off x="1215399" y="2881904"/>
                <a:ext cx="5089148" cy="1558440"/>
              </a:xfrm>
              <a:prstGeom prst="rect">
                <a:avLst/>
              </a:prstGeom>
              <a:blipFill>
                <a:blip r:embed="rId3"/>
                <a:stretch>
                  <a:fillRect l="-1437" b="-784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4"/>
          <a:stretch>
            <a:fillRect/>
          </a:stretch>
        </p:blipFill>
        <p:spPr>
          <a:xfrm>
            <a:off x="6672503" y="1810851"/>
            <a:ext cx="2228850" cy="1253728"/>
          </a:xfrm>
          <a:prstGeom prst="rect">
            <a:avLst/>
          </a:prstGeom>
        </p:spPr>
      </p:pic>
      <p:pic>
        <p:nvPicPr>
          <p:cNvPr id="1026" name="Picture 2" descr="Bài 3 trang 97 Toán 8 Tập 1 Cánh diều | Giải Toán 8">
            <a:extLst>
              <a:ext uri="{FF2B5EF4-FFF2-40B4-BE49-F238E27FC236}">
                <a16:creationId xmlns:a16="http://schemas.microsoft.com/office/drawing/2014/main" id="{CF93B95D-FDA1-26D3-9634-0D33AA7D4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9361" y="3071062"/>
            <a:ext cx="2123664" cy="16369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873763" y="396250"/>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97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7ED010F-9E70-203D-A306-0E33F5F49518}"/>
              </a:ext>
            </a:extLst>
          </p:cNvPr>
          <p:cNvSpPr txBox="1"/>
          <p:nvPr/>
        </p:nvSpPr>
        <p:spPr>
          <a:xfrm>
            <a:off x="873763" y="320057"/>
            <a:ext cx="6757837" cy="1843518"/>
          </a:xfrm>
          <a:prstGeom prst="rect">
            <a:avLst/>
          </a:prstGeom>
          <a:noFill/>
        </p:spPr>
        <p:txBody>
          <a:bodyPr wrap="square">
            <a:spAutoFit/>
          </a:bodyPr>
          <a:lstStyle/>
          <a:p>
            <a:pPr algn="just">
              <a:lnSpc>
                <a:spcPct val="200000"/>
              </a:lnSpc>
            </a:pPr>
            <a:r>
              <a:rPr lang="en-US" sz="2000" dirty="0">
                <a:latin typeface="+mn-lt"/>
              </a:rPr>
              <a:t>			     </a:t>
            </a:r>
            <a:r>
              <a:rPr lang="vi-VN" sz="2000" dirty="0">
                <a:latin typeface="+mn-lt"/>
              </a:rPr>
              <a:t>Cho một tam giác đều cạnh a.</a:t>
            </a:r>
          </a:p>
          <a:p>
            <a:pPr algn="just">
              <a:lnSpc>
                <a:spcPct val="200000"/>
              </a:lnSpc>
            </a:pPr>
            <a:r>
              <a:rPr lang="vi-VN" sz="2000" dirty="0">
                <a:latin typeface="+mn-lt"/>
              </a:rPr>
              <a:t>a) Tính độ dài đường cao của tam giác đó theo a.</a:t>
            </a:r>
          </a:p>
          <a:p>
            <a:pPr algn="just">
              <a:lnSpc>
                <a:spcPct val="200000"/>
              </a:lnSpc>
            </a:pPr>
            <a:r>
              <a:rPr lang="vi-VN" sz="2000" dirty="0">
                <a:latin typeface="+mn-lt"/>
              </a:rPr>
              <a:t>b) Tính diện tích của tam giác đó theo a.</a:t>
            </a:r>
          </a:p>
        </p:txBody>
      </p:sp>
      <p:sp>
        <p:nvSpPr>
          <p:cNvPr id="7" name="Oval Callout 29">
            <a:extLst>
              <a:ext uri="{FF2B5EF4-FFF2-40B4-BE49-F238E27FC236}">
                <a16:creationId xmlns:a16="http://schemas.microsoft.com/office/drawing/2014/main" id="{D006F744-FB39-AE9A-6D3D-590AA95A0AE7}"/>
              </a:ext>
            </a:extLst>
          </p:cNvPr>
          <p:cNvSpPr/>
          <p:nvPr/>
        </p:nvSpPr>
        <p:spPr>
          <a:xfrm>
            <a:off x="4085624" y="2389564"/>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789523" y="2796067"/>
                <a:ext cx="5274393" cy="2086661"/>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Times New Roman" panose="02020603050405020304" pitchFamily="18" charset="0"/>
                    <a:cs typeface="Times New Roman" panose="02020603050405020304" pitchFamily="18" charset="0"/>
                  </a:rPr>
                  <a:t>a) </a:t>
                </a:r>
                <a:r>
                  <a:rPr lang="fr-FR" sz="2000" kern="100" dirty="0" err="1">
                    <a:latin typeface="+mj-lt"/>
                    <a:ea typeface="Times New Roman" panose="02020603050405020304" pitchFamily="18" charset="0"/>
                    <a:cs typeface="Times New Roman" panose="02020603050405020304" pitchFamily="18" charset="0"/>
                  </a:rPr>
                  <a:t>Xét</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có</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𝐴𝐵</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𝐵𝐶</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𝐶𝐴</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𝑎</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Gọi</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𝐴𝐻</m:t>
                    </m:r>
                  </m:oMath>
                </a14:m>
                <a:r>
                  <a:rPr lang="fr-FR" sz="2000" kern="100" dirty="0">
                    <a:latin typeface="+mj-lt"/>
                    <a:ea typeface="Times New Roman" panose="02020603050405020304" pitchFamily="18" charset="0"/>
                    <a:cs typeface="Times New Roman" panose="02020603050405020304" pitchFamily="18" charset="0"/>
                  </a:rPr>
                  <a:t> là </a:t>
                </a:r>
                <a:r>
                  <a:rPr lang="fr-FR" sz="2000" kern="100" dirty="0" err="1">
                    <a:latin typeface="+mj-lt"/>
                    <a:ea typeface="Times New Roman" panose="02020603050405020304" pitchFamily="18" charset="0"/>
                    <a:cs typeface="Times New Roman" panose="02020603050405020304" pitchFamily="18" charset="0"/>
                  </a:rPr>
                  <a:t>đường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cao</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của</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𝐴𝐵𝐶</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𝐴𝐻</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cũng</a:t>
                </a:r>
                <a:r>
                  <a:rPr lang="fr-FR" sz="2000" kern="100" dirty="0">
                    <a:latin typeface="+mj-lt"/>
                    <a:ea typeface="Times New Roman" panose="02020603050405020304" pitchFamily="18" charset="0"/>
                    <a:cs typeface="Times New Roman" panose="02020603050405020304" pitchFamily="18" charset="0"/>
                  </a:rPr>
                  <a:t> là </a:t>
                </a:r>
                <a:r>
                  <a:rPr lang="fr-FR" sz="2000" kern="100" dirty="0" err="1">
                    <a:latin typeface="+mj-lt"/>
                    <a:ea typeface="Times New Roman" panose="02020603050405020304" pitchFamily="18" charset="0"/>
                    <a:cs typeface="Times New Roman" panose="02020603050405020304" pitchFamily="18" charset="0"/>
                  </a:rPr>
                  <a:t>đường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trung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tuyến</a:t>
                </a:r>
                <a:r>
                  <a:rPr lang="fr-FR" sz="2000" kern="100" dirty="0">
                    <a:latin typeface="+mj-lt"/>
                    <a:ea typeface="Times New Roman" panose="02020603050405020304" pitchFamily="18"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𝐵𝐻</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𝐶𝐻</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kern="100">
                            <a:latin typeface="Cambria Math" panose="02040503050406030204" pitchFamily="18" charset="0"/>
                            <a:ea typeface="Times New Roman" panose="02020603050405020304" pitchFamily="18" charset="0"/>
                            <a:cs typeface="Times New Roman" panose="02020603050405020304" pitchFamily="18" charset="0"/>
                          </a:rPr>
                          <m:t>𝑎</m:t>
                        </m:r>
                      </m:num>
                      <m:den>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789523" y="2796067"/>
                <a:ext cx="5274393" cy="2086661"/>
              </a:xfrm>
              <a:prstGeom prst="rect">
                <a:avLst/>
              </a:prstGeom>
              <a:blipFill>
                <a:blip r:embed="rId3"/>
                <a:stretch>
                  <a:fillRect l="-1272"/>
                </a:stretch>
              </a:blipFill>
            </p:spPr>
            <p:txBody>
              <a:bodyPr/>
              <a:lstStyle/>
              <a:p>
                <a:r>
                  <a:rPr lang="en-US">
                    <a:noFill/>
                  </a:rPr>
                  <a:t> </a:t>
                </a:r>
              </a:p>
            </p:txBody>
          </p:sp>
        </mc:Fallback>
      </mc:AlternateContent>
      <p:pic>
        <p:nvPicPr>
          <p:cNvPr id="2" name="Picture 1" descr="Bài 4 trang 97 Toán 8 Tập 1 Cánh diều | Giải Toán 8">
            <a:extLst>
              <a:ext uri="{FF2B5EF4-FFF2-40B4-BE49-F238E27FC236}">
                <a16:creationId xmlns:a16="http://schemas.microsoft.com/office/drawing/2014/main" id="{7466ACEB-5B02-896E-2B76-7086502326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732" y="2979924"/>
            <a:ext cx="2150745" cy="1718945"/>
          </a:xfrm>
          <a:prstGeom prst="rect">
            <a:avLst/>
          </a:prstGeom>
          <a:noFill/>
          <a:ln>
            <a:noFill/>
          </a:ln>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873763" y="396250"/>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97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7ED010F-9E70-203D-A306-0E33F5F49518}"/>
              </a:ext>
            </a:extLst>
          </p:cNvPr>
          <p:cNvSpPr txBox="1"/>
          <p:nvPr/>
        </p:nvSpPr>
        <p:spPr>
          <a:xfrm>
            <a:off x="873763" y="320057"/>
            <a:ext cx="6757837" cy="1843518"/>
          </a:xfrm>
          <a:prstGeom prst="rect">
            <a:avLst/>
          </a:prstGeom>
          <a:noFill/>
        </p:spPr>
        <p:txBody>
          <a:bodyPr wrap="square">
            <a:spAutoFit/>
          </a:bodyPr>
          <a:lstStyle/>
          <a:p>
            <a:pPr algn="just">
              <a:lnSpc>
                <a:spcPct val="200000"/>
              </a:lnSpc>
            </a:pPr>
            <a:r>
              <a:rPr lang="en-US" sz="2000" dirty="0">
                <a:latin typeface="+mn-lt"/>
              </a:rPr>
              <a:t>			     </a:t>
            </a:r>
            <a:r>
              <a:rPr lang="vi-VN" sz="2000" dirty="0">
                <a:latin typeface="+mn-lt"/>
              </a:rPr>
              <a:t>Cho một tam giác đều cạnh a.</a:t>
            </a:r>
          </a:p>
          <a:p>
            <a:pPr algn="just">
              <a:lnSpc>
                <a:spcPct val="200000"/>
              </a:lnSpc>
            </a:pPr>
            <a:r>
              <a:rPr lang="vi-VN" sz="2000" dirty="0">
                <a:latin typeface="+mn-lt"/>
              </a:rPr>
              <a:t>a) Tính độ dài đường cao của tam giác đó theo a.</a:t>
            </a:r>
          </a:p>
          <a:p>
            <a:pPr algn="just">
              <a:lnSpc>
                <a:spcPct val="200000"/>
              </a:lnSpc>
            </a:pPr>
            <a:r>
              <a:rPr lang="vi-VN" sz="2000" dirty="0">
                <a:latin typeface="+mn-lt"/>
              </a:rPr>
              <a:t>b) Tính diện tích của tam giác đó theo a.</a:t>
            </a:r>
          </a:p>
        </p:txBody>
      </p:sp>
      <p:sp>
        <p:nvSpPr>
          <p:cNvPr id="7" name="Oval Callout 29">
            <a:extLst>
              <a:ext uri="{FF2B5EF4-FFF2-40B4-BE49-F238E27FC236}">
                <a16:creationId xmlns:a16="http://schemas.microsoft.com/office/drawing/2014/main" id="{D006F744-FB39-AE9A-6D3D-590AA95A0AE7}"/>
              </a:ext>
            </a:extLst>
          </p:cNvPr>
          <p:cNvSpPr/>
          <p:nvPr/>
        </p:nvSpPr>
        <p:spPr>
          <a:xfrm>
            <a:off x="4085624" y="233764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789523" y="2777218"/>
                <a:ext cx="5515024" cy="2060821"/>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Áp</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dụng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định</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lí</a:t>
                </a:r>
                <a:r>
                  <a:rPr lang="fr-FR" sz="2000" kern="100" dirty="0">
                    <a:latin typeface="+mj-lt"/>
                    <a:ea typeface="Times New Roman" panose="02020603050405020304" pitchFamily="18" charset="0"/>
                    <a:cs typeface="Times New Roman" panose="02020603050405020304" pitchFamily="18" charset="0"/>
                  </a:rPr>
                  <a:t> Pythagore </a:t>
                </a:r>
                <a:r>
                  <a:rPr lang="fr-FR" sz="2000" kern="100" dirty="0" err="1">
                    <a:latin typeface="+mj-lt"/>
                    <a:ea typeface="Times New Roman" panose="02020603050405020304" pitchFamily="18" charset="0"/>
                    <a:cs typeface="Times New Roman" panose="02020603050405020304" pitchFamily="18" charset="0"/>
                  </a:rPr>
                  <a:t>vào</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𝐴𝐻𝐶</m:t>
                    </m:r>
                  </m:oMath>
                </a14:m>
                <a:r>
                  <a:rPr lang="fr-FR" sz="2000" kern="100" dirty="0">
                    <a:latin typeface="+mj-lt"/>
                    <a:ea typeface="Times New Roman" panose="02020603050405020304" pitchFamily="18" charset="0"/>
                    <a:cs typeface="Times New Roman" panose="02020603050405020304" pitchFamily="18" charset="0"/>
                  </a:rPr>
                  <a:t> ta </a:t>
                </a:r>
                <a:r>
                  <a:rPr lang="fr-FR" sz="2000" kern="100" dirty="0" err="1">
                    <a:latin typeface="+mj-lt"/>
                    <a:ea typeface="Times New Roman" panose="02020603050405020304" pitchFamily="18" charset="0"/>
                    <a:cs typeface="Times New Roman" panose="02020603050405020304" pitchFamily="18" charset="0"/>
                  </a:rPr>
                  <a:t>có</a:t>
                </a:r>
                <a:r>
                  <a:rPr lang="fr-FR"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𝐶</m:t>
                        </m:r>
                      </m:e>
                      <m: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𝐻</m:t>
                        </m:r>
                      </m:e>
                      <m: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𝐻</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𝐶</m:t>
                        </m:r>
                      </m:e>
                      <m: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hay</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latin typeface="Cambria Math" panose="02040503050406030204" pitchFamily="18" charset="0"/>
                            <a:ea typeface="Times New Roman" panose="02020603050405020304" pitchFamily="18" charset="0"/>
                            <a:cs typeface="Times New Roman" panose="02020603050405020304" pitchFamily="18" charset="0"/>
                          </a:rPr>
                          <m:t>𝑎</m:t>
                        </m:r>
                      </m:e>
                      <m: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𝐻</m:t>
                        </m:r>
                      </m:e>
                      <m: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kern="100">
                                    <a:latin typeface="Cambria Math" panose="02040503050406030204" pitchFamily="18" charset="0"/>
                                    <a:ea typeface="Times New Roman" panose="02020603050405020304" pitchFamily="18" charset="0"/>
                                    <a:cs typeface="Times New Roman" panose="02020603050405020304" pitchFamily="18" charset="0"/>
                                  </a:rPr>
                                  <m:t>𝑎</m:t>
                                </m:r>
                              </m:num>
                              <m:den>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2000" kern="100" dirty="0">
                    <a:latin typeface="+mj-lt"/>
                    <a:ea typeface="Times New Roman" panose="02020603050405020304" pitchFamily="18"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𝐻</m:t>
                        </m:r>
                      </m:e>
                      <m: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𝑎</m:t>
                        </m:r>
                      </m:num>
                      <m:den>
                        <m:r>
                          <a:rPr lang="fr-FR" sz="2000" i="1" kern="100">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kern="100"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𝐴𝐻</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kern="100">
                            <a:latin typeface="Cambria Math" panose="02040503050406030204" pitchFamily="18" charset="0"/>
                            <a:ea typeface="Times New Roman" panose="02020603050405020304" pitchFamily="18" charset="0"/>
                            <a:cs typeface="Times New Roman" panose="02020603050405020304" pitchFamily="18" charset="0"/>
                          </a:rPr>
                          <m:t>𝑎</m:t>
                        </m:r>
                        <m:rad>
                          <m:radPr>
                            <m:degHide m:val="on"/>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1" kern="100">
                                <a:latin typeface="Cambria Math" panose="02040503050406030204" pitchFamily="18" charset="0"/>
                                <a:ea typeface="Times New Roman" panose="02020603050405020304" pitchFamily="18" charset="0"/>
                                <a:cs typeface="Times New Roman" panose="02020603050405020304" pitchFamily="18" charset="0"/>
                              </a:rPr>
                              <m:t>3</m:t>
                            </m:r>
                          </m:e>
                        </m:rad>
                      </m:num>
                      <m:den>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789523" y="2777218"/>
                <a:ext cx="5515024" cy="2060821"/>
              </a:xfrm>
              <a:prstGeom prst="rect">
                <a:avLst/>
              </a:prstGeom>
              <a:blipFill>
                <a:blip r:embed="rId3"/>
                <a:stretch>
                  <a:fillRect/>
                </a:stretch>
              </a:blipFill>
            </p:spPr>
            <p:txBody>
              <a:bodyPr/>
              <a:lstStyle/>
              <a:p>
                <a:r>
                  <a:rPr lang="en-US">
                    <a:noFill/>
                  </a:rPr>
                  <a:t> </a:t>
                </a:r>
              </a:p>
            </p:txBody>
          </p:sp>
        </mc:Fallback>
      </mc:AlternateContent>
      <p:pic>
        <p:nvPicPr>
          <p:cNvPr id="2" name="Picture 1" descr="Bài 4 trang 97 Toán 8 Tập 1 Cánh diều | Giải Toán 8">
            <a:extLst>
              <a:ext uri="{FF2B5EF4-FFF2-40B4-BE49-F238E27FC236}">
                <a16:creationId xmlns:a16="http://schemas.microsoft.com/office/drawing/2014/main" id="{7466ACEB-5B02-896E-2B76-7086502326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732" y="2934849"/>
            <a:ext cx="2150745" cy="1718945"/>
          </a:xfrm>
          <a:prstGeom prst="rect">
            <a:avLst/>
          </a:prstGeom>
          <a:noFill/>
          <a:ln>
            <a:noFill/>
          </a:ln>
        </p:spPr>
      </p:pic>
    </p:spTree>
    <p:extLst>
      <p:ext uri="{BB962C8B-B14F-4D97-AF65-F5344CB8AC3E}">
        <p14:creationId xmlns:p14="http://schemas.microsoft.com/office/powerpoint/2010/main" val="39401436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4" name="TextBox 3">
            <a:extLst>
              <a:ext uri="{FF2B5EF4-FFF2-40B4-BE49-F238E27FC236}">
                <a16:creationId xmlns:a16="http://schemas.microsoft.com/office/drawing/2014/main" id="{17C5BC72-C1CC-97EC-6913-DD11C5ACD37F}"/>
              </a:ext>
            </a:extLst>
          </p:cNvPr>
          <p:cNvSpPr txBox="1"/>
          <p:nvPr/>
        </p:nvSpPr>
        <p:spPr>
          <a:xfrm>
            <a:off x="873763" y="396250"/>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tr.</a:t>
            </a:r>
            <a:r>
              <a:rPr lang="nl-NL" sz="2100" b="1" kern="1200" noProof="0" dirty="0">
                <a:latin typeface="+mj-lt"/>
                <a:ea typeface="+mn-ea"/>
                <a:cs typeface="Arial" panose="020B0604020202020204" pitchFamily="34" charset="0"/>
              </a:rPr>
              <a:t>97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E7ED010F-9E70-203D-A306-0E33F5F49518}"/>
              </a:ext>
            </a:extLst>
          </p:cNvPr>
          <p:cNvSpPr txBox="1"/>
          <p:nvPr/>
        </p:nvSpPr>
        <p:spPr>
          <a:xfrm>
            <a:off x="873763" y="320057"/>
            <a:ext cx="6757837" cy="1843518"/>
          </a:xfrm>
          <a:prstGeom prst="rect">
            <a:avLst/>
          </a:prstGeom>
          <a:noFill/>
        </p:spPr>
        <p:txBody>
          <a:bodyPr wrap="square">
            <a:spAutoFit/>
          </a:bodyPr>
          <a:lstStyle/>
          <a:p>
            <a:pPr algn="just">
              <a:lnSpc>
                <a:spcPct val="200000"/>
              </a:lnSpc>
            </a:pPr>
            <a:r>
              <a:rPr lang="en-US" sz="2000" dirty="0">
                <a:latin typeface="+mn-lt"/>
              </a:rPr>
              <a:t>			     </a:t>
            </a:r>
            <a:r>
              <a:rPr lang="vi-VN" sz="2000" dirty="0">
                <a:latin typeface="+mn-lt"/>
              </a:rPr>
              <a:t>Cho một tam giác đều cạnh a.</a:t>
            </a:r>
          </a:p>
          <a:p>
            <a:pPr algn="just">
              <a:lnSpc>
                <a:spcPct val="200000"/>
              </a:lnSpc>
            </a:pPr>
            <a:r>
              <a:rPr lang="vi-VN" sz="2000" dirty="0">
                <a:latin typeface="+mn-lt"/>
              </a:rPr>
              <a:t>a) Tính độ dài đường cao của tam giác đó theo a.</a:t>
            </a:r>
          </a:p>
          <a:p>
            <a:pPr algn="just">
              <a:lnSpc>
                <a:spcPct val="200000"/>
              </a:lnSpc>
            </a:pPr>
            <a:r>
              <a:rPr lang="vi-VN" sz="2000" dirty="0">
                <a:latin typeface="+mn-lt"/>
              </a:rPr>
              <a:t>b) Tính diện tích của tam giác đó theo a.</a:t>
            </a:r>
          </a:p>
        </p:txBody>
      </p:sp>
      <p:sp>
        <p:nvSpPr>
          <p:cNvPr id="7" name="Oval Callout 29">
            <a:extLst>
              <a:ext uri="{FF2B5EF4-FFF2-40B4-BE49-F238E27FC236}">
                <a16:creationId xmlns:a16="http://schemas.microsoft.com/office/drawing/2014/main" id="{D006F744-FB39-AE9A-6D3D-590AA95A0AE7}"/>
              </a:ext>
            </a:extLst>
          </p:cNvPr>
          <p:cNvSpPr/>
          <p:nvPr/>
        </p:nvSpPr>
        <p:spPr>
          <a:xfrm>
            <a:off x="4085624" y="233764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696679" y="3318639"/>
                <a:ext cx="5515024" cy="765722"/>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i="1" kern="100">
                            <a:latin typeface="Cambria Math" panose="02040503050406030204" pitchFamily="18" charset="0"/>
                            <a:ea typeface="Times New Roman" panose="02020603050405020304" pitchFamily="18" charset="0"/>
                            <a:cs typeface="Times New Roman" panose="02020603050405020304" pitchFamily="18" charset="0"/>
                          </a:rPr>
                          <m:t>𝑆</m:t>
                        </m:r>
                      </m:e>
                      <m:sub>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𝐴𝐵𝐶</m:t>
                        </m:r>
                      </m:sub>
                    </m:sSub>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den>
                    </m:f>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𝐴𝐻</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𝐵𝐶</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den>
                    </m:f>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kern="100">
                            <a:latin typeface="Cambria Math" panose="02040503050406030204" pitchFamily="18" charset="0"/>
                            <a:ea typeface="Times New Roman" panose="02020603050405020304" pitchFamily="18" charset="0"/>
                            <a:cs typeface="Times New Roman" panose="02020603050405020304" pitchFamily="18" charset="0"/>
                          </a:rPr>
                          <m:t>𝑎</m:t>
                        </m:r>
                        <m:rad>
                          <m:radPr>
                            <m:degHide m:val="on"/>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1" kern="100">
                                <a:latin typeface="Cambria Math" panose="02040503050406030204" pitchFamily="18" charset="0"/>
                                <a:ea typeface="Times New Roman" panose="02020603050405020304" pitchFamily="18" charset="0"/>
                                <a:cs typeface="Times New Roman" panose="02020603050405020304" pitchFamily="18" charset="0"/>
                              </a:rPr>
                              <m:t>3</m:t>
                            </m:r>
                          </m:e>
                        </m:rad>
                      </m:num>
                      <m:den>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den>
                    </m:f>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𝑎</m:t>
                    </m:r>
                    <m:r>
                      <a:rPr lang="fr-F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fr-FR" sz="2000" i="1" kern="100">
                                <a:latin typeface="Cambria Math" panose="02040503050406030204" pitchFamily="18" charset="0"/>
                                <a:ea typeface="Times New Roman" panose="02020603050405020304" pitchFamily="18" charset="0"/>
                                <a:cs typeface="Times New Roman" panose="02020603050405020304" pitchFamily="18" charset="0"/>
                              </a:rPr>
                              <m:t>𝑎</m:t>
                            </m:r>
                          </m:e>
                          <m:sup>
                            <m:r>
                              <a:rPr lang="fr-F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ad>
                          <m:radPr>
                            <m:degHide m:val="on"/>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000" i="1" kern="100">
                                <a:latin typeface="Cambria Math" panose="02040503050406030204" pitchFamily="18" charset="0"/>
                                <a:ea typeface="Times New Roman" panose="02020603050405020304" pitchFamily="18" charset="0"/>
                                <a:cs typeface="Times New Roman" panose="02020603050405020304" pitchFamily="18" charset="0"/>
                              </a:rPr>
                              <m:t>3</m:t>
                            </m:r>
                          </m:e>
                        </m:rad>
                      </m:num>
                      <m:den>
                        <m:r>
                          <a:rPr lang="fr-FR" sz="2000" i="1" kern="100">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đvdt</a:t>
                </a:r>
                <a:r>
                  <a:rPr lang="fr-FR" sz="2000" kern="100" dirty="0">
                    <a:latin typeface="+mj-lt"/>
                    <a:ea typeface="Times New Roman" panose="02020603050405020304" pitchFamily="18"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696679" y="3318639"/>
                <a:ext cx="5515024" cy="765722"/>
              </a:xfrm>
              <a:prstGeom prst="rect">
                <a:avLst/>
              </a:prstGeom>
              <a:blipFill>
                <a:blip r:embed="rId3"/>
                <a:stretch>
                  <a:fillRect l="-1105" b="-4762"/>
                </a:stretch>
              </a:blipFill>
            </p:spPr>
            <p:txBody>
              <a:bodyPr/>
              <a:lstStyle/>
              <a:p>
                <a:r>
                  <a:rPr lang="en-US">
                    <a:noFill/>
                  </a:rPr>
                  <a:t> </a:t>
                </a:r>
              </a:p>
            </p:txBody>
          </p:sp>
        </mc:Fallback>
      </mc:AlternateContent>
      <p:pic>
        <p:nvPicPr>
          <p:cNvPr id="2" name="Picture 1" descr="Bài 4 trang 97 Toán 8 Tập 1 Cánh diều | Giải Toán 8">
            <a:extLst>
              <a:ext uri="{FF2B5EF4-FFF2-40B4-BE49-F238E27FC236}">
                <a16:creationId xmlns:a16="http://schemas.microsoft.com/office/drawing/2014/main" id="{7466ACEB-5B02-896E-2B76-7086502326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732" y="2934849"/>
            <a:ext cx="2150745" cy="1718945"/>
          </a:xfrm>
          <a:prstGeom prst="rect">
            <a:avLst/>
          </a:prstGeom>
          <a:noFill/>
          <a:ln>
            <a:noFill/>
          </a:ln>
        </p:spPr>
      </p:pic>
    </p:spTree>
    <p:extLst>
      <p:ext uri="{BB962C8B-B14F-4D97-AF65-F5344CB8AC3E}">
        <p14:creationId xmlns:p14="http://schemas.microsoft.com/office/powerpoint/2010/main" val="18215609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transition spd="med">
    <p:circl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80241"/>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9</a:t>
            </a:r>
            <a:r>
              <a:rPr lang="nl-NL" sz="2100" b="1" kern="1200" dirty="0">
                <a:latin typeface="+mj-lt"/>
                <a:ea typeface="+mn-ea"/>
                <a:cs typeface="Arial" panose="020B0604020202020204" pitchFamily="34" charset="0"/>
              </a:rPr>
              <a:t>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id="{BBDA9972-65FE-2727-E92C-59B31B8E1602}"/>
              </a:ext>
            </a:extLst>
          </p:cNvPr>
          <p:cNvSpPr txBox="1"/>
          <p:nvPr/>
        </p:nvSpPr>
        <p:spPr>
          <a:xfrm>
            <a:off x="480782" y="1527516"/>
            <a:ext cx="5725708" cy="2568717"/>
          </a:xfrm>
          <a:prstGeom prst="rect">
            <a:avLst/>
          </a:prstGeom>
          <a:noFill/>
        </p:spPr>
        <p:txBody>
          <a:bodyPr wrap="square">
            <a:spAutoFit/>
          </a:bodyPr>
          <a:lstStyle/>
          <a:p>
            <a:pPr>
              <a:lnSpc>
                <a:spcPct val="150000"/>
              </a:lnSpc>
              <a:buClrTx/>
              <a:defRPr/>
            </a:pPr>
            <a:r>
              <a:rPr lang="vi-VN" sz="2200" dirty="0">
                <a:latin typeface="+mn-lt"/>
              </a:rPr>
              <a:t>Hình 9 mô tả một thanh gỗ dài 3,5 m dựa vào một bức tường thẳng đứng. Chân thanh gỗ cách mép tường một khoảng là 2,1 m. Khoảng cách từ điểm thanh gỗ chạm vào tường đến mặt đất là bao nhiêu mét?</a:t>
            </a:r>
            <a:endParaRPr lang="en-US" sz="2200" kern="1200" dirty="0">
              <a:solidFill>
                <a:prstClr val="black"/>
              </a:solidFill>
              <a:latin typeface="+mn-lt"/>
              <a:ea typeface="+mn-ea"/>
              <a:cs typeface="Arial" panose="020B0604020202020204" pitchFamily="34" charset="0"/>
            </a:endParaRPr>
          </a:p>
        </p:txBody>
      </p:sp>
      <p:pic>
        <p:nvPicPr>
          <p:cNvPr id="3" name="Picture 2">
            <a:extLst>
              <a:ext uri="{FF2B5EF4-FFF2-40B4-BE49-F238E27FC236}">
                <a16:creationId xmlns:a16="http://schemas.microsoft.com/office/drawing/2014/main" id="{321A479A-A757-FC74-0565-CA7137D7BAF2}"/>
              </a:ext>
            </a:extLst>
          </p:cNvPr>
          <p:cNvPicPr>
            <a:picLocks noChangeAspect="1"/>
          </p:cNvPicPr>
          <p:nvPr/>
        </p:nvPicPr>
        <p:blipFill rotWithShape="1">
          <a:blip r:embed="rId3"/>
          <a:srcRect l="75138" r="4254"/>
          <a:stretch/>
        </p:blipFill>
        <p:spPr>
          <a:xfrm>
            <a:off x="6206490" y="1527516"/>
            <a:ext cx="2274450" cy="302143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3494484" y="1903991"/>
            <a:ext cx="2740062"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Định</a:t>
            </a:r>
            <a:r>
              <a:rPr lang="en-US" sz="2600" dirty="0">
                <a:latin typeface="+mj-lt"/>
              </a:rPr>
              <a:t> </a:t>
            </a:r>
            <a:r>
              <a:rPr lang="en-US" sz="2600" dirty="0" err="1">
                <a:latin typeface="+mj-lt"/>
              </a:rPr>
              <a:t>lí</a:t>
            </a:r>
            <a:r>
              <a:rPr lang="en-US" sz="2600" dirty="0">
                <a:latin typeface="+mj-lt"/>
              </a:rPr>
              <a:t> </a:t>
            </a:r>
            <a:r>
              <a:rPr lang="en-US" sz="2600" dirty="0" err="1">
                <a:latin typeface="+mj-lt"/>
              </a:rPr>
              <a:t>Pythagore</a:t>
            </a:r>
            <a:endParaRPr sz="2600" dirty="0">
              <a:latin typeface="+mj-lt"/>
            </a:endParaRPr>
          </a:p>
        </p:txBody>
      </p:sp>
      <p:sp>
        <p:nvSpPr>
          <p:cNvPr id="793" name="Google Shape;793;p35"/>
          <p:cNvSpPr txBox="1">
            <a:spLocks noGrp="1"/>
          </p:cNvSpPr>
          <p:nvPr>
            <p:ph type="title" idx="13"/>
          </p:nvPr>
        </p:nvSpPr>
        <p:spPr>
          <a:xfrm>
            <a:off x="2540520" y="1783691"/>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01</a:t>
            </a:r>
            <a:endParaRPr sz="2600" b="1" dirty="0">
              <a:latin typeface="+mj-lt"/>
            </a:endParaRPr>
          </a:p>
        </p:txBody>
      </p:sp>
      <p:sp>
        <p:nvSpPr>
          <p:cNvPr id="22" name="Google Shape;788;p35">
            <a:extLst>
              <a:ext uri="{FF2B5EF4-FFF2-40B4-BE49-F238E27FC236}">
                <a16:creationId xmlns:a16="http://schemas.microsoft.com/office/drawing/2014/main" id="{013FF14B-BD1C-5642-DD83-3C28085A76BA}"/>
              </a:ext>
            </a:extLst>
          </p:cNvPr>
          <p:cNvSpPr txBox="1">
            <a:spLocks/>
          </p:cNvSpPr>
          <p:nvPr/>
        </p:nvSpPr>
        <p:spPr>
          <a:xfrm>
            <a:off x="3494484" y="3036650"/>
            <a:ext cx="344070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lvl="0" indent="0"/>
            <a:r>
              <a:rPr lang="en-US" sz="2600" dirty="0" err="1">
                <a:latin typeface="+mj-lt"/>
              </a:rPr>
              <a:t>Định</a:t>
            </a:r>
            <a:r>
              <a:rPr lang="en-US" sz="2600" dirty="0">
                <a:latin typeface="+mj-lt"/>
              </a:rPr>
              <a:t> </a:t>
            </a:r>
            <a:r>
              <a:rPr lang="en-US" sz="2600" dirty="0" err="1">
                <a:latin typeface="+mj-lt"/>
              </a:rPr>
              <a:t>lí</a:t>
            </a:r>
            <a:r>
              <a:rPr lang="en-US" sz="2600" dirty="0">
                <a:latin typeface="+mj-lt"/>
              </a:rPr>
              <a:t> </a:t>
            </a:r>
            <a:r>
              <a:rPr lang="en-US" sz="2600" dirty="0" err="1">
                <a:latin typeface="+mj-lt"/>
              </a:rPr>
              <a:t>Pythagore</a:t>
            </a:r>
            <a:r>
              <a:rPr lang="en-US" sz="2600" dirty="0">
                <a:latin typeface="+mj-lt"/>
              </a:rPr>
              <a:t> </a:t>
            </a:r>
            <a:r>
              <a:rPr lang="en-US" sz="2600" dirty="0" err="1">
                <a:latin typeface="+mj-lt"/>
              </a:rPr>
              <a:t>đảo</a:t>
            </a:r>
            <a:endParaRPr lang="en-US" sz="2600" dirty="0">
              <a:latin typeface="+mj-lt"/>
            </a:endParaRPr>
          </a:p>
        </p:txBody>
      </p:sp>
      <p:sp>
        <p:nvSpPr>
          <p:cNvPr id="23" name="Google Shape;793;p35">
            <a:extLst>
              <a:ext uri="{FF2B5EF4-FFF2-40B4-BE49-F238E27FC236}">
                <a16:creationId xmlns:a16="http://schemas.microsoft.com/office/drawing/2014/main" id="{A161A9D9-51EF-5FB3-70E4-87595FE82497}"/>
              </a:ext>
            </a:extLst>
          </p:cNvPr>
          <p:cNvSpPr txBox="1">
            <a:spLocks/>
          </p:cNvSpPr>
          <p:nvPr/>
        </p:nvSpPr>
        <p:spPr>
          <a:xfrm>
            <a:off x="2540520" y="2916350"/>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02</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barn(inVertical)">
                                      <p:cBhvr>
                                        <p:cTn id="7" dur="500"/>
                                        <p:tgtEl>
                                          <p:spTgt spid="7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8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7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8" grpId="0" build="p"/>
      <p:bldP spid="793" grpId="0" animBg="1"/>
      <p:bldP spid="22" grpId="0"/>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4" name="TextBox 3">
            <a:extLst>
              <a:ext uri="{FF2B5EF4-FFF2-40B4-BE49-F238E27FC236}">
                <a16:creationId xmlns:a16="http://schemas.microsoft.com/office/drawing/2014/main" id="{C1A5E967-1B63-90B2-9996-CFB8CE99F6B1}"/>
              </a:ext>
            </a:extLst>
          </p:cNvPr>
          <p:cNvSpPr txBox="1"/>
          <p:nvPr/>
        </p:nvSpPr>
        <p:spPr>
          <a:xfrm>
            <a:off x="3091875" y="406389"/>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tr.97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1D9EE2FF-6C4B-5D84-6681-665B18A29ED3}"/>
              </a:ext>
            </a:extLst>
          </p:cNvPr>
          <p:cNvSpPr/>
          <p:nvPr/>
        </p:nvSpPr>
        <p:spPr>
          <a:xfrm>
            <a:off x="705534" y="1196726"/>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43E2EA-2392-1FB7-AE49-215D84E88143}"/>
                  </a:ext>
                </a:extLst>
              </p:cNvPr>
              <p:cNvSpPr txBox="1"/>
              <p:nvPr/>
            </p:nvSpPr>
            <p:spPr>
              <a:xfrm>
                <a:off x="800341" y="1685635"/>
                <a:ext cx="5756869" cy="3051476"/>
              </a:xfrm>
              <a:prstGeom prst="rect">
                <a:avLst/>
              </a:prstGeom>
              <a:noFill/>
            </p:spPr>
            <p:txBody>
              <a:bodyPr wrap="square">
                <a:spAutoFit/>
              </a:bodyPr>
              <a:lstStyle/>
              <a:p>
                <a:pPr algn="just">
                  <a:lnSpc>
                    <a:spcPct val="150000"/>
                  </a:lnSpc>
                  <a:spcBef>
                    <a:spcPts val="100"/>
                  </a:spcBef>
                  <a:spcAft>
                    <a:spcPts val="100"/>
                  </a:spcAft>
                </a:pPr>
                <a:r>
                  <a:rPr lang="fr-FR" sz="2100" kern="100" dirty="0">
                    <a:latin typeface="+mj-lt"/>
                    <a:ea typeface="Calibri" panose="020F0502020204030204" pitchFamily="34" charset="0"/>
                    <a:cs typeface="Times New Roman" panose="02020603050405020304" pitchFamily="18" charset="0"/>
                  </a:rPr>
                  <a:t>Ta </a:t>
                </a:r>
                <a:r>
                  <a:rPr lang="fr-FR" sz="2100" kern="100" dirty="0" err="1">
                    <a:latin typeface="+mj-lt"/>
                    <a:ea typeface="Calibri" panose="020F0502020204030204" pitchFamily="34" charset="0"/>
                    <a:cs typeface="Times New Roman" panose="02020603050405020304" pitchFamily="18" charset="0"/>
                  </a:rPr>
                  <a:t>thấy</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bức</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tường</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thẳng</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đứng</a:t>
                </a:r>
                <a:r>
                  <a:rPr lang="fr-FR" sz="2100" kern="100" dirty="0">
                    <a:latin typeface="+mj-lt"/>
                    <a:ea typeface="Calibri" panose="020F0502020204030204" pitchFamily="34"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21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góc</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giữa</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bức</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tường</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với</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mặt</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đất</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bằng</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21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100" i="1" kern="100">
                            <a:latin typeface="Cambria Math" panose="02040503050406030204" pitchFamily="18" charset="0"/>
                            <a:ea typeface="Calibri" panose="020F0502020204030204" pitchFamily="34" charset="0"/>
                            <a:cs typeface="Times New Roman" panose="02020603050405020304" pitchFamily="18" charset="0"/>
                          </a:rPr>
                          <m:t>90</m:t>
                        </m:r>
                      </m:e>
                      <m:sup>
                        <m:r>
                          <a:rPr lang="fr-FR" sz="2100" i="1" kern="100">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21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100" kern="100" dirty="0" err="1">
                    <a:latin typeface="+mj-lt"/>
                    <a:ea typeface="Calibri" panose="020F0502020204030204" pitchFamily="34" charset="0"/>
                    <a:cs typeface="Times New Roman" panose="02020603050405020304" pitchFamily="18" charset="0"/>
                  </a:rPr>
                  <a:t>Gọi</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độ</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dài</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từ</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điểm</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thanh</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gỗ</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chạm</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vào</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tường</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đến</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mặt</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đất</a:t>
                </a:r>
                <a:r>
                  <a:rPr lang="fr-FR" sz="21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fr-FR" sz="2100" i="1" kern="100">
                        <a:latin typeface="Cambria Math" panose="02040503050406030204" pitchFamily="18" charset="0"/>
                        <a:ea typeface="Calibri" panose="020F0502020204030204" pitchFamily="34" charset="0"/>
                        <a:cs typeface="Times New Roman" panose="02020603050405020304" pitchFamily="18" charset="0"/>
                      </a:rPr>
                      <m:t>𝑎</m:t>
                    </m:r>
                  </m:oMath>
                </a14:m>
                <a:r>
                  <a:rPr lang="fr-FR" sz="2100" kern="100" dirty="0">
                    <a:latin typeface="+mj-lt"/>
                    <a:ea typeface="Calibri" panose="020F0502020204030204" pitchFamily="34" charset="0"/>
                    <a:cs typeface="Times New Roman" panose="02020603050405020304" pitchFamily="18" charset="0"/>
                  </a:rPr>
                  <a:t> (m).</a:t>
                </a:r>
                <a:endParaRPr lang="en-US" sz="21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100" kern="100" dirty="0" err="1">
                    <a:latin typeface="+mj-lt"/>
                    <a:ea typeface="Calibri" panose="020F0502020204030204" pitchFamily="34" charset="0"/>
                    <a:cs typeface="Times New Roman" panose="02020603050405020304" pitchFamily="18" charset="0"/>
                  </a:rPr>
                  <a:t>Áp</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dụng</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định</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lí</a:t>
                </a:r>
                <a:r>
                  <a:rPr lang="fr-FR" sz="2100" kern="100" dirty="0">
                    <a:latin typeface="+mj-lt"/>
                    <a:ea typeface="Calibri" panose="020F0502020204030204" pitchFamily="34" charset="0"/>
                    <a:cs typeface="Times New Roman" panose="02020603050405020304" pitchFamily="18" charset="0"/>
                  </a:rPr>
                  <a:t> Pythagore ta </a:t>
                </a:r>
                <a:r>
                  <a:rPr lang="fr-FR" sz="2100" kern="100" dirty="0" err="1">
                    <a:latin typeface="+mj-lt"/>
                    <a:ea typeface="Calibri" panose="020F0502020204030204" pitchFamily="34" charset="0"/>
                    <a:cs typeface="Times New Roman" panose="02020603050405020304" pitchFamily="18" charset="0"/>
                  </a:rPr>
                  <a:t>có</a:t>
                </a:r>
                <a:r>
                  <a:rPr lang="fr-FR" sz="2100" kern="100" dirty="0">
                    <a:latin typeface="+mj-lt"/>
                    <a:ea typeface="Calibri" panose="020F0502020204030204" pitchFamily="34" charset="0"/>
                    <a:cs typeface="Times New Roman" panose="02020603050405020304" pitchFamily="18" charset="0"/>
                  </a:rPr>
                  <a:t> : </a:t>
                </a:r>
              </a:p>
              <a:p>
                <a:pPr algn="just">
                  <a:lnSpc>
                    <a:spcPct val="150000"/>
                  </a:lnSpc>
                  <a:spcBef>
                    <a:spcPts val="100"/>
                  </a:spcBef>
                  <a:spcAft>
                    <a:spcPts val="100"/>
                  </a:spcAft>
                </a:pPr>
                <a14:m>
                  <m:oMath xmlns:m="http://schemas.openxmlformats.org/officeDocument/2006/math">
                    <m:sSup>
                      <m:sSupPr>
                        <m:ctrlPr>
                          <a:rPr lang="en-US" sz="21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100" i="1" kern="100">
                            <a:latin typeface="Cambria Math" panose="02040503050406030204" pitchFamily="18" charset="0"/>
                            <a:ea typeface="Calibri" panose="020F0502020204030204" pitchFamily="34" charset="0"/>
                            <a:cs typeface="Times New Roman" panose="02020603050405020304" pitchFamily="18" charset="0"/>
                          </a:rPr>
                          <m:t>2,6</m:t>
                        </m:r>
                      </m:e>
                      <m:sup>
                        <m:r>
                          <a:rPr lang="fr-FR" sz="21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1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100" i="1" kern="100">
                            <a:latin typeface="Cambria Math" panose="02040503050406030204" pitchFamily="18" charset="0"/>
                            <a:ea typeface="Calibri" panose="020F0502020204030204" pitchFamily="34" charset="0"/>
                            <a:cs typeface="Times New Roman" panose="02020603050405020304" pitchFamily="18" charset="0"/>
                          </a:rPr>
                          <m:t>1</m:t>
                        </m:r>
                      </m:e>
                      <m:sup>
                        <m:r>
                          <a:rPr lang="fr-FR" sz="21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1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100" i="1" kern="100">
                            <a:latin typeface="Cambria Math" panose="02040503050406030204" pitchFamily="18" charset="0"/>
                            <a:ea typeface="Calibri" panose="020F0502020204030204" pitchFamily="34" charset="0"/>
                            <a:cs typeface="Times New Roman" panose="02020603050405020304" pitchFamily="18" charset="0"/>
                          </a:rPr>
                          <m:t>𝑎</m:t>
                        </m:r>
                      </m:e>
                      <m:sup>
                        <m:r>
                          <a:rPr lang="fr-FR" sz="2100" i="1" kern="100">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100" b="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21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100" i="1" kern="100">
                            <a:latin typeface="Cambria Math" panose="02040503050406030204" pitchFamily="18" charset="0"/>
                            <a:ea typeface="Calibri" panose="020F0502020204030204" pitchFamily="34" charset="0"/>
                            <a:cs typeface="Times New Roman" panose="02020603050405020304" pitchFamily="18" charset="0"/>
                          </a:rPr>
                          <m:t>𝑎</m:t>
                        </m:r>
                      </m:e>
                      <m:sup>
                        <m:r>
                          <a:rPr lang="fr-FR" sz="2100" i="1" kern="100">
                            <a:latin typeface="Cambria Math" panose="02040503050406030204" pitchFamily="18" charset="0"/>
                            <a:ea typeface="Calibri" panose="020F0502020204030204" pitchFamily="34" charset="0"/>
                            <a:cs typeface="Times New Roman" panose="02020603050405020304" pitchFamily="18" charset="0"/>
                          </a:rPr>
                          <m:t>2</m:t>
                        </m:r>
                      </m:sup>
                    </m:sSup>
                    <m:r>
                      <a:rPr lang="fr-FR" sz="2100" i="1" kern="100">
                        <a:latin typeface="Cambria Math" panose="02040503050406030204" pitchFamily="18" charset="0"/>
                        <a:ea typeface="Calibri" panose="020F0502020204030204" pitchFamily="34" charset="0"/>
                        <a:cs typeface="Times New Roman" panose="02020603050405020304" pitchFamily="18" charset="0"/>
                      </a:rPr>
                      <m:t>=5,76</m:t>
                    </m:r>
                  </m:oMath>
                </a14:m>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100" b="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Cambria Math" panose="02040503050406030204" pitchFamily="18" charset="0"/>
                        <a:ea typeface="Calibri" panose="020F0502020204030204" pitchFamily="34" charset="0"/>
                        <a:cs typeface="Times New Roman" panose="02020603050405020304" pitchFamily="18" charset="0"/>
                      </a:rPr>
                      <m:t>𝑎</m:t>
                    </m:r>
                    <m:r>
                      <a:rPr lang="fr-FR" sz="2100" i="1" kern="100">
                        <a:latin typeface="Cambria Math" panose="02040503050406030204" pitchFamily="18" charset="0"/>
                        <a:ea typeface="Calibri" panose="020F0502020204030204" pitchFamily="34" charset="0"/>
                        <a:cs typeface="Times New Roman" panose="02020603050405020304" pitchFamily="18" charset="0"/>
                      </a:rPr>
                      <m:t>=2,4</m:t>
                    </m:r>
                  </m:oMath>
                </a14:m>
                <a:r>
                  <a:rPr lang="fr-FR" sz="2100" kern="100" dirty="0">
                    <a:latin typeface="+mj-lt"/>
                    <a:ea typeface="Calibri" panose="020F0502020204030204" pitchFamily="34" charset="0"/>
                    <a:cs typeface="Times New Roman" panose="02020603050405020304" pitchFamily="18" charset="0"/>
                  </a:rPr>
                  <a:t> (m).</a:t>
                </a:r>
                <a:endParaRPr lang="en-US" sz="2100" kern="100" dirty="0">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243E2EA-2392-1FB7-AE49-215D84E88143}"/>
                  </a:ext>
                </a:extLst>
              </p:cNvPr>
              <p:cNvSpPr txBox="1">
                <a:spLocks noRot="1" noChangeAspect="1" noMove="1" noResize="1" noEditPoints="1" noAdjustHandles="1" noChangeArrowheads="1" noChangeShapeType="1" noTextEdit="1"/>
              </p:cNvSpPr>
              <p:nvPr/>
            </p:nvSpPr>
            <p:spPr>
              <a:xfrm>
                <a:off x="800341" y="1685635"/>
                <a:ext cx="5756869" cy="3051476"/>
              </a:xfrm>
              <a:prstGeom prst="rect">
                <a:avLst/>
              </a:prstGeom>
              <a:blipFill>
                <a:blip r:embed="rId3"/>
                <a:stretch>
                  <a:fillRect l="-1270" r="-1164" b="-300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D5815F81-FA09-7C99-D40C-470217775D17}"/>
              </a:ext>
            </a:extLst>
          </p:cNvPr>
          <p:cNvPicPr>
            <a:picLocks noChangeAspect="1"/>
          </p:cNvPicPr>
          <p:nvPr/>
        </p:nvPicPr>
        <p:blipFill rotWithShape="1">
          <a:blip r:embed="rId4"/>
          <a:srcRect l="75139" r="6862"/>
          <a:stretch/>
        </p:blipFill>
        <p:spPr>
          <a:xfrm>
            <a:off x="6557210" y="1685634"/>
            <a:ext cx="1897727" cy="2886365"/>
          </a:xfrm>
          <a:prstGeom prst="rect">
            <a:avLst/>
          </a:prstGeom>
        </p:spPr>
      </p:pic>
    </p:spTree>
    <p:extLst>
      <p:ext uri="{BB962C8B-B14F-4D97-AF65-F5344CB8AC3E}">
        <p14:creationId xmlns:p14="http://schemas.microsoft.com/office/powerpoint/2010/main" val="13893938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9</a:t>
            </a:r>
            <a:r>
              <a:rPr lang="nl-NL" sz="2100" b="1" kern="1200" dirty="0">
                <a:latin typeface="+mj-lt"/>
                <a:ea typeface="+mn-ea"/>
                <a:cs typeface="Arial" panose="020B0604020202020204" pitchFamily="34" charset="0"/>
              </a:rPr>
              <a:t>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C11CC73E-B1CD-B347-E7D2-9488AC1EACC6}"/>
              </a:ext>
            </a:extLst>
          </p:cNvPr>
          <p:cNvSpPr txBox="1"/>
          <p:nvPr/>
        </p:nvSpPr>
        <p:spPr>
          <a:xfrm>
            <a:off x="428685" y="1056590"/>
            <a:ext cx="5623440" cy="3584379"/>
          </a:xfrm>
          <a:prstGeom prst="rect">
            <a:avLst/>
          </a:prstGeom>
          <a:noFill/>
        </p:spPr>
        <p:txBody>
          <a:bodyPr wrap="square">
            <a:spAutoFit/>
          </a:bodyPr>
          <a:lstStyle/>
          <a:p>
            <a:pPr algn="just">
              <a:lnSpc>
                <a:spcPct val="150000"/>
              </a:lnSpc>
            </a:pPr>
            <a:r>
              <a:rPr lang="vi-VN" sz="2200" dirty="0">
                <a:latin typeface="+mn-lt"/>
              </a:rPr>
              <a:t>Hình 10 mô tả mặt cắt đứng của một sân khấu ngoài trời có mái che. Chiều cao của khung phía trước khoảng 7 m, chiều cao của khung phía sau là 6 m, hai khung cách nhau một khoảng là 5 m. Chiều dài của mái che sân khấu đó là bao nhiêu mét (làm tròn kết quả đến hàng phần trăm)?</a:t>
            </a:r>
            <a:endParaRPr lang="vi-VN" sz="2200" b="0" i="0" dirty="0">
              <a:solidFill>
                <a:srgbClr val="000000"/>
              </a:solidFill>
              <a:effectLst/>
              <a:latin typeface="+mn-lt"/>
            </a:endParaRPr>
          </a:p>
        </p:txBody>
      </p:sp>
      <p:pic>
        <p:nvPicPr>
          <p:cNvPr id="4" name="Picture 3">
            <a:extLst>
              <a:ext uri="{FF2B5EF4-FFF2-40B4-BE49-F238E27FC236}">
                <a16:creationId xmlns:a16="http://schemas.microsoft.com/office/drawing/2014/main" id="{FA041978-4ABB-ED58-612F-C9F09C6CA692}"/>
              </a:ext>
            </a:extLst>
          </p:cNvPr>
          <p:cNvPicPr>
            <a:picLocks noChangeAspect="1"/>
          </p:cNvPicPr>
          <p:nvPr/>
        </p:nvPicPr>
        <p:blipFill>
          <a:blip r:embed="rId3"/>
          <a:stretch>
            <a:fillRect/>
          </a:stretch>
        </p:blipFill>
        <p:spPr>
          <a:xfrm>
            <a:off x="7888624" y="158465"/>
            <a:ext cx="1310491" cy="737151"/>
          </a:xfrm>
          <a:prstGeom prst="rect">
            <a:avLst/>
          </a:prstGeom>
        </p:spPr>
      </p:pic>
      <p:pic>
        <p:nvPicPr>
          <p:cNvPr id="5" name="Picture 4">
            <a:extLst>
              <a:ext uri="{FF2B5EF4-FFF2-40B4-BE49-F238E27FC236}">
                <a16:creationId xmlns:a16="http://schemas.microsoft.com/office/drawing/2014/main" id="{2690C23F-2461-4AC6-C8DD-6719C24BB6BB}"/>
              </a:ext>
            </a:extLst>
          </p:cNvPr>
          <p:cNvPicPr>
            <a:picLocks noChangeAspect="1"/>
          </p:cNvPicPr>
          <p:nvPr/>
        </p:nvPicPr>
        <p:blipFill rotWithShape="1">
          <a:blip r:embed="rId4"/>
          <a:srcRect l="70262" r="4689"/>
          <a:stretch/>
        </p:blipFill>
        <p:spPr>
          <a:xfrm>
            <a:off x="6130762" y="1255690"/>
            <a:ext cx="2463708" cy="283122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6" name="TextBox 5">
            <a:extLst>
              <a:ext uri="{FF2B5EF4-FFF2-40B4-BE49-F238E27FC236}">
                <a16:creationId xmlns:a16="http://schemas.microsoft.com/office/drawing/2014/main" id="{A5A52396-53C4-94B5-64F5-36706B25E517}"/>
              </a:ext>
            </a:extLst>
          </p:cNvPr>
          <p:cNvSpPr txBox="1"/>
          <p:nvPr/>
        </p:nvSpPr>
        <p:spPr>
          <a:xfrm>
            <a:off x="3091875" y="158466"/>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FC85E5AC-4347-9BA2-BBF0-0E09ABEF15BB}"/>
              </a:ext>
            </a:extLst>
          </p:cNvPr>
          <p:cNvSpPr/>
          <p:nvPr/>
        </p:nvSpPr>
        <p:spPr>
          <a:xfrm>
            <a:off x="7723554" y="646458"/>
            <a:ext cx="972752" cy="364371"/>
          </a:xfrm>
          <a:prstGeom prst="wedgeEllipseCallout">
            <a:avLst>
              <a:gd name="adj1" fmla="val -25538"/>
              <a:gd name="adj2" fmla="val 88307"/>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92F41EB2-4AEC-1F4D-ACFF-86D97597998A}"/>
              </a:ext>
            </a:extLst>
          </p:cNvPr>
          <p:cNvSpPr txBox="1"/>
          <p:nvPr/>
        </p:nvSpPr>
        <p:spPr>
          <a:xfrm>
            <a:off x="447694" y="999725"/>
            <a:ext cx="7084074" cy="958660"/>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Ta </a:t>
            </a:r>
            <a:r>
              <a:rPr lang="fr-FR" sz="2000" kern="100" dirty="0" err="1">
                <a:latin typeface="+mj-lt"/>
                <a:ea typeface="Calibri" panose="020F0502020204030204" pitchFamily="34" charset="0"/>
                <a:cs typeface="Times New Roman" panose="02020603050405020304" pitchFamily="18" charset="0"/>
              </a:rPr>
              <a:t>phác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họa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lại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hình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hành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mặt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cắt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đứng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một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sân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khấu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ngoài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trời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như</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sau</a:t>
            </a:r>
            <a:endParaRPr lang="en-US" sz="2000" kern="100" dirty="0">
              <a:latin typeface="+mj-l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76E7E017-ECB9-637F-FED8-1F204FACA7B8}"/>
              </a:ext>
            </a:extLst>
          </p:cNvPr>
          <p:cNvPicPr>
            <a:picLocks noChangeAspect="1"/>
          </p:cNvPicPr>
          <p:nvPr/>
        </p:nvPicPr>
        <p:blipFill>
          <a:blip r:embed="rId3"/>
          <a:stretch>
            <a:fillRect/>
          </a:stretch>
        </p:blipFill>
        <p:spPr>
          <a:xfrm>
            <a:off x="7387388" y="1403532"/>
            <a:ext cx="1866699" cy="958660"/>
          </a:xfrm>
          <a:prstGeom prst="rect">
            <a:avLst/>
          </a:prstGeom>
        </p:spPr>
      </p:pic>
      <p:pic>
        <p:nvPicPr>
          <p:cNvPr id="2" name="Picture 1" descr="Bài 6 trang 97 Toán 8 Tập 1 Cánh diều | Giải Toán 8">
            <a:extLst>
              <a:ext uri="{FF2B5EF4-FFF2-40B4-BE49-F238E27FC236}">
                <a16:creationId xmlns:a16="http://schemas.microsoft.com/office/drawing/2014/main" id="{1A1192D0-D555-27A7-EC8A-74F2F73B20C3}"/>
              </a:ext>
            </a:extLst>
          </p:cNvPr>
          <p:cNvPicPr>
            <a:picLocks noChangeAspect="1"/>
          </p:cNvPicPr>
          <p:nvPr/>
        </p:nvPicPr>
        <p:blipFill rotWithShape="1">
          <a:blip r:embed="rId4">
            <a:extLst>
              <a:ext uri="{28A0092B-C50C-407E-A947-70E740481C1C}">
                <a14:useLocalDpi xmlns:a14="http://schemas.microsoft.com/office/drawing/2010/main" val="0"/>
              </a:ext>
            </a:extLst>
          </a:blip>
          <a:srcRect l="59885"/>
          <a:stretch/>
        </p:blipFill>
        <p:spPr bwMode="auto">
          <a:xfrm>
            <a:off x="5894754" y="1644461"/>
            <a:ext cx="1828800" cy="222758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3B81E31-9BE4-4F19-619B-6D3DF1E94CF8}"/>
                  </a:ext>
                </a:extLst>
              </p:cNvPr>
              <p:cNvSpPr txBox="1"/>
              <p:nvPr/>
            </p:nvSpPr>
            <p:spPr>
              <a:xfrm>
                <a:off x="447694" y="1966072"/>
                <a:ext cx="5435748" cy="1958934"/>
              </a:xfrm>
              <a:prstGeom prst="rect">
                <a:avLst/>
              </a:prstGeom>
              <a:noFill/>
            </p:spPr>
            <p:txBody>
              <a:bodyPr wrap="square">
                <a:spAutoFit/>
              </a:bodyPr>
              <a:lstStyle/>
              <a:p>
                <a:pPr algn="just">
                  <a:lnSpc>
                    <a:spcPct val="150000"/>
                  </a:lnSpc>
                  <a:spcBef>
                    <a:spcPts val="100"/>
                  </a:spcBef>
                  <a:spcAft>
                    <a:spcPts val="100"/>
                  </a:spcAft>
                </a:pPr>
                <a:r>
                  <a:rPr lang="fr-FR" sz="2000" kern="100" dirty="0">
                    <a:effectLst/>
                    <a:latin typeface="+mj-lt"/>
                    <a:ea typeface="Calibri" panose="020F0502020204030204" pitchFamily="34" charset="0"/>
                    <a:cs typeface="Times New Roman" panose="02020603050405020304" pitchFamily="18" charset="0"/>
                  </a:rPr>
                  <a:t>+ Ta </a:t>
                </a:r>
                <a:r>
                  <a:rPr lang="fr-FR" sz="2000" kern="100" dirty="0" err="1">
                    <a:effectLst/>
                    <a:latin typeface="+mj-lt"/>
                    <a:ea typeface="Calibri" panose="020F0502020204030204" pitchFamily="34" charset="0"/>
                    <a:cs typeface="Times New Roman" panose="02020603050405020304" pitchFamily="18" charset="0"/>
                  </a:rPr>
                  <a:t>có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tứ</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giác</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𝐴𝐶𝐾𝐻</m:t>
                    </m:r>
                  </m:oMath>
                </a14:m>
                <a:r>
                  <a:rPr lang="fr-FR" sz="2000" kern="100" dirty="0">
                    <a:effectLst/>
                    <a:latin typeface="+mj-lt"/>
                    <a:ea typeface="Calibri" panose="020F0502020204030204" pitchFamily="34" charset="0"/>
                    <a:cs typeface="Times New Roman" panose="02020603050405020304" pitchFamily="18" charset="0"/>
                  </a:rPr>
                  <a:t> là </a:t>
                </a:r>
                <a:r>
                  <a:rPr lang="fr-FR" sz="2000" kern="100" dirty="0" err="1">
                    <a:effectLst/>
                    <a:latin typeface="+mj-lt"/>
                    <a:ea typeface="Calibri" panose="020F0502020204030204" pitchFamily="34" charset="0"/>
                    <a:cs typeface="Times New Roman" panose="02020603050405020304" pitchFamily="18" charset="0"/>
                  </a:rPr>
                  <a:t>hình</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chữ</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nhật</a:t>
                </a:r>
                <a:r>
                  <a:rPr lang="fr-FR" sz="2000" kern="100" dirty="0">
                    <a:effectLst/>
                    <a:latin typeface="+mj-lt"/>
                    <a:ea typeface="Calibri" panose="020F0502020204030204" pitchFamily="34"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𝐾𝐻</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𝐴𝐻</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𝐶𝐾</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=6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𝐵𝐻</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𝐴𝐻</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=7−6=1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err="1">
                    <a:effectLst/>
                    <a:latin typeface="+mj-lt"/>
                    <a:ea typeface="Calibri" panose="020F0502020204030204" pitchFamily="34" charset="0"/>
                    <a:cs typeface="Times New Roman" panose="02020603050405020304" pitchFamily="18" charset="0"/>
                  </a:rPr>
                  <a:t>Xét</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vuông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tại</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có</a:t>
                </a:r>
                <a:r>
                  <a:rPr lang="fr-FR" sz="2000" kern="100" dirty="0">
                    <a:effectLst/>
                    <a:latin typeface="+mj-lt"/>
                    <a:ea typeface="Calibri" panose="020F0502020204030204" pitchFamily="34" charset="0"/>
                    <a:cs typeface="Times New Roman" panose="02020603050405020304" pitchFamily="18" charset="0"/>
                  </a:rPr>
                  <a:t> :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3B81E31-9BE4-4F19-619B-6D3DF1E94CF8}"/>
                  </a:ext>
                </a:extLst>
              </p:cNvPr>
              <p:cNvSpPr txBox="1">
                <a:spLocks noRot="1" noChangeAspect="1" noMove="1" noResize="1" noEditPoints="1" noAdjustHandles="1" noChangeArrowheads="1" noChangeShapeType="1" noTextEdit="1"/>
              </p:cNvSpPr>
              <p:nvPr/>
            </p:nvSpPr>
            <p:spPr>
              <a:xfrm>
                <a:off x="447694" y="1966072"/>
                <a:ext cx="5435748" cy="1958934"/>
              </a:xfrm>
              <a:prstGeom prst="rect">
                <a:avLst/>
              </a:prstGeom>
              <a:blipFill>
                <a:blip r:embed="rId5"/>
                <a:stretch>
                  <a:fillRect l="-1121" b="-4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63D1F7E-7982-05D0-5206-DFA2BB147C2C}"/>
                  </a:ext>
                </a:extLst>
              </p:cNvPr>
              <p:cNvSpPr txBox="1"/>
              <p:nvPr/>
            </p:nvSpPr>
            <p:spPr>
              <a:xfrm>
                <a:off x="467724" y="3879728"/>
                <a:ext cx="7769874" cy="1027204"/>
              </a:xfrm>
              <a:prstGeom prst="rect">
                <a:avLst/>
              </a:prstGeom>
              <a:noFill/>
            </p:spPr>
            <p:txBody>
              <a:bodyPr wrap="square">
                <a:spAutoFit/>
              </a:bodyPr>
              <a:lstStyle/>
              <a:p>
                <a:pPr algn="just">
                  <a:lnSpc>
                    <a:spcPct val="150000"/>
                  </a:lnSpc>
                  <a:spcBef>
                    <a:spcPts val="100"/>
                  </a:spcBef>
                  <a:spcAft>
                    <a:spcPts val="100"/>
                  </a:spcAft>
                </a:pPr>
                <a:r>
                  <a:rPr lang="fr-FR" sz="2000" kern="100" dirty="0">
                    <a:effectLst/>
                    <a:latin typeface="+mj-lt"/>
                    <a:ea typeface="Calibri" panose="020F0502020204030204" pitchFamily="34" charset="0"/>
                    <a:cs typeface="Times New Roman" panose="02020603050405020304" pitchFamily="18" charset="0"/>
                  </a:rPr>
                  <a:t>Áp </a:t>
                </a:r>
                <a:r>
                  <a:rPr lang="fr-FR" sz="2000" kern="100" dirty="0" err="1">
                    <a:effectLst/>
                    <a:latin typeface="+mj-lt"/>
                    <a:ea typeface="Calibri" panose="020F0502020204030204" pitchFamily="34" charset="0"/>
                    <a:cs typeface="Times New Roman" panose="02020603050405020304" pitchFamily="18" charset="0"/>
                  </a:rPr>
                  <a:t>dụng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định</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lí</a:t>
                </a:r>
                <a:r>
                  <a:rPr lang="fr-FR" sz="2000" kern="100" dirty="0">
                    <a:effectLst/>
                    <a:latin typeface="+mj-lt"/>
                    <a:ea typeface="Calibri" panose="020F0502020204030204" pitchFamily="34" charset="0"/>
                    <a:cs typeface="Times New Roman" panose="02020603050405020304" pitchFamily="18" charset="0"/>
                  </a:rPr>
                  <a:t> Pythagore ta </a:t>
                </a:r>
                <a:r>
                  <a:rPr lang="fr-FR" sz="2000" kern="100" dirty="0" err="1">
                    <a:effectLst/>
                    <a:latin typeface="+mj-lt"/>
                    <a:ea typeface="Calibri" panose="020F0502020204030204" pitchFamily="34" charset="0"/>
                    <a:cs typeface="Times New Roman" panose="02020603050405020304" pitchFamily="18" charset="0"/>
                  </a:rPr>
                  <a:t>có</a:t>
                </a:r>
                <a:r>
                  <a:rPr lang="fr-FR" sz="2000" kern="100" dirty="0">
                    <a:effectLst/>
                    <a:latin typeface="+mj-lt"/>
                    <a:ea typeface="Calibri" panose="020F0502020204030204" pitchFamily="34" charset="0"/>
                    <a:cs typeface="Times New Roman" panose="02020603050405020304" pitchFamily="18" charset="0"/>
                  </a:rPr>
                  <a:t> :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=26</m:t>
                    </m:r>
                  </m:oMath>
                </a14:m>
                <a:r>
                  <a:rPr lang="fr-FR" sz="2000" kern="100" dirty="0">
                    <a:effectLst/>
                    <a:latin typeface="+mj-lt"/>
                    <a:ea typeface="Calibri" panose="020F0502020204030204" pitchFamily="34"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26</m:t>
                        </m:r>
                      </m:e>
                    </m:rad>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𝑚</m:t>
                    </m:r>
                  </m:oMath>
                </a14:m>
                <a:r>
                  <a:rPr lang="fr-FR" sz="2000" kern="100" dirty="0">
                    <a:effectLst/>
                    <a:latin typeface="+mj-lt"/>
                    <a:ea typeface="Calibri" panose="020F0502020204030204" pitchFamily="34"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063D1F7E-7982-05D0-5206-DFA2BB147C2C}"/>
                  </a:ext>
                </a:extLst>
              </p:cNvPr>
              <p:cNvSpPr txBox="1">
                <a:spLocks noRot="1" noChangeAspect="1" noMove="1" noResize="1" noEditPoints="1" noAdjustHandles="1" noChangeArrowheads="1" noChangeShapeType="1" noTextEdit="1"/>
              </p:cNvSpPr>
              <p:nvPr/>
            </p:nvSpPr>
            <p:spPr>
              <a:xfrm>
                <a:off x="467724" y="3879728"/>
                <a:ext cx="7769874" cy="1027204"/>
              </a:xfrm>
              <a:prstGeom prst="rect">
                <a:avLst/>
              </a:prstGeom>
              <a:blipFill>
                <a:blip r:embed="rId6"/>
                <a:stretch>
                  <a:fillRect l="-863" b="-9467"/>
                </a:stretch>
              </a:blipFill>
            </p:spPr>
            <p:txBody>
              <a:bodyPr/>
              <a:lstStyle/>
              <a:p>
                <a:r>
                  <a:rPr lang="en-US">
                    <a:noFill/>
                  </a:rPr>
                  <a:t> </a:t>
                </a:r>
              </a:p>
            </p:txBody>
          </p:sp>
        </mc:Fallback>
      </mc:AlternateContent>
    </p:spTree>
    <p:extLst>
      <p:ext uri="{BB962C8B-B14F-4D97-AF65-F5344CB8AC3E}">
        <p14:creationId xmlns:p14="http://schemas.microsoft.com/office/powerpoint/2010/main" val="444079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p:cTn id="3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4">
                                            <p:txEl>
                                              <p:pRg st="3" end="3"/>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 calcmode="lin" valueType="num">
                                      <p:cBhvr>
                                        <p:cTn id="39"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9">
                                            <p:txEl>
                                              <p:pRg st="0" end="0"/>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 calcmode="lin" valueType="num">
                                      <p:cBhvr>
                                        <p:cTn id="4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4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4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5AAE3EE-56D1-8557-82B7-771642F6C120}"/>
              </a:ext>
            </a:extLst>
          </p:cNvPr>
          <p:cNvPicPr>
            <a:picLocks noGrp="1" noChangeAspect="1"/>
          </p:cNvPicPr>
          <p:nvPr>
            <p:ph type="pic" idx="2"/>
          </p:nvPr>
        </p:nvPicPr>
        <p:blipFill rotWithShape="1">
          <a:blip r:embed="rId2"/>
          <a:srcRect l="67182" t="1" r="4233" b="43815"/>
          <a:stretch/>
        </p:blipFill>
        <p:spPr>
          <a:xfrm>
            <a:off x="6268453" y="1262096"/>
            <a:ext cx="2378943" cy="3332376"/>
          </a:xfrm>
        </p:spPr>
      </p:pic>
      <p:sp>
        <p:nvSpPr>
          <p:cNvPr id="9" name="TextBox 8">
            <a:extLst>
              <a:ext uri="{FF2B5EF4-FFF2-40B4-BE49-F238E27FC236}">
                <a16:creationId xmlns:a16="http://schemas.microsoft.com/office/drawing/2014/main" id="{0206BB06-069D-2F9F-FA82-9383888E0B18}"/>
              </a:ext>
            </a:extLst>
          </p:cNvPr>
          <p:cNvSpPr txBox="1"/>
          <p:nvPr/>
        </p:nvSpPr>
        <p:spPr>
          <a:xfrm>
            <a:off x="1180749" y="253034"/>
            <a:ext cx="6782501" cy="655796"/>
          </a:xfrm>
          <a:prstGeom prst="ribbon">
            <a:avLst>
              <a:gd name="adj1" fmla="val 15846"/>
              <a:gd name="adj2" fmla="val 67693"/>
            </a:avLst>
          </a:prstGeom>
          <a:solidFill>
            <a:srgbClr val="C5ECFF"/>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buClrTx/>
              <a:defRPr/>
            </a:pPr>
            <a:r>
              <a:rPr lang="en-US" sz="3000" b="1" kern="1200" dirty="0">
                <a:solidFill>
                  <a:srgbClr val="FF0000"/>
                </a:solidFill>
                <a:latin typeface="+mj-lt"/>
                <a:ea typeface="+mn-ea"/>
                <a:cs typeface="Arial" panose="020B0604020202020204" pitchFamily="34" charset="0"/>
              </a:rPr>
              <a:t>CÓ THỂ EM CHƯA BIẾT</a:t>
            </a:r>
          </a:p>
        </p:txBody>
      </p:sp>
      <p:sp>
        <p:nvSpPr>
          <p:cNvPr id="10" name="TextBox 9">
            <a:extLst>
              <a:ext uri="{FF2B5EF4-FFF2-40B4-BE49-F238E27FC236}">
                <a16:creationId xmlns:a16="http://schemas.microsoft.com/office/drawing/2014/main" id="{844EFA35-676B-ED97-8988-97630F9FE659}"/>
              </a:ext>
            </a:extLst>
          </p:cNvPr>
          <p:cNvSpPr txBox="1"/>
          <p:nvPr/>
        </p:nvSpPr>
        <p:spPr>
          <a:xfrm>
            <a:off x="813467" y="1262096"/>
            <a:ext cx="4934189" cy="496996"/>
          </a:xfrm>
          <a:prstGeom prst="rect">
            <a:avLst/>
          </a:prstGeom>
          <a:noFill/>
        </p:spPr>
        <p:txBody>
          <a:bodyPr wrap="square">
            <a:spAutoFit/>
          </a:bodyPr>
          <a:lstStyle/>
          <a:p>
            <a:pPr algn="just">
              <a:lnSpc>
                <a:spcPct val="150000"/>
              </a:lnSpc>
              <a:spcBef>
                <a:spcPts val="100"/>
              </a:spcBef>
              <a:spcAft>
                <a:spcPts val="100"/>
              </a:spcAft>
            </a:pPr>
            <a:r>
              <a:rPr lang="en-US" sz="2000" b="1" kern="100" dirty="0">
                <a:latin typeface="+mj-lt"/>
                <a:ea typeface="Calibri" panose="020F0502020204030204" pitchFamily="34" charset="0"/>
                <a:cs typeface="Times New Roman" panose="02020603050405020304" pitchFamily="18" charset="0"/>
              </a:rPr>
              <a:t>1. </a:t>
            </a:r>
            <a:r>
              <a:rPr lang="en-US" sz="2000" b="1" kern="100" dirty="0" err="1">
                <a:latin typeface="+mj-lt"/>
                <a:ea typeface="Calibri" panose="020F0502020204030204" pitchFamily="34" charset="0"/>
                <a:cs typeface="Times New Roman" panose="02020603050405020304" pitchFamily="18" charset="0"/>
              </a:rPr>
              <a:t>Nguồn</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gốc</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tên</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gọi</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Định</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lí</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Pythagore</a:t>
            </a:r>
            <a:endParaRPr lang="en-US" sz="2000" b="1" kern="100" dirty="0">
              <a:latin typeface="+mj-lt"/>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2E23633-58F3-2618-8583-CFD11D635EE3}"/>
              </a:ext>
            </a:extLst>
          </p:cNvPr>
          <p:cNvSpPr txBox="1"/>
          <p:nvPr/>
        </p:nvSpPr>
        <p:spPr>
          <a:xfrm>
            <a:off x="813468" y="1789152"/>
            <a:ext cx="5206332" cy="2805320"/>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Theo </a:t>
            </a:r>
            <a:r>
              <a:rPr lang="en-US" sz="2000" kern="100" dirty="0" err="1">
                <a:latin typeface="+mj-lt"/>
                <a:ea typeface="Calibri" panose="020F0502020204030204" pitchFamily="34" charset="0"/>
                <a:cs typeface="Times New Roman" panose="02020603050405020304" pitchFamily="18" charset="0"/>
              </a:rPr>
              <a:t>lịch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dù</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mối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liên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hệ</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giữa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tổng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bình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phương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các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cạnh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tam </a:t>
            </a:r>
            <a:r>
              <a:rPr lang="en-US" sz="2000" kern="100" dirty="0" err="1">
                <a:latin typeface="+mj-lt"/>
                <a:ea typeface="Calibri" panose="020F0502020204030204" pitchFamily="34" charset="0"/>
                <a:cs typeface="Times New Roman" panose="02020603050405020304" pitchFamily="18" charset="0"/>
              </a:rPr>
              <a:t>giác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vuông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đã</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được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biết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khá</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lâu</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nhưng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định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vẫn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được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đặt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theo</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tên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người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đầu</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tiên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chứng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minh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được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toán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học</a:t>
            </a:r>
            <a:r>
              <a:rPr lang="en-US" sz="2000" kern="100" dirty="0">
                <a:latin typeface="+mj-lt"/>
                <a:ea typeface="Calibri" panose="020F0502020204030204" pitchFamily="34" charset="0"/>
                <a:cs typeface="Times New Roman" panose="02020603050405020304" pitchFamily="18" charset="0"/>
              </a:rPr>
              <a:t> Hy </a:t>
            </a:r>
            <a:r>
              <a:rPr lang="en-US" sz="2000" kern="100" dirty="0" err="1">
                <a:latin typeface="+mj-lt"/>
                <a:ea typeface="Calibri" panose="020F0502020204030204" pitchFamily="34" charset="0"/>
                <a:cs typeface="Times New Roman" panose="02020603050405020304" pitchFamily="18" charset="0"/>
              </a:rPr>
              <a:t>Lạp</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Pythagore</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tiếng</a:t>
            </a:r>
            <a:r>
              <a:rPr lang="en-US" sz="2000" kern="100" dirty="0">
                <a:latin typeface="+mj-lt"/>
                <a:ea typeface="Calibri" panose="020F0502020204030204" pitchFamily="34" charset="0"/>
                <a:cs typeface="Times New Roman" panose="02020603050405020304" pitchFamily="18" charset="0"/>
              </a:rPr>
              <a:t> Hy </a:t>
            </a:r>
            <a:r>
              <a:rPr lang="en-US" sz="2000" kern="100" dirty="0" err="1">
                <a:latin typeface="+mj-lt"/>
                <a:ea typeface="Calibri" panose="020F0502020204030204" pitchFamily="34" charset="0"/>
                <a:cs typeface="Times New Roman" panose="02020603050405020304" pitchFamily="18" charset="0"/>
              </a:rPr>
              <a:t>Lạp</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Pythagoras)</a:t>
            </a:r>
          </a:p>
        </p:txBody>
      </p:sp>
    </p:spTree>
    <p:extLst>
      <p:ext uri="{BB962C8B-B14F-4D97-AF65-F5344CB8AC3E}">
        <p14:creationId xmlns:p14="http://schemas.microsoft.com/office/powerpoint/2010/main" val="11206184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5AAE3EE-56D1-8557-82B7-771642F6C120}"/>
              </a:ext>
            </a:extLst>
          </p:cNvPr>
          <p:cNvPicPr>
            <a:picLocks noGrp="1" noChangeAspect="1"/>
          </p:cNvPicPr>
          <p:nvPr>
            <p:ph type="pic" idx="2"/>
          </p:nvPr>
        </p:nvPicPr>
        <p:blipFill rotWithShape="1">
          <a:blip r:embed="rId2"/>
          <a:srcRect l="48533" t="58851" r="3510" b="2202"/>
          <a:stretch/>
        </p:blipFill>
        <p:spPr>
          <a:xfrm>
            <a:off x="4976168" y="2118298"/>
            <a:ext cx="3740711" cy="2165097"/>
          </a:xfrm>
        </p:spPr>
      </p:pic>
      <p:sp>
        <p:nvSpPr>
          <p:cNvPr id="9" name="TextBox 8">
            <a:extLst>
              <a:ext uri="{FF2B5EF4-FFF2-40B4-BE49-F238E27FC236}">
                <a16:creationId xmlns:a16="http://schemas.microsoft.com/office/drawing/2014/main" id="{0206BB06-069D-2F9F-FA82-9383888E0B18}"/>
              </a:ext>
            </a:extLst>
          </p:cNvPr>
          <p:cNvSpPr txBox="1"/>
          <p:nvPr/>
        </p:nvSpPr>
        <p:spPr>
          <a:xfrm>
            <a:off x="1180749" y="253034"/>
            <a:ext cx="6782501" cy="655796"/>
          </a:xfrm>
          <a:prstGeom prst="ribbon">
            <a:avLst>
              <a:gd name="adj1" fmla="val 15846"/>
              <a:gd name="adj2" fmla="val 67693"/>
            </a:avLst>
          </a:prstGeom>
          <a:solidFill>
            <a:srgbClr val="C5ECFF"/>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buClrTx/>
              <a:defRPr/>
            </a:pPr>
            <a:r>
              <a:rPr lang="en-US" sz="3000" b="1" kern="1200" dirty="0">
                <a:solidFill>
                  <a:srgbClr val="FF0000"/>
                </a:solidFill>
                <a:latin typeface="+mj-lt"/>
                <a:ea typeface="+mn-ea"/>
                <a:cs typeface="Arial" panose="020B0604020202020204" pitchFamily="34" charset="0"/>
              </a:rPr>
              <a:t>CÓ THỂ EM CHƯA BIẾT</a:t>
            </a:r>
          </a:p>
        </p:txBody>
      </p:sp>
      <p:sp>
        <p:nvSpPr>
          <p:cNvPr id="10" name="TextBox 9">
            <a:extLst>
              <a:ext uri="{FF2B5EF4-FFF2-40B4-BE49-F238E27FC236}">
                <a16:creationId xmlns:a16="http://schemas.microsoft.com/office/drawing/2014/main" id="{844EFA35-676B-ED97-8988-97630F9FE659}"/>
              </a:ext>
            </a:extLst>
          </p:cNvPr>
          <p:cNvSpPr txBox="1"/>
          <p:nvPr/>
        </p:nvSpPr>
        <p:spPr>
          <a:xfrm>
            <a:off x="813468" y="1262096"/>
            <a:ext cx="6321258" cy="496996"/>
          </a:xfrm>
          <a:prstGeom prst="rect">
            <a:avLst/>
          </a:prstGeom>
          <a:noFill/>
        </p:spPr>
        <p:txBody>
          <a:bodyPr wrap="square">
            <a:spAutoFit/>
          </a:bodyPr>
          <a:lstStyle/>
          <a:p>
            <a:pPr algn="just">
              <a:lnSpc>
                <a:spcPct val="150000"/>
              </a:lnSpc>
              <a:spcBef>
                <a:spcPts val="100"/>
              </a:spcBef>
              <a:spcAft>
                <a:spcPts val="100"/>
              </a:spcAft>
            </a:pPr>
            <a:r>
              <a:rPr lang="en-US" sz="2000" b="1" kern="100" dirty="0">
                <a:latin typeface="+mj-lt"/>
                <a:ea typeface="Calibri" panose="020F0502020204030204" pitchFamily="34" charset="0"/>
                <a:cs typeface="Times New Roman" panose="02020603050405020304" pitchFamily="18" charset="0"/>
              </a:rPr>
              <a:t>2. </a:t>
            </a:r>
            <a:r>
              <a:rPr lang="en-US" sz="2000" b="1" kern="100" dirty="0" err="1">
                <a:latin typeface="+mj-lt"/>
                <a:ea typeface="Calibri" panose="020F0502020204030204" pitchFamily="34" charset="0"/>
                <a:cs typeface="Times New Roman" panose="02020603050405020304" pitchFamily="18" charset="0"/>
              </a:rPr>
              <a:t>Cách</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tạo</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ra</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góc</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vuông</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của</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người</a:t>
            </a:r>
            <a:r>
              <a:rPr lang="en-US" sz="2000" b="1" kern="100" dirty="0">
                <a:latin typeface="+mj-lt"/>
                <a:ea typeface="Calibri" panose="020F0502020204030204" pitchFamily="34" charset="0"/>
                <a:cs typeface="Times New Roman" panose="02020603050405020304" pitchFamily="18" charset="0"/>
              </a:rPr>
              <a:t> Ai </a:t>
            </a:r>
            <a:r>
              <a:rPr lang="en-US" sz="2000" b="1" kern="100" dirty="0" err="1">
                <a:latin typeface="+mj-lt"/>
                <a:ea typeface="Calibri" panose="020F0502020204030204" pitchFamily="34" charset="0"/>
                <a:cs typeface="Times New Roman" panose="02020603050405020304" pitchFamily="18" charset="0"/>
              </a:rPr>
              <a:t>Cập</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cổ</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đại</a:t>
            </a:r>
            <a:endParaRPr lang="en-US" sz="2000" b="1" kern="100" dirty="0">
              <a:latin typeface="+mj-lt"/>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2E23633-58F3-2618-8583-CFD11D635EE3}"/>
              </a:ext>
            </a:extLst>
          </p:cNvPr>
          <p:cNvSpPr txBox="1"/>
          <p:nvPr/>
        </p:nvSpPr>
        <p:spPr>
          <a:xfrm>
            <a:off x="693151" y="2095530"/>
            <a:ext cx="3878848" cy="1881990"/>
          </a:xfrm>
          <a:prstGeom prst="rect">
            <a:avLst/>
          </a:prstGeom>
          <a:noFill/>
        </p:spPr>
        <p:txBody>
          <a:bodyPr wrap="square">
            <a:spAutoFit/>
          </a:bodyPr>
          <a:lstStyle/>
          <a:p>
            <a:pPr algn="just">
              <a:lnSpc>
                <a:spcPct val="150000"/>
              </a:lnSpc>
              <a:spcBef>
                <a:spcPts val="100"/>
              </a:spcBef>
              <a:spcAft>
                <a:spcPts val="100"/>
              </a:spcAft>
            </a:pPr>
            <a:r>
              <a:rPr lang="en-US" sz="2000" kern="100" dirty="0" err="1">
                <a:latin typeface="+mj-lt"/>
                <a:ea typeface="Calibri" panose="020F0502020204030204" pitchFamily="34" charset="0"/>
                <a:cs typeface="Times New Roman" panose="02020603050405020304" pitchFamily="18" charset="0"/>
              </a:rPr>
              <a:t>Người</a:t>
            </a:r>
            <a:r>
              <a:rPr lang="en-US" sz="2000" kern="100" dirty="0">
                <a:latin typeface="+mj-lt"/>
                <a:ea typeface="Calibri" panose="020F0502020204030204" pitchFamily="34" charset="0"/>
                <a:cs typeface="Times New Roman" panose="02020603050405020304" pitchFamily="18" charset="0"/>
              </a:rPr>
              <a:t> Ai </a:t>
            </a:r>
            <a:r>
              <a:rPr lang="en-US" sz="2000" kern="100" dirty="0" err="1">
                <a:latin typeface="+mj-lt"/>
                <a:ea typeface="Calibri" panose="020F0502020204030204" pitchFamily="34" charset="0"/>
                <a:cs typeface="Times New Roman" panose="02020603050405020304" pitchFamily="18" charset="0"/>
              </a:rPr>
              <a:t>Cập</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cổ</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đại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tạo</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ra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góc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vuông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bằng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cách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dùng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một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chiếc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dây</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tạo</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thành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các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nút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để</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12 </a:t>
            </a:r>
            <a:r>
              <a:rPr lang="en-US" sz="2000" kern="100" dirty="0" err="1">
                <a:latin typeface="+mj-lt"/>
                <a:ea typeface="Calibri" panose="020F0502020204030204" pitchFamily="34" charset="0"/>
                <a:cs typeface="Times New Roman" panose="02020603050405020304" pitchFamily="18" charset="0"/>
              </a:rPr>
              <a:t>đoạn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bằng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nhau</a:t>
            </a:r>
            <a:r>
              <a:rPr lang="en-US" sz="2000" kern="100" dirty="0">
                <a:latin typeface="+mj-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038507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6" name="Google Shape;845;p44">
            <a:extLst>
              <a:ext uri="{FF2B5EF4-FFF2-40B4-BE49-F238E27FC236}">
                <a16:creationId xmlns:a16="http://schemas.microsoft.com/office/drawing/2014/main" id="{4979D622-F171-8047-5159-BFB0C0F3603C}"/>
              </a:ext>
            </a:extLst>
          </p:cNvPr>
          <p:cNvSpPr txBox="1">
            <a:spLocks noGrp="1"/>
          </p:cNvSpPr>
          <p:nvPr>
            <p:ph type="title"/>
          </p:nvPr>
        </p:nvSpPr>
        <p:spPr>
          <a:xfrm>
            <a:off x="2036442" y="548171"/>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1704" name="Group 1703">
            <a:extLst>
              <a:ext uri="{FF2B5EF4-FFF2-40B4-BE49-F238E27FC236}">
                <a16:creationId xmlns:a16="http://schemas.microsoft.com/office/drawing/2014/main" id="{52850ABE-D276-C1F0-3797-C4C12F1B6330}"/>
              </a:ext>
            </a:extLst>
          </p:cNvPr>
          <p:cNvGrpSpPr/>
          <p:nvPr/>
        </p:nvGrpSpPr>
        <p:grpSpPr>
          <a:xfrm>
            <a:off x="418609" y="1811244"/>
            <a:ext cx="2458017" cy="2661377"/>
            <a:chOff x="418609" y="1811244"/>
            <a:chExt cx="2458017" cy="2661377"/>
          </a:xfrm>
        </p:grpSpPr>
        <p:grpSp>
          <p:nvGrpSpPr>
            <p:cNvPr id="1697" name="Group 1696">
              <a:extLst>
                <a:ext uri="{FF2B5EF4-FFF2-40B4-BE49-F238E27FC236}">
                  <a16:creationId xmlns:a16="http://schemas.microsoft.com/office/drawing/2014/main" id="{606EF4FF-FFA3-4F1C-BFC4-AF1FF7D969F1}"/>
                </a:ext>
              </a:extLst>
            </p:cNvPr>
            <p:cNvGrpSpPr/>
            <p:nvPr/>
          </p:nvGrpSpPr>
          <p:grpSpPr>
            <a:xfrm>
              <a:off x="418609" y="1811244"/>
              <a:ext cx="2458017" cy="2163336"/>
              <a:chOff x="499829" y="1994124"/>
              <a:chExt cx="2458017" cy="2163336"/>
            </a:xfrm>
          </p:grpSpPr>
          <p:sp>
            <p:nvSpPr>
              <p:cNvPr id="8" name="Rectangle 7">
                <a:extLst>
                  <a:ext uri="{FF2B5EF4-FFF2-40B4-BE49-F238E27FC236}">
                    <a16:creationId xmlns:a16="http://schemas.microsoft.com/office/drawing/2014/main" id="{C88B4315-36F5-0FF6-4069-69D2BA7B857F}"/>
                  </a:ext>
                </a:extLst>
              </p:cNvPr>
              <p:cNvSpPr/>
              <p:nvPr/>
            </p:nvSpPr>
            <p:spPr>
              <a:xfrm>
                <a:off x="499829"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0" name="Rectangle 9">
                <a:extLst>
                  <a:ext uri="{FF2B5EF4-FFF2-40B4-BE49-F238E27FC236}">
                    <a16:creationId xmlns:a16="http://schemas.microsoft.com/office/drawing/2014/main" id="{FAD57D0F-493C-04F3-D5F0-FF8DAE907ECB}"/>
                  </a:ext>
                </a:extLst>
              </p:cNvPr>
              <p:cNvSpPr/>
              <p:nvPr/>
            </p:nvSpPr>
            <p:spPr>
              <a:xfrm>
                <a:off x="518578" y="2590622"/>
                <a:ext cx="2439268" cy="828688"/>
              </a:xfrm>
              <a:prstGeom prst="rect">
                <a:avLst/>
              </a:prstGeom>
            </p:spPr>
            <p:txBody>
              <a:bodyPr wrap="square">
                <a:spAutoFit/>
              </a:bodyPr>
              <a:lstStyle/>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700" kern="0" dirty="0">
                    <a:latin typeface="Arial"/>
                    <a:ea typeface="Calibri" panose="020F0502020204030204" pitchFamily="34" charset="0"/>
                    <a:cs typeface="Times New Roman" panose="02020603050405020304" pitchFamily="18" charset="0"/>
                    <a:sym typeface="Arial"/>
                  </a:rPr>
                  <a:t>kiến thức trong bài. </a:t>
                </a:r>
              </a:p>
            </p:txBody>
          </p:sp>
        </p:grpSp>
        <p:pic>
          <p:nvPicPr>
            <p:cNvPr id="1701" name="Picture 1700">
              <a:extLst>
                <a:ext uri="{FF2B5EF4-FFF2-40B4-BE49-F238E27FC236}">
                  <a16:creationId xmlns:a16="http://schemas.microsoft.com/office/drawing/2014/main" id="{E208778A-D2C8-7E31-7E73-20F6F8EA85E3}"/>
                </a:ext>
              </a:extLst>
            </p:cNvPr>
            <p:cNvPicPr>
              <a:picLocks noChangeAspect="1"/>
            </p:cNvPicPr>
            <p:nvPr/>
          </p:nvPicPr>
          <p:blipFill>
            <a:blip r:embed="rId3"/>
            <a:stretch>
              <a:fillRect/>
            </a:stretch>
          </p:blipFill>
          <p:spPr>
            <a:xfrm>
              <a:off x="799892" y="3566079"/>
              <a:ext cx="1611630" cy="906542"/>
            </a:xfrm>
            <a:prstGeom prst="rect">
              <a:avLst/>
            </a:prstGeom>
          </p:spPr>
        </p:pic>
      </p:grpSp>
      <p:grpSp>
        <p:nvGrpSpPr>
          <p:cNvPr id="1705" name="Group 1704">
            <a:extLst>
              <a:ext uri="{FF2B5EF4-FFF2-40B4-BE49-F238E27FC236}">
                <a16:creationId xmlns:a16="http://schemas.microsoft.com/office/drawing/2014/main" id="{34EC3296-918B-EC1E-165F-87499E6A3CCC}"/>
              </a:ext>
            </a:extLst>
          </p:cNvPr>
          <p:cNvGrpSpPr/>
          <p:nvPr/>
        </p:nvGrpSpPr>
        <p:grpSpPr>
          <a:xfrm>
            <a:off x="3201296" y="1811244"/>
            <a:ext cx="2475914" cy="2658870"/>
            <a:chOff x="3201296" y="1811244"/>
            <a:chExt cx="2475914" cy="2658870"/>
          </a:xfrm>
        </p:grpSpPr>
        <p:grpSp>
          <p:nvGrpSpPr>
            <p:cNvPr id="1698" name="Group 1697">
              <a:extLst>
                <a:ext uri="{FF2B5EF4-FFF2-40B4-BE49-F238E27FC236}">
                  <a16:creationId xmlns:a16="http://schemas.microsoft.com/office/drawing/2014/main" id="{BF4B67BD-D1D3-15E7-C9CF-65E7FDA0A3B4}"/>
                </a:ext>
              </a:extLst>
            </p:cNvPr>
            <p:cNvGrpSpPr/>
            <p:nvPr/>
          </p:nvGrpSpPr>
          <p:grpSpPr>
            <a:xfrm>
              <a:off x="3201296" y="1811244"/>
              <a:ext cx="2475914" cy="2163336"/>
              <a:chOff x="3215361" y="1994124"/>
              <a:chExt cx="2475914" cy="2163336"/>
            </a:xfrm>
          </p:grpSpPr>
          <p:sp>
            <p:nvSpPr>
              <p:cNvPr id="38" name="Rectangle 37">
                <a:extLst>
                  <a:ext uri="{FF2B5EF4-FFF2-40B4-BE49-F238E27FC236}">
                    <a16:creationId xmlns:a16="http://schemas.microsoft.com/office/drawing/2014/main" id="{DB93A9B8-FC25-E838-9619-AFD57BC5559B}"/>
                  </a:ext>
                </a:extLst>
              </p:cNvPr>
              <p:cNvSpPr/>
              <p:nvPr/>
            </p:nvSpPr>
            <p:spPr>
              <a:xfrm>
                <a:off x="3252007" y="1994124"/>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Rectangle 39">
                <a:extLst>
                  <a:ext uri="{FF2B5EF4-FFF2-40B4-BE49-F238E27FC236}">
                    <a16:creationId xmlns:a16="http://schemas.microsoft.com/office/drawing/2014/main" id="{39EEDF30-F5BE-5D8A-1B8A-3F3917867F60}"/>
                  </a:ext>
                </a:extLst>
              </p:cNvPr>
              <p:cNvSpPr/>
              <p:nvPr/>
            </p:nvSpPr>
            <p:spPr>
              <a:xfrm>
                <a:off x="3215361" y="2653357"/>
                <a:ext cx="2439268" cy="872034"/>
              </a:xfrm>
              <a:prstGeom prst="rect">
                <a:avLst/>
              </a:prstGeom>
            </p:spPr>
            <p:txBody>
              <a:bodyPr wrap="square">
                <a:spAutoFit/>
              </a:bodyPr>
              <a:lstStyle/>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các bài tập trong SBT</a:t>
                </a:r>
                <a:r>
                  <a:rPr lang="pt-BR" sz="1800" kern="0" dirty="0">
                    <a:latin typeface="Arial"/>
                    <a:ea typeface="Calibri" panose="020F0502020204030204" pitchFamily="34" charset="0"/>
                    <a:cs typeface="Times New Roman" panose="02020603050405020304" pitchFamily="18" charset="0"/>
                    <a:sym typeface="Arial"/>
                  </a:rPr>
                  <a:t> </a:t>
                </a:r>
              </a:p>
            </p:txBody>
          </p:sp>
        </p:grpSp>
        <p:pic>
          <p:nvPicPr>
            <p:cNvPr id="1702" name="Picture 1701">
              <a:extLst>
                <a:ext uri="{FF2B5EF4-FFF2-40B4-BE49-F238E27FC236}">
                  <a16:creationId xmlns:a16="http://schemas.microsoft.com/office/drawing/2014/main" id="{1369C735-7C1E-CB96-3F86-FA1454A1AE3F}"/>
                </a:ext>
              </a:extLst>
            </p:cNvPr>
            <p:cNvPicPr>
              <a:picLocks noChangeAspect="1"/>
            </p:cNvPicPr>
            <p:nvPr/>
          </p:nvPicPr>
          <p:blipFill>
            <a:blip r:embed="rId3"/>
            <a:stretch>
              <a:fillRect/>
            </a:stretch>
          </p:blipFill>
          <p:spPr>
            <a:xfrm>
              <a:off x="3661805" y="3563572"/>
              <a:ext cx="1611630" cy="906542"/>
            </a:xfrm>
            <a:prstGeom prst="rect">
              <a:avLst/>
            </a:prstGeom>
          </p:spPr>
        </p:pic>
      </p:grpSp>
      <p:grpSp>
        <p:nvGrpSpPr>
          <p:cNvPr id="1706" name="Group 1705">
            <a:extLst>
              <a:ext uri="{FF2B5EF4-FFF2-40B4-BE49-F238E27FC236}">
                <a16:creationId xmlns:a16="http://schemas.microsoft.com/office/drawing/2014/main" id="{F02E9663-2B06-8A4E-294F-A66A290CD9A0}"/>
              </a:ext>
            </a:extLst>
          </p:cNvPr>
          <p:cNvGrpSpPr/>
          <p:nvPr/>
        </p:nvGrpSpPr>
        <p:grpSpPr>
          <a:xfrm>
            <a:off x="6018426" y="1811244"/>
            <a:ext cx="2688216" cy="2658870"/>
            <a:chOff x="6018426" y="1811244"/>
            <a:chExt cx="2688216" cy="2658870"/>
          </a:xfrm>
        </p:grpSpPr>
        <p:grpSp>
          <p:nvGrpSpPr>
            <p:cNvPr id="1699" name="Group 1698">
              <a:extLst>
                <a:ext uri="{FF2B5EF4-FFF2-40B4-BE49-F238E27FC236}">
                  <a16:creationId xmlns:a16="http://schemas.microsoft.com/office/drawing/2014/main" id="{66442845-904F-C34F-3D0F-1F047D16076A}"/>
                </a:ext>
              </a:extLst>
            </p:cNvPr>
            <p:cNvGrpSpPr/>
            <p:nvPr/>
          </p:nvGrpSpPr>
          <p:grpSpPr>
            <a:xfrm>
              <a:off x="6018426" y="1811244"/>
              <a:ext cx="2688216" cy="2163336"/>
              <a:chOff x="6018426" y="1980386"/>
              <a:chExt cx="2688216" cy="2163336"/>
            </a:xfrm>
          </p:grpSpPr>
          <p:sp>
            <p:nvSpPr>
              <p:cNvPr id="1668" name="Rectangle 1667">
                <a:extLst>
                  <a:ext uri="{FF2B5EF4-FFF2-40B4-BE49-F238E27FC236}">
                    <a16:creationId xmlns:a16="http://schemas.microsoft.com/office/drawing/2014/main" id="{C9E61B3E-BFE8-CA2C-BEDE-64D520D48916}"/>
                  </a:ext>
                </a:extLst>
              </p:cNvPr>
              <p:cNvSpPr/>
              <p:nvPr/>
            </p:nvSpPr>
            <p:spPr>
              <a:xfrm>
                <a:off x="6024182" y="198038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670" name="Rectangle 1669">
                <a:extLst>
                  <a:ext uri="{FF2B5EF4-FFF2-40B4-BE49-F238E27FC236}">
                    <a16:creationId xmlns:a16="http://schemas.microsoft.com/office/drawing/2014/main" id="{E16E0118-45DD-6657-8AFA-A57E84B9F339}"/>
                  </a:ext>
                </a:extLst>
              </p:cNvPr>
              <p:cNvSpPr/>
              <p:nvPr/>
            </p:nvSpPr>
            <p:spPr>
              <a:xfrm>
                <a:off x="6018426" y="2663509"/>
                <a:ext cx="2686865" cy="872034"/>
              </a:xfrm>
              <a:prstGeom prst="rect">
                <a:avLst/>
              </a:prstGeom>
            </p:spPr>
            <p:txBody>
              <a:bodyPr wrap="square">
                <a:spAutoFit/>
              </a:bodyPr>
              <a:lstStyle/>
              <a:p>
                <a:pPr algn="ctr">
                  <a:lnSpc>
                    <a:spcPct val="150000"/>
                  </a:lnSpc>
                  <a:buClr>
                    <a:srgbClr val="000000"/>
                  </a:buClr>
                  <a:buFont typeface="Arial"/>
                  <a:buNone/>
                </a:pPr>
                <a:r>
                  <a:rPr lang="pt-BR" sz="1800" kern="0" dirty="0">
                    <a:latin typeface="Arial"/>
                    <a:ea typeface="Calibri" panose="020F0502020204030204" pitchFamily="34" charset="0"/>
                    <a:cs typeface="Times New Roman" panose="02020603050405020304" pitchFamily="18" charset="0"/>
                    <a:sym typeface="Arial"/>
                  </a:rPr>
                  <a:t>Chuẩn b</a:t>
                </a:r>
                <a:r>
                  <a:rPr lang="pt-BR" sz="1800" dirty="0">
                    <a:ea typeface="Calibri" panose="020F0502020204030204" pitchFamily="34" charset="0"/>
                    <a:cs typeface="Times New Roman" panose="02020603050405020304" pitchFamily="18" charset="0"/>
                  </a:rPr>
                  <a:t>ị trước </a:t>
                </a:r>
              </a:p>
              <a:p>
                <a:pPr algn="ctr">
                  <a:lnSpc>
                    <a:spcPct val="150000"/>
                  </a:lnSpc>
                  <a:buClr>
                    <a:srgbClr val="000000"/>
                  </a:buClr>
                  <a:buFont typeface="Arial"/>
                  <a:buNone/>
                </a:pPr>
                <a:r>
                  <a:rPr lang="pt-BR" sz="1800" b="1" kern="0" dirty="0">
                    <a:latin typeface="Arial"/>
                    <a:ea typeface="Calibri" panose="020F0502020204030204" pitchFamily="34" charset="0"/>
                    <a:cs typeface="Times New Roman" panose="02020603050405020304" pitchFamily="18" charset="0"/>
                    <a:sym typeface="Arial"/>
                  </a:rPr>
                  <a:t>Bài 2. Tứ giác </a:t>
                </a:r>
              </a:p>
            </p:txBody>
          </p:sp>
        </p:grpSp>
        <p:pic>
          <p:nvPicPr>
            <p:cNvPr id="1703" name="Picture 1702">
              <a:extLst>
                <a:ext uri="{FF2B5EF4-FFF2-40B4-BE49-F238E27FC236}">
                  <a16:creationId xmlns:a16="http://schemas.microsoft.com/office/drawing/2014/main" id="{FC5A7AE8-400F-63BB-3774-F7B322D4F362}"/>
                </a:ext>
              </a:extLst>
            </p:cNvPr>
            <p:cNvPicPr>
              <a:picLocks noChangeAspect="1"/>
            </p:cNvPicPr>
            <p:nvPr/>
          </p:nvPicPr>
          <p:blipFill>
            <a:blip r:embed="rId3"/>
            <a:stretch>
              <a:fillRect/>
            </a:stretch>
          </p:blipFill>
          <p:spPr>
            <a:xfrm>
              <a:off x="6556044" y="3563572"/>
              <a:ext cx="1611630" cy="906542"/>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04"/>
                                        </p:tgtEl>
                                        <p:attrNameLst>
                                          <p:attrName>style.visibility</p:attrName>
                                        </p:attrNameLst>
                                      </p:cBhvr>
                                      <p:to>
                                        <p:strVal val="visible"/>
                                      </p:to>
                                    </p:set>
                                    <p:animEffect transition="in" filter="fade">
                                      <p:cBhvr>
                                        <p:cTn id="11" dur="500"/>
                                        <p:tgtEl>
                                          <p:spTgt spid="170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05"/>
                                        </p:tgtEl>
                                        <p:attrNameLst>
                                          <p:attrName>style.visibility</p:attrName>
                                        </p:attrNameLst>
                                      </p:cBhvr>
                                      <p:to>
                                        <p:strVal val="visible"/>
                                      </p:to>
                                    </p:set>
                                    <p:animEffect transition="in" filter="fade">
                                      <p:cBhvr>
                                        <p:cTn id="16" dur="500"/>
                                        <p:tgtEl>
                                          <p:spTgt spid="1705"/>
                                        </p:tgtEl>
                                      </p:cBhvr>
                                    </p:animEffect>
                                    <p:anim calcmode="lin" valueType="num">
                                      <p:cBhvr>
                                        <p:cTn id="17" dur="500" fill="hold"/>
                                        <p:tgtEl>
                                          <p:spTgt spid="1705"/>
                                        </p:tgtEl>
                                        <p:attrNameLst>
                                          <p:attrName>ppt_x</p:attrName>
                                        </p:attrNameLst>
                                      </p:cBhvr>
                                      <p:tavLst>
                                        <p:tav tm="0">
                                          <p:val>
                                            <p:strVal val="#ppt_x"/>
                                          </p:val>
                                        </p:tav>
                                        <p:tav tm="100000">
                                          <p:val>
                                            <p:strVal val="#ppt_x"/>
                                          </p:val>
                                        </p:tav>
                                      </p:tavLst>
                                    </p:anim>
                                    <p:anim calcmode="lin" valueType="num">
                                      <p:cBhvr>
                                        <p:cTn id="18" dur="500" fill="hold"/>
                                        <p:tgtEl>
                                          <p:spTgt spid="170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06"/>
                                        </p:tgtEl>
                                        <p:attrNameLst>
                                          <p:attrName>style.visibility</p:attrName>
                                        </p:attrNameLst>
                                      </p:cBhvr>
                                      <p:to>
                                        <p:strVal val="visible"/>
                                      </p:to>
                                    </p:set>
                                    <p:animEffect transition="in" filter="wipe(up)">
                                      <p:cBhvr>
                                        <p:cTn id="23" dur="5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9" name="Google Shape;1369;p64"/>
          <p:cNvSpPr txBox="1"/>
          <p:nvPr/>
        </p:nvSpPr>
        <p:spPr>
          <a:xfrm>
            <a:off x="2496150" y="4278250"/>
            <a:ext cx="4151700" cy="2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Didact Gothic"/>
                <a:ea typeface="Didact Gothic"/>
                <a:cs typeface="Didact Gothic"/>
                <a:sym typeface="Didact Gothic"/>
              </a:rPr>
              <a:t>Please keep this slide for attribution</a:t>
            </a:r>
            <a:endParaRPr sz="1200">
              <a:solidFill>
                <a:schemeClr val="dk1"/>
              </a:solidFill>
              <a:latin typeface="Didact Gothic"/>
              <a:ea typeface="Didact Gothic"/>
              <a:cs typeface="Didact Gothic"/>
              <a:sym typeface="Didact Gothic"/>
            </a:endParaRPr>
          </a:p>
        </p:txBody>
      </p:sp>
      <p:grpSp>
        <p:nvGrpSpPr>
          <p:cNvPr id="1370" name="Google Shape;1370;p64"/>
          <p:cNvGrpSpPr/>
          <p:nvPr/>
        </p:nvGrpSpPr>
        <p:grpSpPr>
          <a:xfrm>
            <a:off x="1073055" y="1798921"/>
            <a:ext cx="738667" cy="502594"/>
            <a:chOff x="200200" y="2278225"/>
            <a:chExt cx="862425" cy="586800"/>
          </a:xfrm>
        </p:grpSpPr>
        <p:sp>
          <p:nvSpPr>
            <p:cNvPr id="1371" name="Google Shape;1371;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4"/>
          <p:cNvGrpSpPr/>
          <p:nvPr/>
        </p:nvGrpSpPr>
        <p:grpSpPr>
          <a:xfrm>
            <a:off x="7842033" y="2820105"/>
            <a:ext cx="535749" cy="547122"/>
            <a:chOff x="3477650" y="837700"/>
            <a:chExt cx="314425" cy="321100"/>
          </a:xfrm>
        </p:grpSpPr>
        <p:sp>
          <p:nvSpPr>
            <p:cNvPr id="1376" name="Google Shape;1376;p6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4"/>
          <p:cNvGrpSpPr/>
          <p:nvPr/>
        </p:nvGrpSpPr>
        <p:grpSpPr>
          <a:xfrm>
            <a:off x="1520230" y="2242996"/>
            <a:ext cx="738667" cy="502594"/>
            <a:chOff x="200200" y="2278225"/>
            <a:chExt cx="862425" cy="586800"/>
          </a:xfrm>
        </p:grpSpPr>
        <p:sp>
          <p:nvSpPr>
            <p:cNvPr id="1379" name="Google Shape;1379;p64"/>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4"/>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4"/>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4"/>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B6EFD22-DED3-817B-9F4F-260F9644B7C8}"/>
              </a:ext>
            </a:extLst>
          </p:cNvPr>
          <p:cNvSpPr/>
          <p:nvPr/>
        </p:nvSpPr>
        <p:spPr>
          <a:xfrm>
            <a:off x="1863090" y="3367227"/>
            <a:ext cx="5303520" cy="1236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355;p64">
            <a:extLst>
              <a:ext uri="{FF2B5EF4-FFF2-40B4-BE49-F238E27FC236}">
                <a16:creationId xmlns:a16="http://schemas.microsoft.com/office/drawing/2014/main" id="{8314AB48-1FB9-5476-F88E-2547AB910CCF}"/>
              </a:ext>
            </a:extLst>
          </p:cNvPr>
          <p:cNvSpPr txBox="1">
            <a:spLocks noGrp="1"/>
          </p:cNvSpPr>
          <p:nvPr>
            <p:ph type="title"/>
          </p:nvPr>
        </p:nvSpPr>
        <p:spPr>
          <a:xfrm>
            <a:off x="1744740" y="1200828"/>
            <a:ext cx="5651931" cy="169878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3500" b="1" dirty="0">
                <a:latin typeface="+mj-lt"/>
              </a:rPr>
              <a:t>CẢM ƠN CÁC BẠN</a:t>
            </a:r>
            <a:br>
              <a:rPr lang="en-US" sz="3500" b="1" dirty="0">
                <a:latin typeface="+mj-lt"/>
              </a:rPr>
            </a:br>
            <a:r>
              <a:rPr lang="en-US" sz="3500" b="1" dirty="0">
                <a:latin typeface="+mj-lt"/>
              </a:rPr>
              <a:t>ĐÃ CHÚ Ý LẮNG NGHE,</a:t>
            </a:r>
            <a:br>
              <a:rPr lang="en-US" sz="3500" b="1" dirty="0">
                <a:latin typeface="+mj-lt"/>
              </a:rPr>
            </a:br>
            <a:r>
              <a:rPr lang="en-US" sz="3500" b="1" dirty="0">
                <a:latin typeface="+mj-lt"/>
              </a:rPr>
              <a:t>HẸN GẶP LẠI!</a:t>
            </a:r>
            <a:endParaRPr sz="3500" b="1" dirty="0">
              <a:latin typeface="+mj-lt"/>
            </a:endParaRPr>
          </a:p>
        </p:txBody>
      </p:sp>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ĐỊNH LÍ PYTHAGORE</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969832" y="705107"/>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sp>
        <p:nvSpPr>
          <p:cNvPr id="13" name="TextBox 12">
            <a:extLst>
              <a:ext uri="{FF2B5EF4-FFF2-40B4-BE49-F238E27FC236}">
                <a16:creationId xmlns:a16="http://schemas.microsoft.com/office/drawing/2014/main" id="{BD88B70E-6C73-BA61-4FCF-813DB2E0C511}"/>
              </a:ext>
            </a:extLst>
          </p:cNvPr>
          <p:cNvSpPr txBox="1"/>
          <p:nvPr/>
        </p:nvSpPr>
        <p:spPr>
          <a:xfrm>
            <a:off x="325474" y="1150572"/>
            <a:ext cx="6597840" cy="1426481"/>
          </a:xfrm>
          <a:prstGeom prst="rect">
            <a:avLst/>
          </a:prstGeom>
          <a:noFill/>
        </p:spPr>
        <p:txBody>
          <a:bodyPr wrap="square">
            <a:spAutoFit/>
          </a:bodyPr>
          <a:lstStyle/>
          <a:p>
            <a:pPr>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r>
              <a:rPr lang="en-US" sz="2000" kern="100" dirty="0" err="1">
                <a:effectLst/>
                <a:latin typeface="+mj-lt"/>
                <a:ea typeface="Calibri" panose="020F0502020204030204" pitchFamily="34" charset="0"/>
                <a:cs typeface="Times New Roman" panose="02020603050405020304" pitchFamily="18" charset="0"/>
              </a:rPr>
              <a:t>Vẽ</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và</a:t>
            </a:r>
            <a:r>
              <a:rPr lang="vi-VN" sz="2000" dirty="0">
                <a:latin typeface="Open Sans" panose="020B0606030504020204" pitchFamily="34" charset="0"/>
              </a:rPr>
              <a:t> </a:t>
            </a:r>
            <a:r>
              <a:rPr lang="vi-VN" sz="2000" dirty="0">
                <a:latin typeface="+mn-lt"/>
              </a:rPr>
              <a:t>cắt giấy để có 4 hình tam giác vuông như nhau với độ dài cạnh huyền là a, độ dài hai cạnh góc vuông là b và c, trong đó a, b, c có cùng đơn vị độ dài (Hình 2).</a:t>
            </a:r>
            <a:endParaRPr lang="en-US" sz="2000" kern="100" dirty="0">
              <a:effectLst/>
              <a:latin typeface="+mn-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CBA9373-849F-2485-E1F8-36B5F79EA451}"/>
              </a:ext>
            </a:extLst>
          </p:cNvPr>
          <p:cNvSpPr/>
          <p:nvPr/>
        </p:nvSpPr>
        <p:spPr>
          <a:xfrm>
            <a:off x="1690983" y="603047"/>
            <a:ext cx="4550152" cy="496867"/>
          </a:xfrm>
          <a:prstGeom prst="rect">
            <a:avLst/>
          </a:prstGeom>
        </p:spPr>
        <p:txBody>
          <a:bodyPr wrap="square">
            <a:spAutoFit/>
          </a:bodyPr>
          <a:lstStyle/>
          <a:p>
            <a:pPr marL="30480" marR="30480" algn="just">
              <a:lnSpc>
                <a:spcPct val="150000"/>
              </a:lnSpc>
              <a:buClrTx/>
              <a:buFontTx/>
              <a:buNone/>
              <a:defRPr/>
            </a:pPr>
            <a:r>
              <a:rPr lang="en-US" sz="2000" kern="1200" dirty="0" err="1">
                <a:solidFill>
                  <a:prstClr val="black"/>
                </a:solidFill>
                <a:latin typeface="+mj-lt"/>
                <a:ea typeface="Times New Roman" panose="02020603050405020304" pitchFamily="18" charset="0"/>
                <a:cs typeface="+mn-cs"/>
              </a:rPr>
              <a:t>Thực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hiện</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các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hoạt</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động</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sau</a:t>
            </a:r>
            <a:r>
              <a:rPr lang="en-US" sz="2000" kern="1200" dirty="0">
                <a:solidFill>
                  <a:prstClr val="black"/>
                </a:solidFill>
                <a:latin typeface="+mj-lt"/>
                <a:ea typeface="Times New Roman" panose="02020603050405020304" pitchFamily="18" charset="0"/>
                <a:cs typeface="+mn-cs"/>
              </a:rPr>
              <a:t>:</a:t>
            </a:r>
          </a:p>
        </p:txBody>
      </p:sp>
      <p:pic>
        <p:nvPicPr>
          <p:cNvPr id="9" name="Picture 8">
            <a:extLst>
              <a:ext uri="{FF2B5EF4-FFF2-40B4-BE49-F238E27FC236}">
                <a16:creationId xmlns:a16="http://schemas.microsoft.com/office/drawing/2014/main" id="{6D391E9A-244C-A640-DA35-540FEFFF2DE2}"/>
              </a:ext>
            </a:extLst>
          </p:cNvPr>
          <p:cNvPicPr>
            <a:picLocks noChangeAspect="1"/>
          </p:cNvPicPr>
          <p:nvPr/>
        </p:nvPicPr>
        <p:blipFill rotWithShape="1">
          <a:blip r:embed="rId3"/>
          <a:srcRect l="17116" t="41968" r="68437" b="34661"/>
          <a:stretch/>
        </p:blipFill>
        <p:spPr>
          <a:xfrm>
            <a:off x="7194531" y="1099914"/>
            <a:ext cx="1409679" cy="1501502"/>
          </a:xfrm>
          <a:prstGeom prst="rect">
            <a:avLst/>
          </a:prstGeom>
        </p:spPr>
      </p:pic>
      <p:sp>
        <p:nvSpPr>
          <p:cNvPr id="5" name="TextBox 4">
            <a:extLst>
              <a:ext uri="{FF2B5EF4-FFF2-40B4-BE49-F238E27FC236}">
                <a16:creationId xmlns:a16="http://schemas.microsoft.com/office/drawing/2014/main" id="{3B8AAC4A-5EFC-FE2A-B80F-E28F01360916}"/>
              </a:ext>
            </a:extLst>
          </p:cNvPr>
          <p:cNvSpPr txBox="1"/>
          <p:nvPr/>
        </p:nvSpPr>
        <p:spPr>
          <a:xfrm>
            <a:off x="325474" y="2571750"/>
            <a:ext cx="5339056" cy="2343655"/>
          </a:xfrm>
          <a:prstGeom prst="rect">
            <a:avLst/>
          </a:prstGeom>
          <a:noFill/>
        </p:spPr>
        <p:txBody>
          <a:bodyPr wrap="square">
            <a:spAutoFit/>
          </a:bodyPr>
          <a:lstStyle/>
          <a:p>
            <a:pPr>
              <a:lnSpc>
                <a:spcPct val="150000"/>
              </a:lnSpc>
            </a:pPr>
            <a:r>
              <a:rPr lang="vi-VN" sz="2000" b="0" i="0" dirty="0">
                <a:solidFill>
                  <a:srgbClr val="000000"/>
                </a:solidFill>
                <a:effectLst/>
                <a:latin typeface="+mn-lt"/>
              </a:rPr>
              <a:t>b) Vẽ hình vuông ABCD có cạnh là b + c như Hình 3. Đặt 4 hình tam giác vuông đã cắt ở câu a lên hình vuông ABCD vừa vẽ, phần chưa bị che đi là hình vuông MNPQ với độ dài cạnh là a (Hình 4).</a:t>
            </a:r>
            <a:endParaRPr lang="en-US" sz="2000" dirty="0">
              <a:latin typeface="+mn-lt"/>
            </a:endParaRPr>
          </a:p>
        </p:txBody>
      </p:sp>
      <p:grpSp>
        <p:nvGrpSpPr>
          <p:cNvPr id="8" name="Group 7">
            <a:extLst>
              <a:ext uri="{FF2B5EF4-FFF2-40B4-BE49-F238E27FC236}">
                <a16:creationId xmlns:a16="http://schemas.microsoft.com/office/drawing/2014/main" id="{85AFB338-E412-0783-BD09-44D789D47DEF}"/>
              </a:ext>
            </a:extLst>
          </p:cNvPr>
          <p:cNvGrpSpPr/>
          <p:nvPr/>
        </p:nvGrpSpPr>
        <p:grpSpPr>
          <a:xfrm>
            <a:off x="4108544" y="239928"/>
            <a:ext cx="5035456" cy="400110"/>
            <a:chOff x="4770114" y="1084302"/>
            <a:chExt cx="5035456" cy="400110"/>
          </a:xfrm>
        </p:grpSpPr>
        <p:sp>
          <p:nvSpPr>
            <p:cNvPr id="10" name="Rectangle 1">
              <a:extLst>
                <a:ext uri="{FF2B5EF4-FFF2-40B4-BE49-F238E27FC236}">
                  <a16:creationId xmlns:a16="http://schemas.microsoft.com/office/drawing/2014/main" id="{7999A1E3-75D9-B8D1-3336-4F9E8D6D74F0}"/>
                </a:ext>
              </a:extLst>
            </p:cNvPr>
            <p:cNvSpPr>
              <a:spLocks noChangeArrowheads="1"/>
            </p:cNvSpPr>
            <p:nvPr/>
          </p:nvSpPr>
          <p:spPr bwMode="auto">
            <a:xfrm>
              <a:off x="5134098" y="1084302"/>
              <a:ext cx="46714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đôi</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2000" b="1" i="1" dirty="0">
                  <a:solidFill>
                    <a:srgbClr val="000000"/>
                  </a:solidFill>
                  <a:latin typeface="Arial" panose="020B0604020202020204" pitchFamily="34" charset="0"/>
                  <a:cs typeface="Arial" panose="020B0604020202020204" pitchFamily="34" charset="0"/>
                </a:rPr>
                <a:t>HĐ1</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85235B07-7CB0-E384-3550-48D22122494B}"/>
                </a:ext>
              </a:extLst>
            </p:cNvPr>
            <p:cNvPicPr>
              <a:picLocks noChangeAspect="1"/>
            </p:cNvPicPr>
            <p:nvPr/>
          </p:nvPicPr>
          <p:blipFill>
            <a:blip r:embed="rId4"/>
            <a:stretch>
              <a:fillRect/>
            </a:stretch>
          </p:blipFill>
          <p:spPr>
            <a:xfrm>
              <a:off x="4770114" y="1132700"/>
              <a:ext cx="563298" cy="303314"/>
            </a:xfrm>
            <a:prstGeom prst="rect">
              <a:avLst/>
            </a:prstGeom>
          </p:spPr>
        </p:pic>
      </p:grpSp>
      <p:pic>
        <p:nvPicPr>
          <p:cNvPr id="12" name="Picture 11">
            <a:extLst>
              <a:ext uri="{FF2B5EF4-FFF2-40B4-BE49-F238E27FC236}">
                <a16:creationId xmlns:a16="http://schemas.microsoft.com/office/drawing/2014/main" id="{AD1190D3-4201-8295-AE23-C7D2F91465E9}"/>
              </a:ext>
            </a:extLst>
          </p:cNvPr>
          <p:cNvPicPr>
            <a:picLocks noChangeAspect="1"/>
          </p:cNvPicPr>
          <p:nvPr/>
        </p:nvPicPr>
        <p:blipFill rotWithShape="1">
          <a:blip r:embed="rId3"/>
          <a:srcRect l="37306" t="27854" r="41579" b="33364"/>
          <a:stretch/>
        </p:blipFill>
        <p:spPr>
          <a:xfrm>
            <a:off x="5479509" y="2907791"/>
            <a:ext cx="1382261" cy="1671572"/>
          </a:xfrm>
          <a:prstGeom prst="rect">
            <a:avLst/>
          </a:prstGeom>
        </p:spPr>
      </p:pic>
      <p:pic>
        <p:nvPicPr>
          <p:cNvPr id="14" name="Picture 13">
            <a:extLst>
              <a:ext uri="{FF2B5EF4-FFF2-40B4-BE49-F238E27FC236}">
                <a16:creationId xmlns:a16="http://schemas.microsoft.com/office/drawing/2014/main" id="{6D6537CD-C22C-0B08-59A4-CFB7D0B1EFAB}"/>
              </a:ext>
            </a:extLst>
          </p:cNvPr>
          <p:cNvPicPr>
            <a:picLocks noChangeAspect="1"/>
          </p:cNvPicPr>
          <p:nvPr/>
        </p:nvPicPr>
        <p:blipFill rotWithShape="1">
          <a:blip r:embed="rId3"/>
          <a:srcRect l="65313" t="25784" r="13572" b="35434"/>
          <a:stretch/>
        </p:blipFill>
        <p:spPr>
          <a:xfrm>
            <a:off x="6859251" y="2907791"/>
            <a:ext cx="1382261" cy="1671572"/>
          </a:xfrm>
          <a:prstGeom prst="rect">
            <a:avLst/>
          </a:prstGeom>
        </p:spPr>
      </p:pic>
    </p:spTree>
    <p:extLst>
      <p:ext uri="{BB962C8B-B14F-4D97-AF65-F5344CB8AC3E}">
        <p14:creationId xmlns:p14="http://schemas.microsoft.com/office/powerpoint/2010/main" val="19991333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1233405" y="220858"/>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sp>
        <p:nvSpPr>
          <p:cNvPr id="13" name="TextBox 12">
            <a:extLst>
              <a:ext uri="{FF2B5EF4-FFF2-40B4-BE49-F238E27FC236}">
                <a16:creationId xmlns:a16="http://schemas.microsoft.com/office/drawing/2014/main" id="{BD88B70E-6C73-BA61-4FCF-813DB2E0C511}"/>
              </a:ext>
            </a:extLst>
          </p:cNvPr>
          <p:cNvSpPr txBox="1"/>
          <p:nvPr/>
        </p:nvSpPr>
        <p:spPr>
          <a:xfrm>
            <a:off x="379867" y="1150603"/>
            <a:ext cx="3812123" cy="2805320"/>
          </a:xfrm>
          <a:prstGeom prst="rect">
            <a:avLst/>
          </a:prstGeom>
          <a:noFill/>
        </p:spPr>
        <p:txBody>
          <a:bodyPr wrap="square">
            <a:spAutoFit/>
          </a:bodyPr>
          <a:lstStyle/>
          <a:p>
            <a:pPr>
              <a:lnSpc>
                <a:spcPct val="150000"/>
              </a:lnSpc>
              <a:spcBef>
                <a:spcPts val="600"/>
              </a:spcBef>
              <a:spcAft>
                <a:spcPts val="300"/>
              </a:spcAft>
            </a:pPr>
            <a:r>
              <a:rPr lang="en-US" sz="2000" dirty="0">
                <a:latin typeface="+mj-lt"/>
              </a:rPr>
              <a:t>c) </a:t>
            </a:r>
            <a:r>
              <a:rPr lang="en-US" sz="2000" dirty="0" err="1">
                <a:latin typeface="+mj-lt"/>
              </a:rPr>
              <a:t>Gọi</a:t>
            </a:r>
            <a:r>
              <a:rPr lang="en-US" sz="2000" dirty="0">
                <a:latin typeface="+mj-lt"/>
              </a:rPr>
              <a:t> S</a:t>
            </a:r>
            <a:r>
              <a:rPr lang="en-US" sz="2000" baseline="-25000" dirty="0">
                <a:latin typeface="+mj-lt"/>
              </a:rPr>
              <a:t>1</a:t>
            </a:r>
            <a:r>
              <a:rPr lang="en-US" sz="2000" dirty="0">
                <a:latin typeface="+mj-lt"/>
              </a:rPr>
              <a:t> </a:t>
            </a:r>
            <a:r>
              <a:rPr lang="en-US" sz="2000" dirty="0" err="1">
                <a:latin typeface="+mj-lt"/>
              </a:rPr>
              <a:t>là</a:t>
            </a:r>
            <a:r>
              <a:rPr lang="en-US" sz="2000" dirty="0">
                <a:latin typeface="+mj-lt"/>
              </a:rPr>
              <a:t> </a:t>
            </a:r>
            <a:r>
              <a:rPr lang="en-US" sz="2000" dirty="0" err="1">
                <a:latin typeface="+mj-lt"/>
              </a:rPr>
              <a:t>diện</a:t>
            </a:r>
            <a:r>
              <a:rPr lang="en-US" sz="2000" dirty="0">
                <a:latin typeface="+mj-lt"/>
              </a:rPr>
              <a:t> </a:t>
            </a:r>
            <a:r>
              <a:rPr lang="en-US" sz="2000" dirty="0" err="1">
                <a:latin typeface="+mj-lt"/>
              </a:rPr>
              <a:t>tích</a:t>
            </a:r>
            <a:r>
              <a:rPr lang="en-US" sz="2000" dirty="0">
                <a:latin typeface="+mj-lt"/>
              </a:rPr>
              <a:t> </a:t>
            </a:r>
            <a:r>
              <a:rPr lang="en-US" sz="2000" dirty="0" err="1">
                <a:latin typeface="+mj-lt"/>
              </a:rPr>
              <a:t>của</a:t>
            </a:r>
            <a:r>
              <a:rPr lang="en-US" sz="2000" dirty="0">
                <a:latin typeface="+mj-lt"/>
              </a:rPr>
              <a:t> </a:t>
            </a:r>
            <a:r>
              <a:rPr lang="en-US" sz="2000" dirty="0" err="1">
                <a:latin typeface="+mj-lt"/>
              </a:rPr>
              <a:t>hình</a:t>
            </a:r>
            <a:r>
              <a:rPr lang="en-US" sz="2000" dirty="0">
                <a:latin typeface="+mj-lt"/>
              </a:rPr>
              <a:t> </a:t>
            </a:r>
            <a:r>
              <a:rPr lang="en-US" sz="2000" dirty="0" err="1">
                <a:latin typeface="+mj-lt"/>
              </a:rPr>
              <a:t>vuông</a:t>
            </a:r>
            <a:r>
              <a:rPr lang="en-US" sz="2000" dirty="0">
                <a:latin typeface="+mj-lt"/>
              </a:rPr>
              <a:t> ABCD. </a:t>
            </a:r>
            <a:r>
              <a:rPr lang="en-US" sz="2000" dirty="0" err="1">
                <a:latin typeface="+mj-lt"/>
              </a:rPr>
              <a:t>Gọi</a:t>
            </a:r>
            <a:r>
              <a:rPr lang="en-US" sz="2000" dirty="0">
                <a:latin typeface="+mj-lt"/>
              </a:rPr>
              <a:t> S</a:t>
            </a:r>
            <a:r>
              <a:rPr lang="en-US" sz="2000" baseline="-25000" dirty="0">
                <a:latin typeface="+mj-lt"/>
              </a:rPr>
              <a:t>2</a:t>
            </a:r>
            <a:r>
              <a:rPr lang="en-US" sz="2000" dirty="0">
                <a:latin typeface="+mj-lt"/>
              </a:rPr>
              <a:t> </a:t>
            </a:r>
            <a:r>
              <a:rPr lang="en-US" sz="2000" dirty="0" err="1">
                <a:latin typeface="+mj-lt"/>
              </a:rPr>
              <a:t>là</a:t>
            </a:r>
            <a:r>
              <a:rPr lang="en-US" sz="2000" dirty="0">
                <a:latin typeface="+mj-lt"/>
              </a:rPr>
              <a:t> </a:t>
            </a:r>
            <a:r>
              <a:rPr lang="en-US" sz="2000" dirty="0" err="1">
                <a:latin typeface="+mj-lt"/>
              </a:rPr>
              <a:t>tổng</a:t>
            </a:r>
            <a:r>
              <a:rPr lang="en-US" sz="2000" dirty="0">
                <a:latin typeface="+mj-lt"/>
              </a:rPr>
              <a:t> </a:t>
            </a:r>
            <a:r>
              <a:rPr lang="en-US" sz="2000" dirty="0" err="1">
                <a:latin typeface="+mj-lt"/>
              </a:rPr>
              <a:t>diện</a:t>
            </a:r>
            <a:r>
              <a:rPr lang="en-US" sz="2000" dirty="0">
                <a:latin typeface="+mj-lt"/>
              </a:rPr>
              <a:t> </a:t>
            </a:r>
            <a:r>
              <a:rPr lang="en-US" sz="2000" dirty="0" err="1">
                <a:latin typeface="+mj-lt"/>
              </a:rPr>
              <a:t>tích</a:t>
            </a:r>
            <a:r>
              <a:rPr lang="en-US" sz="2000" dirty="0">
                <a:latin typeface="+mj-lt"/>
              </a:rPr>
              <a:t> </a:t>
            </a:r>
            <a:r>
              <a:rPr lang="en-US" sz="2000" dirty="0" err="1">
                <a:latin typeface="+mj-lt"/>
              </a:rPr>
              <a:t>của</a:t>
            </a:r>
            <a:r>
              <a:rPr lang="en-US" sz="2000" dirty="0">
                <a:latin typeface="+mj-lt"/>
              </a:rPr>
              <a:t> </a:t>
            </a:r>
            <a:r>
              <a:rPr lang="en-US" sz="2000" dirty="0" err="1">
                <a:latin typeface="+mj-lt"/>
              </a:rPr>
              <a:t>hình</a:t>
            </a:r>
            <a:r>
              <a:rPr lang="en-US" sz="2000" dirty="0">
                <a:latin typeface="+mj-lt"/>
              </a:rPr>
              <a:t> </a:t>
            </a:r>
            <a:r>
              <a:rPr lang="en-US" sz="2000" dirty="0" err="1">
                <a:latin typeface="+mj-lt"/>
              </a:rPr>
              <a:t>vuông</a:t>
            </a:r>
            <a:r>
              <a:rPr lang="en-US" sz="2000" dirty="0">
                <a:latin typeface="+mj-lt"/>
              </a:rPr>
              <a:t> MNPQ </a:t>
            </a:r>
            <a:r>
              <a:rPr lang="en-US" sz="2000" dirty="0" err="1">
                <a:latin typeface="+mj-lt"/>
              </a:rPr>
              <a:t>và</a:t>
            </a:r>
            <a:r>
              <a:rPr lang="en-US" sz="2000" dirty="0">
                <a:latin typeface="+mj-lt"/>
              </a:rPr>
              <a:t> </a:t>
            </a:r>
            <a:r>
              <a:rPr lang="en-US" sz="2000" dirty="0" err="1">
                <a:latin typeface="+mj-lt"/>
              </a:rPr>
              <a:t>diện</a:t>
            </a:r>
            <a:r>
              <a:rPr lang="en-US" sz="2000" dirty="0">
                <a:latin typeface="+mj-lt"/>
              </a:rPr>
              <a:t> </a:t>
            </a:r>
            <a:r>
              <a:rPr lang="en-US" sz="2000" dirty="0" err="1">
                <a:latin typeface="+mj-lt"/>
              </a:rPr>
              <a:t>tích</a:t>
            </a:r>
            <a:r>
              <a:rPr lang="en-US" sz="2000" dirty="0">
                <a:latin typeface="+mj-lt"/>
              </a:rPr>
              <a:t> </a:t>
            </a:r>
            <a:r>
              <a:rPr lang="en-US" sz="2000" dirty="0" err="1">
                <a:latin typeface="+mj-lt"/>
              </a:rPr>
              <a:t>của</a:t>
            </a:r>
            <a:r>
              <a:rPr lang="en-US" sz="2000" dirty="0">
                <a:latin typeface="+mj-lt"/>
              </a:rPr>
              <a:t> 4 tam </a:t>
            </a:r>
            <a:r>
              <a:rPr lang="en-US" sz="2000" dirty="0" err="1">
                <a:latin typeface="+mj-lt"/>
              </a:rPr>
              <a:t>giác</a:t>
            </a:r>
            <a:r>
              <a:rPr lang="en-US" sz="2000" dirty="0">
                <a:latin typeface="+mj-lt"/>
              </a:rPr>
              <a:t> </a:t>
            </a:r>
            <a:r>
              <a:rPr lang="en-US" sz="2000" dirty="0" err="1">
                <a:latin typeface="+mj-lt"/>
              </a:rPr>
              <a:t>vuông</a:t>
            </a:r>
            <a:r>
              <a:rPr lang="en-US" sz="2000" dirty="0">
                <a:latin typeface="+mj-lt"/>
              </a:rPr>
              <a:t> AQM, BMN, CNP, DPQ. So </a:t>
            </a:r>
            <a:r>
              <a:rPr lang="en-US" sz="2000" dirty="0" err="1">
                <a:latin typeface="+mj-lt"/>
              </a:rPr>
              <a:t>sánh</a:t>
            </a:r>
            <a:r>
              <a:rPr lang="en-US" sz="2000" dirty="0">
                <a:latin typeface="+mj-lt"/>
              </a:rPr>
              <a:t> S</a:t>
            </a:r>
            <a:r>
              <a:rPr lang="en-US" sz="2000" baseline="-25000" dirty="0">
                <a:latin typeface="+mj-lt"/>
              </a:rPr>
              <a:t>1</a:t>
            </a:r>
            <a:r>
              <a:rPr lang="en-US" sz="2000" dirty="0">
                <a:latin typeface="+mj-lt"/>
              </a:rPr>
              <a:t> </a:t>
            </a:r>
            <a:r>
              <a:rPr lang="en-US" sz="2000" dirty="0" err="1">
                <a:latin typeface="+mj-lt"/>
              </a:rPr>
              <a:t>và</a:t>
            </a:r>
            <a:r>
              <a:rPr lang="en-US" sz="2000" dirty="0">
                <a:latin typeface="+mj-lt"/>
              </a:rPr>
              <a:t> S</a:t>
            </a:r>
            <a:r>
              <a:rPr lang="en-US" sz="2000" baseline="-25000" dirty="0">
                <a:latin typeface="+mj-lt"/>
              </a:rPr>
              <a:t>2</a:t>
            </a:r>
            <a:endParaRPr lang="en-US" sz="2000" kern="100" dirty="0">
              <a:effectLst/>
              <a:latin typeface="+mj-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CBA9373-849F-2485-E1F8-36B5F79EA451}"/>
              </a:ext>
            </a:extLst>
          </p:cNvPr>
          <p:cNvSpPr/>
          <p:nvPr/>
        </p:nvSpPr>
        <p:spPr>
          <a:xfrm>
            <a:off x="1954556" y="118798"/>
            <a:ext cx="4550152" cy="496867"/>
          </a:xfrm>
          <a:prstGeom prst="rect">
            <a:avLst/>
          </a:prstGeom>
        </p:spPr>
        <p:txBody>
          <a:bodyPr wrap="square">
            <a:spAutoFit/>
          </a:bodyPr>
          <a:lstStyle/>
          <a:p>
            <a:pPr marL="30480" marR="30480" algn="just">
              <a:lnSpc>
                <a:spcPct val="150000"/>
              </a:lnSpc>
              <a:buClrTx/>
              <a:buFontTx/>
              <a:buNone/>
              <a:defRPr/>
            </a:pPr>
            <a:r>
              <a:rPr lang="en-US" sz="2000" kern="1200" dirty="0" err="1">
                <a:solidFill>
                  <a:prstClr val="black"/>
                </a:solidFill>
                <a:latin typeface="+mj-lt"/>
                <a:ea typeface="Times New Roman" panose="02020603050405020304" pitchFamily="18" charset="0"/>
                <a:cs typeface="+mn-cs"/>
              </a:rPr>
              <a:t>Thực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hiện</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các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hoạt</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động</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sau</a:t>
            </a:r>
            <a:r>
              <a:rPr lang="en-US" sz="2000" kern="1200" dirty="0">
                <a:solidFill>
                  <a:prstClr val="black"/>
                </a:solidFill>
                <a:latin typeface="+mj-lt"/>
                <a:ea typeface="Times New Roman" panose="02020603050405020304" pitchFamily="18" charset="0"/>
                <a:cs typeface="+mn-cs"/>
              </a:rPr>
              <a:t>:</a:t>
            </a:r>
          </a:p>
        </p:txBody>
      </p:sp>
      <p:pic>
        <p:nvPicPr>
          <p:cNvPr id="9" name="Picture 8">
            <a:extLst>
              <a:ext uri="{FF2B5EF4-FFF2-40B4-BE49-F238E27FC236}">
                <a16:creationId xmlns:a16="http://schemas.microsoft.com/office/drawing/2014/main" id="{6D391E9A-244C-A640-DA35-540FEFFF2DE2}"/>
              </a:ext>
            </a:extLst>
          </p:cNvPr>
          <p:cNvPicPr>
            <a:picLocks noChangeAspect="1"/>
          </p:cNvPicPr>
          <p:nvPr/>
        </p:nvPicPr>
        <p:blipFill rotWithShape="1">
          <a:blip r:embed="rId3"/>
          <a:srcRect l="64689" t="27799" r="12418" b="34661"/>
          <a:stretch/>
        </p:blipFill>
        <p:spPr>
          <a:xfrm>
            <a:off x="4572000" y="1263357"/>
            <a:ext cx="2493818" cy="2692565"/>
          </a:xfrm>
          <a:prstGeom prst="rect">
            <a:avLst/>
          </a:prstGeom>
        </p:spPr>
      </p:pic>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4"/>
          <a:srcRect l="26375" r="25583"/>
          <a:stretch/>
        </p:blipFill>
        <p:spPr>
          <a:xfrm>
            <a:off x="7346103" y="1471334"/>
            <a:ext cx="1125724" cy="1318045"/>
          </a:xfrm>
          <a:prstGeom prst="rect">
            <a:avLst/>
          </a:prstGeom>
        </p:spPr>
      </p:pic>
      <p:sp>
        <p:nvSpPr>
          <p:cNvPr id="5" name="TextBox 4">
            <a:extLst>
              <a:ext uri="{FF2B5EF4-FFF2-40B4-BE49-F238E27FC236}">
                <a16:creationId xmlns:a16="http://schemas.microsoft.com/office/drawing/2014/main" id="{3B8AAC4A-5EFC-FE2A-B80F-E28F01360916}"/>
              </a:ext>
            </a:extLst>
          </p:cNvPr>
          <p:cNvSpPr txBox="1"/>
          <p:nvPr/>
        </p:nvSpPr>
        <p:spPr>
          <a:xfrm>
            <a:off x="379867" y="4066532"/>
            <a:ext cx="8384266" cy="496996"/>
          </a:xfrm>
          <a:prstGeom prst="rect">
            <a:avLst/>
          </a:prstGeom>
          <a:noFill/>
        </p:spPr>
        <p:txBody>
          <a:bodyPr wrap="square">
            <a:spAutoFit/>
          </a:bodyPr>
          <a:lstStyle/>
          <a:p>
            <a:pPr>
              <a:lnSpc>
                <a:spcPct val="150000"/>
              </a:lnSpc>
            </a:pPr>
            <a:r>
              <a:rPr lang="en-US" sz="2000" b="0" i="0" dirty="0">
                <a:solidFill>
                  <a:srgbClr val="000000"/>
                </a:solidFill>
                <a:effectLst/>
                <a:latin typeface="+mj-lt"/>
              </a:rPr>
              <a:t>d) </a:t>
            </a:r>
            <a:r>
              <a:rPr lang="en-US" sz="2000" b="0" i="0" dirty="0" err="1">
                <a:solidFill>
                  <a:srgbClr val="000000"/>
                </a:solidFill>
                <a:effectLst/>
                <a:latin typeface="+mj-lt"/>
              </a:rPr>
              <a:t>Dựa</a:t>
            </a:r>
            <a:r>
              <a:rPr lang="en-US" sz="2000" b="0" i="0" dirty="0">
                <a:solidFill>
                  <a:srgbClr val="000000"/>
                </a:solidFill>
                <a:effectLst/>
                <a:latin typeface="+mj-lt"/>
              </a:rPr>
              <a:t> </a:t>
            </a:r>
            <a:r>
              <a:rPr lang="en-US" sz="2000" b="0" i="0" dirty="0" err="1">
                <a:solidFill>
                  <a:srgbClr val="000000"/>
                </a:solidFill>
                <a:effectLst/>
                <a:latin typeface="+mj-lt"/>
              </a:rPr>
              <a:t>vào</a:t>
            </a:r>
            <a:r>
              <a:rPr lang="en-US" sz="2000" b="0" i="0" dirty="0">
                <a:solidFill>
                  <a:srgbClr val="000000"/>
                </a:solidFill>
                <a:effectLst/>
                <a:latin typeface="+mj-lt"/>
              </a:rPr>
              <a:t> </a:t>
            </a:r>
            <a:r>
              <a:rPr lang="en-US" sz="2000" b="0" i="0" dirty="0" err="1">
                <a:solidFill>
                  <a:srgbClr val="000000"/>
                </a:solidFill>
                <a:effectLst/>
                <a:latin typeface="+mj-lt"/>
              </a:rPr>
              <a:t>kết</a:t>
            </a:r>
            <a:r>
              <a:rPr lang="en-US" sz="2000" b="0" i="0" dirty="0">
                <a:solidFill>
                  <a:srgbClr val="000000"/>
                </a:solidFill>
                <a:effectLst/>
                <a:latin typeface="+mj-lt"/>
              </a:rPr>
              <a:t> </a:t>
            </a:r>
            <a:r>
              <a:rPr lang="en-US" sz="2000" b="0" i="0" dirty="0" err="1">
                <a:solidFill>
                  <a:srgbClr val="000000"/>
                </a:solidFill>
                <a:effectLst/>
                <a:latin typeface="+mj-lt"/>
              </a:rPr>
              <a:t>quả</a:t>
            </a:r>
            <a:r>
              <a:rPr lang="en-US" sz="2000" b="0" i="0" dirty="0">
                <a:solidFill>
                  <a:srgbClr val="000000"/>
                </a:solidFill>
                <a:effectLst/>
                <a:latin typeface="+mj-lt"/>
              </a:rPr>
              <a:t> ở </a:t>
            </a:r>
            <a:r>
              <a:rPr lang="en-US" sz="2000" b="0" i="0" dirty="0" err="1">
                <a:solidFill>
                  <a:srgbClr val="000000"/>
                </a:solidFill>
                <a:effectLst/>
                <a:latin typeface="+mj-lt"/>
              </a:rPr>
              <a:t>câu</a:t>
            </a:r>
            <a:r>
              <a:rPr lang="en-US" sz="2000" b="0" i="0" dirty="0">
                <a:solidFill>
                  <a:srgbClr val="000000"/>
                </a:solidFill>
                <a:effectLst/>
                <a:latin typeface="+mj-lt"/>
              </a:rPr>
              <a:t> c, </a:t>
            </a:r>
            <a:r>
              <a:rPr lang="en-US" sz="2000" b="0" i="0" dirty="0" err="1">
                <a:solidFill>
                  <a:srgbClr val="000000"/>
                </a:solidFill>
                <a:effectLst/>
                <a:latin typeface="+mj-lt"/>
              </a:rPr>
              <a:t>dự</a:t>
            </a:r>
            <a:r>
              <a:rPr lang="en-US" sz="2000" b="0" i="0" dirty="0">
                <a:solidFill>
                  <a:srgbClr val="000000"/>
                </a:solidFill>
                <a:effectLst/>
                <a:latin typeface="+mj-lt"/>
              </a:rPr>
              <a:t> </a:t>
            </a:r>
            <a:r>
              <a:rPr lang="en-US" sz="2000" b="0" i="0" dirty="0" err="1">
                <a:solidFill>
                  <a:srgbClr val="000000"/>
                </a:solidFill>
                <a:effectLst/>
                <a:latin typeface="+mj-lt"/>
              </a:rPr>
              <a:t>đoán</a:t>
            </a:r>
            <a:r>
              <a:rPr lang="en-US" sz="2000" b="0" i="0" dirty="0">
                <a:solidFill>
                  <a:srgbClr val="000000"/>
                </a:solidFill>
                <a:effectLst/>
                <a:latin typeface="+mj-lt"/>
              </a:rPr>
              <a:t> </a:t>
            </a:r>
            <a:r>
              <a:rPr lang="en-US" sz="2000" b="0" i="0" dirty="0" err="1">
                <a:solidFill>
                  <a:srgbClr val="000000"/>
                </a:solidFill>
                <a:effectLst/>
                <a:latin typeface="+mj-lt"/>
              </a:rPr>
              <a:t>mối</a:t>
            </a:r>
            <a:r>
              <a:rPr lang="en-US" sz="2000" b="0" i="0" dirty="0">
                <a:solidFill>
                  <a:srgbClr val="000000"/>
                </a:solidFill>
                <a:effectLst/>
                <a:latin typeface="+mj-lt"/>
              </a:rPr>
              <a:t> </a:t>
            </a:r>
            <a:r>
              <a:rPr lang="en-US" sz="2000" b="0" i="0" dirty="0" err="1">
                <a:solidFill>
                  <a:srgbClr val="000000"/>
                </a:solidFill>
                <a:effectLst/>
                <a:latin typeface="+mj-lt"/>
              </a:rPr>
              <a:t>liên</a:t>
            </a:r>
            <a:r>
              <a:rPr lang="en-US" sz="2000" b="0" i="0" dirty="0">
                <a:solidFill>
                  <a:srgbClr val="000000"/>
                </a:solidFill>
                <a:effectLst/>
                <a:latin typeface="+mj-lt"/>
              </a:rPr>
              <a:t> </a:t>
            </a:r>
            <a:r>
              <a:rPr lang="en-US" sz="2000" b="0" i="0" dirty="0" err="1">
                <a:solidFill>
                  <a:srgbClr val="000000"/>
                </a:solidFill>
                <a:effectLst/>
                <a:latin typeface="+mj-lt"/>
              </a:rPr>
              <a:t>hệ</a:t>
            </a:r>
            <a:r>
              <a:rPr lang="en-US" sz="2000" b="0" i="0" dirty="0">
                <a:solidFill>
                  <a:srgbClr val="000000"/>
                </a:solidFill>
                <a:effectLst/>
                <a:latin typeface="+mj-lt"/>
              </a:rPr>
              <a:t> </a:t>
            </a:r>
            <a:r>
              <a:rPr lang="en-US" sz="2000" b="0" i="0" dirty="0" err="1">
                <a:solidFill>
                  <a:srgbClr val="000000"/>
                </a:solidFill>
                <a:effectLst/>
                <a:latin typeface="+mj-lt"/>
              </a:rPr>
              <a:t>giữa</a:t>
            </a:r>
            <a:r>
              <a:rPr lang="en-US" sz="2000" b="0" i="0" dirty="0">
                <a:solidFill>
                  <a:srgbClr val="000000"/>
                </a:solidFill>
                <a:effectLst/>
                <a:latin typeface="+mj-lt"/>
              </a:rPr>
              <a:t> a</a:t>
            </a:r>
            <a:r>
              <a:rPr lang="en-US" sz="2000" b="0" i="0" baseline="30000" dirty="0">
                <a:solidFill>
                  <a:srgbClr val="000000"/>
                </a:solidFill>
                <a:effectLst/>
                <a:latin typeface="+mj-lt"/>
              </a:rPr>
              <a:t>2</a:t>
            </a:r>
            <a:r>
              <a:rPr lang="en-US" sz="2000" b="0" i="0" dirty="0">
                <a:solidFill>
                  <a:srgbClr val="000000"/>
                </a:solidFill>
                <a:effectLst/>
                <a:latin typeface="+mj-lt"/>
              </a:rPr>
              <a:t> </a:t>
            </a:r>
            <a:r>
              <a:rPr lang="en-US" sz="2000" b="0" i="0" dirty="0" err="1">
                <a:solidFill>
                  <a:srgbClr val="000000"/>
                </a:solidFill>
                <a:effectLst/>
                <a:latin typeface="+mj-lt"/>
              </a:rPr>
              <a:t>và</a:t>
            </a:r>
            <a:r>
              <a:rPr lang="en-US" sz="2000" b="0" i="0" dirty="0">
                <a:solidFill>
                  <a:srgbClr val="000000"/>
                </a:solidFill>
                <a:effectLst/>
                <a:latin typeface="+mj-lt"/>
              </a:rPr>
              <a:t> b</a:t>
            </a:r>
            <a:r>
              <a:rPr lang="en-US" sz="2000" b="0" i="0" baseline="30000" dirty="0">
                <a:solidFill>
                  <a:srgbClr val="000000"/>
                </a:solidFill>
                <a:effectLst/>
                <a:latin typeface="+mj-lt"/>
              </a:rPr>
              <a:t>2 </a:t>
            </a:r>
            <a:r>
              <a:rPr lang="en-US" sz="2000" b="0" i="0" dirty="0">
                <a:solidFill>
                  <a:srgbClr val="000000"/>
                </a:solidFill>
                <a:effectLst/>
                <a:latin typeface="+mj-lt"/>
              </a:rPr>
              <a:t>+ c</a:t>
            </a:r>
            <a:r>
              <a:rPr lang="en-US" sz="2000" b="0" i="0" baseline="30000" dirty="0">
                <a:solidFill>
                  <a:srgbClr val="000000"/>
                </a:solidFill>
                <a:effectLst/>
                <a:latin typeface="+mj-lt"/>
              </a:rPr>
              <a:t>2</a:t>
            </a:r>
            <a:r>
              <a:rPr lang="en-US" sz="2000" b="0" i="0" dirty="0">
                <a:solidFill>
                  <a:srgbClr val="000000"/>
                </a:solidFill>
                <a:effectLst/>
                <a:latin typeface="+mj-lt"/>
              </a:rPr>
              <a:t>.</a:t>
            </a:r>
            <a:endParaRPr lang="en-US" sz="2000" dirty="0">
              <a:latin typeface="+mj-lt"/>
            </a:endParaRPr>
          </a:p>
        </p:txBody>
      </p:sp>
      <p:grpSp>
        <p:nvGrpSpPr>
          <p:cNvPr id="2" name="Group 1">
            <a:extLst>
              <a:ext uri="{FF2B5EF4-FFF2-40B4-BE49-F238E27FC236}">
                <a16:creationId xmlns:a16="http://schemas.microsoft.com/office/drawing/2014/main" id="{3F1CF188-05B3-D9EF-A9B3-9228E284C36F}"/>
              </a:ext>
            </a:extLst>
          </p:cNvPr>
          <p:cNvGrpSpPr/>
          <p:nvPr/>
        </p:nvGrpSpPr>
        <p:grpSpPr>
          <a:xfrm>
            <a:off x="4065915" y="722542"/>
            <a:ext cx="5035456" cy="400110"/>
            <a:chOff x="4770114" y="1084302"/>
            <a:chExt cx="5035456" cy="400110"/>
          </a:xfrm>
        </p:grpSpPr>
        <p:sp>
          <p:nvSpPr>
            <p:cNvPr id="6" name="Rectangle 1">
              <a:extLst>
                <a:ext uri="{FF2B5EF4-FFF2-40B4-BE49-F238E27FC236}">
                  <a16:creationId xmlns:a16="http://schemas.microsoft.com/office/drawing/2014/main" id="{B3275834-9616-4CA7-FABA-2CE886277851}"/>
                </a:ext>
              </a:extLst>
            </p:cNvPr>
            <p:cNvSpPr>
              <a:spLocks noChangeArrowheads="1"/>
            </p:cNvSpPr>
            <p:nvPr/>
          </p:nvSpPr>
          <p:spPr bwMode="auto">
            <a:xfrm>
              <a:off x="5134098" y="1084302"/>
              <a:ext cx="46714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đôi</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2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2000" b="1" i="1" dirty="0">
                  <a:solidFill>
                    <a:srgbClr val="000000"/>
                  </a:solidFill>
                  <a:latin typeface="Arial" panose="020B0604020202020204" pitchFamily="34" charset="0"/>
                  <a:cs typeface="Arial" panose="020B0604020202020204" pitchFamily="34" charset="0"/>
                </a:rPr>
                <a:t>HĐ1</a:t>
              </a:r>
              <a:r>
                <a:rPr kumimoji="0" lang="en-US" altLang="en-US" sz="2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9438BFD6-EAFC-7F48-B904-962E33AD6EE0}"/>
                </a:ext>
              </a:extLst>
            </p:cNvPr>
            <p:cNvPicPr>
              <a:picLocks noChangeAspect="1"/>
            </p:cNvPicPr>
            <p:nvPr/>
          </p:nvPicPr>
          <p:blipFill>
            <a:blip r:embed="rId5"/>
            <a:stretch>
              <a:fillRect/>
            </a:stretch>
          </p:blipFill>
          <p:spPr>
            <a:xfrm>
              <a:off x="4770114" y="1132700"/>
              <a:ext cx="563298" cy="303314"/>
            </a:xfrm>
            <a:prstGeom prst="rect">
              <a:avLst/>
            </a:prstGeom>
          </p:spPr>
        </p:pic>
      </p:grpSp>
    </p:spTree>
    <p:extLst>
      <p:ext uri="{BB962C8B-B14F-4D97-AF65-F5344CB8AC3E}">
        <p14:creationId xmlns:p14="http://schemas.microsoft.com/office/powerpoint/2010/main" val="10799818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745762" y="289202"/>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3925871" y="489257"/>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368162" y="1480267"/>
                <a:ext cx="8104599" cy="2899255"/>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Times New Roman" panose="02020603050405020304" pitchFamily="18" charset="0"/>
                    <a:cs typeface="Times New Roman" panose="02020603050405020304" pitchFamily="18" charset="0"/>
                  </a:rPr>
                  <a:t>c)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𝐴𝐵𝐶𝐷</m:t>
                        </m:r>
                      </m:sub>
                    </m:sSub>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là</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𝑐</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đơn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vị</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diện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tích</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𝑀𝑁𝑃𝑄</m:t>
                        </m:r>
                      </m:sub>
                    </m:sSub>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là</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đơn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vị</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diện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tích</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𝐴𝑄𝑀</m:t>
                        </m:r>
                      </m:sub>
                    </m:sSub>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là</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𝑏𝑐</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đơn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vị</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diện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tích</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err="1">
                    <a:latin typeface="+mj-lt"/>
                    <a:ea typeface="Times New Roman" panose="02020603050405020304" pitchFamily="18" charset="0"/>
                    <a:cs typeface="Times New Roman" panose="02020603050405020304" pitchFamily="18" charset="0"/>
                  </a:rPr>
                  <a:t>Tổng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diện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tích</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của</a:t>
                </a:r>
                <a:r>
                  <a:rPr lang="en-US" sz="2000" kern="100" dirty="0">
                    <a:latin typeface="+mj-lt"/>
                    <a:ea typeface="Times New Roman" panose="02020603050405020304" pitchFamily="18" charset="0"/>
                    <a:cs typeface="Times New Roman" panose="02020603050405020304" pitchFamily="18" charset="0"/>
                  </a:rPr>
                  <a:t> 4 tam </a:t>
                </a:r>
                <a:r>
                  <a:rPr lang="en-US" sz="2000" kern="100" dirty="0" err="1">
                    <a:latin typeface="+mj-lt"/>
                    <a:ea typeface="Times New Roman" panose="02020603050405020304" pitchFamily="18" charset="0"/>
                    <a:cs typeface="Times New Roman" panose="02020603050405020304" pitchFamily="18" charset="0"/>
                  </a:rPr>
                  <a:t>giác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vuông</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𝐴𝑄𝑀</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𝐵𝑀𝑁</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𝐶𝑁𝑃</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𝐷𝑃𝑄</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là</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4.</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𝑏𝑐</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𝑏𝑐</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đơn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vị</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diện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tích</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368162" y="1480267"/>
                <a:ext cx="8104599" cy="2899255"/>
              </a:xfrm>
              <a:prstGeom prst="rect">
                <a:avLst/>
              </a:prstGeom>
              <a:blipFill>
                <a:blip r:embed="rId4"/>
                <a:stretch>
                  <a:fillRect l="-752" b="-632"/>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5"/>
          <a:srcRect l="26375" r="25583"/>
          <a:stretch/>
        </p:blipFill>
        <p:spPr>
          <a:xfrm>
            <a:off x="7279439" y="3755592"/>
            <a:ext cx="1193322" cy="1397191"/>
          </a:xfrm>
          <a:prstGeom prst="rect">
            <a:avLst/>
          </a:prstGeom>
        </p:spPr>
      </p:pic>
      <p:pic>
        <p:nvPicPr>
          <p:cNvPr id="2" name="Picture 1">
            <a:extLst>
              <a:ext uri="{FF2B5EF4-FFF2-40B4-BE49-F238E27FC236}">
                <a16:creationId xmlns:a16="http://schemas.microsoft.com/office/drawing/2014/main" id="{A48171EC-33D1-3733-7A06-0E906F15E648}"/>
              </a:ext>
            </a:extLst>
          </p:cNvPr>
          <p:cNvPicPr>
            <a:picLocks noChangeAspect="1"/>
          </p:cNvPicPr>
          <p:nvPr/>
        </p:nvPicPr>
        <p:blipFill rotWithShape="1">
          <a:blip r:embed="rId6"/>
          <a:srcRect l="64689" t="27799" r="12418" b="34661"/>
          <a:stretch/>
        </p:blipFill>
        <p:spPr>
          <a:xfrm>
            <a:off x="5875954" y="689312"/>
            <a:ext cx="2303932" cy="2487546"/>
          </a:xfrm>
          <a:prstGeom prst="rect">
            <a:avLst/>
          </a:prstGeom>
        </p:spPr>
      </p:pic>
    </p:spTree>
    <p:extLst>
      <p:ext uri="{BB962C8B-B14F-4D97-AF65-F5344CB8AC3E}">
        <p14:creationId xmlns:p14="http://schemas.microsoft.com/office/powerpoint/2010/main" val="4959008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left)">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 calcmode="lin" valueType="num">
                                      <p:cBhvr>
                                        <p:cTn id="27" dur="500" fill="hold"/>
                                        <p:tgtEl>
                                          <p:spTgt spid="19">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9">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19">
                                            <p:txEl>
                                              <p:pRg st="3" end="3"/>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 calcmode="lin" valueType="num">
                                      <p:cBhvr>
                                        <p:cTn id="32" dur="500" fill="hold"/>
                                        <p:tgtEl>
                                          <p:spTgt spid="19">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19">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Rectangle 2">
            <a:extLst>
              <a:ext uri="{FF2B5EF4-FFF2-40B4-BE49-F238E27FC236}">
                <a16:creationId xmlns:a16="http://schemas.microsoft.com/office/drawing/2014/main" id="{02517483-3108-99D9-4424-72E1E8A42BFA}"/>
              </a:ext>
            </a:extLst>
          </p:cNvPr>
          <p:cNvSpPr/>
          <p:nvPr/>
        </p:nvSpPr>
        <p:spPr>
          <a:xfrm>
            <a:off x="745762" y="289202"/>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1.</a:t>
            </a:r>
          </a:p>
        </p:txBody>
      </p:sp>
      <p:grpSp>
        <p:nvGrpSpPr>
          <p:cNvPr id="5" name="Group 4">
            <a:extLst>
              <a:ext uri="{FF2B5EF4-FFF2-40B4-BE49-F238E27FC236}">
                <a16:creationId xmlns:a16="http://schemas.microsoft.com/office/drawing/2014/main" id="{847A56E1-C1D6-5BB6-FD8A-15C3EEE36357}"/>
              </a:ext>
            </a:extLst>
          </p:cNvPr>
          <p:cNvGrpSpPr/>
          <p:nvPr/>
        </p:nvGrpSpPr>
        <p:grpSpPr>
          <a:xfrm>
            <a:off x="3925871" y="489257"/>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486408" y="1360839"/>
                <a:ext cx="4964367" cy="2869312"/>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Times New Roman" panose="02020603050405020304" pitchFamily="18" charset="0"/>
                    <a:cs typeface="Times New Roman" panose="02020603050405020304" pitchFamily="18" charset="0"/>
                  </a:rPr>
                  <a:t>d)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𝐴𝐵𝐶𝐷</m:t>
                        </m:r>
                      </m:sub>
                    </m:sSub>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bằng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tổng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diện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tích</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của</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hình</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vuông</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𝑀𝑁𝑃𝑄</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và</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diện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tích</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của</a:t>
                </a:r>
                <a:r>
                  <a:rPr lang="en-US" sz="2000" kern="100" dirty="0">
                    <a:latin typeface="+mj-lt"/>
                    <a:ea typeface="Times New Roman" panose="02020603050405020304" pitchFamily="18" charset="0"/>
                    <a:cs typeface="Times New Roman" panose="02020603050405020304" pitchFamily="18" charset="0"/>
                  </a:rPr>
                  <a:t> 4 tam </a:t>
                </a:r>
                <a:r>
                  <a:rPr lang="en-US" sz="2000" kern="100" dirty="0" err="1">
                    <a:latin typeface="+mj-lt"/>
                    <a:ea typeface="Times New Roman" panose="02020603050405020304" pitchFamily="18" charset="0"/>
                    <a:cs typeface="Times New Roman" panose="02020603050405020304" pitchFamily="18" charset="0"/>
                  </a:rPr>
                  <a:t>giác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vuông</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𝐴𝑄𝑀</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𝐵𝑀𝑁</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𝐶𝑁𝑃</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 </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𝐷𝑃𝑄</m:t>
                    </m:r>
                  </m:oMath>
                </a14:m>
                <a:r>
                  <a:rPr lang="en-US" sz="2000" kern="100" dirty="0">
                    <a:latin typeface="+mj-lt"/>
                    <a:ea typeface="Times New Roman" panose="02020603050405020304" pitchFamily="18" charset="0"/>
                    <a:cs typeface="Times New Roman" panose="02020603050405020304" pitchFamily="18" charset="0"/>
                  </a:rPr>
                  <a:t> hay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Times New Roman" panose="02020603050405020304" pitchFamily="18" charset="0"/>
                    <a:cs typeface="Times New Roman" panose="02020603050405020304" pitchFamily="18" charset="0"/>
                  </a:rPr>
                  <a:t>Do </a:t>
                </a:r>
                <a:r>
                  <a:rPr lang="en-US" sz="2000" kern="100" dirty="0" err="1">
                    <a:latin typeface="+mj-lt"/>
                    <a:ea typeface="Times New Roman" panose="02020603050405020304" pitchFamily="18" charset="0"/>
                    <a:cs typeface="Times New Roman" panose="02020603050405020304" pitchFamily="18" charset="0"/>
                  </a:rPr>
                  <a:t>đó</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𝑐</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𝑏𝑐</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Times New Roman" panose="02020603050405020304" pitchFamily="18" charset="0"/>
                    <a:cs typeface="Times New Roman" panose="02020603050405020304" pitchFamily="18" charset="0"/>
                  </a:rPr>
                  <a:t>Hay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𝑏𝑐</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𝑐</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𝑏𝑐</m:t>
                    </m:r>
                  </m:oMath>
                </a14:m>
                <a:endParaRPr lang="en-US" sz="2000" kern="100" dirty="0">
                  <a:latin typeface="+mj-lt"/>
                  <a:ea typeface="Times New Roman" panose="02020603050405020304" pitchFamily="18"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dirty="0">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𝑏</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𝑐</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𝑎</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486408" y="1360839"/>
                <a:ext cx="4964367" cy="2869312"/>
              </a:xfrm>
              <a:prstGeom prst="rect">
                <a:avLst/>
              </a:prstGeom>
              <a:blipFill>
                <a:blip r:embed="rId4"/>
                <a:stretch>
                  <a:fillRect l="-1351" r="-122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4229324D-DFB4-57D3-657D-4EEE1B95EAF5}"/>
              </a:ext>
            </a:extLst>
          </p:cNvPr>
          <p:cNvPicPr>
            <a:picLocks noChangeAspect="1"/>
          </p:cNvPicPr>
          <p:nvPr/>
        </p:nvPicPr>
        <p:blipFill rotWithShape="1">
          <a:blip r:embed="rId5"/>
          <a:srcRect l="26375" r="25583"/>
          <a:stretch/>
        </p:blipFill>
        <p:spPr>
          <a:xfrm>
            <a:off x="7279439" y="3755592"/>
            <a:ext cx="1193322" cy="1397191"/>
          </a:xfrm>
          <a:prstGeom prst="rect">
            <a:avLst/>
          </a:prstGeom>
        </p:spPr>
      </p:pic>
      <p:pic>
        <p:nvPicPr>
          <p:cNvPr id="4" name="Picture 3">
            <a:extLst>
              <a:ext uri="{FF2B5EF4-FFF2-40B4-BE49-F238E27FC236}">
                <a16:creationId xmlns:a16="http://schemas.microsoft.com/office/drawing/2014/main" id="{A28F52D9-81F0-97B1-78D7-DC639FC863E8}"/>
              </a:ext>
            </a:extLst>
          </p:cNvPr>
          <p:cNvPicPr>
            <a:picLocks noChangeAspect="1"/>
          </p:cNvPicPr>
          <p:nvPr/>
        </p:nvPicPr>
        <p:blipFill rotWithShape="1">
          <a:blip r:embed="rId6"/>
          <a:srcRect l="64689" t="27799" r="12418" b="34661"/>
          <a:stretch/>
        </p:blipFill>
        <p:spPr>
          <a:xfrm>
            <a:off x="5792826" y="1149189"/>
            <a:ext cx="2303932" cy="2487546"/>
          </a:xfrm>
          <a:prstGeom prst="rect">
            <a:avLst/>
          </a:prstGeom>
        </p:spPr>
      </p:pic>
    </p:spTree>
    <p:extLst>
      <p:ext uri="{BB962C8B-B14F-4D97-AF65-F5344CB8AC3E}">
        <p14:creationId xmlns:p14="http://schemas.microsoft.com/office/powerpoint/2010/main" val="42084291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7434</TotalTime>
  <Words>2853</Words>
  <Application>Microsoft Office PowerPoint</Application>
  <PresentationFormat>On-screen Show (16:9)</PresentationFormat>
  <Paragraphs>248</Paragraphs>
  <Slides>46</Slides>
  <Notes>33</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46</vt:i4>
      </vt:variant>
    </vt:vector>
  </HeadingPairs>
  <TitlesOfParts>
    <vt:vector size="61" baseType="lpstr">
      <vt:lpstr>Bebas Neue</vt:lpstr>
      <vt:lpstr>Times New Roman</vt:lpstr>
      <vt:lpstr>Roboto Condensed Light</vt:lpstr>
      <vt:lpstr>Russo One</vt:lpstr>
      <vt:lpstr>DM Sans</vt:lpstr>
      <vt:lpstr>Calibri Light</vt:lpstr>
      <vt:lpstr>Cambria Math</vt:lpstr>
      <vt:lpstr>Arial</vt:lpstr>
      <vt:lpstr>Didact Gothic</vt:lpstr>
      <vt:lpstr>Calibri</vt:lpstr>
      <vt:lpstr>Open Sans</vt:lpstr>
      <vt:lpstr>Navigating the Digital World Safely and Responsibly Workshop by Slidesgo</vt:lpstr>
      <vt:lpstr>3_Office Theme</vt:lpstr>
      <vt:lpstr>1_Office Theme</vt:lpstr>
      <vt:lpstr>2_Office Theme</vt:lpstr>
      <vt:lpstr>THÂN MẾN CHÀO CÁC EM HỌC SINH  ĐẾN VỚI BÀI HỌC MỚI</vt:lpstr>
      <vt:lpstr>PowerPoint Presentation</vt:lpstr>
      <vt:lpstr>PowerPoint Presentation</vt:lpstr>
      <vt:lpstr>NỘI DUNG BÀI HỌC</vt:lpstr>
      <vt:lpstr>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ĐỊNH LÍ PYTHAGORE ĐẢO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BẠN ĐÃ CHÚ Ý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tuyết nguyễn thị ánh</cp:lastModifiedBy>
  <cp:revision>16</cp:revision>
  <dcterms:modified xsi:type="dcterms:W3CDTF">2023-09-26T16:06:48Z</dcterms:modified>
</cp:coreProperties>
</file>