
<file path=[Content_Types].xml><?xml version="1.0" encoding="utf-8"?>
<Types xmlns="http://schemas.openxmlformats.org/package/2006/content-types">
  <Default Extension="bin" ContentType="application/vnd.openxmlformats-officedocument.oleObject"/>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 id="2147483677" r:id="rId3"/>
  </p:sldMasterIdLst>
  <p:sldIdLst>
    <p:sldId id="314" r:id="rId4"/>
    <p:sldId id="315" r:id="rId5"/>
    <p:sldId id="316" r:id="rId6"/>
    <p:sldId id="317" r:id="rId7"/>
    <p:sldId id="318" r:id="rId8"/>
    <p:sldId id="319" r:id="rId9"/>
    <p:sldId id="320" r:id="rId10"/>
    <p:sldId id="260" r:id="rId11"/>
    <p:sldId id="261" r:id="rId12"/>
    <p:sldId id="321" r:id="rId13"/>
    <p:sldId id="256" r:id="rId14"/>
    <p:sldId id="334" r:id="rId15"/>
    <p:sldId id="335" r:id="rId16"/>
    <p:sldId id="336" r:id="rId17"/>
    <p:sldId id="337" r:id="rId18"/>
    <p:sldId id="290" r:id="rId19"/>
    <p:sldId id="262" r:id="rId20"/>
    <p:sldId id="263" r:id="rId21"/>
    <p:sldId id="324" r:id="rId22"/>
    <p:sldId id="325" r:id="rId23"/>
    <p:sldId id="326" r:id="rId24"/>
    <p:sldId id="265" r:id="rId25"/>
    <p:sldId id="327" r:id="rId26"/>
    <p:sldId id="328" r:id="rId27"/>
    <p:sldId id="329" r:id="rId28"/>
    <p:sldId id="330" r:id="rId29"/>
    <p:sldId id="258" r:id="rId30"/>
    <p:sldId id="259" r:id="rId31"/>
    <p:sldId id="331" r:id="rId32"/>
    <p:sldId id="332" r:id="rId33"/>
    <p:sldId id="31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60D555-DD1F-448C-B70C-4569AD851644}"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0D555-DD1F-448C-B70C-4569AD851644}"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0D555-DD1F-448C-B70C-4569AD851644}"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0D555-DD1F-448C-B70C-4569AD851644}"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0D555-DD1F-448C-B70C-4569AD851644}"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0D555-DD1F-448C-B70C-4569AD851644}"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0D555-DD1F-448C-B70C-4569AD851644}"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0D555-DD1F-448C-B70C-4569AD851644}"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E7B8DB-E35D-4CE4-A25F-071A7CC5032B}"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7B8DB-E35D-4CE4-A25F-071A7CC5032B}"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E7B8DB-E35D-4CE4-A25F-071A7CC5032B}"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0D555-DD1F-448C-B70C-4569AD851644}"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E7B8DB-E35D-4CE4-A25F-071A7CC5032B}"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E7B8DB-E35D-4CE4-A25F-071A7CC5032B}" type="datetimeFigureOut">
              <a:rPr lang="en-US" smtClean="0"/>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E7B8DB-E35D-4CE4-A25F-071A7CC5032B}" type="datetimeFigureOut">
              <a:rPr lang="en-US" smtClean="0"/>
              <a:t>9/10/2024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7B8DB-E35D-4CE4-A25F-071A7CC5032B}" type="datetimeFigureOut">
              <a:rPr lang="en-US" smtClean="0"/>
              <a:t>9/10/2024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E7B8DB-E35D-4CE4-A25F-071A7CC5032B}"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E7B8DB-E35D-4CE4-A25F-071A7CC5032B}"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7B8DB-E35D-4CE4-A25F-071A7CC5032B}"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7B8DB-E35D-4CE4-A25F-071A7CC5032B}"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E0B2CD0-3598-4129-87F5-794ED3B2050C}" type="slidenum">
              <a:rPr lang="en-US" altLang="en-US"/>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55C33AF-F333-42A7-944F-492501A98A30}"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0D555-DD1F-448C-B70C-4569AD851644}"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D87995C-12BC-450C-811C-C262CEBF4435}" type="slidenum">
              <a:rPr lang="en-US" altLang="en-US"/>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E0F0C09-A175-4305-9CDF-6221F69D2B1C}" type="slidenum">
              <a:rPr lang="en-US" altLang="en-US"/>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AE5141D-DD9C-4B33-A32E-CF92A2754849}" type="slidenum">
              <a:rPr lang="en-US" altLang="en-US"/>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5623FC1-5FA8-4400-A14B-2125269E45C3}" type="slidenum">
              <a:rPr lang="en-US" altLang="en-US"/>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2768176-1AA6-4962-9736-87220F083D97}" type="slidenum">
              <a:rPr lang="en-US" altLang="en-US"/>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D406C69-7D47-4141-A46B-FC42FC9FBFF5}" type="slidenum">
              <a:rPr lang="en-US" altLang="en-US"/>
              <a:t>‹#›</a:t>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5DDAB45-D47F-4047-9451-D44F9516BF5F}" type="slidenum">
              <a:rPr lang="en-US" altLang="en-US"/>
              <a:t>‹#›</a:t>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F07903B-FB64-4B87-8DBC-BC6BEAD5A94C}" type="slidenum">
              <a:rPr lang="en-US" altLang="en-US"/>
              <a:t>‹#›</a:t>
            </a:fld>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901587D-9F59-4D49-AB51-74D9DBEC715D}"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60D555-DD1F-448C-B70C-4569AD851644}"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60D555-DD1F-448C-B70C-4569AD851644}" type="datetimeFigureOut">
              <a:rPr lang="en-US" smtClean="0"/>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60D555-DD1F-448C-B70C-4569AD851644}" type="datetimeFigureOut">
              <a:rPr lang="en-US" smtClean="0"/>
              <a:t>9/10/2024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0D555-DD1F-448C-B70C-4569AD851644}" type="datetimeFigureOut">
              <a:rPr lang="en-US" smtClean="0"/>
              <a:t>9/10/2024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60D555-DD1F-448C-B70C-4569AD851644}"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60D555-DD1F-448C-B70C-4569AD851644}"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60D555-DD1F-448C-B70C-4569AD851644}" type="datetimeFigureOut">
              <a:rPr lang="en-US" smtClean="0"/>
              <a:t>9/10/2024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11DFA82-D1D3-4226-9835-E6CED0D891C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7B8DB-E35D-4CE4-A25F-071A7CC5032B}" type="datetimeFigureOut">
              <a:rPr lang="en-US" smtClean="0"/>
              <a:t>9/10/2024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52013-2059-474C-9DAA-91990F553B3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C7703060-BB0C-47DC-8C7D-F861509F7512}"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34.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47.png"/><Relationship Id="rId1" Type="http://schemas.openxmlformats.org/officeDocument/2006/relationships/slideLayout" Target="../slideLayouts/slideLayout3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4.xml"/><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34.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1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7.xml"/><Relationship Id="rId18" Type="http://schemas.openxmlformats.org/officeDocument/2006/relationships/slide" Target="slide9.xml"/><Relationship Id="rId3" Type="http://schemas.openxmlformats.org/officeDocument/2006/relationships/image" Target="../media/image2.png"/><Relationship Id="rId7" Type="http://schemas.microsoft.com/office/2007/relationships/hdphoto" Target="../media/hdphoto2.wdp"/><Relationship Id="rId12" Type="http://schemas.microsoft.com/office/2007/relationships/hdphoto" Target="../media/hdphoto3.wdp"/><Relationship Id="rId17" Type="http://schemas.microsoft.com/office/2007/relationships/hdphoto" Target="../media/hdphoto4.wdp"/><Relationship Id="rId2" Type="http://schemas.openxmlformats.org/officeDocument/2006/relationships/slide" Target="slide3.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slide" Target="slide4.xml"/><Relationship Id="rId15" Type="http://schemas.openxmlformats.org/officeDocument/2006/relationships/slide" Target="slide8.xml"/><Relationship Id="rId10" Type="http://schemas.openxmlformats.org/officeDocument/2006/relationships/slide" Target="slide6.xml"/><Relationship Id="rId4" Type="http://schemas.microsoft.com/office/2007/relationships/hdphoto" Target="../media/hdphoto1.wdp"/><Relationship Id="rId9" Type="http://schemas.openxmlformats.org/officeDocument/2006/relationships/image" Target="../media/image4.jpeg"/><Relationship Id="rId1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2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72.png"/><Relationship Id="rId7" Type="http://schemas.openxmlformats.org/officeDocument/2006/relationships/image" Target="../media/image73.png"/><Relationship Id="rId2" Type="http://schemas.openxmlformats.org/officeDocument/2006/relationships/image" Target="../media/image71.jpeg"/><Relationship Id="rId1" Type="http://schemas.openxmlformats.org/officeDocument/2006/relationships/slideLayout" Target="../slideLayouts/slideLayout17.xml"/><Relationship Id="rId6" Type="http://schemas.openxmlformats.org/officeDocument/2006/relationships/slide" Target="slide26.xml"/><Relationship Id="rId5" Type="http://schemas.openxmlformats.org/officeDocument/2006/relationships/slide" Target="slide27.xml"/><Relationship Id="rId10" Type="http://schemas.openxmlformats.org/officeDocument/2006/relationships/slide" Target="slide17.xml"/><Relationship Id="rId4" Type="http://schemas.microsoft.com/office/2007/relationships/hdphoto" Target="../media/hdphoto18.wdp"/><Relationship Id="rId9" Type="http://schemas.openxmlformats.org/officeDocument/2006/relationships/slide" Target="slide29.xml"/></Relationships>
</file>

<file path=ppt/slides/_rels/slide2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71.jpeg"/><Relationship Id="rId1" Type="http://schemas.openxmlformats.org/officeDocument/2006/relationships/slideLayout" Target="../slideLayouts/slideLayout18.xml"/><Relationship Id="rId4" Type="http://schemas.openxmlformats.org/officeDocument/2006/relationships/image" Target="../media/image109.png"/></Relationships>
</file>

<file path=ppt/slides/_rels/slide2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71.jpeg"/><Relationship Id="rId1" Type="http://schemas.openxmlformats.org/officeDocument/2006/relationships/slideLayout" Target="../slideLayouts/slideLayout18.xml"/><Relationship Id="rId4" Type="http://schemas.openxmlformats.org/officeDocument/2006/relationships/slide" Target="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71.jpeg"/><Relationship Id="rId1" Type="http://schemas.openxmlformats.org/officeDocument/2006/relationships/slideLayout" Target="../slideLayouts/slideLayout18.xml"/><Relationship Id="rId4" Type="http://schemas.openxmlformats.org/officeDocument/2006/relationships/slide" Target="slide25.xml"/></Relationships>
</file>

<file path=ppt/slides/_rels/slide2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71.jpeg"/><Relationship Id="rId1" Type="http://schemas.openxmlformats.org/officeDocument/2006/relationships/slideLayout" Target="../slideLayouts/slideLayout18.xml"/><Relationship Id="rId4" Type="http://schemas.openxmlformats.org/officeDocument/2006/relationships/slide" Target="slide25.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10.png"/><Relationship Id="rId3" Type="http://schemas.microsoft.com/office/2007/relationships/media" Target="../media/media3.mp3"/><Relationship Id="rId7" Type="http://schemas.openxmlformats.org/officeDocument/2006/relationships/image" Target="../media/image15.png"/><Relationship Id="rId12" Type="http://schemas.openxmlformats.org/officeDocument/2006/relationships/image" Target="../media/image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9.png"/><Relationship Id="rId5" Type="http://schemas.openxmlformats.org/officeDocument/2006/relationships/slideLayout" Target="../slideLayouts/slideLayout7.xml"/><Relationship Id="rId15" Type="http://schemas.openxmlformats.org/officeDocument/2006/relationships/image" Target="../media/image11.png"/><Relationship Id="rId10" Type="http://schemas.microsoft.com/office/2007/relationships/hdphoto" Target="../media/hdphoto5.wdp"/><Relationship Id="rId4" Type="http://schemas.openxmlformats.org/officeDocument/2006/relationships/audio" Target="../media/media3.mp3"/><Relationship Id="rId9" Type="http://schemas.openxmlformats.org/officeDocument/2006/relationships/image" Target="../media/image8.png"/><Relationship Id="rId14" Type="http://schemas.microsoft.com/office/2007/relationships/hdphoto" Target="../media/hdphoto6.wdp"/></Relationships>
</file>

<file path=ppt/slides/_rels/slide3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71.jpeg"/><Relationship Id="rId1" Type="http://schemas.openxmlformats.org/officeDocument/2006/relationships/slideLayout" Target="../slideLayouts/slideLayout18.xml"/><Relationship Id="rId4" Type="http://schemas.openxmlformats.org/officeDocument/2006/relationships/slide" Target="slide25.xml"/></Relationships>
</file>

<file path=ppt/slides/_rels/slide3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13" Type="http://schemas.microsoft.com/office/2007/relationships/hdphoto" Target="../media/hdphoto7.wdp"/><Relationship Id="rId3" Type="http://schemas.microsoft.com/office/2007/relationships/media" Target="../media/media3.mp3"/><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slide" Target="slide2.xml"/><Relationship Id="rId5" Type="http://schemas.openxmlformats.org/officeDocument/2006/relationships/slideLayout" Target="../slideLayouts/slideLayout7.xml"/><Relationship Id="rId10" Type="http://schemas.microsoft.com/office/2007/relationships/hdphoto" Target="../media/hdphoto6.wdp"/><Relationship Id="rId4" Type="http://schemas.openxmlformats.org/officeDocument/2006/relationships/audio" Target="../media/media3.mp3"/><Relationship Id="rId9" Type="http://schemas.openxmlformats.org/officeDocument/2006/relationships/image" Target="../media/image10.pn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0.png"/><Relationship Id="rId18" Type="http://schemas.openxmlformats.org/officeDocument/2006/relationships/image" Target="../media/image14.jpeg"/><Relationship Id="rId3" Type="http://schemas.microsoft.com/office/2007/relationships/media" Target="../media/media3.mp3"/><Relationship Id="rId7" Type="http://schemas.openxmlformats.org/officeDocument/2006/relationships/image" Target="../media/image24.png"/><Relationship Id="rId12" Type="http://schemas.openxmlformats.org/officeDocument/2006/relationships/image" Target="../media/image1.png"/><Relationship Id="rId17" Type="http://schemas.openxmlformats.org/officeDocument/2006/relationships/slide" Target="slide2.xml"/><Relationship Id="rId2" Type="http://schemas.openxmlformats.org/officeDocument/2006/relationships/audio" Target="../media/media2.mp3"/><Relationship Id="rId16" Type="http://schemas.microsoft.com/office/2007/relationships/hdphoto" Target="../media/hdphoto8.wdp"/><Relationship Id="rId20" Type="http://schemas.openxmlformats.org/officeDocument/2006/relationships/image" Target="../media/image16.png"/><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9.png"/><Relationship Id="rId5" Type="http://schemas.openxmlformats.org/officeDocument/2006/relationships/slideLayout" Target="../slideLayouts/slideLayout7.xml"/><Relationship Id="rId15" Type="http://schemas.openxmlformats.org/officeDocument/2006/relationships/image" Target="../media/image13.png"/><Relationship Id="rId10" Type="http://schemas.openxmlformats.org/officeDocument/2006/relationships/image" Target="../media/image27.png"/><Relationship Id="rId19" Type="http://schemas.openxmlformats.org/officeDocument/2006/relationships/image" Target="../media/image11.png"/><Relationship Id="rId4" Type="http://schemas.openxmlformats.org/officeDocument/2006/relationships/audio" Target="../media/media3.mp3"/><Relationship Id="rId9" Type="http://schemas.openxmlformats.org/officeDocument/2006/relationships/image" Target="../media/image26.png"/><Relationship Id="rId14" Type="http://schemas.microsoft.com/office/2007/relationships/hdphoto" Target="../media/hdphoto6.wdp"/></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png"/><Relationship Id="rId18" Type="http://schemas.openxmlformats.org/officeDocument/2006/relationships/slide" Target="slide2.xml"/><Relationship Id="rId3" Type="http://schemas.microsoft.com/office/2007/relationships/media" Target="../media/media3.mp3"/><Relationship Id="rId21" Type="http://schemas.openxmlformats.org/officeDocument/2006/relationships/image" Target="../media/image11.png"/><Relationship Id="rId7" Type="http://schemas.openxmlformats.org/officeDocument/2006/relationships/image" Target="../media/image32.png"/><Relationship Id="rId12" Type="http://schemas.openxmlformats.org/officeDocument/2006/relationships/image" Target="../media/image9.png"/><Relationship Id="rId17" Type="http://schemas.microsoft.com/office/2007/relationships/hdphoto" Target="../media/hdphoto10.wdp"/><Relationship Id="rId2" Type="http://schemas.openxmlformats.org/officeDocument/2006/relationships/audio" Target="../media/media2.mp3"/><Relationship Id="rId16" Type="http://schemas.openxmlformats.org/officeDocument/2006/relationships/image" Target="../media/image18.png"/><Relationship Id="rId20" Type="http://schemas.microsoft.com/office/2007/relationships/hdphoto" Target="../media/hdphoto11.wdp"/><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36.png"/><Relationship Id="rId5" Type="http://schemas.openxmlformats.org/officeDocument/2006/relationships/slideLayout" Target="../slideLayouts/slideLayout7.xml"/><Relationship Id="rId15" Type="http://schemas.microsoft.com/office/2007/relationships/hdphoto" Target="../media/hdphoto9.wdp"/><Relationship Id="rId10" Type="http://schemas.openxmlformats.org/officeDocument/2006/relationships/image" Target="../media/image35.png"/><Relationship Id="rId19" Type="http://schemas.openxmlformats.org/officeDocument/2006/relationships/image" Target="../media/image19.png"/><Relationship Id="rId4" Type="http://schemas.openxmlformats.org/officeDocument/2006/relationships/audio" Target="../media/media3.mp3"/><Relationship Id="rId9" Type="http://schemas.openxmlformats.org/officeDocument/2006/relationships/image" Target="../media/image34.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slide" Target="slide2.xml"/><Relationship Id="rId3" Type="http://schemas.microsoft.com/office/2007/relationships/media" Target="../media/media3.mp3"/><Relationship Id="rId7" Type="http://schemas.openxmlformats.org/officeDocument/2006/relationships/image" Target="../media/image9.png"/><Relationship Id="rId12" Type="http://schemas.microsoft.com/office/2007/relationships/hdphoto" Target="../media/hdphoto13.wdp"/><Relationship Id="rId17" Type="http://schemas.openxmlformats.org/officeDocument/2006/relationships/image" Target="../media/image22.wmf"/><Relationship Id="rId2" Type="http://schemas.openxmlformats.org/officeDocument/2006/relationships/audio" Target="../media/media2.mp3"/><Relationship Id="rId16" Type="http://schemas.openxmlformats.org/officeDocument/2006/relationships/oleObject" Target="../embeddings/oleObject1.bin"/><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21.png"/><Relationship Id="rId5" Type="http://schemas.openxmlformats.org/officeDocument/2006/relationships/slideLayout" Target="../slideLayouts/slideLayout7.xml"/><Relationship Id="rId15" Type="http://schemas.openxmlformats.org/officeDocument/2006/relationships/image" Target="../media/image11.png"/><Relationship Id="rId10" Type="http://schemas.microsoft.com/office/2007/relationships/hdphoto" Target="../media/hdphoto12.wdp"/><Relationship Id="rId4" Type="http://schemas.openxmlformats.org/officeDocument/2006/relationships/audio" Target="../media/media3.mp3"/><Relationship Id="rId9" Type="http://schemas.openxmlformats.org/officeDocument/2006/relationships/image" Target="../media/image20.png"/><Relationship Id="rId1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23.png"/><Relationship Id="rId18" Type="http://schemas.microsoft.com/office/2007/relationships/hdphoto" Target="../media/hdphoto16.wdp"/><Relationship Id="rId3" Type="http://schemas.microsoft.com/office/2007/relationships/media" Target="../media/media3.mp3"/><Relationship Id="rId21" Type="http://schemas.microsoft.com/office/2007/relationships/hdphoto" Target="../media/hdphoto17.wdp"/><Relationship Id="rId7" Type="http://schemas.openxmlformats.org/officeDocument/2006/relationships/image" Target="../media/image48.png"/><Relationship Id="rId12" Type="http://schemas.openxmlformats.org/officeDocument/2006/relationships/image" Target="../media/image1.png"/><Relationship Id="rId17" Type="http://schemas.openxmlformats.org/officeDocument/2006/relationships/image" Target="../media/image29.png"/><Relationship Id="rId2" Type="http://schemas.openxmlformats.org/officeDocument/2006/relationships/audio" Target="../media/media2.mp3"/><Relationship Id="rId16" Type="http://schemas.microsoft.com/office/2007/relationships/hdphoto" Target="../media/hdphoto15.wdp"/><Relationship Id="rId20" Type="http://schemas.openxmlformats.org/officeDocument/2006/relationships/image" Target="../media/image30.png"/><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9.png"/><Relationship Id="rId5" Type="http://schemas.openxmlformats.org/officeDocument/2006/relationships/slideLayout" Target="../slideLayouts/slideLayout7.xml"/><Relationship Id="rId15" Type="http://schemas.openxmlformats.org/officeDocument/2006/relationships/image" Target="../media/image28.png"/><Relationship Id="rId10" Type="http://schemas.openxmlformats.org/officeDocument/2006/relationships/image" Target="../media/image51.png"/><Relationship Id="rId19" Type="http://schemas.openxmlformats.org/officeDocument/2006/relationships/slide" Target="slide2.xml"/><Relationship Id="rId4" Type="http://schemas.openxmlformats.org/officeDocument/2006/relationships/audio" Target="../media/media3.mp3"/><Relationship Id="rId9" Type="http://schemas.openxmlformats.org/officeDocument/2006/relationships/image" Target="../media/image50.png"/><Relationship Id="rId14" Type="http://schemas.microsoft.com/office/2007/relationships/hdphoto" Target="../media/hdphoto14.wdp"/><Relationship Id="rId2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5800" y="228600"/>
            <a:ext cx="3581400" cy="163121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5000" b="1" dirty="0">
                <a:latin typeface="Times New Roman" panose="02020603050405020304" pitchFamily="18" charset="0"/>
                <a:cs typeface="Times New Roman" panose="02020603050405020304" pitchFamily="18" charset="0"/>
              </a:rPr>
              <a:t>HỘP QUÀ BÍ ẨN</a:t>
            </a:r>
          </a:p>
        </p:txBody>
      </p:sp>
      <p:sp>
        <p:nvSpPr>
          <p:cNvPr id="4" name="Oval 3"/>
          <p:cNvSpPr/>
          <p:nvPr/>
        </p:nvSpPr>
        <p:spPr>
          <a:xfrm>
            <a:off x="1805060" y="2209800"/>
            <a:ext cx="8786741" cy="3657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TextBox 4"/>
          <p:cNvSpPr txBox="1"/>
          <p:nvPr/>
        </p:nvSpPr>
        <p:spPr>
          <a:xfrm>
            <a:off x="2784984" y="2762869"/>
            <a:ext cx="7140677" cy="2554545"/>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Trong </a:t>
            </a:r>
            <a:r>
              <a:rPr lang="en-US" sz="4000" dirty="0" err="1">
                <a:latin typeface="Times New Roman" panose="02020603050405020304" pitchFamily="18" charset="0"/>
                <a:cs typeface="Times New Roman" panose="02020603050405020304" pitchFamily="18" charset="0"/>
              </a:rPr>
              <a:t>mỗi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hộp</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một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sô</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điểm</a:t>
            </a:r>
            <a:r>
              <a:rPr lang="en-US" sz="4000" dirty="0">
                <a:latin typeface="Times New Roman" panose="02020603050405020304" pitchFamily="18" charset="0"/>
                <a:cs typeface="Times New Roman" panose="02020603050405020304" pitchFamily="18" charset="0"/>
              </a:rPr>
              <a:t> bí </a:t>
            </a:r>
            <a:r>
              <a:rPr lang="en-US" sz="4000" dirty="0" err="1">
                <a:latin typeface="Times New Roman" panose="02020603050405020304" pitchFamily="18" charset="0"/>
                <a:cs typeface="Times New Roman" panose="02020603050405020304" pitchFamily="18" charset="0"/>
              </a:rPr>
              <a:t>ẩn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Các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hãy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đúng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các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hỏi</a:t>
            </a:r>
            <a:r>
              <a:rPr lang="en-US" sz="4000" dirty="0">
                <a:latin typeface="Times New Roman" panose="02020603050405020304" pitchFamily="18" charset="0"/>
                <a:cs typeface="Times New Roman" panose="02020603050405020304" pitchFamily="18" charset="0"/>
              </a:rPr>
              <a:t> t</a:t>
            </a:r>
            <a:r>
              <a:rPr lang="vi-VN" sz="4000" dirty="0">
                <a:latin typeface="Times New Roman" panose="02020603050405020304" pitchFamily="18" charset="0"/>
                <a:cs typeface="Times New Roman" panose="02020603050405020304" pitchFamily="18" charset="0"/>
              </a:rPr>
              <a:t>ư</a:t>
            </a:r>
            <a:r>
              <a:rPr lang="en-US" sz="4000" dirty="0" err="1">
                <a:latin typeface="Times New Roman" panose="02020603050405020304" pitchFamily="18" charset="0"/>
                <a:cs typeface="Times New Roman" panose="02020603050405020304" pitchFamily="18" charset="0"/>
              </a:rPr>
              <a:t>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ứng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đê</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vê</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nhe</a:t>
            </a:r>
            <a:r>
              <a:rPr lang="en-US" sz="4000" dirty="0">
                <a:latin typeface="Times New Roman" panose="02020603050405020304" pitchFamily="18" charset="0"/>
                <a:cs typeface="Times New Roman" panose="02020603050405020304" pitchFamily="18" charset="0"/>
              </a:rPr>
              <a:t>́.</a:t>
            </a:r>
          </a:p>
        </p:txBody>
      </p:sp>
      <p:pic>
        <p:nvPicPr>
          <p:cNvPr id="6" name="KhuVuonTrenMay-Dangcapnhat_vfb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805059" y="141787"/>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5200" numSld="999">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404" y="4297969"/>
            <a:ext cx="3834602" cy="1429559"/>
          </a:xfrm>
          <a:prstGeom prst="rect">
            <a:avLst/>
          </a:prstGeom>
        </p:spPr>
      </p:pic>
      <p:pic>
        <p:nvPicPr>
          <p:cNvPr id="3"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2793" y="2355748"/>
            <a:ext cx="4566413" cy="1942221"/>
          </a:xfrm>
          <a:prstGeom prst="rect">
            <a:avLst/>
          </a:prstGeom>
        </p:spPr>
      </p:pic>
      <p:sp>
        <p:nvSpPr>
          <p:cNvPr id="4" name="文本框 31"/>
          <p:cNvSpPr txBox="1"/>
          <p:nvPr/>
        </p:nvSpPr>
        <p:spPr>
          <a:xfrm>
            <a:off x="2472705" y="2364510"/>
            <a:ext cx="668773" cy="1567032"/>
          </a:xfrm>
          <a:prstGeom prst="rect">
            <a:avLst/>
          </a:prstGeom>
          <a:noFill/>
        </p:spPr>
        <p:txBody>
          <a:bodyPr wrap="none" rtlCol="0">
            <a:spAutoFit/>
          </a:bodyPr>
          <a:lstStyle/>
          <a:p>
            <a:r>
              <a:rPr lang="en-US" altLang="zh-CN" sz="9585" b="1" dirty="0">
                <a:solidFill>
                  <a:srgbClr val="2A3D52"/>
                </a:solidFill>
                <a:latin typeface="Agency FB" panose="020B0503020202020204" pitchFamily="34" charset="0"/>
                <a:ea typeface="Microsoft YaHei" panose="020B0503020204020204" charset="-122"/>
              </a:rPr>
              <a:t>I.</a:t>
            </a:r>
            <a:endParaRPr lang="zh-CN" altLang="en-US" sz="9585" b="1" dirty="0">
              <a:solidFill>
                <a:srgbClr val="2A3D52"/>
              </a:solidFill>
              <a:latin typeface="Agency FB" panose="020B0503020202020204" pitchFamily="34" charset="0"/>
              <a:ea typeface="Microsoft YaHei" panose="020B0503020204020204" charset="-122"/>
            </a:endParaRPr>
          </a:p>
        </p:txBody>
      </p:sp>
      <p:sp>
        <p:nvSpPr>
          <p:cNvPr id="5" name="文本框 32"/>
          <p:cNvSpPr txBox="1"/>
          <p:nvPr/>
        </p:nvSpPr>
        <p:spPr>
          <a:xfrm>
            <a:off x="4178715" y="2608103"/>
            <a:ext cx="3623295" cy="1323439"/>
          </a:xfrm>
          <a:prstGeom prst="rect">
            <a:avLst/>
          </a:prstGeom>
          <a:noFill/>
        </p:spPr>
        <p:txBody>
          <a:bodyPr wrap="square" rtlCol="0">
            <a:spAutoFit/>
          </a:bodyPr>
          <a:lstStyle/>
          <a:p>
            <a:pPr algn="ctr"/>
            <a:r>
              <a:rPr lang="en-US" altLang="zh-CN" sz="40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TÓM TẮT</a:t>
            </a:r>
          </a:p>
          <a:p>
            <a:pPr algn="ctr"/>
            <a:r>
              <a:rPr lang="en-US" altLang="zh-CN" sz="40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LÍ THUYẾT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par>
                          <p:cTn id="20" fill="hold">
                            <p:stCondLst>
                              <p:cond delay="2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948065" y="873784"/>
            <a:ext cx="4143983" cy="981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Times New Roman" panose="02020603050405020304" pitchFamily="18" charset="0"/>
                <a:cs typeface="Times New Roman" panose="02020603050405020304" pitchFamily="18" charset="0"/>
              </a:rPr>
              <a:t>NHÓM</a:t>
            </a:r>
            <a:endParaRPr lang="en-US" sz="5400" dirty="0">
              <a:solidFill>
                <a:schemeClr val="tx1"/>
              </a:solidFill>
            </a:endParaRPr>
          </a:p>
        </p:txBody>
      </p:sp>
      <p:sp>
        <p:nvSpPr>
          <p:cNvPr id="5" name="Rectangle 4"/>
          <p:cNvSpPr/>
          <p:nvPr/>
        </p:nvSpPr>
        <p:spPr>
          <a:xfrm>
            <a:off x="723087" y="3270926"/>
            <a:ext cx="2801777" cy="243670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NHÓM I: PHƯƠNG TRÌNH QUY VỀ PHƯƠNG TRÌNH BẬC NHẤT MỘT ẨN</a:t>
            </a:r>
          </a:p>
        </p:txBody>
      </p:sp>
      <p:sp>
        <p:nvSpPr>
          <p:cNvPr id="6" name="Rectangle 5"/>
          <p:cNvSpPr/>
          <p:nvPr/>
        </p:nvSpPr>
        <p:spPr>
          <a:xfrm>
            <a:off x="4218049" y="3270925"/>
            <a:ext cx="3241445" cy="243669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NHÓM II: PHƯƠNG TRÌNH BẬC NHẤT HAI ẨN. HỆ HAI PHƯƠNG TRÌNH BẬC NHẤT HAI ẨN</a:t>
            </a:r>
          </a:p>
        </p:txBody>
      </p:sp>
      <p:sp>
        <p:nvSpPr>
          <p:cNvPr id="7" name="Rectangle 6"/>
          <p:cNvSpPr/>
          <p:nvPr/>
        </p:nvSpPr>
        <p:spPr>
          <a:xfrm>
            <a:off x="8375073" y="3270925"/>
            <a:ext cx="2929203" cy="2436699"/>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NHÓM III: GIẢI HỆ HAI PHƯƠNG TRÌNH BẬC NHẤT HAI ẨN</a:t>
            </a:r>
            <a:endParaRPr lang="en-US" sz="2400" dirty="0"/>
          </a:p>
        </p:txBody>
      </p:sp>
      <p:cxnSp>
        <p:nvCxnSpPr>
          <p:cNvPr id="10" name="Straight Arrow Connector 9"/>
          <p:cNvCxnSpPr>
            <a:stCxn id="4" idx="3"/>
            <a:endCxn id="5" idx="0"/>
          </p:cNvCxnSpPr>
          <p:nvPr/>
        </p:nvCxnSpPr>
        <p:spPr>
          <a:xfrm flipH="1">
            <a:off x="2123976" y="1711933"/>
            <a:ext cx="2430961" cy="155899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a:stCxn id="4" idx="4"/>
          </p:cNvCxnSpPr>
          <p:nvPr/>
        </p:nvCxnSpPr>
        <p:spPr>
          <a:xfrm>
            <a:off x="6020057" y="1855737"/>
            <a:ext cx="0" cy="141518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p:cNvCxnSpPr>
            <a:stCxn id="4" idx="5"/>
          </p:cNvCxnSpPr>
          <p:nvPr/>
        </p:nvCxnSpPr>
        <p:spPr>
          <a:xfrm>
            <a:off x="7485176" y="1711933"/>
            <a:ext cx="2456493" cy="155899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 name="Rectangle 1"/>
          <p:cNvSpPr/>
          <p:nvPr/>
        </p:nvSpPr>
        <p:spPr>
          <a:xfrm>
            <a:off x="1725561" y="5984217"/>
            <a:ext cx="6649512" cy="87378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Các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nhóm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vẽ</a:t>
            </a:r>
            <a:r>
              <a:rPr lang="en-US" sz="2400" b="1" dirty="0">
                <a:solidFill>
                  <a:schemeClr val="tx1"/>
                </a:solidFill>
                <a:latin typeface="Times New Roman" panose="02020603050405020304" pitchFamily="18" charset="0"/>
                <a:cs typeface="Times New Roman" panose="02020603050405020304" pitchFamily="18" charset="0"/>
              </a:rPr>
              <a:t> s</a:t>
            </a:r>
            <a:r>
              <a:rPr lang="vi-VN" sz="2400" b="1" dirty="0">
                <a:solidFill>
                  <a:schemeClr val="tx1"/>
                </a:solidFill>
                <a:latin typeface="Times New Roman" panose="02020603050405020304" pitchFamily="18" charset="0"/>
                <a:cs typeface="Times New Roman" panose="02020603050405020304" pitchFamily="18" charset="0"/>
              </a:rPr>
              <a:t>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đồ</a:t>
            </a:r>
            <a:r>
              <a:rPr lang="en-US" sz="2400" b="1" dirty="0">
                <a:solidFill>
                  <a:schemeClr val="tx1"/>
                </a:solidFill>
                <a:latin typeface="Times New Roman" panose="02020603050405020304" pitchFamily="18" charset="0"/>
                <a:cs typeface="Times New Roman" panose="02020603050405020304" pitchFamily="18" charset="0"/>
              </a:rPr>
              <a:t> t</a:t>
            </a:r>
            <a:r>
              <a:rPr lang="vi-VN" sz="2400" b="1" dirty="0">
                <a:solidFill>
                  <a:schemeClr val="tx1"/>
                </a:solidFill>
                <a:latin typeface="Times New Roman" panose="02020603050405020304" pitchFamily="18" charset="0"/>
                <a:cs typeface="Times New Roman" panose="02020603050405020304" pitchFamily="18" charset="0"/>
              </a:rPr>
              <a:t>ư</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lại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kiến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thức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nội</a:t>
            </a:r>
            <a:r>
              <a:rPr lang="en-US" sz="2400" b="1" dirty="0">
                <a:solidFill>
                  <a:schemeClr val="tx1"/>
                </a:solidFill>
                <a:latin typeface="Times New Roman" panose="02020603050405020304" pitchFamily="18" charset="0"/>
                <a:cs typeface="Times New Roman" panose="02020603050405020304" pitchFamily="18" charset="0"/>
              </a:rPr>
              <a:t> dung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nhóm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mình</a:t>
            </a:r>
            <a:endParaRPr lang="en-US"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6" name="Picture 1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921" y="3252907"/>
            <a:ext cx="3853531" cy="2265959"/>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342" y="4053046"/>
            <a:ext cx="2955925" cy="1521848"/>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2486" y="5045263"/>
            <a:ext cx="3081338" cy="14641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3193" y="2705893"/>
            <a:ext cx="3821167" cy="2819901"/>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864" y="3383661"/>
            <a:ext cx="5888153" cy="2265959"/>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7740" y="1400034"/>
            <a:ext cx="3431460" cy="1338621"/>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59243" y="271138"/>
            <a:ext cx="3682359" cy="1657107"/>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780" y="1240286"/>
            <a:ext cx="6036414" cy="246994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727" y="1748631"/>
            <a:ext cx="3348266" cy="34170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6"/>
                                        </p:tgtEl>
                                        <p:attrNameLst>
                                          <p:attrName>style.visibility</p:attrName>
                                        </p:attrNameLst>
                                      </p:cBhvr>
                                      <p:to>
                                        <p:strVal val="visible"/>
                                      </p:to>
                                    </p:set>
                                    <p:animEffect transition="in" filter="wipe(left)">
                                      <p:cBhvr>
                                        <p:cTn id="37" dur="500"/>
                                        <p:tgtEl>
                                          <p:spTgt spid="215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14"/>
                                        </p:tgtEl>
                                        <p:attrNameLst>
                                          <p:attrName>style.visibility</p:attrName>
                                        </p:attrNameLst>
                                      </p:cBhvr>
                                      <p:to>
                                        <p:strVal val="visible"/>
                                      </p:to>
                                    </p:set>
                                    <p:animEffect transition="in" filter="wipe(left)">
                                      <p:cBhvr>
                                        <p:cTn id="47"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4" name="Picture 10"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0163" y="4084639"/>
            <a:ext cx="3008312" cy="7762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0638" y="3605213"/>
            <a:ext cx="2838450" cy="806450"/>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9838" y="2959100"/>
            <a:ext cx="2132012" cy="1454150"/>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8438" y="3276600"/>
            <a:ext cx="5319712" cy="1354138"/>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4464" y="1682751"/>
            <a:ext cx="3316287" cy="608013"/>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8438" y="1773239"/>
            <a:ext cx="4164012" cy="2230437"/>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2260600"/>
            <a:ext cx="2968625" cy="2908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6" y="3082926"/>
            <a:ext cx="7751763" cy="3116263"/>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6" y="615951"/>
            <a:ext cx="6918325" cy="318452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1803400"/>
            <a:ext cx="3402013" cy="3333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7" name="Picture 13"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25" y="3205164"/>
            <a:ext cx="3683000" cy="746125"/>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1663" y="2482851"/>
            <a:ext cx="3162300" cy="10064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7139" y="2676525"/>
            <a:ext cx="4656137" cy="151765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4038" y="4906963"/>
            <a:ext cx="2919412" cy="906462"/>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2763" y="4035425"/>
            <a:ext cx="2265362" cy="1149350"/>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7138" y="3062288"/>
            <a:ext cx="3313112" cy="2584450"/>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1851" y="1493838"/>
            <a:ext cx="3146425" cy="595312"/>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8513" y="973138"/>
            <a:ext cx="22479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71738" y="1190626"/>
            <a:ext cx="3624262" cy="233997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2373313"/>
            <a:ext cx="2408238"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5"/>
                                        </p:tgtEl>
                                        <p:attrNameLst>
                                          <p:attrName>style.visibility</p:attrName>
                                        </p:attrNameLst>
                                      </p:cBhvr>
                                      <p:to>
                                        <p:strVal val="visible"/>
                                      </p:to>
                                    </p:set>
                                    <p:animEffect transition="in" filter="wipe(left)">
                                      <p:cBhvr>
                                        <p:cTn id="27" dur="500"/>
                                        <p:tgtEl>
                                          <p:spTgt spid="215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6"/>
                                        </p:tgtEl>
                                        <p:attrNameLst>
                                          <p:attrName>style.visibility</p:attrName>
                                        </p:attrNameLst>
                                      </p:cBhvr>
                                      <p:to>
                                        <p:strVal val="visible"/>
                                      </p:to>
                                    </p:set>
                                    <p:animEffect transition="in" filter="wipe(left)">
                                      <p:cBhvr>
                                        <p:cTn id="32" dur="500"/>
                                        <p:tgtEl>
                                          <p:spTgt spid="215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7"/>
                                        </p:tgtEl>
                                        <p:attrNameLst>
                                          <p:attrName>style.visibility</p:attrName>
                                        </p:attrNameLst>
                                      </p:cBhvr>
                                      <p:to>
                                        <p:strVal val="visible"/>
                                      </p:to>
                                    </p:set>
                                    <p:animEffect transition="in" filter="wipe(left)">
                                      <p:cBhvr>
                                        <p:cTn id="37" dur="500"/>
                                        <p:tgtEl>
                                          <p:spTgt spid="215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12"/>
                                        </p:tgtEl>
                                        <p:attrNameLst>
                                          <p:attrName>style.visibility</p:attrName>
                                        </p:attrNameLst>
                                      </p:cBhvr>
                                      <p:to>
                                        <p:strVal val="visible"/>
                                      </p:to>
                                    </p:set>
                                    <p:animEffect transition="in" filter="wipe(left)">
                                      <p:cBhvr>
                                        <p:cTn id="42" dur="500"/>
                                        <p:tgtEl>
                                          <p:spTgt spid="215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13"/>
                                        </p:tgtEl>
                                        <p:attrNameLst>
                                          <p:attrName>style.visibility</p:attrName>
                                        </p:attrNameLst>
                                      </p:cBhvr>
                                      <p:to>
                                        <p:strVal val="visible"/>
                                      </p:to>
                                    </p:set>
                                    <p:animEffect transition="in" filter="wipe(left)">
                                      <p:cBhvr>
                                        <p:cTn id="47" dur="500"/>
                                        <p:tgtEl>
                                          <p:spTgt spid="215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514"/>
                                        </p:tgtEl>
                                        <p:attrNameLst>
                                          <p:attrName>style.visibility</p:attrName>
                                        </p:attrNameLst>
                                      </p:cBhvr>
                                      <p:to>
                                        <p:strVal val="visible"/>
                                      </p:to>
                                    </p:set>
                                    <p:animEffect transition="in" filter="wipe(left)">
                                      <p:cBhvr>
                                        <p:cTn id="52"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pic>
        <p:nvPicPr>
          <p:cNvPr id="3"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579" y="1759826"/>
            <a:ext cx="4566413" cy="1942221"/>
          </a:xfrm>
          <a:prstGeom prst="rect">
            <a:avLst/>
          </a:prstGeom>
        </p:spPr>
      </p:pic>
      <p:sp>
        <p:nvSpPr>
          <p:cNvPr id="4" name="文本框 31"/>
          <p:cNvSpPr txBox="1"/>
          <p:nvPr/>
        </p:nvSpPr>
        <p:spPr>
          <a:xfrm>
            <a:off x="2472705" y="1759826"/>
            <a:ext cx="926857" cy="1567032"/>
          </a:xfrm>
          <a:prstGeom prst="rect">
            <a:avLst/>
          </a:prstGeom>
          <a:noFill/>
        </p:spPr>
        <p:txBody>
          <a:bodyPr wrap="none" rtlCol="0">
            <a:spAutoFit/>
          </a:bodyPr>
          <a:lstStyle/>
          <a:p>
            <a:r>
              <a:rPr lang="en-US" altLang="zh-CN" sz="9585" b="1" dirty="0">
                <a:solidFill>
                  <a:srgbClr val="2A3D52"/>
                </a:solidFill>
                <a:latin typeface="Agency FB" panose="020B0503020202020204" pitchFamily="34" charset="0"/>
                <a:ea typeface="Microsoft YaHei" panose="020B0503020204020204" charset="-122"/>
              </a:rPr>
              <a:t>II.</a:t>
            </a:r>
            <a:endParaRPr lang="zh-CN" altLang="en-US" sz="9585" b="1" dirty="0">
              <a:solidFill>
                <a:srgbClr val="2A3D52"/>
              </a:solidFill>
              <a:latin typeface="Agency FB" panose="020B0503020202020204" pitchFamily="34" charset="0"/>
              <a:ea typeface="Microsoft YaHei" panose="020B0503020204020204" charset="-122"/>
            </a:endParaRPr>
          </a:p>
        </p:txBody>
      </p:sp>
      <p:sp>
        <p:nvSpPr>
          <p:cNvPr id="5" name="文本框 32"/>
          <p:cNvSpPr txBox="1"/>
          <p:nvPr/>
        </p:nvSpPr>
        <p:spPr>
          <a:xfrm>
            <a:off x="5058805" y="2189399"/>
            <a:ext cx="3623295" cy="707886"/>
          </a:xfrm>
          <a:prstGeom prst="rect">
            <a:avLst/>
          </a:prstGeom>
          <a:noFill/>
        </p:spPr>
        <p:txBody>
          <a:bodyPr wrap="square" rtlCol="0">
            <a:spAutoFit/>
          </a:bodyPr>
          <a:lstStyle/>
          <a:p>
            <a:pPr algn="ctr"/>
            <a:r>
              <a:rPr lang="en-US" altLang="zh-CN" sz="40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LUYỆN TẬP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par>
                          <p:cTn id="20" fill="hold">
                            <p:stCondLst>
                              <p:cond delay="2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266700" y="0"/>
                <a:ext cx="11696700" cy="4574779"/>
              </a:xfrm>
              <a:prstGeom prst="rect">
                <a:avLst/>
              </a:prstGeom>
              <a:noFill/>
            </p:spPr>
            <p:txBody>
              <a:bodyPr wrap="square">
                <a:spAutoFit/>
              </a:bodyPr>
              <a:lstStyle/>
              <a:p>
                <a:pPr algn="just">
                  <a:lnSpc>
                    <a:spcPct val="150000"/>
                  </a:lnSpc>
                  <a:spcAft>
                    <a:spcPts val="800"/>
                  </a:spcAft>
                </a:pP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Giải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trình</a:t>
                </a:r>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 tr 26 –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9, CD –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I</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indent="-742950">
                  <a:lnSpc>
                    <a:spcPct val="150000"/>
                  </a:lnSpc>
                  <a:spcAft>
                    <a:spcPts val="800"/>
                  </a:spcAft>
                  <a:buAutoNum type="alphaLcParenR"/>
                </a:pPr>
                <a:r>
                  <a:rPr lang="fr-FR"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(3x + 7)(4x – 9) = 0</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fr-FR" sz="3600" b="1" dirty="0">
                    <a:latin typeface="Times New Roman" panose="02020603050405020304" pitchFamily="18" charset="0"/>
                    <a:cs typeface="Times New Roman" panose="02020603050405020304" pitchFamily="18" charset="0"/>
                  </a:rPr>
                  <a:t>d) </a:t>
                </a:r>
                <a:r>
                  <a:rPr lang="en-US" sz="3600" b="1" dirty="0"/>
                  <a:t> </a:t>
                </a:r>
                <a14:m>
                  <m:oMath xmlns:m="http://schemas.openxmlformats.org/officeDocument/2006/math">
                    <m:sSup>
                      <m:sSupPr>
                        <m:ctrlPr>
                          <a:rPr lang="en-US" sz="3600" b="1" i="1">
                            <a:latin typeface="Cambria Math" panose="02040503050406030204" pitchFamily="18" charset="0"/>
                          </a:rPr>
                        </m:ctrlPr>
                      </m:sSupPr>
                      <m:e>
                        <m:r>
                          <a:rPr lang="fr-FR" sz="3600" b="1" i="1">
                            <a:latin typeface="Cambria Math" panose="02040503050406030204" pitchFamily="18" charset="0"/>
                          </a:rPr>
                          <m:t>𝒙</m:t>
                        </m:r>
                      </m:e>
                      <m:sup>
                        <m:r>
                          <a:rPr lang="fr-FR" sz="3600" b="1" i="1">
                            <a:latin typeface="Cambria Math" panose="02040503050406030204" pitchFamily="18" charset="0"/>
                          </a:rPr>
                          <m:t>𝟐</m:t>
                        </m:r>
                      </m:sup>
                    </m:sSup>
                    <m:r>
                      <a:rPr lang="en-US" sz="3600" b="1" i="1" smtClean="0">
                        <a:latin typeface="Cambria Math" panose="02040503050406030204" pitchFamily="18" charset="0"/>
                      </a:rPr>
                      <m:t>−</m:t>
                    </m:r>
                    <m:r>
                      <a:rPr lang="en-US" sz="3600" b="1" i="1" smtClean="0">
                        <a:latin typeface="Cambria Math" panose="02040503050406030204" pitchFamily="18" charset="0"/>
                      </a:rPr>
                      <m:t>𝟗</m:t>
                    </m:r>
                    <m:r>
                      <a:rPr lang="en-US" sz="3600" b="1" i="1" smtClean="0">
                        <a:latin typeface="Cambria Math" panose="02040503050406030204" pitchFamily="18" charset="0"/>
                      </a:rPr>
                      <m:t>−</m:t>
                    </m:r>
                    <m:d>
                      <m:dPr>
                        <m:ctrlPr>
                          <a:rPr lang="en-US" sz="3600" b="1" i="1" smtClean="0">
                            <a:latin typeface="Cambria Math" panose="02040503050406030204" pitchFamily="18" charset="0"/>
                          </a:rPr>
                        </m:ctrlPr>
                      </m:dPr>
                      <m:e>
                        <m:r>
                          <a:rPr lang="en-US" sz="3600" b="1" i="1" smtClean="0">
                            <a:latin typeface="Cambria Math" panose="02040503050406030204" pitchFamily="18" charset="0"/>
                          </a:rPr>
                          <m:t>𝒙</m:t>
                        </m:r>
                        <m:r>
                          <a:rPr lang="en-US" sz="3600" b="1" i="1" smtClean="0">
                            <a:latin typeface="Cambria Math" panose="02040503050406030204" pitchFamily="18" charset="0"/>
                          </a:rPr>
                          <m:t>+</m:t>
                        </m:r>
                        <m:r>
                          <a:rPr lang="en-US" sz="3600" b="1" i="1" smtClean="0">
                            <a:latin typeface="Cambria Math" panose="02040503050406030204" pitchFamily="18" charset="0"/>
                          </a:rPr>
                          <m:t>𝟑</m:t>
                        </m:r>
                      </m:e>
                    </m:d>
                    <m:d>
                      <m:dPr>
                        <m:ctrlPr>
                          <a:rPr lang="en-US" sz="3600" b="1" i="1" smtClean="0">
                            <a:latin typeface="Cambria Math" panose="02040503050406030204" pitchFamily="18" charset="0"/>
                          </a:rPr>
                        </m:ctrlPr>
                      </m:dPr>
                      <m:e>
                        <m:r>
                          <a:rPr lang="en-US" sz="3600" b="1" i="1" smtClean="0">
                            <a:latin typeface="Cambria Math" panose="02040503050406030204" pitchFamily="18" charset="0"/>
                          </a:rPr>
                          <m:t>𝟑</m:t>
                        </m:r>
                        <m:r>
                          <a:rPr lang="en-US" sz="3600" b="1" i="1" smtClean="0">
                            <a:latin typeface="Cambria Math" panose="02040503050406030204" pitchFamily="18" charset="0"/>
                          </a:rPr>
                          <m:t>𝒙</m:t>
                        </m:r>
                        <m:r>
                          <a:rPr lang="en-US" sz="3600" b="1" i="1" smtClean="0">
                            <a:latin typeface="Cambria Math" panose="02040503050406030204" pitchFamily="18" charset="0"/>
                          </a:rPr>
                          <m:t> −</m:t>
                        </m:r>
                        <m:r>
                          <a:rPr lang="en-US" sz="3600" b="1" i="1" smtClean="0">
                            <a:latin typeface="Cambria Math" panose="02040503050406030204" pitchFamily="18" charset="0"/>
                          </a:rPr>
                          <m:t>𝟏</m:t>
                        </m:r>
                      </m:e>
                    </m:d>
                    <m:r>
                      <a:rPr lang="en-US" sz="3600" b="1" i="1" smtClean="0">
                        <a:latin typeface="Cambria Math" panose="02040503050406030204" pitchFamily="18" charset="0"/>
                      </a:rPr>
                      <m:t>=</m:t>
                    </m:r>
                    <m:r>
                      <a:rPr lang="en-US" sz="3600" b="1" i="1" smtClean="0">
                        <a:latin typeface="Cambria Math" panose="02040503050406030204" pitchFamily="18" charset="0"/>
                      </a:rPr>
                      <m:t>𝟎</m:t>
                    </m:r>
                  </m:oMath>
                </a14:m>
                <a:endParaRPr lang="en-US" sz="3600" b="1" dirty="0"/>
              </a:p>
              <a:p>
                <a:pPr>
                  <a:lnSpc>
                    <a:spcPct val="150000"/>
                  </a:lnSpc>
                  <a:spcAft>
                    <a:spcPts val="800"/>
                  </a:spcAft>
                </a:pPr>
                <a:r>
                  <a:rPr lang="en-US" sz="3600" b="1" dirty="0">
                    <a:latin typeface="Times New Roman" panose="02020603050405020304" pitchFamily="18" charset="0"/>
                    <a:cs typeface="Times New Roman" panose="02020603050405020304" pitchFamily="18" charset="0"/>
                  </a:rPr>
                  <a:t>e) </a:t>
                </a:r>
                <a14:m>
                  <m:oMath xmlns:m="http://schemas.openxmlformats.org/officeDocument/2006/math">
                    <m:sSup>
                      <m:sSupPr>
                        <m:ctrlPr>
                          <a:rPr lang="en-US" sz="3600" b="1" i="1">
                            <a:latin typeface="Cambria Math" panose="02040503050406030204" pitchFamily="18" charset="0"/>
                          </a:rPr>
                        </m:ctrlPr>
                      </m:sSupPr>
                      <m:e>
                        <m:r>
                          <a:rPr lang="fr-FR" sz="3600" b="1" i="1">
                            <a:latin typeface="Cambria Math" panose="02040503050406030204" pitchFamily="18" charset="0"/>
                          </a:rPr>
                          <m:t>𝒙</m:t>
                        </m:r>
                      </m:e>
                      <m:sup>
                        <m:r>
                          <a:rPr lang="fr-FR" sz="3600" b="1" i="1">
                            <a:latin typeface="Cambria Math" panose="02040503050406030204" pitchFamily="18" charset="0"/>
                          </a:rPr>
                          <m:t>𝟐</m:t>
                        </m:r>
                      </m:sup>
                    </m:sSup>
                  </m:oMath>
                </a14:m>
                <a:r>
                  <a:rPr lang="en-US" sz="3600" b="1" dirty="0">
                    <a:latin typeface="Times New Roman" panose="02020603050405020304" pitchFamily="18" charset="0"/>
                    <a:cs typeface="Times New Roman" panose="02020603050405020304" pitchFamily="18" charset="0"/>
                  </a:rPr>
                  <a:t>- 10x + 25 = 5(5 - x)</a:t>
                </a:r>
              </a:p>
            </p:txBody>
          </p:sp>
        </mc:Choice>
        <mc:Fallback xmlns="">
          <p:sp>
            <p:nvSpPr>
              <p:cNvPr id="5" name="TextBox 4"/>
              <p:cNvSpPr txBox="1">
                <a:spLocks noRot="1" noChangeAspect="1" noMove="1" noResize="1" noEditPoints="1" noAdjustHandles="1" noChangeArrowheads="1" noChangeShapeType="1" noTextEdit="1"/>
              </p:cNvSpPr>
              <p:nvPr/>
            </p:nvSpPr>
            <p:spPr>
              <a:xfrm>
                <a:off x="266700" y="0"/>
                <a:ext cx="11696700" cy="4574779"/>
              </a:xfrm>
              <a:prstGeom prst="rect">
                <a:avLst/>
              </a:prstGeom>
              <a:blipFill rotWithShape="1">
                <a:blip r:embed="rId2"/>
                <a:stretch>
                  <a:fillRect b="-1660"/>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0860" y="374927"/>
            <a:ext cx="10107038" cy="823752"/>
          </a:xfrm>
          <a:prstGeom prst="rect">
            <a:avLst/>
          </a:prstGeom>
          <a:noFill/>
        </p:spPr>
        <p:txBody>
          <a:bodyPr wrap="square">
            <a:spAutoFit/>
          </a:bodyPr>
          <a:lstStyle/>
          <a:p>
            <a:pPr lvl="0">
              <a:lnSpc>
                <a:spcPct val="150000"/>
              </a:lnSpc>
              <a:spcAft>
                <a:spcPts val="800"/>
              </a:spcAft>
            </a:pPr>
            <a:r>
              <a:rPr lang="fr-FR"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(3x + 7)(4x – 9) = 0</a:t>
            </a:r>
            <a:r>
              <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 name="TextBox 2"/>
          <p:cNvSpPr txBox="1"/>
          <p:nvPr/>
        </p:nvSpPr>
        <p:spPr>
          <a:xfrm>
            <a:off x="697960" y="1192606"/>
            <a:ext cx="8541290" cy="661207"/>
          </a:xfrm>
          <a:prstGeom prst="rect">
            <a:avLst/>
          </a:prstGeom>
          <a:noFill/>
        </p:spPr>
        <p:txBody>
          <a:bodyPr wrap="square">
            <a:spAutoFit/>
          </a:bodyPr>
          <a:lstStyle/>
          <a:p>
            <a:pPr algn="just">
              <a:lnSpc>
                <a:spcPct val="150000"/>
              </a:lnSpc>
              <a:spcAft>
                <a:spcPts val="8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469360" y="2192443"/>
                <a:ext cx="2597690" cy="1728294"/>
              </a:xfrm>
              <a:prstGeom prst="rect">
                <a:avLst/>
              </a:prstGeom>
              <a:noFill/>
            </p:spPr>
            <p:txBody>
              <a:bodyPr wrap="square">
                <a:spAutoFit/>
              </a:bodyPr>
              <a:lstStyle/>
              <a:p>
                <a:pPr algn="just">
                  <a:spcAft>
                    <a:spcPts val="600"/>
                  </a:spcAft>
                </a:pPr>
                <a:r>
                  <a:rPr lang="fr-FR"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3x + 7 = 0</a:t>
                </a:r>
              </a:p>
              <a:p>
                <a:pPr algn="just">
                  <a:spcAft>
                    <a:spcPts val="600"/>
                  </a:spcAft>
                </a:pP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3x = -7</a:t>
                </a:r>
              </a:p>
              <a:p>
                <a:pPr algn="just">
                  <a:spcAft>
                    <a:spcPts val="600"/>
                  </a:spcAft>
                </a:pPr>
                <a:r>
                  <a:rPr lang="fr-FR" sz="2800" dirty="0">
                    <a:latin typeface="Times New Roman" panose="02020603050405020304" pitchFamily="18" charset="0"/>
                    <a:ea typeface="Calibri" panose="020F0502020204030204" pitchFamily="34" charset="0"/>
                    <a:cs typeface="Times New Roman" panose="02020603050405020304" pitchFamily="18" charset="0"/>
                  </a:rPr>
                  <a:t>             x = </a:t>
                </a:r>
                <a14:m>
                  <m:oMath xmlns:m="http://schemas.openxmlformats.org/officeDocument/2006/math">
                    <m:f>
                      <m:fPr>
                        <m:ctrlP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𝟕</m:t>
                        </m:r>
                      </m:num>
                      <m:den>
                        <m:r>
                          <a:rPr 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𝟑</m:t>
                        </m:r>
                      </m:den>
                    </m:f>
                  </m:oMath>
                </a14:m>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69360" y="2192443"/>
                <a:ext cx="2597690" cy="1728294"/>
              </a:xfrm>
              <a:prstGeom prst="rect">
                <a:avLst/>
              </a:prstGeom>
              <a:blipFill rotWithShape="1">
                <a:blip r:embed="rId2"/>
                <a:stretch>
                  <a:fillRect l="-4" t="-24" b="14"/>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795534" y="2192443"/>
                <a:ext cx="2597690" cy="1757469"/>
              </a:xfrm>
              <a:prstGeom prst="rect">
                <a:avLst/>
              </a:prstGeom>
              <a:noFill/>
            </p:spPr>
            <p:txBody>
              <a:bodyPr wrap="square">
                <a:spAutoFit/>
              </a:bodyPr>
              <a:lstStyle/>
              <a:p>
                <a:pPr algn="just">
                  <a:spcAft>
                    <a:spcPts val="600"/>
                  </a:spcAft>
                </a:pPr>
                <a:r>
                  <a:rPr lang="fr-FR"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4x - 9 = 0</a:t>
                </a:r>
              </a:p>
              <a:p>
                <a:pPr algn="just">
                  <a:spcAft>
                    <a:spcPts val="600"/>
                  </a:spcAft>
                </a:pP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4x = 9</a:t>
                </a:r>
              </a:p>
              <a:p>
                <a:pPr algn="just">
                  <a:spcAft>
                    <a:spcPts val="600"/>
                  </a:spcAft>
                </a:pPr>
                <a:r>
                  <a:rPr lang="fr-FR" sz="2800" dirty="0">
                    <a:latin typeface="Times New Roman" panose="02020603050405020304" pitchFamily="18" charset="0"/>
                    <a:ea typeface="Calibri" panose="020F0502020204030204" pitchFamily="34" charset="0"/>
                    <a:cs typeface="Times New Roman" panose="02020603050405020304" pitchFamily="18" charset="0"/>
                  </a:rPr>
                  <a:t>             x = </a:t>
                </a:r>
                <a14:m>
                  <m:oMath xmlns:m="http://schemas.openxmlformats.org/officeDocument/2006/math">
                    <m:f>
                      <m:fPr>
                        <m:ctrlP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𝟗</m:t>
                        </m:r>
                      </m:num>
                      <m:den>
                        <m:r>
                          <a:rPr 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𝟒</m:t>
                        </m:r>
                      </m:den>
                    </m:f>
                  </m:oMath>
                </a14:m>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795534" y="2192443"/>
                <a:ext cx="2597690" cy="1757469"/>
              </a:xfrm>
              <a:prstGeom prst="rect">
                <a:avLst/>
              </a:prstGeom>
              <a:blipFill rotWithShape="1">
                <a:blip r:embed="rId3"/>
                <a:stretch>
                  <a:fillRect l="-1" t="-24" r="21" b="12"/>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9360" y="3974925"/>
                <a:ext cx="8541290" cy="945259"/>
              </a:xfrm>
              <a:prstGeom prst="rect">
                <a:avLst/>
              </a:prstGeom>
              <a:noFill/>
            </p:spPr>
            <p:txBody>
              <a:bodyPr wrap="square">
                <a:spAutoFit/>
              </a:bodyPr>
              <a:lstStyle/>
              <a:p>
                <a:pPr algn="just">
                  <a:lnSpc>
                    <a:spcPct val="150000"/>
                  </a:lnSpc>
                  <a:spcAft>
                    <a:spcPts val="8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a:latin typeface="Times New Roman" panose="02020603050405020304" pitchFamily="18" charset="0"/>
                    <a:ea typeface="Calibri" panose="020F0502020204030204" pitchFamily="34" charset="0"/>
                    <a:cs typeface="Times New Roman" panose="02020603050405020304" pitchFamily="18" charset="0"/>
                  </a:rPr>
                  <a:t>x = </a:t>
                </a:r>
                <a14:m>
                  <m:oMath xmlns:m="http://schemas.openxmlformats.org/officeDocument/2006/math">
                    <m:f>
                      <m:fPr>
                        <m:ctrlP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𝟕</m:t>
                        </m:r>
                      </m:num>
                      <m:den>
                        <m: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𝟑</m:t>
                        </m:r>
                      </m:den>
                    </m:f>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 và </a:t>
                </a:r>
                <a:r>
                  <a:rPr lang="fr-FR" sz="2800" dirty="0">
                    <a:latin typeface="Times New Roman" panose="02020603050405020304" pitchFamily="18" charset="0"/>
                    <a:ea typeface="Calibri" panose="020F0502020204030204" pitchFamily="34" charset="0"/>
                    <a:cs typeface="Times New Roman" panose="02020603050405020304" pitchFamily="18" charset="0"/>
                  </a:rPr>
                  <a:t>x = </a:t>
                </a:r>
                <a14:m>
                  <m:oMath xmlns:m="http://schemas.openxmlformats.org/officeDocument/2006/math">
                    <m:f>
                      <m:fPr>
                        <m:ctrlP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𝟗</m:t>
                        </m:r>
                      </m:num>
                      <m:den>
                        <m: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𝟒</m:t>
                        </m:r>
                      </m:den>
                    </m:f>
                  </m:oMath>
                </a14:m>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69360" y="3974925"/>
                <a:ext cx="8541290" cy="945259"/>
              </a:xfrm>
              <a:prstGeom prst="rect">
                <a:avLst/>
              </a:prstGeom>
              <a:blipFill rotWithShape="1">
                <a:blip r:embed="rId4"/>
                <a:stretch>
                  <a:fillRect l="-1" t="-49" b="-11197"/>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040860" y="374927"/>
                <a:ext cx="10107038" cy="836896"/>
              </a:xfrm>
              <a:prstGeom prst="rect">
                <a:avLst/>
              </a:prstGeom>
              <a:noFill/>
            </p:spPr>
            <p:txBody>
              <a:bodyPr wrap="square">
                <a:spAutoFit/>
              </a:bodyPr>
              <a:lstStyle/>
              <a:p>
                <a:pPr lvl="0">
                  <a:lnSpc>
                    <a:spcPct val="150000"/>
                  </a:lnSpc>
                  <a:spcAft>
                    <a:spcPts val="800"/>
                  </a:spcAft>
                </a:pPr>
                <a:r>
                  <a:rPr lang="fr-FR" sz="3600" b="1" dirty="0">
                    <a:solidFill>
                      <a:prstClr val="black"/>
                    </a:solidFill>
                    <a:latin typeface="Times New Roman" panose="02020603050405020304" pitchFamily="18" charset="0"/>
                    <a:cs typeface="Times New Roman" panose="02020603050405020304" pitchFamily="18" charset="0"/>
                  </a:rPr>
                  <a:t>d) </a:t>
                </a:r>
                <a:r>
                  <a:rPr lang="en-US" sz="3600" b="1" dirty="0">
                    <a:solidFill>
                      <a:prstClr val="black"/>
                    </a:solidFill>
                  </a:rPr>
                  <a:t> </a:t>
                </a:r>
                <a14:m>
                  <m:oMath xmlns:m="http://schemas.openxmlformats.org/officeDocument/2006/math">
                    <m:sSup>
                      <m:sSupPr>
                        <m:ctrlPr>
                          <a:rPr lang="en-US" sz="3600" b="1" i="1">
                            <a:solidFill>
                              <a:prstClr val="black"/>
                            </a:solidFill>
                            <a:latin typeface="Cambria Math" panose="02040503050406030204" pitchFamily="18" charset="0"/>
                          </a:rPr>
                        </m:ctrlPr>
                      </m:sSupPr>
                      <m:e>
                        <m:r>
                          <a:rPr lang="fr-FR" sz="3600" b="1" i="1">
                            <a:solidFill>
                              <a:prstClr val="black"/>
                            </a:solidFill>
                            <a:latin typeface="Cambria Math" panose="02040503050406030204" pitchFamily="18" charset="0"/>
                          </a:rPr>
                          <m:t>𝒙</m:t>
                        </m:r>
                      </m:e>
                      <m:sup>
                        <m:r>
                          <a:rPr lang="fr-FR" sz="3600" b="1" i="1">
                            <a:solidFill>
                              <a:prstClr val="black"/>
                            </a:solidFill>
                            <a:latin typeface="Cambria Math" panose="02040503050406030204" pitchFamily="18" charset="0"/>
                          </a:rPr>
                          <m:t>𝟐</m:t>
                        </m:r>
                      </m:sup>
                    </m:sSup>
                    <m:r>
                      <a:rPr lang="en-US" sz="3600" b="1" i="1">
                        <a:solidFill>
                          <a:prstClr val="black"/>
                        </a:solidFill>
                        <a:latin typeface="Cambria Math" panose="02040503050406030204" pitchFamily="18" charset="0"/>
                      </a:rPr>
                      <m:t>−</m:t>
                    </m:r>
                    <m:r>
                      <a:rPr lang="en-US" sz="3600" b="1" i="1">
                        <a:solidFill>
                          <a:prstClr val="black"/>
                        </a:solidFill>
                        <a:latin typeface="Cambria Math" panose="02040503050406030204" pitchFamily="18" charset="0"/>
                      </a:rPr>
                      <m:t>𝟗</m:t>
                    </m:r>
                    <m:r>
                      <a:rPr lang="en-US" sz="3600" b="1" i="1">
                        <a:solidFill>
                          <a:prstClr val="black"/>
                        </a:solidFill>
                        <a:latin typeface="Cambria Math" panose="02040503050406030204" pitchFamily="18" charset="0"/>
                      </a:rPr>
                      <m:t>−</m:t>
                    </m:r>
                    <m:d>
                      <m:dPr>
                        <m:ctrlPr>
                          <a:rPr lang="en-US" sz="3600" b="1" i="1">
                            <a:solidFill>
                              <a:prstClr val="black"/>
                            </a:solidFill>
                            <a:latin typeface="Cambria Math" panose="02040503050406030204" pitchFamily="18" charset="0"/>
                          </a:rPr>
                        </m:ctrlPr>
                      </m:dPr>
                      <m:e>
                        <m:r>
                          <a:rPr lang="en-US" sz="3600" b="1" i="1">
                            <a:solidFill>
                              <a:prstClr val="black"/>
                            </a:solidFill>
                            <a:latin typeface="Cambria Math" panose="02040503050406030204" pitchFamily="18" charset="0"/>
                          </a:rPr>
                          <m:t>𝒙</m:t>
                        </m:r>
                        <m:r>
                          <a:rPr lang="en-US" sz="3600" b="1" i="1">
                            <a:solidFill>
                              <a:prstClr val="black"/>
                            </a:solidFill>
                            <a:latin typeface="Cambria Math" panose="02040503050406030204" pitchFamily="18" charset="0"/>
                          </a:rPr>
                          <m:t>+</m:t>
                        </m:r>
                        <m:r>
                          <a:rPr lang="en-US" sz="3600" b="1" i="1">
                            <a:solidFill>
                              <a:prstClr val="black"/>
                            </a:solidFill>
                            <a:latin typeface="Cambria Math" panose="02040503050406030204" pitchFamily="18" charset="0"/>
                          </a:rPr>
                          <m:t>𝟑</m:t>
                        </m:r>
                      </m:e>
                    </m:d>
                    <m:d>
                      <m:dPr>
                        <m:ctrlPr>
                          <a:rPr lang="en-US" sz="3600" b="1" i="1">
                            <a:solidFill>
                              <a:prstClr val="black"/>
                            </a:solidFill>
                            <a:latin typeface="Cambria Math" panose="02040503050406030204" pitchFamily="18" charset="0"/>
                          </a:rPr>
                        </m:ctrlPr>
                      </m:dPr>
                      <m:e>
                        <m:r>
                          <a:rPr lang="en-US" sz="3600" b="1" i="1">
                            <a:solidFill>
                              <a:prstClr val="black"/>
                            </a:solidFill>
                            <a:latin typeface="Cambria Math" panose="02040503050406030204" pitchFamily="18" charset="0"/>
                          </a:rPr>
                          <m:t>𝟑</m:t>
                        </m:r>
                        <m:r>
                          <a:rPr lang="en-US" sz="3600" b="1" i="1">
                            <a:solidFill>
                              <a:prstClr val="black"/>
                            </a:solidFill>
                            <a:latin typeface="Cambria Math" panose="02040503050406030204" pitchFamily="18" charset="0"/>
                          </a:rPr>
                          <m:t>𝒙</m:t>
                        </m:r>
                        <m:r>
                          <a:rPr lang="en-US" sz="3600" b="1" i="1">
                            <a:solidFill>
                              <a:prstClr val="black"/>
                            </a:solidFill>
                            <a:latin typeface="Cambria Math" panose="02040503050406030204" pitchFamily="18" charset="0"/>
                          </a:rPr>
                          <m:t> −</m:t>
                        </m:r>
                        <m:r>
                          <a:rPr lang="en-US" sz="3600" b="1" i="1">
                            <a:solidFill>
                              <a:prstClr val="black"/>
                            </a:solidFill>
                            <a:latin typeface="Cambria Math" panose="02040503050406030204" pitchFamily="18" charset="0"/>
                          </a:rPr>
                          <m:t>𝟏</m:t>
                        </m:r>
                      </m:e>
                    </m:d>
                    <m:r>
                      <a:rPr lang="en-US" sz="3600" b="1" i="1">
                        <a:solidFill>
                          <a:prstClr val="black"/>
                        </a:solidFill>
                        <a:latin typeface="Cambria Math" panose="02040503050406030204" pitchFamily="18" charset="0"/>
                      </a:rPr>
                      <m:t>=</m:t>
                    </m:r>
                    <m:r>
                      <a:rPr lang="en-US" sz="3600" b="1" i="1">
                        <a:solidFill>
                          <a:prstClr val="black"/>
                        </a:solidFill>
                        <a:latin typeface="Cambria Math" panose="02040503050406030204" pitchFamily="18" charset="0"/>
                      </a:rPr>
                      <m:t>𝟎</m:t>
                    </m:r>
                  </m:oMath>
                </a14:m>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1040860" y="374927"/>
                <a:ext cx="10107038" cy="836896"/>
              </a:xfrm>
              <a:prstGeom prst="rect">
                <a:avLst/>
              </a:prstGeom>
              <a:blipFill rotWithShape="1">
                <a:blip r:embed="rId2"/>
                <a:stretch>
                  <a:fillRect l="-1" t="-33" r="5" b="-6572"/>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24889" y="1171815"/>
                <a:ext cx="8541290" cy="2056460"/>
              </a:xfrm>
              <a:prstGeom prst="rect">
                <a:avLst/>
              </a:prstGeom>
              <a:noFill/>
            </p:spPr>
            <p:txBody>
              <a:bodyPr wrap="square">
                <a:spAutoFit/>
              </a:bodyPr>
              <a:lstStyle/>
              <a:p>
                <a:pPr lvl="0" algn="just">
                  <a:spcAft>
                    <a:spcPts val="600"/>
                  </a:spcAft>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Ta có</a:t>
                </a:r>
                <a:r>
                  <a:rPr kumimoji="0" lang="vi-VN" sz="2800" b="1" i="0" u="none" strike="noStrike" kern="1200" cap="none" spc="0" normalizeH="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800" b="1" i="1">
                            <a:solidFill>
                              <a:srgbClr val="0070C0"/>
                            </a:solidFill>
                            <a:latin typeface="Cambria Math" panose="02040503050406030204" pitchFamily="18" charset="0"/>
                          </a:rPr>
                        </m:ctrlPr>
                      </m:sSupPr>
                      <m:e>
                        <m:r>
                          <a:rPr lang="fr-FR" sz="2800" b="1" i="1">
                            <a:solidFill>
                              <a:srgbClr val="0070C0"/>
                            </a:solidFill>
                            <a:latin typeface="Cambria Math" panose="02040503050406030204" pitchFamily="18" charset="0"/>
                          </a:rPr>
                          <m:t>𝒙</m:t>
                        </m:r>
                      </m:e>
                      <m:sup>
                        <m:r>
                          <a:rPr lang="fr-FR" sz="2800" b="1" i="1">
                            <a:solidFill>
                              <a:srgbClr val="0070C0"/>
                            </a:solidFill>
                            <a:latin typeface="Cambria Math" panose="02040503050406030204" pitchFamily="18" charset="0"/>
                          </a:rPr>
                          <m:t>𝟐</m:t>
                        </m:r>
                      </m:sup>
                    </m:sSup>
                    <m:r>
                      <a:rPr lang="en-US"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𝟗</m:t>
                    </m:r>
                    <m:r>
                      <a:rPr lang="en-US" sz="2800" b="1" i="1">
                        <a:solidFill>
                          <a:srgbClr val="0070C0"/>
                        </a:solidFill>
                        <a:latin typeface="Cambria Math" panose="02040503050406030204" pitchFamily="18" charset="0"/>
                      </a:rPr>
                      <m:t>−</m:t>
                    </m:r>
                    <m:d>
                      <m:dPr>
                        <m:ctrlPr>
                          <a:rPr lang="en-US" sz="2800" b="1" i="1">
                            <a:solidFill>
                              <a:srgbClr val="0070C0"/>
                            </a:solidFill>
                            <a:latin typeface="Cambria Math" panose="02040503050406030204" pitchFamily="18" charset="0"/>
                          </a:rPr>
                        </m:ctrlPr>
                      </m:dPr>
                      <m:e>
                        <m:r>
                          <a:rPr lang="en-US" sz="2800" b="1" i="1">
                            <a:solidFill>
                              <a:srgbClr val="0070C0"/>
                            </a:solidFill>
                            <a:latin typeface="Cambria Math" panose="02040503050406030204" pitchFamily="18" charset="0"/>
                          </a:rPr>
                          <m:t>𝒙</m:t>
                        </m:r>
                        <m:r>
                          <a:rPr lang="en-US"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𝟑</m:t>
                        </m:r>
                      </m:e>
                    </m:d>
                    <m:d>
                      <m:dPr>
                        <m:ctrlPr>
                          <a:rPr lang="en-US" sz="2800" b="1" i="1">
                            <a:solidFill>
                              <a:srgbClr val="0070C0"/>
                            </a:solidFill>
                            <a:latin typeface="Cambria Math" panose="02040503050406030204" pitchFamily="18" charset="0"/>
                          </a:rPr>
                        </m:ctrlPr>
                      </m:dPr>
                      <m:e>
                        <m:r>
                          <a:rPr lang="en-US" sz="2800" b="1" i="1">
                            <a:solidFill>
                              <a:srgbClr val="0070C0"/>
                            </a:solidFill>
                            <a:latin typeface="Cambria Math" panose="02040503050406030204" pitchFamily="18" charset="0"/>
                          </a:rPr>
                          <m:t>𝟑</m:t>
                        </m:r>
                        <m:r>
                          <a:rPr lang="en-US" sz="2800" b="1" i="1">
                            <a:solidFill>
                              <a:srgbClr val="0070C0"/>
                            </a:solidFill>
                            <a:latin typeface="Cambria Math" panose="02040503050406030204" pitchFamily="18" charset="0"/>
                          </a:rPr>
                          <m:t>𝒙</m:t>
                        </m:r>
                        <m:r>
                          <a:rPr lang="en-US" sz="2800" b="1" i="1">
                            <a:solidFill>
                              <a:srgbClr val="0070C0"/>
                            </a:solidFill>
                            <a:latin typeface="Cambria Math" panose="02040503050406030204" pitchFamily="18" charset="0"/>
                          </a:rPr>
                          <m:t> −</m:t>
                        </m:r>
                        <m:r>
                          <a:rPr lang="en-US" sz="2800" b="1" i="1">
                            <a:solidFill>
                              <a:srgbClr val="0070C0"/>
                            </a:solidFill>
                            <a:latin typeface="Cambria Math" panose="02040503050406030204" pitchFamily="18" charset="0"/>
                          </a:rPr>
                          <m:t>𝟏</m:t>
                        </m:r>
                      </m:e>
                    </m:d>
                    <m:r>
                      <a:rPr lang="en-US"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𝟎</m:t>
                    </m:r>
                  </m:oMath>
                </a14:m>
                <a:endPar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(x – 3)(x + 3) – </a:t>
                </a:r>
                <a14:m>
                  <m:oMath xmlns:m="http://schemas.openxmlformats.org/officeDocument/2006/math">
                    <m:d>
                      <m:dPr>
                        <m:ctrlPr>
                          <a:rPr lang="en-US" sz="2800" b="1" i="1">
                            <a:solidFill>
                              <a:srgbClr val="0070C0"/>
                            </a:solidFill>
                            <a:latin typeface="Cambria Math" panose="02040503050406030204" pitchFamily="18" charset="0"/>
                          </a:rPr>
                        </m:ctrlPr>
                      </m:dPr>
                      <m:e>
                        <m:r>
                          <a:rPr lang="en-US" sz="2800" b="1" i="1">
                            <a:solidFill>
                              <a:srgbClr val="0070C0"/>
                            </a:solidFill>
                            <a:latin typeface="Cambria Math" panose="02040503050406030204" pitchFamily="18" charset="0"/>
                          </a:rPr>
                          <m:t>𝒙</m:t>
                        </m:r>
                        <m:r>
                          <a:rPr lang="en-US"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𝟑</m:t>
                        </m:r>
                      </m:e>
                    </m:d>
                    <m:d>
                      <m:dPr>
                        <m:ctrlPr>
                          <a:rPr lang="en-US" sz="2800" b="1" i="1">
                            <a:solidFill>
                              <a:srgbClr val="0070C0"/>
                            </a:solidFill>
                            <a:latin typeface="Cambria Math" panose="02040503050406030204" pitchFamily="18" charset="0"/>
                          </a:rPr>
                        </m:ctrlPr>
                      </m:dPr>
                      <m:e>
                        <m:r>
                          <a:rPr lang="en-US" sz="2800" b="1" i="1">
                            <a:solidFill>
                              <a:srgbClr val="0070C0"/>
                            </a:solidFill>
                            <a:latin typeface="Cambria Math" panose="02040503050406030204" pitchFamily="18" charset="0"/>
                          </a:rPr>
                          <m:t>𝟑</m:t>
                        </m:r>
                        <m:r>
                          <a:rPr lang="en-US" sz="2800" b="1" i="1">
                            <a:solidFill>
                              <a:srgbClr val="0070C0"/>
                            </a:solidFill>
                            <a:latin typeface="Cambria Math" panose="02040503050406030204" pitchFamily="18" charset="0"/>
                          </a:rPr>
                          <m:t>𝒙</m:t>
                        </m:r>
                        <m:r>
                          <a:rPr lang="en-US" sz="2800" b="1" i="1">
                            <a:solidFill>
                              <a:srgbClr val="0070C0"/>
                            </a:solidFill>
                            <a:latin typeface="Cambria Math" panose="02040503050406030204" pitchFamily="18" charset="0"/>
                          </a:rPr>
                          <m:t> −</m:t>
                        </m:r>
                        <m:r>
                          <a:rPr lang="en-US" sz="2800" b="1" i="1">
                            <a:solidFill>
                              <a:srgbClr val="0070C0"/>
                            </a:solidFill>
                            <a:latin typeface="Cambria Math" panose="02040503050406030204" pitchFamily="18" charset="0"/>
                          </a:rPr>
                          <m:t>𝟏</m:t>
                        </m:r>
                      </m:e>
                    </m:d>
                    <m:r>
                      <a:rPr lang="en-US"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𝟎</m:t>
                    </m:r>
                  </m:oMath>
                </a14:m>
                <a:endParaRPr lang="vi-VN" sz="2800" b="1" dirty="0">
                  <a:solidFill>
                    <a:srgbClr val="0070C0"/>
                  </a:solidFill>
                  <a:latin typeface="Times New Roman" panose="02020603050405020304" pitchFamily="18" charset="0"/>
                </a:endParaRPr>
              </a:p>
              <a:p>
                <a:pPr algn="just">
                  <a:spcAft>
                    <a:spcPts val="600"/>
                  </a:spcAft>
                </a:pP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(x + 3)(x – 3 – 3x + 1) = 0 </a:t>
                </a:r>
              </a:p>
              <a:p>
                <a:pPr lvl="0" algn="just">
                  <a:spcAft>
                    <a:spcPts val="600"/>
                  </a:spcAft>
                </a:pP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(x + 3)(-2x – 2) = 0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24889" y="1171815"/>
                <a:ext cx="8541290" cy="2056460"/>
              </a:xfrm>
              <a:prstGeom prst="rect">
                <a:avLst/>
              </a:prstGeom>
              <a:blipFill rotWithShape="1">
                <a:blip r:embed="rId3"/>
                <a:stretch>
                  <a:fillRect l="-4" t="-12" r="3" b="28"/>
                </a:stretch>
              </a:blipFill>
            </p:spPr>
            <p:txBody>
              <a:bodyPr/>
              <a:lstStyle/>
              <a:p>
                <a:r>
                  <a:rPr lang="en-US" altLang="en-US">
                    <a:noFill/>
                  </a:rPr>
                  <a:t> </a:t>
                </a:r>
              </a:p>
            </p:txBody>
          </p:sp>
        </mc:Fallback>
      </mc:AlternateContent>
      <p:sp>
        <p:nvSpPr>
          <p:cNvPr id="4" name="TextBox 3"/>
          <p:cNvSpPr txBox="1"/>
          <p:nvPr/>
        </p:nvSpPr>
        <p:spPr>
          <a:xfrm>
            <a:off x="1705989" y="3868604"/>
            <a:ext cx="2597690" cy="1031051"/>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x +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3</a:t>
            </a: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 0</a:t>
            </a:r>
          </a:p>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 =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endPar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p:cNvSpPr txBox="1"/>
          <p:nvPr/>
        </p:nvSpPr>
        <p:spPr>
          <a:xfrm>
            <a:off x="4714045" y="3729055"/>
            <a:ext cx="2597690" cy="1538883"/>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x -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 0</a:t>
            </a:r>
          </a:p>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 =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endPar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x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-1</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p:cNvSpPr txBox="1"/>
          <p:nvPr/>
        </p:nvSpPr>
        <p:spPr>
          <a:xfrm>
            <a:off x="640810" y="5400435"/>
            <a:ext cx="8541290" cy="661207"/>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-3</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và </a:t>
            </a:r>
            <a: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-1</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524889" y="2897671"/>
            <a:ext cx="8541290" cy="661207"/>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q1">
            <a:hlinkClick r:id="rId2" action="ppaction://hlinksldjump"/>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a:fillRect/>
          </a:stretch>
        </p:blipFill>
        <p:spPr>
          <a:xfrm>
            <a:off x="1679979" y="810491"/>
            <a:ext cx="1984549" cy="1828800"/>
          </a:xfrm>
          <a:prstGeom prst="rect">
            <a:avLst/>
          </a:prstGeom>
        </p:spPr>
      </p:pic>
      <p:pic>
        <p:nvPicPr>
          <p:cNvPr id="5" name="q2">
            <a:hlinkClick r:id="rId5" action="ppaction://hlinksldjump"/>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0000" t="13940" r="6767" b="8081"/>
          <a:stretch>
            <a:fillRect/>
          </a:stretch>
        </p:blipFill>
        <p:spPr>
          <a:xfrm>
            <a:off x="4846866" y="792951"/>
            <a:ext cx="2001780" cy="1884218"/>
          </a:xfrm>
          <a:prstGeom prst="rect">
            <a:avLst/>
          </a:prstGeom>
        </p:spPr>
      </p:pic>
      <p:pic>
        <p:nvPicPr>
          <p:cNvPr id="6" name="q3">
            <a:hlinkClick r:id="rId8" action="ppaction://hlinksldjump"/>
          </p:cNvPr>
          <p:cNvPicPr>
            <a:picLocks noChangeAspect="1"/>
          </p:cNvPicPr>
          <p:nvPr/>
        </p:nvPicPr>
        <p:blipFill rotWithShape="1">
          <a:blip r:embed="rId9">
            <a:clrChange>
              <a:clrFrom>
                <a:srgbClr val="FBFBFB"/>
              </a:clrFrom>
              <a:clrTo>
                <a:srgbClr val="FBFBFB">
                  <a:alpha val="0"/>
                </a:srgbClr>
              </a:clrTo>
            </a:clrChange>
            <a:extLst>
              <a:ext uri="{28A0092B-C50C-407E-A947-70E740481C1C}">
                <a14:useLocalDpi xmlns:a14="http://schemas.microsoft.com/office/drawing/2010/main" val="0"/>
              </a:ext>
            </a:extLst>
          </a:blip>
          <a:srcRect l="14488" t="1333" r="21307" b="11174"/>
          <a:stretch>
            <a:fillRect/>
          </a:stretch>
        </p:blipFill>
        <p:spPr>
          <a:xfrm>
            <a:off x="8046028" y="817418"/>
            <a:ext cx="1905000" cy="1947008"/>
          </a:xfrm>
          <a:prstGeom prst="rect">
            <a:avLst/>
          </a:prstGeom>
        </p:spPr>
      </p:pic>
      <p:pic>
        <p:nvPicPr>
          <p:cNvPr id="7" name="q4">
            <a:hlinkClick r:id="rId10"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200" b="96800" l="10000" r="90000"/>
                    </a14:imgEffect>
                  </a14:imgLayer>
                </a14:imgProps>
              </a:ext>
              <a:ext uri="{28A0092B-C50C-407E-A947-70E740481C1C}">
                <a14:useLocalDpi xmlns:a14="http://schemas.microsoft.com/office/drawing/2010/main" val="0"/>
              </a:ext>
            </a:extLst>
          </a:blip>
          <a:srcRect l="8728" t="2546" r="13090" b="4509"/>
          <a:stretch>
            <a:fillRect/>
          </a:stretch>
        </p:blipFill>
        <p:spPr>
          <a:xfrm>
            <a:off x="1747461" y="3626431"/>
            <a:ext cx="1849582" cy="1832377"/>
          </a:xfrm>
          <a:prstGeom prst="rect">
            <a:avLst/>
          </a:prstGeom>
        </p:spPr>
      </p:pic>
      <p:pic>
        <p:nvPicPr>
          <p:cNvPr id="8" name="q5">
            <a:hlinkClick r:id="rId13" action="ppaction://hlinksldjump"/>
          </p:cNvPr>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56909" y="3513918"/>
            <a:ext cx="2057400" cy="2057400"/>
          </a:xfrm>
          <a:prstGeom prst="rect">
            <a:avLst/>
          </a:prstGeom>
        </p:spPr>
      </p:pic>
      <p:pic>
        <p:nvPicPr>
          <p:cNvPr id="9" name="q6">
            <a:hlinkClick r:id="rId15" action="ppaction://hlinksldjump"/>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19899" t="17576" r="25555" b="21786"/>
          <a:stretch>
            <a:fillRect/>
          </a:stretch>
        </p:blipFill>
        <p:spPr>
          <a:xfrm>
            <a:off x="8046028" y="3498392"/>
            <a:ext cx="1852778" cy="2059745"/>
          </a:xfrm>
          <a:prstGeom prst="rect">
            <a:avLst/>
          </a:prstGeom>
        </p:spPr>
      </p:pic>
      <p:sp>
        <p:nvSpPr>
          <p:cNvPr id="10" name="Oval 9"/>
          <p:cNvSpPr/>
          <p:nvPr/>
        </p:nvSpPr>
        <p:spPr>
          <a:xfrm>
            <a:off x="1747462" y="1229591"/>
            <a:ext cx="1694611" cy="113260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Oval 10"/>
          <p:cNvSpPr/>
          <p:nvPr/>
        </p:nvSpPr>
        <p:spPr>
          <a:xfrm>
            <a:off x="8146206" y="4047318"/>
            <a:ext cx="1622143" cy="120444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Oval 11"/>
          <p:cNvSpPr/>
          <p:nvPr/>
        </p:nvSpPr>
        <p:spPr>
          <a:xfrm>
            <a:off x="5240623" y="4117485"/>
            <a:ext cx="1608022" cy="11342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Oval 12"/>
          <p:cNvSpPr/>
          <p:nvPr/>
        </p:nvSpPr>
        <p:spPr>
          <a:xfrm>
            <a:off x="1902431" y="4180050"/>
            <a:ext cx="1694613" cy="121048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 name="Oval 13"/>
          <p:cNvSpPr/>
          <p:nvPr/>
        </p:nvSpPr>
        <p:spPr>
          <a:xfrm>
            <a:off x="8146205" y="1207075"/>
            <a:ext cx="1722322" cy="126422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Oval 14"/>
          <p:cNvSpPr/>
          <p:nvPr/>
        </p:nvSpPr>
        <p:spPr>
          <a:xfrm>
            <a:off x="4846865" y="1207075"/>
            <a:ext cx="1877785" cy="108411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TextBox 15"/>
          <p:cNvSpPr txBox="1"/>
          <p:nvPr/>
        </p:nvSpPr>
        <p:spPr>
          <a:xfrm>
            <a:off x="1989523" y="1536854"/>
            <a:ext cx="1232274" cy="461665"/>
          </a:xfrm>
          <a:prstGeom prst="rect">
            <a:avLst/>
          </a:prstGeom>
          <a:noFill/>
        </p:spPr>
        <p:txBody>
          <a:bodyPr wrap="square" rtlCol="0">
            <a:spAutoFit/>
          </a:bodyPr>
          <a:lstStyle/>
          <a:p>
            <a:r>
              <a:rPr lang="en-US" sz="2400" dirty="0"/>
              <a:t>8 </a:t>
            </a:r>
            <a:r>
              <a:rPr lang="en-US" sz="2400" dirty="0" err="1"/>
              <a:t>điểm</a:t>
            </a:r>
            <a:endParaRPr lang="en-US" sz="2400" dirty="0"/>
          </a:p>
        </p:txBody>
      </p:sp>
      <p:sp>
        <p:nvSpPr>
          <p:cNvPr id="17" name="TextBox 16"/>
          <p:cNvSpPr txBox="1"/>
          <p:nvPr/>
        </p:nvSpPr>
        <p:spPr>
          <a:xfrm>
            <a:off x="8222782" y="4455468"/>
            <a:ext cx="1421689" cy="461665"/>
          </a:xfrm>
          <a:prstGeom prst="rect">
            <a:avLst/>
          </a:prstGeom>
          <a:noFill/>
        </p:spPr>
        <p:txBody>
          <a:bodyPr wrap="square" rtlCol="0">
            <a:spAutoFit/>
          </a:bodyPr>
          <a:lstStyle/>
          <a:p>
            <a:r>
              <a:rPr lang="en-US" sz="2400" dirty="0"/>
              <a:t> 10 </a:t>
            </a:r>
            <a:r>
              <a:rPr lang="en-US" sz="2400" dirty="0" err="1"/>
              <a:t>điểm</a:t>
            </a:r>
            <a:endParaRPr lang="en-US" sz="2400" dirty="0"/>
          </a:p>
        </p:txBody>
      </p:sp>
      <p:sp>
        <p:nvSpPr>
          <p:cNvPr id="18" name="TextBox 17"/>
          <p:cNvSpPr txBox="1"/>
          <p:nvPr/>
        </p:nvSpPr>
        <p:spPr>
          <a:xfrm>
            <a:off x="5391150" y="4455468"/>
            <a:ext cx="1333501" cy="461665"/>
          </a:xfrm>
          <a:prstGeom prst="rect">
            <a:avLst/>
          </a:prstGeom>
          <a:noFill/>
        </p:spPr>
        <p:txBody>
          <a:bodyPr wrap="square" rtlCol="0">
            <a:spAutoFit/>
          </a:bodyPr>
          <a:lstStyle/>
          <a:p>
            <a:r>
              <a:rPr lang="en-US" sz="2400" dirty="0"/>
              <a:t>9 </a:t>
            </a:r>
            <a:r>
              <a:rPr lang="en-US" sz="2400" dirty="0" err="1"/>
              <a:t>điểm</a:t>
            </a:r>
            <a:endParaRPr lang="en-US" sz="2400" dirty="0"/>
          </a:p>
        </p:txBody>
      </p:sp>
      <p:sp>
        <p:nvSpPr>
          <p:cNvPr id="19" name="TextBox 18"/>
          <p:cNvSpPr txBox="1"/>
          <p:nvPr/>
        </p:nvSpPr>
        <p:spPr>
          <a:xfrm>
            <a:off x="2036120" y="4350557"/>
            <a:ext cx="1560923" cy="830997"/>
          </a:xfrm>
          <a:prstGeom prst="rect">
            <a:avLst/>
          </a:prstGeom>
          <a:noFill/>
        </p:spPr>
        <p:txBody>
          <a:bodyPr wrap="square" rtlCol="0">
            <a:spAutoFit/>
          </a:bodyPr>
          <a:lstStyle/>
          <a:p>
            <a:r>
              <a:rPr lang="en-US" sz="2400" dirty="0" err="1"/>
              <a:t>Chúc</a:t>
            </a:r>
            <a:r>
              <a:rPr lang="en-US" sz="2400" dirty="0"/>
              <a:t> </a:t>
            </a:r>
            <a:r>
              <a:rPr lang="en-US" sz="2400" dirty="0" err="1"/>
              <a:t>bạn</a:t>
            </a:r>
            <a:r>
              <a:rPr lang="en-US" sz="2400" dirty="0"/>
              <a:t> may </a:t>
            </a:r>
            <a:r>
              <a:rPr lang="en-US" sz="2400" dirty="0" err="1"/>
              <a:t>mắn</a:t>
            </a:r>
            <a:endParaRPr lang="en-US" sz="2400" dirty="0"/>
          </a:p>
        </p:txBody>
      </p:sp>
      <p:sp>
        <p:nvSpPr>
          <p:cNvPr id="20" name="TextBox 19"/>
          <p:cNvSpPr txBox="1"/>
          <p:nvPr/>
        </p:nvSpPr>
        <p:spPr>
          <a:xfrm>
            <a:off x="8446837" y="1630872"/>
            <a:ext cx="1421690" cy="461665"/>
          </a:xfrm>
          <a:prstGeom prst="rect">
            <a:avLst/>
          </a:prstGeom>
          <a:noFill/>
        </p:spPr>
        <p:txBody>
          <a:bodyPr wrap="square" rtlCol="0">
            <a:spAutoFit/>
          </a:bodyPr>
          <a:lstStyle/>
          <a:p>
            <a:r>
              <a:rPr lang="en-US" sz="2400" dirty="0"/>
              <a:t>9 </a:t>
            </a:r>
            <a:r>
              <a:rPr lang="en-US" sz="2400" dirty="0" err="1"/>
              <a:t>điểm</a:t>
            </a:r>
            <a:endParaRPr lang="en-US" sz="2400" dirty="0"/>
          </a:p>
        </p:txBody>
      </p:sp>
      <p:sp>
        <p:nvSpPr>
          <p:cNvPr id="21" name="TextBox 20"/>
          <p:cNvSpPr txBox="1"/>
          <p:nvPr/>
        </p:nvSpPr>
        <p:spPr>
          <a:xfrm>
            <a:off x="5253807" y="1359677"/>
            <a:ext cx="1211378" cy="830997"/>
          </a:xfrm>
          <a:prstGeom prst="rect">
            <a:avLst/>
          </a:prstGeom>
          <a:noFill/>
        </p:spPr>
        <p:txBody>
          <a:bodyPr wrap="square" rtlCol="0">
            <a:spAutoFit/>
          </a:bodyPr>
          <a:lstStyle/>
          <a:p>
            <a:r>
              <a:rPr lang="en-US" sz="2400" dirty="0" err="1"/>
              <a:t>Vỗ</a:t>
            </a:r>
            <a:r>
              <a:rPr lang="en-US" sz="2400" dirty="0"/>
              <a:t> </a:t>
            </a:r>
            <a:r>
              <a:rPr lang="en-US" sz="2400" dirty="0" err="1"/>
              <a:t>tay</a:t>
            </a:r>
            <a:r>
              <a:rPr lang="en-US" sz="2400" dirty="0"/>
              <a:t> </a:t>
            </a:r>
            <a:r>
              <a:rPr lang="en-US" sz="2400" dirty="0" err="1"/>
              <a:t>cả</a:t>
            </a:r>
            <a:r>
              <a:rPr lang="en-US" sz="2400" dirty="0"/>
              <a:t> </a:t>
            </a:r>
            <a:r>
              <a:rPr lang="en-US" sz="2400" dirty="0" err="1"/>
              <a:t>lớp</a:t>
            </a:r>
            <a:endParaRPr lang="en-US" sz="2400" dirty="0"/>
          </a:p>
        </p:txBody>
      </p:sp>
      <p:sp>
        <p:nvSpPr>
          <p:cNvPr id="22" name="Rounded Rectangle 21">
            <a:hlinkClick r:id="rId18" action="ppaction://hlinksldjump"/>
          </p:cNvPr>
          <p:cNvSpPr/>
          <p:nvPr/>
        </p:nvSpPr>
        <p:spPr>
          <a:xfrm>
            <a:off x="9388578" y="221835"/>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solidFill>
                  <a:srgbClr val="FF0000"/>
                </a:solidFill>
                <a:latin typeface="Times New Roman" panose="02020603050405020304" pitchFamily="18" charset="0"/>
                <a:cs typeface="Times New Roman" panose="02020603050405020304" pitchFamily="18" charset="0"/>
              </a:rPr>
              <a:t>BÀI MỚI</a:t>
            </a:r>
          </a:p>
        </p:txBody>
      </p:sp>
      <p:sp>
        <p:nvSpPr>
          <p:cNvPr id="3" name="Oval 2"/>
          <p:cNvSpPr/>
          <p:nvPr/>
        </p:nvSpPr>
        <p:spPr>
          <a:xfrm>
            <a:off x="2109860" y="2875935"/>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1</a:t>
            </a:r>
          </a:p>
        </p:txBody>
      </p:sp>
      <p:sp>
        <p:nvSpPr>
          <p:cNvPr id="23" name="Oval 22"/>
          <p:cNvSpPr/>
          <p:nvPr/>
        </p:nvSpPr>
        <p:spPr>
          <a:xfrm>
            <a:off x="5410092" y="2811476"/>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2</a:t>
            </a:r>
          </a:p>
        </p:txBody>
      </p:sp>
      <p:sp>
        <p:nvSpPr>
          <p:cNvPr id="24" name="Oval 23"/>
          <p:cNvSpPr/>
          <p:nvPr/>
        </p:nvSpPr>
        <p:spPr>
          <a:xfrm>
            <a:off x="8581613" y="2842412"/>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3</a:t>
            </a:r>
          </a:p>
        </p:txBody>
      </p:sp>
      <p:sp>
        <p:nvSpPr>
          <p:cNvPr id="25" name="Oval 24"/>
          <p:cNvSpPr/>
          <p:nvPr/>
        </p:nvSpPr>
        <p:spPr>
          <a:xfrm>
            <a:off x="2153039" y="5687468"/>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4</a:t>
            </a:r>
          </a:p>
        </p:txBody>
      </p:sp>
      <p:sp>
        <p:nvSpPr>
          <p:cNvPr id="26" name="Oval 25"/>
          <p:cNvSpPr/>
          <p:nvPr/>
        </p:nvSpPr>
        <p:spPr>
          <a:xfrm>
            <a:off x="5709945" y="5597078"/>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5</a:t>
            </a:r>
          </a:p>
        </p:txBody>
      </p:sp>
      <p:sp>
        <p:nvSpPr>
          <p:cNvPr id="27" name="Oval 26"/>
          <p:cNvSpPr/>
          <p:nvPr/>
        </p:nvSpPr>
        <p:spPr>
          <a:xfrm>
            <a:off x="8637251" y="5586352"/>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6</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42"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par>
                                <p:cTn id="56" presetID="42"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8"/>
                                        </p:tgtEl>
                                      </p:cBhvr>
                                    </p:animEffect>
                                    <p:set>
                                      <p:cBhvr>
                                        <p:cTn id="71" dur="1" fill="hold">
                                          <p:stCondLst>
                                            <p:cond delay="499"/>
                                          </p:stCondLst>
                                        </p:cTn>
                                        <p:tgtEl>
                                          <p:spTgt spid="8"/>
                                        </p:tgtEl>
                                        <p:attrNameLst>
                                          <p:attrName>style.visibility</p:attrName>
                                        </p:attrNameLst>
                                      </p:cBhvr>
                                      <p:to>
                                        <p:strVal val="hidden"/>
                                      </p:to>
                                    </p:set>
                                  </p:childTnLst>
                                </p:cTn>
                              </p:par>
                              <p:par>
                                <p:cTn id="72" presetID="42"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1000"/>
                                        <p:tgtEl>
                                          <p:spTgt spid="12"/>
                                        </p:tgtEl>
                                      </p:cBhvr>
                                    </p:animEffect>
                                    <p:anim calcmode="lin" valueType="num">
                                      <p:cBhvr>
                                        <p:cTn id="80" dur="1000" fill="hold"/>
                                        <p:tgtEl>
                                          <p:spTgt spid="12"/>
                                        </p:tgtEl>
                                        <p:attrNameLst>
                                          <p:attrName>ppt_x</p:attrName>
                                        </p:attrNameLst>
                                      </p:cBhvr>
                                      <p:tavLst>
                                        <p:tav tm="0">
                                          <p:val>
                                            <p:strVal val="#ppt_x"/>
                                          </p:val>
                                        </p:tav>
                                        <p:tav tm="100000">
                                          <p:val>
                                            <p:strVal val="#ppt_x"/>
                                          </p:val>
                                        </p:tav>
                                      </p:tavLst>
                                    </p:anim>
                                    <p:anim calcmode="lin" valueType="num">
                                      <p:cBhvr>
                                        <p:cTn id="8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8"/>
                  </p:tgtEl>
                </p:cond>
              </p:nextCondLst>
            </p:seq>
            <p:seq concurrent="1" nextAc="seek">
              <p:cTn id="82" restart="whenNotActive" fill="hold" evtFilter="cancelBubble" nodeType="interactiveSeq">
                <p:stCondLst>
                  <p:cond evt="onClick" delay="0">
                    <p:tgtEl>
                      <p:spTgt spid="9"/>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9"/>
                                        </p:tgtEl>
                                      </p:cBhvr>
                                    </p:animEffect>
                                    <p:set>
                                      <p:cBhvr>
                                        <p:cTn id="87" dur="1" fill="hold">
                                          <p:stCondLst>
                                            <p:cond delay="499"/>
                                          </p:stCondLst>
                                        </p:cTn>
                                        <p:tgtEl>
                                          <p:spTgt spid="9"/>
                                        </p:tgtEl>
                                        <p:attrNameLst>
                                          <p:attrName>style.visibility</p:attrName>
                                        </p:attrNameLst>
                                      </p:cBhvr>
                                      <p:to>
                                        <p:strVal val="hidden"/>
                                      </p:to>
                                    </p:set>
                                  </p:childTnLst>
                                </p:cTn>
                              </p:par>
                              <p:par>
                                <p:cTn id="88" presetID="42" presetClass="entr" presetSubtype="0" fill="hold" grpId="0"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1000"/>
                                        <p:tgtEl>
                                          <p:spTgt spid="17"/>
                                        </p:tgtEl>
                                      </p:cBhvr>
                                    </p:animEffect>
                                    <p:anim calcmode="lin" valueType="num">
                                      <p:cBhvr>
                                        <p:cTn id="91" dur="1000" fill="hold"/>
                                        <p:tgtEl>
                                          <p:spTgt spid="17"/>
                                        </p:tgtEl>
                                        <p:attrNameLst>
                                          <p:attrName>ppt_x</p:attrName>
                                        </p:attrNameLst>
                                      </p:cBhvr>
                                      <p:tavLst>
                                        <p:tav tm="0">
                                          <p:val>
                                            <p:strVal val="#ppt_x"/>
                                          </p:val>
                                        </p:tav>
                                        <p:tav tm="100000">
                                          <p:val>
                                            <p:strVal val="#ppt_x"/>
                                          </p:val>
                                        </p:tav>
                                      </p:tavLst>
                                    </p:anim>
                                    <p:anim calcmode="lin" valueType="num">
                                      <p:cBhvr>
                                        <p:cTn id="92" dur="1000" fill="hold"/>
                                        <p:tgtEl>
                                          <p:spTgt spid="1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1000"/>
                                        <p:tgtEl>
                                          <p:spTgt spid="11"/>
                                        </p:tgtEl>
                                      </p:cBhvr>
                                    </p:animEffect>
                                    <p:anim calcmode="lin" valueType="num">
                                      <p:cBhvr>
                                        <p:cTn id="96" dur="1000" fill="hold"/>
                                        <p:tgtEl>
                                          <p:spTgt spid="11"/>
                                        </p:tgtEl>
                                        <p:attrNameLst>
                                          <p:attrName>ppt_x</p:attrName>
                                        </p:attrNameLst>
                                      </p:cBhvr>
                                      <p:tavLst>
                                        <p:tav tm="0">
                                          <p:val>
                                            <p:strVal val="#ppt_x"/>
                                          </p:val>
                                        </p:tav>
                                        <p:tav tm="100000">
                                          <p:val>
                                            <p:strVal val="#ppt_x"/>
                                          </p:val>
                                        </p:tav>
                                      </p:tavLst>
                                    </p:anim>
                                    <p:anim calcmode="lin" valueType="num">
                                      <p:cBhvr>
                                        <p:cTn id="9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childTnLst>
        </p:cTn>
      </p:par>
    </p:tnLst>
    <p:bldLst>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040860" y="374927"/>
                <a:ext cx="10107038" cy="836896"/>
              </a:xfrm>
              <a:prstGeom prst="rect">
                <a:avLst/>
              </a:prstGeom>
              <a:noFill/>
            </p:spPr>
            <p:txBody>
              <a:bodyPr wrap="square">
                <a:spAutoFit/>
              </a:bodyPr>
              <a:lstStyle/>
              <a:p>
                <a:pPr lvl="0">
                  <a:lnSpc>
                    <a:spcPct val="150000"/>
                  </a:lnSpc>
                  <a:spcAft>
                    <a:spcPts val="800"/>
                  </a:spcAft>
                </a:pPr>
                <a:r>
                  <a:rPr lang="en-US" sz="3600" b="1" dirty="0">
                    <a:solidFill>
                      <a:prstClr val="black"/>
                    </a:solidFill>
                    <a:latin typeface="Times New Roman" panose="02020603050405020304" pitchFamily="18" charset="0"/>
                    <a:cs typeface="Times New Roman" panose="02020603050405020304" pitchFamily="18" charset="0"/>
                  </a:rPr>
                  <a:t>e) </a:t>
                </a:r>
                <a14:m>
                  <m:oMath xmlns:m="http://schemas.openxmlformats.org/officeDocument/2006/math">
                    <m:sSup>
                      <m:sSupPr>
                        <m:ctrlPr>
                          <a:rPr lang="en-US" sz="3600" b="1" i="1">
                            <a:solidFill>
                              <a:prstClr val="black"/>
                            </a:solidFill>
                            <a:latin typeface="Cambria Math" panose="02040503050406030204" pitchFamily="18" charset="0"/>
                          </a:rPr>
                        </m:ctrlPr>
                      </m:sSupPr>
                      <m:e>
                        <m:r>
                          <a:rPr lang="fr-FR" sz="3600" b="1" i="1">
                            <a:solidFill>
                              <a:prstClr val="black"/>
                            </a:solidFill>
                            <a:latin typeface="Cambria Math" panose="02040503050406030204" pitchFamily="18" charset="0"/>
                          </a:rPr>
                          <m:t>𝒙</m:t>
                        </m:r>
                      </m:e>
                      <m:sup>
                        <m:r>
                          <a:rPr lang="fr-FR" sz="3600" b="1" i="1">
                            <a:solidFill>
                              <a:prstClr val="black"/>
                            </a:solidFill>
                            <a:latin typeface="Cambria Math" panose="02040503050406030204" pitchFamily="18" charset="0"/>
                          </a:rPr>
                          <m:t>𝟐</m:t>
                        </m:r>
                      </m:sup>
                    </m:sSup>
                  </m:oMath>
                </a14:m>
                <a:r>
                  <a:rPr lang="en-US" sz="3600" b="1" dirty="0">
                    <a:solidFill>
                      <a:prstClr val="black"/>
                    </a:solidFill>
                    <a:latin typeface="Times New Roman" panose="02020603050405020304" pitchFamily="18" charset="0"/>
                    <a:cs typeface="Times New Roman" panose="02020603050405020304" pitchFamily="18" charset="0"/>
                  </a:rPr>
                  <a:t>- 10x + 25 = 5(5 - x)</a:t>
                </a:r>
              </a:p>
            </p:txBody>
          </p:sp>
        </mc:Choice>
        <mc:Fallback xmlns="">
          <p:sp>
            <p:nvSpPr>
              <p:cNvPr id="5" name="TextBox 4"/>
              <p:cNvSpPr txBox="1">
                <a:spLocks noRot="1" noChangeAspect="1" noMove="1" noResize="1" noEditPoints="1" noAdjustHandles="1" noChangeArrowheads="1" noChangeShapeType="1" noTextEdit="1"/>
              </p:cNvSpPr>
              <p:nvPr/>
            </p:nvSpPr>
            <p:spPr>
              <a:xfrm>
                <a:off x="1040860" y="374927"/>
                <a:ext cx="10107038" cy="836896"/>
              </a:xfrm>
              <a:prstGeom prst="rect">
                <a:avLst/>
              </a:prstGeom>
              <a:blipFill rotWithShape="1">
                <a:blip r:embed="rId2"/>
                <a:stretch>
                  <a:fillRect l="-1" t="-33" r="5" b="-10973"/>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24889" y="1171815"/>
                <a:ext cx="8541290" cy="258378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Ta có </a:t>
                </a:r>
                <a14:m>
                  <m:oMath xmlns:m="http://schemas.openxmlformats.org/officeDocument/2006/math">
                    <m:sSup>
                      <m:sSupPr>
                        <m:ctrlPr>
                          <a:rPr kumimoji="0" lang="en-US"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pPr>
                      <m:e>
                        <m:r>
                          <a:rPr kumimoji="0" lang="fr-FR"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𝒙</m:t>
                        </m:r>
                      </m:e>
                      <m:sup>
                        <m:r>
                          <a:rPr kumimoji="0" lang="fr-FR"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𝟐</m:t>
                        </m:r>
                      </m:sup>
                    </m:sSup>
                    <m:r>
                      <a:rPr kumimoji="0" lang="en-US"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𝟏𝟎</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𝒙</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𝟐𝟓</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𝟓</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𝟓</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 −</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𝒙</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oMath>
                </a14:m>
                <a:endPar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0" algn="just">
                  <a:spcAft>
                    <a:spcPts val="600"/>
                  </a:spcAft>
                </a:pPr>
                <a14:m>
                  <m:oMath xmlns:m="http://schemas.openxmlformats.org/officeDocument/2006/math">
                    <m:sSup>
                      <m:sSupPr>
                        <m:ctrlPr>
                          <a:rPr lang="en-US" sz="2800" b="1" i="1">
                            <a:solidFill>
                              <a:srgbClr val="0070C0"/>
                            </a:solidFill>
                            <a:latin typeface="Cambria Math" panose="02040503050406030204" pitchFamily="18" charset="0"/>
                          </a:rPr>
                        </m:ctrlPr>
                      </m:sSupPr>
                      <m:e>
                        <m:r>
                          <a:rPr lang="vi-VN" sz="2800" b="1" i="1" smtClean="0">
                            <a:solidFill>
                              <a:srgbClr val="0070C0"/>
                            </a:solidFill>
                            <a:latin typeface="Cambria Math" panose="02040503050406030204" pitchFamily="18" charset="0"/>
                          </a:rPr>
                          <m:t>  (</m:t>
                        </m:r>
                        <m:r>
                          <a:rPr lang="vi-VN" sz="2800" b="1" i="1" smtClean="0">
                            <a:solidFill>
                              <a:srgbClr val="0070C0"/>
                            </a:solidFill>
                            <a:latin typeface="Cambria Math" panose="02040503050406030204" pitchFamily="18" charset="0"/>
                          </a:rPr>
                          <m:t>𝒙</m:t>
                        </m:r>
                        <m:r>
                          <a:rPr lang="vi-VN" sz="2800" b="1" i="1" smtClean="0">
                            <a:solidFill>
                              <a:srgbClr val="0070C0"/>
                            </a:solidFill>
                            <a:latin typeface="Cambria Math" panose="02040503050406030204" pitchFamily="18" charset="0"/>
                          </a:rPr>
                          <m:t>−</m:t>
                        </m:r>
                        <m:r>
                          <a:rPr lang="vi-VN" sz="2800" b="1" i="1" smtClean="0">
                            <a:solidFill>
                              <a:srgbClr val="0070C0"/>
                            </a:solidFill>
                            <a:latin typeface="Cambria Math" panose="02040503050406030204" pitchFamily="18" charset="0"/>
                          </a:rPr>
                          <m:t>𝟓</m:t>
                        </m:r>
                        <m:r>
                          <a:rPr lang="vi-VN" sz="2800" b="1" i="1" smtClean="0">
                            <a:solidFill>
                              <a:srgbClr val="0070C0"/>
                            </a:solidFill>
                            <a:latin typeface="Cambria Math" panose="02040503050406030204" pitchFamily="18" charset="0"/>
                          </a:rPr>
                          <m:t>)</m:t>
                        </m:r>
                      </m:e>
                      <m:sup>
                        <m:r>
                          <a:rPr lang="fr-FR" sz="2800" b="1" i="1">
                            <a:solidFill>
                              <a:srgbClr val="0070C0"/>
                            </a:solidFill>
                            <a:latin typeface="Cambria Math" panose="02040503050406030204" pitchFamily="18" charset="0"/>
                          </a:rPr>
                          <m:t>𝟐</m:t>
                        </m:r>
                      </m:sup>
                    </m:sSup>
                  </m:oMath>
                </a14:m>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 5</a:t>
                </a:r>
                <a14:m>
                  <m:oMath xmlns:m="http://schemas.openxmlformats.org/officeDocument/2006/math">
                    <m:d>
                      <m:dPr>
                        <m:ctrlPr>
                          <a:rPr kumimoji="0" lang="en-US"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dPr>
                      <m:e>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𝟓</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 −</m:t>
                        </m:r>
                        <m:r>
                          <a:rPr kumimoji="0" lang="en-US"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𝒙</m:t>
                        </m:r>
                      </m:e>
                    </m:d>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r>
                      <a:rPr kumimoji="0" lang="en-US"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𝟎</m:t>
                    </m:r>
                  </m:oMath>
                </a14:m>
                <a:endPar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endParaRPr>
              </a:p>
              <a:p>
                <a:pPr lvl="0" algn="just">
                  <a:spcAft>
                    <a:spcPts val="600"/>
                  </a:spcAft>
                </a:pPr>
                <a14:m>
                  <m:oMath xmlns:m="http://schemas.openxmlformats.org/officeDocument/2006/math">
                    <m:sSup>
                      <m:sSupPr>
                        <m:ctrlPr>
                          <a:rPr lang="en-US" sz="2800" b="1" i="1">
                            <a:solidFill>
                              <a:srgbClr val="0070C0"/>
                            </a:solidFill>
                            <a:latin typeface="Cambria Math" panose="02040503050406030204" pitchFamily="18" charset="0"/>
                          </a:rPr>
                        </m:ctrlPr>
                      </m:sSupPr>
                      <m:e>
                        <m:r>
                          <a:rPr lang="vi-VN" sz="2800" b="1" i="1">
                            <a:solidFill>
                              <a:srgbClr val="0070C0"/>
                            </a:solidFill>
                            <a:latin typeface="Cambria Math" panose="02040503050406030204" pitchFamily="18" charset="0"/>
                          </a:rPr>
                          <m:t>  (</m:t>
                        </m:r>
                        <m:r>
                          <a:rPr lang="vi-VN" sz="2800" b="1" i="1">
                            <a:solidFill>
                              <a:srgbClr val="0070C0"/>
                            </a:solidFill>
                            <a:latin typeface="Cambria Math" panose="02040503050406030204" pitchFamily="18" charset="0"/>
                          </a:rPr>
                          <m:t>𝒙</m:t>
                        </m:r>
                        <m:r>
                          <a:rPr lang="vi-VN" sz="2800" b="1" i="1">
                            <a:solidFill>
                              <a:srgbClr val="0070C0"/>
                            </a:solidFill>
                            <a:latin typeface="Cambria Math" panose="02040503050406030204" pitchFamily="18" charset="0"/>
                          </a:rPr>
                          <m:t>−</m:t>
                        </m:r>
                        <m:r>
                          <a:rPr lang="vi-VN" sz="2800" b="1" i="1">
                            <a:solidFill>
                              <a:srgbClr val="0070C0"/>
                            </a:solidFill>
                            <a:latin typeface="Cambria Math" panose="02040503050406030204" pitchFamily="18" charset="0"/>
                          </a:rPr>
                          <m:t>𝟓</m:t>
                        </m:r>
                        <m:r>
                          <a:rPr lang="vi-VN" sz="2800" b="1" i="1">
                            <a:solidFill>
                              <a:srgbClr val="0070C0"/>
                            </a:solidFill>
                            <a:latin typeface="Cambria Math" panose="02040503050406030204" pitchFamily="18" charset="0"/>
                          </a:rPr>
                          <m:t>)</m:t>
                        </m:r>
                      </m:e>
                      <m:sup>
                        <m:r>
                          <a:rPr lang="fr-FR" sz="2800" b="1" i="1">
                            <a:solidFill>
                              <a:srgbClr val="0070C0"/>
                            </a:solidFill>
                            <a:latin typeface="Cambria Math" panose="02040503050406030204" pitchFamily="18" charset="0"/>
                          </a:rPr>
                          <m:t>𝟐</m:t>
                        </m:r>
                      </m:sup>
                    </m:sSup>
                  </m:oMath>
                </a14:m>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+ 5</a:t>
                </a:r>
                <a14:m>
                  <m:oMath xmlns:m="http://schemas.openxmlformats.org/officeDocument/2006/math">
                    <m:d>
                      <m:dPr>
                        <m:ctrlPr>
                          <a:rPr lang="en-US" sz="2800" b="1" i="1">
                            <a:solidFill>
                              <a:srgbClr val="0070C0"/>
                            </a:solidFill>
                            <a:latin typeface="Cambria Math" panose="02040503050406030204" pitchFamily="18" charset="0"/>
                          </a:rPr>
                        </m:ctrlPr>
                      </m:dPr>
                      <m:e>
                        <m:r>
                          <a:rPr lang="vi-VN" sz="2800" b="1" i="1" smtClean="0">
                            <a:solidFill>
                              <a:srgbClr val="0070C0"/>
                            </a:solidFill>
                            <a:latin typeface="Cambria Math" panose="02040503050406030204" pitchFamily="18" charset="0"/>
                          </a:rPr>
                          <m:t>𝒙</m:t>
                        </m:r>
                        <m:r>
                          <a:rPr lang="vi-VN" sz="2800" b="1" i="1" smtClean="0">
                            <a:solidFill>
                              <a:srgbClr val="0070C0"/>
                            </a:solidFill>
                            <a:latin typeface="Cambria Math" panose="02040503050406030204" pitchFamily="18" charset="0"/>
                          </a:rPr>
                          <m:t> −</m:t>
                        </m:r>
                        <m:r>
                          <a:rPr lang="vi-VN" sz="2800" b="1" i="1">
                            <a:solidFill>
                              <a:srgbClr val="0070C0"/>
                            </a:solidFill>
                            <a:latin typeface="Cambria Math" panose="02040503050406030204" pitchFamily="18" charset="0"/>
                          </a:rPr>
                          <m:t>𝟓</m:t>
                        </m:r>
                      </m:e>
                    </m:d>
                    <m:r>
                      <a:rPr lang="vi-VN"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𝟎</m:t>
                    </m:r>
                  </m:oMath>
                </a14:m>
                <a:endParaRPr lang="vi-VN" sz="2800" b="1" dirty="0">
                  <a:solidFill>
                    <a:srgbClr val="0070C0"/>
                  </a:solidFill>
                  <a:latin typeface="Times New Roman" panose="02020603050405020304" pitchFamily="18" charset="0"/>
                </a:endParaRPr>
              </a:p>
              <a:p>
                <a:pPr lvl="0" algn="just">
                  <a:spcAft>
                    <a:spcPts val="600"/>
                  </a:spcAft>
                </a:pPr>
                <a:r>
                  <a:rPr lang="vi-VN" sz="2800" b="1" dirty="0">
                    <a:solidFill>
                      <a:srgbClr val="0070C0"/>
                    </a:solidFill>
                    <a:latin typeface="Times New Roman" panose="02020603050405020304" pitchFamily="18" charset="0"/>
                  </a:rPr>
                  <a:t>         (x – 5)(x – 5 + 5) = 0</a:t>
                </a:r>
              </a:p>
              <a:p>
                <a:pPr lvl="0" algn="just">
                  <a:spcAft>
                    <a:spcPts val="600"/>
                  </a:spcAft>
                </a:pPr>
                <a:r>
                  <a:rPr lang="vi-VN" sz="2800" b="1" dirty="0">
                    <a:solidFill>
                      <a:srgbClr val="0070C0"/>
                    </a:solidFill>
                    <a:latin typeface="Times New Roman" panose="02020603050405020304" pitchFamily="18" charset="0"/>
                  </a:rPr>
                  <a:t>                        x(x – 5) = 0</a:t>
                </a:r>
              </a:p>
            </p:txBody>
          </p:sp>
        </mc:Choice>
        <mc:Fallback xmlns="">
          <p:sp>
            <p:nvSpPr>
              <p:cNvPr id="3" name="TextBox 2"/>
              <p:cNvSpPr txBox="1">
                <a:spLocks noRot="1" noChangeAspect="1" noMove="1" noResize="1" noEditPoints="1" noAdjustHandles="1" noChangeArrowheads="1" noChangeShapeType="1" noTextEdit="1"/>
              </p:cNvSpPr>
              <p:nvPr/>
            </p:nvSpPr>
            <p:spPr>
              <a:xfrm>
                <a:off x="524889" y="1171815"/>
                <a:ext cx="8541290" cy="2583784"/>
              </a:xfrm>
              <a:prstGeom prst="rect">
                <a:avLst/>
              </a:prstGeom>
              <a:blipFill rotWithShape="1">
                <a:blip r:embed="rId3"/>
                <a:stretch>
                  <a:fillRect l="-4" t="-9" r="3" b="8"/>
                </a:stretch>
              </a:blipFill>
            </p:spPr>
            <p:txBody>
              <a:bodyPr/>
              <a:lstStyle/>
              <a:p>
                <a:r>
                  <a:rPr lang="en-US" altLang="en-US">
                    <a:noFill/>
                  </a:rPr>
                  <a:t> </a:t>
                </a:r>
              </a:p>
            </p:txBody>
          </p:sp>
        </mc:Fallback>
      </mc:AlternateContent>
      <p:sp>
        <p:nvSpPr>
          <p:cNvPr id="4" name="TextBox 3"/>
          <p:cNvSpPr txBox="1"/>
          <p:nvPr/>
        </p:nvSpPr>
        <p:spPr>
          <a:xfrm>
            <a:off x="1711055" y="4458098"/>
            <a:ext cx="2597690" cy="52322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x = 0</a:t>
            </a:r>
          </a:p>
        </p:txBody>
      </p:sp>
      <p:sp>
        <p:nvSpPr>
          <p:cNvPr id="6" name="TextBox 5"/>
          <p:cNvSpPr txBox="1"/>
          <p:nvPr/>
        </p:nvSpPr>
        <p:spPr>
          <a:xfrm>
            <a:off x="5503727" y="4369384"/>
            <a:ext cx="2597690" cy="1031051"/>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x -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5</a:t>
            </a:r>
            <a:r>
              <a:rPr kumimoji="0" lang="fr-FR"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0</a:t>
            </a:r>
          </a:p>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 =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a:t>
            </a:r>
            <a:endPar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640810" y="5400435"/>
            <a:ext cx="8541290" cy="661207"/>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nghiệm</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 =</a:t>
            </a:r>
            <a:r>
              <a:rPr kumimoji="0" lang="vi-VN"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0</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và </a:t>
            </a:r>
            <a:r>
              <a:rPr kumimoji="0" lang="fr-FR"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 =</a:t>
            </a:r>
            <a:r>
              <a:rPr kumimoji="0" lang="vi-VN"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5</a:t>
            </a:r>
            <a:endPar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372489" y="3506121"/>
            <a:ext cx="8541290" cy="661207"/>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endPar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 y="0"/>
            <a:ext cx="6686550" cy="823752"/>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36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5/ tr 26 – Toán </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9 </a:t>
            </a:r>
            <a:r>
              <a:rPr kumimoji="0" lang="vi-VN" sz="36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CD, tập I</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413570" y="3229528"/>
            <a:ext cx="10096500" cy="823752"/>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lang="vi-VN"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Nhóm 1 câu a, nhóm 2 câu b, nhóm 3 câu c</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266700" y="1647504"/>
                <a:ext cx="2756719" cy="916148"/>
              </a:xfrm>
              <a:prstGeom prst="rect">
                <a:avLst/>
              </a:prstGeom>
              <a:noFill/>
            </p:spPr>
            <p:txBody>
              <a:bodyPr wrap="square">
                <a:spAutoFit/>
              </a:bodyPr>
              <a:lstStyle/>
              <a:p>
                <a:pPr lvl="0" algn="just">
                  <a:defRPr/>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e>
                          </m:mr>
                          <m:mr>
                            <m:e>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𝟓</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𝟖</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𝟏𝟏</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66700" y="1647504"/>
                <a:ext cx="2756719" cy="916148"/>
              </a:xfrm>
              <a:prstGeom prst="rect">
                <a:avLst/>
              </a:prstGeom>
              <a:blipFill rotWithShape="1">
                <a:blip r:embed="rId2"/>
                <a:stretch>
                  <a:fillRect t="-34" r="7" b="17"/>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496597" y="1568566"/>
                <a:ext cx="2859957" cy="916148"/>
              </a:xfrm>
              <a:prstGeom prst="rect">
                <a:avLst/>
              </a:prstGeom>
              <a:noFill/>
            </p:spPr>
            <p:txBody>
              <a:bodyPr wrap="square">
                <a:spAutoFit/>
              </a:bodyPr>
              <a:lstStyle/>
              <a:p>
                <a:pPr lvl="0" algn="just">
                  <a:defRPr/>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mPr>
                          <m:mr>
                            <m:e>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496597" y="1568566"/>
                <a:ext cx="2859957" cy="916148"/>
              </a:xfrm>
              <a:prstGeom prst="rect">
                <a:avLst/>
              </a:prstGeom>
              <a:blipFill rotWithShape="1">
                <a:blip r:embed="rId3"/>
                <a:stretch>
                  <a:fillRect l="-10" t="-13" r="7" b="65"/>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829732" y="1568566"/>
                <a:ext cx="2859957" cy="916148"/>
              </a:xfrm>
              <a:prstGeom prst="rect">
                <a:avLst/>
              </a:prstGeom>
              <a:noFill/>
            </p:spPr>
            <p:txBody>
              <a:bodyPr wrap="square">
                <a:spAutoFit/>
              </a:bodyPr>
              <a:lstStyle/>
              <a:p>
                <a:pPr lvl="0" algn="just">
                  <a:defRPr/>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mPr>
                          <m:mr>
                            <m:e>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𝟒</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𝟏</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𝟔</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829732" y="1568566"/>
                <a:ext cx="2859957" cy="916148"/>
              </a:xfrm>
              <a:prstGeom prst="rect">
                <a:avLst/>
              </a:prstGeom>
              <a:blipFill rotWithShape="1">
                <a:blip r:embed="rId4"/>
                <a:stretch>
                  <a:fillRect l="-11" t="-13" r="8" b="65"/>
                </a:stretch>
              </a:blipFill>
            </p:spPr>
            <p:txBody>
              <a:bodyPr/>
              <a:lstStyle/>
              <a:p>
                <a:r>
                  <a:rPr lang="en-US" altLang="en-US">
                    <a:noFill/>
                  </a:rPr>
                  <a:t> </a:t>
                </a:r>
              </a:p>
            </p:txBody>
          </p:sp>
        </mc:Fallback>
      </mc:AlternateContent>
      <p:sp>
        <p:nvSpPr>
          <p:cNvPr id="11" name="TextBox 10"/>
          <p:cNvSpPr txBox="1"/>
          <p:nvPr/>
        </p:nvSpPr>
        <p:spPr>
          <a:xfrm>
            <a:off x="266700" y="823752"/>
            <a:ext cx="6686550" cy="523220"/>
          </a:xfrm>
          <a:prstGeom prst="rect">
            <a:avLst/>
          </a:prstGeom>
          <a:noFill/>
        </p:spPr>
        <p:txBody>
          <a:bodyPr wrap="square">
            <a:spAutoFit/>
          </a:bodyPr>
          <a:lstStyle/>
          <a:p>
            <a:pPr marL="0" marR="0" lvl="0" indent="0" algn="just" defTabSz="457200" rtl="0" eaLnBrk="1" fontAlgn="auto" latinLnBrk="0" hangingPunct="1">
              <a:spcBef>
                <a:spcPts val="0"/>
              </a:spcBef>
              <a:buClrTx/>
              <a:buSzTx/>
              <a:buFontTx/>
              <a:buNone/>
              <a:defRPr/>
            </a:pPr>
            <a:r>
              <a:rPr kumimoji="0" lang="en-US" sz="2800" b="1" i="0" u="none" strike="noStrike" kern="1200" cap="none" spc="0" normalizeH="0" baseline="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1" i="0" u="none" strike="noStrike" kern="1200" cap="none" spc="0" normalizeH="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800" b="1" i="0" u="none" strike="noStrike" kern="1200" cap="none" spc="0" normalizeH="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hệ</a:t>
            </a:r>
            <a:r>
              <a:rPr kumimoji="0" lang="en-US" sz="2800" b="1" i="0" u="none" strike="noStrike" kern="1200" cap="none" spc="0" normalizeH="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1" i="0" u="none" strike="noStrike" kern="1200" cap="none" spc="0" normalizeH="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kern="1200" cap="none" spc="0" normalizeH="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sau</a:t>
            </a:r>
            <a:endParaRPr kumimoji="0" lang="en-US" sz="2800" b="1"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408561" y="311285"/>
                <a:ext cx="5505450" cy="5301964"/>
              </a:xfrm>
              <a:prstGeom prst="rect">
                <a:avLst/>
              </a:prstGeom>
              <a:noFill/>
            </p:spPr>
            <p:txBody>
              <a:bodyPr wrap="square">
                <a:spAutoFit/>
              </a:bodyPr>
              <a:lstStyle/>
              <a:p>
                <a:pPr>
                  <a:spcAft>
                    <a:spcPts val="600"/>
                  </a:spcAft>
                </a:pP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a:t>
                </a:r>
                <a:r>
                  <a:rPr lang="fr-FR"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e>
                          </m:mr>
                          <m:mr>
                            <m:e>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𝟏𝟏</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e>
                          </m:mr>
                        </m:m>
                      </m:e>
                    </m:d>
                  </m:oMath>
                </a14:m>
                <a:endParaRPr lang="vi-V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Từ phương trình (1) ta có x = -3y – 2 (3)</a:t>
                </a:r>
              </a:p>
              <a:p>
                <a:pPr>
                  <a:spcAft>
                    <a:spcPts val="60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Thế vào phương trình (2), được: </a:t>
                </a:r>
              </a:p>
              <a:p>
                <a:pPr>
                  <a:spcAft>
                    <a:spcPts val="6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5(-3y – 2) + 8y = 11</a:t>
                </a:r>
              </a:p>
              <a:p>
                <a:pPr>
                  <a:spcAft>
                    <a:spcPts val="60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-15y – 10 + 8y = 11</a:t>
                </a:r>
              </a:p>
              <a:p>
                <a:pPr>
                  <a:spcAft>
                    <a:spcPts val="6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                  -7y = 21</a:t>
                </a:r>
              </a:p>
              <a:p>
                <a:pPr>
                  <a:spcAft>
                    <a:spcPts val="60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                     y = -3</a:t>
                </a:r>
              </a:p>
              <a:p>
                <a:pPr>
                  <a:spcAft>
                    <a:spcPts val="6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Thay y = -3 vào pt (3) ta có: </a:t>
                </a:r>
              </a:p>
              <a:p>
                <a:pPr>
                  <a:spcAft>
                    <a:spcPts val="60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         x = -3.(-3) – 2 = 7</a:t>
                </a:r>
              </a:p>
              <a:p>
                <a:pPr>
                  <a:spcAft>
                    <a:spcPts val="6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Vậy hệ phương trình đã cho có nghiệm (x; y) = (7; -3)</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08561" y="311285"/>
                <a:ext cx="5505450" cy="5301964"/>
              </a:xfrm>
              <a:prstGeom prst="rect">
                <a:avLst/>
              </a:prstGeom>
              <a:blipFill rotWithShape="1">
                <a:blip r:embed="rId2"/>
                <a:stretch>
                  <a:fillRect l="-5" t="-3" r="5" b="9"/>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6324600" y="260620"/>
                <a:ext cx="5458839" cy="6572056"/>
              </a:xfrm>
              <a:prstGeom prst="rect">
                <a:avLst/>
              </a:prstGeom>
              <a:noFill/>
            </p:spPr>
            <p:txBody>
              <a:bodyPr wrap="square">
                <a:spAutoFit/>
              </a:bodyPr>
              <a:lstStyle/>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5b)</a:t>
                </a:r>
                <a:r>
                  <a:rPr lang="fr-FR"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e>
                          </m:mr>
                          <m:mr>
                            <m:e>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e>
                          </m:mr>
                        </m:m>
                      </m:e>
                    </m:d>
                  </m:oMath>
                </a14:m>
                <a:endPar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Nhân hai vế phương trình (1) với 2; Nhân hai vế phương trình (2) với 3</a:t>
                </a:r>
              </a:p>
              <a:p>
                <a:pPr>
                  <a:spcAft>
                    <a:spcPts val="600"/>
                  </a:spcAft>
                </a:pPr>
                <a:r>
                  <a:rPr lang="vi-VN" sz="24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được hệ pt:  </a:t>
                </a:r>
                <a14:m>
                  <m:oMath xmlns:m="http://schemas.openxmlformats.org/officeDocument/2006/math">
                    <m:d>
                      <m:dPr>
                        <m:begChr m:val="{"/>
                        <m:endChr m:val=""/>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𝟒</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𝟔</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𝟒</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e>
                          </m:mr>
                          <m:mr>
                            <m:e>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𝟗</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𝟔</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𝟗</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𝟒</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e>
                          </m:mr>
                        </m:m>
                      </m:e>
                    </m:d>
                  </m:oMath>
                </a14:m>
                <a:endPar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Cộng vế theo vế hai PT (3) và (4), được: </a:t>
                </a:r>
              </a:p>
              <a:p>
                <a:pPr>
                  <a:spcAft>
                    <a:spcPts val="600"/>
                  </a:spcAft>
                </a:pPr>
                <a:r>
                  <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13x = -13</a:t>
                </a:r>
              </a:p>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x = -1</a:t>
                </a:r>
              </a:p>
              <a:p>
                <a:pPr>
                  <a:spcAft>
                    <a:spcPts val="600"/>
                  </a:spcAft>
                </a:pPr>
                <a:r>
                  <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Thay x = -1 vào pt (1) ta có: </a:t>
                </a:r>
              </a:p>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2.(-1) + 3y = -2 </a:t>
                </a:r>
              </a:p>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3y = 0</a:t>
                </a:r>
              </a:p>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y = 0</a:t>
                </a:r>
              </a:p>
              <a:p>
                <a:pPr>
                  <a:spcAft>
                    <a:spcPts val="600"/>
                  </a:spcAft>
                </a:pPr>
                <a:r>
                  <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Vậy hệ phương trình đã cho có nghiệm (x; y) = (-1; 0)</a:t>
                </a:r>
                <a:endPar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324600" y="260620"/>
                <a:ext cx="5458839" cy="6572056"/>
              </a:xfrm>
              <a:prstGeom prst="rect">
                <a:avLst/>
              </a:prstGeom>
              <a:blipFill rotWithShape="1">
                <a:blip r:embed="rId3"/>
                <a:stretch>
                  <a:fillRect t="-4" r="7" b="1"/>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2209800" y="790672"/>
                <a:ext cx="5458839" cy="44176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5c)</a:t>
                </a:r>
                <a:r>
                  <a:rPr kumimoji="0" lang="fr-FR"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kumimoji="0" lang="en-US"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kumimoji="0" lang="en-US"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𝒚</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mr>
                          <m:mr>
                            <m:e>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𝒚</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en-US"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mr>
                        </m:m>
                      </m:e>
                    </m:d>
                  </m:oMath>
                </a14:m>
                <a:endPar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 hai vế phương trình (1) với 3; Nhân hai vế phương trình (2) với 2</a:t>
                </a: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kumimoji="0" lang="en-US"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kumimoji="0" lang="en-US"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𝟏𝟐</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𝒚</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mr>
                          <m:mr>
                            <m:e>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𝟏𝟐</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𝒚</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mr>
                        </m:m>
                      </m:e>
                    </m:d>
                  </m:oMath>
                </a14:m>
                <a:endPar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Cộng vế theo vế hai PT (3) và (4), được: </a:t>
                </a: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0x + 0y = 1</a:t>
                </a: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0 = 1 (Vô</a:t>
                </a:r>
                <a:r>
                  <a:rPr kumimoji="0" lang="vi-VN" sz="2400" b="1" i="0" u="none" strike="noStrike" kern="1200" cap="none" spc="0" normalizeH="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lý)</a:t>
                </a:r>
                <a:endPar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 hệ phương trình đã cho vô nghiệm</a:t>
                </a:r>
                <a:endPar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209800" y="790672"/>
                <a:ext cx="5458839" cy="4417620"/>
              </a:xfrm>
              <a:prstGeom prst="rect">
                <a:avLst/>
              </a:prstGeom>
              <a:blipFill rotWithShape="1">
                <a:blip r:embed="rId2"/>
                <a:stretch>
                  <a:fillRect t="-2" r="7"/>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pic>
        <p:nvPicPr>
          <p:cNvPr id="3"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579" y="1759826"/>
            <a:ext cx="4566413" cy="1942221"/>
          </a:xfrm>
          <a:prstGeom prst="rect">
            <a:avLst/>
          </a:prstGeom>
        </p:spPr>
      </p:pic>
      <p:sp>
        <p:nvSpPr>
          <p:cNvPr id="4" name="文本框 31"/>
          <p:cNvSpPr txBox="1"/>
          <p:nvPr/>
        </p:nvSpPr>
        <p:spPr>
          <a:xfrm>
            <a:off x="2472705" y="1759826"/>
            <a:ext cx="1184940" cy="15670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9585" b="1" i="0" u="none" strike="noStrike" kern="1200" cap="none" spc="0" normalizeH="0" baseline="0" noProof="0" dirty="0">
                <a:ln>
                  <a:noFill/>
                </a:ln>
                <a:solidFill>
                  <a:srgbClr val="2A3D52"/>
                </a:solidFill>
                <a:effectLst/>
                <a:uLnTx/>
                <a:uFillTx/>
                <a:latin typeface="Agency FB" panose="020B0503020202020204" pitchFamily="34" charset="0"/>
                <a:ea typeface="Microsoft YaHei" panose="020B0503020204020204" charset="-122"/>
                <a:cs typeface="+mn-cs"/>
              </a:rPr>
              <a:t>III.</a:t>
            </a:r>
            <a:endParaRPr kumimoji="0" lang="zh-CN" altLang="en-US" sz="9585" b="1" i="0" u="none" strike="noStrike" kern="1200" cap="none" spc="0" normalizeH="0" baseline="0" noProof="0" dirty="0">
              <a:ln>
                <a:noFill/>
              </a:ln>
              <a:solidFill>
                <a:srgbClr val="2A3D52"/>
              </a:solidFill>
              <a:effectLst/>
              <a:uLnTx/>
              <a:uFillTx/>
              <a:latin typeface="Agency FB" panose="020B0503020202020204" pitchFamily="34" charset="0"/>
              <a:ea typeface="Microsoft YaHei" panose="020B0503020204020204" charset="-122"/>
              <a:cs typeface="+mn-cs"/>
            </a:endParaRPr>
          </a:p>
        </p:txBody>
      </p:sp>
      <p:sp>
        <p:nvSpPr>
          <p:cNvPr id="5" name="文本框 32"/>
          <p:cNvSpPr txBox="1"/>
          <p:nvPr/>
        </p:nvSpPr>
        <p:spPr>
          <a:xfrm>
            <a:off x="5058805" y="2189399"/>
            <a:ext cx="3623295"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F8F8F8"/>
                </a:solidFill>
                <a:effectLst/>
                <a:uLnTx/>
                <a:uFillTx/>
                <a:latin typeface="Times New Roman" panose="02020603050405020304" pitchFamily="18" charset="0"/>
                <a:ea typeface="幼圆" panose="02010509060101010101" pitchFamily="49" charset="-122"/>
                <a:cs typeface="Times New Roman" panose="02020603050405020304" pitchFamily="18" charset="0"/>
              </a:rPr>
              <a:t>VẬN</a:t>
            </a:r>
            <a:r>
              <a:rPr kumimoji="0" lang="en-US" altLang="zh-CN" sz="4000" b="1" i="0" u="none" strike="noStrike" kern="1200" cap="none" spc="0" normalizeH="0" noProof="0" dirty="0">
                <a:ln>
                  <a:noFill/>
                </a:ln>
                <a:solidFill>
                  <a:srgbClr val="F8F8F8"/>
                </a:solidFill>
                <a:effectLst/>
                <a:uLnTx/>
                <a:uFillTx/>
                <a:latin typeface="Times New Roman" panose="02020603050405020304" pitchFamily="18" charset="0"/>
                <a:ea typeface="幼圆" panose="02010509060101010101" pitchFamily="49" charset="-122"/>
                <a:cs typeface="Times New Roman" panose="02020603050405020304" pitchFamily="18" charset="0"/>
              </a:rPr>
              <a:t> DỤNG</a:t>
            </a:r>
            <a:endParaRPr kumimoji="0" lang="en-US" altLang="zh-CN" sz="4000" b="1" i="0" u="none" strike="noStrike" kern="1200" cap="none" spc="0" normalizeH="0" baseline="0" noProof="0" dirty="0">
              <a:ln>
                <a:noFill/>
              </a:ln>
              <a:solidFill>
                <a:srgbClr val="F8F8F8"/>
              </a:solidFill>
              <a:effectLst/>
              <a:uLnTx/>
              <a:uFillTx/>
              <a:latin typeface="Times New Roman" panose="02020603050405020304" pitchFamily="18" charset="0"/>
              <a:ea typeface="幼圆" panose="020105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par>
                          <p:cTn id="20" fill="hold">
                            <p:stCondLst>
                              <p:cond delay="2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10263115" y="1883391"/>
            <a:ext cx="118163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dirty="0" err="1">
                <a:solidFill>
                  <a:prstClr val="black"/>
                </a:solidFill>
                <a:latin typeface="Calibri" panose="020F0502020204030204"/>
              </a:rPr>
              <a:t>Đội</a:t>
            </a:r>
            <a:r>
              <a:rPr lang="en-US" b="1" dirty="0">
                <a:solidFill>
                  <a:prstClr val="black"/>
                </a:solidFill>
                <a:latin typeface="Calibri" panose="020F0502020204030204"/>
              </a:rPr>
              <a:t> </a:t>
            </a:r>
            <a:r>
              <a:rPr lang="en-US" b="1" dirty="0" err="1">
                <a:solidFill>
                  <a:prstClr val="black"/>
                </a:solidFill>
                <a:latin typeface="Calibri" panose="020F0502020204030204"/>
              </a:rPr>
              <a:t>của</a:t>
            </a:r>
            <a:r>
              <a:rPr lang="en-US" b="1" dirty="0">
                <a:solidFill>
                  <a:prstClr val="black"/>
                </a:solidFill>
                <a:latin typeface="Calibri" panose="020F0502020204030204"/>
              </a:rPr>
              <a:t> </a:t>
            </a:r>
            <a:r>
              <a:rPr lang="en-US" b="1" dirty="0" err="1">
                <a:solidFill>
                  <a:prstClr val="black"/>
                </a:solidFill>
                <a:latin typeface="Calibri" panose="020F0502020204030204"/>
              </a:rPr>
              <a:t>bạn</a:t>
            </a:r>
            <a:r>
              <a:rPr lang="en-US" b="1" dirty="0">
                <a:solidFill>
                  <a:prstClr val="black"/>
                </a:solidFill>
                <a:latin typeface="Calibri" panose="020F0502020204030204"/>
              </a:rPr>
              <a:t> đ</a:t>
            </a:r>
            <a:r>
              <a:rPr lang="vi-VN" b="1" dirty="0">
                <a:solidFill>
                  <a:prstClr val="black"/>
                </a:solidFill>
                <a:latin typeface="Calibri" panose="020F0502020204030204"/>
              </a:rPr>
              <a:t>ư</a:t>
            </a:r>
            <a:r>
              <a:rPr lang="en-US" b="1" dirty="0" err="1">
                <a:solidFill>
                  <a:prstClr val="black"/>
                </a:solidFill>
                <a:latin typeface="Calibri" panose="020F0502020204030204"/>
              </a:rPr>
              <a:t>ợc</a:t>
            </a:r>
            <a:r>
              <a:rPr lang="en-US" b="1" dirty="0">
                <a:solidFill>
                  <a:prstClr val="black"/>
                </a:solidFill>
                <a:latin typeface="Calibri" panose="020F0502020204030204"/>
              </a:rPr>
              <a:t> 10 </a:t>
            </a:r>
            <a:r>
              <a:rPr lang="en-US" b="1" dirty="0" err="1">
                <a:solidFill>
                  <a:prstClr val="black"/>
                </a:solidFill>
                <a:latin typeface="Calibri" panose="020F0502020204030204"/>
              </a:rPr>
              <a:t>điểm</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7697336" y="2224585"/>
            <a:ext cx="11516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dirty="0" err="1">
                <a:solidFill>
                  <a:prstClr val="black"/>
                </a:solidFill>
                <a:latin typeface="Calibri" panose="020F0502020204030204"/>
              </a:rPr>
              <a:t>Đội</a:t>
            </a:r>
            <a:r>
              <a:rPr lang="en-US" b="1" dirty="0">
                <a:solidFill>
                  <a:prstClr val="black"/>
                </a:solidFill>
                <a:latin typeface="Calibri" panose="020F0502020204030204"/>
              </a:rPr>
              <a:t> </a:t>
            </a:r>
            <a:r>
              <a:rPr lang="en-US" b="1" dirty="0" err="1">
                <a:solidFill>
                  <a:prstClr val="black"/>
                </a:solidFill>
                <a:latin typeface="Calibri" panose="020F0502020204030204"/>
              </a:rPr>
              <a:t>của</a:t>
            </a:r>
            <a:r>
              <a:rPr lang="en-US" b="1" dirty="0">
                <a:solidFill>
                  <a:prstClr val="black"/>
                </a:solidFill>
                <a:latin typeface="Calibri" panose="020F0502020204030204"/>
              </a:rPr>
              <a:t> </a:t>
            </a:r>
            <a:r>
              <a:rPr lang="en-US" b="1" dirty="0" err="1">
                <a:solidFill>
                  <a:prstClr val="black"/>
                </a:solidFill>
                <a:latin typeface="Calibri" panose="020F0502020204030204"/>
              </a:rPr>
              <a:t>bạn</a:t>
            </a:r>
            <a:r>
              <a:rPr lang="en-US" b="1" dirty="0">
                <a:solidFill>
                  <a:prstClr val="black"/>
                </a:solidFill>
                <a:latin typeface="Calibri" panose="020F0502020204030204"/>
              </a:rPr>
              <a:t> đ</a:t>
            </a:r>
            <a:r>
              <a:rPr lang="vi-VN" b="1" dirty="0">
                <a:solidFill>
                  <a:prstClr val="black"/>
                </a:solidFill>
                <a:latin typeface="Calibri" panose="020F0502020204030204"/>
              </a:rPr>
              <a:t>ư</a:t>
            </a:r>
            <a:r>
              <a:rPr lang="en-US" b="1" dirty="0" err="1">
                <a:solidFill>
                  <a:prstClr val="black"/>
                </a:solidFill>
                <a:latin typeface="Calibri" panose="020F0502020204030204"/>
              </a:rPr>
              <a:t>ợc</a:t>
            </a:r>
            <a:r>
              <a:rPr lang="en-US" b="1" dirty="0">
                <a:solidFill>
                  <a:prstClr val="black"/>
                </a:solidFill>
                <a:latin typeface="Calibri" panose="020F0502020204030204"/>
              </a:rPr>
              <a:t> 9 </a:t>
            </a:r>
            <a:r>
              <a:rPr lang="en-US" b="1" dirty="0" err="1">
                <a:solidFill>
                  <a:prstClr val="black"/>
                </a:solidFill>
                <a:latin typeface="Calibri" panose="020F0502020204030204"/>
              </a:rPr>
              <a:t>điểm</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639725" y="2104544"/>
            <a:ext cx="111214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dirty="0" err="1">
                <a:solidFill>
                  <a:prstClr val="black"/>
                </a:solidFill>
                <a:latin typeface="Calibri" panose="020F0502020204030204"/>
              </a:rPr>
              <a:t>Đội</a:t>
            </a:r>
            <a:r>
              <a:rPr lang="en-US" b="1" dirty="0">
                <a:solidFill>
                  <a:prstClr val="black"/>
                </a:solidFill>
                <a:latin typeface="Calibri" panose="020F0502020204030204"/>
              </a:rPr>
              <a:t> </a:t>
            </a:r>
            <a:r>
              <a:rPr lang="en-US" b="1" dirty="0" err="1">
                <a:solidFill>
                  <a:prstClr val="black"/>
                </a:solidFill>
                <a:latin typeface="Calibri" panose="020F0502020204030204"/>
              </a:rPr>
              <a:t>của</a:t>
            </a:r>
            <a:r>
              <a:rPr lang="en-US" b="1" dirty="0">
                <a:solidFill>
                  <a:prstClr val="black"/>
                </a:solidFill>
                <a:latin typeface="Calibri" panose="020F0502020204030204"/>
              </a:rPr>
              <a:t> </a:t>
            </a:r>
            <a:r>
              <a:rPr lang="en-US" b="1" dirty="0" err="1">
                <a:solidFill>
                  <a:prstClr val="black"/>
                </a:solidFill>
                <a:latin typeface="Calibri" panose="020F0502020204030204"/>
              </a:rPr>
              <a:t>bạn</a:t>
            </a:r>
            <a:r>
              <a:rPr lang="en-US" b="1" dirty="0">
                <a:solidFill>
                  <a:prstClr val="black"/>
                </a:solidFill>
                <a:latin typeface="Calibri" panose="020F0502020204030204"/>
              </a:rPr>
              <a:t> đ</a:t>
            </a:r>
            <a:r>
              <a:rPr lang="vi-VN" b="1" dirty="0">
                <a:solidFill>
                  <a:prstClr val="black"/>
                </a:solidFill>
                <a:latin typeface="Calibri" panose="020F0502020204030204"/>
              </a:rPr>
              <a:t>ư</a:t>
            </a:r>
            <a:r>
              <a:rPr lang="en-US" b="1" dirty="0" err="1">
                <a:solidFill>
                  <a:prstClr val="black"/>
                </a:solidFill>
                <a:latin typeface="Calibri" panose="020F0502020204030204"/>
              </a:rPr>
              <a:t>ợc</a:t>
            </a:r>
            <a:r>
              <a:rPr lang="en-US" b="1" dirty="0">
                <a:solidFill>
                  <a:prstClr val="black"/>
                </a:solidFill>
                <a:latin typeface="Calibri" panose="020F0502020204030204"/>
              </a:rPr>
              <a:t> 9 </a:t>
            </a:r>
            <a:r>
              <a:rPr lang="en-US" b="1" dirty="0" err="1">
                <a:solidFill>
                  <a:prstClr val="black"/>
                </a:solidFill>
                <a:latin typeface="Calibri" panose="020F0502020204030204"/>
              </a:rPr>
              <a:t>điểm</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1460310" y="2347415"/>
            <a:ext cx="136520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dirty="0" err="1">
                <a:solidFill>
                  <a:prstClr val="black"/>
                </a:solidFill>
                <a:latin typeface="Calibri" panose="020F0502020204030204"/>
              </a:rPr>
              <a:t>Đội</a:t>
            </a:r>
            <a:r>
              <a:rPr lang="en-US" b="1" dirty="0">
                <a:solidFill>
                  <a:prstClr val="black"/>
                </a:solidFill>
                <a:latin typeface="Calibri" panose="020F0502020204030204"/>
              </a:rPr>
              <a:t> </a:t>
            </a:r>
            <a:r>
              <a:rPr lang="en-US" b="1" dirty="0" err="1">
                <a:solidFill>
                  <a:prstClr val="black"/>
                </a:solidFill>
                <a:latin typeface="Calibri" panose="020F0502020204030204"/>
              </a:rPr>
              <a:t>của</a:t>
            </a:r>
            <a:r>
              <a:rPr lang="en-US" b="1" dirty="0">
                <a:solidFill>
                  <a:prstClr val="black"/>
                </a:solidFill>
                <a:latin typeface="Calibri" panose="020F0502020204030204"/>
              </a:rPr>
              <a:t> </a:t>
            </a:r>
            <a:r>
              <a:rPr lang="en-US" b="1" dirty="0" err="1">
                <a:solidFill>
                  <a:prstClr val="black"/>
                </a:solidFill>
                <a:latin typeface="Calibri" panose="020F0502020204030204"/>
              </a:rPr>
              <a:t>bạn</a:t>
            </a:r>
            <a:r>
              <a:rPr lang="en-US" b="1" dirty="0">
                <a:solidFill>
                  <a:prstClr val="black"/>
                </a:solidFill>
                <a:latin typeface="Calibri" panose="020F0502020204030204"/>
              </a:rPr>
              <a:t> đ</a:t>
            </a:r>
            <a:r>
              <a:rPr lang="vi-VN" b="1" dirty="0">
                <a:solidFill>
                  <a:prstClr val="black"/>
                </a:solidFill>
                <a:latin typeface="Calibri" panose="020F0502020204030204"/>
              </a:rPr>
              <a:t>ư</a:t>
            </a:r>
            <a:r>
              <a:rPr lang="en-US" b="1" dirty="0" err="1">
                <a:solidFill>
                  <a:prstClr val="black"/>
                </a:solidFill>
                <a:latin typeface="Calibri" panose="020F0502020204030204"/>
              </a:rPr>
              <a:t>ợc</a:t>
            </a:r>
            <a:r>
              <a:rPr lang="en-US" b="1" dirty="0">
                <a:solidFill>
                  <a:prstClr val="black"/>
                </a:solidFill>
                <a:latin typeface="Calibri" panose="020F0502020204030204"/>
              </a:rPr>
              <a:t> 8 </a:t>
            </a:r>
            <a:r>
              <a:rPr lang="en-US" b="1" dirty="0" err="1">
                <a:solidFill>
                  <a:prstClr val="black"/>
                </a:solidFill>
                <a:latin typeface="Calibri" panose="020F0502020204030204"/>
              </a:rPr>
              <a:t>điểm</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2983657" y="37525"/>
            <a:ext cx="6192528" cy="1107996"/>
          </a:xfrm>
          <a:prstGeom prst="rect">
            <a:avLst/>
          </a:prstGeom>
          <a:noFill/>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Times New Roman" panose="02020603050405020304" pitchFamily="18" charset="0"/>
                <a:ea typeface="+mn-ea"/>
                <a:cs typeface="Times New Roman" panose="02020603050405020304" pitchFamily="18" charset="0"/>
              </a:rPr>
              <a:t>Ô CỬA BÍ MẬT</a:t>
            </a:r>
          </a:p>
        </p:txBody>
      </p:sp>
      <p:cxnSp>
        <p:nvCxnSpPr>
          <p:cNvPr id="10" name="Straight Connector 9"/>
          <p:cNvCxnSpPr/>
          <p:nvPr/>
        </p:nvCxnSpPr>
        <p:spPr>
          <a:xfrm flipV="1">
            <a:off x="0" y="4995081"/>
            <a:ext cx="12192000" cy="62112"/>
          </a:xfrm>
          <a:prstGeom prst="line">
            <a:avLst/>
          </a:prstGeom>
          <a:ln w="101600" cmpd="sng">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3512036" y="1237126"/>
            <a:ext cx="2973597" cy="3916268"/>
            <a:chOff x="421330" y="1229813"/>
            <a:chExt cx="4121641" cy="5272587"/>
          </a:xfrm>
          <a:noFill/>
        </p:grpSpPr>
        <p:pic>
          <p:nvPicPr>
            <p:cNvPr id="16" name="Picture 14" descr="Cửa sổ Cửa Blog miễn Phí nội dung Clip nghệ thuật - phim hoạt hình ảnh  trong nhà png tải về - Miễn phí trong suốt Quảng Trường png Tải về."/>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0" b="96442" l="11778" r="87889"/>
                      </a14:imgEffect>
                    </a14:imgLayer>
                  </a14:imgProps>
                </a:ext>
                <a:ext uri="{28A0092B-C50C-407E-A947-70E740481C1C}">
                  <a14:useLocalDpi xmlns:a14="http://schemas.microsoft.com/office/drawing/2010/main" val="0"/>
                </a:ext>
              </a:extLst>
            </a:blip>
            <a:srcRect/>
            <a:stretch>
              <a:fillRect/>
            </a:stretch>
          </p:blipFill>
          <p:spPr bwMode="auto">
            <a:xfrm>
              <a:off x="421330" y="1229813"/>
              <a:ext cx="4121641" cy="5272587"/>
            </a:xfrm>
            <a:prstGeom prst="rect">
              <a:avLst/>
            </a:prstGeom>
            <a:grpFill/>
          </p:spPr>
        </p:pic>
        <p:sp>
          <p:nvSpPr>
            <p:cNvPr id="17" name="Oval 16">
              <a:hlinkClick r:id="rId5" action="ppaction://hlinksldjump"/>
            </p:cNvPr>
            <p:cNvSpPr/>
            <p:nvPr/>
          </p:nvSpPr>
          <p:spPr>
            <a:xfrm>
              <a:off x="1959429" y="3904343"/>
              <a:ext cx="1074057" cy="1175657"/>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rPr>
                <a:t>2</a:t>
              </a:r>
            </a:p>
          </p:txBody>
        </p:sp>
      </p:grpSp>
      <p:grpSp>
        <p:nvGrpSpPr>
          <p:cNvPr id="7" name="Group 6"/>
          <p:cNvGrpSpPr/>
          <p:nvPr/>
        </p:nvGrpSpPr>
        <p:grpSpPr>
          <a:xfrm>
            <a:off x="582618" y="1311967"/>
            <a:ext cx="2973597" cy="3844845"/>
            <a:chOff x="421330" y="1229813"/>
            <a:chExt cx="4121641" cy="5272587"/>
          </a:xfrm>
        </p:grpSpPr>
        <p:pic>
          <p:nvPicPr>
            <p:cNvPr id="1038" name="Picture 14" descr="Cửa sổ Cửa Blog miễn Phí nội dung Clip nghệ thuật - phim hoạt hình ảnh  trong nhà png tải về - Miễn phí trong suốt Quảng Trường png Tải về."/>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6442" l="11778" r="87889"/>
                      </a14:imgEffect>
                    </a14:imgLayer>
                  </a14:imgProps>
                </a:ext>
                <a:ext uri="{28A0092B-C50C-407E-A947-70E740481C1C}">
                  <a14:useLocalDpi xmlns:a14="http://schemas.microsoft.com/office/drawing/2010/main" val="0"/>
                </a:ext>
              </a:extLst>
            </a:blip>
            <a:srcRect/>
            <a:stretch>
              <a:fillRect/>
            </a:stretch>
          </p:blipFill>
          <p:spPr bwMode="auto">
            <a:xfrm>
              <a:off x="421330" y="1229813"/>
              <a:ext cx="4121641" cy="5272587"/>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hlinkClick r:id="rId6" action="ppaction://hlinksldjump"/>
            </p:cNvPr>
            <p:cNvSpPr/>
            <p:nvPr/>
          </p:nvSpPr>
          <p:spPr>
            <a:xfrm>
              <a:off x="1959429" y="3904343"/>
              <a:ext cx="1074057" cy="11756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rPr>
                <a:t>1</a:t>
              </a:r>
            </a:p>
          </p:txBody>
        </p:sp>
      </p:grpSp>
      <p:grpSp>
        <p:nvGrpSpPr>
          <p:cNvPr id="18" name="Group 17"/>
          <p:cNvGrpSpPr/>
          <p:nvPr/>
        </p:nvGrpSpPr>
        <p:grpSpPr>
          <a:xfrm>
            <a:off x="6506342" y="1202129"/>
            <a:ext cx="2973597" cy="3930760"/>
            <a:chOff x="421330" y="1229813"/>
            <a:chExt cx="4121641" cy="5272587"/>
          </a:xfrm>
        </p:grpSpPr>
        <p:pic>
          <p:nvPicPr>
            <p:cNvPr id="19" name="Picture 14" descr="Cửa sổ Cửa Blog miễn Phí nội dung Clip nghệ thuật - phim hoạt hình ảnh  trong nhà png tải về - Miễn phí trong suốt Quảng Trường png Tải về."/>
            <p:cNvPicPr>
              <a:picLocks noChangeAspect="1" noChangeArrowheads="1"/>
            </p:cNvPicPr>
            <p:nvPr/>
          </p:nvPicPr>
          <p:blipFill>
            <a:blip r:embed="rId7" cstate="print">
              <a:duotone>
                <a:schemeClr val="accent4">
                  <a:shade val="45000"/>
                  <a:satMod val="135000"/>
                </a:schemeClr>
                <a:prstClr val="white"/>
              </a:duotone>
              <a:extLst>
                <a:ext uri="{BEBA8EAE-BF5A-486C-A8C5-ECC9F3942E4B}">
                  <a14:imgProps xmlns:a14="http://schemas.microsoft.com/office/drawing/2010/main">
                    <a14:imgLayer r:embed="rId4">
                      <a14:imgEffect>
                        <a14:backgroundRemoval t="0" b="96442" l="11778" r="87889"/>
                      </a14:imgEffect>
                      <a14:imgEffect>
                        <a14:saturation sat="159000"/>
                      </a14:imgEffect>
                    </a14:imgLayer>
                  </a14:imgProps>
                </a:ext>
                <a:ext uri="{28A0092B-C50C-407E-A947-70E740481C1C}">
                  <a14:useLocalDpi xmlns:a14="http://schemas.microsoft.com/office/drawing/2010/main" val="0"/>
                </a:ext>
              </a:extLst>
            </a:blip>
            <a:srcRect/>
            <a:stretch>
              <a:fillRect/>
            </a:stretch>
          </p:blipFill>
          <p:spPr bwMode="auto">
            <a:xfrm>
              <a:off x="421330" y="1229813"/>
              <a:ext cx="4121641" cy="5272587"/>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a:hlinkClick r:id="rId8" action="ppaction://hlinksldjump"/>
            </p:cNvPr>
            <p:cNvSpPr/>
            <p:nvPr/>
          </p:nvSpPr>
          <p:spPr>
            <a:xfrm>
              <a:off x="1959429" y="3904343"/>
              <a:ext cx="1074057" cy="11756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rPr>
                <a:t>3</a:t>
              </a:r>
            </a:p>
          </p:txBody>
        </p:sp>
      </p:grpSp>
      <p:grpSp>
        <p:nvGrpSpPr>
          <p:cNvPr id="21" name="Group 20"/>
          <p:cNvGrpSpPr/>
          <p:nvPr/>
        </p:nvGrpSpPr>
        <p:grpSpPr>
          <a:xfrm>
            <a:off x="9126806" y="1217162"/>
            <a:ext cx="2855742" cy="3903478"/>
            <a:chOff x="421330" y="1229813"/>
            <a:chExt cx="4121641" cy="5272587"/>
          </a:xfrm>
        </p:grpSpPr>
        <p:pic>
          <p:nvPicPr>
            <p:cNvPr id="22" name="Picture 14" descr="Cửa sổ Cửa Blog miễn Phí nội dung Clip nghệ thuật - phim hoạt hình ảnh  trong nhà png tải về - Miễn phí trong suốt Quảng Trường png Tải về."/>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0" b="96442" l="11778" r="87889"/>
                      </a14:imgEffect>
                    </a14:imgLayer>
                  </a14:imgProps>
                </a:ext>
                <a:ext uri="{28A0092B-C50C-407E-A947-70E740481C1C}">
                  <a14:useLocalDpi xmlns:a14="http://schemas.microsoft.com/office/drawing/2010/main" val="0"/>
                </a:ext>
              </a:extLst>
            </a:blip>
            <a:srcRect/>
            <a:stretch>
              <a:fillRect/>
            </a:stretch>
          </p:blipFill>
          <p:spPr bwMode="auto">
            <a:xfrm>
              <a:off x="421330" y="1229813"/>
              <a:ext cx="4121641" cy="5272587"/>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a:hlinkClick r:id="rId9" action="ppaction://hlinksldjump"/>
            </p:cNvPr>
            <p:cNvSpPr/>
            <p:nvPr/>
          </p:nvSpPr>
          <p:spPr>
            <a:xfrm>
              <a:off x="1959429" y="3904343"/>
              <a:ext cx="1074057" cy="11756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rPr>
                <a:t>4</a:t>
              </a:r>
            </a:p>
          </p:txBody>
        </p:sp>
      </p:grpSp>
      <p:sp>
        <p:nvSpPr>
          <p:cNvPr id="24" name="5-Point Star 23">
            <a:hlinkClick r:id="rId10" action="ppaction://hlinksldjump"/>
          </p:cNvPr>
          <p:cNvSpPr/>
          <p:nvPr/>
        </p:nvSpPr>
        <p:spPr>
          <a:xfrm>
            <a:off x="11327363" y="6046237"/>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94981" y="5231761"/>
            <a:ext cx="10113605" cy="1200329"/>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t</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2000"/>
                                        <p:tgtEl>
                                          <p:spTgt spid="7"/>
                                        </p:tgtEl>
                                        <p:attrNameLst>
                                          <p:attrName>ppt_w</p:attrName>
                                        </p:attrNameLst>
                                      </p:cBhvr>
                                      <p:tavLst>
                                        <p:tav tm="0">
                                          <p:val>
                                            <p:strVal val="ppt_w"/>
                                          </p:val>
                                        </p:tav>
                                        <p:tav tm="100000">
                                          <p:val>
                                            <p:fltVal val="0"/>
                                          </p:val>
                                        </p:tav>
                                      </p:tavLst>
                                    </p:anim>
                                    <p:anim calcmode="lin" valueType="num">
                                      <p:cBhvr>
                                        <p:cTn id="7" dur="2000"/>
                                        <p:tgtEl>
                                          <p:spTgt spid="7"/>
                                        </p:tgtEl>
                                        <p:attrNameLst>
                                          <p:attrName>ppt_h</p:attrName>
                                        </p:attrNameLst>
                                      </p:cBhvr>
                                      <p:tavLst>
                                        <p:tav tm="0">
                                          <p:val>
                                            <p:strVal val="ppt_h"/>
                                          </p:val>
                                        </p:tav>
                                        <p:tav tm="100000">
                                          <p:val>
                                            <p:fltVal val="0"/>
                                          </p:val>
                                        </p:tav>
                                      </p:tavLst>
                                    </p:anim>
                                    <p:animEffect transition="out" filter="fade">
                                      <p:cBhvr>
                                        <p:cTn id="8" dur="2000"/>
                                        <p:tgtEl>
                                          <p:spTgt spid="7"/>
                                        </p:tgtEl>
                                      </p:cBhvr>
                                    </p:animEffect>
                                    <p:set>
                                      <p:cBhvr>
                                        <p:cTn id="9"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0" restart="whenNotActive" fill="hold" evtFilter="cancelBubble" nodeType="interactiveSeq">
                <p:stCondLst>
                  <p:cond evt="onClick" delay="0">
                    <p:tgtEl>
                      <p:spTgt spid="15"/>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nodeType="clickEffect">
                                  <p:stCondLst>
                                    <p:cond delay="0"/>
                                  </p:stCondLst>
                                  <p:childTnLst>
                                    <p:anim calcmode="lin" valueType="num">
                                      <p:cBhvr>
                                        <p:cTn id="14" dur="2000"/>
                                        <p:tgtEl>
                                          <p:spTgt spid="15"/>
                                        </p:tgtEl>
                                        <p:attrNameLst>
                                          <p:attrName>ppt_w</p:attrName>
                                        </p:attrNameLst>
                                      </p:cBhvr>
                                      <p:tavLst>
                                        <p:tav tm="0">
                                          <p:val>
                                            <p:strVal val="ppt_w"/>
                                          </p:val>
                                        </p:tav>
                                        <p:tav tm="100000">
                                          <p:val>
                                            <p:fltVal val="0"/>
                                          </p:val>
                                        </p:tav>
                                      </p:tavLst>
                                    </p:anim>
                                    <p:anim calcmode="lin" valueType="num">
                                      <p:cBhvr>
                                        <p:cTn id="15" dur="2000"/>
                                        <p:tgtEl>
                                          <p:spTgt spid="15"/>
                                        </p:tgtEl>
                                        <p:attrNameLst>
                                          <p:attrName>ppt_h</p:attrName>
                                        </p:attrNameLst>
                                      </p:cBhvr>
                                      <p:tavLst>
                                        <p:tav tm="0">
                                          <p:val>
                                            <p:strVal val="ppt_h"/>
                                          </p:val>
                                        </p:tav>
                                        <p:tav tm="100000">
                                          <p:val>
                                            <p:fltVal val="0"/>
                                          </p:val>
                                        </p:tav>
                                      </p:tavLst>
                                    </p:anim>
                                    <p:animEffect transition="out" filter="fade">
                                      <p:cBhvr>
                                        <p:cTn id="16" dur="2000"/>
                                        <p:tgtEl>
                                          <p:spTgt spid="15"/>
                                        </p:tgtEl>
                                      </p:cBhvr>
                                    </p:animEffect>
                                    <p:set>
                                      <p:cBhvr>
                                        <p:cTn id="17"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8" restart="whenNotActive" fill="hold" evtFilter="cancelBubble" nodeType="interactiveSeq">
                <p:stCondLst>
                  <p:cond evt="onClick" delay="0">
                    <p:tgtEl>
                      <p:spTgt spid="18"/>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nodeType="clickEffect">
                                  <p:stCondLst>
                                    <p:cond delay="0"/>
                                  </p:stCondLst>
                                  <p:childTnLst>
                                    <p:anim calcmode="lin" valueType="num">
                                      <p:cBhvr>
                                        <p:cTn id="22" dur="2000"/>
                                        <p:tgtEl>
                                          <p:spTgt spid="18"/>
                                        </p:tgtEl>
                                        <p:attrNameLst>
                                          <p:attrName>ppt_w</p:attrName>
                                        </p:attrNameLst>
                                      </p:cBhvr>
                                      <p:tavLst>
                                        <p:tav tm="0">
                                          <p:val>
                                            <p:strVal val="ppt_w"/>
                                          </p:val>
                                        </p:tav>
                                        <p:tav tm="100000">
                                          <p:val>
                                            <p:fltVal val="0"/>
                                          </p:val>
                                        </p:tav>
                                      </p:tavLst>
                                    </p:anim>
                                    <p:anim calcmode="lin" valueType="num">
                                      <p:cBhvr>
                                        <p:cTn id="23" dur="2000"/>
                                        <p:tgtEl>
                                          <p:spTgt spid="18"/>
                                        </p:tgtEl>
                                        <p:attrNameLst>
                                          <p:attrName>ppt_h</p:attrName>
                                        </p:attrNameLst>
                                      </p:cBhvr>
                                      <p:tavLst>
                                        <p:tav tm="0">
                                          <p:val>
                                            <p:strVal val="ppt_h"/>
                                          </p:val>
                                        </p:tav>
                                        <p:tav tm="100000">
                                          <p:val>
                                            <p:fltVal val="0"/>
                                          </p:val>
                                        </p:tav>
                                      </p:tavLst>
                                    </p:anim>
                                    <p:animEffect transition="out" filter="fade">
                                      <p:cBhvr>
                                        <p:cTn id="24" dur="2000"/>
                                        <p:tgtEl>
                                          <p:spTgt spid="18"/>
                                        </p:tgtEl>
                                      </p:cBhvr>
                                    </p:animEffect>
                                    <p:set>
                                      <p:cBhvr>
                                        <p:cTn id="25" dur="1" fill="hold">
                                          <p:stCondLst>
                                            <p:cond delay="1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2000"/>
                                        <p:tgtEl>
                                          <p:spTgt spid="21"/>
                                        </p:tgtEl>
                                        <p:attrNameLst>
                                          <p:attrName>ppt_w</p:attrName>
                                        </p:attrNameLst>
                                      </p:cBhvr>
                                      <p:tavLst>
                                        <p:tav tm="0">
                                          <p:val>
                                            <p:strVal val="ppt_w"/>
                                          </p:val>
                                        </p:tav>
                                        <p:tav tm="100000">
                                          <p:val>
                                            <p:fltVal val="0"/>
                                          </p:val>
                                        </p:tav>
                                      </p:tavLst>
                                    </p:anim>
                                    <p:anim calcmode="lin" valueType="num">
                                      <p:cBhvr>
                                        <p:cTn id="31" dur="2000"/>
                                        <p:tgtEl>
                                          <p:spTgt spid="21"/>
                                        </p:tgtEl>
                                        <p:attrNameLst>
                                          <p:attrName>ppt_h</p:attrName>
                                        </p:attrNameLst>
                                      </p:cBhvr>
                                      <p:tavLst>
                                        <p:tav tm="0">
                                          <p:val>
                                            <p:strVal val="ppt_h"/>
                                          </p:val>
                                        </p:tav>
                                        <p:tav tm="100000">
                                          <p:val>
                                            <p:fltVal val="0"/>
                                          </p:val>
                                        </p:tav>
                                      </p:tavLst>
                                    </p:anim>
                                    <p:animEffect transition="out" filter="fade">
                                      <p:cBhvr>
                                        <p:cTn id="32" dur="2000"/>
                                        <p:tgtEl>
                                          <p:spTgt spid="21"/>
                                        </p:tgtEl>
                                      </p:cBhvr>
                                    </p:animEffect>
                                    <p:set>
                                      <p:cBhvr>
                                        <p:cTn id="33" dur="1" fill="hold">
                                          <p:stCondLst>
                                            <p:cond delay="1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5-Point Star 3">
            <a:hlinkClick r:id="rId3" action="ppaction://hlinksldjump"/>
          </p:cNvPr>
          <p:cNvSpPr/>
          <p:nvPr/>
        </p:nvSpPr>
        <p:spPr>
          <a:xfrm>
            <a:off x="11754765" y="6152000"/>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ounded Rectangle 4"/>
              <p:cNvSpPr/>
              <p:nvPr/>
            </p:nvSpPr>
            <p:spPr>
              <a:xfrm>
                <a:off x="103239" y="1659841"/>
                <a:ext cx="11783961" cy="51079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r>
                  <a:rPr lang="en-US" sz="2200" b="1" dirty="0" err="1">
                    <a:solidFill>
                      <a:srgbClr val="C00000"/>
                    </a:solidFill>
                    <a:latin typeface="+mj-lt"/>
                    <a:cs typeface="Times New Roman" panose="02020603050405020304" pitchFamily="18" charset="0"/>
                  </a:rPr>
                  <a:t>Bài</a:t>
                </a:r>
                <a:r>
                  <a:rPr lang="en-US" sz="2200" b="1" dirty="0">
                    <a:solidFill>
                      <a:srgbClr val="C00000"/>
                    </a:solidFill>
                    <a:latin typeface="+mj-lt"/>
                    <a:cs typeface="Times New Roman" panose="02020603050405020304" pitchFamily="18" charset="0"/>
                  </a:rPr>
                  <a:t> </a:t>
                </a:r>
                <a:r>
                  <a:rPr lang="en-US" sz="2200" b="1" dirty="0" err="1">
                    <a:solidFill>
                      <a:srgbClr val="C00000"/>
                    </a:solidFill>
                    <a:latin typeface="+mj-lt"/>
                    <a:cs typeface="Times New Roman" panose="02020603050405020304" pitchFamily="18" charset="0"/>
                  </a:rPr>
                  <a:t>giải</a:t>
                </a:r>
                <a:r>
                  <a:rPr lang="en-US" sz="2200" b="1" dirty="0">
                    <a:solidFill>
                      <a:srgbClr val="C00000"/>
                    </a:solidFill>
                    <a:latin typeface="+mj-lt"/>
                    <a:cs typeface="Times New Roman" panose="02020603050405020304" pitchFamily="18" charset="0"/>
                  </a:rPr>
                  <a:t>:</a:t>
                </a:r>
              </a:p>
              <a:p>
                <a:pPr lvl="0" algn="just" defTabSz="914400"/>
                <a:r>
                  <a:rPr lang="vi-VN" sz="2200" b="1" dirty="0">
                    <a:solidFill>
                      <a:srgbClr val="0070C0"/>
                    </a:solidFill>
                    <a:latin typeface="+mj-lt"/>
                    <a:cs typeface="Times New Roman" panose="02020603050405020304" pitchFamily="18" charset="0"/>
                  </a:rPr>
                  <a:t>Gọi số người ban đầu của nhóm bạn trẻ đó là x (người) (x ∈ ℕ).</a:t>
                </a:r>
              </a:p>
              <a:p>
                <a:pPr lvl="0" algn="just" defTabSz="914400"/>
                <a:r>
                  <a:rPr lang="vi-VN" sz="2200" b="1" dirty="0">
                    <a:solidFill>
                      <a:srgbClr val="0070C0"/>
                    </a:solidFill>
                    <a:latin typeface="+mj-lt"/>
                    <a:cs typeface="Times New Roman" panose="02020603050405020304" pitchFamily="18" charset="0"/>
                  </a:rPr>
                  <a:t>Lúc này, mỗi người góp số tiền là </a:t>
                </a:r>
                <a14:m>
                  <m:oMath xmlns:m="http://schemas.openxmlformats.org/officeDocument/2006/math">
                    <m:f>
                      <m:fPr>
                        <m:ctrlP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𝟐𝟒𝟎</m:t>
                        </m:r>
                      </m:num>
                      <m:den>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den>
                    </m:f>
                  </m:oMath>
                </a14:m>
                <a:r>
                  <a:rPr lang="en-US" sz="2200" b="1" dirty="0">
                    <a:solidFill>
                      <a:srgbClr val="C00000"/>
                    </a:solidFill>
                    <a:latin typeface="+mj-lt"/>
                    <a:cs typeface="Times New Roman" panose="02020603050405020304" pitchFamily="18" charset="0"/>
                  </a:rPr>
                  <a:t> </a:t>
                </a:r>
                <a:r>
                  <a:rPr lang="vi-VN" sz="2200" b="1" dirty="0">
                    <a:solidFill>
                      <a:srgbClr val="0070C0"/>
                    </a:solidFill>
                    <a:latin typeface="+mj-lt"/>
                    <a:cs typeface="Times New Roman" panose="02020603050405020304" pitchFamily="18" charset="0"/>
                  </a:rPr>
                  <a:t>(triệu đồng).</a:t>
                </a:r>
              </a:p>
              <a:p>
                <a:pPr lvl="0" algn="just" defTabSz="914400"/>
                <a:r>
                  <a:rPr lang="vi-VN" sz="2200" b="1" dirty="0">
                    <a:solidFill>
                      <a:srgbClr val="0070C0"/>
                    </a:solidFill>
                    <a:latin typeface="+mj-lt"/>
                    <a:cs typeface="Times New Roman" panose="02020603050405020304" pitchFamily="18" charset="0"/>
                  </a:rPr>
                  <a:t>Nếu có thêm 2 người, nhóm bạn trẻ lúc này có số người là x + 2 (người).</a:t>
                </a:r>
              </a:p>
              <a:p>
                <a:pPr lvl="0" algn="just" defTabSz="914400"/>
                <a:r>
                  <a:rPr lang="vi-VN" sz="2200" b="1" dirty="0">
                    <a:solidFill>
                      <a:srgbClr val="0070C0"/>
                    </a:solidFill>
                    <a:latin typeface="+mj-lt"/>
                    <a:cs typeface="Times New Roman" panose="02020603050405020304" pitchFamily="18" charset="0"/>
                  </a:rPr>
                  <a:t>Lúc đó, mỗi người góp số tiền là </a:t>
                </a:r>
                <a14:m>
                  <m:oMath xmlns:m="http://schemas.openxmlformats.org/officeDocument/2006/math">
                    <m:f>
                      <m:fPr>
                        <m:ctrlP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𝟐𝟒𝟎</m:t>
                        </m:r>
                      </m:num>
                      <m:den>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lang="en-US" sz="2200" b="1" dirty="0">
                    <a:solidFill>
                      <a:srgbClr val="C00000"/>
                    </a:solidFill>
                    <a:latin typeface="+mj-lt"/>
                    <a:cs typeface="Times New Roman" panose="02020603050405020304" pitchFamily="18" charset="0"/>
                  </a:rPr>
                  <a:t> </a:t>
                </a:r>
                <a:r>
                  <a:rPr lang="vi-VN" sz="2200" b="1" dirty="0">
                    <a:solidFill>
                      <a:srgbClr val="0070C0"/>
                    </a:solidFill>
                    <a:latin typeface="+mj-lt"/>
                    <a:cs typeface="Times New Roman" panose="02020603050405020304" pitchFamily="18" charset="0"/>
                  </a:rPr>
                  <a:t>(triệu đồng).</a:t>
                </a:r>
              </a:p>
              <a:p>
                <a:pPr lvl="0" algn="just" defTabSz="914400"/>
                <a:r>
                  <a:rPr lang="vi-VN" sz="2200" b="1" dirty="0">
                    <a:solidFill>
                      <a:srgbClr val="0070C0"/>
                    </a:solidFill>
                    <a:latin typeface="+mj-lt"/>
                    <a:cs typeface="Times New Roman" panose="02020603050405020304" pitchFamily="18" charset="0"/>
                  </a:rPr>
                  <a:t>Theo bài, nếu có thêm 2 người tham gia cùng thì số tiền mỗi người góp</a:t>
                </a:r>
                <a:r>
                  <a:rPr lang="en-US" sz="2200" b="1" dirty="0">
                    <a:solidFill>
                      <a:srgbClr val="0070C0"/>
                    </a:solidFill>
                    <a:latin typeface="+mj-lt"/>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giảm</a:t>
                </a:r>
                <a:r>
                  <a:rPr lang="en-US" sz="2200" b="1" dirty="0">
                    <a:solidFill>
                      <a:srgbClr val="0070C0"/>
                    </a:solidFill>
                    <a:latin typeface="Times New Roman" panose="02020603050405020304" pitchFamily="18" charset="0"/>
                    <a:cs typeface="Times New Roman" panose="02020603050405020304" pitchFamily="18" charset="0"/>
                  </a:rPr>
                  <a:t> 4 </a:t>
                </a:r>
                <a:r>
                  <a:rPr lang="en-US" sz="2200" b="1" dirty="0" err="1">
                    <a:solidFill>
                      <a:srgbClr val="0070C0"/>
                    </a:solidFill>
                    <a:latin typeface="Times New Roman" panose="02020603050405020304" pitchFamily="18" charset="0"/>
                    <a:cs typeface="Times New Roman" panose="02020603050405020304" pitchFamily="18" charset="0"/>
                  </a:rPr>
                  <a:t>triệu</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đồng</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nên</a:t>
                </a:r>
                <a:r>
                  <a:rPr lang="en-US" sz="2200" b="1" dirty="0">
                    <a:solidFill>
                      <a:srgbClr val="0070C0"/>
                    </a:solidFill>
                    <a:latin typeface="Times New Roman" panose="02020603050405020304" pitchFamily="18" charset="0"/>
                    <a:cs typeface="Times New Roman" panose="02020603050405020304" pitchFamily="18" charset="0"/>
                  </a:rPr>
                  <a:t> ta </a:t>
                </a:r>
                <a:r>
                  <a:rPr lang="en-US" sz="2200" b="1" dirty="0" err="1">
                    <a:solidFill>
                      <a:srgbClr val="0070C0"/>
                    </a:solidFill>
                    <a:latin typeface="Times New Roman" panose="02020603050405020304" pitchFamily="18" charset="0"/>
                    <a:cs typeface="Times New Roman" panose="02020603050405020304" pitchFamily="18" charset="0"/>
                  </a:rPr>
                  <a:t>có</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phương</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trình</a:t>
                </a:r>
                <a:r>
                  <a:rPr lang="en-US" sz="2200" b="1" dirty="0">
                    <a:solidFill>
                      <a:srgbClr val="0070C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𝟐𝟒𝟎</m:t>
                        </m:r>
                      </m:num>
                      <m:den>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den>
                    </m:f>
                  </m:oMath>
                </a14:m>
                <a:r>
                  <a:rPr lang="en-US" sz="2200" b="1" dirty="0">
                    <a:solidFill>
                      <a:srgbClr val="C0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𝟐𝟒𝟎</m:t>
                        </m:r>
                      </m:num>
                      <m:den>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 4 </a:t>
                </a:r>
                <a:r>
                  <a:rPr kumimoji="0" lang="en-US" sz="2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(1)</a:t>
                </a:r>
              </a:p>
              <a:p>
                <a:pPr lvl="0" algn="just" defTabSz="914400"/>
                <a:r>
                  <a:rPr lang="en-US" sz="2200" b="1" dirty="0" err="1">
                    <a:solidFill>
                      <a:srgbClr val="0070C0"/>
                    </a:solidFill>
                    <a:latin typeface="Times New Roman" panose="02020603050405020304" pitchFamily="18" charset="0"/>
                    <a:cs typeface="Times New Roman" panose="02020603050405020304" pitchFamily="18" charset="0"/>
                  </a:rPr>
                  <a:t>Giải</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phương</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trình</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a:solidFill>
                      <a:srgbClr val="002060"/>
                    </a:solidFill>
                    <a:latin typeface="Times New Roman" panose="02020603050405020304" pitchFamily="18" charset="0"/>
                    <a:cs typeface="Times New Roman" panose="02020603050405020304" pitchFamily="18" charset="0"/>
                  </a:rPr>
                  <a:t>(1):</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240(x + 2) – 240x = 4x(x+2)</a:t>
                </a:r>
              </a:p>
              <a:p>
                <a:pPr lvl="0" algn="just" defTabSz="914400"/>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480 = 4x</a:t>
                </a:r>
                <a:r>
                  <a:rPr lang="en-US" sz="2200" b="1" baseline="30000" dirty="0">
                    <a:solidFill>
                      <a:srgbClr val="C00000"/>
                    </a:solidFill>
                    <a:latin typeface="Times New Roman" panose="02020603050405020304" pitchFamily="18" charset="0"/>
                    <a:cs typeface="Times New Roman" panose="02020603050405020304" pitchFamily="18" charset="0"/>
                  </a:rPr>
                  <a:t>2 </a:t>
                </a:r>
                <a:r>
                  <a:rPr lang="en-US" sz="2200" b="1" dirty="0">
                    <a:solidFill>
                      <a:srgbClr val="C00000"/>
                    </a:solidFill>
                    <a:latin typeface="Times New Roman" panose="02020603050405020304" pitchFamily="18" charset="0"/>
                    <a:cs typeface="Times New Roman" panose="02020603050405020304" pitchFamily="18" charset="0"/>
                  </a:rPr>
                  <a:t>+ 8x</a:t>
                </a:r>
              </a:p>
              <a:p>
                <a:pPr algn="just" defTabSz="914400"/>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                                              x</a:t>
                </a:r>
                <a:r>
                  <a:rPr lang="en-US" sz="2200" b="1" baseline="30000" dirty="0">
                    <a:solidFill>
                      <a:srgbClr val="C00000"/>
                    </a:solidFill>
                    <a:latin typeface="Times New Roman" panose="02020603050405020304" pitchFamily="18" charset="0"/>
                    <a:cs typeface="Times New Roman" panose="02020603050405020304" pitchFamily="18" charset="0"/>
                  </a:rPr>
                  <a:t>2 </a:t>
                </a:r>
                <a:r>
                  <a:rPr lang="en-US" sz="2200" b="1" dirty="0">
                    <a:solidFill>
                      <a:srgbClr val="C00000"/>
                    </a:solidFill>
                    <a:latin typeface="Times New Roman" panose="02020603050405020304" pitchFamily="18" charset="0"/>
                    <a:cs typeface="Times New Roman" panose="02020603050405020304" pitchFamily="18" charset="0"/>
                  </a:rPr>
                  <a:t>+ 2x – 120 = 0</a:t>
                </a:r>
              </a:p>
              <a:p>
                <a:pPr algn="just" defTabSz="914400"/>
                <a:r>
                  <a:rPr lang="en-US" sz="2200" b="1" dirty="0">
                    <a:solidFill>
                      <a:srgbClr val="C00000"/>
                    </a:solidFill>
                    <a:latin typeface="Times New Roman" panose="02020603050405020304" pitchFamily="18" charset="0"/>
                    <a:cs typeface="Times New Roman" panose="02020603050405020304" pitchFamily="18" charset="0"/>
                  </a:rPr>
                  <a:t>                                               (x +1)</a:t>
                </a:r>
                <a:r>
                  <a:rPr lang="en-US" sz="2200" b="1" baseline="30000" dirty="0">
                    <a:solidFill>
                      <a:srgbClr val="C00000"/>
                    </a:solidFill>
                    <a:latin typeface="Times New Roman" panose="02020603050405020304" pitchFamily="18" charset="0"/>
                    <a:cs typeface="Times New Roman" panose="02020603050405020304" pitchFamily="18" charset="0"/>
                  </a:rPr>
                  <a:t>2</a:t>
                </a:r>
                <a:r>
                  <a:rPr lang="en-US" sz="2200" b="1" dirty="0">
                    <a:solidFill>
                      <a:srgbClr val="C00000"/>
                    </a:solidFill>
                    <a:latin typeface="Times New Roman" panose="02020603050405020304" pitchFamily="18" charset="0"/>
                    <a:cs typeface="Times New Roman" panose="02020603050405020304" pitchFamily="18" charset="0"/>
                  </a:rPr>
                  <a:t> – 121 = 0 hay (x – 10)(x + 12) = 0</a:t>
                </a:r>
              </a:p>
              <a:p>
                <a:pPr algn="just" defTabSz="914400"/>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x = 10 </a:t>
                </a:r>
                <a:r>
                  <a:rPr lang="en-US" sz="2200" b="1" dirty="0">
                    <a:solidFill>
                      <a:srgbClr val="0070C0"/>
                    </a:solidFill>
                    <a:latin typeface="Times New Roman" panose="02020603050405020304" pitchFamily="18" charset="0"/>
                    <a:cs typeface="Times New Roman" panose="02020603050405020304" pitchFamily="18" charset="0"/>
                  </a:rPr>
                  <a:t>(</a:t>
                </a:r>
                <a:r>
                  <a:rPr lang="en-US" sz="2200" b="1" dirty="0" err="1">
                    <a:solidFill>
                      <a:srgbClr val="0070C0"/>
                    </a:solidFill>
                    <a:latin typeface="Times New Roman" panose="02020603050405020304" pitchFamily="18" charset="0"/>
                    <a:cs typeface="Times New Roman" panose="02020603050405020304" pitchFamily="18" charset="0"/>
                  </a:rPr>
                  <a:t>thỏa</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mãn</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hoặc</a:t>
                </a:r>
                <a:r>
                  <a:rPr lang="en-US" sz="2200" b="1" dirty="0">
                    <a:solidFill>
                      <a:srgbClr val="C00000"/>
                    </a:solidFill>
                    <a:latin typeface="Times New Roman" panose="02020603050405020304" pitchFamily="18" charset="0"/>
                    <a:cs typeface="Times New Roman" panose="02020603050405020304" pitchFamily="18" charset="0"/>
                  </a:rPr>
                  <a:t> x = -12</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không</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thỏa</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mãn</a:t>
                </a:r>
                <a:r>
                  <a:rPr lang="en-US" sz="2200" b="1" dirty="0">
                    <a:solidFill>
                      <a:srgbClr val="0070C0"/>
                    </a:solidFill>
                    <a:latin typeface="Times New Roman" panose="02020603050405020304" pitchFamily="18" charset="0"/>
                    <a:cs typeface="Times New Roman" panose="02020603050405020304" pitchFamily="18" charset="0"/>
                  </a:rPr>
                  <a:t>)</a:t>
                </a:r>
              </a:p>
              <a:p>
                <a:pPr algn="just" defTabSz="914400"/>
                <a:r>
                  <a:rPr lang="en-US" sz="2200" b="1" dirty="0" err="1">
                    <a:solidFill>
                      <a:srgbClr val="0070C0"/>
                    </a:solidFill>
                    <a:latin typeface="Times New Roman" panose="02020603050405020304" pitchFamily="18" charset="0"/>
                    <a:cs typeface="Times New Roman" panose="02020603050405020304" pitchFamily="18" charset="0"/>
                  </a:rPr>
                  <a:t>Vậy</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số</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người</a:t>
                </a:r>
                <a:r>
                  <a:rPr lang="en-US" sz="2200" b="1" dirty="0">
                    <a:solidFill>
                      <a:srgbClr val="0070C0"/>
                    </a:solidFill>
                    <a:latin typeface="Times New Roman" panose="02020603050405020304" pitchFamily="18" charset="0"/>
                    <a:cs typeface="Times New Roman" panose="02020603050405020304" pitchFamily="18" charset="0"/>
                  </a:rPr>
                  <a:t> ban </a:t>
                </a:r>
                <a:r>
                  <a:rPr lang="en-US" sz="2200" b="1" dirty="0" err="1">
                    <a:solidFill>
                      <a:srgbClr val="0070C0"/>
                    </a:solidFill>
                    <a:latin typeface="Times New Roman" panose="02020603050405020304" pitchFamily="18" charset="0"/>
                    <a:cs typeface="Times New Roman" panose="02020603050405020304" pitchFamily="18" charset="0"/>
                  </a:rPr>
                  <a:t>đầu</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của</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nhóm</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bạn</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trẻ</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là</a:t>
                </a:r>
                <a:r>
                  <a:rPr lang="en-US" sz="2200" b="1" dirty="0">
                    <a:solidFill>
                      <a:srgbClr val="0070C0"/>
                    </a:solidFill>
                    <a:latin typeface="Times New Roman" panose="02020603050405020304" pitchFamily="18" charset="0"/>
                    <a:cs typeface="Times New Roman" panose="02020603050405020304" pitchFamily="18" charset="0"/>
                  </a:rPr>
                  <a:t> 10 </a:t>
                </a:r>
                <a:r>
                  <a:rPr lang="en-US" sz="2200" b="1" dirty="0" err="1">
                    <a:solidFill>
                      <a:srgbClr val="0070C0"/>
                    </a:solidFill>
                    <a:latin typeface="Times New Roman" panose="02020603050405020304" pitchFamily="18" charset="0"/>
                    <a:cs typeface="Times New Roman" panose="02020603050405020304" pitchFamily="18" charset="0"/>
                  </a:rPr>
                  <a:t>người</a:t>
                </a:r>
                <a:r>
                  <a:rPr lang="en-US" sz="2200" b="1" dirty="0">
                    <a:solidFill>
                      <a:srgbClr val="0070C0"/>
                    </a:solidFill>
                    <a:latin typeface="Times New Roman" panose="02020603050405020304" pitchFamily="18" charset="0"/>
                    <a:cs typeface="Times New Roman" panose="02020603050405020304" pitchFamily="18" charset="0"/>
                  </a:rPr>
                  <a:t>.</a:t>
                </a:r>
              </a:p>
            </p:txBody>
          </p:sp>
        </mc:Choice>
        <mc:Fallback xmlns="">
          <p:sp>
            <p:nvSpPr>
              <p:cNvPr id="5" name="Rounded Rectangle 4"/>
              <p:cNvSpPr>
                <a:spLocks noRot="1" noChangeAspect="1" noMove="1" noResize="1" noEditPoints="1" noAdjustHandles="1" noChangeArrowheads="1" noChangeShapeType="1" noTextEdit="1"/>
              </p:cNvSpPr>
              <p:nvPr/>
            </p:nvSpPr>
            <p:spPr>
              <a:xfrm>
                <a:off x="103239" y="1659841"/>
                <a:ext cx="11783961" cy="5107980"/>
              </a:xfrm>
              <a:prstGeom prst="roundRect">
                <a:avLst/>
              </a:prstGeom>
              <a:blipFill rotWithShape="1">
                <a:blip r:embed="rId4"/>
                <a:stretch>
                  <a:fillRect l="-57" t="-136" r="-54" b="-112"/>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7" name="Rectangle 6"/>
          <p:cNvSpPr/>
          <p:nvPr/>
        </p:nvSpPr>
        <p:spPr>
          <a:xfrm>
            <a:off x="221226" y="90180"/>
            <a:ext cx="11783961" cy="1569660"/>
          </a:xfrm>
          <a:prstGeom prst="rect">
            <a:avLst/>
          </a:prstGeom>
        </p:spPr>
        <p:txBody>
          <a:bodyPr wrap="square">
            <a:spAutoFit/>
          </a:bodyPr>
          <a:lstStyle/>
          <a:p>
            <a:r>
              <a:rPr lang="vi-VN" sz="2400" b="1" dirty="0">
                <a:solidFill>
                  <a:srgbClr val="C00000"/>
                </a:solidFill>
                <a:latin typeface="+mj-lt"/>
              </a:rPr>
              <a:t>Bài 6 trang 26 Toán 9 Tập 1:</a:t>
            </a:r>
            <a:r>
              <a:rPr lang="vi-VN" sz="2400" b="1" dirty="0">
                <a:solidFill>
                  <a:srgbClr val="008000"/>
                </a:solidFill>
                <a:latin typeface="+mj-lt"/>
              </a:rPr>
              <a:t> </a:t>
            </a:r>
            <a:r>
              <a:rPr lang="vi-VN" sz="2400" b="1" dirty="0">
                <a:solidFill>
                  <a:srgbClr val="000000"/>
                </a:solidFill>
                <a:latin typeface="+mj-lt"/>
              </a:rPr>
              <a:t>Một nhóm bạn trẻ cùng tham gia khởi nghiệp và dự định góp vốn là 240 triệu đồng, số tiền mỗi người góp là như nhau. Nếu có thêm 2 người tham gia cùng thì số tiền mỗi người góp giảm đi 4 triệu đồng. Hỏi nhóm bạn trẻ đó có bao nhiêu người?</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ounded Rectangle 4"/>
              <p:cNvSpPr/>
              <p:nvPr/>
            </p:nvSpPr>
            <p:spPr>
              <a:xfrm>
                <a:off x="0" y="2035277"/>
                <a:ext cx="12191999" cy="48227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Gọi số vé bán ra của vé loại I và vé loại II lần lượt là x, y (vé) (0 &lt; x &lt; 500, 0 &lt; y &lt; 500).</a:t>
                </a: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Theo bài, ban tổ chức đã bán được 500 vé cả hai loại vé nên ta có phương trình: x + y = 500.</a:t>
                </a: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Số tiền thu được khi bán ra x vé loại I là 100 000x (đồng).</a:t>
                </a: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Số tiền thu được khi bán ra y vé loại II là 75 000y (đồng).</a:t>
                </a: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Theo bài, tổng số tiền thu được từ bán vé là 44 500 000 đồng nên ta có phương trình:</a:t>
                </a: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100 000x + 75 000y = 44 500 000, hay 4x + 3y = 1 780.</a:t>
                </a: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Ta có hệ phương trình: </a:t>
                </a:r>
                <a14:m>
                  <m:oMath xmlns:m="http://schemas.openxmlformats.org/officeDocument/2006/math">
                    <m:d>
                      <m:dPr>
                        <m:begChr m:val="{"/>
                        <m:endChr m:val=""/>
                        <m:ctrlP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𝟓𝟎𝟎</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𝟒</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𝟏𝟕𝟖𝟎</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r>
                  <a:rPr lang="en-US" sz="2400" dirty="0">
                    <a:solidFill>
                      <a:srgbClr val="FF0000"/>
                    </a:solidFill>
                    <a:latin typeface="Times New Roman" panose="02020603050405020304" pitchFamily="18" charset="0"/>
                    <a:cs typeface="Times New Roman" panose="02020603050405020304" pitchFamily="18" charset="0"/>
                  </a:rPr>
                  <a:t>(1)</a:t>
                </a:r>
              </a:p>
              <a:p>
                <a:pPr lvl="0" algn="just" defTabSz="914400">
                  <a:spcAft>
                    <a:spcPts val="600"/>
                  </a:spcAft>
                </a:pPr>
                <a:r>
                  <a:rPr lang="en-US" sz="2400" dirty="0" err="1">
                    <a:solidFill>
                      <a:srgbClr val="FF0000"/>
                    </a:solidFill>
                    <a:latin typeface="Times New Roman" panose="02020603050405020304" pitchFamily="18" charset="0"/>
                    <a:cs typeface="Times New Roman" panose="02020603050405020304" pitchFamily="18" charset="0"/>
                  </a:rPr>
                  <a:t>Giải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hệ</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phương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trình</a:t>
                </a:r>
                <a:r>
                  <a:rPr lang="en-US" sz="2400" dirty="0">
                    <a:solidFill>
                      <a:srgbClr val="FF0000"/>
                    </a:solidFill>
                    <a:latin typeface="Times New Roman" panose="02020603050405020304" pitchFamily="18" charset="0"/>
                    <a:cs typeface="Times New Roman" panose="02020603050405020304" pitchFamily="18" charset="0"/>
                  </a:rPr>
                  <a:t> (1) ta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x = 280; y = 220</a:t>
                </a:r>
              </a:p>
              <a:p>
                <a:pPr lvl="0" algn="just" defTabSz="914400">
                  <a:spcAft>
                    <a:spcPts val="600"/>
                  </a:spcAft>
                </a:pPr>
                <a:r>
                  <a:rPr lang="en-US" sz="2400" dirty="0" err="1">
                    <a:solidFill>
                      <a:srgbClr val="FF0000"/>
                    </a:solidFill>
                    <a:latin typeface="Times New Roman" panose="02020603050405020304" pitchFamily="18" charset="0"/>
                    <a:cs typeface="Times New Roman" panose="02020603050405020304" pitchFamily="18" charset="0"/>
                  </a:rPr>
                  <a:t>Vậy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loại</a:t>
                </a:r>
                <a:r>
                  <a:rPr lang="en-US" sz="2400" dirty="0">
                    <a:solidFill>
                      <a:srgbClr val="FF0000"/>
                    </a:solidFill>
                    <a:latin typeface="Times New Roman" panose="02020603050405020304" pitchFamily="18" charset="0"/>
                    <a:cs typeface="Times New Roman" panose="02020603050405020304" pitchFamily="18" charset="0"/>
                  </a:rPr>
                  <a:t> I </a:t>
                </a:r>
                <a:r>
                  <a:rPr lang="en-US" sz="2400" dirty="0" err="1">
                    <a:solidFill>
                      <a:srgbClr val="FF0000"/>
                    </a:solidFill>
                    <a:latin typeface="Times New Roman" panose="02020603050405020304" pitchFamily="18" charset="0"/>
                    <a:cs typeface="Times New Roman" panose="02020603050405020304" pitchFamily="18" charset="0"/>
                  </a:rPr>
                  <a:t>bán</a:t>
                </a:r>
                <a:r>
                  <a:rPr lang="en-US" sz="2400" dirty="0">
                    <a:solidFill>
                      <a:srgbClr val="FF0000"/>
                    </a:solidFill>
                    <a:latin typeface="Times New Roman" panose="02020603050405020304" pitchFamily="18" charset="0"/>
                    <a:cs typeface="Times New Roman" panose="02020603050405020304" pitchFamily="18" charset="0"/>
                  </a:rPr>
                  <a:t> ra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280 </a:t>
                </a:r>
                <a:r>
                  <a:rPr lang="en-US" sz="2400" dirty="0" err="1">
                    <a:solidFill>
                      <a:srgbClr val="FF0000"/>
                    </a:solidFill>
                    <a:latin typeface="Times New Roman" panose="02020603050405020304" pitchFamily="18" charset="0"/>
                    <a:cs typeface="Times New Roman" panose="02020603050405020304" pitchFamily="18" charset="0"/>
                  </a:rPr>
                  <a:t>vé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loại</a:t>
                </a:r>
                <a:r>
                  <a:rPr lang="en-US" sz="2400" dirty="0">
                    <a:solidFill>
                      <a:srgbClr val="FF0000"/>
                    </a:solidFill>
                    <a:latin typeface="Times New Roman" panose="02020603050405020304" pitchFamily="18" charset="0"/>
                    <a:cs typeface="Times New Roman" panose="02020603050405020304" pitchFamily="18" charset="0"/>
                  </a:rPr>
                  <a:t> 2 </a:t>
                </a:r>
                <a:r>
                  <a:rPr lang="en-US" sz="2400" dirty="0" err="1">
                    <a:solidFill>
                      <a:srgbClr val="FF0000"/>
                    </a:solidFill>
                    <a:latin typeface="Times New Roman" panose="02020603050405020304" pitchFamily="18" charset="0"/>
                    <a:cs typeface="Times New Roman" panose="02020603050405020304" pitchFamily="18" charset="0"/>
                  </a:rPr>
                  <a:t>bán</a:t>
                </a:r>
                <a:r>
                  <a:rPr lang="en-US" sz="2400" dirty="0">
                    <a:solidFill>
                      <a:srgbClr val="FF0000"/>
                    </a:solidFill>
                    <a:latin typeface="Times New Roman" panose="02020603050405020304" pitchFamily="18" charset="0"/>
                    <a:cs typeface="Times New Roman" panose="02020603050405020304" pitchFamily="18" charset="0"/>
                  </a:rPr>
                  <a:t> ra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220 </a:t>
                </a:r>
                <a:r>
                  <a:rPr lang="en-US" sz="2400" dirty="0" err="1">
                    <a:solidFill>
                      <a:srgbClr val="FF0000"/>
                    </a:solidFill>
                    <a:latin typeface="Times New Roman" panose="02020603050405020304" pitchFamily="18" charset="0"/>
                    <a:cs typeface="Times New Roman" panose="02020603050405020304" pitchFamily="18" charset="0"/>
                  </a:rPr>
                  <a:t>vé</a:t>
                </a:r>
                <a:r>
                  <a:rPr lang="en-US" sz="2400" dirty="0">
                    <a:solidFill>
                      <a:srgbClr val="FF0000"/>
                    </a:solidFill>
                    <a:latin typeface="Times New Roman" panose="02020603050405020304" pitchFamily="18" charset="0"/>
                    <a:cs typeface="Times New Roman" panose="02020603050405020304" pitchFamily="18" charset="0"/>
                  </a:rPr>
                  <a:t>.</a:t>
                </a:r>
              </a:p>
            </p:txBody>
          </p:sp>
        </mc:Choice>
        <mc:Fallback xmlns="">
          <p:sp>
            <p:nvSpPr>
              <p:cNvPr id="5" name="Rounded Rectangle 4"/>
              <p:cNvSpPr>
                <a:spLocks noRot="1" noChangeAspect="1" noMove="1" noResize="1" noEditPoints="1" noAdjustHandles="1" noChangeArrowheads="1" noChangeShapeType="1" noTextEdit="1"/>
              </p:cNvSpPr>
              <p:nvPr/>
            </p:nvSpPr>
            <p:spPr>
              <a:xfrm>
                <a:off x="0" y="2035277"/>
                <a:ext cx="12191999" cy="4822722"/>
              </a:xfrm>
              <a:prstGeom prst="roundRect">
                <a:avLst/>
              </a:prstGeom>
              <a:blipFill rotWithShape="1">
                <a:blip r:embed="rId3"/>
                <a:stretch>
                  <a:fillRect l="-52" t="-134" r="-47" b="-119"/>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4" name="5-Point Star 3">
            <a:hlinkClick r:id="rId4" action="ppaction://hlinksldjump"/>
          </p:cNvPr>
          <p:cNvSpPr/>
          <p:nvPr/>
        </p:nvSpPr>
        <p:spPr>
          <a:xfrm>
            <a:off x="11784563" y="6242180"/>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p:cNvSpPr/>
          <p:nvPr/>
        </p:nvSpPr>
        <p:spPr>
          <a:xfrm>
            <a:off x="0" y="1"/>
            <a:ext cx="12191999" cy="1828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r>
              <a:rPr lang="vi-VN" sz="2800" b="1" dirty="0">
                <a:solidFill>
                  <a:srgbClr val="C00000"/>
                </a:solidFill>
                <a:latin typeface="+mj-lt"/>
              </a:rPr>
              <a:t>Bài 8 trang 27 Toán 9 Tập 1:</a:t>
            </a:r>
            <a:r>
              <a:rPr lang="vi-VN" sz="2800" b="1" dirty="0">
                <a:solidFill>
                  <a:srgbClr val="008000"/>
                </a:solidFill>
                <a:latin typeface="+mj-lt"/>
              </a:rPr>
              <a:t> </a:t>
            </a:r>
            <a:r>
              <a:rPr lang="vi-VN" sz="2800" dirty="0">
                <a:solidFill>
                  <a:srgbClr val="000000"/>
                </a:solidFill>
                <a:latin typeface="+mj-lt"/>
              </a:rPr>
              <a:t>Tại một buổi biểu diễn nhằm gây quỹ từ thiện, ban tổ chức đã bán được 500 vé. Trong đó có hai loại vé: vé loại I giá 100 000 đồng; vé loại II giá 75 000 đồng. Tổng số tiền thu được từ bán vé là 44 500 000 đồng. Tính số vé bán ra của mỗi loại.</a:t>
            </a:r>
            <a:endParaRPr kumimoji="0" lang="en-US" sz="2800" b="0"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ounded Rectangle 4"/>
              <p:cNvSpPr/>
              <p:nvPr/>
            </p:nvSpPr>
            <p:spPr>
              <a:xfrm>
                <a:off x="0" y="2082290"/>
                <a:ext cx="12191999" cy="47228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solidFill>
                      <a:srgbClr val="000000"/>
                    </a:solidFill>
                    <a:latin typeface="+mj-lt"/>
                  </a:rPr>
                  <a:t>Gọi khối lượng dung dịch HCl có nồng động 10% và 25% mà cô Linh cần dùng là x, y (g) (0 &lt; x &lt; 500, 0 &lt; y &lt; 500).</a:t>
                </a:r>
              </a:p>
              <a:p>
                <a:pPr algn="just"/>
                <a:r>
                  <a:rPr lang="vi-VN" sz="2400" b="1" dirty="0">
                    <a:solidFill>
                      <a:srgbClr val="000000"/>
                    </a:solidFill>
                    <a:latin typeface="+mj-lt"/>
                  </a:rPr>
                  <a:t>Theo bài, ta có phương trình: x + y = 500.</a:t>
                </a:r>
              </a:p>
              <a:p>
                <a:pPr algn="just"/>
                <a:r>
                  <a:rPr lang="vi-VN" sz="2400" b="1" dirty="0">
                    <a:solidFill>
                      <a:srgbClr val="000000"/>
                    </a:solidFill>
                    <a:latin typeface="+mj-lt"/>
                  </a:rPr>
                  <a:t>Khối lượng HCl có trong x g dung dịch nồng độ 10% là x.10% = 0,1x (g).</a:t>
                </a:r>
              </a:p>
              <a:p>
                <a:pPr algn="just"/>
                <a:r>
                  <a:rPr lang="vi-VN" sz="2400" b="1" dirty="0">
                    <a:solidFill>
                      <a:srgbClr val="000000"/>
                    </a:solidFill>
                    <a:latin typeface="+mj-lt"/>
                  </a:rPr>
                  <a:t>Khối lượng HCl có trong y g dung dịch nồng độ 25% là y.25% = 0,25y (g).</a:t>
                </a:r>
              </a:p>
              <a:p>
                <a:pPr algn="just"/>
                <a:r>
                  <a:rPr lang="vi-VN" sz="2400" b="1" dirty="0">
                    <a:solidFill>
                      <a:srgbClr val="000000"/>
                    </a:solidFill>
                    <a:latin typeface="+mj-lt"/>
                  </a:rPr>
                  <a:t>Khối lượng HC</a:t>
                </a:r>
                <a:r>
                  <a:rPr lang="en-US" sz="2400" b="1" dirty="0">
                    <a:solidFill>
                      <a:srgbClr val="000000"/>
                    </a:solidFill>
                    <a:latin typeface="Times New Roman" panose="02020603050405020304" pitchFamily="18" charset="0"/>
                    <a:cs typeface="Times New Roman" panose="02020603050405020304" pitchFamily="18" charset="0"/>
                  </a:rPr>
                  <a:t>l</a:t>
                </a:r>
                <a:r>
                  <a:rPr lang="vi-VN" sz="2400" b="1" dirty="0">
                    <a:solidFill>
                      <a:srgbClr val="000000"/>
                    </a:solidFill>
                    <a:latin typeface="+mj-lt"/>
                  </a:rPr>
                  <a:t> có trong 500 g dung dịch nồng độ 19% là 500.19% = 95 (g).</a:t>
                </a:r>
              </a:p>
              <a:p>
                <a:pPr algn="just"/>
                <a:r>
                  <a:rPr lang="vi-VN" sz="2400" b="1" dirty="0">
                    <a:solidFill>
                      <a:srgbClr val="000000"/>
                    </a:solidFill>
                    <a:latin typeface="+mj-lt"/>
                  </a:rPr>
                  <a:t>Khi đó ta có phương trình: 0,1x + 0,25y </a:t>
                </a:r>
                <a:r>
                  <a:rPr lang="en-US" sz="2400" b="1" dirty="0">
                    <a:solidFill>
                      <a:srgbClr val="000000"/>
                    </a:solidFill>
                    <a:latin typeface="+mj-lt"/>
                  </a:rPr>
                  <a:t>=</a:t>
                </a:r>
                <a:r>
                  <a:rPr lang="vi-VN" sz="2400" b="1" dirty="0">
                    <a:solidFill>
                      <a:srgbClr val="000000"/>
                    </a:solidFill>
                    <a:latin typeface="+mj-lt"/>
                  </a:rPr>
                  <a:t> 95.</a:t>
                </a:r>
              </a:p>
              <a:p>
                <a:pPr lvl="0" algn="just" defTabSz="914400">
                  <a:spcAft>
                    <a:spcPts val="600"/>
                  </a:spcAft>
                </a:pPr>
                <a:r>
                  <a:rPr lang="vi-VN" sz="2400" b="1" dirty="0">
                    <a:solidFill>
                      <a:srgbClr val="000000"/>
                    </a:solidFill>
                    <a:latin typeface="+mj-lt"/>
                  </a:rPr>
                  <a:t>Ta có hệ phương trình: </a:t>
                </a:r>
                <a14:m>
                  <m:oMath xmlns:m="http://schemas.openxmlformats.org/officeDocument/2006/math">
                    <m:d>
                      <m:dPr>
                        <m:begChr m:val="{"/>
                        <m:endChr m:val=""/>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𝟓𝟎𝟎</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𝟎</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𝟏</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𝟎</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𝟐𝟓</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𝟗𝟓</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r>
                  <a:rPr lang="en-US" sz="2400" b="1" dirty="0">
                    <a:solidFill>
                      <a:srgbClr val="002060"/>
                    </a:solidFill>
                    <a:latin typeface="Times New Roman" panose="02020603050405020304" pitchFamily="18" charset="0"/>
                    <a:cs typeface="Times New Roman" panose="02020603050405020304" pitchFamily="18" charset="0"/>
                  </a:rPr>
                  <a:t>(1)</a:t>
                </a:r>
              </a:p>
              <a:p>
                <a:pPr lvl="0" algn="just" defTabSz="914400">
                  <a:spcAft>
                    <a:spcPts val="600"/>
                  </a:spcAft>
                </a:pPr>
                <a:r>
                  <a:rPr lang="en-US" sz="2400" b="1" dirty="0" err="1">
                    <a:solidFill>
                      <a:schemeClr val="tx1"/>
                    </a:solidFill>
                    <a:latin typeface="Times New Roman" panose="02020603050405020304" pitchFamily="18" charset="0"/>
                    <a:cs typeface="Times New Roman" panose="02020603050405020304" pitchFamily="18" charset="0"/>
                  </a:rPr>
                  <a:t>Giải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phương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trình</a:t>
                </a:r>
                <a:r>
                  <a:rPr lang="en-US" sz="2400" b="1" dirty="0">
                    <a:solidFill>
                      <a:schemeClr val="tx1"/>
                    </a:solidFill>
                    <a:latin typeface="Times New Roman" panose="02020603050405020304" pitchFamily="18" charset="0"/>
                    <a:cs typeface="Times New Roman" panose="02020603050405020304" pitchFamily="18" charset="0"/>
                  </a:rPr>
                  <a:t> (1), ta </a:t>
                </a:r>
                <a:r>
                  <a:rPr lang="en-US" sz="2400" b="1" dirty="0" err="1">
                    <a:solidFill>
                      <a:schemeClr val="tx1"/>
                    </a:solidFill>
                    <a:latin typeface="Times New Roman" panose="02020603050405020304" pitchFamily="18" charset="0"/>
                    <a:cs typeface="Times New Roman" panose="02020603050405020304" pitchFamily="18" charset="0"/>
                  </a:rPr>
                  <a:t>được</a:t>
                </a:r>
                <a:r>
                  <a:rPr lang="en-US" sz="2400" b="1" dirty="0">
                    <a:solidFill>
                      <a:schemeClr val="tx1"/>
                    </a:solidFill>
                    <a:latin typeface="Times New Roman" panose="02020603050405020304" pitchFamily="18" charset="0"/>
                    <a:cs typeface="Times New Roman" panose="02020603050405020304" pitchFamily="18" charset="0"/>
                  </a:rPr>
                  <a:t> x = 200; y = 300 (</a:t>
                </a:r>
                <a:r>
                  <a:rPr lang="en-US" sz="2400" b="1" dirty="0" err="1">
                    <a:solidFill>
                      <a:schemeClr val="tx1"/>
                    </a:solidFill>
                    <a:latin typeface="Times New Roman" panose="02020603050405020304" pitchFamily="18" charset="0"/>
                    <a:cs typeface="Times New Roman" panose="02020603050405020304" pitchFamily="18" charset="0"/>
                  </a:rPr>
                  <a:t>thỏa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mãn</a:t>
                </a:r>
                <a:r>
                  <a:rPr lang="en-US" sz="2400" b="1" dirty="0">
                    <a:solidFill>
                      <a:schemeClr val="tx1"/>
                    </a:solidFill>
                    <a:latin typeface="Times New Roman" panose="02020603050405020304" pitchFamily="18" charset="0"/>
                    <a:cs typeface="Times New Roman" panose="02020603050405020304" pitchFamily="18" charset="0"/>
                  </a:rPr>
                  <a:t>)</a:t>
                </a:r>
              </a:p>
              <a:p>
                <a:pPr lvl="0" defTabSz="914400">
                  <a:spcAft>
                    <a:spcPts val="600"/>
                  </a:spcAft>
                </a:pPr>
                <a:r>
                  <a:rPr lang="en-US" sz="2400" b="1" dirty="0" err="1">
                    <a:solidFill>
                      <a:schemeClr val="tx1"/>
                    </a:solidFill>
                    <a:latin typeface="Times New Roman" panose="02020603050405020304" pitchFamily="18" charset="0"/>
                    <a:cs typeface="Times New Roman" panose="02020603050405020304" pitchFamily="18" charset="0"/>
                  </a:rPr>
                  <a:t>Vậy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cô</a:t>
                </a:r>
                <a:r>
                  <a:rPr lang="en-US" sz="2400" b="1" dirty="0">
                    <a:solidFill>
                      <a:schemeClr val="tx1"/>
                    </a:solidFill>
                    <a:latin typeface="Times New Roman" panose="02020603050405020304" pitchFamily="18" charset="0"/>
                    <a:cs typeface="Times New Roman" panose="02020603050405020304" pitchFamily="18" charset="0"/>
                  </a:rPr>
                  <a:t> Linh </a:t>
                </a:r>
                <a:r>
                  <a:rPr lang="en-US" sz="2400" b="1" dirty="0" err="1">
                    <a:solidFill>
                      <a:schemeClr val="tx1"/>
                    </a:solidFill>
                    <a:latin typeface="Times New Roman" panose="02020603050405020304" pitchFamily="18" charset="0"/>
                    <a:cs typeface="Times New Roman" panose="02020603050405020304" pitchFamily="18" charset="0"/>
                  </a:rPr>
                  <a:t>cần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dùng</a:t>
                </a:r>
                <a:r>
                  <a:rPr lang="en-US" sz="2400" b="1" dirty="0">
                    <a:solidFill>
                      <a:schemeClr val="tx1"/>
                    </a:solidFill>
                    <a:latin typeface="Times New Roman" panose="02020603050405020304" pitchFamily="18" charset="0"/>
                    <a:cs typeface="Times New Roman" panose="02020603050405020304" pitchFamily="18" charset="0"/>
                  </a:rPr>
                  <a:t> 200 g dung </a:t>
                </a:r>
                <a:r>
                  <a:rPr lang="en-US" sz="2400" b="1" dirty="0" err="1">
                    <a:solidFill>
                      <a:schemeClr val="tx1"/>
                    </a:solidFill>
                    <a:latin typeface="Times New Roman" panose="02020603050405020304" pitchFamily="18" charset="0"/>
                    <a:cs typeface="Times New Roman" panose="02020603050405020304" pitchFamily="18" charset="0"/>
                  </a:rPr>
                  <a:t>dịch</a:t>
                </a:r>
                <a:r>
                  <a:rPr lang="en-US" sz="2400" b="1" dirty="0">
                    <a:solidFill>
                      <a:schemeClr val="tx1"/>
                    </a:solidFill>
                    <a:latin typeface="Times New Roman" panose="02020603050405020304" pitchFamily="18" charset="0"/>
                    <a:cs typeface="Times New Roman" panose="02020603050405020304" pitchFamily="18" charset="0"/>
                  </a:rPr>
                  <a:t> HCl 10%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300 dung </a:t>
                </a:r>
                <a:r>
                  <a:rPr lang="en-US" sz="2400" b="1" dirty="0" err="1">
                    <a:solidFill>
                      <a:schemeClr val="tx1"/>
                    </a:solidFill>
                    <a:latin typeface="Times New Roman" panose="02020603050405020304" pitchFamily="18" charset="0"/>
                    <a:cs typeface="Times New Roman" panose="02020603050405020304" pitchFamily="18" charset="0"/>
                  </a:rPr>
                  <a:t>dịch</a:t>
                </a:r>
                <a:r>
                  <a:rPr lang="en-US" sz="2400" b="1" dirty="0">
                    <a:solidFill>
                      <a:schemeClr val="tx1"/>
                    </a:solidFill>
                    <a:latin typeface="Times New Roman" panose="02020603050405020304" pitchFamily="18" charset="0"/>
                    <a:cs typeface="Times New Roman" panose="02020603050405020304" pitchFamily="18" charset="0"/>
                  </a:rPr>
                  <a:t> HCl 25%.</a:t>
                </a:r>
                <a:endParaRPr kumimoji="0" lang="en-US" sz="3200" b="1" i="0" u="none" strike="noStrike" kern="1200" cap="none" spc="0" normalizeH="0" baseline="0" noProof="0" dirty="0">
                  <a:ln>
                    <a:noFill/>
                  </a:ln>
                  <a:solidFill>
                    <a:srgbClr val="FF0000"/>
                  </a:solidFill>
                  <a:effectLst/>
                  <a:uLnTx/>
                  <a:uFillTx/>
                  <a:latin typeface="+mj-lt"/>
                  <a:cs typeface="Times New Roman" panose="02020603050405020304" pitchFamily="18" charset="0"/>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0" y="2082290"/>
                <a:ext cx="12191999" cy="4722853"/>
              </a:xfrm>
              <a:prstGeom prst="roundRect">
                <a:avLst/>
              </a:prstGeom>
              <a:blipFill rotWithShape="1">
                <a:blip r:embed="rId3"/>
                <a:stretch>
                  <a:fillRect l="-52" t="-137" r="-47" b="-124"/>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4" name="5-Point Star 3">
            <a:hlinkClick r:id="rId4" action="ppaction://hlinksldjump"/>
          </p:cNvPr>
          <p:cNvSpPr/>
          <p:nvPr/>
        </p:nvSpPr>
        <p:spPr>
          <a:xfrm>
            <a:off x="11740318" y="6242179"/>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p:cNvSpPr/>
          <p:nvPr/>
        </p:nvSpPr>
        <p:spPr>
          <a:xfrm>
            <a:off x="0" y="52857"/>
            <a:ext cx="12191999" cy="1828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150000"/>
              </a:lnSpc>
            </a:pPr>
            <a:r>
              <a:rPr lang="en-US" sz="2400" b="1" dirty="0" err="1">
                <a:solidFill>
                  <a:srgbClr val="008000"/>
                </a:solidFill>
                <a:latin typeface="Times New Roman" panose="02020603050405020304" pitchFamily="18" charset="0"/>
                <a:cs typeface="Times New Roman" panose="02020603050405020304" pitchFamily="18" charset="0"/>
              </a:rPr>
              <a:t>Bài</a:t>
            </a:r>
            <a:r>
              <a:rPr lang="en-US" sz="2400" b="1" dirty="0">
                <a:solidFill>
                  <a:srgbClr val="008000"/>
                </a:solidFill>
                <a:latin typeface="Times New Roman" panose="02020603050405020304" pitchFamily="18" charset="0"/>
                <a:cs typeface="Times New Roman" panose="02020603050405020304" pitchFamily="18" charset="0"/>
              </a:rPr>
              <a:t> 10 </a:t>
            </a:r>
            <a:r>
              <a:rPr lang="en-US" sz="2400" b="1" dirty="0" err="1">
                <a:solidFill>
                  <a:srgbClr val="008000"/>
                </a:solidFill>
                <a:latin typeface="Times New Roman" panose="02020603050405020304" pitchFamily="18" charset="0"/>
                <a:cs typeface="Times New Roman" panose="02020603050405020304" pitchFamily="18" charset="0"/>
              </a:rPr>
              <a:t>trang</a:t>
            </a:r>
            <a:r>
              <a:rPr lang="en-US" sz="2400" b="1" dirty="0">
                <a:solidFill>
                  <a:srgbClr val="008000"/>
                </a:solidFill>
                <a:latin typeface="Times New Roman" panose="02020603050405020304" pitchFamily="18" charset="0"/>
                <a:cs typeface="Times New Roman" panose="02020603050405020304" pitchFamily="18" charset="0"/>
              </a:rPr>
              <a:t> 27 </a:t>
            </a:r>
            <a:r>
              <a:rPr lang="en-US" sz="2400" b="1" dirty="0" err="1">
                <a:solidFill>
                  <a:srgbClr val="008000"/>
                </a:solidFill>
                <a:latin typeface="Times New Roman" panose="02020603050405020304" pitchFamily="18" charset="0"/>
                <a:cs typeface="Times New Roman" panose="02020603050405020304" pitchFamily="18" charset="0"/>
              </a:rPr>
              <a:t>Toán</a:t>
            </a:r>
            <a:r>
              <a:rPr lang="en-US" sz="2400" b="1" dirty="0">
                <a:solidFill>
                  <a:srgbClr val="008000"/>
                </a:solidFill>
                <a:latin typeface="Times New Roman" panose="02020603050405020304" pitchFamily="18" charset="0"/>
                <a:cs typeface="Times New Roman" panose="02020603050405020304" pitchFamily="18" charset="0"/>
              </a:rPr>
              <a:t> 9 </a:t>
            </a:r>
            <a:r>
              <a:rPr lang="en-US" sz="2400" b="1" dirty="0" err="1">
                <a:solidFill>
                  <a:srgbClr val="008000"/>
                </a:solidFill>
                <a:latin typeface="Times New Roman" panose="02020603050405020304" pitchFamily="18" charset="0"/>
                <a:cs typeface="Times New Roman" panose="02020603050405020304" pitchFamily="18" charset="0"/>
              </a:rPr>
              <a:t>Tập</a:t>
            </a:r>
            <a:r>
              <a:rPr lang="en-US" sz="2400" b="1" dirty="0">
                <a:solidFill>
                  <a:srgbClr val="008000"/>
                </a:solidFill>
                <a:latin typeface="Times New Roman" panose="02020603050405020304" pitchFamily="18" charset="0"/>
                <a:cs typeface="Times New Roman" panose="02020603050405020304" pitchFamily="18" charset="0"/>
              </a:rPr>
              <a:t> 1:</a:t>
            </a:r>
            <a:r>
              <a:rPr lang="en-US" sz="28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Trong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phòng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thí</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nghiệm</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cô</a:t>
            </a:r>
            <a:r>
              <a:rPr lang="en-US" sz="2400" b="1" dirty="0">
                <a:solidFill>
                  <a:srgbClr val="C00000"/>
                </a:solidFill>
                <a:latin typeface="Times New Roman" panose="02020603050405020304" pitchFamily="18" charset="0"/>
                <a:cs typeface="Times New Roman" panose="02020603050405020304" pitchFamily="18" charset="0"/>
              </a:rPr>
              <a:t> Linh </a:t>
            </a:r>
            <a:r>
              <a:rPr lang="en-US" sz="2400" b="1" dirty="0" err="1">
                <a:solidFill>
                  <a:srgbClr val="C00000"/>
                </a:solidFill>
                <a:latin typeface="Times New Roman" panose="02020603050405020304" pitchFamily="18" charset="0"/>
                <a:cs typeface="Times New Roman" panose="02020603050405020304" pitchFamily="18" charset="0"/>
              </a:rPr>
              <a:t>muốn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tạo</a:t>
            </a:r>
            <a:r>
              <a:rPr lang="en-US" sz="2400" b="1" dirty="0">
                <a:solidFill>
                  <a:srgbClr val="C00000"/>
                </a:solidFill>
                <a:latin typeface="Times New Roman" panose="02020603050405020304" pitchFamily="18" charset="0"/>
                <a:cs typeface="Times New Roman" panose="02020603050405020304" pitchFamily="18" charset="0"/>
              </a:rPr>
              <a:t> ra 500 g dung </a:t>
            </a:r>
            <a:r>
              <a:rPr lang="en-US" sz="2400" b="1" dirty="0" err="1">
                <a:solidFill>
                  <a:srgbClr val="C00000"/>
                </a:solidFill>
                <a:latin typeface="Times New Roman" panose="02020603050405020304" pitchFamily="18" charset="0"/>
                <a:cs typeface="Times New Roman" panose="02020603050405020304" pitchFamily="18" charset="0"/>
              </a:rPr>
              <a:t>dịch</a:t>
            </a:r>
            <a:r>
              <a:rPr lang="en-US" sz="2400" b="1" dirty="0">
                <a:solidFill>
                  <a:srgbClr val="C00000"/>
                </a:solidFill>
                <a:latin typeface="Times New Roman" panose="02020603050405020304" pitchFamily="18" charset="0"/>
                <a:cs typeface="Times New Roman" panose="02020603050405020304" pitchFamily="18" charset="0"/>
              </a:rPr>
              <a:t> HCl 19% </a:t>
            </a:r>
            <a:r>
              <a:rPr lang="en-US" sz="2400" b="1" dirty="0" err="1">
                <a:solidFill>
                  <a:srgbClr val="C00000"/>
                </a:solidFill>
                <a:latin typeface="Times New Roman" panose="02020603050405020304" pitchFamily="18" charset="0"/>
                <a:cs typeface="Times New Roman" panose="02020603050405020304" pitchFamily="18" charset="0"/>
              </a:rPr>
              <a:t>từ</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hai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loại</a:t>
            </a:r>
            <a:r>
              <a:rPr lang="en-US" sz="2400" b="1" dirty="0">
                <a:solidFill>
                  <a:srgbClr val="C00000"/>
                </a:solidFill>
                <a:latin typeface="Times New Roman" panose="02020603050405020304" pitchFamily="18" charset="0"/>
                <a:cs typeface="Times New Roman" panose="02020603050405020304" pitchFamily="18" charset="0"/>
              </a:rPr>
              <a:t> dung </a:t>
            </a:r>
            <a:r>
              <a:rPr lang="en-US" sz="2400" b="1" dirty="0" err="1">
                <a:solidFill>
                  <a:srgbClr val="C00000"/>
                </a:solidFill>
                <a:latin typeface="Times New Roman" panose="02020603050405020304" pitchFamily="18" charset="0"/>
                <a:cs typeface="Times New Roman" panose="02020603050405020304" pitchFamily="18" charset="0"/>
              </a:rPr>
              <a:t>dịch</a:t>
            </a:r>
            <a:r>
              <a:rPr lang="en-US" sz="2400" b="1" dirty="0">
                <a:solidFill>
                  <a:srgbClr val="C00000"/>
                </a:solidFill>
                <a:latin typeface="Times New Roman" panose="02020603050405020304" pitchFamily="18" charset="0"/>
                <a:cs typeface="Times New Roman" panose="02020603050405020304" pitchFamily="18" charset="0"/>
              </a:rPr>
              <a:t> HCl 10% </a:t>
            </a:r>
            <a:r>
              <a:rPr lang="en-US" sz="2400" b="1" dirty="0" err="1">
                <a:solidFill>
                  <a:srgbClr val="C00000"/>
                </a:solidFill>
                <a:latin typeface="Times New Roman" panose="02020603050405020304" pitchFamily="18" charset="0"/>
                <a:cs typeface="Times New Roman" panose="02020603050405020304" pitchFamily="18" charset="0"/>
              </a:rPr>
              <a:t>và</a:t>
            </a:r>
            <a:r>
              <a:rPr lang="en-US" sz="2400" b="1" dirty="0">
                <a:solidFill>
                  <a:srgbClr val="C00000"/>
                </a:solidFill>
                <a:latin typeface="Times New Roman" panose="02020603050405020304" pitchFamily="18" charset="0"/>
                <a:cs typeface="Times New Roman" panose="02020603050405020304" pitchFamily="18" charset="0"/>
              </a:rPr>
              <a:t> HCl 25%. </a:t>
            </a:r>
            <a:r>
              <a:rPr lang="en-US" sz="2400" b="1" dirty="0" err="1">
                <a:solidFill>
                  <a:srgbClr val="C00000"/>
                </a:solidFill>
                <a:latin typeface="Times New Roman" panose="02020603050405020304" pitchFamily="18" charset="0"/>
                <a:cs typeface="Times New Roman" panose="02020603050405020304" pitchFamily="18" charset="0"/>
              </a:rPr>
              <a:t>Hỏi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cô</a:t>
            </a:r>
            <a:r>
              <a:rPr lang="en-US" sz="2400" b="1" dirty="0">
                <a:solidFill>
                  <a:srgbClr val="C00000"/>
                </a:solidFill>
                <a:latin typeface="Times New Roman" panose="02020603050405020304" pitchFamily="18" charset="0"/>
                <a:cs typeface="Times New Roman" panose="02020603050405020304" pitchFamily="18" charset="0"/>
              </a:rPr>
              <a:t> Linh </a:t>
            </a:r>
            <a:r>
              <a:rPr lang="en-US" sz="2400" b="1" dirty="0" err="1">
                <a:solidFill>
                  <a:srgbClr val="C00000"/>
                </a:solidFill>
                <a:latin typeface="Times New Roman" panose="02020603050405020304" pitchFamily="18" charset="0"/>
                <a:cs typeface="Times New Roman" panose="02020603050405020304" pitchFamily="18" charset="0"/>
              </a:rPr>
              <a:t>cần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dùng</a:t>
            </a:r>
            <a:r>
              <a:rPr lang="en-US" sz="2400" b="1" dirty="0">
                <a:solidFill>
                  <a:srgbClr val="C00000"/>
                </a:solidFill>
                <a:latin typeface="Times New Roman" panose="02020603050405020304" pitchFamily="18" charset="0"/>
                <a:cs typeface="Times New Roman" panose="02020603050405020304" pitchFamily="18" charset="0"/>
              </a:rPr>
              <a:t> bao </a:t>
            </a:r>
            <a:r>
              <a:rPr lang="en-US" sz="2400" b="1" dirty="0" err="1">
                <a:solidFill>
                  <a:srgbClr val="C00000"/>
                </a:solidFill>
                <a:latin typeface="Times New Roman" panose="02020603050405020304" pitchFamily="18" charset="0"/>
                <a:cs typeface="Times New Roman" panose="02020603050405020304" pitchFamily="18" charset="0"/>
              </a:rPr>
              <a:t>nhiêu</a:t>
            </a:r>
            <a:r>
              <a:rPr lang="en-US" sz="2400" b="1" dirty="0">
                <a:solidFill>
                  <a:srgbClr val="C00000"/>
                </a:solidFill>
                <a:latin typeface="Times New Roman" panose="02020603050405020304" pitchFamily="18" charset="0"/>
                <a:cs typeface="Times New Roman" panose="02020603050405020304" pitchFamily="18" charset="0"/>
              </a:rPr>
              <a:t> gam </a:t>
            </a:r>
            <a:r>
              <a:rPr lang="en-US" sz="2400" b="1" dirty="0" err="1">
                <a:solidFill>
                  <a:srgbClr val="C00000"/>
                </a:solidFill>
                <a:latin typeface="Times New Roman" panose="02020603050405020304" pitchFamily="18" charset="0"/>
                <a:cs typeface="Times New Roman" panose="02020603050405020304" pitchFamily="18" charset="0"/>
              </a:rPr>
              <a:t>mỗi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loại</a:t>
            </a:r>
            <a:r>
              <a:rPr lang="en-US" sz="2400" b="1" dirty="0">
                <a:solidFill>
                  <a:srgbClr val="C00000"/>
                </a:solidFill>
                <a:latin typeface="Times New Roman" panose="02020603050405020304" pitchFamily="18" charset="0"/>
                <a:cs typeface="Times New Roman" panose="02020603050405020304" pitchFamily="18" charset="0"/>
              </a:rPr>
              <a:t> dung </a:t>
            </a:r>
            <a:r>
              <a:rPr lang="en-US" sz="2400" b="1" dirty="0" err="1">
                <a:solidFill>
                  <a:srgbClr val="C00000"/>
                </a:solidFill>
                <a:latin typeface="Times New Roman" panose="02020603050405020304" pitchFamily="18" charset="0"/>
                <a:cs typeface="Times New Roman" panose="02020603050405020304" pitchFamily="18" charset="0"/>
              </a:rPr>
              <a:t>dịch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đó</a:t>
            </a:r>
            <a:r>
              <a:rPr lang="en-US" sz="2400" b="1" dirty="0">
                <a:solidFill>
                  <a:srgbClr val="C00000"/>
                </a:solidFill>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ounded Rectangle 6"/>
              <p:cNvSpPr/>
              <p:nvPr/>
            </p:nvSpPr>
            <p:spPr>
              <a:xfrm>
                <a:off x="0" y="2330246"/>
                <a:ext cx="12192000" cy="45277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0000"/>
                    </a:solidFill>
                    <a:latin typeface="+mj-lt"/>
                  </a:rPr>
                  <a:t>Gọi tốc độ của ca nô khi nước yên lặng và tốc độ của dòng nước là x</a:t>
                </a:r>
                <a:r>
                  <a:rPr lang="en-US" sz="2400" dirty="0">
                    <a:solidFill>
                      <a:srgbClr val="000000"/>
                    </a:solidFill>
                    <a:latin typeface="+mj-lt"/>
                  </a:rPr>
                  <a:t> </a:t>
                </a:r>
                <a:r>
                  <a:rPr lang="en-US" sz="2400" dirty="0" err="1">
                    <a:solidFill>
                      <a:srgbClr val="000000"/>
                    </a:solidFill>
                    <a:latin typeface="+mj-lt"/>
                  </a:rPr>
                  <a:t>và</a:t>
                </a:r>
                <a:r>
                  <a:rPr lang="vi-VN" sz="2400" dirty="0">
                    <a:solidFill>
                      <a:srgbClr val="000000"/>
                    </a:solidFill>
                    <a:latin typeface="+mj-lt"/>
                  </a:rPr>
                  <a:t> y (km/h) (x &gt; y &gt; 0).</a:t>
                </a:r>
              </a:p>
              <a:p>
                <a:pPr algn="just"/>
                <a:r>
                  <a:rPr lang="vi-VN" sz="2400" dirty="0">
                    <a:solidFill>
                      <a:srgbClr val="000000"/>
                    </a:solidFill>
                    <a:latin typeface="+mj-lt"/>
                  </a:rPr>
                  <a:t>Tốc độ của ca nô khi đi xuôi dòng là x + y (km/h).</a:t>
                </a:r>
              </a:p>
              <a:p>
                <a:pPr algn="just"/>
                <a:r>
                  <a:rPr lang="vi-VN" sz="2400" dirty="0">
                    <a:solidFill>
                      <a:srgbClr val="000000"/>
                    </a:solidFill>
                    <a:latin typeface="+mj-lt"/>
                  </a:rPr>
                  <a:t>Tốc độ của ca nô khi đi ngược dòng là x – y (km/h).</a:t>
                </a:r>
              </a:p>
              <a:p>
                <a:pPr algn="just"/>
                <a:r>
                  <a:rPr lang="vi-VN" sz="2400" dirty="0">
                    <a:solidFill>
                      <a:srgbClr val="000000"/>
                    </a:solidFill>
                    <a:latin typeface="+mj-lt"/>
                  </a:rPr>
                  <a:t>Thời gian ca nô đi xuôi dòng quãng đường AB là </a:t>
                </a:r>
                <a:r>
                  <a:rPr lang="en-US" sz="2200" b="1" dirty="0">
                    <a:solidFill>
                      <a:srgbClr val="C00000"/>
                    </a:solidFill>
                    <a:ea typeface="Times New Roman" panose="02020603050405020304" pitchFamily="18" charset="0"/>
                    <a:cs typeface="Times New Roman" panose="02020603050405020304" pitchFamily="18" charset="0"/>
                  </a:rPr>
                  <a:t> </a:t>
                </a:r>
                <a14:m>
                  <m:oMath xmlns:m="http://schemas.openxmlformats.org/officeDocument/2006/math">
                    <m:f>
                      <m:fPr>
                        <m:ctrlP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𝟏𝟔𝟎</m:t>
                        </m:r>
                      </m:num>
                      <m:den>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en-US" sz="2200" b="1" dirty="0">
                    <a:solidFill>
                      <a:srgbClr val="C00000"/>
                    </a:solidFill>
                    <a:latin typeface="Calibri Light" panose="020F0302020204030204"/>
                    <a:cs typeface="Times New Roman" panose="02020603050405020304" pitchFamily="18" charset="0"/>
                  </a:rPr>
                  <a:t>  </a:t>
                </a:r>
                <a:r>
                  <a:rPr lang="vi-VN" sz="2400" dirty="0">
                    <a:solidFill>
                      <a:srgbClr val="000000"/>
                    </a:solidFill>
                    <a:latin typeface="+mj-lt"/>
                  </a:rPr>
                  <a:t>(giờ).</a:t>
                </a:r>
              </a:p>
              <a:p>
                <a:pPr algn="just"/>
                <a:r>
                  <a:rPr lang="vi-VN" sz="2400" dirty="0">
                    <a:solidFill>
                      <a:srgbClr val="000000"/>
                    </a:solidFill>
                    <a:latin typeface="+mj-lt"/>
                  </a:rPr>
                  <a:t>Thời gian ca nô đi ngược dòng quãng đường AB là </a:t>
                </a:r>
                <a:r>
                  <a:rPr lang="en-US" sz="2400" b="1" dirty="0">
                    <a:solidFill>
                      <a:srgbClr val="C00000"/>
                    </a:solidFill>
                    <a:ea typeface="Times New Roman" panose="02020603050405020304" pitchFamily="18" charset="0"/>
                    <a:cs typeface="Times New Roman" panose="02020603050405020304" pitchFamily="18" charset="0"/>
                  </a:rPr>
                  <a:t> </a:t>
                </a:r>
                <a14:m>
                  <m:oMath xmlns:m="http://schemas.openxmlformats.org/officeDocument/2006/math">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𝟎</m:t>
                        </m:r>
                      </m:num>
                      <m:den>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vi-VN" sz="2400" dirty="0">
                    <a:solidFill>
                      <a:srgbClr val="000000"/>
                    </a:solidFill>
                    <a:latin typeface="+mj-lt"/>
                  </a:rPr>
                  <a:t> (giờ).</a:t>
                </a:r>
              </a:p>
              <a:p>
                <a:pPr algn="just"/>
                <a:r>
                  <a:rPr lang="vi-VN" sz="2400" dirty="0">
                    <a:solidFill>
                      <a:srgbClr val="000000"/>
                    </a:solidFill>
                    <a:latin typeface="+mj-lt"/>
                  </a:rPr>
                  <a:t>Theo bài, thời gian cả đi và về là 9 giờ nên ta có phương trình: </a:t>
                </a:r>
                <a14:m>
                  <m:oMath xmlns:m="http://schemas.openxmlformats.org/officeDocument/2006/math">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𝟏𝟔𝟎</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en-US" sz="2400" b="1" dirty="0">
                    <a:solidFill>
                      <a:srgbClr val="C00000"/>
                    </a:solidFill>
                    <a:latin typeface="Calibri Light" panose="020F0302020204030204"/>
                    <a:cs typeface="Times New Roman" panose="02020603050405020304" pitchFamily="18" charset="0"/>
                  </a:rPr>
                  <a:t> + </a:t>
                </a:r>
                <a14:m>
                  <m:oMath xmlns:m="http://schemas.openxmlformats.org/officeDocument/2006/math">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𝟏𝟔𝟎</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en-US" sz="2400" dirty="0">
                    <a:solidFill>
                      <a:srgbClr val="000000"/>
                    </a:solidFill>
                    <a:latin typeface="+mj-lt"/>
                  </a:rPr>
                  <a:t> </a:t>
                </a:r>
                <a:r>
                  <a:rPr lang="en-US" sz="2400" b="1" dirty="0">
                    <a:solidFill>
                      <a:srgbClr val="C00000"/>
                    </a:solidFill>
                    <a:latin typeface="+mj-lt"/>
                  </a:rPr>
                  <a:t>= 9</a:t>
                </a:r>
              </a:p>
              <a:p>
                <a:pPr algn="just"/>
                <a:r>
                  <a:rPr lang="vi-VN" sz="2400" dirty="0">
                    <a:solidFill>
                      <a:srgbClr val="000000"/>
                    </a:solidFill>
                    <a:latin typeface="+mj-lt"/>
                  </a:rPr>
                  <a:t>Thời gian ca nô đi xuôi dòng quãng đường 5 km là </a:t>
                </a:r>
                <a14:m>
                  <m:oMath xmlns:m="http://schemas.openxmlformats.org/officeDocument/2006/math">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𝟓</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en-US" sz="2400" b="1" dirty="0">
                    <a:solidFill>
                      <a:srgbClr val="C00000"/>
                    </a:solidFill>
                    <a:latin typeface="Calibri Light" panose="020F0302020204030204"/>
                    <a:cs typeface="Times New Roman" panose="02020603050405020304" pitchFamily="18" charset="0"/>
                  </a:rPr>
                  <a:t> </a:t>
                </a:r>
                <a:r>
                  <a:rPr lang="vi-VN" sz="2400" dirty="0">
                    <a:solidFill>
                      <a:srgbClr val="000000"/>
                    </a:solidFill>
                    <a:latin typeface="+mj-lt"/>
                  </a:rPr>
                  <a:t>(giờ).</a:t>
                </a:r>
              </a:p>
              <a:p>
                <a:pPr algn="just"/>
                <a:r>
                  <a:rPr lang="vi-VN" sz="2400" dirty="0">
                    <a:solidFill>
                      <a:srgbClr val="000000"/>
                    </a:solidFill>
                    <a:latin typeface="+mj-lt"/>
                  </a:rPr>
                  <a:t>Thời gian ca nô đi ngược dòng quãng đường 4 km là </a:t>
                </a:r>
                <a14:m>
                  <m:oMath xmlns:m="http://schemas.openxmlformats.org/officeDocument/2006/math">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𝟒</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vi-VN" sz="2400" dirty="0">
                    <a:solidFill>
                      <a:srgbClr val="000000"/>
                    </a:solidFill>
                    <a:latin typeface="+mj-lt"/>
                  </a:rPr>
                  <a:t> (giờ).</a:t>
                </a:r>
                <a:endParaRPr lang="en-US" sz="2400" dirty="0">
                  <a:solidFill>
                    <a:srgbClr val="000000"/>
                  </a:solidFill>
                  <a:latin typeface="+mj-lt"/>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0" y="2330246"/>
                <a:ext cx="12192000" cy="4527754"/>
              </a:xfrm>
              <a:prstGeom prst="roundRect">
                <a:avLst/>
              </a:prstGeom>
              <a:blipFill rotWithShape="1">
                <a:blip r:embed="rId3"/>
                <a:stretch>
                  <a:fillRect l="-52" t="-150" r="-52" b="-140"/>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4" name="5-Point Star 3">
            <a:hlinkClick r:id="rId4" action="ppaction://hlinksldjump"/>
          </p:cNvPr>
          <p:cNvSpPr/>
          <p:nvPr/>
        </p:nvSpPr>
        <p:spPr>
          <a:xfrm>
            <a:off x="11675706" y="6242179"/>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5"/>
          <p:cNvSpPr/>
          <p:nvPr/>
        </p:nvSpPr>
        <p:spPr>
          <a:xfrm>
            <a:off x="43543" y="1"/>
            <a:ext cx="12192000" cy="219751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r>
              <a:rPr lang="vi-VN" sz="2400" b="1" dirty="0">
                <a:solidFill>
                  <a:srgbClr val="C00000"/>
                </a:solidFill>
                <a:latin typeface="Times New Roman" panose="02020603050405020304" pitchFamily="18" charset="0"/>
                <a:cs typeface="Times New Roman" panose="02020603050405020304" pitchFamily="18" charset="0"/>
              </a:rPr>
              <a:t>Bài 11 trang 27 Toán 9 Tập 1: </a:t>
            </a:r>
            <a:r>
              <a:rPr lang="vi-VN" sz="2400" b="1" dirty="0">
                <a:solidFill>
                  <a:prstClr val="black"/>
                </a:solidFill>
                <a:latin typeface="Times New Roman" panose="02020603050405020304" pitchFamily="18" charset="0"/>
                <a:cs typeface="Times New Roman" panose="02020603050405020304" pitchFamily="18" charset="0"/>
              </a:rPr>
              <a:t>Một ca nô đi xuôi dòng từ địa điểm A đến địa điểm B, rồi lại đi ngược dòng từ địa điểm B trở về địa điểm A. Thời gian cả đi và về là 9 giờ. Tốc độ của ca nô khi nước yên lặng không đổi trên suốt quãng đường đó và tốc độ của dòng nước cũng không đổi khi ca nô chuyển động. Biết thời gian ca nô đi xuôi dòng 5 km bằng thời gian ca nô đi ngược dòng 4 km và quãng đường AB là 160 km. Tính tốc độ của ca nô khi nước yên lặng và tốc độ của dòng nước.</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121" y="398652"/>
            <a:ext cx="8364455" cy="173974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p:cNvSpPr txBox="1"/>
              <p:nvPr/>
            </p:nvSpPr>
            <p:spPr>
              <a:xfrm>
                <a:off x="895350" y="422564"/>
                <a:ext cx="8551685" cy="177670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Trong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(-1; 0); (2; -2); (6; -1); (4; -3);  (0; </a:t>
                </a:r>
                <a14:m>
                  <m:oMath xmlns:m="http://schemas.openxmlformats.org/officeDocument/2006/math">
                    <m:f>
                      <m:fPr>
                        <m:ctrlPr>
                          <a:rPr lang="en-US" sz="3200" i="1">
                            <a:latin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cs typeface="Times New Roman" panose="02020603050405020304" pitchFamily="18" charset="0"/>
                          </a:rPr>
                          <m:t>−</m:t>
                        </m:r>
                        <m:r>
                          <a:rPr lang="en-US" sz="3200" b="0" i="1" smtClean="0">
                            <a:latin typeface="Cambria Math" panose="02040503050406030204" pitchFamily="18" charset="0"/>
                            <a:cs typeface="Times New Roman" panose="02020603050405020304" pitchFamily="18" charset="0"/>
                          </a:rPr>
                          <m:t>3</m:t>
                        </m:r>
                      </m:num>
                      <m:den>
                        <m:r>
                          <a:rPr lang="en-US" sz="3200" b="0" i="1" smtClean="0">
                            <a:latin typeface="Cambria Math" panose="02040503050406030204" pitchFamily="18" charset="0"/>
                            <a:cs typeface="Times New Roman" panose="02020603050405020304" pitchFamily="18" charset="0"/>
                          </a:rPr>
                          <m:t>5</m:t>
                        </m:r>
                      </m:den>
                    </m:f>
                    <m:r>
                      <a:rPr lang="en-US" sz="3200" b="0" i="1" smtClean="0">
                        <a:latin typeface="Cambria Math" panose="02040503050406030204" pitchFamily="18" charset="0"/>
                        <a:cs typeface="Times New Roman" panose="02020603050405020304" pitchFamily="18" charset="0"/>
                      </a:rPr>
                      <m:t>)</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bao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3x + 5y = -3.</a:t>
                </a:r>
              </a:p>
            </p:txBody>
          </p:sp>
        </mc:Choice>
        <mc:Fallback xmlns="">
          <p:sp>
            <p:nvSpPr>
              <p:cNvPr id="3" name="TextBox 2"/>
              <p:cNvSpPr txBox="1">
                <a:spLocks noRot="1" noChangeAspect="1" noMove="1" noResize="1" noEditPoints="1" noAdjustHandles="1" noChangeArrowheads="1" noChangeShapeType="1" noTextEdit="1"/>
              </p:cNvSpPr>
              <p:nvPr/>
            </p:nvSpPr>
            <p:spPr>
              <a:xfrm>
                <a:off x="895350" y="422564"/>
                <a:ext cx="8551685" cy="1776705"/>
              </a:xfrm>
              <a:prstGeom prst="rect">
                <a:avLst/>
              </a:prstGeom>
              <a:blipFill rotWithShape="1">
                <a:blip r:embed="rId7"/>
                <a:stretch>
                  <a:fillRect t="-16" r="2" b="15"/>
                </a:stretch>
              </a:blipFill>
            </p:spPr>
            <p:txBody>
              <a:bodyPr/>
              <a:lstStyle/>
              <a:p>
                <a:r>
                  <a:rPr lang="en-US" altLang="en-US">
                    <a:noFill/>
                  </a:rPr>
                  <a:t> </a:t>
                </a:r>
              </a:p>
            </p:txBody>
          </p:sp>
        </mc:Fallback>
      </mc:AlternateContent>
      <p:sp>
        <p:nvSpPr>
          <p:cNvPr id="4" name="TextBox 3"/>
          <p:cNvSpPr txBox="1"/>
          <p:nvPr/>
        </p:nvSpPr>
        <p:spPr>
          <a:xfrm>
            <a:off x="2398568" y="2385050"/>
            <a:ext cx="282113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A: 3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endParaRPr lang="en-US" sz="3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417619" y="5376337"/>
            <a:ext cx="2802081"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D: 1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endParaRPr lang="en-US" sz="3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417618" y="4346893"/>
            <a:ext cx="280208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ea typeface="Cambria Math" panose="02040503050406030204" pitchFamily="18" charset="0"/>
                <a:cs typeface="Times New Roman" panose="02020603050405020304" pitchFamily="18" charset="0"/>
              </a:rPr>
              <a:t>C: </a:t>
            </a:r>
            <a:r>
              <a:rPr lang="en-US" sz="3200" dirty="0">
                <a:latin typeface="Times New Roman" panose="02020603050405020304" pitchFamily="18" charset="0"/>
                <a:ea typeface="Cambria Math" panose="02040503050406030204" pitchFamily="18" charset="0"/>
                <a:cs typeface="Times New Roman" panose="02020603050405020304" pitchFamily="18" charset="0"/>
              </a:rPr>
              <a:t>2 </a:t>
            </a:r>
            <a:r>
              <a:rPr lang="en-US" sz="3200" dirty="0" err="1">
                <a:latin typeface="Times New Roman" panose="02020603050405020304" pitchFamily="18" charset="0"/>
                <a:ea typeface="Cambria Math" panose="02040503050406030204" pitchFamily="18" charset="0"/>
                <a:cs typeface="Times New Roman" panose="02020603050405020304" pitchFamily="18" charset="0"/>
              </a:rPr>
              <a:t>cặp</a:t>
            </a:r>
            <a:r>
              <a:rPr lang="en-US" sz="3200" dirty="0">
                <a:latin typeface="Times New Roman" panose="02020603050405020304" pitchFamily="18" charset="0"/>
                <a:ea typeface="Cambria Math"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Math" panose="02040503050406030204" pitchFamily="18" charset="0"/>
                <a:cs typeface="Times New Roman" panose="02020603050405020304" pitchFamily="18" charset="0"/>
              </a:rPr>
              <a:t>số</a:t>
            </a:r>
            <a:endParaRPr lang="en-US" sz="3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417618" y="3398713"/>
            <a:ext cx="282113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B: 4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endParaRPr lang="en-US" sz="3200" dirty="0">
              <a:latin typeface="Times New Roman" panose="02020603050405020304" pitchFamily="18" charset="0"/>
              <a:cs typeface="Times New Roman" panose="02020603050405020304" pitchFamily="18" charset="0"/>
            </a:endParaRPr>
          </a:p>
        </p:txBody>
      </p:sp>
      <p:pic>
        <p:nvPicPr>
          <p:cNvPr id="9" name="q1">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a:fillRect/>
          </a:stretch>
        </p:blipFill>
        <p:spPr>
          <a:xfrm>
            <a:off x="9601201" y="5630373"/>
            <a:ext cx="1222549" cy="1126602"/>
          </a:xfrm>
          <a:prstGeom prst="rect">
            <a:avLst/>
          </a:prstGeom>
        </p:spPr>
      </p:pic>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292330" y="2345801"/>
            <a:ext cx="609600" cy="609600"/>
          </a:xfrm>
          <a:prstGeom prst="rect">
            <a:avLst/>
          </a:prstGeom>
        </p:spPr>
      </p:pic>
      <p:sp>
        <p:nvSpPr>
          <p:cNvPr id="16" name="Cloud 15"/>
          <p:cNvSpPr/>
          <p:nvPr/>
        </p:nvSpPr>
        <p:spPr>
          <a:xfrm>
            <a:off x="5356184" y="2272447"/>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7" name="TextBox 16"/>
          <p:cNvSpPr txBox="1"/>
          <p:nvPr/>
        </p:nvSpPr>
        <p:spPr>
          <a:xfrm>
            <a:off x="6232484" y="2645052"/>
            <a:ext cx="1752600"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rot="21235483">
            <a:off x="1343667" y="4051877"/>
            <a:ext cx="1233055" cy="1256068"/>
          </a:xfrm>
          <a:prstGeom prst="rect">
            <a:avLst/>
          </a:prstGeom>
        </p:spPr>
      </p:pic>
      <p:pic>
        <p:nvPicPr>
          <p:cNvPr id="19" name="Picture 18"/>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393229" y="5087746"/>
            <a:ext cx="1233055" cy="1256068"/>
          </a:xfrm>
          <a:prstGeom prst="rect">
            <a:avLst/>
          </a:prstGeom>
        </p:spPr>
      </p:pic>
      <p:pic>
        <p:nvPicPr>
          <p:cNvPr id="20" name="Picture 19"/>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280661" y="2997278"/>
            <a:ext cx="1233055" cy="1256068"/>
          </a:xfrm>
          <a:prstGeom prst="rect">
            <a:avLst/>
          </a:prstGeom>
        </p:spPr>
      </p:pic>
      <p:grpSp>
        <p:nvGrpSpPr>
          <p:cNvPr id="21" name="times up"/>
          <p:cNvGrpSpPr/>
          <p:nvPr/>
        </p:nvGrpSpPr>
        <p:grpSpPr>
          <a:xfrm>
            <a:off x="9474740" y="1775963"/>
            <a:ext cx="1205624" cy="362438"/>
            <a:chOff x="4284637" y="-304827"/>
            <a:chExt cx="2669678" cy="697560"/>
          </a:xfrm>
        </p:grpSpPr>
        <p:sp>
          <p:nvSpPr>
            <p:cNvPr id="22" name="Rounded Rectangle 21"/>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3" name="Rounded Rectangle 22"/>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4" name="Rectangle 23"/>
          <p:cNvSpPr/>
          <p:nvPr/>
        </p:nvSpPr>
        <p:spPr>
          <a:xfrm>
            <a:off x="9789854" y="24354"/>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p>
        </p:txBody>
      </p:sp>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389587" y="328734"/>
            <a:ext cx="1370670" cy="1366322"/>
          </a:xfrm>
          <a:prstGeom prst="rect">
            <a:avLst/>
          </a:prstGeom>
        </p:spPr>
      </p:pic>
      <p:grpSp>
        <p:nvGrpSpPr>
          <p:cNvPr id="26" name="Clock hand spin"/>
          <p:cNvGrpSpPr/>
          <p:nvPr/>
        </p:nvGrpSpPr>
        <p:grpSpPr>
          <a:xfrm rot="1786145">
            <a:off x="9812073" y="906105"/>
            <a:ext cx="525701" cy="509437"/>
            <a:chOff x="840573" y="2379277"/>
            <a:chExt cx="3829048" cy="3849975"/>
          </a:xfrm>
        </p:grpSpPr>
        <p:sp>
          <p:nvSpPr>
            <p:cNvPr id="27"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8"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29" name="TextBox 28"/>
          <p:cNvSpPr txBox="1"/>
          <p:nvPr/>
        </p:nvSpPr>
        <p:spPr>
          <a:xfrm>
            <a:off x="10232357" y="951468"/>
            <a:ext cx="281032" cy="246221"/>
          </a:xfrm>
          <a:prstGeom prst="rect">
            <a:avLst/>
          </a:prstGeom>
          <a:noFill/>
        </p:spPr>
        <p:txBody>
          <a:bodyPr wrap="square" rtlCol="0">
            <a:spAutoFit/>
          </a:bodyPr>
          <a:lstStyle/>
          <a:p>
            <a:pPr defTabSz="914400">
              <a:defRPr/>
            </a:pPr>
            <a:r>
              <a:rPr lang="en-US" sz="1000" b="1" kern="0" dirty="0">
                <a:solidFill>
                  <a:srgbClr val="99B2C8"/>
                </a:solidFill>
              </a:rPr>
              <a:t>3</a:t>
            </a:r>
          </a:p>
        </p:txBody>
      </p:sp>
      <p:sp>
        <p:nvSpPr>
          <p:cNvPr id="30" name="TextBox 29"/>
          <p:cNvSpPr txBox="1"/>
          <p:nvPr/>
        </p:nvSpPr>
        <p:spPr>
          <a:xfrm>
            <a:off x="9979771" y="1205115"/>
            <a:ext cx="341087" cy="246221"/>
          </a:xfrm>
          <a:prstGeom prst="rect">
            <a:avLst/>
          </a:prstGeom>
          <a:noFill/>
        </p:spPr>
        <p:txBody>
          <a:bodyPr wrap="square" rtlCol="0">
            <a:spAutoFit/>
          </a:bodyPr>
          <a:lstStyle/>
          <a:p>
            <a:pPr defTabSz="914400">
              <a:defRPr/>
            </a:pPr>
            <a:r>
              <a:rPr lang="en-US" sz="1000" b="1" kern="0" dirty="0">
                <a:solidFill>
                  <a:srgbClr val="99B2C8"/>
                </a:solidFill>
              </a:rPr>
              <a:t>6</a:t>
            </a:r>
          </a:p>
        </p:txBody>
      </p:sp>
      <p:sp>
        <p:nvSpPr>
          <p:cNvPr id="31" name="TextBox 30"/>
          <p:cNvSpPr txBox="1"/>
          <p:nvPr/>
        </p:nvSpPr>
        <p:spPr>
          <a:xfrm>
            <a:off x="9634046" y="989038"/>
            <a:ext cx="308455" cy="246221"/>
          </a:xfrm>
          <a:prstGeom prst="rect">
            <a:avLst/>
          </a:prstGeom>
          <a:noFill/>
        </p:spPr>
        <p:txBody>
          <a:bodyPr wrap="square" rtlCol="0">
            <a:spAutoFit/>
          </a:bodyPr>
          <a:lstStyle/>
          <a:p>
            <a:pPr defTabSz="914400">
              <a:defRPr/>
            </a:pPr>
            <a:r>
              <a:rPr lang="en-US" sz="1000" b="1" kern="0" dirty="0">
                <a:solidFill>
                  <a:srgbClr val="99B2C8"/>
                </a:solidFill>
              </a:rPr>
              <a:t>9</a:t>
            </a:r>
          </a:p>
        </p:txBody>
      </p:sp>
      <p:sp>
        <p:nvSpPr>
          <p:cNvPr id="32" name="TextBox 31"/>
          <p:cNvSpPr txBox="1"/>
          <p:nvPr/>
        </p:nvSpPr>
        <p:spPr>
          <a:xfrm>
            <a:off x="9917943" y="705247"/>
            <a:ext cx="371406" cy="246221"/>
          </a:xfrm>
          <a:prstGeom prst="rect">
            <a:avLst/>
          </a:prstGeom>
          <a:noFill/>
        </p:spPr>
        <p:txBody>
          <a:bodyPr wrap="square" rtlCol="0">
            <a:spAutoFit/>
          </a:bodyPr>
          <a:lstStyle/>
          <a:p>
            <a:pPr defTabSz="914400">
              <a:defRPr/>
            </a:pPr>
            <a:r>
              <a:rPr lang="en-US" sz="1000" b="1" kern="0" dirty="0">
                <a:solidFill>
                  <a:srgbClr val="99B2C8"/>
                </a:solidFill>
              </a:rPr>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4"/>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6"/>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3000" fill="hold"/>
                                        <p:tgtEl>
                                          <p:spTgt spid="21"/>
                                        </p:tgtEl>
                                        <p:attrNameLst>
                                          <p:attrName>ppt_w</p:attrName>
                                        </p:attrNameLst>
                                      </p:cBhvr>
                                      <p:tavLst>
                                        <p:tav tm="0">
                                          <p:val>
                                            <p:fltVal val="0"/>
                                          </p:val>
                                        </p:tav>
                                        <p:tav tm="100000">
                                          <p:val>
                                            <p:strVal val="#ppt_w"/>
                                          </p:val>
                                        </p:tav>
                                      </p:tavLst>
                                    </p:anim>
                                    <p:anim calcmode="lin" valueType="num">
                                      <p:cBhvr>
                                        <p:cTn id="77" dur="3000" fill="hold"/>
                                        <p:tgtEl>
                                          <p:spTgt spid="21"/>
                                        </p:tgtEl>
                                        <p:attrNameLst>
                                          <p:attrName>ppt_h</p:attrName>
                                        </p:attrNameLst>
                                      </p:cBhvr>
                                      <p:tavLst>
                                        <p:tav tm="0">
                                          <p:val>
                                            <p:fltVal val="0"/>
                                          </p:val>
                                        </p:tav>
                                        <p:tav tm="100000">
                                          <p:val>
                                            <p:strVal val="#ppt_h"/>
                                          </p:val>
                                        </p:tav>
                                      </p:tavLst>
                                    </p:anim>
                                    <p:animEffect transition="in" filter="fade">
                                      <p:cBhvr>
                                        <p:cTn id="78" dur="3000"/>
                                        <p:tgtEl>
                                          <p:spTgt spid="21"/>
                                        </p:tgtEl>
                                      </p:cBhvr>
                                    </p:animEffect>
                                  </p:childTnLst>
                                  <p:subTnLst>
                                    <p:audio>
                                      <p:cMediaNode>
                                        <p:cTn display="0" masterRel="sameClick">
                                          <p:stCondLst>
                                            <p:cond evt="begin" delay="0">
                                              <p:tn val="74"/>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4"/>
                  </p:tgtEl>
                </p:cond>
              </p:nextCondLst>
            </p:seq>
          </p:childTnLst>
        </p:cTn>
      </p:par>
    </p:tnLst>
    <p:bldLst>
      <p:bldP spid="4" grpId="0" bldLvl="0" animBg="1"/>
      <p:bldP spid="6" grpId="0" animBg="1"/>
      <p:bldP spid="7" grpId="0" animBg="1"/>
      <p:bldP spid="8" grpId="0" animBg="1"/>
      <p:bldP spid="16" grpId="0" animBg="1"/>
      <p:bldP spid="16" grpId="1" animBg="1"/>
      <p:bldP spid="17" grpId="0"/>
      <p:bldP spid="1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ounded Rectangle 6"/>
              <p:cNvSpPr/>
              <p:nvPr/>
            </p:nvSpPr>
            <p:spPr>
              <a:xfrm>
                <a:off x="0" y="0"/>
                <a:ext cx="12192000" cy="685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Theo bài, thời gian ca nô đi xuôi dòng 5 km bằng thời gian ca nô đi ngược dòng 4 km nên ta có phương trình: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14:m>
                  <m:oMath xmlns:m="http://schemas.openxmlformats.org/officeDocument/2006/math">
                    <m:f>
                      <m:fPr>
                        <m:ctrlPr>
                          <a:rPr kumimoji="0" lang="en-US" sz="2400" b="1" i="1" u="none" strike="noStrike" kern="1200" cap="none" spc="0" normalizeH="0" baseline="0" noProof="0" smtClean="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𝟓</m:t>
                        </m:r>
                      </m:num>
                      <m:den>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𝒙</m:t>
                        </m:r>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kumimoji="0" lang="en-US" sz="2400" b="1" i="0" u="none" strike="noStrike" kern="1200" cap="none" spc="0" normalizeH="0" baseline="0" noProof="0" dirty="0">
                    <a:ln>
                      <a:noFill/>
                    </a:ln>
                    <a:solidFill>
                      <a:srgbClr val="C00000"/>
                    </a:solidFill>
                    <a:effectLst/>
                    <a:uLnTx/>
                    <a:uFillTx/>
                    <a:latin typeface="Calibri Light" panose="020F0302020204030204"/>
                    <a:ea typeface="+mn-ea"/>
                    <a:cs typeface="Times New Roman" panose="02020603050405020304" pitchFamily="18" charset="0"/>
                  </a:rPr>
                  <a:t>  = </a:t>
                </a:r>
                <a14:m>
                  <m:oMath xmlns:m="http://schemas.openxmlformats.org/officeDocument/2006/math">
                    <m:f>
                      <m:fPr>
                        <m:ctrlP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𝟒</m:t>
                        </m:r>
                      </m:num>
                      <m:den>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𝒙</m:t>
                        </m:r>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lang="en-US" sz="2400" dirty="0">
                  <a:solidFill>
                    <a:srgbClr val="000000"/>
                  </a:solidFill>
                  <a:latin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defRPr/>
                </a:pPr>
                <a:r>
                  <a:rPr lang="en-US" sz="2400" dirty="0">
                    <a:solidFill>
                      <a:srgbClr val="000000"/>
                    </a:solidFill>
                    <a:latin typeface="Times New Roman" panose="02020603050405020304" pitchFamily="18" charset="0"/>
                  </a:rPr>
                  <a:t>Ta </a:t>
                </a:r>
                <a:r>
                  <a:rPr lang="en-US" sz="2400" dirty="0" err="1">
                    <a:solidFill>
                      <a:srgbClr val="000000"/>
                    </a:solidFill>
                    <a:latin typeface="Times New Roman" panose="02020603050405020304" pitchFamily="18" charset="0"/>
                  </a:rPr>
                  <a:t>có</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hệ</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phương</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trình</a:t>
                </a:r>
                <a:r>
                  <a:rPr lang="en-US" sz="2400" dirty="0">
                    <a:solidFill>
                      <a:srgbClr val="000000"/>
                    </a:solidFill>
                    <a:latin typeface="Times New Roman" panose="02020603050405020304" pitchFamily="18" charset="0"/>
                  </a:rPr>
                  <a:t>: </a:t>
                </a:r>
                <a14:m>
                  <m:oMath xmlns:m="http://schemas.openxmlformats.org/officeDocument/2006/math">
                    <m:d>
                      <m:dPr>
                        <m:begChr m:val="{"/>
                        <m:endChr m:val=""/>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mPr>
                          <m:mr>
                            <m:e>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𝟏𝟔𝟎</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r>
                                <m:rPr>
                                  <m:nor/>
                                </m:rPr>
                                <a:rPr lang="en-US" sz="2400" b="1" dirty="0">
                                  <a:solidFill>
                                    <a:srgbClr val="C00000"/>
                                  </a:solidFill>
                                  <a:latin typeface="Times New Roman" panose="02020603050405020304" pitchFamily="18" charset="0"/>
                                  <a:cs typeface="Times New Roman" panose="02020603050405020304" pitchFamily="18" charset="0"/>
                                </a:rPr>
                                <m:t> + </m:t>
                              </m:r>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𝟏𝟔𝟎</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r>
                                <m:rPr>
                                  <m:nor/>
                                </m:rPr>
                                <a:rPr lang="en-US" sz="2400" b="1" dirty="0">
                                  <a:solidFill>
                                    <a:srgbClr val="000000"/>
                                  </a:solidFill>
                                  <a:latin typeface="Times New Roman" panose="02020603050405020304" pitchFamily="18" charset="0"/>
                                  <a:cs typeface="Times New Roman" panose="02020603050405020304" pitchFamily="18" charset="0"/>
                                </a:rPr>
                                <m:t> </m:t>
                              </m:r>
                              <m:r>
                                <m:rPr>
                                  <m:nor/>
                                </m:rPr>
                                <a:rPr lang="en-US" sz="2400" b="1" dirty="0">
                                  <a:solidFill>
                                    <a:srgbClr val="C00000"/>
                                  </a:solidFill>
                                  <a:latin typeface="Times New Roman" panose="02020603050405020304" pitchFamily="18" charset="0"/>
                                  <a:cs typeface="Times New Roman" panose="02020603050405020304" pitchFamily="18" charset="0"/>
                                </a:rPr>
                                <m:t>= </m:t>
                              </m:r>
                              <m:r>
                                <m:rPr>
                                  <m:nor/>
                                </m:rPr>
                                <a:rPr lang="en-US" sz="2400" b="1" dirty="0">
                                  <a:solidFill>
                                    <a:srgbClr val="C00000"/>
                                  </a:solidFill>
                                  <a:latin typeface="Times New Roman" panose="02020603050405020304" pitchFamily="18" charset="0"/>
                                  <a:cs typeface="Times New Roman" panose="02020603050405020304" pitchFamily="18" charset="0"/>
                                </a:rPr>
                                <m:t>9 </m:t>
                              </m:r>
                              <m: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r>
                            <m:e>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𝟓</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r>
                                <m:rPr>
                                  <m:nor/>
                                </m:rPr>
                                <a:rPr lang="en-US" sz="2400" b="1" dirty="0">
                                  <a:solidFill>
                                    <a:srgbClr val="C00000"/>
                                  </a:solidFill>
                                  <a:latin typeface="Times New Roman" panose="02020603050405020304" pitchFamily="18" charset="0"/>
                                  <a:cs typeface="Times New Roman" panose="02020603050405020304" pitchFamily="18" charset="0"/>
                                </a:rPr>
                                <m:t>  = </m:t>
                              </m:r>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𝟒</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r>
                  <a:rPr lang="en-US" sz="2400" dirty="0">
                    <a:solidFill>
                      <a:srgbClr val="002060"/>
                    </a:solidFill>
                    <a:latin typeface="Times New Roman" panose="02020603050405020304" pitchFamily="18" charset="0"/>
                    <a:cs typeface="Times New Roman" panose="02020603050405020304" pitchFamily="18" charset="0"/>
                  </a:rPr>
                  <a:t>(1);  </a:t>
                </a:r>
                <a:r>
                  <a:rPr lang="en-US" sz="2400" dirty="0" err="1">
                    <a:solidFill>
                      <a:schemeClr val="tx1"/>
                    </a:solidFill>
                    <a:latin typeface="Times New Roman" panose="02020603050405020304" pitchFamily="18" charset="0"/>
                    <a:cs typeface="Times New Roman" panose="02020603050405020304" pitchFamily="18" charset="0"/>
                  </a:rPr>
                  <a:t>Giải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hệ</a:t>
                </a:r>
                <a:r>
                  <a:rPr lang="en-US" sz="2400" dirty="0">
                    <a:solidFill>
                      <a:schemeClr val="tx1"/>
                    </a:solidFill>
                    <a:latin typeface="Times New Roman" panose="02020603050405020304" pitchFamily="18" charset="0"/>
                    <a:cs typeface="Times New Roman" panose="02020603050405020304" pitchFamily="18" charset="0"/>
                  </a:rPr>
                  <a:t> (1)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pp </a:t>
                </a:r>
                <a:r>
                  <a:rPr lang="en-US" sz="2400" dirty="0" err="1">
                    <a:solidFill>
                      <a:schemeClr val="tx1"/>
                    </a:solidFill>
                    <a:latin typeface="Times New Roman" panose="02020603050405020304" pitchFamily="18" charset="0"/>
                    <a:cs typeface="Times New Roman" panose="02020603050405020304" pitchFamily="18" charset="0"/>
                  </a:rPr>
                  <a:t>đặt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ẩn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phụ</a:t>
                </a:r>
                <a:r>
                  <a:rPr lang="en-US" sz="2400" dirty="0">
                    <a:solidFill>
                      <a:schemeClr val="tx1"/>
                    </a:solidFill>
                    <a:latin typeface="Times New Roman" panose="02020603050405020304" pitchFamily="18" charset="0"/>
                    <a:cs typeface="Times New Roman" panose="02020603050405020304" pitchFamily="18" charset="0"/>
                  </a:rPr>
                  <a:t>: </a:t>
                </a:r>
              </a:p>
              <a:p>
                <a:pPr marL="0" marR="0" lvl="0" indent="0" algn="just" defTabSz="457200" rtl="0" eaLnBrk="1" fontAlgn="auto" latinLnBrk="0" hangingPunct="1">
                  <a:lnSpc>
                    <a:spcPct val="100000"/>
                  </a:lnSpc>
                  <a:spcBef>
                    <a:spcPts val="0"/>
                  </a:spcBef>
                  <a:spcAft>
                    <a:spcPts val="0"/>
                  </a:spcAft>
                  <a:buClrTx/>
                  <a:buSzTx/>
                  <a:buFontTx/>
                  <a:buNone/>
                  <a:defRPr/>
                </a:pPr>
                <a:r>
                  <a:rPr lang="en-US" sz="2400" dirty="0" err="1">
                    <a:solidFill>
                      <a:schemeClr val="tx1"/>
                    </a:solidFill>
                    <a:latin typeface="Times New Roman" panose="02020603050405020304" pitchFamily="18" charset="0"/>
                    <a:cs typeface="Times New Roman" panose="02020603050405020304" pitchFamily="18" charset="0"/>
                  </a:rPr>
                  <a:t>Đặt</a:t>
                </a:r>
                <a:r>
                  <a:rPr lang="en-US" sz="24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f>
                                <m:fPr>
                                  <m:ctrlP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𝒚</m:t>
                                  </m:r>
                                </m:den>
                              </m:f>
                              <m:r>
                                <m:rPr>
                                  <m:nor/>
                                </m:rPr>
                                <a:rPr lang="en-US" sz="2400" b="1" dirty="0">
                                  <a:solidFill>
                                    <a:schemeClr val="tx1"/>
                                  </a:solidFill>
                                  <a:latin typeface="Times New Roman" panose="02020603050405020304" pitchFamily="18" charset="0"/>
                                  <a:cs typeface="Times New Roman" panose="02020603050405020304" pitchFamily="18" charset="0"/>
                                </a:rPr>
                                <m:t> = </m:t>
                              </m:r>
                              <m:r>
                                <m:rPr>
                                  <m:nor/>
                                </m:rPr>
                                <a:rPr lang="en-US" sz="2400" b="1" i="0" dirty="0" smtClean="0">
                                  <a:solidFill>
                                    <a:schemeClr val="tx1"/>
                                  </a:solidFill>
                                  <a:latin typeface="Times New Roman" panose="02020603050405020304" pitchFamily="18" charset="0"/>
                                  <a:cs typeface="Times New Roman" panose="02020603050405020304" pitchFamily="18" charset="0"/>
                                </a:rPr>
                                <m:t>u</m:t>
                              </m:r>
                              <m:r>
                                <m:rPr>
                                  <m:nor/>
                                </m:rPr>
                                <a:rPr lang="en-US" sz="2400" b="1" dirty="0">
                                  <a:solidFill>
                                    <a:schemeClr val="tx1"/>
                                  </a:solidFill>
                                  <a:latin typeface="Times New Roman" panose="02020603050405020304" pitchFamily="18" charset="0"/>
                                  <a:cs typeface="Times New Roman" panose="02020603050405020304" pitchFamily="18" charset="0"/>
                                </a:rPr>
                                <m:t> </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r>
                            <m:e>
                              <m:f>
                                <m:fPr>
                                  <m:ctrlP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𝒚</m:t>
                                  </m:r>
                                </m:den>
                              </m:f>
                              <m:r>
                                <m:rPr>
                                  <m:nor/>
                                </m:rPr>
                                <a:rPr lang="en-US" sz="2400" b="1" dirty="0">
                                  <a:solidFill>
                                    <a:schemeClr val="tx1"/>
                                  </a:solidFill>
                                  <a:latin typeface="Times New Roman" panose="02020603050405020304" pitchFamily="18" charset="0"/>
                                  <a:cs typeface="Times New Roman" panose="02020603050405020304" pitchFamily="18" charset="0"/>
                                </a:rPr>
                                <m:t>  = </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𝒗</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r>
                  <a:rPr lang="en-US" sz="2400" dirty="0">
                    <a:solidFill>
                      <a:schemeClr val="tx1"/>
                    </a:solidFill>
                    <a:latin typeface="Times New Roman" panose="02020603050405020304" pitchFamily="18" charset="0"/>
                    <a:cs typeface="Times New Roman" panose="02020603050405020304" pitchFamily="18" charset="0"/>
                  </a:rPr>
                  <a:t>(2); ta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mới</a:t>
                </a:r>
                <a:r>
                  <a:rPr lang="en-US" sz="24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𝟏𝟔𝟎</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𝒖</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𝟏𝟔𝟎</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𝒗</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400" b="1" dirty="0">
                                  <a:solidFill>
                                    <a:schemeClr val="tx1"/>
                                  </a:solidFill>
                                  <a:latin typeface="Times New Roman" panose="02020603050405020304" pitchFamily="18" charset="0"/>
                                  <a:cs typeface="Times New Roman" panose="02020603050405020304" pitchFamily="18" charset="0"/>
                                </a:rPr>
                                <m:t>= </m:t>
                              </m:r>
                              <m:r>
                                <m:rPr>
                                  <m:nor/>
                                </m:rPr>
                                <a:rPr lang="en-US" sz="2400" b="1" i="0" dirty="0" smtClean="0">
                                  <a:solidFill>
                                    <a:schemeClr val="tx1"/>
                                  </a:solidFill>
                                  <a:latin typeface="Times New Roman" panose="02020603050405020304" pitchFamily="18" charset="0"/>
                                  <a:cs typeface="Times New Roman" panose="02020603050405020304" pitchFamily="18" charset="0"/>
                                </a:rPr>
                                <m:t>9</m:t>
                              </m:r>
                              <m:r>
                                <m:rPr>
                                  <m:nor/>
                                </m:rPr>
                                <a:rPr lang="en-US" sz="2400" b="1" dirty="0">
                                  <a:solidFill>
                                    <a:schemeClr val="tx1"/>
                                  </a:solidFill>
                                  <a:latin typeface="Times New Roman" panose="02020603050405020304" pitchFamily="18" charset="0"/>
                                  <a:cs typeface="Times New Roman" panose="02020603050405020304" pitchFamily="18" charset="0"/>
                                </a:rPr>
                                <m:t> </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𝟓</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𝒖</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400" b="1" dirty="0">
                                  <a:solidFill>
                                    <a:schemeClr val="tx1"/>
                                  </a:solidFill>
                                  <a:latin typeface="Times New Roman" panose="02020603050405020304" pitchFamily="18" charset="0"/>
                                  <a:cs typeface="Times New Roman" panose="02020603050405020304" pitchFamily="18" charset="0"/>
                                </a:rPr>
                                <m:t> </m:t>
                              </m:r>
                              <m:r>
                                <m:rPr>
                                  <m:nor/>
                                </m:rPr>
                                <a:rPr lang="en-US" sz="2400" b="1" i="0" dirty="0" smtClean="0">
                                  <a:solidFill>
                                    <a:schemeClr val="tx1"/>
                                  </a:solidFill>
                                  <a:latin typeface="Times New Roman" panose="02020603050405020304" pitchFamily="18" charset="0"/>
                                  <a:cs typeface="Times New Roman" panose="02020603050405020304" pitchFamily="18" charset="0"/>
                                </a:rPr>
                                <m:t>−</m:t>
                              </m:r>
                              <m:r>
                                <m:rPr>
                                  <m:nor/>
                                </m:rPr>
                                <a:rPr lang="en-US" sz="2400" b="1" dirty="0">
                                  <a:solidFill>
                                    <a:schemeClr val="tx1"/>
                                  </a:solidFill>
                                  <a:latin typeface="Times New Roman" panose="02020603050405020304" pitchFamily="18" charset="0"/>
                                  <a:cs typeface="Times New Roman" panose="02020603050405020304" pitchFamily="18" charset="0"/>
                                </a:rPr>
                                <m:t> </m:t>
                              </m:r>
                              <m:r>
                                <m:rPr>
                                  <m:nor/>
                                </m:rPr>
                                <a:rPr lang="en-US" sz="2400" b="1" i="0" dirty="0" smtClean="0">
                                  <a:solidFill>
                                    <a:schemeClr val="tx1"/>
                                  </a:solidFill>
                                  <a:latin typeface="Times New Roman" panose="02020603050405020304" pitchFamily="18" charset="0"/>
                                  <a:cs typeface="Times New Roman" panose="02020603050405020304" pitchFamily="18" charset="0"/>
                                </a:rPr>
                                <m:t>4</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𝒗</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𝟎</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𝟑</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e>
                    </m:d>
                  </m:oMath>
                </a14:m>
                <a:endParaRPr lang="en-US" sz="2400" b="1" dirty="0">
                  <a:solidFill>
                    <a:srgbClr val="FF0000"/>
                  </a:solidFill>
                  <a:latin typeface="Times New Roman" panose="02020603050405020304" pitchFamily="18" charset="0"/>
                  <a:cs typeface="Times New Roman" panose="02020603050405020304" pitchFamily="18" charset="0"/>
                </a:endParaRPr>
              </a:p>
              <a:p>
                <a:pPr lvl="0" algn="just" defTabSz="914400">
                  <a:spcAft>
                    <a:spcPts val="600"/>
                  </a:spcAft>
                </a:pPr>
                <a:r>
                  <a:rPr lang="en-US" sz="2400" dirty="0">
                    <a:solidFill>
                      <a:schemeClr val="tx1"/>
                    </a:solidFill>
                    <a:latin typeface="Times New Roman" panose="02020603050405020304" pitchFamily="18" charset="0"/>
                    <a:cs typeface="Times New Roman" panose="02020603050405020304" pitchFamily="18" charset="0"/>
                  </a:rPr>
                  <a:t>Giải </a:t>
                </a:r>
                <a:r>
                  <a:rPr lang="en-US" sz="2400" dirty="0" err="1">
                    <a:solidFill>
                      <a:schemeClr val="tx1"/>
                    </a:solidFill>
                    <a:latin typeface="Times New Roman" panose="02020603050405020304" pitchFamily="18" charset="0"/>
                    <a:cs typeface="Times New Roman" panose="02020603050405020304" pitchFamily="18" charset="0"/>
                  </a:rPr>
                  <a:t>hệ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trình</a:t>
                </a:r>
                <a:r>
                  <a:rPr lang="en-US" sz="2400" dirty="0">
                    <a:solidFill>
                      <a:schemeClr val="tx1"/>
                    </a:solidFill>
                    <a:latin typeface="Times New Roman" panose="02020603050405020304" pitchFamily="18" charset="0"/>
                    <a:cs typeface="Times New Roman" panose="02020603050405020304" pitchFamily="18" charset="0"/>
                  </a:rPr>
                  <a:t> (3), ta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u = </a:t>
                </a:r>
                <a14:m>
                  <m:oMath xmlns:m="http://schemas.openxmlformats.org/officeDocument/2006/math">
                    <m:f>
                      <m:fPr>
                        <m:ctrlP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𝟒𝟎</m:t>
                        </m:r>
                      </m:den>
                    </m:f>
                  </m:oMath>
                </a14:m>
                <a:r>
                  <a:rPr lang="en-US" sz="2400" dirty="0">
                    <a:solidFill>
                      <a:schemeClr val="tx1"/>
                    </a:solidFill>
                    <a:latin typeface="Times New Roman" panose="02020603050405020304" pitchFamily="18" charset="0"/>
                    <a:cs typeface="Times New Roman" panose="02020603050405020304" pitchFamily="18" charset="0"/>
                  </a:rPr>
                  <a:t> ; v = </a:t>
                </a:r>
                <a14:m>
                  <m:oMath xmlns:m="http://schemas.openxmlformats.org/officeDocument/2006/math">
                    <m:f>
                      <m:fPr>
                        <m:ctrlP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𝟑𝟐</m:t>
                        </m:r>
                      </m:den>
                    </m:f>
                  </m:oMath>
                </a14:m>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thay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(2), ta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𝒚</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400" b="1" dirty="0">
                                  <a:solidFill>
                                    <a:schemeClr val="tx1"/>
                                  </a:solidFill>
                                  <a:latin typeface="Times New Roman" panose="02020603050405020304" pitchFamily="18" charset="0"/>
                                  <a:cs typeface="Times New Roman" panose="02020603050405020304" pitchFamily="18" charset="0"/>
                                </a:rPr>
                                <m:t>= </m:t>
                              </m:r>
                              <m:r>
                                <m:rPr>
                                  <m:nor/>
                                </m:rPr>
                                <a:rPr lang="en-US" sz="2400" b="1" i="0" dirty="0" smtClean="0">
                                  <a:solidFill>
                                    <a:schemeClr val="tx1"/>
                                  </a:solidFill>
                                  <a:latin typeface="Times New Roman" panose="02020603050405020304" pitchFamily="18" charset="0"/>
                                  <a:cs typeface="Times New Roman" panose="02020603050405020304" pitchFamily="18" charset="0"/>
                                </a:rPr>
                                <m:t>40</m:t>
                              </m:r>
                              <m:r>
                                <m:rPr>
                                  <m:nor/>
                                </m:rPr>
                                <a:rPr lang="en-US" sz="2400" b="1" dirty="0">
                                  <a:solidFill>
                                    <a:schemeClr val="tx1"/>
                                  </a:solidFill>
                                  <a:latin typeface="Times New Roman" panose="02020603050405020304" pitchFamily="18" charset="0"/>
                                  <a:cs typeface="Times New Roman" panose="02020603050405020304" pitchFamily="18" charset="0"/>
                                </a:rPr>
                                <m:t> </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400" b="1" dirty="0">
                                  <a:solidFill>
                                    <a:schemeClr val="tx1"/>
                                  </a:solidFill>
                                  <a:latin typeface="Times New Roman" panose="02020603050405020304" pitchFamily="18" charset="0"/>
                                  <a:cs typeface="Times New Roman" panose="02020603050405020304" pitchFamily="18" charset="0"/>
                                </a:rPr>
                                <m:t> − </m:t>
                              </m:r>
                              <m:r>
                                <a:rPr lang="en-US" sz="2400" b="1" i="1" dirty="0" smtClean="0">
                                  <a:solidFill>
                                    <a:schemeClr val="tx1"/>
                                  </a:solidFill>
                                  <a:latin typeface="Cambria Math" panose="02040503050406030204" pitchFamily="18" charset="0"/>
                                  <a:cs typeface="Times New Roman" panose="02020603050405020304" pitchFamily="18" charset="0"/>
                                </a:rPr>
                                <m:t>𝒚</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𝟑𝟐</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𝟒</m:t>
                        </m:r>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e>
                    </m:d>
                  </m:oMath>
                </a14:m>
                <a:endParaRPr lang="en-US" sz="2400" dirty="0">
                  <a:solidFill>
                    <a:schemeClr val="tx1"/>
                  </a:solidFill>
                  <a:latin typeface="Times New Roman" panose="02020603050405020304" pitchFamily="18" charset="0"/>
                  <a:cs typeface="Times New Roman" panose="02020603050405020304" pitchFamily="18" charset="0"/>
                </a:endParaRPr>
              </a:p>
              <a:p>
                <a:pPr lvl="0" algn="just" defTabSz="914400">
                  <a:spcAft>
                    <a:spcPts val="600"/>
                  </a:spcAft>
                </a:pPr>
                <a:r>
                  <a:rPr lang="en-US" sz="2400" dirty="0" err="1">
                    <a:solidFill>
                      <a:schemeClr val="tx1"/>
                    </a:solidFill>
                    <a:latin typeface="Times New Roman" panose="02020603050405020304" pitchFamily="18" charset="0"/>
                    <a:cs typeface="Times New Roman" panose="02020603050405020304" pitchFamily="18" charset="0"/>
                  </a:rPr>
                  <a:t>Giải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trình</a:t>
                </a:r>
                <a:r>
                  <a:rPr lang="en-US" sz="2400" dirty="0">
                    <a:solidFill>
                      <a:schemeClr val="tx1"/>
                    </a:solidFill>
                    <a:latin typeface="Times New Roman" panose="02020603050405020304" pitchFamily="18" charset="0"/>
                    <a:cs typeface="Times New Roman" panose="02020603050405020304" pitchFamily="18" charset="0"/>
                  </a:rPr>
                  <a:t> (4)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x = 36; y = 4 (</a:t>
                </a:r>
                <a:r>
                  <a:rPr lang="en-US" sz="2400" dirty="0" err="1">
                    <a:solidFill>
                      <a:schemeClr val="tx1"/>
                    </a:solidFill>
                    <a:latin typeface="Times New Roman" panose="02020603050405020304" pitchFamily="18" charset="0"/>
                    <a:cs typeface="Times New Roman" panose="02020603050405020304" pitchFamily="18" charset="0"/>
                  </a:rPr>
                  <a:t>thỏa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mãn</a:t>
                </a:r>
                <a:r>
                  <a:rPr lang="en-US" sz="2400" dirty="0">
                    <a:solidFill>
                      <a:schemeClr val="tx1"/>
                    </a:solidFill>
                    <a:latin typeface="Times New Roman" panose="02020603050405020304" pitchFamily="18" charset="0"/>
                    <a:cs typeface="Times New Roman" panose="02020603050405020304" pitchFamily="18" charset="0"/>
                  </a:rPr>
                  <a:t> đ/k)</a:t>
                </a:r>
                <a:r>
                  <a:rPr lang="en-US" sz="2400" dirty="0">
                    <a:solidFill>
                      <a:srgbClr val="FF0000"/>
                    </a:solidFill>
                    <a:latin typeface="Times New Roman" panose="02020603050405020304" pitchFamily="18" charset="0"/>
                    <a:cs typeface="Times New Roman" panose="02020603050405020304" pitchFamily="18" charset="0"/>
                  </a:rPr>
                  <a:t>.</a:t>
                </a:r>
              </a:p>
              <a:p>
                <a:pPr lvl="0" algn="just" defTabSz="914400">
                  <a:spcAft>
                    <a:spcPts val="600"/>
                  </a:spcAft>
                </a:pPr>
                <a:r>
                  <a:rPr lang="en-US" sz="2400" b="1" dirty="0" err="1">
                    <a:solidFill>
                      <a:schemeClr val="tx1"/>
                    </a:solidFill>
                    <a:latin typeface="Times New Roman" panose="02020603050405020304" pitchFamily="18" charset="0"/>
                    <a:cs typeface="Times New Roman" panose="02020603050405020304" pitchFamily="18" charset="0"/>
                  </a:rPr>
                  <a:t>Vậy</a:t>
                </a:r>
                <a:r>
                  <a:rPr lang="en-US" sz="2400" b="1" dirty="0">
                    <a:solidFill>
                      <a:schemeClr val="tx1"/>
                    </a:solidFill>
                    <a:latin typeface="Times New Roman" panose="02020603050405020304" pitchFamily="18" charset="0"/>
                    <a:cs typeface="Times New Roman" panose="02020603050405020304" pitchFamily="18" charset="0"/>
                  </a:rPr>
                  <a:t> </a:t>
                </a:r>
                <a:r>
                  <a:rPr lang="vi-VN" sz="2400" b="1" dirty="0">
                    <a:solidFill>
                      <a:schemeClr val="tx1"/>
                    </a:solidFill>
                    <a:latin typeface="Times New Roman" panose="02020603050405020304" pitchFamily="18" charset="0"/>
                    <a:cs typeface="Times New Roman" panose="02020603050405020304" pitchFamily="18" charset="0"/>
                  </a:rPr>
                  <a:t>tốc độ của ca nô khi nước yên lặng là 36 km/h và tốc độ của dòng nước là 4 km/h.</a:t>
                </a:r>
                <a:endParaRPr lang="en-US" sz="2400" b="1" dirty="0">
                  <a:solidFill>
                    <a:schemeClr val="tx1"/>
                  </a:solidFill>
                  <a:latin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defRPr/>
                </a:pPr>
                <a:endPar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defRPr/>
                </a:pPr>
                <a:endParaRPr kumimoji="0" lang="vi-VN"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0" y="0"/>
                <a:ext cx="12192000" cy="6858000"/>
              </a:xfrm>
              <a:prstGeom prst="roundRect">
                <a:avLst/>
              </a:prstGeom>
              <a:blipFill rotWithShape="1">
                <a:blip r:embed="rId3"/>
                <a:stretch>
                  <a:fillRect l="-52" t="-93" r="-52" b="-93"/>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4" name="5-Point Star 3">
            <a:hlinkClick r:id="rId4" action="ppaction://hlinksldjump"/>
          </p:cNvPr>
          <p:cNvSpPr/>
          <p:nvPr/>
        </p:nvSpPr>
        <p:spPr>
          <a:xfrm>
            <a:off x="11675706" y="6242179"/>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7"/>
          <p:cNvPicPr>
            <a:picLocks noChangeAspect="1"/>
          </p:cNvPicPr>
          <p:nvPr/>
        </p:nvPicPr>
        <p:blipFill rotWithShape="1">
          <a:blip r:embed="rId2">
            <a:extLst>
              <a:ext uri="{28A0092B-C50C-407E-A947-70E740481C1C}">
                <a14:useLocalDpi xmlns:a14="http://schemas.microsoft.com/office/drawing/2010/main" val="0"/>
              </a:ext>
            </a:extLst>
          </a:blip>
          <a:srcRect l="13464" t="15742" r="21012" b="6334"/>
          <a:stretch>
            <a:fillRect/>
          </a:stretch>
        </p:blipFill>
        <p:spPr>
          <a:xfrm>
            <a:off x="1107293" y="2953522"/>
            <a:ext cx="2231830" cy="2405333"/>
          </a:xfrm>
          <a:prstGeom prst="rect">
            <a:avLst/>
          </a:prstGeom>
        </p:spPr>
      </p:pic>
      <p:grpSp>
        <p:nvGrpSpPr>
          <p:cNvPr id="26" name="Group 25"/>
          <p:cNvGrpSpPr/>
          <p:nvPr/>
        </p:nvGrpSpPr>
        <p:grpSpPr>
          <a:xfrm>
            <a:off x="4454527" y="1120203"/>
            <a:ext cx="1741233" cy="4598138"/>
            <a:chOff x="4454527" y="1120203"/>
            <a:chExt cx="1741233" cy="4598138"/>
          </a:xfrm>
        </p:grpSpPr>
        <p:sp>
          <p:nvSpPr>
            <p:cNvPr id="19" name="Moon 18"/>
            <p:cNvSpPr/>
            <p:nvPr/>
          </p:nvSpPr>
          <p:spPr>
            <a:xfrm flipH="1">
              <a:off x="4559940" y="1452015"/>
              <a:ext cx="1264074" cy="3978593"/>
            </a:xfrm>
            <a:prstGeom prst="moon">
              <a:avLst>
                <a:gd name="adj" fmla="val 21857"/>
              </a:avLst>
            </a:prstGeom>
            <a:solidFill>
              <a:schemeClr val="accent4">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组合 39"/>
            <p:cNvGrpSpPr/>
            <p:nvPr/>
          </p:nvGrpSpPr>
          <p:grpSpPr>
            <a:xfrm>
              <a:off x="4461222" y="1120203"/>
              <a:ext cx="924009" cy="924678"/>
              <a:chOff x="304800" y="673100"/>
              <a:chExt cx="4000500" cy="4000500"/>
            </a:xfrm>
            <a:effectLst>
              <a:outerShdw blurRad="317500" dist="190500" dir="8100000" algn="tr" rotWithShape="0">
                <a:prstClr val="black">
                  <a:alpha val="50000"/>
                </a:prstClr>
              </a:outerShdw>
            </a:effectLst>
          </p:grpSpPr>
          <p:sp>
            <p:nvSpPr>
              <p:cNvPr id="7"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5" b="1">
                  <a:solidFill>
                    <a:srgbClr val="C00000"/>
                  </a:solidFill>
                  <a:latin typeface="Microsoft YaHei" panose="020B0503020204020204" charset="-122"/>
                  <a:ea typeface="Microsoft YaHei" panose="020B0503020204020204" charset="-122"/>
                </a:endParaRPr>
              </a:p>
            </p:txBody>
          </p:sp>
          <p:sp>
            <p:nvSpPr>
              <p:cNvPr id="8"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5" b="1" dirty="0">
                    <a:solidFill>
                      <a:srgbClr val="0F54B9"/>
                    </a:solidFill>
                    <a:latin typeface="Microsoft YaHei" panose="020B0503020204020204" charset="-122"/>
                    <a:ea typeface="Microsoft YaHei" panose="020B0503020204020204" charset="-122"/>
                  </a:rPr>
                  <a:t>1</a:t>
                </a:r>
                <a:endParaRPr lang="zh-CN" altLang="en-US" sz="3665" b="1" dirty="0">
                  <a:solidFill>
                    <a:srgbClr val="0F54B9"/>
                  </a:solidFill>
                  <a:latin typeface="Microsoft YaHei" panose="020B0503020204020204" charset="-122"/>
                  <a:ea typeface="Microsoft YaHei" panose="020B0503020204020204" charset="-122"/>
                </a:endParaRPr>
              </a:p>
            </p:txBody>
          </p:sp>
        </p:grpSp>
        <p:grpSp>
          <p:nvGrpSpPr>
            <p:cNvPr id="9" name="组合 42"/>
            <p:cNvGrpSpPr/>
            <p:nvPr/>
          </p:nvGrpSpPr>
          <p:grpSpPr>
            <a:xfrm>
              <a:off x="5271751" y="2847502"/>
              <a:ext cx="924009" cy="924678"/>
              <a:chOff x="304800" y="673100"/>
              <a:chExt cx="4000500" cy="4000500"/>
            </a:xfrm>
            <a:effectLst>
              <a:outerShdw blurRad="317500" dist="190500" dir="8100000" algn="tr" rotWithShape="0">
                <a:prstClr val="black">
                  <a:alpha val="50000"/>
                </a:prstClr>
              </a:outerShdw>
            </a:effectLst>
          </p:grpSpPr>
          <p:sp>
            <p:nvSpPr>
              <p:cNvPr id="10"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5" b="1">
                  <a:solidFill>
                    <a:srgbClr val="C00000"/>
                  </a:solidFill>
                  <a:latin typeface="Microsoft YaHei" panose="020B0503020204020204" charset="-122"/>
                  <a:ea typeface="Microsoft YaHei" panose="020B0503020204020204" charset="-122"/>
                </a:endParaRPr>
              </a:p>
            </p:txBody>
          </p:sp>
          <p:sp>
            <p:nvSpPr>
              <p:cNvPr id="11" name="椭圆 4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5" b="1" dirty="0">
                    <a:solidFill>
                      <a:srgbClr val="0F54B9"/>
                    </a:solidFill>
                    <a:latin typeface="Microsoft YaHei" panose="020B0503020204020204" charset="-122"/>
                    <a:ea typeface="Microsoft YaHei" panose="020B0503020204020204" charset="-122"/>
                  </a:rPr>
                  <a:t>2</a:t>
                </a:r>
                <a:endParaRPr lang="zh-CN" altLang="en-US" sz="3665" b="1" dirty="0">
                  <a:solidFill>
                    <a:srgbClr val="0F54B9"/>
                  </a:solidFill>
                  <a:latin typeface="Microsoft YaHei" panose="020B0503020204020204" charset="-122"/>
                  <a:ea typeface="Microsoft YaHei" panose="020B0503020204020204" charset="-122"/>
                </a:endParaRPr>
              </a:p>
            </p:txBody>
          </p:sp>
        </p:grpSp>
        <p:grpSp>
          <p:nvGrpSpPr>
            <p:cNvPr id="12" name="组合 45"/>
            <p:cNvGrpSpPr/>
            <p:nvPr/>
          </p:nvGrpSpPr>
          <p:grpSpPr>
            <a:xfrm>
              <a:off x="4454527" y="4793663"/>
              <a:ext cx="924009" cy="924678"/>
              <a:chOff x="304800" y="673100"/>
              <a:chExt cx="4000500" cy="4000500"/>
            </a:xfrm>
            <a:effectLst>
              <a:outerShdw blurRad="317500" dist="190500" dir="8100000" algn="tr" rotWithShape="0">
                <a:prstClr val="black">
                  <a:alpha val="50000"/>
                </a:prstClr>
              </a:outerShdw>
            </a:effectLst>
          </p:grpSpPr>
          <p:sp>
            <p:nvSpPr>
              <p:cNvPr id="13"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5" b="1">
                  <a:solidFill>
                    <a:srgbClr val="C00000"/>
                  </a:solidFill>
                  <a:latin typeface="Microsoft YaHei" panose="020B0503020204020204" charset="-122"/>
                  <a:ea typeface="Microsoft YaHei" panose="020B0503020204020204" charset="-122"/>
                </a:endParaRPr>
              </a:p>
            </p:txBody>
          </p:sp>
          <p:sp>
            <p:nvSpPr>
              <p:cNvPr id="14"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5" b="1" dirty="0">
                    <a:solidFill>
                      <a:srgbClr val="0F54B9"/>
                    </a:solidFill>
                    <a:latin typeface="Microsoft YaHei" panose="020B0503020204020204" charset="-122"/>
                    <a:ea typeface="Microsoft YaHei" panose="020B0503020204020204" charset="-122"/>
                  </a:rPr>
                  <a:t>3</a:t>
                </a:r>
                <a:endParaRPr lang="zh-CN" altLang="en-US" sz="3665" b="1" dirty="0">
                  <a:solidFill>
                    <a:srgbClr val="0F54B9"/>
                  </a:solidFill>
                  <a:latin typeface="Microsoft YaHei" panose="020B0503020204020204" charset="-122"/>
                  <a:ea typeface="Microsoft YaHei" panose="020B0503020204020204" charset="-122"/>
                </a:endParaRPr>
              </a:p>
            </p:txBody>
          </p:sp>
        </p:grpSp>
      </p:grpSp>
      <p:grpSp>
        <p:nvGrpSpPr>
          <p:cNvPr id="27" name="Group 26"/>
          <p:cNvGrpSpPr/>
          <p:nvPr/>
        </p:nvGrpSpPr>
        <p:grpSpPr>
          <a:xfrm>
            <a:off x="570807" y="1062783"/>
            <a:ext cx="3555462" cy="1696101"/>
            <a:chOff x="570807" y="1062783"/>
            <a:chExt cx="3555462" cy="1696101"/>
          </a:xfrm>
        </p:grpSpPr>
        <p:grpSp>
          <p:nvGrpSpPr>
            <p:cNvPr id="2" name="组合 34"/>
            <p:cNvGrpSpPr/>
            <p:nvPr/>
          </p:nvGrpSpPr>
          <p:grpSpPr>
            <a:xfrm>
              <a:off x="570807" y="1062783"/>
              <a:ext cx="3555462" cy="1696101"/>
              <a:chOff x="304800" y="673100"/>
              <a:chExt cx="4000500" cy="4000500"/>
            </a:xfrm>
            <a:effectLst>
              <a:outerShdw blurRad="444500" dist="254000" dir="8100000" algn="tr" rotWithShape="0">
                <a:prstClr val="black">
                  <a:alpha val="50000"/>
                </a:prstClr>
              </a:outerShdw>
            </a:effectLst>
          </p:grpSpPr>
          <p:sp>
            <p:nvSpPr>
              <p:cNvPr id="3" name="同心圆 54"/>
              <p:cNvSpPr/>
              <p:nvPr/>
            </p:nvSpPr>
            <p:spPr>
              <a:xfrm>
                <a:off x="304800" y="673100"/>
                <a:ext cx="4000500" cy="4000500"/>
              </a:xfrm>
              <a:prstGeom prst="roundRect">
                <a:avLst>
                  <a:gd name="adj" fmla="val 9468"/>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0">
                  <a:solidFill>
                    <a:prstClr val="black"/>
                  </a:solidFill>
                  <a:latin typeface="Calibri" panose="020F0502020204030204"/>
                  <a:ea typeface="SimSun" panose="02010600030101010101" pitchFamily="2" charset="-122"/>
                </a:endParaRPr>
              </a:p>
            </p:txBody>
          </p:sp>
          <p:sp>
            <p:nvSpPr>
              <p:cNvPr id="4" name="椭圆 55"/>
              <p:cNvSpPr/>
              <p:nvPr/>
            </p:nvSpPr>
            <p:spPr>
              <a:xfrm>
                <a:off x="392113" y="760413"/>
                <a:ext cx="3825874" cy="3825874"/>
              </a:xfrm>
              <a:prstGeom prst="roundRect">
                <a:avLst>
                  <a:gd name="adj" fmla="val 5913"/>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0">
                  <a:solidFill>
                    <a:prstClr val="black"/>
                  </a:solidFill>
                  <a:latin typeface="Calibri" panose="020F0502020204030204"/>
                  <a:ea typeface="SimSun" panose="02010600030101010101" pitchFamily="2" charset="-122"/>
                </a:endParaRPr>
              </a:p>
            </p:txBody>
          </p:sp>
        </p:grpSp>
        <p:sp>
          <p:nvSpPr>
            <p:cNvPr id="17" name="TextBox 16"/>
            <p:cNvSpPr txBox="1"/>
            <p:nvPr/>
          </p:nvSpPr>
          <p:spPr>
            <a:xfrm>
              <a:off x="769686" y="1416366"/>
              <a:ext cx="3157703" cy="1220591"/>
            </a:xfrm>
            <a:prstGeom prst="rect">
              <a:avLst/>
            </a:prstGeom>
            <a:noFill/>
          </p:spPr>
          <p:txBody>
            <a:bodyPr wrap="square" rtlCol="0">
              <a:spAutoFit/>
            </a:bodyPr>
            <a:lstStyle/>
            <a:p>
              <a:pPr algn="ctr">
                <a:defRPr/>
              </a:pPr>
              <a:r>
                <a:rPr lang="en-US" altLang="zh-CN" sz="3665" b="1" dirty="0">
                  <a:solidFill>
                    <a:srgbClr val="FF0000"/>
                  </a:solidFill>
                  <a:effectLst>
                    <a:innerShdw blurRad="63500" dist="50800" dir="5400000">
                      <a:prstClr val="black">
                        <a:alpha val="50000"/>
                      </a:prstClr>
                    </a:innerShdw>
                  </a:effectLst>
                  <a:latin typeface="Times New Roman" panose="02020603050405020304" pitchFamily="18" charset="0"/>
                  <a:ea typeface="SimSun" panose="02010600030101010101" pitchFamily="2" charset="-122"/>
                  <a:cs typeface="Times New Roman" panose="02020603050405020304" pitchFamily="18" charset="0"/>
                </a:rPr>
                <a:t>HƯỚNG DẪN VỀ NHÀ</a:t>
              </a:r>
              <a:endParaRPr lang="zh-CN" altLang="en-US" sz="3665" b="1" dirty="0">
                <a:solidFill>
                  <a:srgbClr val="FF0000"/>
                </a:solidFill>
                <a:effectLst>
                  <a:innerShdw blurRad="63500" dist="50800" dir="5400000">
                    <a:prstClr val="black">
                      <a:alpha val="50000"/>
                    </a:prstClr>
                  </a:innerShdw>
                </a:effectLst>
                <a:latin typeface="Times New Roman" panose="02020603050405020304" pitchFamily="18" charset="0"/>
                <a:ea typeface="SimSun" panose="02010600030101010101" pitchFamily="2" charset="-122"/>
                <a:cs typeface="Times New Roman" panose="02020603050405020304" pitchFamily="18" charset="0"/>
              </a:endParaRPr>
            </a:p>
          </p:txBody>
        </p:sp>
      </p:grpSp>
      <p:sp>
        <p:nvSpPr>
          <p:cNvPr id="23" name="Freeform: Shape 22"/>
          <p:cNvSpPr/>
          <p:nvPr/>
        </p:nvSpPr>
        <p:spPr>
          <a:xfrm>
            <a:off x="5404287" y="1050754"/>
            <a:ext cx="5293428" cy="963886"/>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dirty="0" err="1">
                <a:solidFill>
                  <a:srgbClr val="3333FF"/>
                </a:solidFill>
                <a:latin typeface="Times New Roman" panose="02020603050405020304" pitchFamily="18" charset="0"/>
                <a:ea typeface="SimSun" panose="02010600030101010101" pitchFamily="2" charset="-122"/>
              </a:rPr>
              <a:t>Xem</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lại</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các</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bài</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tập</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đã</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hướng</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dẫn</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và</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các</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bạn</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đã</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chữa</a:t>
            </a:r>
            <a:r>
              <a:rPr lang="en-US" altLang="zh-CN" sz="2400" dirty="0">
                <a:solidFill>
                  <a:srgbClr val="3333FF"/>
                </a:solidFill>
                <a:latin typeface="Times New Roman" panose="02020603050405020304" pitchFamily="18" charset="0"/>
                <a:ea typeface="SimSun" panose="02010600030101010101" pitchFamily="2" charset="-122"/>
              </a:rPr>
              <a:t>.</a:t>
            </a:r>
            <a:endParaRPr lang="zh-CN" altLang="en-US" sz="2400" b="0" kern="0" dirty="0">
              <a:solidFill>
                <a:srgbClr val="3333FF"/>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4" name="Freeform: Shape 23"/>
          <p:cNvSpPr/>
          <p:nvPr/>
        </p:nvSpPr>
        <p:spPr>
          <a:xfrm>
            <a:off x="6215927" y="2788113"/>
            <a:ext cx="5293428" cy="924678"/>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Làm</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các</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bài</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tập</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còn</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lại</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trong</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SGK;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khuyến</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khích</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giải</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them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trong</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SBT.</a:t>
            </a:r>
            <a:endParaRPr lang="zh-CN" altLang="en-US"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5" name="Freeform: Shape 24"/>
          <p:cNvSpPr/>
          <p:nvPr/>
        </p:nvSpPr>
        <p:spPr>
          <a:xfrm>
            <a:off x="5414622" y="4843360"/>
            <a:ext cx="5791017" cy="988509"/>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0" dirty="0" err="1">
                <a:solidFill>
                  <a:srgbClr val="002060"/>
                </a:solidFill>
                <a:latin typeface="Times New Roman" panose="02020603050405020304" pitchFamily="18" charset="0"/>
                <a:ea typeface="Times New Roman" panose="02020603050405020304" pitchFamily="18" charset="0"/>
              </a:rPr>
              <a:t>Chuẩn</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bị</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trước</a:t>
            </a:r>
            <a:r>
              <a:rPr lang="en-US" sz="2400" b="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bài</a:t>
            </a:r>
            <a:r>
              <a:rPr lang="en-US" sz="2400" dirty="0">
                <a:solidFill>
                  <a:srgbClr val="002060"/>
                </a:solidFill>
                <a:latin typeface="Times New Roman" panose="02020603050405020304" pitchFamily="18" charset="0"/>
                <a:ea typeface="Times New Roman" panose="02020603050405020304" pitchFamily="18" charset="0"/>
              </a:rPr>
              <a:t> 1, </a:t>
            </a:r>
            <a:r>
              <a:rPr lang="en-US" sz="2400" dirty="0" err="1">
                <a:solidFill>
                  <a:srgbClr val="002060"/>
                </a:solidFill>
                <a:latin typeface="Times New Roman" panose="02020603050405020304" pitchFamily="18" charset="0"/>
                <a:ea typeface="Times New Roman" panose="02020603050405020304" pitchFamily="18" charset="0"/>
              </a:rPr>
              <a:t>Chương</a:t>
            </a:r>
            <a:r>
              <a:rPr lang="en-US" sz="2400" dirty="0">
                <a:solidFill>
                  <a:srgbClr val="002060"/>
                </a:solidFill>
                <a:latin typeface="Times New Roman" panose="02020603050405020304" pitchFamily="18" charset="0"/>
                <a:ea typeface="Times New Roman" panose="02020603050405020304" pitchFamily="18" charset="0"/>
              </a:rPr>
              <a:t> </a:t>
            </a:r>
            <a:r>
              <a:rPr lang="en-US" sz="2400" b="0" dirty="0">
                <a:solidFill>
                  <a:srgbClr val="002060"/>
                </a:solidFill>
                <a:latin typeface="Times New Roman" panose="02020603050405020304" pitchFamily="18" charset="0"/>
                <a:ea typeface="Times New Roman" panose="02020603050405020304" pitchFamily="18" charset="0"/>
              </a:rPr>
              <a:t>II</a:t>
            </a:r>
            <a:endParaRPr lang="zh-CN" altLang="en-US" sz="2400" b="0" kern="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0231" y="128345"/>
            <a:ext cx="7038668" cy="157071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2409285" y="392828"/>
            <a:ext cx="6560267" cy="1077218"/>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Tổng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nghiệm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phương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trình</a:t>
            </a:r>
            <a:r>
              <a:rPr lang="en-US" sz="3200" dirty="0">
                <a:solidFill>
                  <a:prstClr val="black"/>
                </a:solidFill>
                <a:latin typeface="Times New Roman" panose="02020603050405020304" pitchFamily="18" charset="0"/>
                <a:cs typeface="Times New Roman" panose="02020603050405020304" pitchFamily="18" charset="0"/>
              </a:rPr>
              <a:t> </a:t>
            </a:r>
          </a:p>
          <a:p>
            <a:r>
              <a:rPr lang="en-US" sz="3200" dirty="0">
                <a:solidFill>
                  <a:prstClr val="black"/>
                </a:solidFill>
                <a:latin typeface="Times New Roman" panose="02020603050405020304" pitchFamily="18" charset="0"/>
                <a:cs typeface="Times New Roman" panose="02020603050405020304" pitchFamily="18" charset="0"/>
              </a:rPr>
              <a:t>(x – 3)(2x + 6) = 0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2409283" y="3389854"/>
            <a:ext cx="3000918"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0</a:t>
            </a:r>
          </a:p>
        </p:txBody>
      </p:sp>
      <p:sp>
        <p:nvSpPr>
          <p:cNvPr id="6" name="TextBox 5"/>
          <p:cNvSpPr txBox="1"/>
          <p:nvPr/>
        </p:nvSpPr>
        <p:spPr>
          <a:xfrm>
            <a:off x="2409283" y="5264728"/>
            <a:ext cx="3000918"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6</a:t>
            </a:r>
          </a:p>
        </p:txBody>
      </p:sp>
      <p:sp>
        <p:nvSpPr>
          <p:cNvPr id="7" name="TextBox 6"/>
          <p:cNvSpPr txBox="1"/>
          <p:nvPr/>
        </p:nvSpPr>
        <p:spPr>
          <a:xfrm>
            <a:off x="2409283" y="4294421"/>
            <a:ext cx="3000917"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 3</a:t>
            </a:r>
          </a:p>
        </p:txBody>
      </p:sp>
      <p:sp>
        <p:nvSpPr>
          <p:cNvPr id="8" name="TextBox 7"/>
          <p:cNvSpPr txBox="1"/>
          <p:nvPr/>
        </p:nvSpPr>
        <p:spPr>
          <a:xfrm>
            <a:off x="2409283" y="2426358"/>
            <a:ext cx="3000918"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 -6</a:t>
            </a: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292330" y="2345801"/>
            <a:ext cx="609600" cy="609600"/>
          </a:xfrm>
          <a:prstGeom prst="rect">
            <a:avLst/>
          </a:prstGeom>
        </p:spPr>
      </p:pic>
      <p:sp>
        <p:nvSpPr>
          <p:cNvPr id="16" name="Cloud 15"/>
          <p:cNvSpPr/>
          <p:nvPr/>
        </p:nvSpPr>
        <p:spPr>
          <a:xfrm>
            <a:off x="6504203" y="2084588"/>
            <a:ext cx="2789123" cy="2197387"/>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7321204" y="2522142"/>
            <a:ext cx="1517997" cy="1077218"/>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378725" y="3934390"/>
            <a:ext cx="1233055" cy="1256068"/>
          </a:xfrm>
          <a:prstGeom prst="rect">
            <a:avLst/>
          </a:prstGeom>
        </p:spPr>
      </p:pic>
      <p:pic>
        <p:nvPicPr>
          <p:cNvPr id="19" name="Picture 18"/>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330035" y="4968832"/>
            <a:ext cx="1233055" cy="1256068"/>
          </a:xfrm>
          <a:prstGeom prst="rect">
            <a:avLst/>
          </a:prstGeom>
        </p:spPr>
      </p:pic>
      <p:pic>
        <p:nvPicPr>
          <p:cNvPr id="20" name="Picture 1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334331" y="2084588"/>
            <a:ext cx="1233055" cy="1256068"/>
          </a:xfrm>
          <a:prstGeom prst="rect">
            <a:avLst/>
          </a:prstGeom>
        </p:spPr>
      </p:pic>
      <p:pic>
        <p:nvPicPr>
          <p:cNvPr id="21" name="q2">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10000" t="13940" r="6767" b="8081"/>
          <a:stretch>
            <a:fillRect/>
          </a:stretch>
        </p:blipFill>
        <p:spPr>
          <a:xfrm>
            <a:off x="9409516" y="5596866"/>
            <a:ext cx="1293121" cy="1217178"/>
          </a:xfrm>
          <a:prstGeom prst="rect">
            <a:avLst/>
          </a:prstGeom>
        </p:spPr>
      </p:pic>
      <p:grpSp>
        <p:nvGrpSpPr>
          <p:cNvPr id="22" name="times up"/>
          <p:cNvGrpSpPr/>
          <p:nvPr/>
        </p:nvGrpSpPr>
        <p:grpSpPr>
          <a:xfrm>
            <a:off x="9385406" y="1805905"/>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700520" y="54296"/>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p>
        </p:txBody>
      </p:sp>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00253" y="358676"/>
            <a:ext cx="1370670" cy="1366322"/>
          </a:xfrm>
          <a:prstGeom prst="rect">
            <a:avLst/>
          </a:prstGeom>
        </p:spPr>
      </p:pic>
      <p:grpSp>
        <p:nvGrpSpPr>
          <p:cNvPr id="27" name="Clock hand spin"/>
          <p:cNvGrpSpPr/>
          <p:nvPr/>
        </p:nvGrpSpPr>
        <p:grpSpPr>
          <a:xfrm rot="1786145">
            <a:off x="9722739" y="936047"/>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30" name="TextBox 29"/>
          <p:cNvSpPr txBox="1"/>
          <p:nvPr/>
        </p:nvSpPr>
        <p:spPr>
          <a:xfrm>
            <a:off x="10143023" y="981410"/>
            <a:ext cx="281032" cy="246221"/>
          </a:xfrm>
          <a:prstGeom prst="rect">
            <a:avLst/>
          </a:prstGeom>
          <a:noFill/>
        </p:spPr>
        <p:txBody>
          <a:bodyPr wrap="square" rtlCol="0">
            <a:spAutoFit/>
          </a:bodyPr>
          <a:lstStyle/>
          <a:p>
            <a:pPr defTabSz="914400">
              <a:defRPr/>
            </a:pPr>
            <a:r>
              <a:rPr lang="en-US" sz="1000" b="1" kern="0" dirty="0">
                <a:solidFill>
                  <a:srgbClr val="99B2C8"/>
                </a:solidFill>
              </a:rPr>
              <a:t>3</a:t>
            </a:r>
          </a:p>
        </p:txBody>
      </p:sp>
      <p:sp>
        <p:nvSpPr>
          <p:cNvPr id="31" name="TextBox 30"/>
          <p:cNvSpPr txBox="1"/>
          <p:nvPr/>
        </p:nvSpPr>
        <p:spPr>
          <a:xfrm>
            <a:off x="9890437" y="1235057"/>
            <a:ext cx="341087" cy="246221"/>
          </a:xfrm>
          <a:prstGeom prst="rect">
            <a:avLst/>
          </a:prstGeom>
          <a:noFill/>
        </p:spPr>
        <p:txBody>
          <a:bodyPr wrap="square" rtlCol="0">
            <a:spAutoFit/>
          </a:bodyPr>
          <a:lstStyle/>
          <a:p>
            <a:pPr defTabSz="914400">
              <a:defRPr/>
            </a:pPr>
            <a:r>
              <a:rPr lang="en-US" sz="1000" b="1" kern="0" dirty="0">
                <a:solidFill>
                  <a:srgbClr val="99B2C8"/>
                </a:solidFill>
              </a:rPr>
              <a:t>6</a:t>
            </a:r>
          </a:p>
        </p:txBody>
      </p:sp>
      <p:sp>
        <p:nvSpPr>
          <p:cNvPr id="32" name="TextBox 31"/>
          <p:cNvSpPr txBox="1"/>
          <p:nvPr/>
        </p:nvSpPr>
        <p:spPr>
          <a:xfrm>
            <a:off x="9544712" y="1018980"/>
            <a:ext cx="308455" cy="246221"/>
          </a:xfrm>
          <a:prstGeom prst="rect">
            <a:avLst/>
          </a:prstGeom>
          <a:noFill/>
        </p:spPr>
        <p:txBody>
          <a:bodyPr wrap="square" rtlCol="0">
            <a:spAutoFit/>
          </a:bodyPr>
          <a:lstStyle/>
          <a:p>
            <a:pPr defTabSz="914400">
              <a:defRPr/>
            </a:pPr>
            <a:r>
              <a:rPr lang="en-US" sz="1000" b="1" kern="0" dirty="0">
                <a:solidFill>
                  <a:srgbClr val="99B2C8"/>
                </a:solidFill>
              </a:rPr>
              <a:t>9</a:t>
            </a:r>
          </a:p>
        </p:txBody>
      </p:sp>
      <p:sp>
        <p:nvSpPr>
          <p:cNvPr id="33" name="TextBox 32"/>
          <p:cNvSpPr txBox="1"/>
          <p:nvPr/>
        </p:nvSpPr>
        <p:spPr>
          <a:xfrm>
            <a:off x="9828609" y="735189"/>
            <a:ext cx="371406" cy="246221"/>
          </a:xfrm>
          <a:prstGeom prst="rect">
            <a:avLst/>
          </a:prstGeom>
          <a:noFill/>
        </p:spPr>
        <p:txBody>
          <a:bodyPr wrap="square" rtlCol="0">
            <a:spAutoFit/>
          </a:bodyPr>
          <a:lstStyle/>
          <a:p>
            <a:pPr defTabSz="914400">
              <a:defRPr/>
            </a:pPr>
            <a:r>
              <a:rPr lang="en-US" sz="1000" b="1" kern="0" dirty="0">
                <a:solidFill>
                  <a:srgbClr val="99B2C8"/>
                </a:solidFill>
              </a:rPr>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8"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7"/>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3000" fill="hold"/>
                                        <p:tgtEl>
                                          <p:spTgt spid="22"/>
                                        </p:tgtEl>
                                        <p:attrNameLst>
                                          <p:attrName>ppt_w</p:attrName>
                                        </p:attrNameLst>
                                      </p:cBhvr>
                                      <p:tavLst>
                                        <p:tav tm="0">
                                          <p:val>
                                            <p:fltVal val="0"/>
                                          </p:val>
                                        </p:tav>
                                        <p:tav tm="100000">
                                          <p:val>
                                            <p:strVal val="#ppt_w"/>
                                          </p:val>
                                        </p:tav>
                                      </p:tavLst>
                                    </p:anim>
                                    <p:anim calcmode="lin" valueType="num">
                                      <p:cBhvr>
                                        <p:cTn id="77" dur="3000" fill="hold"/>
                                        <p:tgtEl>
                                          <p:spTgt spid="22"/>
                                        </p:tgtEl>
                                        <p:attrNameLst>
                                          <p:attrName>ppt_h</p:attrName>
                                        </p:attrNameLst>
                                      </p:cBhvr>
                                      <p:tavLst>
                                        <p:tav tm="0">
                                          <p:val>
                                            <p:fltVal val="0"/>
                                          </p:val>
                                        </p:tav>
                                        <p:tav tm="100000">
                                          <p:val>
                                            <p:strVal val="#ppt_h"/>
                                          </p:val>
                                        </p:tav>
                                      </p:tavLst>
                                    </p:anim>
                                    <p:animEffect transition="in" filter="fade">
                                      <p:cBhvr>
                                        <p:cTn id="78" dur="30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p:cNvSpPr/>
              <p:nvPr/>
            </p:nvSpPr>
            <p:spPr>
              <a:xfrm>
                <a:off x="1979549" y="285314"/>
                <a:ext cx="7417764" cy="160556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b="1" dirty="0">
                    <a:solidFill>
                      <a:prstClr val="black"/>
                    </a:solidFill>
                    <a:latin typeface="Times New Roman" panose="02020603050405020304" pitchFamily="18" charset="0"/>
                    <a:cs typeface="Times New Roman" panose="02020603050405020304" pitchFamily="18" charset="0"/>
                  </a:rPr>
                  <a:t>Nghiệm </a:t>
                </a:r>
                <a:r>
                  <a:rPr lang="en-US" sz="3200" b="1" dirty="0" err="1">
                    <a:solidFill>
                      <a:prstClr val="black"/>
                    </a:solidFill>
                    <a:latin typeface="Times New Roman" panose="02020603050405020304" pitchFamily="18" charset="0"/>
                    <a:cs typeface="Times New Roman" panose="02020603050405020304" pitchFamily="18" charset="0"/>
                  </a:rPr>
                  <a:t>của</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phương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trình</a:t>
                </a:r>
                <a:r>
                  <a:rPr lang="en-US" sz="3200" b="1"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solidFill>
                              <a:prstClr val="black"/>
                            </a:solidFill>
                            <a:latin typeface="Cambria Math" panose="02040503050406030204" pitchFamily="18" charset="0"/>
                            <a:cs typeface="Times New Roman" panose="02020603050405020304" pitchFamily="18" charset="0"/>
                          </a:rPr>
                        </m:ctrlPr>
                      </m:fPr>
                      <m:num>
                        <m:r>
                          <a:rPr lang="en-US" sz="3200" b="1" i="1" smtClean="0">
                            <a:solidFill>
                              <a:prstClr val="black"/>
                            </a:solidFill>
                            <a:latin typeface="Cambria Math" panose="02040503050406030204" pitchFamily="18" charset="0"/>
                            <a:cs typeface="Times New Roman" panose="02020603050405020304" pitchFamily="18" charset="0"/>
                          </a:rPr>
                          <m:t>𝟏</m:t>
                        </m:r>
                      </m:num>
                      <m:den>
                        <m:r>
                          <a:rPr lang="en-US" sz="3200" b="1" i="1" smtClean="0">
                            <a:solidFill>
                              <a:prstClr val="black"/>
                            </a:solidFill>
                            <a:latin typeface="Cambria Math" panose="02040503050406030204" pitchFamily="18" charset="0"/>
                            <a:cs typeface="Times New Roman" panose="02020603050405020304" pitchFamily="18" charset="0"/>
                          </a:rPr>
                          <m:t>𝒙</m:t>
                        </m:r>
                      </m:den>
                    </m:f>
                  </m:oMath>
                </a14:m>
                <a:r>
                  <a:rPr lang="en-US" sz="3200" b="1"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b="1" i="1">
                            <a:solidFill>
                              <a:prstClr val="black"/>
                            </a:solidFill>
                            <a:latin typeface="Cambria Math" panose="02040503050406030204" pitchFamily="18" charset="0"/>
                            <a:cs typeface="Times New Roman" panose="02020603050405020304" pitchFamily="18" charset="0"/>
                          </a:rPr>
                        </m:ctrlPr>
                      </m:fPr>
                      <m:num>
                        <m:r>
                          <a:rPr lang="en-US" sz="3200" b="1" i="0">
                            <a:solidFill>
                              <a:prstClr val="black"/>
                            </a:solidFill>
                            <a:latin typeface="Cambria Math" panose="02040503050406030204" pitchFamily="18" charset="0"/>
                            <a:cs typeface="Times New Roman" panose="02020603050405020304" pitchFamily="18" charset="0"/>
                          </a:rPr>
                          <m:t>𝟑</m:t>
                        </m:r>
                      </m:num>
                      <m:den>
                        <m:r>
                          <a:rPr lang="en-US" sz="3200" b="1" i="0">
                            <a:solidFill>
                              <a:prstClr val="black"/>
                            </a:solidFill>
                            <a:latin typeface="Cambria Math" panose="02040503050406030204" pitchFamily="18" charset="0"/>
                            <a:cs typeface="Times New Roman" panose="02020603050405020304" pitchFamily="18" charset="0"/>
                          </a:rPr>
                          <m:t>𝟐𝐱</m:t>
                        </m:r>
                      </m:den>
                    </m:f>
                  </m:oMath>
                </a14:m>
                <a:r>
                  <a:rPr lang="en-US" sz="3200" b="1"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b="1" i="1">
                            <a:solidFill>
                              <a:prstClr val="black"/>
                            </a:solidFill>
                            <a:latin typeface="Cambria Math" panose="02040503050406030204" pitchFamily="18" charset="0"/>
                            <a:cs typeface="Times New Roman" panose="02020603050405020304" pitchFamily="18" charset="0"/>
                          </a:rPr>
                        </m:ctrlPr>
                      </m:fPr>
                      <m:num>
                        <m:r>
                          <a:rPr lang="en-US" sz="3200" b="1" i="0">
                            <a:solidFill>
                              <a:prstClr val="black"/>
                            </a:solidFill>
                            <a:latin typeface="Cambria Math" panose="02040503050406030204" pitchFamily="18" charset="0"/>
                            <a:cs typeface="Times New Roman" panose="02020603050405020304" pitchFamily="18" charset="0"/>
                          </a:rPr>
                          <m:t>𝟏</m:t>
                        </m:r>
                      </m:num>
                      <m:den>
                        <m:r>
                          <a:rPr lang="en-US" sz="3200" b="1" i="0">
                            <a:solidFill>
                              <a:prstClr val="black"/>
                            </a:solidFill>
                            <a:latin typeface="Cambria Math" panose="02040503050406030204" pitchFamily="18" charset="0"/>
                            <a:cs typeface="Times New Roman" panose="02020603050405020304" pitchFamily="18" charset="0"/>
                          </a:rPr>
                          <m:t>𝟔</m:t>
                        </m:r>
                      </m:den>
                    </m:f>
                  </m:oMath>
                </a14:m>
                <a:endParaRPr lang="en-US" sz="3200" b="1" dirty="0">
                  <a:solidFill>
                    <a:prstClr val="black"/>
                  </a:solidFill>
                  <a:latin typeface="Times New Roman" panose="02020603050405020304" pitchFamily="18" charset="0"/>
                  <a:cs typeface="Times New Roman" panose="02020603050405020304" pitchFamily="18" charset="0"/>
                </a:endParaRPr>
              </a:p>
              <a:p>
                <a:pPr algn="ctr"/>
                <a:r>
                  <a:rPr lang="en-US" sz="3200" b="1"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2" name="Rounded Rectangle 1"/>
              <p:cNvSpPr>
                <a:spLocks noRot="1" noChangeAspect="1" noMove="1" noResize="1" noEditPoints="1" noAdjustHandles="1" noChangeArrowheads="1" noChangeShapeType="1" noTextEdit="1"/>
              </p:cNvSpPr>
              <p:nvPr/>
            </p:nvSpPr>
            <p:spPr>
              <a:xfrm>
                <a:off x="1979549" y="285314"/>
                <a:ext cx="7417764" cy="1605560"/>
              </a:xfrm>
              <a:prstGeom prst="roundRect">
                <a:avLst/>
              </a:prstGeom>
              <a:blipFill rotWithShape="1">
                <a:blip r:embed="rId7"/>
                <a:stretch>
                  <a:fillRect l="-175" t="-803" r="-163" b="-761"/>
                </a:stretch>
              </a:blipFill>
            </p:spPr>
            <p:style>
              <a:lnRef idx="3">
                <a:schemeClr val="lt1"/>
              </a:lnRef>
              <a:fillRef idx="1">
                <a:schemeClr val="accent3"/>
              </a:fillRef>
              <a:effectRef idx="1">
                <a:schemeClr val="accent3"/>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769177" y="4257863"/>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 </a:t>
                </a:r>
                <a14:m>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𝑥</m:t>
                    </m:r>
                  </m:oMath>
                </a14:m>
                <a:r>
                  <a:rPr lang="en-US" sz="3200" dirty="0">
                    <a:solidFill>
                      <a:prstClr val="black"/>
                    </a:solidFill>
                    <a:latin typeface="Times New Roman" panose="02020603050405020304" pitchFamily="18" charset="0"/>
                    <a:cs typeface="Times New Roman" panose="02020603050405020304" pitchFamily="18" charset="0"/>
                  </a:rPr>
                  <a:t> = -3</a:t>
                </a:r>
              </a:p>
            </p:txBody>
          </p:sp>
        </mc:Choice>
        <mc:Fallback xmlns="">
          <p:sp>
            <p:nvSpPr>
              <p:cNvPr id="4" name="TextBox 3"/>
              <p:cNvSpPr txBox="1">
                <a:spLocks noRot="1" noChangeAspect="1" noMove="1" noResize="1" noEditPoints="1" noAdjustHandles="1" noChangeArrowheads="1" noChangeShapeType="1" noTextEdit="1"/>
              </p:cNvSpPr>
              <p:nvPr/>
            </p:nvSpPr>
            <p:spPr>
              <a:xfrm>
                <a:off x="2769177" y="4257863"/>
                <a:ext cx="1676400" cy="584775"/>
              </a:xfrm>
              <a:prstGeom prst="rect">
                <a:avLst/>
              </a:prstGeom>
              <a:blipFill rotWithShape="1">
                <a:blip r:embed="rId8"/>
                <a:stretch>
                  <a:fillRect l="-413" t="-1118" r="-344" b="-1064"/>
                </a:stretch>
              </a:blipFill>
            </p:spPr>
            <p:style>
              <a:lnRef idx="1">
                <a:schemeClr val="accent5"/>
              </a:lnRef>
              <a:fillRef idx="2">
                <a:schemeClr val="accent5"/>
              </a:fillRef>
              <a:effectRef idx="1">
                <a:schemeClr val="accent5"/>
              </a:effectRef>
              <a:fontRef idx="minor">
                <a:schemeClr val="dk1"/>
              </a:fontRef>
            </p:style>
            <p:txBody>
              <a:bodyPr/>
              <a:lstStyle/>
              <a:p>
                <a:r>
                  <a:rPr lang="en-US" altLang="en-US">
                    <a:noFill/>
                  </a:rPr>
                  <a:t> </a:t>
                </a:r>
              </a:p>
            </p:txBody>
          </p:sp>
        </mc:Fallback>
      </mc:AlternateContent>
      <p:sp>
        <p:nvSpPr>
          <p:cNvPr id="6" name="TextBox 5"/>
          <p:cNvSpPr txBox="1"/>
          <p:nvPr/>
        </p:nvSpPr>
        <p:spPr>
          <a:xfrm>
            <a:off x="2769177" y="5379974"/>
            <a:ext cx="1998664"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x = -6</a:t>
            </a:r>
          </a:p>
        </p:txBody>
      </p:sp>
      <mc:AlternateContent xmlns:mc="http://schemas.openxmlformats.org/markup-compatibility/2006" xmlns:a14="http://schemas.microsoft.com/office/drawing/2010/main">
        <mc:Choice Requires="a14">
          <p:sp>
            <p:nvSpPr>
              <p:cNvPr id="7" name="TextBox 6"/>
              <p:cNvSpPr txBox="1"/>
              <p:nvPr/>
            </p:nvSpPr>
            <p:spPr>
              <a:xfrm>
                <a:off x="2769177" y="2053414"/>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 </a:t>
                </a:r>
                <a14:m>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𝑥</m:t>
                    </m:r>
                  </m:oMath>
                </a14:m>
                <a:r>
                  <a:rPr lang="en-US" sz="3200" dirty="0">
                    <a:solidFill>
                      <a:prstClr val="black"/>
                    </a:solidFill>
                    <a:latin typeface="Times New Roman" panose="02020603050405020304" pitchFamily="18" charset="0"/>
                    <a:cs typeface="Times New Roman" panose="02020603050405020304" pitchFamily="18" charset="0"/>
                  </a:rPr>
                  <a:t> = 3</a:t>
                </a:r>
              </a:p>
            </p:txBody>
          </p:sp>
        </mc:Choice>
        <mc:Fallback xmlns="">
          <p:sp>
            <p:nvSpPr>
              <p:cNvPr id="7" name="TextBox 6"/>
              <p:cNvSpPr txBox="1">
                <a:spLocks noRot="1" noChangeAspect="1" noMove="1" noResize="1" noEditPoints="1" noAdjustHandles="1" noChangeArrowheads="1" noChangeShapeType="1" noTextEdit="1"/>
              </p:cNvSpPr>
              <p:nvPr/>
            </p:nvSpPr>
            <p:spPr>
              <a:xfrm>
                <a:off x="2769177" y="2053414"/>
                <a:ext cx="1676400" cy="584775"/>
              </a:xfrm>
              <a:prstGeom prst="rect">
                <a:avLst/>
              </a:prstGeom>
              <a:blipFill rotWithShape="1">
                <a:blip r:embed="rId9"/>
                <a:stretch>
                  <a:fillRect l="-413" t="-1164" r="-344" b="-1018"/>
                </a:stretch>
              </a:blipFill>
            </p:spPr>
            <p:style>
              <a:lnRef idx="1">
                <a:schemeClr val="accent5"/>
              </a:lnRef>
              <a:fillRef idx="2">
                <a:schemeClr val="accent5"/>
              </a:fillRef>
              <a:effectRef idx="1">
                <a:schemeClr val="accent5"/>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769176" y="3135751"/>
                <a:ext cx="1998665"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a:t>
                </a:r>
                <a14:m>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𝑥</m:t>
                    </m:r>
                  </m:oMath>
                </a14:m>
                <a:r>
                  <a:rPr lang="en-US" sz="3200" dirty="0">
                    <a:solidFill>
                      <a:prstClr val="black"/>
                    </a:solidFill>
                    <a:latin typeface="Times New Roman" panose="02020603050405020304" pitchFamily="18" charset="0"/>
                    <a:cs typeface="Times New Roman" panose="02020603050405020304" pitchFamily="18" charset="0"/>
                  </a:rPr>
                  <a:t> = 6</a:t>
                </a:r>
              </a:p>
            </p:txBody>
          </p:sp>
        </mc:Choice>
        <mc:Fallback xmlns="">
          <p:sp>
            <p:nvSpPr>
              <p:cNvPr id="8" name="TextBox 7"/>
              <p:cNvSpPr txBox="1">
                <a:spLocks noRot="1" noChangeAspect="1" noMove="1" noResize="1" noEditPoints="1" noAdjustHandles="1" noChangeArrowheads="1" noChangeShapeType="1" noTextEdit="1"/>
              </p:cNvSpPr>
              <p:nvPr/>
            </p:nvSpPr>
            <p:spPr>
              <a:xfrm>
                <a:off x="2769176" y="3135751"/>
                <a:ext cx="1998665" cy="584775"/>
              </a:xfrm>
              <a:prstGeom prst="rect">
                <a:avLst/>
              </a:prstGeom>
              <a:blipFill rotWithShape="1">
                <a:blip r:embed="rId10"/>
                <a:stretch>
                  <a:fillRect l="-347" t="-1107" r="-305" b="-1075"/>
                </a:stretch>
              </a:blipFill>
            </p:spPr>
            <p:style>
              <a:lnRef idx="1">
                <a:schemeClr val="accent5"/>
              </a:lnRef>
              <a:fillRef idx="2">
                <a:schemeClr val="accent5"/>
              </a:fillRef>
              <a:effectRef idx="1">
                <a:schemeClr val="accent5"/>
              </a:effectRef>
              <a:fontRef idx="minor">
                <a:schemeClr val="dk1"/>
              </a:fontRef>
            </p:style>
            <p:txBody>
              <a:bodyPr/>
              <a:lstStyle/>
              <a:p>
                <a:r>
                  <a:rPr lang="en-US" altLang="en-US">
                    <a:noFill/>
                  </a:rPr>
                  <a:t> </a:t>
                </a:r>
              </a:p>
            </p:txBody>
          </p:sp>
        </mc:Fallback>
      </mc:AlternateContent>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292330" y="2345801"/>
            <a:ext cx="609600" cy="609600"/>
          </a:xfrm>
          <a:prstGeom prst="rect">
            <a:avLst/>
          </a:prstGeom>
        </p:spPr>
      </p:pic>
      <p:sp>
        <p:nvSpPr>
          <p:cNvPr id="16" name="Cloud 15"/>
          <p:cNvSpPr/>
          <p:nvPr/>
        </p:nvSpPr>
        <p:spPr>
          <a:xfrm>
            <a:off x="6403095" y="2549109"/>
            <a:ext cx="3505200" cy="2197387"/>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7559949" y="3109193"/>
            <a:ext cx="1752600" cy="1077218"/>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688883" y="1778615"/>
            <a:ext cx="1121441" cy="1142371"/>
          </a:xfrm>
          <a:prstGeom prst="rect">
            <a:avLst/>
          </a:prstGeom>
        </p:spPr>
      </p:pic>
      <p:pic>
        <p:nvPicPr>
          <p:cNvPr id="19" name="Picture 18"/>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778272" y="5339853"/>
            <a:ext cx="1032051" cy="1051313"/>
          </a:xfrm>
          <a:prstGeom prst="rect">
            <a:avLst/>
          </a:prstGeom>
        </p:spPr>
      </p:pic>
      <p:pic>
        <p:nvPicPr>
          <p:cNvPr id="20" name="Picture 19"/>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778273" y="2930975"/>
            <a:ext cx="1032051" cy="1051313"/>
          </a:xfrm>
          <a:prstGeom prst="rect">
            <a:avLst/>
          </a:prstGeom>
        </p:spPr>
      </p:pic>
      <p:pic>
        <p:nvPicPr>
          <p:cNvPr id="21" name="q3">
            <a:hlinkClick r:id="rId17" action="ppaction://hlinksldjump"/>
          </p:cNvPr>
          <p:cNvPicPr>
            <a:picLocks noChangeAspect="1"/>
          </p:cNvPicPr>
          <p:nvPr/>
        </p:nvPicPr>
        <p:blipFill rotWithShape="1">
          <a:blip r:embed="rId18" cstate="print">
            <a:clrChange>
              <a:clrFrom>
                <a:srgbClr val="FBFBFB"/>
              </a:clrFrom>
              <a:clrTo>
                <a:srgbClr val="FBFBFB">
                  <a:alpha val="0"/>
                </a:srgbClr>
              </a:clrTo>
            </a:clrChange>
            <a:extLst>
              <a:ext uri="{28A0092B-C50C-407E-A947-70E740481C1C}">
                <a14:useLocalDpi xmlns:a14="http://schemas.microsoft.com/office/drawing/2010/main" val="0"/>
              </a:ext>
            </a:extLst>
          </a:blip>
          <a:srcRect l="14488" t="1333" r="21307" b="11174"/>
          <a:stretch>
            <a:fillRect/>
          </a:stretch>
        </p:blipFill>
        <p:spPr>
          <a:xfrm>
            <a:off x="9429420" y="5550187"/>
            <a:ext cx="1238580" cy="1265892"/>
          </a:xfrm>
          <a:prstGeom prst="rect">
            <a:avLst/>
          </a:prstGeom>
        </p:spPr>
      </p:pic>
      <p:grpSp>
        <p:nvGrpSpPr>
          <p:cNvPr id="22" name="times up"/>
          <p:cNvGrpSpPr/>
          <p:nvPr/>
        </p:nvGrpSpPr>
        <p:grpSpPr>
          <a:xfrm>
            <a:off x="9382483" y="1783021"/>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97597" y="31412"/>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p>
        </p:txBody>
      </p:sp>
      <p:pic>
        <p:nvPicPr>
          <p:cNvPr id="26" name="Picture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297330" y="335792"/>
            <a:ext cx="1370670" cy="1366322"/>
          </a:xfrm>
          <a:prstGeom prst="rect">
            <a:avLst/>
          </a:prstGeom>
        </p:spPr>
      </p:pic>
      <p:grpSp>
        <p:nvGrpSpPr>
          <p:cNvPr id="27" name="Clock hand spin"/>
          <p:cNvGrpSpPr/>
          <p:nvPr/>
        </p:nvGrpSpPr>
        <p:grpSpPr>
          <a:xfrm rot="1786145">
            <a:off x="9719816" y="913163"/>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30" name="TextBox 29"/>
          <p:cNvSpPr txBox="1"/>
          <p:nvPr/>
        </p:nvSpPr>
        <p:spPr>
          <a:xfrm>
            <a:off x="10140100" y="958526"/>
            <a:ext cx="281032" cy="246221"/>
          </a:xfrm>
          <a:prstGeom prst="rect">
            <a:avLst/>
          </a:prstGeom>
          <a:noFill/>
        </p:spPr>
        <p:txBody>
          <a:bodyPr wrap="square" rtlCol="0">
            <a:spAutoFit/>
          </a:bodyPr>
          <a:lstStyle/>
          <a:p>
            <a:pPr defTabSz="914400">
              <a:defRPr/>
            </a:pPr>
            <a:r>
              <a:rPr lang="en-US" sz="1000" b="1" kern="0" dirty="0">
                <a:solidFill>
                  <a:srgbClr val="99B2C8"/>
                </a:solidFill>
              </a:rPr>
              <a:t>3</a:t>
            </a:r>
          </a:p>
        </p:txBody>
      </p:sp>
      <p:sp>
        <p:nvSpPr>
          <p:cNvPr id="31" name="TextBox 30"/>
          <p:cNvSpPr txBox="1"/>
          <p:nvPr/>
        </p:nvSpPr>
        <p:spPr>
          <a:xfrm>
            <a:off x="9887514" y="1212173"/>
            <a:ext cx="341087" cy="246221"/>
          </a:xfrm>
          <a:prstGeom prst="rect">
            <a:avLst/>
          </a:prstGeom>
          <a:noFill/>
        </p:spPr>
        <p:txBody>
          <a:bodyPr wrap="square" rtlCol="0">
            <a:spAutoFit/>
          </a:bodyPr>
          <a:lstStyle/>
          <a:p>
            <a:pPr defTabSz="914400">
              <a:defRPr/>
            </a:pPr>
            <a:r>
              <a:rPr lang="en-US" sz="1000" b="1" kern="0" dirty="0">
                <a:solidFill>
                  <a:srgbClr val="99B2C8"/>
                </a:solidFill>
              </a:rPr>
              <a:t>6</a:t>
            </a:r>
          </a:p>
        </p:txBody>
      </p:sp>
      <p:sp>
        <p:nvSpPr>
          <p:cNvPr id="32" name="TextBox 31"/>
          <p:cNvSpPr txBox="1"/>
          <p:nvPr/>
        </p:nvSpPr>
        <p:spPr>
          <a:xfrm>
            <a:off x="9541789" y="996096"/>
            <a:ext cx="308455" cy="246221"/>
          </a:xfrm>
          <a:prstGeom prst="rect">
            <a:avLst/>
          </a:prstGeom>
          <a:noFill/>
        </p:spPr>
        <p:txBody>
          <a:bodyPr wrap="square" rtlCol="0">
            <a:spAutoFit/>
          </a:bodyPr>
          <a:lstStyle/>
          <a:p>
            <a:pPr defTabSz="914400">
              <a:defRPr/>
            </a:pPr>
            <a:r>
              <a:rPr lang="en-US" sz="1000" b="1" kern="0" dirty="0">
                <a:solidFill>
                  <a:srgbClr val="99B2C8"/>
                </a:solidFill>
              </a:rPr>
              <a:t>9</a:t>
            </a:r>
          </a:p>
        </p:txBody>
      </p:sp>
      <p:sp>
        <p:nvSpPr>
          <p:cNvPr id="33" name="TextBox 32"/>
          <p:cNvSpPr txBox="1"/>
          <p:nvPr/>
        </p:nvSpPr>
        <p:spPr>
          <a:xfrm>
            <a:off x="9825686" y="712305"/>
            <a:ext cx="371406" cy="246221"/>
          </a:xfrm>
          <a:prstGeom prst="rect">
            <a:avLst/>
          </a:prstGeom>
          <a:noFill/>
        </p:spPr>
        <p:txBody>
          <a:bodyPr wrap="square" rtlCol="0">
            <a:spAutoFit/>
          </a:bodyPr>
          <a:lstStyle/>
          <a:p>
            <a:pPr defTabSz="914400">
              <a:defRPr/>
            </a:pPr>
            <a:r>
              <a:rPr lang="en-US" sz="1000" b="1" kern="0" dirty="0">
                <a:solidFill>
                  <a:srgbClr val="99B2C8"/>
                </a:solidFill>
              </a:rPr>
              <a:t>12</a:t>
            </a:r>
          </a:p>
        </p:txBody>
      </p:sp>
      <p:pic>
        <p:nvPicPr>
          <p:cNvPr id="9" name="Picture 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122547" y="6605278"/>
            <a:ext cx="7131768" cy="13663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0"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7"/>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3000" fill="hold"/>
                                        <p:tgtEl>
                                          <p:spTgt spid="22"/>
                                        </p:tgtEl>
                                        <p:attrNameLst>
                                          <p:attrName>ppt_w</p:attrName>
                                        </p:attrNameLst>
                                      </p:cBhvr>
                                      <p:tavLst>
                                        <p:tav tm="0">
                                          <p:val>
                                            <p:fltVal val="0"/>
                                          </p:val>
                                        </p:tav>
                                        <p:tav tm="100000">
                                          <p:val>
                                            <p:strVal val="#ppt_w"/>
                                          </p:val>
                                        </p:tav>
                                      </p:tavLst>
                                    </p:anim>
                                    <p:anim calcmode="lin" valueType="num">
                                      <p:cBhvr>
                                        <p:cTn id="77" dur="3000" fill="hold"/>
                                        <p:tgtEl>
                                          <p:spTgt spid="22"/>
                                        </p:tgtEl>
                                        <p:attrNameLst>
                                          <p:attrName>ppt_h</p:attrName>
                                        </p:attrNameLst>
                                      </p:cBhvr>
                                      <p:tavLst>
                                        <p:tav tm="0">
                                          <p:val>
                                            <p:fltVal val="0"/>
                                          </p:val>
                                        </p:tav>
                                        <p:tav tm="100000">
                                          <p:val>
                                            <p:strVal val="#ppt_h"/>
                                          </p:val>
                                        </p:tav>
                                      </p:tavLst>
                                    </p:anim>
                                    <p:animEffect transition="in" filter="fade">
                                      <p:cBhvr>
                                        <p:cTn id="78" dur="30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52600" y="228600"/>
            <a:ext cx="7177743" cy="15332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mc:AlternateContent xmlns:mc="http://schemas.openxmlformats.org/markup-compatibility/2006" xmlns:a14="http://schemas.microsoft.com/office/drawing/2010/main">
        <mc:Choice Requires="a14">
          <p:sp>
            <p:nvSpPr>
              <p:cNvPr id="3" name="TextBox 2"/>
              <p:cNvSpPr txBox="1"/>
              <p:nvPr/>
            </p:nvSpPr>
            <p:spPr>
              <a:xfrm>
                <a:off x="2112355" y="234067"/>
                <a:ext cx="6511455" cy="1352871"/>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Điều </a:t>
                </a:r>
                <a:r>
                  <a:rPr lang="en-US" sz="3200" dirty="0" err="1">
                    <a:solidFill>
                      <a:prstClr val="black"/>
                    </a:solidFill>
                    <a:latin typeface="Times New Roman" panose="02020603050405020304" pitchFamily="18" charset="0"/>
                    <a:cs typeface="Times New Roman" panose="02020603050405020304" pitchFamily="18" charset="0"/>
                  </a:rPr>
                  <a:t>kiện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xác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định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phương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trình</a:t>
                </a:r>
                <a:endParaRPr lang="en-US" sz="3200" dirty="0">
                  <a:solidFill>
                    <a:prstClr val="black"/>
                  </a:solidFill>
                  <a:latin typeface="Times New Roman" panose="02020603050405020304" pitchFamily="18" charset="0"/>
                  <a:cs typeface="Times New Roman" panose="02020603050405020304" pitchFamily="18" charset="0"/>
                </a:endParaRPr>
              </a:p>
              <a:p>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b="0" i="1" smtClean="0">
                            <a:solidFill>
                              <a:prstClr val="black"/>
                            </a:solidFill>
                            <a:latin typeface="Cambria Math" panose="02040503050406030204" pitchFamily="18" charset="0"/>
                            <a:cs typeface="Times New Roman" panose="02020603050405020304" pitchFamily="18" charset="0"/>
                          </a:rPr>
                          <m:t>𝑥</m:t>
                        </m:r>
                      </m:num>
                      <m:den>
                        <m:r>
                          <a:rPr lang="en-US" sz="3200" b="0" i="1" smtClean="0">
                            <a:solidFill>
                              <a:prstClr val="black"/>
                            </a:solidFill>
                            <a:latin typeface="Cambria Math" panose="02040503050406030204" pitchFamily="18" charset="0"/>
                            <a:cs typeface="Times New Roman" panose="02020603050405020304" pitchFamily="18" charset="0"/>
                          </a:rPr>
                          <m:t>2</m:t>
                        </m:r>
                      </m:den>
                    </m:f>
                  </m:oMath>
                </a14:m>
                <a:r>
                  <a:rPr lang="en-US" sz="3200"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b="0" i="1" smtClean="0">
                            <a:solidFill>
                              <a:prstClr val="black"/>
                            </a:solidFill>
                            <a:latin typeface="Cambria Math" panose="02040503050406030204" pitchFamily="18" charset="0"/>
                            <a:cs typeface="Times New Roman" panose="02020603050405020304" pitchFamily="18" charset="0"/>
                          </a:rPr>
                          <m:t>1</m:t>
                        </m:r>
                      </m:num>
                      <m:den>
                        <m:r>
                          <a:rPr lang="en-US" sz="3200" b="0" i="1" smtClean="0">
                            <a:solidFill>
                              <a:prstClr val="black"/>
                            </a:solidFill>
                            <a:latin typeface="Cambria Math" panose="02040503050406030204" pitchFamily="18" charset="0"/>
                            <a:cs typeface="Times New Roman" panose="02020603050405020304" pitchFamily="18" charset="0"/>
                          </a:rPr>
                          <m:t>5</m:t>
                        </m:r>
                      </m:den>
                    </m:f>
                  </m:oMath>
                </a14:m>
                <a:r>
                  <a:rPr lang="en-US" sz="3200"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sSup>
                          <m:sSupPr>
                            <m:ctrlPr>
                              <a:rPr lang="en-US" sz="3200" i="1">
                                <a:solidFill>
                                  <a:prstClr val="black"/>
                                </a:solidFill>
                                <a:latin typeface="Cambria Math" panose="02040503050406030204" pitchFamily="18" charset="0"/>
                                <a:cs typeface="Times New Roman" panose="02020603050405020304" pitchFamily="18" charset="0"/>
                              </a:rPr>
                            </m:ctrlPr>
                          </m:sSupPr>
                          <m:e>
                            <m:r>
                              <a:rPr lang="en-US" sz="3200" i="1">
                                <a:solidFill>
                                  <a:prstClr val="black"/>
                                </a:solidFill>
                                <a:latin typeface="Cambria Math" panose="02040503050406030204" pitchFamily="18" charset="0"/>
                                <a:cs typeface="Times New Roman" panose="02020603050405020304" pitchFamily="18" charset="0"/>
                              </a:rPr>
                              <m:t>𝑥</m:t>
                            </m:r>
                          </m:e>
                          <m:sup>
                            <m:r>
                              <a:rPr lang="en-US" sz="3200" i="1">
                                <a:solidFill>
                                  <a:prstClr val="black"/>
                                </a:solidFill>
                                <a:latin typeface="Cambria Math" panose="02040503050406030204" pitchFamily="18" charset="0"/>
                                <a:cs typeface="Times New Roman" panose="02020603050405020304" pitchFamily="18" charset="0"/>
                              </a:rPr>
                              <m:t>2</m:t>
                            </m:r>
                          </m:sup>
                        </m:sSup>
                      </m:num>
                      <m:den>
                        <m:r>
                          <a:rPr lang="en-US" sz="3200" i="1">
                            <a:solidFill>
                              <a:prstClr val="black"/>
                            </a:solidFill>
                            <a:latin typeface="Cambria Math" panose="02040503050406030204" pitchFamily="18" charset="0"/>
                            <a:cs typeface="Times New Roman" panose="02020603050405020304" pitchFamily="18" charset="0"/>
                          </a:rPr>
                          <m:t>𝑥</m:t>
                        </m:r>
                        <m:r>
                          <a:rPr lang="en-US" sz="3200" b="0" i="1" smtClean="0">
                            <a:solidFill>
                              <a:prstClr val="black"/>
                            </a:solidFill>
                            <a:latin typeface="Cambria Math" panose="02040503050406030204" pitchFamily="18" charset="0"/>
                            <a:cs typeface="Times New Roman" panose="02020603050405020304" pitchFamily="18" charset="0"/>
                          </a:rPr>
                          <m:t> −</m:t>
                        </m:r>
                        <m:r>
                          <a:rPr lang="en-US" sz="3200" b="0" i="1" smtClean="0">
                            <a:solidFill>
                              <a:prstClr val="black"/>
                            </a:solidFill>
                            <a:latin typeface="Cambria Math" panose="02040503050406030204" pitchFamily="18" charset="0"/>
                            <a:cs typeface="Times New Roman" panose="02020603050405020304" pitchFamily="18" charset="0"/>
                          </a:rPr>
                          <m:t>3</m:t>
                        </m:r>
                      </m:den>
                    </m:f>
                  </m:oMath>
                </a14:m>
                <a:r>
                  <a:rPr lang="en-US" sz="3200" dirty="0">
                    <a:solidFill>
                      <a:prstClr val="black"/>
                    </a:solidFill>
                    <a:latin typeface="Times New Roman" panose="02020603050405020304" pitchFamily="18" charset="0"/>
                    <a:cs typeface="Times New Roman" panose="02020603050405020304" pitchFamily="18" charset="0"/>
                  </a:rPr>
                  <a:t> là:</a:t>
                </a:r>
              </a:p>
            </p:txBody>
          </p:sp>
        </mc:Choice>
        <mc:Fallback xmlns="">
          <p:sp>
            <p:nvSpPr>
              <p:cNvPr id="3" name="TextBox 2"/>
              <p:cNvSpPr txBox="1">
                <a:spLocks noRot="1" noChangeAspect="1" noMove="1" noResize="1" noEditPoints="1" noAdjustHandles="1" noChangeArrowheads="1" noChangeShapeType="1" noTextEdit="1"/>
              </p:cNvSpPr>
              <p:nvPr/>
            </p:nvSpPr>
            <p:spPr>
              <a:xfrm>
                <a:off x="2112355" y="234067"/>
                <a:ext cx="6511455" cy="1352871"/>
              </a:xfrm>
              <a:prstGeom prst="rect">
                <a:avLst/>
              </a:prstGeom>
              <a:blipFill rotWithShape="1">
                <a:blip r:embed="rId7"/>
                <a:stretch>
                  <a:fillRect l="-5" t="-29" r="8" b="5"/>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511901" y="3204314"/>
                <a:ext cx="25146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a:t>
                </a:r>
                <a14:m>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𝑥</m:t>
                    </m:r>
                    <m:r>
                      <a:rPr lang="en-US" sz="32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3200" dirty="0">
                    <a:solidFill>
                      <a:prstClr val="black"/>
                    </a:solidFill>
                    <a:latin typeface="Times New Roman" panose="02020603050405020304" pitchFamily="18" charset="0"/>
                    <a:cs typeface="Times New Roman" panose="02020603050405020304" pitchFamily="18" charset="0"/>
                  </a:rPr>
                  <a:t>3 </a:t>
                </a:r>
              </a:p>
            </p:txBody>
          </p:sp>
        </mc:Choice>
        <mc:Fallback xmlns="">
          <p:sp>
            <p:nvSpPr>
              <p:cNvPr id="4" name="TextBox 3"/>
              <p:cNvSpPr txBox="1">
                <a:spLocks noRot="1" noChangeAspect="1" noMove="1" noResize="1" noEditPoints="1" noAdjustHandles="1" noChangeArrowheads="1" noChangeShapeType="1" noTextEdit="1"/>
              </p:cNvSpPr>
              <p:nvPr/>
            </p:nvSpPr>
            <p:spPr>
              <a:xfrm>
                <a:off x="2511901" y="3204314"/>
                <a:ext cx="2514600" cy="584775"/>
              </a:xfrm>
              <a:prstGeom prst="rect">
                <a:avLst/>
              </a:prstGeom>
              <a:blipFill rotWithShape="1">
                <a:blip r:embed="rId8"/>
                <a:stretch>
                  <a:fillRect l="-271" t="-1104" r="-234" b="-1078"/>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21313" y="5898454"/>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a:t>
                </a:r>
                <a14:m>
                  <m:oMath xmlns:m="http://schemas.openxmlformats.org/officeDocument/2006/math">
                    <m:r>
                      <a:rPr lang="en-US" sz="3200" i="1">
                        <a:latin typeface="Cambria Math" panose="02040503050406030204" pitchFamily="18" charset="0"/>
                        <a:cs typeface="Times New Roman" panose="02020603050405020304" pitchFamily="18" charset="0"/>
                      </a:rPr>
                      <m:t>𝑥</m:t>
                    </m:r>
                    <m:r>
                      <a:rPr lang="en-US" sz="3200" i="1">
                        <a:latin typeface="Cambria Math" panose="02040503050406030204" pitchFamily="18" charset="0"/>
                        <a:ea typeface="Cambria Math" panose="02040503050406030204" pitchFamily="18" charset="0"/>
                        <a:cs typeface="Times New Roman" panose="02020603050405020304" pitchFamily="18" charset="0"/>
                      </a:rPr>
                      <m:t>≠</m:t>
                    </m:r>
                    <m:r>
                      <a:rPr lang="en-US" sz="3200" i="1">
                        <a:latin typeface="Cambria Math" panose="02040503050406030204" pitchFamily="18" charset="0"/>
                        <a:ea typeface="Cambria Math" panose="02040503050406030204" pitchFamily="18" charset="0"/>
                        <a:cs typeface="Times New Roman" panose="02020603050405020304" pitchFamily="18" charset="0"/>
                      </a:rPr>
                      <m:t>1</m:t>
                    </m:r>
                  </m:oMath>
                </a14:m>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21313" y="5898454"/>
                <a:ext cx="1676400" cy="584775"/>
              </a:xfrm>
              <a:prstGeom prst="rect">
                <a:avLst/>
              </a:prstGeom>
              <a:blipFill rotWithShape="1">
                <a:blip r:embed="rId9"/>
                <a:stretch>
                  <a:fillRect l="-381" t="-1184" r="-377" b="-998"/>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621313" y="4551384"/>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a:t>
                </a:r>
                <a:r>
                  <a:rPr lang="en-US" sz="3200" dirty="0">
                    <a:cs typeface="Times New Roman" panose="02020603050405020304" pitchFamily="18" charset="0"/>
                  </a:rPr>
                  <a:t> </a:t>
                </a:r>
                <a14:m>
                  <m:oMath xmlns:m="http://schemas.openxmlformats.org/officeDocument/2006/math">
                    <m:r>
                      <a:rPr lang="en-US" sz="3200" i="1">
                        <a:latin typeface="Cambria Math" panose="02040503050406030204" pitchFamily="18" charset="0"/>
                        <a:cs typeface="Times New Roman" panose="02020603050405020304" pitchFamily="18" charset="0"/>
                      </a:rPr>
                      <m:t>𝑥</m:t>
                    </m:r>
                    <m:r>
                      <a:rPr lang="en-US" sz="32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dirty="0">
                    <a:solidFill>
                      <a:prstClr val="black"/>
                    </a:solidFill>
                    <a:latin typeface="Times New Roman" panose="02020603050405020304" pitchFamily="18" charset="0"/>
                    <a:cs typeface="Times New Roman" panose="02020603050405020304" pitchFamily="18" charset="0"/>
                  </a:rPr>
                  <a:t>5</a:t>
                </a:r>
              </a:p>
            </p:txBody>
          </p:sp>
        </mc:Choice>
        <mc:Fallback xmlns="">
          <p:sp>
            <p:nvSpPr>
              <p:cNvPr id="7" name="TextBox 6"/>
              <p:cNvSpPr txBox="1">
                <a:spLocks noRot="1" noChangeAspect="1" noMove="1" noResize="1" noEditPoints="1" noAdjustHandles="1" noChangeArrowheads="1" noChangeShapeType="1" noTextEdit="1"/>
              </p:cNvSpPr>
              <p:nvPr/>
            </p:nvSpPr>
            <p:spPr>
              <a:xfrm>
                <a:off x="2621313" y="4551384"/>
                <a:ext cx="1676400" cy="584775"/>
              </a:xfrm>
              <a:prstGeom prst="rect">
                <a:avLst/>
              </a:prstGeom>
              <a:blipFill rotWithShape="1">
                <a:blip r:embed="rId10"/>
                <a:stretch>
                  <a:fillRect l="-381" t="-1144" r="-377" b="-1038"/>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511902" y="2014228"/>
                <a:ext cx="2514599"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 </a:t>
                </a:r>
                <a14:m>
                  <m:oMath xmlns:m="http://schemas.openxmlformats.org/officeDocument/2006/math">
                    <m:r>
                      <a:rPr lang="en-US" sz="3200" i="1">
                        <a:latin typeface="Cambria Math" panose="02040503050406030204" pitchFamily="18" charset="0"/>
                        <a:cs typeface="Times New Roman" panose="02020603050405020304" pitchFamily="18" charset="0"/>
                      </a:rPr>
                      <m:t>𝑥</m:t>
                    </m:r>
                    <m:r>
                      <a:rPr lang="en-US" sz="32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dirty="0">
                    <a:solidFill>
                      <a:prstClr val="black"/>
                    </a:solidFill>
                    <a:latin typeface="Times New Roman" panose="02020603050405020304" pitchFamily="18" charset="0"/>
                    <a:cs typeface="Times New Roman" panose="02020603050405020304" pitchFamily="18" charset="0"/>
                  </a:rPr>
                  <a:t>0</a:t>
                </a:r>
              </a:p>
            </p:txBody>
          </p:sp>
        </mc:Choice>
        <mc:Fallback xmlns="">
          <p:sp>
            <p:nvSpPr>
              <p:cNvPr id="8" name="TextBox 7"/>
              <p:cNvSpPr txBox="1">
                <a:spLocks noRot="1" noChangeAspect="1" noMove="1" noResize="1" noEditPoints="1" noAdjustHandles="1" noChangeArrowheads="1" noChangeShapeType="1" noTextEdit="1"/>
              </p:cNvSpPr>
              <p:nvPr/>
            </p:nvSpPr>
            <p:spPr>
              <a:xfrm>
                <a:off x="2511902" y="2014228"/>
                <a:ext cx="2514599" cy="584775"/>
              </a:xfrm>
              <a:prstGeom prst="rect">
                <a:avLst/>
              </a:prstGeom>
              <a:blipFill rotWithShape="1">
                <a:blip r:embed="rId11"/>
                <a:stretch>
                  <a:fillRect l="-271" t="-1087" r="-234" b="-986"/>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292330" y="2345801"/>
            <a:ext cx="609600" cy="609600"/>
          </a:xfrm>
          <a:prstGeom prst="rect">
            <a:avLst/>
          </a:prstGeom>
        </p:spPr>
      </p:pic>
      <p:sp>
        <p:nvSpPr>
          <p:cNvPr id="16" name="Cloud 15"/>
          <p:cNvSpPr/>
          <p:nvPr/>
        </p:nvSpPr>
        <p:spPr>
          <a:xfrm>
            <a:off x="6324600" y="2438400"/>
            <a:ext cx="2973338" cy="1891006"/>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7107382" y="2780300"/>
            <a:ext cx="1752600" cy="1077218"/>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761819" y="4534666"/>
            <a:ext cx="859494" cy="875535"/>
          </a:xfrm>
          <a:prstGeom prst="rect">
            <a:avLst/>
          </a:prstGeom>
        </p:spPr>
      </p:pic>
      <p:pic>
        <p:nvPicPr>
          <p:cNvPr id="19" name="Picture 18"/>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752599" y="5781519"/>
            <a:ext cx="859494" cy="875535"/>
          </a:xfrm>
          <a:prstGeom prst="rect">
            <a:avLst/>
          </a:prstGeom>
        </p:spPr>
      </p:pic>
      <p:pic>
        <p:nvPicPr>
          <p:cNvPr id="20" name="Picture 19"/>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681023" y="1866981"/>
            <a:ext cx="830879" cy="846386"/>
          </a:xfrm>
          <a:prstGeom prst="rect">
            <a:avLst/>
          </a:prstGeom>
        </p:spPr>
      </p:pic>
      <p:pic>
        <p:nvPicPr>
          <p:cNvPr id="21" name="q4">
            <a:hlinkClick r:id="rId18" action="ppaction://hlinksldjump"/>
          </p:cNvPr>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1200" b="96800" l="10000" r="90000"/>
                    </a14:imgEffect>
                  </a14:imgLayer>
                </a14:imgProps>
              </a:ext>
              <a:ext uri="{28A0092B-C50C-407E-A947-70E740481C1C}">
                <a14:useLocalDpi xmlns:a14="http://schemas.microsoft.com/office/drawing/2010/main" val="0"/>
              </a:ext>
            </a:extLst>
          </a:blip>
          <a:srcRect l="8728" t="2546" r="13090" b="4509"/>
          <a:stretch>
            <a:fillRect/>
          </a:stretch>
        </p:blipFill>
        <p:spPr>
          <a:xfrm>
            <a:off x="9304969" y="5410200"/>
            <a:ext cx="1363031" cy="1350352"/>
          </a:xfrm>
          <a:prstGeom prst="rect">
            <a:avLst/>
          </a:prstGeom>
        </p:spPr>
      </p:pic>
      <p:grpSp>
        <p:nvGrpSpPr>
          <p:cNvPr id="22" name="times up"/>
          <p:cNvGrpSpPr/>
          <p:nvPr/>
        </p:nvGrpSpPr>
        <p:grpSpPr>
          <a:xfrm>
            <a:off x="9305353" y="1752029"/>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20467" y="420"/>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p>
        </p:txBody>
      </p:sp>
      <p:pic>
        <p:nvPicPr>
          <p:cNvPr id="26" name="Picture 2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220200" y="304800"/>
            <a:ext cx="1370670" cy="1366322"/>
          </a:xfrm>
          <a:prstGeom prst="rect">
            <a:avLst/>
          </a:prstGeom>
        </p:spPr>
      </p:pic>
      <p:grpSp>
        <p:nvGrpSpPr>
          <p:cNvPr id="27" name="Clock hand spin"/>
          <p:cNvGrpSpPr/>
          <p:nvPr/>
        </p:nvGrpSpPr>
        <p:grpSpPr>
          <a:xfrm rot="1786145">
            <a:off x="9642686" y="882171"/>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30" name="TextBox 29"/>
          <p:cNvSpPr txBox="1"/>
          <p:nvPr/>
        </p:nvSpPr>
        <p:spPr>
          <a:xfrm>
            <a:off x="10062970" y="927534"/>
            <a:ext cx="281032" cy="246221"/>
          </a:xfrm>
          <a:prstGeom prst="rect">
            <a:avLst/>
          </a:prstGeom>
          <a:noFill/>
        </p:spPr>
        <p:txBody>
          <a:bodyPr wrap="square" rtlCol="0">
            <a:spAutoFit/>
          </a:bodyPr>
          <a:lstStyle/>
          <a:p>
            <a:pPr defTabSz="914400">
              <a:defRPr/>
            </a:pPr>
            <a:r>
              <a:rPr lang="en-US" sz="1000" b="1" kern="0" dirty="0">
                <a:solidFill>
                  <a:srgbClr val="99B2C8"/>
                </a:solidFill>
              </a:rPr>
              <a:t>3</a:t>
            </a:r>
          </a:p>
        </p:txBody>
      </p:sp>
      <p:sp>
        <p:nvSpPr>
          <p:cNvPr id="31" name="TextBox 30"/>
          <p:cNvSpPr txBox="1"/>
          <p:nvPr/>
        </p:nvSpPr>
        <p:spPr>
          <a:xfrm>
            <a:off x="9810384" y="1181181"/>
            <a:ext cx="341087" cy="246221"/>
          </a:xfrm>
          <a:prstGeom prst="rect">
            <a:avLst/>
          </a:prstGeom>
          <a:noFill/>
        </p:spPr>
        <p:txBody>
          <a:bodyPr wrap="square" rtlCol="0">
            <a:spAutoFit/>
          </a:bodyPr>
          <a:lstStyle/>
          <a:p>
            <a:pPr defTabSz="914400">
              <a:defRPr/>
            </a:pPr>
            <a:r>
              <a:rPr lang="en-US" sz="1000" b="1" kern="0" dirty="0">
                <a:solidFill>
                  <a:srgbClr val="99B2C8"/>
                </a:solidFill>
              </a:rPr>
              <a:t>6</a:t>
            </a:r>
          </a:p>
        </p:txBody>
      </p:sp>
      <p:sp>
        <p:nvSpPr>
          <p:cNvPr id="32" name="TextBox 31"/>
          <p:cNvSpPr txBox="1"/>
          <p:nvPr/>
        </p:nvSpPr>
        <p:spPr>
          <a:xfrm>
            <a:off x="9464659" y="965104"/>
            <a:ext cx="308455" cy="246221"/>
          </a:xfrm>
          <a:prstGeom prst="rect">
            <a:avLst/>
          </a:prstGeom>
          <a:noFill/>
        </p:spPr>
        <p:txBody>
          <a:bodyPr wrap="square" rtlCol="0">
            <a:spAutoFit/>
          </a:bodyPr>
          <a:lstStyle/>
          <a:p>
            <a:pPr defTabSz="914400">
              <a:defRPr/>
            </a:pPr>
            <a:r>
              <a:rPr lang="en-US" sz="1000" b="1" kern="0" dirty="0">
                <a:solidFill>
                  <a:srgbClr val="99B2C8"/>
                </a:solidFill>
              </a:rPr>
              <a:t>9</a:t>
            </a:r>
          </a:p>
        </p:txBody>
      </p:sp>
      <p:sp>
        <p:nvSpPr>
          <p:cNvPr id="33" name="TextBox 32"/>
          <p:cNvSpPr txBox="1"/>
          <p:nvPr/>
        </p:nvSpPr>
        <p:spPr>
          <a:xfrm>
            <a:off x="9748556" y="681313"/>
            <a:ext cx="371406" cy="246221"/>
          </a:xfrm>
          <a:prstGeom prst="rect">
            <a:avLst/>
          </a:prstGeom>
          <a:noFill/>
        </p:spPr>
        <p:txBody>
          <a:bodyPr wrap="square" rtlCol="0">
            <a:spAutoFit/>
          </a:bodyPr>
          <a:lstStyle/>
          <a:p>
            <a:pPr defTabSz="914400">
              <a:defRPr/>
            </a:pPr>
            <a:r>
              <a:rPr lang="en-US" sz="1000" b="1" kern="0" dirty="0">
                <a:solidFill>
                  <a:srgbClr val="99B2C8"/>
                </a:solidFill>
              </a:rPr>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8"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7"/>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3000" fill="hold"/>
                                        <p:tgtEl>
                                          <p:spTgt spid="22"/>
                                        </p:tgtEl>
                                        <p:attrNameLst>
                                          <p:attrName>ppt_w</p:attrName>
                                        </p:attrNameLst>
                                      </p:cBhvr>
                                      <p:tavLst>
                                        <p:tav tm="0">
                                          <p:val>
                                            <p:fltVal val="0"/>
                                          </p:val>
                                        </p:tav>
                                        <p:tav tm="100000">
                                          <p:val>
                                            <p:strVal val="#ppt_w"/>
                                          </p:val>
                                        </p:tav>
                                      </p:tavLst>
                                    </p:anim>
                                    <p:anim calcmode="lin" valueType="num">
                                      <p:cBhvr>
                                        <p:cTn id="77" dur="3000" fill="hold"/>
                                        <p:tgtEl>
                                          <p:spTgt spid="22"/>
                                        </p:tgtEl>
                                        <p:attrNameLst>
                                          <p:attrName>ppt_h</p:attrName>
                                        </p:attrNameLst>
                                      </p:cBhvr>
                                      <p:tavLst>
                                        <p:tav tm="0">
                                          <p:val>
                                            <p:fltVal val="0"/>
                                          </p:val>
                                        </p:tav>
                                        <p:tav tm="100000">
                                          <p:val>
                                            <p:strVal val="#ppt_h"/>
                                          </p:val>
                                        </p:tav>
                                      </p:tavLst>
                                    </p:anim>
                                    <p:animEffect transition="in" filter="fade">
                                      <p:cBhvr>
                                        <p:cTn id="78" dur="30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30571" y="117803"/>
            <a:ext cx="6745207" cy="163483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endParaRPr>
          </a:p>
        </p:txBody>
      </p:sp>
      <p:sp>
        <p:nvSpPr>
          <p:cNvPr id="3" name="TextBox 2"/>
          <p:cNvSpPr txBox="1"/>
          <p:nvPr/>
        </p:nvSpPr>
        <p:spPr>
          <a:xfrm>
            <a:off x="2050711" y="280334"/>
            <a:ext cx="6419811" cy="1077218"/>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Nghiệm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hệ</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phương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trình</a:t>
            </a:r>
            <a:r>
              <a:rPr lang="en-US" sz="3200" dirty="0">
                <a:solidFill>
                  <a:prstClr val="black"/>
                </a:solidFill>
                <a:latin typeface="Times New Roman" panose="02020603050405020304" pitchFamily="18" charset="0"/>
                <a:cs typeface="Times New Roman" panose="02020603050405020304" pitchFamily="18" charset="0"/>
              </a:rPr>
              <a:t>:</a:t>
            </a:r>
          </a:p>
          <a:p>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2518996" y="5958564"/>
            <a:ext cx="3253151"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(x; y) = (4; 5)</a:t>
            </a:r>
          </a:p>
        </p:txBody>
      </p:sp>
      <p:sp>
        <p:nvSpPr>
          <p:cNvPr id="6" name="TextBox 5"/>
          <p:cNvSpPr txBox="1"/>
          <p:nvPr/>
        </p:nvSpPr>
        <p:spPr>
          <a:xfrm>
            <a:off x="2522648" y="2165057"/>
            <a:ext cx="309265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 (x; y) = (5; 4)</a:t>
            </a:r>
          </a:p>
        </p:txBody>
      </p:sp>
      <p:sp>
        <p:nvSpPr>
          <p:cNvPr id="7" name="TextBox 6"/>
          <p:cNvSpPr txBox="1"/>
          <p:nvPr/>
        </p:nvSpPr>
        <p:spPr>
          <a:xfrm>
            <a:off x="2518997" y="4619855"/>
            <a:ext cx="325315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 (x; y) = (-4; -5)</a:t>
            </a:r>
          </a:p>
        </p:txBody>
      </p:sp>
      <p:sp>
        <p:nvSpPr>
          <p:cNvPr id="8" name="TextBox 7"/>
          <p:cNvSpPr txBox="1"/>
          <p:nvPr/>
        </p:nvSpPr>
        <p:spPr>
          <a:xfrm>
            <a:off x="2518996" y="3452486"/>
            <a:ext cx="3253153"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(x; y) = (-5; -4)</a:t>
            </a: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292330" y="2345801"/>
            <a:ext cx="609600" cy="609600"/>
          </a:xfrm>
          <a:prstGeom prst="rect">
            <a:avLst/>
          </a:prstGeom>
        </p:spPr>
      </p:pic>
      <p:sp>
        <p:nvSpPr>
          <p:cNvPr id="16" name="Cloud 15"/>
          <p:cNvSpPr/>
          <p:nvPr/>
        </p:nvSpPr>
        <p:spPr>
          <a:xfrm>
            <a:off x="5808821" y="4729701"/>
            <a:ext cx="3092653" cy="185429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prstClr val="white"/>
              </a:solidFill>
            </a:endParaRPr>
          </a:p>
        </p:txBody>
      </p:sp>
      <p:sp>
        <p:nvSpPr>
          <p:cNvPr id="17" name="TextBox 16"/>
          <p:cNvSpPr txBox="1"/>
          <p:nvPr/>
        </p:nvSpPr>
        <p:spPr>
          <a:xfrm>
            <a:off x="6661110" y="5015310"/>
            <a:ext cx="1643574" cy="1077218"/>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630034" y="4548591"/>
            <a:ext cx="916337" cy="933439"/>
          </a:xfrm>
          <a:prstGeom prst="rect">
            <a:avLst/>
          </a:prstGeom>
        </p:spPr>
      </p:pic>
      <p:pic>
        <p:nvPicPr>
          <p:cNvPr id="19" name="Picture 18"/>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615827" y="2042542"/>
            <a:ext cx="944753" cy="962385"/>
          </a:xfrm>
          <a:prstGeom prst="rect">
            <a:avLst/>
          </a:prstGeom>
        </p:spPr>
      </p:pic>
      <p:pic>
        <p:nvPicPr>
          <p:cNvPr id="20" name="Picture 19"/>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615827" y="3248426"/>
            <a:ext cx="944753" cy="962386"/>
          </a:xfrm>
          <a:prstGeom prst="rect">
            <a:avLst/>
          </a:prstGeom>
        </p:spPr>
      </p:pic>
      <p:pic>
        <p:nvPicPr>
          <p:cNvPr id="21" name="q5">
            <a:hlinkClick r:id="rId13" action="ppaction://hlinksldjump"/>
          </p:cNvPr>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96864" y="5410200"/>
            <a:ext cx="1499175" cy="1499175"/>
          </a:xfrm>
          <a:prstGeom prst="rect">
            <a:avLst/>
          </a:prstGeom>
        </p:spPr>
      </p:pic>
      <p:grpSp>
        <p:nvGrpSpPr>
          <p:cNvPr id="22" name="times up"/>
          <p:cNvGrpSpPr/>
          <p:nvPr/>
        </p:nvGrpSpPr>
        <p:grpSpPr>
          <a:xfrm>
            <a:off x="9364158" y="1792767"/>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79272" y="4115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p>
        </p:txBody>
      </p:sp>
      <p:pic>
        <p:nvPicPr>
          <p:cNvPr id="26" name="Pictur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79005" y="345538"/>
            <a:ext cx="1370670" cy="1366322"/>
          </a:xfrm>
          <a:prstGeom prst="rect">
            <a:avLst/>
          </a:prstGeom>
        </p:spPr>
      </p:pic>
      <p:grpSp>
        <p:nvGrpSpPr>
          <p:cNvPr id="27" name="Clock hand spin"/>
          <p:cNvGrpSpPr/>
          <p:nvPr/>
        </p:nvGrpSpPr>
        <p:grpSpPr>
          <a:xfrm rot="1786145">
            <a:off x="9701491" y="922909"/>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30" name="TextBox 29"/>
          <p:cNvSpPr txBox="1"/>
          <p:nvPr/>
        </p:nvSpPr>
        <p:spPr>
          <a:xfrm>
            <a:off x="10121775" y="968272"/>
            <a:ext cx="281032" cy="246221"/>
          </a:xfrm>
          <a:prstGeom prst="rect">
            <a:avLst/>
          </a:prstGeom>
          <a:noFill/>
        </p:spPr>
        <p:txBody>
          <a:bodyPr wrap="square" rtlCol="0">
            <a:spAutoFit/>
          </a:bodyPr>
          <a:lstStyle/>
          <a:p>
            <a:pPr defTabSz="914400">
              <a:defRPr/>
            </a:pPr>
            <a:r>
              <a:rPr lang="en-US" sz="1000" b="1" kern="0" dirty="0">
                <a:solidFill>
                  <a:srgbClr val="99B2C8"/>
                </a:solidFill>
              </a:rPr>
              <a:t>3</a:t>
            </a:r>
          </a:p>
        </p:txBody>
      </p:sp>
      <p:sp>
        <p:nvSpPr>
          <p:cNvPr id="31" name="TextBox 30"/>
          <p:cNvSpPr txBox="1"/>
          <p:nvPr/>
        </p:nvSpPr>
        <p:spPr>
          <a:xfrm>
            <a:off x="9869189" y="1221919"/>
            <a:ext cx="341087" cy="246221"/>
          </a:xfrm>
          <a:prstGeom prst="rect">
            <a:avLst/>
          </a:prstGeom>
          <a:noFill/>
        </p:spPr>
        <p:txBody>
          <a:bodyPr wrap="square" rtlCol="0">
            <a:spAutoFit/>
          </a:bodyPr>
          <a:lstStyle/>
          <a:p>
            <a:pPr defTabSz="914400">
              <a:defRPr/>
            </a:pPr>
            <a:r>
              <a:rPr lang="en-US" sz="1000" b="1" kern="0" dirty="0">
                <a:solidFill>
                  <a:srgbClr val="99B2C8"/>
                </a:solidFill>
              </a:rPr>
              <a:t>6</a:t>
            </a:r>
          </a:p>
        </p:txBody>
      </p:sp>
      <p:sp>
        <p:nvSpPr>
          <p:cNvPr id="32" name="TextBox 31"/>
          <p:cNvSpPr txBox="1"/>
          <p:nvPr/>
        </p:nvSpPr>
        <p:spPr>
          <a:xfrm>
            <a:off x="9523464" y="1005842"/>
            <a:ext cx="308455" cy="246221"/>
          </a:xfrm>
          <a:prstGeom prst="rect">
            <a:avLst/>
          </a:prstGeom>
          <a:noFill/>
        </p:spPr>
        <p:txBody>
          <a:bodyPr wrap="square" rtlCol="0">
            <a:spAutoFit/>
          </a:bodyPr>
          <a:lstStyle/>
          <a:p>
            <a:pPr defTabSz="914400">
              <a:defRPr/>
            </a:pPr>
            <a:r>
              <a:rPr lang="en-US" sz="1000" b="1" kern="0" dirty="0">
                <a:solidFill>
                  <a:srgbClr val="99B2C8"/>
                </a:solidFill>
              </a:rPr>
              <a:t>9</a:t>
            </a:r>
          </a:p>
        </p:txBody>
      </p:sp>
      <p:sp>
        <p:nvSpPr>
          <p:cNvPr id="33" name="TextBox 32"/>
          <p:cNvSpPr txBox="1"/>
          <p:nvPr/>
        </p:nvSpPr>
        <p:spPr>
          <a:xfrm>
            <a:off x="9807361" y="722051"/>
            <a:ext cx="371406" cy="246221"/>
          </a:xfrm>
          <a:prstGeom prst="rect">
            <a:avLst/>
          </a:prstGeom>
          <a:noFill/>
        </p:spPr>
        <p:txBody>
          <a:bodyPr wrap="square" rtlCol="0">
            <a:spAutoFit/>
          </a:bodyPr>
          <a:lstStyle/>
          <a:p>
            <a:pPr defTabSz="914400">
              <a:defRPr/>
            </a:pPr>
            <a:r>
              <a:rPr lang="en-US" sz="1000" b="1" kern="0" dirty="0">
                <a:solidFill>
                  <a:srgbClr val="99B2C8"/>
                </a:solidFill>
              </a:rPr>
              <a:t>12</a:t>
            </a:r>
          </a:p>
        </p:txBody>
      </p:sp>
      <p:graphicFrame>
        <p:nvGraphicFramePr>
          <p:cNvPr id="5" name="Object 4"/>
          <p:cNvGraphicFramePr>
            <a:graphicFrameLocks noChangeAspect="1"/>
          </p:cNvGraphicFramePr>
          <p:nvPr/>
        </p:nvGraphicFramePr>
        <p:xfrm>
          <a:off x="6951663" y="107950"/>
          <a:ext cx="1584325" cy="1177925"/>
        </p:xfrm>
        <a:graphic>
          <a:graphicData uri="http://schemas.openxmlformats.org/presentationml/2006/ole">
            <mc:AlternateContent xmlns:mc="http://schemas.openxmlformats.org/markup-compatibility/2006">
              <mc:Choice xmlns:v="urn:schemas-microsoft-com:vml" Requires="v">
                <p:oleObj name="Equation" r:id="rId16" imgW="20421600" imgH="13716000" progId="Equation.DSMT4">
                  <p:embed/>
                </p:oleObj>
              </mc:Choice>
              <mc:Fallback>
                <p:oleObj name="Equation" r:id="rId16" imgW="20421600" imgH="13716000" progId="Equation.DSMT4">
                  <p:embed/>
                  <p:pic>
                    <p:nvPicPr>
                      <p:cNvPr id="0" name="Picture 1055"/>
                      <p:cNvPicPr/>
                      <p:nvPr/>
                    </p:nvPicPr>
                    <p:blipFill>
                      <a:blip r:embed="rId17"/>
                      <a:stretch>
                        <a:fillRect/>
                      </a:stretch>
                    </p:blipFill>
                    <p:spPr>
                      <a:xfrm>
                        <a:off x="6951663" y="107950"/>
                        <a:ext cx="1584325" cy="117792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8"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7"/>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3000" fill="hold"/>
                                        <p:tgtEl>
                                          <p:spTgt spid="22"/>
                                        </p:tgtEl>
                                        <p:attrNameLst>
                                          <p:attrName>ppt_w</p:attrName>
                                        </p:attrNameLst>
                                      </p:cBhvr>
                                      <p:tavLst>
                                        <p:tav tm="0">
                                          <p:val>
                                            <p:fltVal val="0"/>
                                          </p:val>
                                        </p:tav>
                                        <p:tav tm="100000">
                                          <p:val>
                                            <p:strVal val="#ppt_w"/>
                                          </p:val>
                                        </p:tav>
                                      </p:tavLst>
                                    </p:anim>
                                    <p:anim calcmode="lin" valueType="num">
                                      <p:cBhvr>
                                        <p:cTn id="77" dur="3000" fill="hold"/>
                                        <p:tgtEl>
                                          <p:spTgt spid="22"/>
                                        </p:tgtEl>
                                        <p:attrNameLst>
                                          <p:attrName>ppt_h</p:attrName>
                                        </p:attrNameLst>
                                      </p:cBhvr>
                                      <p:tavLst>
                                        <p:tav tm="0">
                                          <p:val>
                                            <p:fltVal val="0"/>
                                          </p:val>
                                        </p:tav>
                                        <p:tav tm="100000">
                                          <p:val>
                                            <p:strVal val="#ppt_h"/>
                                          </p:val>
                                        </p:tav>
                                      </p:tavLst>
                                    </p:anim>
                                    <p:animEffect transition="in" filter="fade">
                                      <p:cBhvr>
                                        <p:cTn id="78" dur="30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81100" y="117763"/>
            <a:ext cx="7545410" cy="172368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endParaRPr>
          </a:p>
        </p:txBody>
      </p:sp>
      <p:sp>
        <p:nvSpPr>
          <p:cNvPr id="3" name="TextBox 2"/>
          <p:cNvSpPr txBox="1"/>
          <p:nvPr/>
        </p:nvSpPr>
        <p:spPr>
          <a:xfrm>
            <a:off x="1203388" y="422563"/>
            <a:ext cx="7545410" cy="1077218"/>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Giải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phương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trình</a:t>
            </a:r>
            <a:r>
              <a:rPr lang="en-US" sz="3200" dirty="0">
                <a:solidFill>
                  <a:prstClr val="black"/>
                </a:solidFill>
                <a:latin typeface="Times New Roman" panose="02020603050405020304" pitchFamily="18" charset="0"/>
                <a:cs typeface="Times New Roman" panose="02020603050405020304" pitchFamily="18" charset="0"/>
              </a:rPr>
              <a:t> x(2x – 1) + 5(2x – 1) = 0</a:t>
            </a:r>
          </a:p>
          <a:p>
            <a:r>
              <a:rPr lang="en-US" sz="3200" dirty="0">
                <a:solidFill>
                  <a:prstClr val="black"/>
                </a:solidFill>
                <a:latin typeface="Times New Roman" panose="02020603050405020304" pitchFamily="18" charset="0"/>
                <a:cs typeface="Times New Roman" panose="02020603050405020304" pitchFamily="18" charset="0"/>
              </a:rPr>
              <a:t>Ta </a:t>
            </a:r>
            <a:r>
              <a:rPr lang="en-US" sz="3200" dirty="0" err="1">
                <a:solidFill>
                  <a:prstClr val="black"/>
                </a:solidFill>
                <a:latin typeface="Times New Roman" panose="02020603050405020304" pitchFamily="18" charset="0"/>
                <a:cs typeface="Times New Roman" panose="02020603050405020304" pitchFamily="18" charset="0"/>
              </a:rPr>
              <a:t>được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nghiệm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4" name="TextBox 3"/>
              <p:cNvSpPr txBox="1"/>
              <p:nvPr/>
            </p:nvSpPr>
            <p:spPr>
              <a:xfrm>
                <a:off x="2438399" y="2188595"/>
                <a:ext cx="3681845" cy="79034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 x = -5 </a:t>
                </a:r>
                <a:r>
                  <a:rPr lang="en-US" sz="3200" dirty="0" err="1">
                    <a:solidFill>
                      <a:prstClr val="black"/>
                    </a:solidFill>
                    <a:latin typeface="Times New Roman" panose="02020603050405020304" pitchFamily="18" charset="0"/>
                    <a:cs typeface="Times New Roman" panose="02020603050405020304" pitchFamily="18" charset="0"/>
                  </a:rPr>
                  <a:t>và</a:t>
                </a:r>
                <a:r>
                  <a:rPr lang="en-US" sz="3200" dirty="0">
                    <a:solidFill>
                      <a:prstClr val="black"/>
                    </a:solidFill>
                    <a:latin typeface="Times New Roman" panose="02020603050405020304" pitchFamily="18" charset="0"/>
                    <a:cs typeface="Times New Roman" panose="02020603050405020304" pitchFamily="18" charset="0"/>
                  </a:rPr>
                  <a:t> x =</a:t>
                </a:r>
                <a:r>
                  <a:rPr lang="en-US" sz="3200" dirty="0">
                    <a:solidFill>
                      <a:prstClr val="black"/>
                    </a:solidFill>
                    <a:cs typeface="Times New Roman" panose="02020603050405020304" pitchFamily="18" charset="0"/>
                  </a:rPr>
                  <a:t>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b="0" i="1" smtClean="0">
                            <a:solidFill>
                              <a:prstClr val="black"/>
                            </a:solidFill>
                            <a:latin typeface="Cambria Math" panose="02040503050406030204" pitchFamily="18" charset="0"/>
                            <a:cs typeface="Times New Roman" panose="02020603050405020304" pitchFamily="18" charset="0"/>
                          </a:rPr>
                          <m:t>1</m:t>
                        </m:r>
                      </m:num>
                      <m:den>
                        <m:r>
                          <a:rPr lang="en-US" sz="3200" i="1">
                            <a:solidFill>
                              <a:prstClr val="black"/>
                            </a:solidFill>
                            <a:latin typeface="Cambria Math" panose="02040503050406030204" pitchFamily="18" charset="0"/>
                            <a:cs typeface="Times New Roman" panose="02020603050405020304" pitchFamily="18" charset="0"/>
                          </a:rPr>
                          <m:t>2</m:t>
                        </m:r>
                      </m:den>
                    </m:f>
                  </m:oMath>
                </a14:m>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438399" y="2188595"/>
                <a:ext cx="3681845" cy="790345"/>
              </a:xfrm>
              <a:prstGeom prst="rect">
                <a:avLst/>
              </a:prstGeom>
              <a:blipFill rotWithShape="1">
                <a:blip r:embed="rId7"/>
                <a:stretch>
                  <a:fillRect l="-190" t="-852" r="-169" b="-784"/>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434936" y="5937287"/>
                <a:ext cx="3636820" cy="7877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x = -5 </a:t>
                </a:r>
                <a:r>
                  <a:rPr lang="en-US" sz="3200" dirty="0" err="1">
                    <a:solidFill>
                      <a:prstClr val="black"/>
                    </a:solidFill>
                    <a:latin typeface="Times New Roman" panose="02020603050405020304" pitchFamily="18" charset="0"/>
                    <a:cs typeface="Times New Roman" panose="02020603050405020304" pitchFamily="18" charset="0"/>
                  </a:rPr>
                  <a:t>hoặc</a:t>
                </a:r>
                <a:r>
                  <a:rPr lang="en-US" sz="3200" dirty="0">
                    <a:solidFill>
                      <a:prstClr val="black"/>
                    </a:solidFill>
                    <a:latin typeface="Times New Roman" panose="02020603050405020304" pitchFamily="18" charset="0"/>
                    <a:cs typeface="Times New Roman" panose="02020603050405020304" pitchFamily="18" charset="0"/>
                  </a:rPr>
                  <a:t> x =</a:t>
                </a:r>
                <a:r>
                  <a:rPr lang="en-US" sz="3200" dirty="0">
                    <a:solidFill>
                      <a:prstClr val="black"/>
                    </a:solidFill>
                    <a:cs typeface="Times New Roman" panose="02020603050405020304" pitchFamily="18" charset="0"/>
                  </a:rPr>
                  <a:t>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i="1">
                            <a:solidFill>
                              <a:prstClr val="black"/>
                            </a:solidFill>
                            <a:latin typeface="Cambria Math" panose="02040503050406030204" pitchFamily="18" charset="0"/>
                            <a:cs typeface="Times New Roman" panose="02020603050405020304" pitchFamily="18" charset="0"/>
                          </a:rPr>
                          <m:t>1</m:t>
                        </m:r>
                      </m:num>
                      <m:den>
                        <m:r>
                          <a:rPr lang="en-US" sz="3200" i="1">
                            <a:solidFill>
                              <a:prstClr val="black"/>
                            </a:solidFill>
                            <a:latin typeface="Cambria Math" panose="02040503050406030204" pitchFamily="18" charset="0"/>
                            <a:cs typeface="Times New Roman" panose="02020603050405020304" pitchFamily="18" charset="0"/>
                          </a:rPr>
                          <m:t>2</m:t>
                        </m:r>
                      </m:den>
                    </m:f>
                  </m:oMath>
                </a14:m>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434936" y="5937287"/>
                <a:ext cx="3636820" cy="787716"/>
              </a:xfrm>
              <a:prstGeom prst="rect">
                <a:avLst/>
              </a:prstGeom>
              <a:blipFill rotWithShape="1">
                <a:blip r:embed="rId8"/>
                <a:stretch>
                  <a:fillRect l="-184" t="-811" r="-160" b="-761"/>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34936" y="4711466"/>
                <a:ext cx="1676400" cy="79034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 x =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b="0" i="1" smtClean="0">
                            <a:solidFill>
                              <a:prstClr val="black"/>
                            </a:solidFill>
                            <a:latin typeface="Cambria Math" panose="02040503050406030204" pitchFamily="18" charset="0"/>
                            <a:cs typeface="Times New Roman" panose="02020603050405020304" pitchFamily="18" charset="0"/>
                          </a:rPr>
                          <m:t>1</m:t>
                        </m:r>
                      </m:num>
                      <m:den>
                        <m:r>
                          <a:rPr lang="en-US" sz="3200" i="1">
                            <a:solidFill>
                              <a:prstClr val="black"/>
                            </a:solidFill>
                            <a:latin typeface="Cambria Math" panose="02040503050406030204" pitchFamily="18" charset="0"/>
                            <a:cs typeface="Times New Roman" panose="02020603050405020304" pitchFamily="18" charset="0"/>
                          </a:rPr>
                          <m:t>2</m:t>
                        </m:r>
                      </m:den>
                    </m:f>
                  </m:oMath>
                </a14:m>
                <a:r>
                  <a:rPr lang="en-US" sz="32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2434936" y="4711466"/>
                <a:ext cx="1676400" cy="790345"/>
              </a:xfrm>
              <a:prstGeom prst="rect">
                <a:avLst/>
              </a:prstGeom>
              <a:blipFill rotWithShape="1">
                <a:blip r:embed="rId9"/>
                <a:stretch>
                  <a:fillRect l="-399" t="-854" r="-358" b="-782"/>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434936" y="3516236"/>
                <a:ext cx="363682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a:t>
                </a:r>
                <a14:m>
                  <m:oMath xmlns:m="http://schemas.openxmlformats.org/officeDocument/2006/math">
                    <m:r>
                      <a:rPr lang="en-US" sz="3200" b="0" i="1" smtClean="0">
                        <a:solidFill>
                          <a:prstClr val="black"/>
                        </a:solidFill>
                        <a:latin typeface="Cambria Math" panose="02040503050406030204" pitchFamily="18" charset="0"/>
                        <a:cs typeface="Times New Roman" panose="02020603050405020304" pitchFamily="18" charset="0"/>
                      </a:rPr>
                      <m:t>𝑥</m:t>
                    </m:r>
                    <m:r>
                      <a:rPr lang="en-US" sz="3200" b="0" i="1" smtClean="0">
                        <a:solidFill>
                          <a:prstClr val="black"/>
                        </a:solidFill>
                        <a:latin typeface="Cambria Math" panose="02040503050406030204" pitchFamily="18" charset="0"/>
                        <a:cs typeface="Times New Roman" panose="02020603050405020304" pitchFamily="18" charset="0"/>
                      </a:rPr>
                      <m:t>=−</m:t>
                    </m:r>
                    <m:r>
                      <a:rPr lang="en-US" sz="3200" b="0" i="1" smtClean="0">
                        <a:solidFill>
                          <a:prstClr val="black"/>
                        </a:solidFill>
                        <a:latin typeface="Cambria Math" panose="02040503050406030204" pitchFamily="18" charset="0"/>
                        <a:cs typeface="Times New Roman" panose="02020603050405020304" pitchFamily="18" charset="0"/>
                      </a:rPr>
                      <m:t>5</m:t>
                    </m:r>
                  </m:oMath>
                </a14:m>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434936" y="3516236"/>
                <a:ext cx="3636820" cy="584775"/>
              </a:xfrm>
              <a:prstGeom prst="rect">
                <a:avLst/>
              </a:prstGeom>
              <a:blipFill rotWithShape="1">
                <a:blip r:embed="rId10"/>
                <a:stretch>
                  <a:fillRect l="-184" t="-1127" r="-160" b="-1055"/>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292330" y="2345801"/>
            <a:ext cx="609600" cy="609600"/>
          </a:xfrm>
          <a:prstGeom prst="rect">
            <a:avLst/>
          </a:prstGeom>
        </p:spPr>
      </p:pic>
      <p:sp>
        <p:nvSpPr>
          <p:cNvPr id="16" name="Cloud 15"/>
          <p:cNvSpPr/>
          <p:nvPr/>
        </p:nvSpPr>
        <p:spPr>
          <a:xfrm>
            <a:off x="6120245" y="2338189"/>
            <a:ext cx="2957946" cy="1942102"/>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6882245" y="2719189"/>
            <a:ext cx="1600200" cy="1077218"/>
          </a:xfrm>
          <a:prstGeom prst="rect">
            <a:avLst/>
          </a:prstGeom>
          <a:noFill/>
        </p:spPr>
        <p:txBody>
          <a:bodyPr wrap="square" rtlCol="0">
            <a:spAutoFit/>
          </a:bodyPr>
          <a:lstStyle/>
          <a:p>
            <a:pPr algn="ctr"/>
            <a:r>
              <a:rPr lang="en-US" sz="3200" dirty="0">
                <a:solidFill>
                  <a:prstClr val="black"/>
                </a:solidFill>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485793" y="5796698"/>
            <a:ext cx="1004455" cy="1023202"/>
          </a:xfrm>
          <a:prstGeom prst="rect">
            <a:avLst/>
          </a:prstGeom>
        </p:spPr>
      </p:pic>
      <p:pic>
        <p:nvPicPr>
          <p:cNvPr id="19" name="Picture 18"/>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431040" y="4612518"/>
            <a:ext cx="1003896" cy="1022632"/>
          </a:xfrm>
          <a:prstGeom prst="rect">
            <a:avLst/>
          </a:prstGeom>
        </p:spPr>
      </p:pic>
      <p:pic>
        <p:nvPicPr>
          <p:cNvPr id="20" name="Picture 19"/>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444006" y="3383826"/>
            <a:ext cx="990931" cy="1009425"/>
          </a:xfrm>
          <a:prstGeom prst="rect">
            <a:avLst/>
          </a:prstGeom>
        </p:spPr>
      </p:pic>
      <p:pic>
        <p:nvPicPr>
          <p:cNvPr id="21" name="q6">
            <a:hlinkClick r:id="rId19" action="ppaction://hlinksldjump"/>
          </p:cNvPr>
          <p:cNvPicPr>
            <a:picLocks noChangeAspect="1"/>
          </p:cNvPicPr>
          <p:nvPr/>
        </p:nvPicPr>
        <p:blipFill rotWithShape="1">
          <a:blip r:embed="rId20" cstate="print">
            <a:extLst>
              <a:ext uri="{BEBA8EAE-BF5A-486C-A8C5-ECC9F3942E4B}">
                <a14:imgProps xmlns:a14="http://schemas.microsoft.com/office/drawing/2010/main">
                  <a14:imgLayer r:embed="rId21">
                    <a14:imgEffect>
                      <a14:backgroundRemoval t="10000" b="90000" l="10000" r="90000"/>
                    </a14:imgEffect>
                  </a14:imgLayer>
                </a14:imgProps>
              </a:ext>
              <a:ext uri="{28A0092B-C50C-407E-A947-70E740481C1C}">
                <a14:useLocalDpi xmlns:a14="http://schemas.microsoft.com/office/drawing/2010/main" val="0"/>
              </a:ext>
            </a:extLst>
          </a:blip>
          <a:srcRect l="19899" t="17576" r="25555" b="21786"/>
          <a:stretch>
            <a:fillRect/>
          </a:stretch>
        </p:blipFill>
        <p:spPr>
          <a:xfrm>
            <a:off x="9448693" y="5556210"/>
            <a:ext cx="1219307" cy="1355511"/>
          </a:xfrm>
          <a:prstGeom prst="rect">
            <a:avLst/>
          </a:prstGeom>
        </p:spPr>
      </p:pic>
      <p:grpSp>
        <p:nvGrpSpPr>
          <p:cNvPr id="22" name="times up"/>
          <p:cNvGrpSpPr/>
          <p:nvPr/>
        </p:nvGrpSpPr>
        <p:grpSpPr>
          <a:xfrm>
            <a:off x="9382482" y="1792767"/>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97596" y="4115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p>
        </p:txBody>
      </p:sp>
      <p:pic>
        <p:nvPicPr>
          <p:cNvPr id="26" name="Picture 2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297329" y="345538"/>
            <a:ext cx="1370670" cy="1366322"/>
          </a:xfrm>
          <a:prstGeom prst="rect">
            <a:avLst/>
          </a:prstGeom>
        </p:spPr>
      </p:pic>
      <p:grpSp>
        <p:nvGrpSpPr>
          <p:cNvPr id="27" name="Clock hand spin"/>
          <p:cNvGrpSpPr/>
          <p:nvPr/>
        </p:nvGrpSpPr>
        <p:grpSpPr>
          <a:xfrm rot="1786145">
            <a:off x="9719815" y="922909"/>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30" name="TextBox 29"/>
          <p:cNvSpPr txBox="1"/>
          <p:nvPr/>
        </p:nvSpPr>
        <p:spPr>
          <a:xfrm>
            <a:off x="10140099" y="968272"/>
            <a:ext cx="281032" cy="246221"/>
          </a:xfrm>
          <a:prstGeom prst="rect">
            <a:avLst/>
          </a:prstGeom>
          <a:noFill/>
        </p:spPr>
        <p:txBody>
          <a:bodyPr wrap="square" rtlCol="0">
            <a:spAutoFit/>
          </a:bodyPr>
          <a:lstStyle/>
          <a:p>
            <a:pPr defTabSz="914400">
              <a:defRPr/>
            </a:pPr>
            <a:r>
              <a:rPr lang="en-US" sz="1000" b="1" kern="0" dirty="0">
                <a:solidFill>
                  <a:srgbClr val="99B2C8"/>
                </a:solidFill>
              </a:rPr>
              <a:t>3</a:t>
            </a:r>
          </a:p>
        </p:txBody>
      </p:sp>
      <p:sp>
        <p:nvSpPr>
          <p:cNvPr id="31" name="TextBox 30"/>
          <p:cNvSpPr txBox="1"/>
          <p:nvPr/>
        </p:nvSpPr>
        <p:spPr>
          <a:xfrm>
            <a:off x="9887513" y="1221919"/>
            <a:ext cx="341087" cy="246221"/>
          </a:xfrm>
          <a:prstGeom prst="rect">
            <a:avLst/>
          </a:prstGeom>
          <a:noFill/>
        </p:spPr>
        <p:txBody>
          <a:bodyPr wrap="square" rtlCol="0">
            <a:spAutoFit/>
          </a:bodyPr>
          <a:lstStyle/>
          <a:p>
            <a:pPr defTabSz="914400">
              <a:defRPr/>
            </a:pPr>
            <a:r>
              <a:rPr lang="en-US" sz="1000" b="1" kern="0" dirty="0">
                <a:solidFill>
                  <a:srgbClr val="99B2C8"/>
                </a:solidFill>
              </a:rPr>
              <a:t>6</a:t>
            </a:r>
          </a:p>
        </p:txBody>
      </p:sp>
      <p:sp>
        <p:nvSpPr>
          <p:cNvPr id="32" name="TextBox 31"/>
          <p:cNvSpPr txBox="1"/>
          <p:nvPr/>
        </p:nvSpPr>
        <p:spPr>
          <a:xfrm>
            <a:off x="9541788" y="1005842"/>
            <a:ext cx="308455" cy="246221"/>
          </a:xfrm>
          <a:prstGeom prst="rect">
            <a:avLst/>
          </a:prstGeom>
          <a:noFill/>
        </p:spPr>
        <p:txBody>
          <a:bodyPr wrap="square" rtlCol="0">
            <a:spAutoFit/>
          </a:bodyPr>
          <a:lstStyle/>
          <a:p>
            <a:pPr defTabSz="914400">
              <a:defRPr/>
            </a:pPr>
            <a:r>
              <a:rPr lang="en-US" sz="1000" b="1" kern="0" dirty="0">
                <a:solidFill>
                  <a:srgbClr val="99B2C8"/>
                </a:solidFill>
              </a:rPr>
              <a:t>9</a:t>
            </a:r>
          </a:p>
        </p:txBody>
      </p:sp>
      <p:sp>
        <p:nvSpPr>
          <p:cNvPr id="33" name="TextBox 32"/>
          <p:cNvSpPr txBox="1"/>
          <p:nvPr/>
        </p:nvSpPr>
        <p:spPr>
          <a:xfrm>
            <a:off x="9825685" y="722051"/>
            <a:ext cx="371406" cy="246221"/>
          </a:xfrm>
          <a:prstGeom prst="rect">
            <a:avLst/>
          </a:prstGeom>
          <a:noFill/>
        </p:spPr>
        <p:txBody>
          <a:bodyPr wrap="square" rtlCol="0">
            <a:spAutoFit/>
          </a:bodyPr>
          <a:lstStyle/>
          <a:p>
            <a:pPr defTabSz="914400">
              <a:defRPr/>
            </a:pPr>
            <a:r>
              <a:rPr lang="en-US" sz="1000" b="1" kern="0" dirty="0">
                <a:solidFill>
                  <a:srgbClr val="99B2C8"/>
                </a:solidFill>
              </a:rPr>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8"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7"/>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3000" fill="hold"/>
                                        <p:tgtEl>
                                          <p:spTgt spid="22"/>
                                        </p:tgtEl>
                                        <p:attrNameLst>
                                          <p:attrName>ppt_w</p:attrName>
                                        </p:attrNameLst>
                                      </p:cBhvr>
                                      <p:tavLst>
                                        <p:tav tm="0">
                                          <p:val>
                                            <p:fltVal val="0"/>
                                          </p:val>
                                        </p:tav>
                                        <p:tav tm="100000">
                                          <p:val>
                                            <p:strVal val="#ppt_w"/>
                                          </p:val>
                                        </p:tav>
                                      </p:tavLst>
                                    </p:anim>
                                    <p:anim calcmode="lin" valueType="num">
                                      <p:cBhvr>
                                        <p:cTn id="77" dur="3000" fill="hold"/>
                                        <p:tgtEl>
                                          <p:spTgt spid="22"/>
                                        </p:tgtEl>
                                        <p:attrNameLst>
                                          <p:attrName>ppt_h</p:attrName>
                                        </p:attrNameLst>
                                      </p:cBhvr>
                                      <p:tavLst>
                                        <p:tav tm="0">
                                          <p:val>
                                            <p:fltVal val="0"/>
                                          </p:val>
                                        </p:tav>
                                        <p:tav tm="100000">
                                          <p:val>
                                            <p:strVal val="#ppt_h"/>
                                          </p:val>
                                        </p:tav>
                                      </p:tavLst>
                                    </p:anim>
                                    <p:animEffect transition="in" filter="fade">
                                      <p:cBhvr>
                                        <p:cTn id="78" dur="30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4744" y="1395953"/>
            <a:ext cx="8200416" cy="2905604"/>
          </a:xfrm>
          <a:prstGeom prst="rect">
            <a:avLst/>
          </a:prstGeom>
          <a:noFill/>
        </p:spPr>
        <p:txBody>
          <a:bodyPr wrap="square">
            <a:spAutoFit/>
          </a:bodyPr>
          <a:lstStyle/>
          <a:p>
            <a:pPr algn="ctr">
              <a:spcAft>
                <a:spcPts val="600"/>
              </a:spcAft>
            </a:pPr>
            <a:r>
              <a:rPr lang="en-US"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TẬP </a:t>
            </a:r>
          </a:p>
          <a:p>
            <a:pPr algn="ctr">
              <a:spcAft>
                <a:spcPts val="600"/>
              </a:spcAft>
            </a:pPr>
            <a:r>
              <a:rPr lang="en-US"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CUỐI CHƯƠNG I</a:t>
            </a:r>
          </a:p>
          <a:p>
            <a:pPr algn="ctr">
              <a:lnSpc>
                <a:spcPct val="150000"/>
              </a:lnSpc>
              <a:spcAft>
                <a:spcPts val="800"/>
              </a:spcAft>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2471</Words>
  <Application>Microsoft Office PowerPoint</Application>
  <PresentationFormat>Widescreen</PresentationFormat>
  <Paragraphs>243</Paragraphs>
  <Slides>31</Slides>
  <Notes>0</Notes>
  <HiddenSlides>0</HiddenSlides>
  <MMClips>25</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31</vt:i4>
      </vt:variant>
    </vt:vector>
  </HeadingPairs>
  <TitlesOfParts>
    <vt:vector size="44" baseType="lpstr">
      <vt:lpstr>Microsoft YaHei</vt:lpstr>
      <vt:lpstr>Agency FB</vt:lpstr>
      <vt:lpstr>Arial</vt:lpstr>
      <vt:lpstr>Calibri</vt:lpstr>
      <vt:lpstr>Calibri Light</vt:lpstr>
      <vt:lpstr>Cambria Math</vt:lpstr>
      <vt:lpstr>Times New Roman</vt:lpstr>
      <vt:lpstr>Trebuchet MS</vt:lpstr>
      <vt:lpstr>Wingdings 3</vt:lpstr>
      <vt:lpstr>Facet</vt:lpstr>
      <vt:lpstr>Office Theme</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80</cp:revision>
  <dcterms:created xsi:type="dcterms:W3CDTF">2023-06-19T08:36:00Z</dcterms:created>
  <dcterms:modified xsi:type="dcterms:W3CDTF">2024-09-10T14:10:53Z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095BD2B0ACFA4BCCBCF1EAC3CB3DC1D7_12</vt:lpwstr>
  </property>
  <property fmtid="{D5CDD505-2E9C-101B-9397-08002B2CF9AE}" pid="3" name="KSOProductBuildVer">
    <vt:lpwstr>1033-12.2.0.17119</vt:lpwstr>
  </property>
</Properties>
</file>