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71" r:id="rId2"/>
    <p:sldId id="256" r:id="rId3"/>
    <p:sldId id="257" r:id="rId4"/>
    <p:sldId id="274" r:id="rId5"/>
    <p:sldId id="275" r:id="rId6"/>
    <p:sldId id="276" r:id="rId7"/>
    <p:sldId id="258" r:id="rId8"/>
    <p:sldId id="259" r:id="rId9"/>
    <p:sldId id="260" r:id="rId10"/>
    <p:sldId id="273" r:id="rId11"/>
    <p:sldId id="261" r:id="rId12"/>
    <p:sldId id="265" r:id="rId13"/>
    <p:sldId id="266" r:id="rId14"/>
    <p:sldId id="267" r:id="rId15"/>
    <p:sldId id="277" r:id="rId16"/>
    <p:sldId id="264" r:id="rId17"/>
    <p:sldId id="263" r:id="rId18"/>
    <p:sldId id="272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65D1"/>
    <a:srgbClr val="008000"/>
    <a:srgbClr val="0FB7BD"/>
    <a:srgbClr val="A3E7FF"/>
    <a:srgbClr val="89E0FF"/>
    <a:srgbClr val="BDD7EE"/>
    <a:srgbClr val="B7B2D8"/>
    <a:srgbClr val="E1DFEF"/>
    <a:srgbClr val="F8CBAD"/>
    <a:srgbClr val="F4B1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132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19/2/2023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Thiếu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9782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Thiếu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1459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Thiếu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19/2/2023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19/2/2023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19/2/2023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19/2/2023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19/2/2023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19/2/2023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19/2/2023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19/2/2023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19/2/2023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19/2/2023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19/2/2023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19/2/2023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5" Type="http://schemas.openxmlformats.org/officeDocument/2006/relationships/slide" Target="slide13.xml"/><Relationship Id="rId4" Type="http://schemas.openxmlformats.org/officeDocument/2006/relationships/slide" Target="slide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5" Type="http://schemas.openxmlformats.org/officeDocument/2006/relationships/slide" Target="slide13.xml"/><Relationship Id="rId4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558A7274-0CC0-430C-AE46-9A83E249B73B}"/>
              </a:ext>
            </a:extLst>
          </p:cNvPr>
          <p:cNvCxnSpPr>
            <a:stCxn id="15" idx="3"/>
            <a:endCxn id="34" idx="1"/>
          </p:cNvCxnSpPr>
          <p:nvPr/>
        </p:nvCxnSpPr>
        <p:spPr>
          <a:xfrm>
            <a:off x="3551275" y="2690699"/>
            <a:ext cx="1180214" cy="11263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4BE4D76E-DCE9-48BF-B454-EAF93EFF6583}"/>
              </a:ext>
            </a:extLst>
          </p:cNvPr>
          <p:cNvCxnSpPr>
            <a:stCxn id="15" idx="3"/>
          </p:cNvCxnSpPr>
          <p:nvPr/>
        </p:nvCxnSpPr>
        <p:spPr>
          <a:xfrm>
            <a:off x="3551275" y="2690699"/>
            <a:ext cx="1320976" cy="21013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45BE07EA-EC05-4C1F-A9AC-4602BEDC86A5}"/>
              </a:ext>
            </a:extLst>
          </p:cNvPr>
          <p:cNvCxnSpPr>
            <a:stCxn id="31" idx="3"/>
          </p:cNvCxnSpPr>
          <p:nvPr/>
        </p:nvCxnSpPr>
        <p:spPr>
          <a:xfrm flipV="1">
            <a:off x="3551275" y="2210937"/>
            <a:ext cx="1176598" cy="1610466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015EB390-6278-4AF1-8413-7571A5B9DAEC}"/>
              </a:ext>
            </a:extLst>
          </p:cNvPr>
          <p:cNvCxnSpPr>
            <a:stCxn id="32" idx="3"/>
            <a:endCxn id="33" idx="1"/>
          </p:cNvCxnSpPr>
          <p:nvPr/>
        </p:nvCxnSpPr>
        <p:spPr>
          <a:xfrm flipV="1">
            <a:off x="3551275" y="2959837"/>
            <a:ext cx="1176598" cy="1992271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BB502748-5F23-4ECB-922E-6B9C1A52B633}"/>
              </a:ext>
            </a:extLst>
          </p:cNvPr>
          <p:cNvCxnSpPr>
            <a:stCxn id="32" idx="3"/>
            <a:endCxn id="36" idx="1"/>
          </p:cNvCxnSpPr>
          <p:nvPr/>
        </p:nvCxnSpPr>
        <p:spPr>
          <a:xfrm>
            <a:off x="3551275" y="4952108"/>
            <a:ext cx="1180214" cy="579474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2220" y="77215"/>
            <a:ext cx="71353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 and match the cities with the adjectives describing them.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127051" y="2339824"/>
            <a:ext cx="2424224" cy="70174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8CB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70C0"/>
                </a:solidFill>
              </a:rPr>
              <a:t>1. </a:t>
            </a:r>
            <a:r>
              <a:rPr lang="en-US" sz="3600" dirty="0">
                <a:solidFill>
                  <a:schemeClr val="tx1"/>
                </a:solidFill>
              </a:rPr>
              <a:t>Sydney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127051" y="3470528"/>
            <a:ext cx="2424224" cy="70174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8CB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0070C0"/>
                </a:solidFill>
              </a:rPr>
              <a:t>2. </a:t>
            </a:r>
            <a:r>
              <a:rPr lang="en-US" sz="3600">
                <a:solidFill>
                  <a:schemeClr val="tx1"/>
                </a:solidFill>
              </a:rPr>
              <a:t>London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127051" y="4601233"/>
            <a:ext cx="2424224" cy="70174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8CB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0070C0"/>
                </a:solidFill>
              </a:rPr>
              <a:t>3. </a:t>
            </a:r>
            <a:r>
              <a:rPr lang="en-US" sz="3600">
                <a:solidFill>
                  <a:schemeClr val="tx1"/>
                </a:solidFill>
              </a:rPr>
              <a:t>New York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727873" y="1873989"/>
            <a:ext cx="2459736" cy="457200"/>
          </a:xfrm>
          <a:prstGeom prst="rect">
            <a:avLst/>
          </a:prstGeom>
          <a:solidFill>
            <a:srgbClr val="B7B2D8"/>
          </a:solidFill>
          <a:ln>
            <a:solidFill>
              <a:srgbClr val="B7B2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a.  rainy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727873" y="2731237"/>
            <a:ext cx="2459736" cy="457200"/>
          </a:xfrm>
          <a:prstGeom prst="rect">
            <a:avLst/>
          </a:prstGeom>
          <a:solidFill>
            <a:srgbClr val="B7B2D8"/>
          </a:solidFill>
          <a:ln>
            <a:solidFill>
              <a:srgbClr val="B7B2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b.  crowded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731489" y="3588486"/>
            <a:ext cx="2459736" cy="457200"/>
          </a:xfrm>
          <a:prstGeom prst="rect">
            <a:avLst/>
          </a:prstGeom>
          <a:solidFill>
            <a:srgbClr val="B7B2D8"/>
          </a:solidFill>
          <a:ln>
            <a:solidFill>
              <a:srgbClr val="B7B2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c.  exciting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727873" y="4445734"/>
            <a:ext cx="2459736" cy="457200"/>
          </a:xfrm>
          <a:prstGeom prst="rect">
            <a:avLst/>
          </a:prstGeom>
          <a:solidFill>
            <a:srgbClr val="B7B2D8"/>
          </a:solidFill>
          <a:ln>
            <a:solidFill>
              <a:srgbClr val="B7B2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d.  beautiful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731489" y="5302982"/>
            <a:ext cx="2456120" cy="457200"/>
          </a:xfrm>
          <a:prstGeom prst="rect">
            <a:avLst/>
          </a:prstGeom>
          <a:solidFill>
            <a:srgbClr val="B7B2D8"/>
          </a:solidFill>
          <a:ln>
            <a:solidFill>
              <a:srgbClr val="B7B2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e.  interesting</a:t>
            </a:r>
          </a:p>
        </p:txBody>
      </p:sp>
      <p:sp>
        <p:nvSpPr>
          <p:cNvPr id="2" name="Oval 1">
            <a:hlinkClick r:id="rId4" action="ppaction://hlinksldjump"/>
            <a:extLst>
              <a:ext uri="{FF2B5EF4-FFF2-40B4-BE49-F238E27FC236}">
                <a16:creationId xmlns:a16="http://schemas.microsoft.com/office/drawing/2014/main" xmlns="" id="{ABC8461A-87AB-4B64-B9FA-CE73A8E37473}"/>
              </a:ext>
            </a:extLst>
          </p:cNvPr>
          <p:cNvSpPr/>
          <p:nvPr/>
        </p:nvSpPr>
        <p:spPr>
          <a:xfrm>
            <a:off x="521110" y="2517058"/>
            <a:ext cx="320040" cy="32004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Oval 19">
            <a:hlinkClick r:id="rId5" action="ppaction://hlinksldjump"/>
            <a:extLst>
              <a:ext uri="{FF2B5EF4-FFF2-40B4-BE49-F238E27FC236}">
                <a16:creationId xmlns:a16="http://schemas.microsoft.com/office/drawing/2014/main" xmlns="" id="{3C01FC17-17B3-43C1-A86E-99CA5954D0BA}"/>
              </a:ext>
            </a:extLst>
          </p:cNvPr>
          <p:cNvSpPr/>
          <p:nvPr/>
        </p:nvSpPr>
        <p:spPr>
          <a:xfrm>
            <a:off x="556998" y="3657066"/>
            <a:ext cx="320040" cy="32004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2" name="Oval 21">
            <a:hlinkClick r:id="rId6" action="ppaction://hlinksldjump"/>
            <a:extLst>
              <a:ext uri="{FF2B5EF4-FFF2-40B4-BE49-F238E27FC236}">
                <a16:creationId xmlns:a16="http://schemas.microsoft.com/office/drawing/2014/main" xmlns="" id="{E9BA6858-2EEA-49A6-8F55-39256B3B3AA2}"/>
              </a:ext>
            </a:extLst>
          </p:cNvPr>
          <p:cNvSpPr/>
          <p:nvPr/>
        </p:nvSpPr>
        <p:spPr>
          <a:xfrm>
            <a:off x="551590" y="4792087"/>
            <a:ext cx="320040" cy="32004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45440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558A7274-0CC0-430C-AE46-9A83E249B73B}"/>
              </a:ext>
            </a:extLst>
          </p:cNvPr>
          <p:cNvCxnSpPr>
            <a:stCxn id="15" idx="3"/>
            <a:endCxn id="19" idx="1"/>
          </p:cNvCxnSpPr>
          <p:nvPr/>
        </p:nvCxnSpPr>
        <p:spPr>
          <a:xfrm flipV="1">
            <a:off x="3551275" y="2102589"/>
            <a:ext cx="1176598" cy="58811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4BE4D76E-DCE9-48BF-B454-EAF93EFF6583}"/>
              </a:ext>
            </a:extLst>
          </p:cNvPr>
          <p:cNvCxnSpPr>
            <a:stCxn id="15" idx="3"/>
            <a:endCxn id="33" idx="1"/>
          </p:cNvCxnSpPr>
          <p:nvPr/>
        </p:nvCxnSpPr>
        <p:spPr>
          <a:xfrm>
            <a:off x="3551275" y="2690699"/>
            <a:ext cx="1176598" cy="269138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45BE07EA-EC05-4C1F-A9AC-4602BEDC86A5}"/>
              </a:ext>
            </a:extLst>
          </p:cNvPr>
          <p:cNvCxnSpPr>
            <a:stCxn id="31" idx="3"/>
            <a:endCxn id="34" idx="1"/>
          </p:cNvCxnSpPr>
          <p:nvPr/>
        </p:nvCxnSpPr>
        <p:spPr>
          <a:xfrm flipV="1">
            <a:off x="3551275" y="3817086"/>
            <a:ext cx="1180214" cy="4317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015EB390-6278-4AF1-8413-7571A5B9DAEC}"/>
              </a:ext>
            </a:extLst>
          </p:cNvPr>
          <p:cNvCxnSpPr>
            <a:stCxn id="32" idx="3"/>
            <a:endCxn id="35" idx="1"/>
          </p:cNvCxnSpPr>
          <p:nvPr/>
        </p:nvCxnSpPr>
        <p:spPr>
          <a:xfrm flipV="1">
            <a:off x="3551275" y="4674334"/>
            <a:ext cx="1176598" cy="277774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BB502748-5F23-4ECB-922E-6B9C1A52B633}"/>
              </a:ext>
            </a:extLst>
          </p:cNvPr>
          <p:cNvCxnSpPr>
            <a:stCxn id="32" idx="3"/>
            <a:endCxn id="36" idx="1"/>
          </p:cNvCxnSpPr>
          <p:nvPr/>
        </p:nvCxnSpPr>
        <p:spPr>
          <a:xfrm>
            <a:off x="3551275" y="4952108"/>
            <a:ext cx="1180214" cy="579474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2220" y="77215"/>
            <a:ext cx="71353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 and match the cities with the adjectives describing them.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127051" y="2339824"/>
            <a:ext cx="2424224" cy="70174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8CB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70C0"/>
                </a:solidFill>
              </a:rPr>
              <a:t>1. </a:t>
            </a:r>
            <a:r>
              <a:rPr lang="en-US" sz="3600" dirty="0">
                <a:solidFill>
                  <a:schemeClr val="tx1"/>
                </a:solidFill>
              </a:rPr>
              <a:t>Sydney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127051" y="3470528"/>
            <a:ext cx="2424224" cy="70174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8CB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0070C0"/>
                </a:solidFill>
              </a:rPr>
              <a:t>2. </a:t>
            </a:r>
            <a:r>
              <a:rPr lang="en-US" sz="3600">
                <a:solidFill>
                  <a:schemeClr val="tx1"/>
                </a:solidFill>
              </a:rPr>
              <a:t>London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127051" y="4601233"/>
            <a:ext cx="2424224" cy="70174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8CB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0070C0"/>
                </a:solidFill>
              </a:rPr>
              <a:t>3. </a:t>
            </a:r>
            <a:r>
              <a:rPr lang="en-US" sz="3600">
                <a:solidFill>
                  <a:schemeClr val="tx1"/>
                </a:solidFill>
              </a:rPr>
              <a:t>New York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727873" y="1873989"/>
            <a:ext cx="2459736" cy="457200"/>
          </a:xfrm>
          <a:prstGeom prst="rect">
            <a:avLst/>
          </a:prstGeom>
          <a:solidFill>
            <a:srgbClr val="B7B2D8"/>
          </a:solidFill>
          <a:ln>
            <a:solidFill>
              <a:srgbClr val="B7B2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a.  rainy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727873" y="2731237"/>
            <a:ext cx="2459736" cy="457200"/>
          </a:xfrm>
          <a:prstGeom prst="rect">
            <a:avLst/>
          </a:prstGeom>
          <a:solidFill>
            <a:srgbClr val="B7B2D8"/>
          </a:solidFill>
          <a:ln>
            <a:solidFill>
              <a:srgbClr val="B7B2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b.  crowded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731489" y="3588486"/>
            <a:ext cx="2459736" cy="457200"/>
          </a:xfrm>
          <a:prstGeom prst="rect">
            <a:avLst/>
          </a:prstGeom>
          <a:solidFill>
            <a:srgbClr val="B7B2D8"/>
          </a:solidFill>
          <a:ln>
            <a:solidFill>
              <a:srgbClr val="B7B2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/>
              <a:t>c.  exciting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727873" y="4445734"/>
            <a:ext cx="2459736" cy="457200"/>
          </a:xfrm>
          <a:prstGeom prst="rect">
            <a:avLst/>
          </a:prstGeom>
          <a:solidFill>
            <a:srgbClr val="B7B2D8"/>
          </a:solidFill>
          <a:ln>
            <a:solidFill>
              <a:srgbClr val="B7B2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d.  beautiful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731489" y="5302982"/>
            <a:ext cx="2456120" cy="457200"/>
          </a:xfrm>
          <a:prstGeom prst="rect">
            <a:avLst/>
          </a:prstGeom>
          <a:solidFill>
            <a:srgbClr val="B7B2D8"/>
          </a:solidFill>
          <a:ln>
            <a:solidFill>
              <a:srgbClr val="B7B2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e.  interesting</a:t>
            </a:r>
          </a:p>
        </p:txBody>
      </p:sp>
      <p:sp>
        <p:nvSpPr>
          <p:cNvPr id="2" name="Oval 1">
            <a:hlinkClick r:id="rId4" action="ppaction://hlinksldjump"/>
            <a:extLst>
              <a:ext uri="{FF2B5EF4-FFF2-40B4-BE49-F238E27FC236}">
                <a16:creationId xmlns:a16="http://schemas.microsoft.com/office/drawing/2014/main" xmlns="" id="{ABC8461A-87AB-4B64-B9FA-CE73A8E37473}"/>
              </a:ext>
            </a:extLst>
          </p:cNvPr>
          <p:cNvSpPr/>
          <p:nvPr/>
        </p:nvSpPr>
        <p:spPr>
          <a:xfrm>
            <a:off x="521110" y="2517058"/>
            <a:ext cx="320040" cy="32004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Oval 19">
            <a:hlinkClick r:id="rId5" action="ppaction://hlinksldjump"/>
            <a:extLst>
              <a:ext uri="{FF2B5EF4-FFF2-40B4-BE49-F238E27FC236}">
                <a16:creationId xmlns:a16="http://schemas.microsoft.com/office/drawing/2014/main" xmlns="" id="{3C01FC17-17B3-43C1-A86E-99CA5954D0BA}"/>
              </a:ext>
            </a:extLst>
          </p:cNvPr>
          <p:cNvSpPr/>
          <p:nvPr/>
        </p:nvSpPr>
        <p:spPr>
          <a:xfrm>
            <a:off x="556998" y="3657066"/>
            <a:ext cx="320040" cy="32004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2" name="Oval 21">
            <a:hlinkClick r:id="rId6" action="ppaction://hlinksldjump"/>
            <a:extLst>
              <a:ext uri="{FF2B5EF4-FFF2-40B4-BE49-F238E27FC236}">
                <a16:creationId xmlns:a16="http://schemas.microsoft.com/office/drawing/2014/main" xmlns="" id="{E9BA6858-2EEA-49A6-8F55-39256B3B3AA2}"/>
              </a:ext>
            </a:extLst>
          </p:cNvPr>
          <p:cNvSpPr/>
          <p:nvPr/>
        </p:nvSpPr>
        <p:spPr>
          <a:xfrm>
            <a:off x="551590" y="4792087"/>
            <a:ext cx="320040" cy="32004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48148E-6 L 0.00156 -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0.00191 -0.2504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-125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3" grpId="0" animBg="1"/>
      <p:bldP spid="34" grpId="0" animBg="1"/>
      <p:bldP spid="35" grpId="0" animBg="1"/>
      <p:bldP spid="2" grpId="0" animBg="1"/>
      <p:bldP spid="20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99A6BE0-9C8A-4C38-B997-ADB4E8B327B7}"/>
              </a:ext>
            </a:extLst>
          </p:cNvPr>
          <p:cNvSpPr txBox="1"/>
          <p:nvPr/>
        </p:nvSpPr>
        <p:spPr>
          <a:xfrm>
            <a:off x="338595" y="720545"/>
            <a:ext cx="8486470" cy="6001643"/>
          </a:xfrm>
          <a:prstGeom prst="rect">
            <a:avLst/>
          </a:prstGeom>
          <a:noFill/>
          <a:ln w="19050">
            <a:solidFill>
              <a:srgbClr val="0FB7B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333333"/>
                </a:solidFill>
              </a:rPr>
              <a:t>What nice photos!</a:t>
            </a:r>
            <a:endParaRPr lang="en-US" sz="2400" b="1" i="0" dirty="0">
              <a:solidFill>
                <a:srgbClr val="333333"/>
              </a:solidFill>
              <a:effectLst/>
            </a:endParaRP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Tom, are these photos from your vacations?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Yes, they are. This is Sydney, a city in Australia.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What’s it like?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</a:t>
            </a:r>
            <a:r>
              <a:rPr lang="en-US" sz="2400" b="1" i="0" dirty="0">
                <a:solidFill>
                  <a:srgbClr val="FF0000"/>
                </a:solidFill>
                <a:effectLst/>
              </a:rPr>
              <a:t>It’s </a:t>
            </a:r>
            <a:r>
              <a:rPr lang="en-US" sz="2400" b="1" i="0" dirty="0">
                <a:solidFill>
                  <a:srgbClr val="7030A0"/>
                </a:solidFill>
                <a:effectLst/>
              </a:rPr>
              <a:t>exciting </a:t>
            </a:r>
            <a:r>
              <a:rPr lang="en-US" sz="2400" b="1" i="0" dirty="0">
                <a:solidFill>
                  <a:srgbClr val="FF0000"/>
                </a:solidFill>
                <a:effectLst/>
              </a:rPr>
              <a:t>with a lot of beaches.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</a:t>
            </a:r>
            <a:r>
              <a:rPr lang="en-US" sz="2400" b="1" i="0" dirty="0">
                <a:solidFill>
                  <a:srgbClr val="FF0000"/>
                </a:solidFill>
                <a:effectLst/>
              </a:rPr>
              <a:t>What </a:t>
            </a:r>
            <a:r>
              <a:rPr lang="en-US" sz="2400" b="1" i="0" dirty="0" smtClean="0">
                <a:solidFill>
                  <a:srgbClr val="FF0000"/>
                </a:solidFill>
                <a:effectLst/>
              </a:rPr>
              <a:t>a </a:t>
            </a:r>
            <a:r>
              <a:rPr lang="en-US" sz="2400" b="1" i="0" dirty="0" smtClean="0">
                <a:solidFill>
                  <a:srgbClr val="7030A0"/>
                </a:solidFill>
                <a:effectLst/>
              </a:rPr>
              <a:t>beautiful</a:t>
            </a:r>
            <a:r>
              <a:rPr lang="en-US" sz="2400" b="1" i="0" dirty="0" smtClean="0">
                <a:solidFill>
                  <a:srgbClr val="FF0000"/>
                </a:solidFill>
                <a:effectLst/>
              </a:rPr>
              <a:t> place</a:t>
            </a:r>
            <a:r>
              <a:rPr lang="en-US" sz="2400" b="1" i="0" dirty="0">
                <a:solidFill>
                  <a:srgbClr val="FF0000"/>
                </a:solidFill>
                <a:effectLst/>
              </a:rPr>
              <a:t>!</a:t>
            </a:r>
            <a:endParaRPr lang="en-US" sz="2400" b="0" i="0" dirty="0">
              <a:solidFill>
                <a:srgbClr val="FF0000"/>
              </a:solidFill>
              <a:effectLst/>
            </a:endParaRP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Yes, its beaches are very clean.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Wonderful. Oh, this is London. Isn’t it raining? What bad weather!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Yes, it rains all the time. Can you see Big Ben?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Yeah... on the River Thames. It’s a landmark of London.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It is. And this is Times Square in New York, crowded but interesting.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You’re lucky to visit many places.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I am. What about your vacations?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Here are some photos of mine. This is…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D7D81FC-37DB-4FB5-9734-64BA5B583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3" y="1"/>
            <a:ext cx="8726747" cy="8259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655EF60-59B4-4757-B066-A4ACC7BA287F}"/>
              </a:ext>
            </a:extLst>
          </p:cNvPr>
          <p:cNvSpPr txBox="1"/>
          <p:nvPr/>
        </p:nvSpPr>
        <p:spPr>
          <a:xfrm>
            <a:off x="3889568" y="135812"/>
            <a:ext cx="1364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SUGGEST</a:t>
            </a:r>
          </a:p>
        </p:txBody>
      </p:sp>
      <p:sp>
        <p:nvSpPr>
          <p:cNvPr id="8" name="Multiplication Sign 7">
            <a:hlinkClick r:id="rId3" action="ppaction://hlinksldjump"/>
            <a:extLst>
              <a:ext uri="{FF2B5EF4-FFF2-40B4-BE49-F238E27FC236}">
                <a16:creationId xmlns:a16="http://schemas.microsoft.com/office/drawing/2014/main" xmlns="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0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99A6BE0-9C8A-4C38-B997-ADB4E8B327B7}"/>
              </a:ext>
            </a:extLst>
          </p:cNvPr>
          <p:cNvSpPr txBox="1"/>
          <p:nvPr/>
        </p:nvSpPr>
        <p:spPr>
          <a:xfrm>
            <a:off x="338595" y="720545"/>
            <a:ext cx="8486470" cy="6001643"/>
          </a:xfrm>
          <a:prstGeom prst="rect">
            <a:avLst/>
          </a:prstGeom>
          <a:noFill/>
          <a:ln w="19050">
            <a:solidFill>
              <a:srgbClr val="0FB7B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333333"/>
                </a:solidFill>
              </a:rPr>
              <a:t>What nice photos!</a:t>
            </a:r>
            <a:endParaRPr lang="en-US" sz="2400" b="1" i="0" dirty="0">
              <a:solidFill>
                <a:srgbClr val="333333"/>
              </a:solidFill>
              <a:effectLst/>
            </a:endParaRP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Tom, are these photos from your vacations?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Yes, they are. This is Sydney, a city in Australia.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What’s it like?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</a:t>
            </a:r>
            <a:r>
              <a:rPr lang="en-US" sz="2400" i="0" dirty="0">
                <a:effectLst/>
              </a:rPr>
              <a:t>It’s exciting with a lot of beaches. </a:t>
            </a:r>
          </a:p>
          <a:p>
            <a:pPr algn="just"/>
            <a:r>
              <a:rPr lang="en-US" sz="2400" i="0" dirty="0">
                <a:effectLst/>
              </a:rPr>
              <a:t>Mai: What a beautiful place!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Yes, its beaches are very clean.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Wonderful. Oh, </a:t>
            </a:r>
            <a:r>
              <a:rPr lang="en-US" sz="2400" b="1" i="0" dirty="0">
                <a:solidFill>
                  <a:srgbClr val="FF0000"/>
                </a:solidFill>
                <a:effectLst/>
              </a:rPr>
              <a:t>this is London. Isn’t it </a:t>
            </a:r>
            <a:r>
              <a:rPr lang="en-US" sz="2400" b="1" i="0" dirty="0">
                <a:solidFill>
                  <a:srgbClr val="7030A0"/>
                </a:solidFill>
                <a:effectLst/>
              </a:rPr>
              <a:t>raining</a:t>
            </a:r>
            <a:r>
              <a:rPr lang="en-US" sz="2400" b="1" i="0" dirty="0">
                <a:solidFill>
                  <a:srgbClr val="FF0000"/>
                </a:solidFill>
                <a:effectLst/>
              </a:rPr>
              <a:t>? What </a:t>
            </a:r>
            <a:r>
              <a:rPr lang="en-US" sz="2400" b="1" i="0" dirty="0" smtClean="0">
                <a:solidFill>
                  <a:srgbClr val="FF0000"/>
                </a:solidFill>
                <a:effectLst/>
              </a:rPr>
              <a:t>bad</a:t>
            </a:r>
          </a:p>
          <a:p>
            <a:pPr algn="just"/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        </a:t>
            </a:r>
            <a:r>
              <a:rPr lang="en-US" sz="2400" b="1" i="0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400" b="1" i="0" dirty="0">
                <a:solidFill>
                  <a:srgbClr val="FF0000"/>
                </a:solidFill>
                <a:effectLst/>
              </a:rPr>
              <a:t>weather!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Yes, it rains all the time. Can you see Big Ben?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Yeah... on the River Thames. It’s a landmark of London.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It is. And this is Times Square in New York, crowded but interesting.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You’re lucky to visit many places.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I am. What about your vacations?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Here are some photos of mine. This is…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D7D81FC-37DB-4FB5-9734-64BA5B583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3" y="1"/>
            <a:ext cx="8726747" cy="8259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655EF60-59B4-4757-B066-A4ACC7BA287F}"/>
              </a:ext>
            </a:extLst>
          </p:cNvPr>
          <p:cNvSpPr txBox="1"/>
          <p:nvPr/>
        </p:nvSpPr>
        <p:spPr>
          <a:xfrm>
            <a:off x="3889568" y="135812"/>
            <a:ext cx="1364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SUGGEST</a:t>
            </a:r>
          </a:p>
        </p:txBody>
      </p:sp>
      <p:sp>
        <p:nvSpPr>
          <p:cNvPr id="8" name="Multiplication Sign 7">
            <a:hlinkClick r:id="rId3" action="ppaction://hlinksldjump"/>
            <a:extLst>
              <a:ext uri="{FF2B5EF4-FFF2-40B4-BE49-F238E27FC236}">
                <a16:creationId xmlns:a16="http://schemas.microsoft.com/office/drawing/2014/main" xmlns="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5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99A6BE0-9C8A-4C38-B997-ADB4E8B327B7}"/>
              </a:ext>
            </a:extLst>
          </p:cNvPr>
          <p:cNvSpPr txBox="1"/>
          <p:nvPr/>
        </p:nvSpPr>
        <p:spPr>
          <a:xfrm>
            <a:off x="338595" y="720545"/>
            <a:ext cx="8486470" cy="6001643"/>
          </a:xfrm>
          <a:prstGeom prst="rect">
            <a:avLst/>
          </a:prstGeom>
          <a:noFill/>
          <a:ln w="19050">
            <a:solidFill>
              <a:srgbClr val="0FB7B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333333"/>
                </a:solidFill>
              </a:rPr>
              <a:t>What nice photos!</a:t>
            </a:r>
            <a:endParaRPr lang="en-US" sz="2400" b="1" i="0" dirty="0">
              <a:solidFill>
                <a:srgbClr val="333333"/>
              </a:solidFill>
              <a:effectLst/>
            </a:endParaRP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Tom, are these photos from your vacations?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Yes, they are. This is Sydney, a city in Australia.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What’s it like?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</a:t>
            </a:r>
            <a:r>
              <a:rPr lang="en-US" sz="2400" i="0" dirty="0">
                <a:effectLst/>
              </a:rPr>
              <a:t>It’s exciting with a lot of beaches.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</a:t>
            </a:r>
            <a:r>
              <a:rPr lang="en-US" sz="2400" i="0" dirty="0">
                <a:effectLst/>
              </a:rPr>
              <a:t>What a beautiful place!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Yes, its beaches are very clean.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Wonderful. Oh, this is London. Isn’t it raining? What bad weather!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Yes, it rains all the time. Can you see Big Ben?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Yeah... on the River Thames. It’s a landmark of London.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It is. </a:t>
            </a:r>
            <a:r>
              <a:rPr lang="en-US" sz="2400" b="1" i="0" dirty="0">
                <a:solidFill>
                  <a:srgbClr val="FF0000"/>
                </a:solidFill>
                <a:effectLst/>
              </a:rPr>
              <a:t>And this is Times Square in New York, </a:t>
            </a:r>
            <a:r>
              <a:rPr lang="en-US" sz="2400" b="1" i="0" dirty="0">
                <a:solidFill>
                  <a:srgbClr val="7030A0"/>
                </a:solidFill>
                <a:effectLst/>
              </a:rPr>
              <a:t>crowded</a:t>
            </a:r>
            <a:r>
              <a:rPr lang="en-US" sz="2400" b="1" i="0" dirty="0">
                <a:solidFill>
                  <a:srgbClr val="FF0000"/>
                </a:solidFill>
                <a:effectLst/>
              </a:rPr>
              <a:t> but </a:t>
            </a:r>
            <a:r>
              <a:rPr lang="en-US" sz="2400" b="1" i="0" dirty="0">
                <a:solidFill>
                  <a:srgbClr val="7030A0"/>
                </a:solidFill>
                <a:effectLst/>
              </a:rPr>
              <a:t>interesting</a:t>
            </a:r>
            <a:r>
              <a:rPr lang="en-US" sz="2400" b="1" i="0" dirty="0">
                <a:solidFill>
                  <a:srgbClr val="FF0000"/>
                </a:solidFill>
                <a:effectLst/>
              </a:rPr>
              <a:t>.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You’re lucky to visit many places.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I am. What about your vacations?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Here are some photos of mine. This is…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D7D81FC-37DB-4FB5-9734-64BA5B583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3" y="1"/>
            <a:ext cx="8726747" cy="8259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655EF60-59B4-4757-B066-A4ACC7BA287F}"/>
              </a:ext>
            </a:extLst>
          </p:cNvPr>
          <p:cNvSpPr txBox="1"/>
          <p:nvPr/>
        </p:nvSpPr>
        <p:spPr>
          <a:xfrm>
            <a:off x="3889568" y="135812"/>
            <a:ext cx="1364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SUGGEST</a:t>
            </a:r>
          </a:p>
        </p:txBody>
      </p:sp>
      <p:sp>
        <p:nvSpPr>
          <p:cNvPr id="8" name="Multiplication Sign 7">
            <a:hlinkClick r:id="rId3" action="ppaction://hlinksldjump"/>
            <a:extLst>
              <a:ext uri="{FF2B5EF4-FFF2-40B4-BE49-F238E27FC236}">
                <a16:creationId xmlns:a16="http://schemas.microsoft.com/office/drawing/2014/main" xmlns="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4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953C471D-CB60-436F-8BF5-C3B4762900E7}"/>
              </a:ext>
            </a:extLst>
          </p:cNvPr>
          <p:cNvCxnSpPr>
            <a:stCxn id="13" idx="3"/>
            <a:endCxn id="17" idx="1"/>
          </p:cNvCxnSpPr>
          <p:nvPr/>
        </p:nvCxnSpPr>
        <p:spPr>
          <a:xfrm>
            <a:off x="3211032" y="1851434"/>
            <a:ext cx="2147777" cy="277709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4513FC19-2691-4499-9F2C-4B446090BAEA}"/>
              </a:ext>
            </a:extLst>
          </p:cNvPr>
          <p:cNvCxnSpPr>
            <a:endCxn id="18" idx="1"/>
          </p:cNvCxnSpPr>
          <p:nvPr/>
        </p:nvCxnSpPr>
        <p:spPr>
          <a:xfrm>
            <a:off x="3211031" y="3228543"/>
            <a:ext cx="2147778" cy="2764521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DAA8DDB3-6009-45AA-9316-D3DDC73FC710}"/>
              </a:ext>
            </a:extLst>
          </p:cNvPr>
          <p:cNvCxnSpPr>
            <a:endCxn id="2" idx="3"/>
          </p:cNvCxnSpPr>
          <p:nvPr/>
        </p:nvCxnSpPr>
        <p:spPr>
          <a:xfrm flipV="1">
            <a:off x="3226678" y="1899471"/>
            <a:ext cx="2132205" cy="2706181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802E26F9-290E-423A-9EFC-AB7DC697DF06}"/>
              </a:ext>
            </a:extLst>
          </p:cNvPr>
          <p:cNvCxnSpPr>
            <a:endCxn id="16" idx="1"/>
          </p:cNvCxnSpPr>
          <p:nvPr/>
        </p:nvCxnSpPr>
        <p:spPr>
          <a:xfrm flipV="1">
            <a:off x="3211030" y="3264002"/>
            <a:ext cx="2147779" cy="2669887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2220" y="204060"/>
            <a:ext cx="71353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cities with their landmarks.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01748" y="2886718"/>
            <a:ext cx="2509284" cy="701749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70C0"/>
                </a:solidFill>
              </a:rPr>
              <a:t>2. 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</a:rPr>
              <a:t>London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01748" y="4238432"/>
            <a:ext cx="2509284" cy="701749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70C0"/>
                </a:solidFill>
              </a:rPr>
              <a:t>3. 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</a:rPr>
              <a:t>New York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701748" y="5583014"/>
            <a:ext cx="2509284" cy="701749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70C0"/>
                </a:solidFill>
              </a:rPr>
              <a:t>4. 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</a:rPr>
              <a:t>Sydney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86808" y="1500559"/>
            <a:ext cx="2424224" cy="701749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0070C0"/>
                </a:solidFill>
              </a:rPr>
              <a:t>1. </a:t>
            </a:r>
            <a:r>
              <a:rPr lang="en-US" sz="3600">
                <a:solidFill>
                  <a:schemeClr val="bg2">
                    <a:lumMod val="25000"/>
                  </a:schemeClr>
                </a:solidFill>
              </a:rPr>
              <a:t>Ha Noi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263188" y="1182388"/>
            <a:ext cx="1956244" cy="1338091"/>
            <a:chOff x="5263188" y="1182388"/>
            <a:chExt cx="1956244" cy="133809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58883" y="1278463"/>
              <a:ext cx="1860549" cy="1242016"/>
            </a:xfrm>
            <a:prstGeom prst="roundRect">
              <a:avLst/>
            </a:prstGeom>
          </p:spPr>
        </p:pic>
        <p:sp>
          <p:nvSpPr>
            <p:cNvPr id="3" name="Oval 2"/>
            <p:cNvSpPr/>
            <p:nvPr/>
          </p:nvSpPr>
          <p:spPr>
            <a:xfrm>
              <a:off x="5263188" y="1182388"/>
              <a:ext cx="318977" cy="324318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263189" y="2590174"/>
            <a:ext cx="1956318" cy="1294836"/>
            <a:chOff x="5263189" y="2590174"/>
            <a:chExt cx="1956318" cy="1294836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8809" y="2642994"/>
              <a:ext cx="1860698" cy="1242016"/>
            </a:xfrm>
            <a:prstGeom prst="roundRect">
              <a:avLst/>
            </a:prstGeom>
          </p:spPr>
        </p:pic>
        <p:sp>
          <p:nvSpPr>
            <p:cNvPr id="20" name="Oval 19"/>
            <p:cNvSpPr/>
            <p:nvPr/>
          </p:nvSpPr>
          <p:spPr>
            <a:xfrm>
              <a:off x="5263189" y="2590174"/>
              <a:ext cx="318977" cy="324318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</a:rPr>
                <a:t>b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263189" y="3929847"/>
            <a:ext cx="1956318" cy="1318918"/>
            <a:chOff x="5263189" y="3929847"/>
            <a:chExt cx="1956318" cy="1318918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8809" y="4008300"/>
              <a:ext cx="1860698" cy="1240465"/>
            </a:xfrm>
            <a:prstGeom prst="roundRect">
              <a:avLst/>
            </a:prstGeom>
          </p:spPr>
        </p:pic>
        <p:sp>
          <p:nvSpPr>
            <p:cNvPr id="21" name="Oval 20"/>
            <p:cNvSpPr/>
            <p:nvPr/>
          </p:nvSpPr>
          <p:spPr>
            <a:xfrm>
              <a:off x="5263189" y="3929847"/>
              <a:ext cx="318977" cy="324318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</a:rPr>
                <a:t>c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263189" y="5266785"/>
            <a:ext cx="1956318" cy="1334207"/>
            <a:chOff x="5263189" y="5266785"/>
            <a:chExt cx="1956318" cy="133420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8809" y="5385136"/>
              <a:ext cx="1860698" cy="1215856"/>
            </a:xfrm>
            <a:prstGeom prst="roundRect">
              <a:avLst/>
            </a:prstGeom>
          </p:spPr>
        </p:pic>
        <p:sp>
          <p:nvSpPr>
            <p:cNvPr id="22" name="Oval 21"/>
            <p:cNvSpPr/>
            <p:nvPr/>
          </p:nvSpPr>
          <p:spPr>
            <a:xfrm>
              <a:off x="5263189" y="5266785"/>
              <a:ext cx="318977" cy="324318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709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953C471D-CB60-436F-8BF5-C3B4762900E7}"/>
              </a:ext>
            </a:extLst>
          </p:cNvPr>
          <p:cNvCxnSpPr>
            <a:stCxn id="13" idx="3"/>
            <a:endCxn id="2" idx="3"/>
          </p:cNvCxnSpPr>
          <p:nvPr/>
        </p:nvCxnSpPr>
        <p:spPr>
          <a:xfrm>
            <a:off x="3211032" y="1851434"/>
            <a:ext cx="2147851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4513FC19-2691-4499-9F2C-4B446090BAEA}"/>
              </a:ext>
            </a:extLst>
          </p:cNvPr>
          <p:cNvCxnSpPr/>
          <p:nvPr/>
        </p:nvCxnSpPr>
        <p:spPr>
          <a:xfrm>
            <a:off x="3211031" y="3228543"/>
            <a:ext cx="2147851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DAA8DDB3-6009-45AA-9316-D3DDC73FC710}"/>
              </a:ext>
            </a:extLst>
          </p:cNvPr>
          <p:cNvCxnSpPr/>
          <p:nvPr/>
        </p:nvCxnSpPr>
        <p:spPr>
          <a:xfrm>
            <a:off x="3226678" y="4605652"/>
            <a:ext cx="2147851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802E26F9-290E-423A-9EFC-AB7DC697DF06}"/>
              </a:ext>
            </a:extLst>
          </p:cNvPr>
          <p:cNvCxnSpPr/>
          <p:nvPr/>
        </p:nvCxnSpPr>
        <p:spPr>
          <a:xfrm>
            <a:off x="3211030" y="5933888"/>
            <a:ext cx="2147851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2220" y="204060"/>
            <a:ext cx="71353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cities with their landmarks.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01748" y="2886718"/>
            <a:ext cx="2509284" cy="701749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70C0"/>
                </a:solidFill>
              </a:rPr>
              <a:t>2. 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</a:rPr>
              <a:t>London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01748" y="4238432"/>
            <a:ext cx="2509284" cy="701749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70C0"/>
                </a:solidFill>
              </a:rPr>
              <a:t>3. 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</a:rPr>
              <a:t>New York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701748" y="5583014"/>
            <a:ext cx="2509284" cy="701749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70C0"/>
                </a:solidFill>
              </a:rPr>
              <a:t>4. 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</a:rPr>
              <a:t>Sydney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86808" y="1500559"/>
            <a:ext cx="2424224" cy="701749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0070C0"/>
                </a:solidFill>
              </a:rPr>
              <a:t>1. </a:t>
            </a:r>
            <a:r>
              <a:rPr lang="en-US" sz="3600">
                <a:solidFill>
                  <a:schemeClr val="bg2">
                    <a:lumMod val="25000"/>
                  </a:schemeClr>
                </a:solidFill>
              </a:rPr>
              <a:t>Ha Noi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263188" y="1182388"/>
            <a:ext cx="1956244" cy="1338091"/>
            <a:chOff x="5263188" y="1182388"/>
            <a:chExt cx="1956244" cy="133809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58883" y="1278463"/>
              <a:ext cx="1860549" cy="1242016"/>
            </a:xfrm>
            <a:prstGeom prst="roundRect">
              <a:avLst/>
            </a:prstGeom>
          </p:spPr>
        </p:pic>
        <p:sp>
          <p:nvSpPr>
            <p:cNvPr id="3" name="Oval 2"/>
            <p:cNvSpPr/>
            <p:nvPr/>
          </p:nvSpPr>
          <p:spPr>
            <a:xfrm>
              <a:off x="5263188" y="1182388"/>
              <a:ext cx="318977" cy="324318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263189" y="2590174"/>
            <a:ext cx="1956318" cy="1294836"/>
            <a:chOff x="5263189" y="2590174"/>
            <a:chExt cx="1956318" cy="1294836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8809" y="2642994"/>
              <a:ext cx="1860698" cy="1242016"/>
            </a:xfrm>
            <a:prstGeom prst="roundRect">
              <a:avLst/>
            </a:prstGeom>
          </p:spPr>
        </p:pic>
        <p:sp>
          <p:nvSpPr>
            <p:cNvPr id="20" name="Oval 19"/>
            <p:cNvSpPr/>
            <p:nvPr/>
          </p:nvSpPr>
          <p:spPr>
            <a:xfrm>
              <a:off x="5263189" y="2590174"/>
              <a:ext cx="318977" cy="324318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</a:rPr>
                <a:t>b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263189" y="3929847"/>
            <a:ext cx="1956318" cy="1318918"/>
            <a:chOff x="5263189" y="3929847"/>
            <a:chExt cx="1956318" cy="1318918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8809" y="4008300"/>
              <a:ext cx="1860698" cy="1240465"/>
            </a:xfrm>
            <a:prstGeom prst="roundRect">
              <a:avLst/>
            </a:prstGeom>
          </p:spPr>
        </p:pic>
        <p:sp>
          <p:nvSpPr>
            <p:cNvPr id="21" name="Oval 20"/>
            <p:cNvSpPr/>
            <p:nvPr/>
          </p:nvSpPr>
          <p:spPr>
            <a:xfrm>
              <a:off x="5263189" y="3929847"/>
              <a:ext cx="318977" cy="324318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</a:rPr>
                <a:t>c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263189" y="5266785"/>
            <a:ext cx="1956318" cy="1334207"/>
            <a:chOff x="5263189" y="5266785"/>
            <a:chExt cx="1956318" cy="133420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8809" y="5385136"/>
              <a:ext cx="1860698" cy="1215856"/>
            </a:xfrm>
            <a:prstGeom prst="roundRect">
              <a:avLst/>
            </a:prstGeom>
          </p:spPr>
        </p:pic>
        <p:sp>
          <p:nvSpPr>
            <p:cNvPr id="22" name="Oval 21"/>
            <p:cNvSpPr/>
            <p:nvPr/>
          </p:nvSpPr>
          <p:spPr>
            <a:xfrm>
              <a:off x="5263189" y="5266785"/>
              <a:ext cx="318977" cy="324318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1027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59259E-6 L 0.00034 0.4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200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L 0.00034 0.3974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93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48148E-6 L -2.5E-6 -0.3990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1995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0.00417 L 4.72222E-6 -0.3974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63547" y="200070"/>
            <a:ext cx="29992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city is it?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35" y="191184"/>
            <a:ext cx="1715072" cy="50132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90843" y="2219546"/>
            <a:ext cx="4572000" cy="390350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1"/>
              <a:t>A: </a:t>
            </a:r>
            <a:r>
              <a:rPr lang="en-US" sz="2800"/>
              <a:t>What’s it like?</a:t>
            </a:r>
          </a:p>
          <a:p>
            <a:pPr>
              <a:lnSpc>
                <a:spcPct val="150000"/>
              </a:lnSpc>
            </a:pPr>
            <a:r>
              <a:rPr lang="en-US" sz="2800" b="1" i="1"/>
              <a:t>B: </a:t>
            </a:r>
            <a:r>
              <a:rPr lang="en-US" sz="2800"/>
              <a:t>It has beautiful beaches. </a:t>
            </a:r>
          </a:p>
          <a:p>
            <a:pPr>
              <a:lnSpc>
                <a:spcPct val="150000"/>
              </a:lnSpc>
            </a:pPr>
            <a:r>
              <a:rPr lang="en-US" sz="2800" b="1" i="1"/>
              <a:t>C: </a:t>
            </a:r>
            <a:r>
              <a:rPr lang="en-US" sz="2800"/>
              <a:t>Is it in Australia?</a:t>
            </a:r>
          </a:p>
          <a:p>
            <a:pPr>
              <a:lnSpc>
                <a:spcPct val="150000"/>
              </a:lnSpc>
            </a:pPr>
            <a:r>
              <a:rPr lang="en-US" sz="2800" b="1" i="1"/>
              <a:t>B: </a:t>
            </a:r>
            <a:r>
              <a:rPr lang="en-US" sz="2800"/>
              <a:t>Yes, it is.</a:t>
            </a:r>
          </a:p>
          <a:p>
            <a:pPr>
              <a:lnSpc>
                <a:spcPct val="150000"/>
              </a:lnSpc>
            </a:pPr>
            <a:r>
              <a:rPr lang="en-US" sz="2800" b="1" i="1"/>
              <a:t>A: </a:t>
            </a:r>
            <a:r>
              <a:rPr lang="en-US" sz="2800"/>
              <a:t>It’s Sydney.</a:t>
            </a:r>
          </a:p>
          <a:p>
            <a:pPr>
              <a:lnSpc>
                <a:spcPct val="150000"/>
              </a:lnSpc>
            </a:pPr>
            <a:r>
              <a:rPr lang="en-US" sz="2800" b="1" i="1"/>
              <a:t>B: </a:t>
            </a:r>
            <a:r>
              <a:rPr lang="en-US" sz="2800"/>
              <a:t>Right.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2898" y="1371398"/>
            <a:ext cx="2427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</a:rPr>
              <a:t>Example:</a:t>
            </a:r>
          </a:p>
        </p:txBody>
      </p:sp>
    </p:spTree>
    <p:extLst>
      <p:ext uri="{BB962C8B-B14F-4D97-AF65-F5344CB8AC3E}">
        <p14:creationId xmlns:p14="http://schemas.microsoft.com/office/powerpoint/2010/main" val="94022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"/>
          <a:stretch/>
        </p:blipFill>
        <p:spPr>
          <a:xfrm>
            <a:off x="0" y="0"/>
            <a:ext cx="9144000" cy="22809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5522"/>
            <a:ext cx="8982075" cy="336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2299794" y="0"/>
            <a:ext cx="4619621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know these places ?</a:t>
            </a:r>
            <a:endParaRPr lang="en-US" sz="24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1786" y="477744"/>
            <a:ext cx="4508452" cy="2593001"/>
          </a:xfrm>
          <a:prstGeom prst="round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899" y="448017"/>
            <a:ext cx="3985146" cy="2663672"/>
          </a:xfrm>
          <a:prstGeom prst="round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87" y="3889506"/>
            <a:ext cx="4379647" cy="1762406"/>
          </a:xfrm>
          <a:prstGeom prst="round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717" y="3872502"/>
            <a:ext cx="4094328" cy="2118859"/>
          </a:xfrm>
          <a:prstGeom prst="round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322698" y="2697290"/>
            <a:ext cx="318977" cy="324318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26" name="Oval 25"/>
          <p:cNvSpPr/>
          <p:nvPr/>
        </p:nvSpPr>
        <p:spPr>
          <a:xfrm>
            <a:off x="5210871" y="2697290"/>
            <a:ext cx="318977" cy="324318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27" name="Oval 26"/>
          <p:cNvSpPr/>
          <p:nvPr/>
        </p:nvSpPr>
        <p:spPr>
          <a:xfrm>
            <a:off x="322698" y="5241154"/>
            <a:ext cx="318977" cy="324318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28" name="Oval 27"/>
          <p:cNvSpPr/>
          <p:nvPr/>
        </p:nvSpPr>
        <p:spPr>
          <a:xfrm>
            <a:off x="4885899" y="5651911"/>
            <a:ext cx="318977" cy="324318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322698" y="2968695"/>
            <a:ext cx="3826223" cy="70174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A3E7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Statue of </a:t>
            </a:r>
            <a:r>
              <a:rPr lang="en-US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Liberty </a:t>
            </a:r>
            <a:endParaRPr lang="en-US" sz="2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York 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The USA</a:t>
            </a:r>
            <a:endParaRPr lang="en-US" sz="24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4965360" y="3121617"/>
            <a:ext cx="3826223" cy="70174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A3E7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Sydney Opera house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Sydney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Australia</a:t>
            </a:r>
            <a:endParaRPr lang="en-US" sz="24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568434" y="5546085"/>
            <a:ext cx="3826223" cy="70174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A3E7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 Ben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London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England</a:t>
            </a:r>
            <a:endParaRPr lang="en-US" sz="24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86682" y="6349725"/>
            <a:ext cx="3826223" cy="24189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A3E7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 Britain (The UK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4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5018169" y="5959647"/>
            <a:ext cx="3826223" cy="70174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A3E7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Pillar pagoda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 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Noi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Viet Nam </a:t>
            </a:r>
            <a:endParaRPr lang="en-US" sz="24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3617222"/>
              </p:ext>
            </p:extLst>
          </p:nvPr>
        </p:nvGraphicFramePr>
        <p:xfrm>
          <a:off x="190571" y="723057"/>
          <a:ext cx="8830599" cy="60350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4174"/>
                <a:gridCol w="2281410"/>
                <a:gridCol w="1983447"/>
                <a:gridCol w="4021568"/>
              </a:tblGrid>
              <a:tr h="460537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landmark 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rainy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crowded 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exciting </a:t>
                      </a:r>
                      <a:r>
                        <a:rPr lang="en-US" sz="24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= 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delicious 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beautiful: 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beach 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clean 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River Thames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Times Square</a:t>
                      </a:r>
                      <a:endParaRPr lang="en-US" sz="2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240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lændmɑːk</a:t>
                      </a:r>
                      <a:r>
                        <a:rPr lang="en-US" sz="24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 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240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reɪni</a:t>
                      </a:r>
                      <a:r>
                        <a:rPr lang="en-US" sz="24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 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240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kraʊdɪd</a:t>
                      </a:r>
                      <a:r>
                        <a:rPr lang="en-US" sz="24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 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1" i="0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2400" b="1" i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interesting</a:t>
                      </a:r>
                      <a:r>
                        <a:rPr lang="en-US" sz="2400" i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i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40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dɪˈlɪʃəs</a:t>
                      </a:r>
                      <a:r>
                        <a:rPr lang="en-US" sz="24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 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b="0" i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/'</a:t>
                      </a:r>
                      <a:r>
                        <a:rPr lang="en-US" sz="2400" b="0" i="1" kern="12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bju:tifl</a:t>
                      </a:r>
                      <a:r>
                        <a:rPr lang="en-US" sz="2400" b="0" i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</a:t>
                      </a:r>
                      <a:endParaRPr lang="en-US" sz="2400" i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40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bi:t</a:t>
                      </a:r>
                      <a:r>
                        <a:rPr lang="en-US" sz="24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∫/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40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kli:n</a:t>
                      </a:r>
                      <a:r>
                        <a:rPr lang="en-US" sz="24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i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(n): </a:t>
                      </a:r>
                      <a:r>
                        <a:rPr lang="en-US" sz="2400" i="1" dirty="0" err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địa</a:t>
                      </a:r>
                      <a:r>
                        <a:rPr lang="en-US" sz="2400" i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danh</a:t>
                      </a:r>
                      <a:endParaRPr lang="en-US" sz="2400" i="1" dirty="0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i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2400" i="1" dirty="0" err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adj</a:t>
                      </a:r>
                      <a:r>
                        <a:rPr lang="en-US" sz="2400" i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): </a:t>
                      </a:r>
                      <a:r>
                        <a:rPr lang="en-US" sz="2400" i="1" dirty="0" err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400" i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mưa</a:t>
                      </a:r>
                      <a:endParaRPr lang="en-US" sz="2400" i="1" dirty="0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i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2400" i="1" dirty="0" err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adj</a:t>
                      </a:r>
                      <a:r>
                        <a:rPr lang="en-US" sz="2400" i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): </a:t>
                      </a:r>
                      <a:r>
                        <a:rPr lang="en-US" sz="2400" i="1" dirty="0" err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đông</a:t>
                      </a:r>
                      <a:r>
                        <a:rPr lang="en-US" sz="2400" i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đúc</a:t>
                      </a:r>
                      <a:endParaRPr lang="en-US" sz="2400" i="1" dirty="0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i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2400" i="1" dirty="0" err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adj</a:t>
                      </a:r>
                      <a:r>
                        <a:rPr lang="en-US" sz="2400" i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): </a:t>
                      </a:r>
                      <a:r>
                        <a:rPr lang="en-US" sz="2400" i="1" dirty="0" err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thú</a:t>
                      </a:r>
                      <a:r>
                        <a:rPr lang="en-US" sz="2400" i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r>
                        <a:rPr lang="en-US" sz="2400" i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i="1" dirty="0" err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hào</a:t>
                      </a:r>
                      <a:r>
                        <a:rPr lang="en-US" sz="2400" i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hứng</a:t>
                      </a:r>
                      <a:endParaRPr lang="en-US" sz="2400" i="1" dirty="0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i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2400" i="1" dirty="0" err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adj</a:t>
                      </a:r>
                      <a:r>
                        <a:rPr lang="en-US" sz="2400" i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): </a:t>
                      </a:r>
                      <a:r>
                        <a:rPr lang="en-US" sz="2400" i="1" dirty="0" err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ngon</a:t>
                      </a:r>
                      <a:r>
                        <a:rPr lang="en-US" sz="2400" i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400" i="1" dirty="0" err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thức</a:t>
                      </a:r>
                      <a:r>
                        <a:rPr lang="en-US" sz="2400" i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ăn</a:t>
                      </a:r>
                      <a:r>
                        <a:rPr lang="en-US" sz="2400" i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i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2400" i="1" dirty="0" err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adj</a:t>
                      </a:r>
                      <a:r>
                        <a:rPr lang="en-US" sz="2400" i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): </a:t>
                      </a:r>
                      <a:r>
                        <a:rPr lang="en-US" sz="2400" i="1" dirty="0" err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đẹp</a:t>
                      </a:r>
                      <a:endParaRPr lang="en-US" sz="2400" i="1" dirty="0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i="1" dirty="0" err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bãi</a:t>
                      </a:r>
                      <a:r>
                        <a:rPr lang="en-US" sz="2400" i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biển</a:t>
                      </a:r>
                      <a:r>
                        <a:rPr lang="en-US" sz="2400" i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i="1" dirty="0" err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sạch</a:t>
                      </a:r>
                      <a:endParaRPr lang="en-US" sz="2400" i="1" dirty="0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i="1" dirty="0" err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sông</a:t>
                      </a:r>
                      <a:r>
                        <a:rPr lang="en-US" sz="2400" i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Thames (London)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i="1" dirty="0" err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Quảng</a:t>
                      </a:r>
                      <a:r>
                        <a:rPr lang="en-US" sz="2400" i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trường</a:t>
                      </a:r>
                      <a:r>
                        <a:rPr lang="en-US" sz="2400" i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Thời</a:t>
                      </a:r>
                      <a:r>
                        <a:rPr lang="en-US" sz="2400" i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đại</a:t>
                      </a:r>
                      <a:r>
                        <a:rPr lang="en-US" sz="2400" i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(New York)</a:t>
                      </a:r>
                      <a:endParaRPr lang="en-US" sz="2400" i="1" dirty="0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3473503" y="81888"/>
            <a:ext cx="2122079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FB7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2400" b="1" dirty="0">
              <a:solidFill>
                <a:srgbClr val="0FB7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90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2530337"/>
              </p:ext>
            </p:extLst>
          </p:nvPr>
        </p:nvGraphicFramePr>
        <p:xfrm>
          <a:off x="190571" y="723057"/>
          <a:ext cx="8830599" cy="60350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4174"/>
                <a:gridCol w="2281410"/>
                <a:gridCol w="1983447"/>
                <a:gridCol w="4021568"/>
              </a:tblGrid>
              <a:tr h="460537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landmark 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rainy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crowded 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exciting </a:t>
                      </a:r>
                      <a:r>
                        <a:rPr lang="en-US" sz="24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= 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delicious 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beautiful: 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beach 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clean 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River Thames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Times Square</a:t>
                      </a:r>
                      <a:endParaRPr lang="en-US" sz="2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240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lændmɑːk</a:t>
                      </a:r>
                      <a:r>
                        <a:rPr lang="en-US" sz="24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 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240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reɪni</a:t>
                      </a:r>
                      <a:r>
                        <a:rPr lang="en-US" sz="24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 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240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kraʊdɪd</a:t>
                      </a:r>
                      <a:r>
                        <a:rPr lang="en-US" sz="24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 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1" i="0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2400" b="1" i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interesting</a:t>
                      </a:r>
                      <a:r>
                        <a:rPr lang="en-US" sz="2400" i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i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40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dɪˈlɪʃəs</a:t>
                      </a:r>
                      <a:r>
                        <a:rPr lang="en-US" sz="24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 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40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bi:t</a:t>
                      </a:r>
                      <a:r>
                        <a:rPr lang="en-US" sz="24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∫/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40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kli:n</a:t>
                      </a:r>
                      <a:r>
                        <a:rPr lang="en-US" sz="24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400" i="1" dirty="0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3473503" y="81888"/>
            <a:ext cx="2122079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FB7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2400" b="1" dirty="0">
              <a:solidFill>
                <a:srgbClr val="0FB7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79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0125" y="248370"/>
            <a:ext cx="8993875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Mai: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Tom, are these photos from your vacations?    </a:t>
            </a:r>
          </a:p>
          <a:p>
            <a:pPr>
              <a:lnSpc>
                <a:spcPct val="120000"/>
              </a:lnSpc>
            </a:pP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Tom: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Yes, they are. This is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Sydney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a city in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Australia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Mai: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What’s it like?</a:t>
            </a:r>
          </a:p>
          <a:p>
            <a:pPr>
              <a:lnSpc>
                <a:spcPct val="120000"/>
              </a:lnSpc>
            </a:pP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Tom: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It’s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exciting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with a lot of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beaches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Mai: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What a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beautiful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place!</a:t>
            </a:r>
          </a:p>
          <a:p>
            <a:pPr>
              <a:lnSpc>
                <a:spcPct val="120000"/>
              </a:lnSpc>
            </a:pP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Tom: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Yes, its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beaches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are very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Mai: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Wonderful. Oh, this is London. Isn’t it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raining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>
              <a:lnSpc>
                <a:spcPct val="12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What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bad weather! </a:t>
            </a:r>
          </a:p>
          <a:p>
            <a:pPr>
              <a:lnSpc>
                <a:spcPct val="120000"/>
              </a:lnSpc>
            </a:pP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Tom: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Yes, it rains all the time. Can you see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 Ben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20000"/>
              </a:lnSpc>
            </a:pP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Mai: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Yeah ... on the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River Thames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It’s a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landmark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of London. </a:t>
            </a:r>
          </a:p>
          <a:p>
            <a:pPr>
              <a:lnSpc>
                <a:spcPct val="120000"/>
              </a:lnSpc>
            </a:pP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Tom: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It is. And this is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Times Square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 New York,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crowded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but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interesting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Mai: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You’re lucky to visit many places.</a:t>
            </a:r>
          </a:p>
          <a:p>
            <a:pPr>
              <a:lnSpc>
                <a:spcPct val="120000"/>
              </a:lnSpc>
            </a:pP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Tom: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 am. What about your vacations? </a:t>
            </a:r>
          </a:p>
          <a:p>
            <a:pPr>
              <a:lnSpc>
                <a:spcPct val="120000"/>
              </a:lnSpc>
            </a:pP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Here are some photos of mine. This is ...</a:t>
            </a:r>
          </a:p>
        </p:txBody>
      </p:sp>
      <p:pic>
        <p:nvPicPr>
          <p:cNvPr id="3" name="U9_Getting started_1_Listen and read">
            <a:hlinkClick r:id="" action="ppaction://media"/>
            <a:extLst>
              <a:ext uri="{FF2B5EF4-FFF2-40B4-BE49-F238E27FC236}">
                <a16:creationId xmlns:a16="http://schemas.microsoft.com/office/drawing/2014/main" xmlns="" id="{FE9E735A-5C5F-453A-878A-F3DFDA66D43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900" end="1460.231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47259" y="-27296"/>
            <a:ext cx="487363" cy="48736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436273" y="-27296"/>
            <a:ext cx="4288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FB7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nice photos!</a:t>
            </a:r>
          </a:p>
        </p:txBody>
      </p:sp>
    </p:spTree>
    <p:extLst>
      <p:ext uri="{BB962C8B-B14F-4D97-AF65-F5344CB8AC3E}">
        <p14:creationId xmlns:p14="http://schemas.microsoft.com/office/powerpoint/2010/main" val="1177521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885" y="1999209"/>
            <a:ext cx="6498771" cy="48587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pic>
        <p:nvPicPr>
          <p:cNvPr id="6" name="U9_Getting started_1_Listen and read">
            <a:hlinkClick r:id="" action="ppaction://media"/>
            <a:extLst>
              <a:ext uri="{FF2B5EF4-FFF2-40B4-BE49-F238E27FC236}">
                <a16:creationId xmlns:a16="http://schemas.microsoft.com/office/drawing/2014/main" xmlns="" id="{C931991C-1B91-43D2-836C-6DF2DB836C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73286" y="206143"/>
            <a:ext cx="487363" cy="48736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427514" y="1230086"/>
            <a:ext cx="4288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FB7BD"/>
                </a:solidFill>
              </a:rPr>
              <a:t>What nice photos!</a:t>
            </a: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2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0125" y="248370"/>
            <a:ext cx="8993875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Mai: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Tom, are these photos from your vacations?    </a:t>
            </a:r>
          </a:p>
          <a:p>
            <a:pPr>
              <a:lnSpc>
                <a:spcPct val="120000"/>
              </a:lnSpc>
            </a:pP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Tom: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Yes, they are. This is Sydney, a city in Australia.</a:t>
            </a:r>
          </a:p>
          <a:p>
            <a:pPr>
              <a:lnSpc>
                <a:spcPct val="120000"/>
              </a:lnSpc>
            </a:pP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Mai: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What’s it like?</a:t>
            </a:r>
          </a:p>
          <a:p>
            <a:pPr>
              <a:lnSpc>
                <a:spcPct val="120000"/>
              </a:lnSpc>
            </a:pP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Tom: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It’s exciting with a lot of beaches.</a:t>
            </a:r>
          </a:p>
          <a:p>
            <a:pPr>
              <a:lnSpc>
                <a:spcPct val="120000"/>
              </a:lnSpc>
            </a:pP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Mai: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What a beautiful place!</a:t>
            </a:r>
          </a:p>
          <a:p>
            <a:pPr>
              <a:lnSpc>
                <a:spcPct val="120000"/>
              </a:lnSpc>
            </a:pP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Tom: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Yes, its beaches are very clean.</a:t>
            </a:r>
          </a:p>
          <a:p>
            <a:pPr>
              <a:lnSpc>
                <a:spcPct val="120000"/>
              </a:lnSpc>
            </a:pP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Mai: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Wonderful. Oh, this is London. Isn’t it raining? </a:t>
            </a:r>
          </a:p>
          <a:p>
            <a:pPr>
              <a:lnSpc>
                <a:spcPct val="12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What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bad weather! </a:t>
            </a:r>
          </a:p>
          <a:p>
            <a:pPr>
              <a:lnSpc>
                <a:spcPct val="120000"/>
              </a:lnSpc>
            </a:pP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Tom: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Yes, it rains all the time. Can you see Big Ben?</a:t>
            </a:r>
          </a:p>
          <a:p>
            <a:pPr>
              <a:lnSpc>
                <a:spcPct val="120000"/>
              </a:lnSpc>
            </a:pP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Mai: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Yeah ... on the River Thames. It’s a landmark of London. </a:t>
            </a:r>
          </a:p>
          <a:p>
            <a:pPr>
              <a:lnSpc>
                <a:spcPct val="120000"/>
              </a:lnSpc>
            </a:pP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Tom: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It is. And this is Times Square in New York, crowded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but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interesting.</a:t>
            </a:r>
          </a:p>
          <a:p>
            <a:pPr>
              <a:lnSpc>
                <a:spcPct val="120000"/>
              </a:lnSpc>
            </a:pP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Mai: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You’re lucky to visit many places.</a:t>
            </a:r>
          </a:p>
          <a:p>
            <a:pPr>
              <a:lnSpc>
                <a:spcPct val="120000"/>
              </a:lnSpc>
            </a:pP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Tom: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 am. What about your vacations? </a:t>
            </a:r>
          </a:p>
          <a:p>
            <a:pPr>
              <a:lnSpc>
                <a:spcPct val="120000"/>
              </a:lnSpc>
            </a:pP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Here are some photos of mine. This is ...</a:t>
            </a:r>
          </a:p>
        </p:txBody>
      </p:sp>
      <p:pic>
        <p:nvPicPr>
          <p:cNvPr id="3" name="U9_Getting started_1_Listen and read">
            <a:hlinkClick r:id="" action="ppaction://media"/>
            <a:extLst>
              <a:ext uri="{FF2B5EF4-FFF2-40B4-BE49-F238E27FC236}">
                <a16:creationId xmlns:a16="http://schemas.microsoft.com/office/drawing/2014/main" xmlns="" id="{FE9E735A-5C5F-453A-878A-F3DFDA66D43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900" end="1460.231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47259" y="-27296"/>
            <a:ext cx="487363" cy="48736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436273" y="-27296"/>
            <a:ext cx="4288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FB7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nice photos!</a:t>
            </a:r>
          </a:p>
        </p:txBody>
      </p:sp>
    </p:spTree>
    <p:extLst>
      <p:ext uri="{BB962C8B-B14F-4D97-AF65-F5344CB8AC3E}">
        <p14:creationId xmlns:p14="http://schemas.microsoft.com/office/powerpoint/2010/main" val="38215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3485" y="170286"/>
            <a:ext cx="873125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the names of the cities in the correct place.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7"/>
          <a:stretch/>
        </p:blipFill>
        <p:spPr>
          <a:xfrm>
            <a:off x="595416" y="2099123"/>
            <a:ext cx="7953168" cy="40635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1204430"/>
            <a:ext cx="2075688" cy="7689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204430"/>
            <a:ext cx="2075688" cy="7689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107" y="6006735"/>
            <a:ext cx="2398168" cy="7691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9724" y="1366578"/>
            <a:ext cx="457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34024" y="1366578"/>
            <a:ext cx="457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05649" y="6191278"/>
            <a:ext cx="457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70C0"/>
                </a:solidFill>
              </a:rPr>
              <a:t>3.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2066925" y="1604733"/>
            <a:ext cx="981075" cy="0"/>
          </a:xfrm>
          <a:prstGeom prst="line">
            <a:avLst/>
          </a:prstGeom>
          <a:ln w="19050">
            <a:solidFill>
              <a:srgbClr val="CBCD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019799" y="1604733"/>
            <a:ext cx="981075" cy="0"/>
          </a:xfrm>
          <a:prstGeom prst="line">
            <a:avLst/>
          </a:prstGeom>
          <a:ln w="19050">
            <a:solidFill>
              <a:srgbClr val="CBCD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529512" y="6472008"/>
            <a:ext cx="981075" cy="0"/>
          </a:xfrm>
          <a:prstGeom prst="line">
            <a:avLst/>
          </a:prstGeom>
          <a:ln w="19050">
            <a:solidFill>
              <a:srgbClr val="CBCD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2066925" y="1885464"/>
            <a:ext cx="1112519" cy="1330792"/>
            <a:chOff x="2066925" y="1885464"/>
            <a:chExt cx="1112519" cy="1330792"/>
          </a:xfrm>
        </p:grpSpPr>
        <p:cxnSp>
          <p:nvCxnSpPr>
            <p:cNvPr id="20" name="Straight Arrow Connector 19"/>
            <p:cNvCxnSpPr/>
            <p:nvPr/>
          </p:nvCxnSpPr>
          <p:spPr>
            <a:xfrm flipH="1" flipV="1">
              <a:off x="2066925" y="1885464"/>
              <a:ext cx="1076325" cy="1295886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/>
            <p:cNvSpPr/>
            <p:nvPr/>
          </p:nvSpPr>
          <p:spPr>
            <a:xfrm>
              <a:off x="3133725" y="3165922"/>
              <a:ext cx="45719" cy="5033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 rot="5044070">
            <a:off x="4673518" y="1773588"/>
            <a:ext cx="929946" cy="1248693"/>
            <a:chOff x="2276196" y="1967563"/>
            <a:chExt cx="929946" cy="1248693"/>
          </a:xfrm>
        </p:grpSpPr>
        <p:cxnSp>
          <p:nvCxnSpPr>
            <p:cNvPr id="24" name="Straight Arrow Connector 23"/>
            <p:cNvCxnSpPr/>
            <p:nvPr/>
          </p:nvCxnSpPr>
          <p:spPr>
            <a:xfrm rot="16555930" flipV="1">
              <a:off x="2156738" y="2087021"/>
              <a:ext cx="1168862" cy="929946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/>
            <p:cNvSpPr/>
            <p:nvPr/>
          </p:nvSpPr>
          <p:spPr>
            <a:xfrm>
              <a:off x="3133725" y="3165922"/>
              <a:ext cx="45719" cy="5033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 rot="10234778">
            <a:off x="7686628" y="4934559"/>
            <a:ext cx="169142" cy="1072458"/>
            <a:chOff x="3059595" y="2143798"/>
            <a:chExt cx="169142" cy="1072458"/>
          </a:xfrm>
        </p:grpSpPr>
        <p:cxnSp>
          <p:nvCxnSpPr>
            <p:cNvPr id="29" name="Straight Arrow Connector 28"/>
            <p:cNvCxnSpPr>
              <a:endCxn id="12" idx="0"/>
            </p:cNvCxnSpPr>
            <p:nvPr/>
          </p:nvCxnSpPr>
          <p:spPr>
            <a:xfrm rot="11365222">
              <a:off x="3059595" y="2143798"/>
              <a:ext cx="169142" cy="1030659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/>
            <p:cNvSpPr/>
            <p:nvPr/>
          </p:nvSpPr>
          <p:spPr>
            <a:xfrm>
              <a:off x="3133725" y="3165922"/>
              <a:ext cx="45719" cy="5033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4DA3182C-CD24-42E1-917D-9F50786C9D52}"/>
              </a:ext>
            </a:extLst>
          </p:cNvPr>
          <p:cNvSpPr txBox="1"/>
          <p:nvPr/>
        </p:nvSpPr>
        <p:spPr>
          <a:xfrm>
            <a:off x="7253872" y="6108962"/>
            <a:ext cx="15723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Sydney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2F571A29-CA2E-4EAF-9972-CA2AFA972461}"/>
              </a:ext>
            </a:extLst>
          </p:cNvPr>
          <p:cNvSpPr txBox="1"/>
          <p:nvPr/>
        </p:nvSpPr>
        <p:spPr>
          <a:xfrm>
            <a:off x="5762624" y="1240436"/>
            <a:ext cx="17107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London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062385F2-CEAA-4965-99F2-3FEA29D12A19}"/>
              </a:ext>
            </a:extLst>
          </p:cNvPr>
          <p:cNvSpPr txBox="1"/>
          <p:nvPr/>
        </p:nvSpPr>
        <p:spPr>
          <a:xfrm>
            <a:off x="1868566" y="1239626"/>
            <a:ext cx="17477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York</a:t>
            </a:r>
          </a:p>
        </p:txBody>
      </p:sp>
      <p:sp>
        <p:nvSpPr>
          <p:cNvPr id="2" name="Rectangle 1"/>
          <p:cNvSpPr/>
          <p:nvPr/>
        </p:nvSpPr>
        <p:spPr>
          <a:xfrm>
            <a:off x="913485" y="3387817"/>
            <a:ext cx="1304002" cy="4667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Sydney</a:t>
            </a:r>
          </a:p>
        </p:txBody>
      </p:sp>
      <p:sp>
        <p:nvSpPr>
          <p:cNvPr id="9" name="Rectangle 8"/>
          <p:cNvSpPr/>
          <p:nvPr/>
        </p:nvSpPr>
        <p:spPr>
          <a:xfrm>
            <a:off x="919556" y="3962142"/>
            <a:ext cx="1304003" cy="4667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London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913485" y="4537721"/>
            <a:ext cx="1304002" cy="4667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New</a:t>
            </a:r>
            <a:r>
              <a:rPr lang="en-US" sz="2400" spc="-100" dirty="0">
                <a:solidFill>
                  <a:schemeClr val="tx1"/>
                </a:solidFill>
              </a:rPr>
              <a:t> York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7.40741E-7 L 0.70642 0.395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60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54428 -0.3972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69" y="-1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85185E-6 L 0.10729 -0.4817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5" y="-2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2" grpId="0" animBg="1"/>
      <p:bldP spid="2" grpId="1" animBg="1"/>
      <p:bldP spid="9" grpId="0" animBg="1"/>
      <p:bldP spid="9" grpId="1" animBg="1"/>
      <p:bldP spid="10" grpId="0" animBg="1"/>
      <p:bldP spid="10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366</TotalTime>
  <Words>709</Words>
  <Application>Microsoft Office PowerPoint</Application>
  <PresentationFormat>On-screen Show (4:3)</PresentationFormat>
  <Paragraphs>230</Paragraphs>
  <Slides>18</Slides>
  <Notes>3</Notes>
  <HiddenSlides>3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40</cp:revision>
  <dcterms:created xsi:type="dcterms:W3CDTF">2020-12-09T02:04:09Z</dcterms:created>
  <dcterms:modified xsi:type="dcterms:W3CDTF">2023-02-19T09:45:45Z</dcterms:modified>
</cp:coreProperties>
</file>