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6"/>
  </p:notesMasterIdLst>
  <p:sldIdLst>
    <p:sldId id="292" r:id="rId2"/>
    <p:sldId id="293" r:id="rId3"/>
    <p:sldId id="294" r:id="rId4"/>
    <p:sldId id="295" r:id="rId5"/>
    <p:sldId id="296" r:id="rId6"/>
    <p:sldId id="297" r:id="rId7"/>
    <p:sldId id="298" r:id="rId8"/>
    <p:sldId id="300" r:id="rId9"/>
    <p:sldId id="299" r:id="rId10"/>
    <p:sldId id="301" r:id="rId11"/>
    <p:sldId id="302" r:id="rId12"/>
    <p:sldId id="303" r:id="rId13"/>
    <p:sldId id="304" r:id="rId14"/>
    <p:sldId id="3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F0697D-28A9-4059-8726-515E4218BE0E}">
          <p14:sldIdLst/>
        </p14:section>
        <p14:section name="Untitled Section" id="{73FC2760-05EB-451D-8118-699167E55884}">
          <p14:sldIdLst>
            <p14:sldId id="292"/>
            <p14:sldId id="293"/>
            <p14:sldId id="294"/>
            <p14:sldId id="295"/>
            <p14:sldId id="296"/>
            <p14:sldId id="297"/>
            <p14:sldId id="298"/>
            <p14:sldId id="300"/>
            <p14:sldId id="299"/>
            <p14:sldId id="301"/>
            <p14:sldId id="302"/>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399" autoAdjust="0"/>
  </p:normalViewPr>
  <p:slideViewPr>
    <p:cSldViewPr snapToGrid="0">
      <p:cViewPr varScale="1">
        <p:scale>
          <a:sx n="58" d="100"/>
          <a:sy n="58" d="100"/>
        </p:scale>
        <p:origin x="240" y="80"/>
      </p:cViewPr>
      <p:guideLst/>
    </p:cSldViewPr>
  </p:slideViewPr>
  <p:outlineViewPr>
    <p:cViewPr>
      <p:scale>
        <a:sx n="33" d="100"/>
        <a:sy n="33" d="100"/>
      </p:scale>
      <p:origin x="0" y="-1089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5A9DB-DC84-4EB2-8DA8-B240083B4CBE}"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4F7E-7C19-470A-B028-C09E769081DE}" type="slidenum">
              <a:rPr lang="en-US" smtClean="0"/>
              <a:t>‹#›</a:t>
            </a:fld>
            <a:endParaRPr lang="en-US"/>
          </a:p>
        </p:txBody>
      </p:sp>
    </p:spTree>
    <p:extLst>
      <p:ext uri="{BB962C8B-B14F-4D97-AF65-F5344CB8AC3E}">
        <p14:creationId xmlns:p14="http://schemas.microsoft.com/office/powerpoint/2010/main" val="258705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A8FA8-2D2F-404D-8AF5-61B60C9FBF7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4CAD-82DC-413B-A91E-FA52F6FE26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0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A8FA8-2D2F-404D-8AF5-61B60C9FBF7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284769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A8FA8-2D2F-404D-8AF5-61B60C9FBF7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296313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A8FA8-2D2F-404D-8AF5-61B60C9FBF7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11315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A8FA8-2D2F-404D-8AF5-61B60C9FBF7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4CAD-82DC-413B-A91E-FA52F6FE26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90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A8FA8-2D2F-404D-8AF5-61B60C9FBF7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402906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A8FA8-2D2F-404D-8AF5-61B60C9FBF7C}"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280732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A8FA8-2D2F-404D-8AF5-61B60C9FBF7C}"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291979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91A8FA8-2D2F-404D-8AF5-61B60C9FBF7C}" type="datetimeFigureOut">
              <a:rPr lang="en-US" smtClean="0"/>
              <a:t>12/2/2025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424432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91A8FA8-2D2F-404D-8AF5-61B60C9FBF7C}" type="datetimeFigureOut">
              <a:rPr lang="en-US" smtClean="0"/>
              <a:t>12/2/2025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2C4CAD-82DC-413B-A91E-FA52F6FE266A}" type="slidenum">
              <a:rPr lang="en-US" smtClean="0"/>
              <a:t>‹#›</a:t>
            </a:fld>
            <a:endParaRPr lang="en-US"/>
          </a:p>
        </p:txBody>
      </p:sp>
    </p:spTree>
    <p:extLst>
      <p:ext uri="{BB962C8B-B14F-4D97-AF65-F5344CB8AC3E}">
        <p14:creationId xmlns:p14="http://schemas.microsoft.com/office/powerpoint/2010/main" val="224906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A8FA8-2D2F-404D-8AF5-61B60C9FBF7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4CAD-82DC-413B-A91E-FA52F6FE266A}" type="slidenum">
              <a:rPr lang="en-US" smtClean="0"/>
              <a:t>‹#›</a:t>
            </a:fld>
            <a:endParaRPr lang="en-US"/>
          </a:p>
        </p:txBody>
      </p:sp>
    </p:spTree>
    <p:extLst>
      <p:ext uri="{BB962C8B-B14F-4D97-AF65-F5344CB8AC3E}">
        <p14:creationId xmlns:p14="http://schemas.microsoft.com/office/powerpoint/2010/main" val="36769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91A8FA8-2D2F-404D-8AF5-61B60C9FBF7C}" type="datetimeFigureOut">
              <a:rPr lang="en-US" smtClean="0"/>
              <a:t>12/2/2025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2C4CAD-82DC-413B-A91E-FA52F6FE266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462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9259" y="93859"/>
            <a:ext cx="5876673"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MS Mincho"/>
              </a:rPr>
              <a:t>Tiết</a:t>
            </a:r>
            <a:r>
              <a:rPr lang="en-US" sz="2800" b="1">
                <a:solidFill>
                  <a:srgbClr val="FF0000"/>
                </a:solidFill>
                <a:latin typeface="Times New Roman" panose="02020603050405020304" pitchFamily="18" charset="0"/>
                <a:ea typeface="MS Mincho"/>
              </a:rPr>
              <a:t> </a:t>
            </a:r>
            <a:r>
              <a:rPr lang="en-US" sz="2800" b="1" smtClean="0">
                <a:solidFill>
                  <a:srgbClr val="FF0000"/>
                </a:solidFill>
                <a:latin typeface="Times New Roman" panose="02020603050405020304" pitchFamily="18" charset="0"/>
                <a:ea typeface="MS Mincho"/>
              </a:rPr>
              <a:t>44: </a:t>
            </a:r>
            <a:r>
              <a:rPr lang="en-US" sz="2800" b="1" dirty="0">
                <a:solidFill>
                  <a:srgbClr val="FF0000"/>
                </a:solidFill>
                <a:latin typeface="Times New Roman" panose="02020603050405020304" pitchFamily="18" charset="0"/>
                <a:ea typeface="MS Mincho"/>
              </a:rPr>
              <a:t>THỰC HÀNH TIẾNG VIỆT</a:t>
            </a:r>
            <a:endParaRPr lang="en-US" sz="2800" dirty="0"/>
          </a:p>
        </p:txBody>
      </p:sp>
      <p:sp>
        <p:nvSpPr>
          <p:cNvPr id="6" name="Rounded Rectangle 5"/>
          <p:cNvSpPr/>
          <p:nvPr/>
        </p:nvSpPr>
        <p:spPr>
          <a:xfrm>
            <a:off x="2743356" y="1080139"/>
            <a:ext cx="2952047" cy="813974"/>
          </a:xfrm>
          <a:prstGeom prst="roundRect">
            <a:avLst/>
          </a:prstGeom>
          <a:solidFill>
            <a:schemeClr val="accent6">
              <a:lumMod val="75000"/>
            </a:schemeClr>
          </a:solidFill>
          <a:effectLst>
            <a:outerShdw blurRad="76200" dir="18900000" sy="23000" kx="-1200000" algn="bl" rotWithShape="0">
              <a:prstClr val="black">
                <a:alpha val="20000"/>
              </a:prstClr>
            </a:outerShd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Dãy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endParaRPr lang="en-US" sz="32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7276012" y="1087453"/>
            <a:ext cx="2926027" cy="813974"/>
          </a:xfrm>
          <a:prstGeom prst="roundRect">
            <a:avLst/>
          </a:prstGeom>
          <a:solidFill>
            <a:schemeClr val="accent6">
              <a:lumMod val="75000"/>
            </a:schemeClr>
          </a:solidFill>
          <a:effectLst>
            <a:outerShdw blurRad="76200" dir="18900000" sy="23000" kx="-1200000" algn="bl" rotWithShape="0">
              <a:prstClr val="black">
                <a:alpha val="20000"/>
              </a:prstClr>
            </a:out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Dãy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endParaRPr lang="en-US" sz="3200" b="1" dirty="0">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1933303" y="2237767"/>
            <a:ext cx="4162696" cy="2323403"/>
          </a:xfrm>
          <a:prstGeom prst="flowChartAlternateProcess">
            <a:avLst/>
          </a:prstGeom>
          <a:solidFill>
            <a:schemeClr val="accent6">
              <a:lumMod val="7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0"/>
              </a:spcAft>
              <a:buFont typeface="+mj-lt"/>
              <a:buAutoNum type="alphaLcPeriod"/>
              <a:tabLst>
                <a:tab pos="457200" algn="l"/>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ngâm</a:t>
            </a:r>
            <a:r>
              <a:rPr lang="en-US" sz="2800"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chè</a:t>
            </a:r>
            <a:r>
              <a:rPr lang="en-US" sz="2800" dirty="0">
                <a:latin typeface="Times New Roman" panose="02020603050405020304" pitchFamily="18" charset="0"/>
                <a:ea typeface="Times New Roman" panose="02020603050405020304" pitchFamily="18" charset="0"/>
              </a:rPr>
              <a:t>.</a:t>
            </a:r>
          </a:p>
          <a:p>
            <a:pPr lvl="0">
              <a:spcAft>
                <a:spcPts val="0"/>
              </a:spcAft>
              <a:tabLst>
                <a:tab pos="457200" algn="l"/>
                <a:tab pos="1386840" algn="l"/>
              </a:tabLst>
            </a:pP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sướng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đỗ</a:t>
            </a:r>
            <a:r>
              <a:rPr lang="en-US" sz="2800" b="1" i="1" u="sng"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giỏi</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Flowchart: Alternate Process 9"/>
          <p:cNvSpPr/>
          <p:nvPr/>
        </p:nvSpPr>
        <p:spPr>
          <a:xfrm>
            <a:off x="6754026" y="2225596"/>
            <a:ext cx="4362994" cy="2347743"/>
          </a:xfrm>
          <a:prstGeom prst="flowChartAlternateProcess">
            <a:avLst/>
          </a:prstGeom>
          <a:solidFill>
            <a:schemeClr val="accent6">
              <a:lumMod val="7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800" dirty="0">
                <a:latin typeface="Times New Roman" panose="02020603050405020304" pitchFamily="18" charset="0"/>
                <a:ea typeface="Times New Roman" panose="02020603050405020304" pitchFamily="18" charset="0"/>
              </a:rPr>
              <a:t>b. -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chín</a:t>
            </a:r>
            <a:r>
              <a:rPr lang="en-US" sz="2800" u="sng"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a:t>
            </a:r>
          </a:p>
          <a:p>
            <a:pPr>
              <a:spcAft>
                <a:spcPts val="0"/>
              </a:spcAft>
              <a:tabLst>
                <a:tab pos="1386840" algn="l"/>
              </a:tabLst>
            </a:pPr>
            <a:r>
              <a:rPr lang="en-US" sz="2800" dirty="0">
                <a:latin typeface="Times New Roman" panose="02020603050405020304" pitchFamily="18" charset="0"/>
                <a:ea typeface="Times New Roman" panose="02020603050405020304" pitchFamily="18" charset="0"/>
              </a:rPr>
              <a:t>   - Con </a:t>
            </a:r>
            <a:r>
              <a:rPr lang="en-US" sz="2800" dirty="0" err="1">
                <a:latin typeface="Times New Roman" panose="02020603050405020304" pitchFamily="18" charset="0"/>
                <a:ea typeface="Times New Roman" panose="02020603050405020304" pitchFamily="18" charset="0"/>
              </a:rPr>
              <a:t>chờ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cơm</a:t>
            </a:r>
            <a:r>
              <a:rPr lang="en-US" sz="2800" b="1" i="1"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5430737" y="791000"/>
            <a:ext cx="2206262" cy="1338246"/>
          </a:xfrm>
          <a:prstGeom prst="rect">
            <a:avLst/>
          </a:prstGeom>
        </p:spPr>
      </p:pic>
      <p:sp>
        <p:nvSpPr>
          <p:cNvPr id="12" name="Oval 11"/>
          <p:cNvSpPr/>
          <p:nvPr/>
        </p:nvSpPr>
        <p:spPr>
          <a:xfrm>
            <a:off x="1512529" y="4939991"/>
            <a:ext cx="4913547" cy="1397726"/>
          </a:xfrm>
          <a:prstGeom prst="ellipse">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000" dirty="0" err="1">
                <a:latin typeface="Times New Roman" panose="02020603050405020304" pitchFamily="18" charset="0"/>
                <a:ea typeface="Times New Roman" panose="02020603050405020304" pitchFamily="18" charset="0"/>
              </a:rPr>
              <a:t>Em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đỗ</a:t>
            </a:r>
            <a:r>
              <a:rPr lang="en-US" sz="2000" dirty="0">
                <a:latin typeface="Times New Roman" panose="02020603050405020304" pitchFamily="18" charset="0"/>
                <a:ea typeface="Times New Roman" panose="02020603050405020304" pitchFamily="18" charset="0"/>
              </a:rPr>
              <a:t> (1)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đỗ</a:t>
            </a:r>
            <a:r>
              <a:rPr lang="en-US" sz="2000" b="1" i="1"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2) .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3" name="Oval 12"/>
          <p:cNvSpPr/>
          <p:nvPr/>
        </p:nvSpPr>
        <p:spPr>
          <a:xfrm>
            <a:off x="6625308" y="4946240"/>
            <a:ext cx="4846849" cy="1397726"/>
          </a:xfrm>
          <a:prstGeom prst="ellipse">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000" dirty="0" err="1">
                <a:latin typeface="Times New Roman" panose="02020603050405020304" pitchFamily="18" charset="0"/>
                <a:ea typeface="Times New Roman" panose="02020603050405020304" pitchFamily="18" charset="0"/>
              </a:rPr>
              <a:t>Em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chín</a:t>
            </a:r>
            <a:r>
              <a:rPr lang="en-US" sz="2000" dirty="0">
                <a:latin typeface="Times New Roman" panose="02020603050405020304" pitchFamily="18" charset="0"/>
                <a:ea typeface="Times New Roman" panose="02020603050405020304" pitchFamily="18" charset="0"/>
              </a:rPr>
              <a:t> (1)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chín</a:t>
            </a:r>
            <a:r>
              <a:rPr lang="en-US" sz="2000" b="1" i="1"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2) .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4" name="TextBox 13"/>
          <p:cNvSpPr txBox="1"/>
          <p:nvPr/>
        </p:nvSpPr>
        <p:spPr>
          <a:xfrm>
            <a:off x="901337" y="564233"/>
            <a:ext cx="2327881"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7043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3: LUYỆN TẬP, VẬN DỤNG</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1883833" y="923798"/>
            <a:ext cx="228479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IV.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1715257" y="1357085"/>
            <a:ext cx="3196709"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2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92</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1554480" y="2025856"/>
            <a:ext cx="9784080" cy="3108543"/>
          </a:xfrm>
          <a:prstGeom prst="rect">
            <a:avLst/>
          </a:prstGeom>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Phân biệt nghĩa của các từ in đậm trong các câu được cho:</a:t>
            </a:r>
            <a:endParaRPr lang="en-US" sz="2800" dirty="0">
              <a:latin typeface="Times New Roman" panose="02020603050405020304" pitchFamily="18" charset="0"/>
              <a:ea typeface="Calibri" panose="020F0502020204030204" pitchFamily="34"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Đường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xứ</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Lạng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bao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xa</a:t>
            </a:r>
            <a:r>
              <a:rPr lang="en-US" sz="2800" i="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vượt</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Những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cây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mía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óng</a:t>
            </a:r>
            <a:r>
              <a:rPr lang="en-US" sz="2800" i="1" dirty="0">
                <a:solidFill>
                  <a:srgbClr val="000000"/>
                </a:solidFill>
                <a:latin typeface="Times New Roman" panose="02020603050405020304" pitchFamily="18" charset="0"/>
                <a:ea typeface="Times New Roman" panose="02020603050405020304" pitchFamily="18" charset="0"/>
              </a:rPr>
              <a:t> ả </a:t>
            </a:r>
            <a:r>
              <a:rPr lang="en-US" sz="2800" i="1" dirty="0" err="1">
                <a:solidFill>
                  <a:srgbClr val="000000"/>
                </a:solidFill>
                <a:latin typeface="Times New Roman" panose="02020603050405020304" pitchFamily="18" charset="0"/>
                <a:ea typeface="Times New Roman" panose="02020603050405020304" pitchFamily="18" charset="0"/>
              </a:rPr>
              <a:t>này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chính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những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nguyên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liệu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đường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ngọt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946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3: LUYỆN TẬP, VẬN DỤNG</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1883833" y="923798"/>
            <a:ext cx="228479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IV.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1715257" y="1357085"/>
            <a:ext cx="319670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2 SGK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92</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5" name="Rectangle 4"/>
          <p:cNvSpPr/>
          <p:nvPr/>
        </p:nvSpPr>
        <p:spPr>
          <a:xfrm>
            <a:off x="1502229" y="1912349"/>
            <a:ext cx="9627325" cy="3108543"/>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rPr>
              <a:t>Đứng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ngó</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mênh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bát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ngát</a:t>
            </a:r>
            <a:r>
              <a:rPr lang="en-US" sz="2800" i="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trọt</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mua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bút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này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giá</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hai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mươi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nghìn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tệ</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từ</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đồng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âm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3: LUYỆN TẬP, VẬN DỤNG</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1883833" y="923798"/>
            <a:ext cx="228479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IV.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8" name="Rectangle 7"/>
          <p:cNvSpPr/>
          <p:nvPr/>
        </p:nvSpPr>
        <p:spPr>
          <a:xfrm>
            <a:off x="1732871" y="1554295"/>
            <a:ext cx="9514250" cy="3108543"/>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3. SGK trang 93</a:t>
            </a:r>
          </a:p>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Nghĩa của từ trái trong ba trường hợp: “Cây xoài trước sân nhà em có rất nhiều trái”, “Bố vừa mua cho em một trái bóng”, “Cách một trái núi với ba quãng đồng” có liên quan đến nhau vì đều biểu thị sự vật có dạng hình cầu.</a:t>
            </a:r>
          </a:p>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Từ trái trong ba trường hợp trên là từ đa nghĩa (một từ có nhiều nghĩa khác nhau, các nghĩa có liên quan đến nhau)</a:t>
            </a:r>
          </a:p>
        </p:txBody>
      </p:sp>
    </p:spTree>
    <p:extLst>
      <p:ext uri="{BB962C8B-B14F-4D97-AF65-F5344CB8AC3E}">
        <p14:creationId xmlns:p14="http://schemas.microsoft.com/office/powerpoint/2010/main" val="22719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3: LUYỆN TẬP, VẬN DỤNG</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1883833" y="923798"/>
            <a:ext cx="228479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IV.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1528354" y="1447018"/>
            <a:ext cx="9836332" cy="4401205"/>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4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93</a:t>
            </a:r>
            <a:endParaRPr lang="en-US" sz="2800" dirty="0">
              <a:latin typeface="Times New Roman" panose="02020603050405020304" pitchFamily="18" charset="0"/>
              <a:ea typeface="Calibri" panose="020F0502020204030204" pitchFamily="34" charset="0"/>
            </a:endParaRPr>
          </a:p>
          <a:p>
            <a:pPr algn="just"/>
            <a:r>
              <a:rPr lang="en-US" sz="2800" b="1" dirty="0" err="1">
                <a:solidFill>
                  <a:srgbClr val="000000"/>
                </a:solidFill>
                <a:latin typeface="Times New Roman" panose="02020603050405020304" pitchFamily="18" charset="0"/>
                <a:ea typeface="Calibri" panose="020F0502020204030204" pitchFamily="34" charset="0"/>
              </a:rPr>
              <a:t>Phân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biệt</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đồng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âm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và</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nghĩa</a:t>
            </a:r>
            <a:r>
              <a:rPr lang="en-US" sz="2800" b="1"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nghĩa</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b;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hợp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này</a:t>
            </a:r>
            <a:r>
              <a:rPr lang="en-US" sz="2800"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có</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liên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quan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đến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 </a:t>
            </a:r>
            <a:r>
              <a:rPr lang="en-US" sz="2800" b="1" i="1"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phận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nối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đầu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xuống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thân</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b, </a:t>
            </a:r>
            <a:r>
              <a:rPr lang="en-US" sz="2800" b="1" i="1"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chỗ</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lại</a:t>
            </a:r>
            <a:r>
              <a:rPr lang="en-US" sz="2800" dirty="0">
                <a:solidFill>
                  <a:srgbClr val="000000"/>
                </a:solidFill>
                <a:latin typeface="Times New Roman" panose="02020603050405020304" pitchFamily="18" charset="0"/>
                <a:ea typeface="Calibri" panose="020F0502020204030204" pitchFamily="34" charset="0"/>
              </a:rPr>
              <a:t> ở </a:t>
            </a:r>
            <a:r>
              <a:rPr lang="en-US" sz="2800" dirty="0" err="1">
                <a:solidFill>
                  <a:srgbClr val="000000"/>
                </a:solidFill>
                <a:latin typeface="Times New Roman" panose="02020603050405020304" pitchFamily="18" charset="0"/>
                <a:ea typeface="Calibri" panose="020F0502020204030204" pitchFamily="34" charset="0"/>
              </a:rPr>
              <a:t>phần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đầu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như</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cổ</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đồng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âm</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cổ</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c</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b="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câu</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a,b</a:t>
            </a:r>
            <a:r>
              <a:rPr lang="en-US" sz="2800" i="1"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c,</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cổ</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cổ</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kính</a:t>
            </a:r>
            <a:r>
              <a:rPr lang="en-US" sz="2800"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không</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liên</a:t>
            </a:r>
            <a:r>
              <a:rPr lang="en-US" sz="2800" b="1" i="1" dirty="0">
                <a:solidFill>
                  <a:srgbClr val="000000"/>
                </a:solidFill>
                <a:latin typeface="Times New Roman" panose="02020603050405020304" pitchFamily="18" charset="0"/>
                <a:ea typeface="Calibri" panose="020F0502020204030204" pitchFamily="34" charset="0"/>
              </a:rPr>
              <a:t> </a:t>
            </a:r>
            <a:r>
              <a:rPr lang="en-US" sz="2800" b="1" i="1" dirty="0" err="1">
                <a:solidFill>
                  <a:srgbClr val="000000"/>
                </a:solidFill>
                <a:latin typeface="Times New Roman" panose="02020603050405020304" pitchFamily="18" charset="0"/>
                <a:ea typeface="Calibri" panose="020F0502020204030204" pitchFamily="34" charset="0"/>
              </a:rPr>
              <a:t>quan</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cổ</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trên</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417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3: LUYỆN TẬP, VẬN DỤNG</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1883833" y="923798"/>
            <a:ext cx="228479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IV.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1489166" y="1573982"/>
            <a:ext cx="9875520" cy="3108543"/>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5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93: </a:t>
            </a:r>
            <a:endParaRPr lang="en-US" sz="2800" dirty="0">
              <a:latin typeface="Times New Roman" panose="02020603050405020304" pitchFamily="18" charset="0"/>
              <a:ea typeface="Calibri" panose="020F0502020204030204" pitchFamily="34" charset="0"/>
            </a:endParaRPr>
          </a:p>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nặng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ca </a:t>
            </a:r>
            <a:r>
              <a:rPr lang="en-US" sz="2800" dirty="0" err="1">
                <a:solidFill>
                  <a:srgbClr val="000000"/>
                </a:solidFill>
                <a:latin typeface="Times New Roman" panose="02020603050405020304" pitchFamily="18" charset="0"/>
                <a:ea typeface="Times New Roman" panose="02020603050405020304" pitchFamily="18" charset="0"/>
              </a:rPr>
              <a:t>dao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hò</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rPr>
              <a:t> non: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nặng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lâu</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Túi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ốm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5" name="Rectangle 4"/>
          <p:cNvSpPr/>
          <p:nvPr/>
        </p:nvSpPr>
        <p:spPr>
          <a:xfrm>
            <a:off x="4119259" y="93859"/>
            <a:ext cx="4613635"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MS Mincho"/>
              </a:rPr>
              <a:t>THỰC HÀNH TIẾNG VIỆT</a:t>
            </a:r>
            <a:endParaRPr lang="en-US" sz="2800" dirty="0"/>
          </a:p>
        </p:txBody>
      </p:sp>
      <p:sp>
        <p:nvSpPr>
          <p:cNvPr id="6" name="Rectangle 5"/>
          <p:cNvSpPr/>
          <p:nvPr/>
        </p:nvSpPr>
        <p:spPr>
          <a:xfrm>
            <a:off x="1706030" y="1374747"/>
            <a:ext cx="9440091" cy="3539430"/>
          </a:xfrm>
          <a:prstGeom prst="rect">
            <a:avLst/>
          </a:prstGeom>
        </p:spPr>
        <p:txBody>
          <a:bodyPr wrap="square">
            <a:spAutoFit/>
          </a:bodyPr>
          <a:lstStyle/>
          <a:p>
            <a:pPr>
              <a:spcAft>
                <a:spcPts val="0"/>
              </a:spcAft>
              <a:tabLst>
                <a:tab pos="1386840" algn="l"/>
              </a:tabLs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(1) :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đen</a:t>
            </a:r>
            <a:r>
              <a:rPr lang="en-US" sz="2800" dirty="0">
                <a:latin typeface="Times New Roman" panose="02020603050405020304" pitchFamily="18" charset="0"/>
                <a:ea typeface="Times New Roman" panose="02020603050405020304" pitchFamily="18" charset="0"/>
              </a:rPr>
              <a:t>.</a:t>
            </a:r>
          </a:p>
          <a:p>
            <a:pPr>
              <a:spcAft>
                <a:spcPts val="0"/>
              </a:spcAft>
              <a:tabLst>
                <a:tab pos="1386840" algn="l"/>
              </a:tabLst>
            </a:pP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đỗ</a:t>
            </a:r>
            <a:r>
              <a:rPr lang="en-US" sz="2800" b="1"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2) :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p>
          <a:p>
            <a:pPr>
              <a:spcAft>
                <a:spcPts val="0"/>
              </a:spcAft>
              <a:tabLst>
                <a:tab pos="1386840" algn="l"/>
              </a:tabLst>
            </a:pP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luận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Đây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từ</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đồng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âm</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43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5" name="Rectangle 4"/>
          <p:cNvSpPr/>
          <p:nvPr/>
        </p:nvSpPr>
        <p:spPr>
          <a:xfrm>
            <a:off x="4119259" y="93859"/>
            <a:ext cx="46136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1801824" y="1064457"/>
            <a:ext cx="9248503" cy="3539430"/>
          </a:xfrm>
          <a:prstGeom prst="rect">
            <a:avLst/>
          </a:prstGeom>
        </p:spPr>
        <p:txBody>
          <a:bodyPr wrap="square">
            <a:spAutoFit/>
          </a:bodyPr>
          <a:lstStyle/>
          <a:p>
            <a:pPr>
              <a:spcAft>
                <a:spcPts val="0"/>
              </a:spcAft>
              <a:tabLst>
                <a:tab pos="1386840" algn="l"/>
              </a:tabLs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b:</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(1) :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a:t>
            </a:r>
          </a:p>
          <a:p>
            <a:pPr>
              <a:spcAft>
                <a:spcPts val="0"/>
              </a:spcAft>
              <a:tabLst>
                <a:tab pos="1386840" algn="l"/>
              </a:tabLst>
            </a:pP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chín</a:t>
            </a:r>
            <a:r>
              <a:rPr lang="en-US" sz="2800" b="1"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2) : (</a:t>
            </a:r>
            <a:r>
              <a:rPr lang="en-US" sz="2800" dirty="0" err="1">
                <a:latin typeface="Times New Roman" panose="02020603050405020304" pitchFamily="18" charset="0"/>
                <a:ea typeface="Times New Roman" panose="02020603050405020304" pitchFamily="18" charset="0"/>
              </a:rPr>
              <a:t>nấu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a:t>
            </a:r>
          </a:p>
          <a:p>
            <a:pPr>
              <a:spcAft>
                <a:spcPts val="0"/>
              </a:spcAft>
              <a:tabLst>
                <a:tab pos="1386840" algn="l"/>
              </a:tabLst>
            </a:pP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p>
          <a:p>
            <a:pPr>
              <a:spcAft>
                <a:spcPts val="0"/>
              </a:spcAft>
              <a:tabLst>
                <a:tab pos="1386840" algn="l"/>
              </a:tabLst>
            </a:pP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luận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Đây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từ</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nghĩa</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98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5" name="Rectangle 4"/>
          <p:cNvSpPr/>
          <p:nvPr/>
        </p:nvSpPr>
        <p:spPr>
          <a:xfrm>
            <a:off x="4119259" y="93859"/>
            <a:ext cx="46136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907388" y="617079"/>
            <a:ext cx="7037376" cy="523220"/>
          </a:xfrm>
          <a:prstGeom prst="rect">
            <a:avLst/>
          </a:prstGeom>
        </p:spPr>
        <p:txBody>
          <a:bodyPr wrap="none">
            <a:spAutoFit/>
          </a:bodyPr>
          <a:lstStyle/>
          <a:p>
            <a:pPr algn="ctr">
              <a:spcAft>
                <a:spcPts val="0"/>
              </a:spcAft>
              <a:tabLst>
                <a:tab pos="1386840" algn="l"/>
              </a:tabLst>
            </a:pPr>
            <a:r>
              <a:rPr lang="pt-BR" sz="2800" b="1" dirty="0">
                <a:solidFill>
                  <a:srgbClr val="0000FF"/>
                </a:solidFill>
                <a:latin typeface="Times New Roman" panose="02020603050405020304" pitchFamily="18" charset="0"/>
                <a:ea typeface="MS Mincho"/>
              </a:rPr>
              <a:t>HOẠT ĐỘNG 2: KHÁM PHÁ KIẾN THỨC</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580224" y="1140299"/>
            <a:ext cx="2369496" cy="523220"/>
          </a:xfrm>
          <a:prstGeom prst="rect">
            <a:avLst/>
          </a:prstGeom>
        </p:spPr>
        <p:txBody>
          <a:bodyPr wrap="none">
            <a:spAutoFit/>
          </a:bodyPr>
          <a:lstStyle/>
          <a:p>
            <a:pPr algn="ctr"/>
            <a:r>
              <a:rPr lang="en-US" sz="2800" b="1" dirty="0">
                <a:solidFill>
                  <a:srgbClr val="0000FF"/>
                </a:solidFill>
                <a:latin typeface="Times New Roman" panose="02020603050405020304" pitchFamily="18" charset="0"/>
                <a:ea typeface="Calibri" panose="020F0502020204030204" pitchFamily="34" charset="0"/>
              </a:rPr>
              <a:t>I. </a:t>
            </a:r>
            <a:r>
              <a:rPr lang="en-US" sz="2800" b="1" dirty="0" err="1">
                <a:solidFill>
                  <a:srgbClr val="0000FF"/>
                </a:solidFill>
                <a:latin typeface="Times New Roman" panose="02020603050405020304" pitchFamily="18" charset="0"/>
                <a:ea typeface="Calibri" panose="020F0502020204030204" pitchFamily="34" charset="0"/>
              </a:rPr>
              <a:t>Từ</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đồng</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âm</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580224" y="1663519"/>
            <a:ext cx="1380506" cy="523220"/>
          </a:xfrm>
          <a:prstGeom prst="rect">
            <a:avLst/>
          </a:prstGeom>
        </p:spPr>
        <p:txBody>
          <a:bodyPr wrap="none">
            <a:spAutoFit/>
          </a:bodyPr>
          <a:lstStyle/>
          <a:p>
            <a:pPr marL="342900" lvl="0" indent="-342900" algn="just">
              <a:buFont typeface="+mj-lt"/>
              <a:buAutoNum type="arabicPeriod"/>
              <a:tabLst>
                <a:tab pos="228600" algn="l"/>
              </a:tabLst>
            </a:pPr>
            <a:r>
              <a:rPr lang="en-US" sz="2800" b="1" dirty="0" err="1">
                <a:solidFill>
                  <a:srgbClr val="000000"/>
                </a:solidFill>
                <a:latin typeface="Times New Roman" panose="02020603050405020304" pitchFamily="18" charset="0"/>
                <a:ea typeface="Calibri" panose="020F0502020204030204" pitchFamily="34" charset="0"/>
              </a:rPr>
              <a:t>Ví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dụ</a:t>
            </a:r>
            <a:endParaRPr lang="en-US" sz="2800" dirty="0">
              <a:effectLst/>
              <a:latin typeface="Times New Roman" panose="02020603050405020304" pitchFamily="18" charset="0"/>
              <a:ea typeface="Calibri" panose="020F0502020204030204" pitchFamily="34" charset="0"/>
            </a:endParaRPr>
          </a:p>
        </p:txBody>
      </p:sp>
      <p:sp>
        <p:nvSpPr>
          <p:cNvPr id="7" name="Oval 6"/>
          <p:cNvSpPr/>
          <p:nvPr/>
        </p:nvSpPr>
        <p:spPr>
          <a:xfrm>
            <a:off x="1395959" y="2123976"/>
            <a:ext cx="5042263" cy="119654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ngâm</a:t>
            </a:r>
            <a:r>
              <a:rPr lang="en-US" sz="2800"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đỗ</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chè</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8" name="Oval 7"/>
          <p:cNvSpPr/>
          <p:nvPr/>
        </p:nvSpPr>
        <p:spPr>
          <a:xfrm>
            <a:off x="5853417" y="1295477"/>
            <a:ext cx="5758954" cy="119654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sướng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b="1" i="1" u="sng" dirty="0" err="1">
                <a:latin typeface="Times New Roman" panose="02020603050405020304" pitchFamily="18" charset="0"/>
                <a:ea typeface="Times New Roman" panose="02020603050405020304" pitchFamily="18" charset="0"/>
              </a:rPr>
              <a:t>đỗ</a:t>
            </a:r>
            <a:r>
              <a:rPr lang="en-US" sz="2800" b="1" i="1" u="sng"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giỏi</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1365480" y="3943730"/>
            <a:ext cx="5081451" cy="1240972"/>
          </a:xfrm>
          <a:prstGeom prst="roundRect">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400" b="1" i="1" dirty="0" err="1">
                <a:solidFill>
                  <a:srgbClr val="7030A0"/>
                </a:solidFill>
                <a:latin typeface="Times New Roman" panose="02020603050405020304" pitchFamily="18" charset="0"/>
                <a:ea typeface="Times New Roman" panose="02020603050405020304" pitchFamily="18" charset="0"/>
              </a:rPr>
              <a:t>đỗ</a:t>
            </a:r>
            <a:r>
              <a:rPr lang="en-US" sz="2400" dirty="0">
                <a:solidFill>
                  <a:srgbClr val="7030A0"/>
                </a:solidFill>
                <a:latin typeface="Times New Roman" panose="02020603050405020304" pitchFamily="18" charset="0"/>
                <a:ea typeface="Times New Roman" panose="02020603050405020304" pitchFamily="18" charset="0"/>
              </a:rPr>
              <a:t> (1) : </a:t>
            </a:r>
            <a:r>
              <a:rPr lang="en-US" sz="2400" dirty="0" err="1">
                <a:solidFill>
                  <a:srgbClr val="7030A0"/>
                </a:solidFill>
                <a:latin typeface="Times New Roman" panose="02020603050405020304" pitchFamily="18" charset="0"/>
                <a:ea typeface="Times New Roman" panose="02020603050405020304" pitchFamily="18" charset="0"/>
              </a:rPr>
              <a:t>tên</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một</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loại</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cây</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có</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quả</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dùng</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làm</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thức</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ăn</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Có</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nhiều</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loại</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đỗ</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như</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đỗ</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xanh</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đỗ</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đen</a:t>
            </a:r>
            <a:r>
              <a:rPr lang="en-US" sz="2400" dirty="0">
                <a:solidFill>
                  <a:srgbClr val="7030A0"/>
                </a:solidFill>
                <a:latin typeface="Times New Roman" panose="02020603050405020304" pitchFamily="18" charset="0"/>
                <a:ea typeface="Times New Roman" panose="02020603050405020304" pitchFamily="18" charset="0"/>
              </a:rPr>
              <a:t>.</a:t>
            </a:r>
            <a:endParaRPr lang="en-US" sz="2400" dirty="0">
              <a:solidFill>
                <a:srgbClr val="7030A0"/>
              </a:solidFill>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6530920" y="3015779"/>
            <a:ext cx="5081451" cy="1240972"/>
          </a:xfrm>
          <a:prstGeom prst="roundRect">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400" b="1" i="1" dirty="0" err="1">
                <a:solidFill>
                  <a:srgbClr val="7030A0"/>
                </a:solidFill>
                <a:latin typeface="Times New Roman" panose="02020603050405020304" pitchFamily="18" charset="0"/>
                <a:ea typeface="Times New Roman" panose="02020603050405020304" pitchFamily="18" charset="0"/>
              </a:rPr>
              <a:t>đỗ</a:t>
            </a:r>
            <a:r>
              <a:rPr lang="en-US" sz="2400" b="1" i="1" dirty="0">
                <a:solidFill>
                  <a:srgbClr val="7030A0"/>
                </a:solidFill>
                <a:latin typeface="Times New Roman" panose="02020603050405020304" pitchFamily="18" charset="0"/>
                <a:ea typeface="Times New Roman" panose="02020603050405020304" pitchFamily="18" charset="0"/>
              </a:rPr>
              <a:t>(</a:t>
            </a:r>
            <a:r>
              <a:rPr lang="en-US" sz="2400" dirty="0">
                <a:solidFill>
                  <a:srgbClr val="7030A0"/>
                </a:solidFill>
                <a:latin typeface="Times New Roman" panose="02020603050405020304" pitchFamily="18" charset="0"/>
                <a:ea typeface="Times New Roman" panose="02020603050405020304" pitchFamily="18" charset="0"/>
              </a:rPr>
              <a:t>2) : </a:t>
            </a:r>
            <a:r>
              <a:rPr lang="en-US" sz="2400" dirty="0" err="1">
                <a:solidFill>
                  <a:srgbClr val="7030A0"/>
                </a:solidFill>
                <a:latin typeface="Times New Roman" panose="02020603050405020304" pitchFamily="18" charset="0"/>
                <a:ea typeface="Times New Roman" panose="02020603050405020304" pitchFamily="18" charset="0"/>
              </a:rPr>
              <a:t>là</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động</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từ</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dùng</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trong</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thi</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cử</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nghĩa</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là</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bạn</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đã</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đạt</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được</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bằng</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hoặc</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trên</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mức</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điểm</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sàn</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đặt</a:t>
            </a:r>
            <a:r>
              <a:rPr lang="en-US" sz="2400" dirty="0">
                <a:solidFill>
                  <a:srgbClr val="7030A0"/>
                </a:solidFill>
                <a:latin typeface="Times New Roman" panose="02020603050405020304" pitchFamily="18" charset="0"/>
                <a:ea typeface="Times New Roman" panose="02020603050405020304" pitchFamily="18" charset="0"/>
              </a:rPr>
              <a:t> </a:t>
            </a:r>
            <a:r>
              <a:rPr lang="en-US" sz="2400" dirty="0" err="1">
                <a:solidFill>
                  <a:srgbClr val="7030A0"/>
                </a:solidFill>
                <a:latin typeface="Times New Roman" panose="02020603050405020304" pitchFamily="18" charset="0"/>
                <a:ea typeface="Times New Roman" panose="02020603050405020304" pitchFamily="18" charset="0"/>
              </a:rPr>
              <a:t>ra.</a:t>
            </a:r>
            <a:endParaRPr lang="en-US" sz="2400" dirty="0">
              <a:solidFill>
                <a:srgbClr val="7030A0"/>
              </a:solidFill>
              <a:effectLst/>
              <a:latin typeface="Times New Roman" panose="02020603050405020304" pitchFamily="18" charset="0"/>
              <a:ea typeface="Times New Roman" panose="02020603050405020304" pitchFamily="18" charset="0"/>
            </a:endParaRPr>
          </a:p>
        </p:txBody>
      </p:sp>
      <p:cxnSp>
        <p:nvCxnSpPr>
          <p:cNvPr id="16" name="Straight Arrow Connector 15"/>
          <p:cNvCxnSpPr/>
          <p:nvPr/>
        </p:nvCxnSpPr>
        <p:spPr>
          <a:xfrm flipV="1">
            <a:off x="1927912" y="2636937"/>
            <a:ext cx="2468880" cy="1291849"/>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6936377" y="1776549"/>
            <a:ext cx="3122023" cy="137160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9" name="Oval 18"/>
          <p:cNvSpPr/>
          <p:nvPr/>
        </p:nvSpPr>
        <p:spPr>
          <a:xfrm>
            <a:off x="6734022" y="4490889"/>
            <a:ext cx="4468006" cy="1319349"/>
          </a:xfrm>
          <a:prstGeom prst="ellipse">
            <a:avLst/>
          </a:prstGeom>
          <a:solidFill>
            <a:schemeClr val="bg1">
              <a:lumMod val="95000"/>
            </a:schemeClr>
          </a:solidFill>
          <a:ln>
            <a:solidFill>
              <a:srgbClr val="C0000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nghĩa</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của</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từ</a:t>
            </a:r>
            <a:r>
              <a:rPr lang="en-US" sz="2400"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đỗ</a:t>
            </a:r>
            <a:r>
              <a:rPr lang="en-US" sz="2400" dirty="0">
                <a:solidFill>
                  <a:srgbClr val="002060"/>
                </a:solidFill>
                <a:latin typeface="Times New Roman" panose="02020603050405020304" pitchFamily="18" charset="0"/>
                <a:ea typeface="Times New Roman" panose="02020603050405020304" pitchFamily="18" charset="0"/>
              </a:rPr>
              <a:t> ở </a:t>
            </a:r>
            <a:r>
              <a:rPr lang="en-US" sz="2400" dirty="0" err="1">
                <a:solidFill>
                  <a:srgbClr val="002060"/>
                </a:solidFill>
                <a:latin typeface="Times New Roman" panose="02020603050405020304" pitchFamily="18" charset="0"/>
                <a:ea typeface="Times New Roman" panose="02020603050405020304" pitchFamily="18" charset="0"/>
              </a:rPr>
              <a:t>đây</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không</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liên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quan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với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nhau</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khác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xa</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nhau</a:t>
            </a:r>
            <a:r>
              <a:rPr lang="en-US" sz="2400" dirty="0">
                <a:solidFill>
                  <a:srgbClr val="002060"/>
                </a:solidFill>
                <a:latin typeface="Times New Roman" panose="02020603050405020304" pitchFamily="18" charset="0"/>
                <a:ea typeface="Times New Roman" panose="02020603050405020304" pitchFamily="18" charset="0"/>
              </a:rPr>
              <a:t>. </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99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6" name="Rectangle 5"/>
          <p:cNvSpPr/>
          <p:nvPr/>
        </p:nvSpPr>
        <p:spPr>
          <a:xfrm>
            <a:off x="3051080" y="107627"/>
            <a:ext cx="7037376" cy="523220"/>
          </a:xfrm>
          <a:prstGeom prst="rect">
            <a:avLst/>
          </a:prstGeom>
        </p:spPr>
        <p:txBody>
          <a:bodyPr wrap="none">
            <a:spAutoFit/>
          </a:bodyPr>
          <a:lstStyle/>
          <a:p>
            <a:pPr algn="ctr">
              <a:spcAft>
                <a:spcPts val="0"/>
              </a:spcAft>
              <a:tabLst>
                <a:tab pos="1386840" algn="l"/>
              </a:tabLst>
            </a:pPr>
            <a:r>
              <a:rPr lang="pt-BR" sz="2800" b="1" dirty="0">
                <a:solidFill>
                  <a:srgbClr val="0000FF"/>
                </a:solidFill>
                <a:latin typeface="Times New Roman" panose="02020603050405020304" pitchFamily="18" charset="0"/>
                <a:ea typeface="MS Mincho"/>
              </a:rPr>
              <a:t>HOẠT ĐỘNG 2: KHÁM PHÁ KIẾN THỨC</a:t>
            </a:r>
            <a:endParaRPr lang="en-US" sz="2800" dirty="0">
              <a:effectLst/>
              <a:latin typeface="Times New Roman" panose="02020603050405020304" pitchFamily="18" charset="0"/>
              <a:ea typeface="Times New Roman" panose="02020603050405020304" pitchFamily="18" charset="0"/>
            </a:endParaRPr>
          </a:p>
        </p:txBody>
      </p:sp>
      <p:sp>
        <p:nvSpPr>
          <p:cNvPr id="2" name="Oval 1"/>
          <p:cNvSpPr/>
          <p:nvPr/>
        </p:nvSpPr>
        <p:spPr>
          <a:xfrm>
            <a:off x="3051081" y="1058092"/>
            <a:ext cx="6863628" cy="1240971"/>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bg1"/>
                </a:solidFill>
                <a:latin typeface="Times New Roman" panose="02020603050405020304" pitchFamily="18" charset="0"/>
                <a:ea typeface="Calibri" panose="020F0502020204030204" pitchFamily="34" charset="0"/>
              </a:rPr>
              <a:t>Một</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nghề</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cho</a:t>
            </a:r>
            <a:r>
              <a:rPr lang="en-US" sz="2800" dirty="0">
                <a:solidFill>
                  <a:schemeClr val="bg1"/>
                </a:solidFill>
                <a:latin typeface="Times New Roman" panose="02020603050405020304" pitchFamily="18" charset="0"/>
                <a:ea typeface="Calibri" panose="020F0502020204030204" pitchFamily="34" charset="0"/>
              </a:rPr>
              <a:t> </a:t>
            </a:r>
            <a:r>
              <a:rPr lang="en-US" sz="2800" b="1" i="1" dirty="0" err="1">
                <a:solidFill>
                  <a:schemeClr val="bg1"/>
                </a:solidFill>
                <a:latin typeface="Times New Roman" panose="02020603050405020304" pitchFamily="18" charset="0"/>
                <a:ea typeface="Calibri" panose="020F0502020204030204" pitchFamily="34" charset="0"/>
              </a:rPr>
              <a:t>chín</a:t>
            </a:r>
            <a:r>
              <a:rPr lang="en-US" sz="2800" dirty="0">
                <a:solidFill>
                  <a:schemeClr val="bg1"/>
                </a:solidFill>
                <a:latin typeface="Times New Roman" panose="02020603050405020304" pitchFamily="18" charset="0"/>
                <a:ea typeface="Calibri" panose="020F0502020204030204" pitchFamily="34" charset="0"/>
              </a:rPr>
              <a:t>(1) </a:t>
            </a:r>
            <a:r>
              <a:rPr lang="en-US" sz="2800" dirty="0" err="1">
                <a:solidFill>
                  <a:schemeClr val="bg1"/>
                </a:solidFill>
                <a:latin typeface="Times New Roman" panose="02020603050405020304" pitchFamily="18" charset="0"/>
                <a:ea typeface="Calibri" panose="020F0502020204030204" pitchFamily="34" charset="0"/>
              </a:rPr>
              <a:t>còn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hơn</a:t>
            </a:r>
            <a:r>
              <a:rPr lang="en-US" sz="2800" dirty="0">
                <a:solidFill>
                  <a:schemeClr val="bg1"/>
                </a:solidFill>
                <a:latin typeface="Times New Roman" panose="02020603050405020304" pitchFamily="18" charset="0"/>
                <a:ea typeface="Calibri" panose="020F0502020204030204" pitchFamily="34" charset="0"/>
              </a:rPr>
              <a:t> </a:t>
            </a:r>
            <a:r>
              <a:rPr lang="en-US" sz="2800" b="1" i="1" dirty="0" err="1">
                <a:solidFill>
                  <a:schemeClr val="bg1"/>
                </a:solidFill>
                <a:latin typeface="Times New Roman" panose="02020603050405020304" pitchFamily="18" charset="0"/>
                <a:ea typeface="Calibri" panose="020F0502020204030204" pitchFamily="34" charset="0"/>
              </a:rPr>
              <a:t>chín</a:t>
            </a:r>
            <a:r>
              <a:rPr lang="en-US" sz="2800" b="1" i="1" dirty="0">
                <a:solidFill>
                  <a:schemeClr val="bg1"/>
                </a:solidFill>
                <a:latin typeface="Times New Roman" panose="02020603050405020304" pitchFamily="18" charset="0"/>
                <a:ea typeface="Calibri" panose="020F0502020204030204" pitchFamily="34" charset="0"/>
              </a:rPr>
              <a:t>(</a:t>
            </a:r>
            <a:r>
              <a:rPr lang="en-US" sz="2800" dirty="0">
                <a:solidFill>
                  <a:schemeClr val="bg1"/>
                </a:solidFill>
                <a:latin typeface="Times New Roman" panose="02020603050405020304" pitchFamily="18" charset="0"/>
                <a:ea typeface="Calibri" panose="020F0502020204030204" pitchFamily="34" charset="0"/>
              </a:rPr>
              <a:t>2) </a:t>
            </a:r>
            <a:r>
              <a:rPr lang="en-US" sz="2800" dirty="0" err="1">
                <a:solidFill>
                  <a:schemeClr val="bg1"/>
                </a:solidFill>
                <a:latin typeface="Times New Roman" panose="02020603050405020304" pitchFamily="18" charset="0"/>
                <a:ea typeface="Calibri" panose="020F0502020204030204" pitchFamily="34" charset="0"/>
              </a:rPr>
              <a:t>nghề</a:t>
            </a:r>
            <a:r>
              <a:rPr lang="en-US" sz="2800" dirty="0">
                <a:solidFill>
                  <a:schemeClr val="bg1"/>
                </a:solidFill>
                <a:latin typeface="Times New Roman" panose="02020603050405020304" pitchFamily="18" charset="0"/>
                <a:ea typeface="Calibri" panose="020F0502020204030204" pitchFamily="34" charset="0"/>
              </a:rPr>
              <a:t>.</a:t>
            </a:r>
            <a:endParaRPr lang="en-US" sz="2800" dirty="0">
              <a:solidFill>
                <a:schemeClr val="bg1"/>
              </a:solidFill>
              <a:effectLst/>
              <a:latin typeface="Times New Roman" panose="02020603050405020304" pitchFamily="18" charset="0"/>
              <a:ea typeface="Calibri" panose="020F0502020204030204" pitchFamily="34" charset="0"/>
            </a:endParaRPr>
          </a:p>
        </p:txBody>
      </p:sp>
      <p:sp>
        <p:nvSpPr>
          <p:cNvPr id="3" name="Isosceles Triangle 2"/>
          <p:cNvSpPr/>
          <p:nvPr/>
        </p:nvSpPr>
        <p:spPr>
          <a:xfrm>
            <a:off x="6569768" y="2299063"/>
            <a:ext cx="4558088" cy="2387741"/>
          </a:xfrm>
          <a:prstGeom prst="triangle">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chemeClr val="bg1"/>
                </a:solidFill>
                <a:latin typeface="Times New Roman" panose="02020603050405020304" pitchFamily="18" charset="0"/>
                <a:ea typeface="Calibri" panose="020F0502020204030204" pitchFamily="34" charset="0"/>
              </a:rPr>
              <a:t>chín</a:t>
            </a:r>
            <a:r>
              <a:rPr lang="en-US" sz="2400" dirty="0">
                <a:solidFill>
                  <a:schemeClr val="bg1"/>
                </a:solidFill>
                <a:latin typeface="Times New Roman" panose="02020603050405020304" pitchFamily="18" charset="0"/>
                <a:ea typeface="Calibri" panose="020F0502020204030204" pitchFamily="34" charset="0"/>
              </a:rPr>
              <a:t>(1): </a:t>
            </a:r>
            <a:r>
              <a:rPr lang="en-US" sz="2400" dirty="0" err="1">
                <a:solidFill>
                  <a:schemeClr val="bg1"/>
                </a:solidFill>
                <a:latin typeface="Times New Roman" panose="02020603050405020304" pitchFamily="18" charset="0"/>
                <a:ea typeface="Calibri" panose="020F0502020204030204" pitchFamily="34" charset="0"/>
              </a:rPr>
              <a:t>chỉ</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tính</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chất</a:t>
            </a:r>
            <a:r>
              <a:rPr lang="en-US" sz="2400" dirty="0">
                <a:solidFill>
                  <a:schemeClr val="bg1"/>
                </a:solidFill>
                <a:latin typeface="Times New Roman" panose="02020603050405020304" pitchFamily="18" charset="0"/>
                <a:ea typeface="Calibri" panose="020F0502020204030204" pitchFamily="34" charset="0"/>
              </a:rPr>
              <a:t> ( </a:t>
            </a:r>
            <a:r>
              <a:rPr lang="en-US" sz="2400" dirty="0" err="1">
                <a:solidFill>
                  <a:schemeClr val="bg1"/>
                </a:solidFill>
                <a:latin typeface="Times New Roman" panose="02020603050405020304" pitchFamily="18" charset="0"/>
                <a:ea typeface="Calibri" panose="020F0502020204030204" pitchFamily="34" charset="0"/>
              </a:rPr>
              <a:t>giỏi</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hoặc</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thành</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thạo</a:t>
            </a:r>
            <a:r>
              <a:rPr lang="en-US" sz="2400" dirty="0">
                <a:solidFill>
                  <a:schemeClr val="bg1"/>
                </a:solidFill>
                <a:latin typeface="Times New Roman" panose="02020603050405020304" pitchFamily="18" charset="0"/>
                <a:ea typeface="Calibri" panose="020F0502020204030204" pitchFamily="34" charset="0"/>
              </a:rPr>
              <a:t>)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8" name="Flowchart: Merge 7"/>
          <p:cNvSpPr/>
          <p:nvPr/>
        </p:nvSpPr>
        <p:spPr>
          <a:xfrm>
            <a:off x="1711714" y="2726308"/>
            <a:ext cx="4715691" cy="2266406"/>
          </a:xfrm>
          <a:prstGeom prst="flowChartMerge">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chemeClr val="bg1"/>
                </a:solidFill>
                <a:latin typeface="Times New Roman" panose="02020603050405020304" pitchFamily="18" charset="0"/>
                <a:ea typeface="Calibri" panose="020F0502020204030204" pitchFamily="34" charset="0"/>
              </a:rPr>
              <a:t>chín</a:t>
            </a:r>
            <a:r>
              <a:rPr lang="en-US" sz="2400" b="1" i="1" dirty="0">
                <a:solidFill>
                  <a:schemeClr val="bg1"/>
                </a:solidFill>
                <a:latin typeface="Times New Roman" panose="02020603050405020304" pitchFamily="18" charset="0"/>
                <a:ea typeface="Calibri" panose="020F0502020204030204" pitchFamily="34" charset="0"/>
              </a:rPr>
              <a:t>(</a:t>
            </a:r>
            <a:r>
              <a:rPr lang="en-US" sz="2400" dirty="0">
                <a:solidFill>
                  <a:schemeClr val="bg1"/>
                </a:solidFill>
                <a:latin typeface="Times New Roman" panose="02020603050405020304" pitchFamily="18" charset="0"/>
                <a:ea typeface="Calibri" panose="020F0502020204030204" pitchFamily="34" charset="0"/>
              </a:rPr>
              <a:t>2) : </a:t>
            </a:r>
            <a:r>
              <a:rPr lang="en-US" sz="2400" dirty="0" err="1">
                <a:solidFill>
                  <a:schemeClr val="bg1"/>
                </a:solidFill>
                <a:latin typeface="Times New Roman" panose="02020603050405020304" pitchFamily="18" charset="0"/>
                <a:ea typeface="Calibri" panose="020F0502020204030204" pitchFamily="34" charset="0"/>
              </a:rPr>
              <a:t>chỉ</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số</a:t>
            </a:r>
            <a:r>
              <a:rPr lang="en-US" sz="2400" dirty="0">
                <a:solidFill>
                  <a:schemeClr val="bg1"/>
                </a:solidFill>
                <a:latin typeface="Times New Roman" panose="02020603050405020304" pitchFamily="18" charset="0"/>
                <a:ea typeface="Calibri" panose="020F0502020204030204" pitchFamily="34" charset="0"/>
              </a:rPr>
              <a:t> </a:t>
            </a:r>
            <a:r>
              <a:rPr lang="en-US" sz="2400" dirty="0" err="1">
                <a:solidFill>
                  <a:schemeClr val="bg1"/>
                </a:solidFill>
                <a:latin typeface="Times New Roman" panose="02020603050405020304" pitchFamily="18" charset="0"/>
                <a:ea typeface="Calibri" panose="020F0502020204030204" pitchFamily="34" charset="0"/>
              </a:rPr>
              <a:t>lượng</a:t>
            </a:r>
            <a:r>
              <a:rPr lang="en-US" sz="2400" dirty="0">
                <a:solidFill>
                  <a:schemeClr val="bg1"/>
                </a:solidFill>
                <a:latin typeface="Times New Roman" panose="02020603050405020304" pitchFamily="18" charset="0"/>
                <a:ea typeface="Calibri" panose="020F0502020204030204" pitchFamily="34" charset="0"/>
              </a:rPr>
              <a:t>(1,2,3,4...9)</a:t>
            </a:r>
            <a:endParaRPr lang="en-US" sz="2400" dirty="0">
              <a:solidFill>
                <a:schemeClr val="bg1"/>
              </a:solidFill>
              <a:effectLst/>
              <a:latin typeface="Times New Roman" panose="02020603050405020304" pitchFamily="18" charset="0"/>
              <a:ea typeface="Calibri" panose="020F0502020204030204" pitchFamily="34" charset="0"/>
            </a:endParaRPr>
          </a:p>
        </p:txBody>
      </p:sp>
      <p:cxnSp>
        <p:nvCxnSpPr>
          <p:cNvPr id="10" name="Straight Arrow Connector 9"/>
          <p:cNvCxnSpPr/>
          <p:nvPr/>
        </p:nvCxnSpPr>
        <p:spPr>
          <a:xfrm flipH="1">
            <a:off x="3435531" y="2024743"/>
            <a:ext cx="1005840" cy="97971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6754505" y="1665514"/>
            <a:ext cx="1280160" cy="201821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2885105" y="5114049"/>
            <a:ext cx="7369325" cy="523220"/>
          </a:xfrm>
          <a:prstGeom prst="rect">
            <a:avLst/>
          </a:prstGeom>
        </p:spPr>
        <p:txBody>
          <a:bodyPr wrap="none">
            <a:spAutoFit/>
          </a:bodyPr>
          <a:lstStyle/>
          <a:p>
            <a:pPr algn="just"/>
            <a:r>
              <a:rPr lang="en-US" sz="2800" dirty="0" err="1">
                <a:solidFill>
                  <a:srgbClr val="C00000"/>
                </a:solidFill>
                <a:latin typeface="Times New Roman" panose="02020603050405020304" pitchFamily="18" charset="0"/>
                <a:ea typeface="Calibri" panose="020F0502020204030204" pitchFamily="34" charset="0"/>
              </a:rPr>
              <a:t>Các</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hiện</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tượng</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trên</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gọi</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là</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hiện</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tượng</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từ</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đồng</a:t>
            </a:r>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âm</a:t>
            </a:r>
            <a:r>
              <a:rPr lang="en-US" sz="2800" dirty="0">
                <a:solidFill>
                  <a:srgbClr val="C00000"/>
                </a:solidFill>
                <a:latin typeface="Times New Roman" panose="02020603050405020304" pitchFamily="18" charset="0"/>
                <a:ea typeface="Calibri" panose="020F0502020204030204" pitchFamily="34" charset="0"/>
              </a:rPr>
              <a:t>.</a:t>
            </a:r>
            <a:endParaRPr lang="en-US" sz="2800" dirty="0">
              <a:solidFill>
                <a:srgbClr val="C00000"/>
              </a:solidFill>
              <a:effectLst/>
              <a:latin typeface="Times New Roman" panose="02020603050405020304" pitchFamily="18" charset="0"/>
              <a:ea typeface="Calibri" panose="020F0502020204030204" pitchFamily="34" charset="0"/>
            </a:endParaRPr>
          </a:p>
        </p:txBody>
      </p:sp>
      <p:sp>
        <p:nvSpPr>
          <p:cNvPr id="14" name="Cloud Callout 13"/>
          <p:cNvSpPr/>
          <p:nvPr/>
        </p:nvSpPr>
        <p:spPr>
          <a:xfrm>
            <a:off x="3547255" y="2423461"/>
            <a:ext cx="6045023" cy="2193252"/>
          </a:xfrm>
          <a:prstGeom prst="cloudCallout">
            <a:avLst/>
          </a:prstGeom>
          <a:effectLst>
            <a:innerShdw blurRad="63500" dist="50800" dir="54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0"/>
              </a:spcAft>
              <a:tabLst>
                <a:tab pos="1386840" algn="l"/>
              </a:tabLst>
            </a:pPr>
            <a:r>
              <a:rPr lang="en-US" sz="2400" dirty="0">
                <a:latin typeface="Times New Roman" panose="02020603050405020304" pitchFamily="18" charset="0"/>
                <a:ea typeface="Times New Roman" panose="02020603050405020304" pitchFamily="18" charset="0"/>
              </a:rPr>
              <a:t>    </a:t>
            </a:r>
          </a:p>
          <a:p>
            <a:pPr>
              <a:spcAft>
                <a:spcPts val="0"/>
              </a:spcAft>
              <a:tabLst>
                <a:tab pos="1386840" algn="l"/>
              </a:tabLst>
            </a:pP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chín</a:t>
            </a:r>
            <a:r>
              <a:rPr lang="en-US" sz="2400" dirty="0">
                <a:solidFill>
                  <a:srgbClr val="000000"/>
                </a:solidFill>
                <a:latin typeface="Times New Roman" panose="02020603050405020304" pitchFamily="18" charset="0"/>
                <a:ea typeface="Times New Roman" panose="02020603050405020304" pitchFamily="18" charset="0"/>
              </a:rPr>
              <a:t>(1)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chín</a:t>
            </a:r>
            <a:r>
              <a:rPr lang="en-US" sz="2400" b="1"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2) </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a:t>
            </a:r>
          </a:p>
          <a:p>
            <a:pPr>
              <a:spcAft>
                <a:spcPts val="750"/>
              </a:spcAft>
            </a:pPr>
            <a:r>
              <a:rPr lang="en-US" sz="2400" dirty="0">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127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3" grpId="0"/>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5" name="Rectangle 4"/>
          <p:cNvSpPr/>
          <p:nvPr/>
        </p:nvSpPr>
        <p:spPr>
          <a:xfrm>
            <a:off x="3051080" y="107627"/>
            <a:ext cx="7037376" cy="523220"/>
          </a:xfrm>
          <a:prstGeom prst="rect">
            <a:avLst/>
          </a:prstGeom>
        </p:spPr>
        <p:txBody>
          <a:bodyPr wrap="none">
            <a:spAutoFit/>
          </a:bodyPr>
          <a:lstStyle/>
          <a:p>
            <a:pPr algn="ctr">
              <a:spcAft>
                <a:spcPts val="0"/>
              </a:spcAft>
              <a:tabLst>
                <a:tab pos="1386840" algn="l"/>
              </a:tabLst>
            </a:pPr>
            <a:r>
              <a:rPr lang="pt-BR" sz="2800" b="1" dirty="0">
                <a:solidFill>
                  <a:srgbClr val="0000FF"/>
                </a:solidFill>
                <a:latin typeface="Times New Roman" panose="02020603050405020304" pitchFamily="18" charset="0"/>
                <a:ea typeface="MS Mincho"/>
              </a:rPr>
              <a:t>HOẠT ĐỘNG 2: KHÁM PHÁ KIẾN THỨC</a:t>
            </a:r>
            <a:endParaRPr lang="en-US" sz="2800" dirty="0">
              <a:effectLst/>
              <a:latin typeface="Times New Roman" panose="02020603050405020304" pitchFamily="18" charset="0"/>
              <a:ea typeface="Times New Roman" panose="02020603050405020304" pitchFamily="18" charset="0"/>
            </a:endParaRPr>
          </a:p>
        </p:txBody>
      </p:sp>
      <p:sp>
        <p:nvSpPr>
          <p:cNvPr id="6" name="Flowchart: Preparation 5"/>
          <p:cNvSpPr/>
          <p:nvPr/>
        </p:nvSpPr>
        <p:spPr>
          <a:xfrm>
            <a:off x="1632858" y="1175658"/>
            <a:ext cx="3409405" cy="744581"/>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imes New Roman" panose="02020603050405020304" pitchFamily="18" charset="0"/>
                <a:ea typeface="Calibri" panose="020F0502020204030204" pitchFamily="34" charset="0"/>
              </a:rPr>
              <a:t>2. </a:t>
            </a:r>
            <a:r>
              <a:rPr lang="en-US" sz="2800" b="1" dirty="0" err="1">
                <a:solidFill>
                  <a:schemeClr val="bg1"/>
                </a:solidFill>
                <a:latin typeface="Times New Roman" panose="02020603050405020304" pitchFamily="18" charset="0"/>
                <a:ea typeface="Calibri" panose="020F0502020204030204" pitchFamily="34" charset="0"/>
              </a:rPr>
              <a:t>Kết</a:t>
            </a:r>
            <a:r>
              <a:rPr lang="en-US" sz="2800" b="1" dirty="0">
                <a:solidFill>
                  <a:schemeClr val="bg1"/>
                </a:solidFill>
                <a:latin typeface="Times New Roman" panose="02020603050405020304" pitchFamily="18" charset="0"/>
                <a:ea typeface="Calibri" panose="020F0502020204030204" pitchFamily="34" charset="0"/>
              </a:rPr>
              <a:t> </a:t>
            </a:r>
            <a:r>
              <a:rPr lang="en-US" sz="2800" b="1" dirty="0" err="1">
                <a:solidFill>
                  <a:schemeClr val="bg1"/>
                </a:solidFill>
                <a:latin typeface="Times New Roman" panose="02020603050405020304" pitchFamily="18" charset="0"/>
                <a:ea typeface="Calibri" panose="020F0502020204030204" pitchFamily="34" charset="0"/>
              </a:rPr>
              <a:t>luận</a:t>
            </a:r>
            <a:r>
              <a:rPr lang="en-US" sz="2800" b="1" dirty="0">
                <a:solidFill>
                  <a:schemeClr val="bg1"/>
                </a:solidFill>
                <a:latin typeface="Times New Roman" panose="02020603050405020304" pitchFamily="18" charset="0"/>
                <a:ea typeface="Calibri" panose="020F0502020204030204" pitchFamily="34" charset="0"/>
              </a:rPr>
              <a:t>:</a:t>
            </a:r>
            <a:endParaRPr lang="en-US" sz="2800" dirty="0">
              <a:solidFill>
                <a:schemeClr val="bg1"/>
              </a:solidFill>
              <a:effectLst/>
              <a:latin typeface="Times New Roman" panose="02020603050405020304" pitchFamily="18" charset="0"/>
              <a:ea typeface="Calibri" panose="020F0502020204030204" pitchFamily="34" charset="0"/>
            </a:endParaRPr>
          </a:p>
        </p:txBody>
      </p:sp>
      <p:sp>
        <p:nvSpPr>
          <p:cNvPr id="7" name="Round Diagonal Corner Rectangle 6"/>
          <p:cNvSpPr/>
          <p:nvPr/>
        </p:nvSpPr>
        <p:spPr>
          <a:xfrm>
            <a:off x="3857474" y="2312126"/>
            <a:ext cx="6230982" cy="2233748"/>
          </a:xfrm>
          <a:prstGeom prst="round2Diag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đồng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âm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là</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những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có</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âm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giống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nhau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nhưng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nghĩa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khác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nhau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không</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có</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mối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liên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hệ</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nào</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với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nhau</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85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5" name="Rectangle 4"/>
          <p:cNvSpPr/>
          <p:nvPr/>
        </p:nvSpPr>
        <p:spPr>
          <a:xfrm>
            <a:off x="1667246" y="915571"/>
            <a:ext cx="2508957" cy="523220"/>
          </a:xfrm>
          <a:prstGeom prst="rect">
            <a:avLst/>
          </a:prstGeom>
        </p:spPr>
        <p:txBody>
          <a:bodyPr wrap="none">
            <a:spAutoFit/>
          </a:bodyPr>
          <a:lstStyle/>
          <a:p>
            <a:pPr algn="just"/>
            <a:r>
              <a:rPr lang="en-US" sz="2800" b="1" dirty="0">
                <a:solidFill>
                  <a:srgbClr val="0000FF"/>
                </a:solidFill>
                <a:latin typeface="Times New Roman" panose="02020603050405020304" pitchFamily="18" charset="0"/>
                <a:ea typeface="Calibri" panose="020F0502020204030204" pitchFamily="34" charset="0"/>
              </a:rPr>
              <a:t>II. </a:t>
            </a:r>
            <a:r>
              <a:rPr lang="en-US" sz="2800" b="1" dirty="0" err="1">
                <a:solidFill>
                  <a:srgbClr val="0000FF"/>
                </a:solidFill>
                <a:latin typeface="Times New Roman" panose="02020603050405020304" pitchFamily="18" charset="0"/>
                <a:ea typeface="Calibri" panose="020F0502020204030204" pitchFamily="34" charset="0"/>
              </a:rPr>
              <a:t>Từ</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đa</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nghĩa</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3051080" y="107627"/>
            <a:ext cx="7037376" cy="523220"/>
          </a:xfrm>
          <a:prstGeom prst="rect">
            <a:avLst/>
          </a:prstGeom>
        </p:spPr>
        <p:txBody>
          <a:bodyPr wrap="none">
            <a:spAutoFit/>
          </a:bodyPr>
          <a:lstStyle/>
          <a:p>
            <a:pPr algn="ctr">
              <a:spcAft>
                <a:spcPts val="0"/>
              </a:spcAft>
              <a:tabLst>
                <a:tab pos="1386840" algn="l"/>
              </a:tabLst>
            </a:pPr>
            <a:r>
              <a:rPr lang="pt-BR" sz="2800" b="1" dirty="0">
                <a:solidFill>
                  <a:srgbClr val="0000FF"/>
                </a:solidFill>
                <a:latin typeface="Times New Roman" panose="02020603050405020304" pitchFamily="18" charset="0"/>
                <a:ea typeface="MS Mincho"/>
              </a:rPr>
              <a:t>HOẠT ĐỘNG 2: KHÁM PHÁ KIẾN THỨC</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667246" y="1393116"/>
            <a:ext cx="1486241" cy="523220"/>
          </a:xfrm>
          <a:prstGeom prst="rect">
            <a:avLst/>
          </a:prstGeom>
        </p:spPr>
        <p:txBody>
          <a:bodyPr wrap="non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1. </a:t>
            </a:r>
            <a:r>
              <a:rPr lang="en-US" sz="2800" b="1" dirty="0" err="1">
                <a:solidFill>
                  <a:srgbClr val="000000"/>
                </a:solidFill>
                <a:latin typeface="Times New Roman" panose="02020603050405020304" pitchFamily="18" charset="0"/>
                <a:ea typeface="Calibri" panose="020F0502020204030204" pitchFamily="34" charset="0"/>
              </a:rPr>
              <a:t>Ví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dụ</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9" name="Oval 8"/>
          <p:cNvSpPr/>
          <p:nvPr/>
        </p:nvSpPr>
        <p:spPr>
          <a:xfrm>
            <a:off x="1667246" y="1850078"/>
            <a:ext cx="4036423" cy="1140725"/>
          </a:xfrm>
          <a:prstGeom prst="ellips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Times New Roman" panose="02020603050405020304" pitchFamily="18" charset="0"/>
                <a:ea typeface="Calibri" panose="020F0502020204030204" pitchFamily="34" charset="0"/>
              </a:rPr>
              <a:t>(1) </a:t>
            </a:r>
            <a:r>
              <a:rPr lang="en-US" sz="3200" dirty="0" err="1">
                <a:solidFill>
                  <a:schemeClr val="bg1"/>
                </a:solidFill>
                <a:latin typeface="Times New Roman" panose="02020603050405020304" pitchFamily="18" charset="0"/>
                <a:ea typeface="Calibri" panose="020F0502020204030204" pitchFamily="34" charset="0"/>
              </a:rPr>
              <a:t>Tôi</a:t>
            </a:r>
            <a:r>
              <a:rPr lang="en-US" sz="3200" b="1" i="1" dirty="0">
                <a:solidFill>
                  <a:schemeClr val="bg1"/>
                </a:solidFill>
                <a:latin typeface="Times New Roman" panose="02020603050405020304" pitchFamily="18" charset="0"/>
                <a:ea typeface="Calibri" panose="020F0502020204030204" pitchFamily="34" charset="0"/>
              </a:rPr>
              <a:t> </a:t>
            </a:r>
            <a:r>
              <a:rPr lang="en-US" sz="3200" b="1" i="1" dirty="0" err="1">
                <a:solidFill>
                  <a:schemeClr val="bg1"/>
                </a:solidFill>
                <a:latin typeface="Times New Roman" panose="02020603050405020304" pitchFamily="18" charset="0"/>
                <a:ea typeface="Calibri" panose="020F0502020204030204" pitchFamily="34" charset="0"/>
              </a:rPr>
              <a:t>ăn</a:t>
            </a:r>
            <a:r>
              <a:rPr lang="en-US" sz="3200" dirty="0">
                <a:solidFill>
                  <a:schemeClr val="bg1"/>
                </a:solidFill>
                <a:latin typeface="Times New Roman" panose="02020603050405020304" pitchFamily="18" charset="0"/>
                <a:ea typeface="Calibri" panose="020F0502020204030204" pitchFamily="34" charset="0"/>
              </a:rPr>
              <a:t> </a:t>
            </a:r>
            <a:r>
              <a:rPr lang="en-US" sz="3200" dirty="0" err="1">
                <a:solidFill>
                  <a:schemeClr val="bg1"/>
                </a:solidFill>
                <a:latin typeface="Times New Roman" panose="02020603050405020304" pitchFamily="18" charset="0"/>
                <a:ea typeface="Calibri" panose="020F0502020204030204" pitchFamily="34" charset="0"/>
              </a:rPr>
              <a:t>cơm</a:t>
            </a:r>
            <a:r>
              <a:rPr lang="en-US" sz="3200" dirty="0">
                <a:solidFill>
                  <a:schemeClr val="bg1"/>
                </a:solidFill>
                <a:latin typeface="Times New Roman" panose="02020603050405020304" pitchFamily="18" charset="0"/>
                <a:ea typeface="Calibri" panose="020F0502020204030204" pitchFamily="34" charset="0"/>
              </a:rPr>
              <a:t>.</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10" name="Oval 9"/>
          <p:cNvSpPr/>
          <p:nvPr/>
        </p:nvSpPr>
        <p:spPr>
          <a:xfrm>
            <a:off x="6562794" y="1523066"/>
            <a:ext cx="4436131" cy="1140725"/>
          </a:xfrm>
          <a:prstGeom prst="ellips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Times New Roman" panose="02020603050405020304" pitchFamily="18" charset="0"/>
                <a:ea typeface="Calibri" panose="020F0502020204030204" pitchFamily="34" charset="0"/>
              </a:rPr>
              <a:t>(2) </a:t>
            </a:r>
            <a:r>
              <a:rPr lang="en-US" sz="3200" dirty="0" err="1">
                <a:solidFill>
                  <a:schemeClr val="bg1"/>
                </a:solidFill>
                <a:latin typeface="Times New Roman" panose="02020603050405020304" pitchFamily="18" charset="0"/>
                <a:ea typeface="Calibri" panose="020F0502020204030204" pitchFamily="34" charset="0"/>
              </a:rPr>
              <a:t>Xe</a:t>
            </a:r>
            <a:r>
              <a:rPr lang="en-US" sz="3200" dirty="0">
                <a:solidFill>
                  <a:schemeClr val="bg1"/>
                </a:solidFill>
                <a:latin typeface="Times New Roman" panose="02020603050405020304" pitchFamily="18" charset="0"/>
                <a:ea typeface="Calibri" panose="020F0502020204030204" pitchFamily="34" charset="0"/>
              </a:rPr>
              <a:t> </a:t>
            </a:r>
            <a:r>
              <a:rPr lang="en-US" sz="3200" dirty="0" err="1">
                <a:solidFill>
                  <a:schemeClr val="bg1"/>
                </a:solidFill>
                <a:latin typeface="Times New Roman" panose="02020603050405020304" pitchFamily="18" charset="0"/>
                <a:ea typeface="Calibri" panose="020F0502020204030204" pitchFamily="34" charset="0"/>
              </a:rPr>
              <a:t>này</a:t>
            </a:r>
            <a:r>
              <a:rPr lang="en-US" sz="3200" dirty="0">
                <a:solidFill>
                  <a:schemeClr val="bg1"/>
                </a:solidFill>
                <a:latin typeface="Times New Roman" panose="02020603050405020304" pitchFamily="18" charset="0"/>
                <a:ea typeface="Calibri" panose="020F0502020204030204" pitchFamily="34" charset="0"/>
              </a:rPr>
              <a:t> </a:t>
            </a:r>
            <a:r>
              <a:rPr lang="en-US" sz="3200" b="1" i="1" dirty="0" err="1">
                <a:solidFill>
                  <a:schemeClr val="bg1"/>
                </a:solidFill>
                <a:latin typeface="Times New Roman" panose="02020603050405020304" pitchFamily="18" charset="0"/>
                <a:ea typeface="Calibri" panose="020F0502020204030204" pitchFamily="34" charset="0"/>
              </a:rPr>
              <a:t>ăn</a:t>
            </a:r>
            <a:r>
              <a:rPr lang="en-US" sz="3200" dirty="0">
                <a:solidFill>
                  <a:schemeClr val="bg1"/>
                </a:solidFill>
                <a:latin typeface="Times New Roman" panose="02020603050405020304" pitchFamily="18" charset="0"/>
                <a:ea typeface="Calibri" panose="020F0502020204030204" pitchFamily="34" charset="0"/>
              </a:rPr>
              <a:t> </a:t>
            </a:r>
            <a:r>
              <a:rPr lang="en-US" sz="3200" dirty="0" err="1">
                <a:solidFill>
                  <a:schemeClr val="bg1"/>
                </a:solidFill>
                <a:latin typeface="Times New Roman" panose="02020603050405020304" pitchFamily="18" charset="0"/>
                <a:ea typeface="Calibri" panose="020F0502020204030204" pitchFamily="34" charset="0"/>
              </a:rPr>
              <a:t>xăng</a:t>
            </a:r>
            <a:r>
              <a:rPr lang="en-US" sz="3200" dirty="0">
                <a:solidFill>
                  <a:schemeClr val="bg1"/>
                </a:solidFill>
                <a:latin typeface="Times New Roman" panose="02020603050405020304" pitchFamily="18" charset="0"/>
                <a:ea typeface="Calibri" panose="020F0502020204030204" pitchFamily="34" charset="0"/>
              </a:rPr>
              <a:t> </a:t>
            </a:r>
            <a:r>
              <a:rPr lang="en-US" sz="3200" dirty="0" err="1">
                <a:solidFill>
                  <a:schemeClr val="bg1"/>
                </a:solidFill>
                <a:latin typeface="Times New Roman" panose="02020603050405020304" pitchFamily="18" charset="0"/>
                <a:ea typeface="Calibri" panose="020F0502020204030204" pitchFamily="34" charset="0"/>
              </a:rPr>
              <a:t>nhiều</a:t>
            </a:r>
            <a:r>
              <a:rPr lang="en-US" sz="3200" dirty="0">
                <a:solidFill>
                  <a:schemeClr val="bg1"/>
                </a:solidFill>
                <a:latin typeface="Times New Roman" panose="02020603050405020304" pitchFamily="18" charset="0"/>
                <a:ea typeface="Calibri" panose="020F0502020204030204" pitchFamily="34" charset="0"/>
              </a:rPr>
              <a:t>.</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11" name="Frame 10"/>
          <p:cNvSpPr/>
          <p:nvPr/>
        </p:nvSpPr>
        <p:spPr>
          <a:xfrm>
            <a:off x="1443974" y="3073051"/>
            <a:ext cx="4676503" cy="1031965"/>
          </a:xfrm>
          <a:prstGeom prst="frame">
            <a:avLst>
              <a:gd name="adj1" fmla="val 237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661297" y="3182842"/>
            <a:ext cx="4480119" cy="830997"/>
          </a:xfrm>
          <a:prstGeom prst="rect">
            <a:avLst/>
          </a:prstGeom>
        </p:spPr>
        <p:txBody>
          <a:bodyPr wrap="square">
            <a:spAutoFit/>
          </a:bodyPr>
          <a:lstStyle/>
          <a:p>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ăn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sp>
        <p:nvSpPr>
          <p:cNvPr id="13" name="Frame 12"/>
          <p:cNvSpPr/>
          <p:nvPr/>
        </p:nvSpPr>
        <p:spPr>
          <a:xfrm>
            <a:off x="6272271" y="2756261"/>
            <a:ext cx="4993839" cy="1031965"/>
          </a:xfrm>
          <a:prstGeom prst="frame">
            <a:avLst>
              <a:gd name="adj1" fmla="val 237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6283160" y="2869807"/>
            <a:ext cx="4969888" cy="830997"/>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ea typeface="Calibri" panose="020F0502020204030204" pitchFamily="34" charset="0"/>
              </a:rPr>
              <a:t>Từ</a:t>
            </a:r>
            <a:r>
              <a:rPr lang="en-US" sz="2400"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(2)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nghĩa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hoạt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động</a:t>
            </a:r>
            <a:r>
              <a:rPr lang="en-US" sz="24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15" name="Rectangle 14"/>
          <p:cNvSpPr/>
          <p:nvPr/>
        </p:nvSpPr>
        <p:spPr>
          <a:xfrm>
            <a:off x="1485677" y="4248709"/>
            <a:ext cx="9729494" cy="1815882"/>
          </a:xfrm>
          <a:prstGeom prst="rect">
            <a:avLst/>
          </a:prstGeom>
        </p:spPr>
        <p:txBody>
          <a:bodyPr wrap="square">
            <a:spAutoFit/>
          </a:bodyPr>
          <a:lstStyle/>
          <a:p>
            <a:pPr algn="just"/>
            <a:r>
              <a:rPr lang="en-US" sz="2800" dirty="0">
                <a:solidFill>
                  <a:srgbClr val="002060"/>
                </a:solidFill>
                <a:latin typeface="Times New Roman" panose="02020603050405020304" pitchFamily="18" charset="0"/>
                <a:ea typeface="Calibri" panose="020F0502020204030204" pitchFamily="34" charset="0"/>
              </a:rPr>
              <a:t>     Hai </a:t>
            </a:r>
            <a:r>
              <a:rPr lang="en-US" sz="2800" dirty="0" err="1">
                <a:solidFill>
                  <a:srgbClr val="002060"/>
                </a:solidFill>
                <a:latin typeface="Times New Roman" panose="02020603050405020304" pitchFamily="18" charset="0"/>
                <a:ea typeface="Calibri" panose="020F0502020204030204" pitchFamily="34" charset="0"/>
              </a:rPr>
              <a:t>nghĩa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này</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có</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liên</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quan</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đến</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nhau</a:t>
            </a:r>
            <a:r>
              <a:rPr lang="en-US" sz="2800" dirty="0">
                <a:solidFill>
                  <a:srgbClr val="002060"/>
                </a:solidFill>
                <a:latin typeface="Times New Roman" panose="02020603050405020304" pitchFamily="18" charset="0"/>
                <a:ea typeface="Calibri" panose="020F0502020204030204" pitchFamily="34" charset="0"/>
              </a:rPr>
              <a:t>. Ở </a:t>
            </a:r>
            <a:r>
              <a:rPr lang="en-US" sz="2800" dirty="0" err="1">
                <a:solidFill>
                  <a:srgbClr val="002060"/>
                </a:solidFill>
                <a:latin typeface="Times New Roman" panose="02020603050405020304" pitchFamily="18" charset="0"/>
                <a:ea typeface="Calibri" panose="020F0502020204030204" pitchFamily="34" charset="0"/>
              </a:rPr>
              <a:t>đây</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có</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một</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từ</a:t>
            </a:r>
            <a:r>
              <a:rPr lang="en-US" sz="2800" dirty="0">
                <a:solidFill>
                  <a:srgbClr val="002060"/>
                </a:solidFill>
                <a:latin typeface="Times New Roman" panose="02020603050405020304" pitchFamily="18" charset="0"/>
                <a:ea typeface="Calibri" panose="020F0502020204030204" pitchFamily="34" charset="0"/>
              </a:rPr>
              <a:t> </a:t>
            </a:r>
            <a:r>
              <a:rPr lang="en-US" sz="2800" b="1" i="1" dirty="0" err="1">
                <a:solidFill>
                  <a:srgbClr val="002060"/>
                </a:solidFill>
                <a:latin typeface="Times New Roman" panose="02020603050405020304" pitchFamily="18" charset="0"/>
                <a:ea typeface="Calibri" panose="020F0502020204030204" pitchFamily="34" charset="0"/>
              </a:rPr>
              <a:t>ăn</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được</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dùng</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với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hai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nghĩa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khác</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nhau</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Nhờ</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sự</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kết</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hợp</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từ</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nghĩa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với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những</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từ</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khác</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trong</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câu</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người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đọc</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người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nghe</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mới</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có</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thể</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nhận</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biết</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nghĩa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nào</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của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từ</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nghĩa</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được</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sử</a:t>
            </a:r>
            <a:r>
              <a:rPr lang="en-US" sz="2800" dirty="0">
                <a:solidFill>
                  <a:srgbClr val="002060"/>
                </a:solidFill>
                <a:latin typeface="Times New Roman" panose="02020603050405020304" pitchFamily="18" charset="0"/>
                <a:ea typeface="Calibri" panose="020F0502020204030204" pitchFamily="34" charset="0"/>
              </a:rPr>
              <a:t> </a:t>
            </a:r>
            <a:r>
              <a:rPr lang="en-US" sz="2800" dirty="0" err="1">
                <a:solidFill>
                  <a:srgbClr val="002060"/>
                </a:solidFill>
                <a:latin typeface="Times New Roman" panose="02020603050405020304" pitchFamily="18" charset="0"/>
                <a:ea typeface="Calibri" panose="020F0502020204030204" pitchFamily="34" charset="0"/>
              </a:rPr>
              <a:t>dụng</a:t>
            </a:r>
            <a:r>
              <a:rPr lang="en-US" sz="2800" dirty="0">
                <a:solidFill>
                  <a:srgbClr val="002060"/>
                </a:solidFill>
                <a:latin typeface="Times New Roman" panose="02020603050405020304" pitchFamily="18" charset="0"/>
                <a:ea typeface="Calibri" panose="020F0502020204030204" pitchFamily="34" charset="0"/>
              </a:rPr>
              <a:t>.</a:t>
            </a:r>
            <a:endParaRPr lang="en-US" sz="2800" dirty="0">
              <a:solidFill>
                <a:srgbClr val="002060"/>
              </a:solidFill>
              <a:effectLst/>
              <a:latin typeface="Times New Roman" panose="02020603050405020304" pitchFamily="18" charset="0"/>
              <a:ea typeface="Calibri" panose="020F0502020204030204" pitchFamily="34" charset="0"/>
            </a:endParaRPr>
          </a:p>
        </p:txBody>
      </p:sp>
      <p:sp>
        <p:nvSpPr>
          <p:cNvPr id="16" name="Rectangle 15"/>
          <p:cNvSpPr/>
          <p:nvPr/>
        </p:nvSpPr>
        <p:spPr>
          <a:xfrm>
            <a:off x="7811051" y="3796115"/>
            <a:ext cx="1782860" cy="523220"/>
          </a:xfrm>
          <a:prstGeom prst="rect">
            <a:avLst/>
          </a:prstGeom>
        </p:spPr>
        <p:txBody>
          <a:bodyPr wrap="none">
            <a:spAutoFit/>
          </a:bodyPr>
          <a:lstStyle/>
          <a:p>
            <a:pPr algn="just"/>
            <a:r>
              <a:rPr lang="en-US" sz="2800" b="1" dirty="0" err="1">
                <a:solidFill>
                  <a:srgbClr val="FF0000"/>
                </a:solidFill>
                <a:latin typeface="Times New Roman" panose="02020603050405020304" pitchFamily="18" charset="0"/>
                <a:ea typeface="Calibri" panose="020F0502020204030204" pitchFamily="34" charset="0"/>
              </a:rPr>
              <a:t>Nhận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xét</a:t>
            </a:r>
            <a:r>
              <a:rPr lang="en-US" sz="2800" b="1" dirty="0">
                <a:solidFill>
                  <a:srgbClr val="FF0000"/>
                </a:solidFill>
                <a:latin typeface="Times New Roman" panose="02020603050405020304" pitchFamily="18" charset="0"/>
                <a:ea typeface="Calibri" panose="020F0502020204030204" pitchFamily="34" charset="0"/>
              </a:rPr>
              <a:t>: </a:t>
            </a:r>
            <a:endParaRPr lang="en-US" sz="28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65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1000"/>
                                        <p:tgtEl>
                                          <p:spTgt spid="15">
                                            <p:txEl>
                                              <p:pRg st="0" end="0"/>
                                            </p:txEl>
                                          </p:spTgt>
                                        </p:tgtEl>
                                      </p:cBhvr>
                                    </p:animEffect>
                                    <p:anim calcmode="lin" valueType="num">
                                      <p:cBhvr>
                                        <p:cTn id="5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45009"/>
            <a:ext cx="12193057" cy="6895174"/>
          </a:xfrm>
          <a:prstGeom prst="rect">
            <a:avLst/>
          </a:prstGeom>
        </p:spPr>
      </p:pic>
      <p:sp>
        <p:nvSpPr>
          <p:cNvPr id="5" name="Rectangle 4"/>
          <p:cNvSpPr/>
          <p:nvPr/>
        </p:nvSpPr>
        <p:spPr>
          <a:xfrm>
            <a:off x="3051080" y="107627"/>
            <a:ext cx="703737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2: KHÁM PHÁ KIẾN THỨC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 name="Flowchart: Preparation 5"/>
          <p:cNvSpPr/>
          <p:nvPr/>
        </p:nvSpPr>
        <p:spPr>
          <a:xfrm>
            <a:off x="1632858" y="1175658"/>
            <a:ext cx="3409405" cy="744581"/>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Kết</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luận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7" name="Round Diagonal Corner Rectangle 6"/>
          <p:cNvSpPr/>
          <p:nvPr/>
        </p:nvSpPr>
        <p:spPr>
          <a:xfrm>
            <a:off x="3596217" y="2312126"/>
            <a:ext cx="6230982" cy="2233748"/>
          </a:xfrm>
          <a:prstGeom prst="round2Diag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00"/>
                </a:solidFill>
                <a:latin typeface="Times New Roman" panose="02020603050405020304" pitchFamily="18" charset="0"/>
                <a:ea typeface="Calibri" panose="020F0502020204030204" pitchFamily="34" charset="0"/>
              </a:rPr>
              <a:t>Từ đa nghĩa là từ có hai hay nhiều hơn hai nghĩa, các nghĩa này có liên quan với nhau.</a:t>
            </a:r>
            <a:endParaRPr lang="en-US" sz="2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3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sp>
        <p:nvSpPr>
          <p:cNvPr id="6" name="Rectangle 5"/>
          <p:cNvSpPr/>
          <p:nvPr/>
        </p:nvSpPr>
        <p:spPr>
          <a:xfrm>
            <a:off x="3203993" y="126964"/>
            <a:ext cx="7050841" cy="523220"/>
          </a:xfrm>
          <a:prstGeom prst="rect">
            <a:avLst/>
          </a:prstGeom>
        </p:spPr>
        <p:txBody>
          <a:bodyPr wrap="none">
            <a:spAutoFit/>
          </a:bodyPr>
          <a:lstStyle/>
          <a:p>
            <a:r>
              <a:rPr lang="en-US" sz="1400" b="1" dirty="0">
                <a:solidFill>
                  <a:srgbClr val="0000FF"/>
                </a:solidFill>
                <a:latin typeface="Times New Roman" panose="02020603050405020304" pitchFamily="18" charset="0"/>
                <a:ea typeface="Times New Roman" panose="02020603050405020304" pitchFamily="18" charset="0"/>
              </a:rPr>
              <a:t> </a:t>
            </a:r>
            <a:r>
              <a:rPr lang="pt-BR" sz="2800" b="1" dirty="0">
                <a:solidFill>
                  <a:srgbClr val="0000FF"/>
                </a:solidFill>
                <a:latin typeface="Times New Roman" panose="02020603050405020304" pitchFamily="18" charset="0"/>
                <a:ea typeface="MS Mincho"/>
              </a:rPr>
              <a:t>HOẠT ĐỘNG 3: LUYỆN TẬP, VẬN DỤNG</a:t>
            </a:r>
            <a:endParaRPr lang="en-US" sz="2800" dirty="0"/>
          </a:p>
        </p:txBody>
      </p:sp>
      <p:sp>
        <p:nvSpPr>
          <p:cNvPr id="9" name="Rectangle 8"/>
          <p:cNvSpPr/>
          <p:nvPr/>
        </p:nvSpPr>
        <p:spPr>
          <a:xfrm>
            <a:off x="1883833" y="923798"/>
            <a:ext cx="2284793" cy="523220"/>
          </a:xfrm>
          <a:prstGeom prst="rect">
            <a:avLst/>
          </a:prstGeom>
        </p:spPr>
        <p:txBody>
          <a:bodyPr wrap="none">
            <a:spAutoFit/>
          </a:bodyPr>
          <a:lstStyle/>
          <a:p>
            <a:pPr algn="just">
              <a:spcAft>
                <a:spcPts val="0"/>
              </a:spcAft>
            </a:pPr>
            <a:r>
              <a:rPr lang="en-US" sz="2800" b="1" dirty="0">
                <a:solidFill>
                  <a:srgbClr val="000000"/>
                </a:solidFill>
                <a:latin typeface="Times New Roman" panose="02020603050405020304" pitchFamily="18" charset="0"/>
                <a:ea typeface="Calibri" panose="020F0502020204030204" pitchFamily="34" charset="0"/>
              </a:rPr>
              <a:t>IV. </a:t>
            </a:r>
            <a:r>
              <a:rPr lang="en-US" sz="2800" b="1" dirty="0" err="1">
                <a:solidFill>
                  <a:srgbClr val="000000"/>
                </a:solidFill>
                <a:latin typeface="Times New Roman" panose="02020603050405020304" pitchFamily="18" charset="0"/>
                <a:ea typeface="Calibri" panose="020F0502020204030204" pitchFamily="34" charset="0"/>
              </a:rPr>
              <a:t>Luyện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tập</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750211" y="1447018"/>
            <a:ext cx="3196709"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92</a:t>
            </a:r>
            <a:endParaRPr lang="en-US" sz="2800" dirty="0"/>
          </a:p>
        </p:txBody>
      </p:sp>
      <p:sp>
        <p:nvSpPr>
          <p:cNvPr id="11" name="Rectangle 10"/>
          <p:cNvSpPr/>
          <p:nvPr/>
        </p:nvSpPr>
        <p:spPr>
          <a:xfrm>
            <a:off x="1528354" y="1997855"/>
            <a:ext cx="9666515" cy="2677656"/>
          </a:xfrm>
          <a:prstGeom prst="rect">
            <a:avLst/>
          </a:prstGeom>
        </p:spPr>
        <p:txBody>
          <a:bodyPr wrap="square">
            <a:spAutoFit/>
          </a:bodyPr>
          <a:lstStyle/>
          <a:p>
            <a:pPr algn="just"/>
            <a:r>
              <a:rPr lang="vi-VN" sz="2400" dirty="0">
                <a:solidFill>
                  <a:srgbClr val="000000"/>
                </a:solidFill>
                <a:latin typeface="Times New Roman" panose="02020603050405020304" pitchFamily="18" charset="0"/>
                <a:ea typeface="Calibri" panose="020F0502020204030204" pitchFamily="34" charset="0"/>
              </a:rPr>
              <a:t>1. Giải thích các từ "bóng" trong ba câu được cho:</a:t>
            </a:r>
            <a:endParaRPr lang="en-US" sz="2400" dirty="0">
              <a:latin typeface="Times New Roman" panose="02020603050405020304" pitchFamily="18" charset="0"/>
              <a:ea typeface="Calibri" panose="020F0502020204030204" pitchFamily="34" charset="0"/>
            </a:endParaRPr>
          </a:p>
          <a:p>
            <a:pPr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a. </a:t>
            </a:r>
            <a:r>
              <a:rPr lang="en-US" sz="2400" i="1" dirty="0" err="1">
                <a:solidFill>
                  <a:srgbClr val="000000"/>
                </a:solidFill>
                <a:latin typeface="Times New Roman" panose="02020603050405020304" pitchFamily="18" charset="0"/>
                <a:ea typeface="Times New Roman" panose="02020603050405020304" pitchFamily="18" charset="0"/>
              </a:rPr>
              <a:t>Lờ</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đờ</a:t>
            </a:r>
            <a:r>
              <a:rPr lang="en-US" sz="2400"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ngả</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chênh</a:t>
            </a:r>
            <a:r>
              <a:rPr lang="en-US" sz="2400" dirty="0">
                <a:solidFill>
                  <a:srgbClr val="000000"/>
                </a:solidFill>
                <a:latin typeface="Times New Roman" panose="02020603050405020304" pitchFamily="18" charset="0"/>
                <a:ea typeface="Times New Roman" panose="02020603050405020304" pitchFamily="18" charset="0"/>
              </a:rPr>
              <a:t> :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b.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đã</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ra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khỏi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đường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biên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dọc</a:t>
            </a:r>
            <a:r>
              <a:rPr lang="en-US" sz="2400"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rỗng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su</a:t>
            </a:r>
            <a:r>
              <a:rPr lang="en-US" sz="2400" dirty="0">
                <a:solidFill>
                  <a:srgbClr val="000000"/>
                </a:solidFill>
                <a:latin typeface="Times New Roman" panose="02020603050405020304" pitchFamily="18" charset="0"/>
                <a:ea typeface="Times New Roman" panose="02020603050405020304" pitchFamily="18" charset="0"/>
              </a:rPr>
              <a:t>, da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nhựa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nẩy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c. </a:t>
            </a:r>
            <a:r>
              <a:rPr lang="en-US" sz="2400" i="1" dirty="0" err="1">
                <a:solidFill>
                  <a:srgbClr val="000000"/>
                </a:solidFill>
                <a:latin typeface="Times New Roman" panose="02020603050405020304" pitchFamily="18" charset="0"/>
                <a:ea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bàn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đánh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véc</a:t>
            </a:r>
            <a:r>
              <a:rPr lang="en-US" sz="2400" i="1" dirty="0">
                <a:solidFill>
                  <a:srgbClr val="000000"/>
                </a:solidFill>
                <a:latin typeface="Times New Roman" panose="02020603050405020304" pitchFamily="18" charset="0"/>
                <a:ea typeface="Times New Roman" panose="02020603050405020304" pitchFamily="18" charset="0"/>
              </a:rPr>
              <a:t> - </a:t>
            </a:r>
            <a:r>
              <a:rPr lang="en-US" sz="2400" i="1" dirty="0" err="1">
                <a:solidFill>
                  <a:srgbClr val="000000"/>
                </a:solidFill>
                <a:latin typeface="Times New Roman" panose="02020603050405020304" pitchFamily="18" charset="0"/>
                <a:ea typeface="Times New Roman" panose="02020603050405020304" pitchFamily="18" charset="0"/>
              </a:rPr>
              <a:t>ni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thật</a:t>
            </a:r>
            <a:r>
              <a:rPr lang="en-US" sz="2400"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nhẫn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gương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528354" y="4703128"/>
            <a:ext cx="9379131" cy="830997"/>
          </a:xfrm>
          <a:prstGeom prst="rect">
            <a:avLst/>
          </a:prstGeom>
        </p:spPr>
        <p:txBody>
          <a:bodyPr wrap="square">
            <a:spAutoFit/>
          </a:bodyPr>
          <a:lstStyle/>
          <a:p>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đồng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âm</a:t>
            </a:r>
            <a:r>
              <a:rPr lang="en-US" sz="2400" b="1" dirty="0">
                <a:solidFill>
                  <a:srgbClr val="FF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1881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3964</TotalTime>
  <Words>1261</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MS Mincho</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 tcc</cp:lastModifiedBy>
  <cp:revision>196</cp:revision>
  <dcterms:created xsi:type="dcterms:W3CDTF">2021-07-17T02:44:31Z</dcterms:created>
  <dcterms:modified xsi:type="dcterms:W3CDTF">2025-12-02T10:58:46Z</dcterms:modified>
</cp:coreProperties>
</file>