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8" r:id="rId4"/>
    <p:sldId id="287" r:id="rId5"/>
    <p:sldId id="288" r:id="rId6"/>
    <p:sldId id="257" r:id="rId7"/>
    <p:sldId id="264" r:id="rId8"/>
    <p:sldId id="259" r:id="rId9"/>
    <p:sldId id="269" r:id="rId10"/>
    <p:sldId id="258" r:id="rId11"/>
    <p:sldId id="261" r:id="rId12"/>
    <p:sldId id="262" r:id="rId13"/>
    <p:sldId id="263" r:id="rId14"/>
    <p:sldId id="267" r:id="rId15"/>
    <p:sldId id="270" r:id="rId16"/>
    <p:sldId id="266" r:id="rId17"/>
    <p:sldId id="271" r:id="rId18"/>
    <p:sldId id="272" r:id="rId19"/>
    <p:sldId id="273" r:id="rId20"/>
    <p:sldId id="274" r:id="rId21"/>
    <p:sldId id="278" r:id="rId22"/>
    <p:sldId id="276" r:id="rId23"/>
    <p:sldId id="277" r:id="rId24"/>
    <p:sldId id="275"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algn="just"/>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baseline="0" dirty="0" err="1" smtClean="0">
              <a:latin typeface="#9Slide05 Brannboll Ny" panose="02000000000000000000" pitchFamily="2" charset="0"/>
              <a:cs typeface="Times New Roman" panose="02020603050405020304" pitchFamily="18" charset="0"/>
            </a:rPr>
            <a:t>Em</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có</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suy</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nghĩ</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gì</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về</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hành</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động</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việc</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làm</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của</a:t>
          </a:r>
          <a:r>
            <a:rPr lang="en-US" sz="2800" b="1" i="0" baseline="0" dirty="0" smtClean="0">
              <a:latin typeface="#9Slide05 Brannboll Ny" panose="02000000000000000000" pitchFamily="2" charset="0"/>
              <a:cs typeface="Times New Roman" panose="02020603050405020304" pitchFamily="18" charset="0"/>
            </a:rPr>
            <a:t> </a:t>
          </a:r>
          <a:r>
            <a:rPr lang="en-US" sz="2800" b="1" i="0" baseline="0" dirty="0" err="1" smtClean="0">
              <a:latin typeface="#9Slide05 Brannboll Ny" panose="02000000000000000000" pitchFamily="2" charset="0"/>
              <a:cs typeface="Times New Roman" panose="02020603050405020304" pitchFamily="18" charset="0"/>
            </a:rPr>
            <a:t>Hải</a:t>
          </a:r>
          <a:r>
            <a:rPr lang="en-US" sz="2800" b="1" i="0" baseline="0" dirty="0" smtClean="0">
              <a:latin typeface="#9Slide05 Brannboll Ny" panose="02000000000000000000" pitchFamily="2" charset="0"/>
              <a:cs typeface="Times New Roman" panose="02020603050405020304" pitchFamily="18" charset="0"/>
            </a:rPr>
            <a:t>?</a:t>
          </a:r>
        </a:p>
        <a:p>
          <a:pPr algn="just"/>
          <a:r>
            <a:rPr kumimoji="0" lang="en-US" sz="2800" b="1" i="1" u="none" strike="noStrike" cap="none" spc="0" normalizeH="0" baseline="0" noProof="0" dirty="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just">
            <a:spcAft>
              <a:spcPct val="35000"/>
            </a:spcAft>
          </a:pP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smtClean="0">
              <a:latin typeface="#9Slide05 Brannboll Ny" panose="02000000000000000000" pitchFamily="2" charset="0"/>
            </a:rPr>
            <a:t>Em hiểu thế  nào là tiết kiệm?</a:t>
          </a:r>
          <a:endParaRPr lang="en-US" sz="2800" b="1" i="0" dirty="0" smtClean="0">
            <a:latin typeface="#9Slide05 Brannboll Ny" panose="02000000000000000000" pitchFamily="2" charset="0"/>
          </a:endParaRPr>
        </a:p>
        <a:p>
          <a:pPr algn="l">
            <a:spcAft>
              <a:spcPts val="0"/>
            </a:spcAft>
          </a:pPr>
          <a:r>
            <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840F8C9E-B202-4DE0-AC25-35D3A1FA52CB}" type="presOf" srcId="{36F1A9A7-0E91-4997-8451-066E68D6791C}" destId="{11925212-181A-4D0E-84EB-C4219DE1ABB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A08C96F6-3490-4C54-AD6E-4870C05A8173}" type="presOf" srcId="{36F1A9A7-0E91-4997-8451-066E68D6791C}" destId="{629FFE63-9943-4FDD-AEB3-15F8D3455642}" srcOrd="1"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C72B50B4-8323-4069-A08C-18955E7EB655}" srcId="{4D783A32-6612-4061-810D-2598FCFDE16E}" destId="{8C4E1181-A43E-4AFA-A175-608167BDD664}" srcOrd="0" destOrd="0" parTransId="{75A4A354-C2D6-42E3-A26E-179C61CD6177}" sibTransId="{89D7B0A2-E2C6-403B-88CB-63EEFC0BF3D8}"/>
    <dgm:cxn modelId="{BEE2A10E-61AB-4B91-AEC2-C9DAA1279C51}" type="presOf" srcId="{8C4E1181-A43E-4AFA-A175-608167BDD664}" destId="{DE66B4FA-8443-484B-9A9E-FA188D6B4E43}" srcOrd="0" destOrd="0" presId="urn:microsoft.com/office/officeart/2005/8/layout/vList4#1"/>
    <dgm:cxn modelId="{D7871605-17A6-4B71-848A-34522C1FCB91}" type="presOf" srcId="{8C4E1181-A43E-4AFA-A175-608167BDD664}" destId="{046903CA-E59E-4D3A-B85F-2132F4D3C385}"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dirty="0" smtClean="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smtClean="0">
              <a:solidFill>
                <a:srgbClr val="FF0000"/>
              </a:solidFill>
              <a:latin typeface="#9Slide05 Brannboll Ny" panose="02000000000000000000" pitchFamily="2" charset="0"/>
              <a:cs typeface="Times New Roman" panose="02020603050405020304" pitchFamily="18" charset="0"/>
            </a:rPr>
            <a:t>Em</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có</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suy</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nghĩ</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gì</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về</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hành</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động</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việc</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làm</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của</a:t>
          </a:r>
          <a:r>
            <a:rPr lang="en-US" sz="2800" b="1" i="0" baseline="0" dirty="0" smtClean="0">
              <a:solidFill>
                <a:srgbClr val="FF0000"/>
              </a:solidFill>
              <a:latin typeface="#9Slide05 Brannboll Ny" panose="02000000000000000000" pitchFamily="2" charset="0"/>
              <a:cs typeface="Times New Roman" panose="02020603050405020304" pitchFamily="18" charset="0"/>
            </a:rPr>
            <a:t> </a:t>
          </a:r>
          <a:r>
            <a:rPr lang="en-US" sz="2800" b="1" i="0" baseline="0" dirty="0" err="1" smtClean="0">
              <a:solidFill>
                <a:srgbClr val="FF0000"/>
              </a:solidFill>
              <a:latin typeface="#9Slide05 Brannboll Ny" panose="02000000000000000000" pitchFamily="2" charset="0"/>
              <a:cs typeface="Times New Roman" panose="02020603050405020304" pitchFamily="18" charset="0"/>
            </a:rPr>
            <a:t>Hải</a:t>
          </a:r>
          <a:r>
            <a:rPr lang="en-US" sz="2800" b="1" i="0" baseline="0" dirty="0" smtClean="0">
              <a:latin typeface="#9Slide05 Brannboll Ny" panose="02000000000000000000" pitchFamily="2" charset="0"/>
              <a:cs typeface="Times New Roman" panose="02020603050405020304" pitchFamily="18" charset="0"/>
            </a:rPr>
            <a:t>?</a:t>
          </a:r>
        </a:p>
        <a:p>
          <a:pPr algn="just"/>
          <a:r>
            <a:rPr lang="de-DE" sz="2800" dirty="0" smtClean="0">
              <a:latin typeface="#9Slide05 Brannboll Ny" panose="02000000000000000000" pitchFamily="2" charset="0"/>
            </a:rPr>
            <a:t>-Hải biết sử dụng vật chất, tiền bạc hợp lí.</a:t>
          </a:r>
          <a:endParaRPr lang="en-US" sz="2800" i="1"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smtClean="0">
              <a:solidFill>
                <a:srgbClr val="FF0000"/>
              </a:solidFill>
              <a:latin typeface="#9Slide05 Brannboll Ny" panose="02000000000000000000" pitchFamily="2" charset="0"/>
            </a:rPr>
            <a:t>Em hiểu thế  nào là tiết kiệm?</a:t>
          </a:r>
        </a:p>
        <a:p>
          <a:pPr algn="l">
            <a:spcAft>
              <a:spcPts val="0"/>
            </a:spcAft>
          </a:pPr>
          <a:r>
            <a:rPr lang="de-DE" sz="2800" dirty="0" smtClean="0">
              <a:latin typeface="#9Slide05 Brannboll Ny" panose="02000000000000000000" pitchFamily="2" charset="0"/>
            </a:rPr>
            <a:t>Tiết kiệm là biết sử dung một cách hợp lí của cải, tiền bạc, thời gian, sức lực của mình và người khác.</a:t>
          </a:r>
          <a:endPar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t>
        <a:bodyPr/>
        <a:lstStyle/>
        <a:p>
          <a:endParaRPr lang="en-US"/>
        </a:p>
      </dgm:t>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t>
        <a:bodyPr/>
        <a:lstStyle/>
        <a:p>
          <a:endParaRPr lang="en-US"/>
        </a:p>
      </dgm:t>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kern="1200" baseline="0" dirty="0" err="1" smtClean="0">
              <a:latin typeface="#9Slide05 Brannboll Ny" panose="02000000000000000000" pitchFamily="2" charset="0"/>
              <a:cs typeface="Times New Roman" panose="02020603050405020304" pitchFamily="18" charset="0"/>
            </a:rPr>
            <a:t>Em</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có</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suy</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nghĩ</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gì</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về</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hành</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động</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việc</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làm</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của</a:t>
          </a:r>
          <a:r>
            <a:rPr lang="en-US" sz="2800" b="1" i="0" kern="1200" baseline="0" dirty="0" smtClean="0">
              <a:latin typeface="#9Slide05 Brannboll Ny" panose="02000000000000000000" pitchFamily="2" charset="0"/>
              <a:cs typeface="Times New Roman" panose="02020603050405020304" pitchFamily="18" charset="0"/>
            </a:rPr>
            <a:t> </a:t>
          </a:r>
          <a:r>
            <a:rPr lang="en-US" sz="2800" b="1" i="0" kern="1200" baseline="0" dirty="0" err="1" smtClean="0">
              <a:latin typeface="#9Slide05 Brannboll Ny" panose="02000000000000000000" pitchFamily="2" charset="0"/>
              <a:cs typeface="Times New Roman" panose="02020603050405020304" pitchFamily="18" charset="0"/>
            </a:rPr>
            <a:t>Hải</a:t>
          </a:r>
          <a:r>
            <a:rPr lang="en-US" sz="2800" b="1" i="0" kern="1200" baseline="0" dirty="0" smtClean="0">
              <a:latin typeface="#9Slide05 Brannboll Ny" panose="02000000000000000000" pitchFamily="2" charset="0"/>
              <a:cs typeface="Times New Roman" panose="02020603050405020304" pitchFamily="18" charset="0"/>
            </a:rPr>
            <a:t>?</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lvl="0" algn="l" defTabSz="1244600">
            <a:lnSpc>
              <a:spcPct val="90000"/>
            </a:lnSpc>
            <a:spcBef>
              <a:spcPct val="0"/>
            </a:spcBef>
            <a:spcAft>
              <a:spcPts val="0"/>
            </a:spcAft>
          </a:pPr>
          <a:r>
            <a:rPr lang="vi-VN" sz="2800" b="1" i="0" kern="1200" dirty="0" smtClean="0">
              <a:latin typeface="#9Slide05 Brannboll Ny" panose="02000000000000000000" pitchFamily="2" charset="0"/>
            </a:rPr>
            <a:t>Em hiểu thế  nào là tiết kiệm?</a:t>
          </a:r>
          <a:endParaRPr lang="en-US" sz="2800" b="1" i="0" kern="1200" dirty="0" smtClean="0">
            <a:latin typeface="#9Slide05 Brannboll Ny" panose="02000000000000000000" pitchFamily="2" charset="0"/>
          </a:endParaRPr>
        </a:p>
        <a:p>
          <a:pPr lvl="0" algn="l" defTabSz="1244600">
            <a:lnSpc>
              <a:spcPct val="90000"/>
            </a:lnSpc>
            <a:spcBef>
              <a:spcPct val="0"/>
            </a:spcBef>
            <a:spcAft>
              <a:spcPts val="0"/>
            </a:spcAft>
          </a:pPr>
          <a:r>
            <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endParaRPr kumimoji="0" lang="en-US" sz="2800" b="1" i="0"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smtClean="0">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kern="1200" cap="none" spc="0" normalizeH="0" baseline="0" noProof="0" dirty="0" smtClean="0">
            <a:solidFill>
              <a:srgbClr val="FF0000"/>
            </a:solidFill>
            <a:effectLst/>
            <a:uLnTx/>
            <a:uFillTx/>
            <a:latin typeface="#9Slide05 Brannboll Ny" panose="02000000000000000000" pitchFamily="2" charset="0"/>
            <a:ea typeface="+mn-ea"/>
            <a:cs typeface="Arial" panose="020B0604020202020204" pitchFamily="34" charset="0"/>
          </a:endParaRPr>
        </a:p>
        <a:p>
          <a:pPr lvl="0" algn="l" defTabSz="1244600">
            <a:lnSpc>
              <a:spcPct val="100000"/>
            </a:lnSpc>
            <a:spcBef>
              <a:spcPct val="0"/>
            </a:spcBef>
            <a:spcAft>
              <a:spcPts val="0"/>
            </a:spcAft>
          </a:pPr>
          <a:r>
            <a:rPr lang="vi-VN" sz="2800" kern="1200" dirty="0" smtClean="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Em</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có</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suy</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nghĩ</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gì</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về</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hành</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động</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việc</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làm</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của</a:t>
          </a:r>
          <a:r>
            <a:rPr lang="en-US" sz="2800" b="1" i="0" kern="1200" baseline="0" dirty="0" smtClean="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smtClean="0">
              <a:solidFill>
                <a:srgbClr val="FF0000"/>
              </a:solidFill>
              <a:latin typeface="#9Slide05 Brannboll Ny" panose="02000000000000000000" pitchFamily="2" charset="0"/>
              <a:cs typeface="Times New Roman" panose="02020603050405020304" pitchFamily="18" charset="0"/>
            </a:rPr>
            <a:t>Hải</a:t>
          </a:r>
          <a:r>
            <a:rPr lang="en-US" sz="2800" b="1" i="0" kern="1200" baseline="0" dirty="0" smtClean="0">
              <a:latin typeface="#9Slide05 Brannboll Ny" panose="02000000000000000000" pitchFamily="2" charset="0"/>
              <a:cs typeface="Times New Roman" panose="02020603050405020304" pitchFamily="18" charset="0"/>
            </a:rPr>
            <a:t>?</a:t>
          </a:r>
        </a:p>
        <a:p>
          <a:pPr lvl="0" algn="just" defTabSz="1244600">
            <a:lnSpc>
              <a:spcPct val="90000"/>
            </a:lnSpc>
            <a:spcBef>
              <a:spcPct val="0"/>
            </a:spcBef>
            <a:spcAft>
              <a:spcPct val="35000"/>
            </a:spcAft>
          </a:pPr>
          <a:r>
            <a:rPr lang="de-DE" sz="2800" kern="1200" dirty="0" smtClean="0">
              <a:latin typeface="#9Slide05 Brannboll Ny" panose="02000000000000000000" pitchFamily="2" charset="0"/>
            </a:rPr>
            <a:t>-Hải biết sử dụng vật chất, tiền bạc hợp lí.</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ts val="0"/>
            </a:spcAft>
          </a:pPr>
          <a:r>
            <a:rPr lang="vi-VN" sz="2800" b="1" i="0" kern="1200" dirty="0" smtClean="0">
              <a:solidFill>
                <a:srgbClr val="FF0000"/>
              </a:solidFill>
              <a:latin typeface="#9Slide05 Brannboll Ny" panose="02000000000000000000" pitchFamily="2" charset="0"/>
            </a:rPr>
            <a:t>Em hiểu thế  nào là tiết kiệm?</a:t>
          </a:r>
        </a:p>
        <a:p>
          <a:pPr lvl="0" algn="l" defTabSz="1244600">
            <a:lnSpc>
              <a:spcPct val="90000"/>
            </a:lnSpc>
            <a:spcBef>
              <a:spcPct val="0"/>
            </a:spcBef>
            <a:spcAft>
              <a:spcPts val="0"/>
            </a:spcAft>
          </a:pPr>
          <a:r>
            <a:rPr lang="de-DE" sz="2800" kern="1200" dirty="0" smtClean="0">
              <a:latin typeface="#9Slide05 Brannboll Ny" panose="02000000000000000000" pitchFamily="2" charset="0"/>
            </a:rPr>
            <a:t>Tiết kiệm là biết sử dung một cách hợp lí của cải, tiền bạc, thời gian, sức lực của mình và người khác.</a:t>
          </a:r>
          <a:endPar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0F15-967D-4EED-AF26-1512C2BF3FD9}"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0F15-967D-4EED-AF26-1512C2BF3FD9}"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9/7/2023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7.png"/><Relationship Id="rId7"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12"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13.jpeg"/><Relationship Id="rId5" Type="http://schemas.openxmlformats.org/officeDocument/2006/relationships/diagramData" Target="../diagrams/data1.xml"/><Relationship Id="rId10" Type="http://schemas.openxmlformats.org/officeDocument/2006/relationships/image" Target="../media/image12.jpeg"/><Relationship Id="rId4" Type="http://schemas.openxmlformats.org/officeDocument/2006/relationships/image" Target="../media/image4.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2.xml"/><Relationship Id="rId11" Type="http://schemas.openxmlformats.org/officeDocument/2006/relationships/image" Target="../media/image13.jpeg"/><Relationship Id="rId5" Type="http://schemas.openxmlformats.org/officeDocument/2006/relationships/diagramData" Target="../diagrams/data2.xml"/><Relationship Id="rId10" Type="http://schemas.openxmlformats.org/officeDocument/2006/relationships/image" Target="../media/image12.jpeg"/><Relationship Id="rId4" Type="http://schemas.openxmlformats.org/officeDocument/2006/relationships/image" Target="../media/image4.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2826667"/>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242" y="-5465"/>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605433"/>
            <a:ext cx="108713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3600" b="1" dirty="0" err="1" smtClean="0">
                <a:solidFill>
                  <a:srgbClr val="000000"/>
                </a:solidFill>
                <a:latin typeface="#9Slide05 Israquella" pitchFamily="2" charset="0"/>
                <a:ea typeface="Courier New" panose="02070309020205020404" pitchFamily="49" charset="0"/>
              </a:rPr>
              <a:t>Em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hãy</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chỉ</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ra</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biểu</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hiện</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của</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tiết</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kiệm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và</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chưa</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tiết</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kiệm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trong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các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bức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tranh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sau</a:t>
            </a:r>
            <a:r>
              <a:rPr lang="en-US" sz="3600" b="1" dirty="0" smtClean="0">
                <a:solidFill>
                  <a:srgbClr val="000000"/>
                </a:solidFill>
                <a:latin typeface="#9Slide05 Israquella" pitchFamily="2" charset="0"/>
                <a:ea typeface="Courier New" panose="02070309020205020404" pitchFamily="49" charset="0"/>
              </a:rPr>
              <a:t>?</a:t>
            </a:r>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1" name="Shape 292"/>
          <p:cNvPicPr/>
          <p:nvPr/>
        </p:nvPicPr>
        <p:blipFill>
          <a:blip r:embed="rId4"/>
          <a:stretch/>
        </p:blipFill>
        <p:spPr>
          <a:xfrm>
            <a:off x="334411" y="1405652"/>
            <a:ext cx="2804160" cy="2304891"/>
          </a:xfrm>
          <a:prstGeom prst="rect">
            <a:avLst/>
          </a:prstGeom>
        </p:spPr>
      </p:pic>
      <p:pic>
        <p:nvPicPr>
          <p:cNvPr id="13" name="Shape 298"/>
          <p:cNvPicPr/>
          <p:nvPr/>
        </p:nvPicPr>
        <p:blipFill>
          <a:blip r:embed="rId5"/>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6"/>
            <a:stretch/>
          </p:blipFill>
          <p:spPr>
            <a:xfrm>
              <a:off x="5015865" y="4505723"/>
              <a:ext cx="1109345" cy="2304415"/>
            </a:xfrm>
            <a:prstGeom prst="rect">
              <a:avLst/>
            </a:prstGeom>
          </p:spPr>
        </p:pic>
        <p:pic>
          <p:nvPicPr>
            <p:cNvPr id="16" name="Shape 308"/>
            <p:cNvPicPr/>
            <p:nvPr/>
          </p:nvPicPr>
          <p:blipFill>
            <a:blip r:embed="rId7"/>
            <a:stretch/>
          </p:blipFill>
          <p:spPr>
            <a:xfrm>
              <a:off x="6125210" y="4467940"/>
              <a:ext cx="1682750" cy="2432050"/>
            </a:xfrm>
            <a:prstGeom prst="rect">
              <a:avLst/>
            </a:prstGeom>
          </p:spPr>
        </p:pic>
      </p:grpSp>
      <p:pic>
        <p:nvPicPr>
          <p:cNvPr id="17" name="Shape 310"/>
          <p:cNvPicPr/>
          <p:nvPr/>
        </p:nvPicPr>
        <p:blipFill>
          <a:blip r:embed="rId8"/>
          <a:stretch/>
        </p:blipFill>
        <p:spPr>
          <a:xfrm>
            <a:off x="8193754" y="4072483"/>
            <a:ext cx="3520741" cy="2256128"/>
          </a:xfrm>
          <a:prstGeom prst="rect">
            <a:avLst/>
          </a:prstGeom>
        </p:spPr>
      </p:pic>
      <p:grpSp>
        <p:nvGrpSpPr>
          <p:cNvPr id="28" name="Group 27"/>
          <p:cNvGrpSpPr/>
          <p:nvPr/>
        </p:nvGrpSpPr>
        <p:grpSpPr>
          <a:xfrm>
            <a:off x="3496374" y="1396242"/>
            <a:ext cx="3389330" cy="2334983"/>
            <a:chOff x="3496374" y="1396242"/>
            <a:chExt cx="3389330" cy="2334983"/>
          </a:xfrm>
        </p:grpSpPr>
        <p:pic>
          <p:nvPicPr>
            <p:cNvPr id="12" name="Shape 294"/>
            <p:cNvPicPr/>
            <p:nvPr/>
          </p:nvPicPr>
          <p:blipFill>
            <a:blip r:embed="rId9"/>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10"/>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smtClean="0">
                  <a:effectLst/>
                  <a:latin typeface="#9Slide05 Brannboll Ny" panose="02000000000000000000" pitchFamily="2" charset="0"/>
                  <a:ea typeface="Arial" panose="020B0604020202020204" pitchFamily="34" charset="0"/>
                </a:rPr>
                <a:t>Con </a:t>
              </a:r>
              <a:r>
                <a:rPr lang="en-US" sz="1600" i="1" dirty="0" err="1" smtClean="0">
                  <a:effectLst/>
                  <a:latin typeface="#9Slide05 Brannboll Ny" panose="02000000000000000000" pitchFamily="2" charset="0"/>
                  <a:ea typeface="Arial" panose="020B0604020202020204" pitchFamily="34" charset="0"/>
                </a:rPr>
                <a:t>có</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biết</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mẹ</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phải</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mất</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bao</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nhiêu</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thời</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gian</a:t>
              </a:r>
              <a:r>
                <a:rPr lang="en-US" sz="1600" i="1" dirty="0" smtClean="0">
                  <a:effectLst/>
                  <a:latin typeface="#9Slide05 Brannboll Ny" panose="02000000000000000000" pitchFamily="2" charset="0"/>
                  <a:ea typeface="Arial" panose="020B0604020202020204" pitchFamily="34" charset="0"/>
                </a:rPr>
                <a:t> </a:t>
              </a:r>
              <a:r>
                <a:rPr lang="en-US" sz="1600" i="1" dirty="0" err="1" smtClean="0">
                  <a:effectLst/>
                  <a:latin typeface="#9Slide05 Brannboll Ny" panose="02000000000000000000" pitchFamily="2" charset="0"/>
                  <a:ea typeface="Arial" panose="020B0604020202020204" pitchFamily="34" charset="0"/>
                </a:rPr>
                <a:t>để</a:t>
              </a:r>
              <a:r>
                <a:rPr lang="en-US" sz="1600" i="1" dirty="0" smtClean="0">
                  <a:effectLst/>
                  <a:latin typeface="#9Slide05 Brannboll Ny" panose="02000000000000000000" pitchFamily="2" charset="0"/>
                  <a:ea typeface="Arial" panose="020B0604020202020204" pitchFamily="34" charset="0"/>
                </a:rPr>
                <a:t> </a:t>
              </a:r>
              <a:r>
                <a:rPr lang="vi-VN" sz="1600" i="1" dirty="0" smtClean="0">
                  <a:effectLst/>
                  <a:latin typeface="#9Slide05 Brannboll Ny" panose="02000000000000000000" pitchFamily="2" charset="0"/>
                  <a:ea typeface="Arial" panose="020B0604020202020204" pitchFamily="34" charset="0"/>
                </a:rPr>
                <a:t>đan </a:t>
              </a:r>
              <a:r>
                <a:rPr lang="vi-VN" sz="1600" i="1" dirty="0">
                  <a:effectLst/>
                  <a:latin typeface="#9Slide05 Brannboll Ny" panose="02000000000000000000" pitchFamily="2" charset="0"/>
                  <a:ea typeface="Arial" panose="020B0604020202020204" pitchFamily="34" charset="0"/>
                </a:rPr>
                <a:t>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4235297" y="3629207"/>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4281875" y="633954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a:t>
              </a:r>
              <a:r>
                <a:rPr lang="en-US" sz="2531" b="1" dirty="0" err="1" smtClean="0">
                  <a:solidFill>
                    <a:srgbClr val="FF0000"/>
                  </a:solidFill>
                  <a:latin typeface="SVN-Vanilla Daisy Pro" panose="00000500000000000000" pitchFamily="2" charset="0"/>
                  <a:ea typeface="Arial Unicode MS"/>
                </a:rPr>
                <a:t>viết</a:t>
              </a:r>
              <a:r>
                <a:rPr lang="en-US" sz="2531" b="1" dirty="0" smtClean="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smtClean="0">
                  <a:solidFill>
                    <a:srgbClr val="FF0000"/>
                  </a:solidFill>
                  <a:latin typeface="SVN-Vanilla Daisy Pro" panose="00000500000000000000" pitchFamily="2" charset="0"/>
                  <a:ea typeface="Arial Unicode MS"/>
                </a:rPr>
                <a:t>trong</a:t>
              </a:r>
              <a:r>
                <a:rPr lang="en-US" sz="2531" b="1" dirty="0" smtClean="0">
                  <a:solidFill>
                    <a:srgbClr val="FF0000"/>
                  </a:solidFill>
                  <a:latin typeface="SVN-Vanilla Daisy Pro" panose="00000500000000000000" pitchFamily="2" charset="0"/>
                  <a:ea typeface="Arial Unicode MS"/>
                </a:rPr>
                <a:t> </a:t>
              </a:r>
              <a:r>
                <a:rPr lang="en-US" sz="2531" b="1" dirty="0">
                  <a:solidFill>
                    <a:srgbClr val="FF0000"/>
                  </a:solidFill>
                  <a:latin typeface="SVN-Vanilla Daisy Pro" panose="00000500000000000000" pitchFamily="2" charset="0"/>
                  <a:ea typeface="Arial Unicode MS"/>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biểu</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hiện</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sẽ</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chiến</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thắng</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và</a:t>
              </a:r>
              <a:r>
                <a:rPr lang="en-US" sz="2531" b="1" dirty="0" smtClean="0">
                  <a:solidFill>
                    <a:srgbClr val="FF0000"/>
                  </a:solidFill>
                  <a:latin typeface="#9Slide05 Kathya" panose="02000000000000000000" pitchFamily="2" charset="0"/>
                  <a:ea typeface="Arial Unicode MS"/>
                </a:rPr>
                <a:t> </a:t>
              </a:r>
              <a:r>
                <a:rPr lang="en-US" sz="2531" b="1" dirty="0" err="1" smtClean="0">
                  <a:solidFill>
                    <a:srgbClr val="FF0000"/>
                  </a:solidFill>
                  <a:latin typeface="#9Slide05 Kathya" panose="02000000000000000000" pitchFamily="2" charset="0"/>
                  <a:ea typeface="Arial Unicode MS"/>
                </a:rPr>
                <a:t>được</a:t>
              </a:r>
              <a:r>
                <a:rPr lang="en-US" sz="2531" b="1" dirty="0" smtClean="0">
                  <a:solidFill>
                    <a:srgbClr val="FF0000"/>
                  </a:solidFill>
                  <a:latin typeface="#9Slide05 Kathya" panose="02000000000000000000" pitchFamily="2" charset="0"/>
                  <a:ea typeface="Arial Unicode MS"/>
                </a:rPr>
                <a:t> </a:t>
              </a:r>
              <a:r>
                <a:rPr lang="en-US" sz="2531" b="1" dirty="0">
                  <a:solidFill>
                    <a:srgbClr val="FF0000"/>
                  </a:solidFill>
                  <a:latin typeface="#9Slide05 Kathya" panose="02000000000000000000" pitchFamily="2" charset="0"/>
                  <a:ea typeface="Arial Unicode MS"/>
                </a:rPr>
                <a:t>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a:t>
            </a:r>
            <a:r>
              <a:rPr lang="en-US" altLang="en-US" sz="4000" b="1" dirty="0" smtClean="0">
                <a:solidFill>
                  <a:srgbClr val="0000FF"/>
                </a:solidFill>
                <a:latin typeface="#9Slide05 Fourth" panose="00000500000000000000" pitchFamily="2" charset="0"/>
                <a:ea typeface="Helvetica Neue"/>
                <a:cs typeface="Helvetica Neue"/>
              </a:rPr>
              <a:t>: </a:t>
            </a:r>
            <a:r>
              <a:rPr lang="en-US" altLang="en-US" sz="4400" b="1" dirty="0" smtClean="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708160"/>
            </a:xfrm>
            <a:prstGeom prst="rect">
              <a:avLst/>
            </a:prstGeom>
          </p:spPr>
          <p:txBody>
            <a:bodyPr>
              <a:spAutoFit/>
            </a:bodyPr>
            <a:lstStyle/>
            <a:p>
              <a:pPr lvl="0" eaLnBrk="0" fontAlgn="base" hangingPunct="0">
                <a:lnSpc>
                  <a:spcPct val="125000"/>
                </a:lnSpc>
                <a:spcBef>
                  <a:spcPct val="0"/>
                </a:spcBef>
                <a:spcAft>
                  <a:spcPct val="0"/>
                </a:spcAft>
                <a:defRPr/>
              </a:pPr>
              <a:r>
                <a:rPr lang="en-US" sz="2800" b="1" kern="0" dirty="0">
                  <a:solidFill>
                    <a:srgbClr val="FF0000"/>
                  </a:solidFill>
                  <a:latin typeface="#9Slide05 SVNTradeMark" panose="02000000000000000000" pitchFamily="2" charset="0"/>
                  <a:ea typeface="Arial Unicode MS"/>
                </a:rPr>
                <a:t>Chia </a:t>
              </a:r>
              <a:r>
                <a:rPr lang="en-US" sz="2800" b="1" kern="0" dirty="0" err="1">
                  <a:solidFill>
                    <a:srgbClr val="FF0000"/>
                  </a:solidFill>
                  <a:latin typeface="#9Slide05 SVNTradeMark" panose="02000000000000000000" pitchFamily="2" charset="0"/>
                  <a:ea typeface="Arial Unicode MS"/>
                </a:rPr>
                <a:t>lớp</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ra</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thành</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hai</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đội</a:t>
              </a:r>
              <a:endParaRPr lang="en-US" sz="2800" b="1" kern="0" dirty="0">
                <a:solidFill>
                  <a:srgbClr val="FF0000"/>
                </a:solidFill>
                <a:latin typeface="#9Slide05 SVNTradeMark" panose="02000000000000000000" pitchFamily="2" charset="0"/>
                <a:ea typeface="Arial Unicode MS"/>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1: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của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2: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chưa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zh-CN" altLang="en-US" sz="2400" b="1" kern="0" dirty="0">
                <a:solidFill>
                  <a:srgbClr val="FF0000"/>
                </a:solidFill>
                <a:latin typeface="#9Slide05 SVNTradeMark" panose="02000000000000000000" pitchFamily="2" charset="0"/>
                <a:ea typeface="微软雅黑"/>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0" cy="3949154"/>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smtClean="0">
                <a:solidFill>
                  <a:srgbClr val="FF0000"/>
                </a:solidFill>
                <a:effectLst/>
                <a:latin typeface="#9Slide05 Brannboll Ny" panose="02000000000000000000" pitchFamily="2" charset="0"/>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2.Ý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4770537"/>
          </a:xfrm>
          <a:prstGeom prst="rect">
            <a:avLst/>
          </a:prstGeom>
        </p:spPr>
        <p:txBody>
          <a:bodyPr wrap="square">
            <a:spAutoFit/>
          </a:bodyPr>
          <a:lstStyle/>
          <a:p>
            <a:pPr algn="just"/>
            <a:r>
              <a:rPr lang="vi-VN" sz="1600" b="1" dirty="0" smtClean="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t>Em có nhận xét gì về cách chi tiêu của anh Hoà?</a:t>
            </a:r>
          </a:p>
          <a:p>
            <a:pPr lvl="0" algn="just"/>
            <a:r>
              <a:rPr lang="vi-VN" sz="1600" dirty="0"/>
              <a:t>Cách chi tiêu đó đã dẫn đến hậu quả gì?</a:t>
            </a:r>
          </a:p>
        </p:txBody>
      </p:sp>
      <p:sp>
        <p:nvSpPr>
          <p:cNvPr id="8" name="Rectangle 7"/>
          <p:cNvSpPr/>
          <p:nvPr/>
        </p:nvSpPr>
        <p:spPr>
          <a:xfrm>
            <a:off x="4042227" y="1130919"/>
            <a:ext cx="2997202" cy="5016758"/>
          </a:xfrm>
          <a:prstGeom prst="rect">
            <a:avLst/>
          </a:prstGeom>
        </p:spPr>
        <p:txBody>
          <a:bodyPr wrap="square">
            <a:spAutoFit/>
          </a:bodyPr>
          <a:lstStyle/>
          <a:p>
            <a:pPr algn="just"/>
            <a:r>
              <a:rPr lang="vi-VN" sz="1600" dirty="0" smtClean="0"/>
              <a:t>2. Những </a:t>
            </a:r>
            <a:r>
              <a:rPr lang="vi-VN" sz="1600" dirty="0"/>
              <a:t>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smtClean="0"/>
              <a:t>- Phong </a:t>
            </a:r>
            <a:r>
              <a:rPr lang="vi-VN" sz="1600" dirty="0"/>
              <a:t>trào nuôi lợn tiết kiệm có ý nghĩa như thế nào?</a:t>
            </a:r>
          </a:p>
          <a:p>
            <a:pPr lvl="0" algn="just"/>
            <a:r>
              <a:rPr lang="vi-VN" sz="1600" dirty="0" smtClean="0"/>
              <a:t>- Từ </a:t>
            </a:r>
            <a:r>
              <a:rPr lang="vi-VN" sz="1600" dirty="0"/>
              <a:t>phong trào này, em có thể rút ra bài học gì?</a:t>
            </a:r>
          </a:p>
          <a:p>
            <a:pPr algn="just"/>
            <a:endParaRPr lang="vi-VN" sz="16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1600" b="1" dirty="0" smtClean="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1600" dirty="0" smtClean="0"/>
              <a:t>-Bố </a:t>
            </a:r>
            <a:r>
              <a:rPr lang="vi-VN" sz="1600" dirty="0"/>
              <a:t>mẹ Nam đã làm gì để có tiền mua tivi?</a:t>
            </a:r>
          </a:p>
          <a:p>
            <a:pPr algn="just"/>
            <a:r>
              <a:rPr lang="vi-VN" sz="1600" dirty="0" smtClean="0"/>
              <a:t>-Từ </a:t>
            </a:r>
            <a:r>
              <a:rPr lang="vi-VN" sz="1600" dirty="0"/>
              <a:t>câu chuyện của gia đình Nam, em hãy rút ra ý nghĩa của việc tiết kiệm.</a:t>
            </a:r>
            <a:br>
              <a:rPr lang="vi-VN" sz="1600" dirty="0"/>
            </a:br>
            <a:endParaRPr lang="vi-VN" sz="16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5016758"/>
          </a:xfrm>
          <a:prstGeom prst="rect">
            <a:avLst/>
          </a:prstGeom>
        </p:spPr>
        <p:txBody>
          <a:bodyPr wrap="square">
            <a:spAutoFit/>
          </a:bodyPr>
          <a:lstStyle/>
          <a:p>
            <a:pPr algn="just"/>
            <a:r>
              <a:rPr lang="vi-VN" sz="1600" b="1" dirty="0" smtClean="0"/>
              <a:t>1</a:t>
            </a:r>
            <a:r>
              <a:rPr lang="vi-VN" sz="2000" b="1" dirty="0" smtClean="0"/>
              <a:t>. </a:t>
            </a:r>
            <a:r>
              <a:rPr lang="vi-VN" sz="2000" dirty="0"/>
              <a:t>	 </a:t>
            </a:r>
          </a:p>
          <a:p>
            <a:pPr lvl="0" algn="just"/>
            <a:r>
              <a:rPr lang="vi-VN" sz="2000" dirty="0" smtClean="0"/>
              <a:t>anh Hoà</a:t>
            </a:r>
            <a:r>
              <a:rPr lang="vi-VN" sz="2000" dirty="0"/>
              <a:t> </a:t>
            </a:r>
            <a:r>
              <a:rPr lang="vi-VN" sz="2000" dirty="0" smtClean="0"/>
              <a:t>chi tiêu không tiết kiệm, kiếm được tiêu hết, không nghĩ đến tích lũy.</a:t>
            </a:r>
          </a:p>
          <a:p>
            <a:pPr lvl="0" algn="just"/>
            <a:endParaRPr lang="vi-VN" sz="2000" dirty="0" smtClean="0"/>
          </a:p>
          <a:p>
            <a:pPr lvl="0" algn="just"/>
            <a:r>
              <a:rPr lang="vi-VN" sz="2000" dirty="0" smtClean="0"/>
              <a:t>hậu </a:t>
            </a:r>
            <a:r>
              <a:rPr lang="vi-VN" sz="2000" dirty="0"/>
              <a:t>quả  </a:t>
            </a:r>
            <a:r>
              <a:rPr lang="vi-VN" sz="2000" dirty="0" smtClean="0"/>
              <a:t>là khi khó khăn, ốm đau không có tiền trang trải.</a:t>
            </a:r>
          </a:p>
          <a:p>
            <a:pPr lvl="0" algn="just"/>
            <a:endParaRPr lang="vi-VN" sz="2000" dirty="0" smtClean="0"/>
          </a:p>
          <a:p>
            <a:pPr lvl="0" algn="just"/>
            <a:r>
              <a:rPr lang="vi-VN" sz="2000" dirty="0"/>
              <a:t> </a:t>
            </a:r>
            <a:r>
              <a:rPr lang="vi-VN" sz="2000" dirty="0" smtClean="0"/>
              <a:t>Vì thế phải tích lũy để trang trải khi bất trắc., làm chủ cuộc sống ,tạo dựng cuộc sống yên vui, hạnh phúc</a:t>
            </a:r>
            <a:endParaRPr lang="vi-VN" sz="2000" dirty="0"/>
          </a:p>
        </p:txBody>
      </p:sp>
      <p:sp>
        <p:nvSpPr>
          <p:cNvPr id="8" name="Rectangle 7"/>
          <p:cNvSpPr/>
          <p:nvPr/>
        </p:nvSpPr>
        <p:spPr>
          <a:xfrm>
            <a:off x="4042227" y="1130919"/>
            <a:ext cx="2997202" cy="5632311"/>
          </a:xfrm>
          <a:prstGeom prst="rect">
            <a:avLst/>
          </a:prstGeom>
        </p:spPr>
        <p:txBody>
          <a:bodyPr wrap="square">
            <a:spAutoFit/>
          </a:bodyPr>
          <a:lstStyle/>
          <a:p>
            <a:pPr algn="just"/>
            <a:r>
              <a:rPr lang="vi-VN" sz="1600" dirty="0" smtClean="0"/>
              <a:t>2</a:t>
            </a:r>
            <a:r>
              <a:rPr lang="vi-VN" sz="2000" dirty="0" smtClean="0"/>
              <a:t>. - Phong </a:t>
            </a:r>
            <a:r>
              <a:rPr lang="vi-VN" sz="2000" dirty="0"/>
              <a:t>trào nuôi lợn tiết kiệm </a:t>
            </a:r>
            <a:r>
              <a:rPr lang="vi-VN" sz="2000" dirty="0" smtClean="0"/>
              <a:t>giúp các bạn rèn luyện ý thức sử dụng tiền bạc hợp lý, có tích lũy.</a:t>
            </a:r>
          </a:p>
          <a:p>
            <a:pPr algn="just"/>
            <a:r>
              <a:rPr lang="vi-VN" sz="2000" dirty="0" smtClean="0"/>
              <a:t>Phong trào cũng tạo ra nguồn hỗ trợ kịp thời, giúp đỡ các bạn trong lớp có hoàn cảnh khó khăn tham gia học tập, thể hiện sự quý trọng sức lao động của người khác, bản thân.</a:t>
            </a:r>
          </a:p>
          <a:p>
            <a:pPr algn="just"/>
            <a:r>
              <a:rPr lang="vi-VN" sz="2000" dirty="0" smtClean="0"/>
              <a:t>-Cần biết chi tiêu hợp lý, có tích lũy. Quan tâm, chia sẻ khó khăn với người khác phù hợp với khả năng của mình.</a:t>
            </a:r>
            <a:endParaRPr lang="vi-VN" sz="20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2400" b="1" dirty="0" smtClean="0"/>
              <a:t>3 .</a:t>
            </a:r>
            <a:r>
              <a:rPr lang="vi-VN" sz="2400" dirty="0" smtClean="0"/>
              <a:t>bố </a:t>
            </a:r>
            <a:r>
              <a:rPr lang="vi-VN" sz="2400" dirty="0"/>
              <a:t>mẹ </a:t>
            </a:r>
            <a:r>
              <a:rPr lang="vi-VN" sz="2400" dirty="0" smtClean="0"/>
              <a:t>Nam quyết </a:t>
            </a:r>
            <a:r>
              <a:rPr lang="vi-VN" sz="2400" dirty="0"/>
              <a:t>tâm dành dụm tiền bằng cách mỗi </a:t>
            </a:r>
            <a:r>
              <a:rPr lang="vi-VN" sz="2400" dirty="0" smtClean="0"/>
              <a:t>tính </a:t>
            </a:r>
            <a:r>
              <a:rPr lang="vi-VN" sz="2400" dirty="0"/>
              <a:t>toán việc chi tiêu để có thể tiết kiệm được một khoản tiền nhỏ. Cứ như vậy, trong vòng một năm </a:t>
            </a:r>
            <a:r>
              <a:rPr lang="vi-VN" sz="2400" dirty="0" smtClean="0"/>
              <a:t>lđủ </a:t>
            </a:r>
            <a:r>
              <a:rPr lang="vi-VN" sz="2400" dirty="0"/>
              <a:t>tiền </a:t>
            </a:r>
            <a:r>
              <a:rPr lang="vi-VN" sz="2400" dirty="0" smtClean="0"/>
              <a:t> </a:t>
            </a:r>
            <a:r>
              <a:rPr lang="vi-VN" sz="2400" dirty="0"/>
              <a:t>mua tivi".</a:t>
            </a:r>
          </a:p>
          <a:p>
            <a:pPr lvl="0" algn="just"/>
            <a:endParaRPr lang="vi-VN" sz="2400" dirty="0"/>
          </a:p>
          <a:p>
            <a:pPr algn="just"/>
            <a:r>
              <a:rPr lang="vi-VN" sz="2400" dirty="0" smtClean="0"/>
              <a:t>-việc </a:t>
            </a:r>
            <a:r>
              <a:rPr lang="vi-VN" sz="2400" dirty="0"/>
              <a:t>tiết </a:t>
            </a:r>
            <a:r>
              <a:rPr lang="vi-VN" sz="2400" dirty="0" smtClean="0"/>
              <a:t>kiệm đem lại cuộc sống ấm no, hạnh phúc hơn, đầy đủ hơn.</a:t>
            </a:r>
            <a:r>
              <a:rPr lang="vi-VN" sz="2400" dirty="0"/>
              <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7093"/>
          </a:xfrm>
          <a:prstGeom prst="rect">
            <a:avLst/>
          </a:prstGeom>
          <a:noFill/>
          <a:ln>
            <a:noFill/>
          </a:ln>
        </p:spPr>
        <p:txBody>
          <a:bodyPr wrap="square" lIns="121917" tIns="60958" rIns="121917" bIns="60958" rtlCol="0">
            <a:spAutoFit/>
          </a:bodyPr>
          <a:lstStyle/>
          <a:p>
            <a:pPr lvl="0"/>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3.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Cách</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thực</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92727" y="119058"/>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pic>
        <p:nvPicPr>
          <p:cNvPr id="15" name="Shape 312"/>
          <p:cNvPicPr/>
          <p:nvPr/>
        </p:nvPicPr>
        <p:blipFill>
          <a:blip r:embed="rId4"/>
          <a:stretch/>
        </p:blipFill>
        <p:spPr>
          <a:xfrm>
            <a:off x="158345" y="232265"/>
            <a:ext cx="5328055" cy="2608640"/>
          </a:xfrm>
          <a:prstGeom prst="rect">
            <a:avLst/>
          </a:prstGeom>
        </p:spPr>
      </p:pic>
      <p:pic>
        <p:nvPicPr>
          <p:cNvPr id="16" name="Shape 320"/>
          <p:cNvPicPr/>
          <p:nvPr/>
        </p:nvPicPr>
        <p:blipFill>
          <a:blip r:embed="rId5"/>
          <a:stretch/>
        </p:blipFill>
        <p:spPr>
          <a:xfrm>
            <a:off x="5597235" y="272181"/>
            <a:ext cx="6179129" cy="3262502"/>
          </a:xfrm>
          <a:prstGeom prst="rect">
            <a:avLst/>
          </a:prstGeom>
        </p:spPr>
      </p:pic>
      <p:pic>
        <p:nvPicPr>
          <p:cNvPr id="18" name="Shape 328"/>
          <p:cNvPicPr/>
          <p:nvPr/>
        </p:nvPicPr>
        <p:blipFill>
          <a:blip r:embed="rId6"/>
          <a:stretch/>
        </p:blipFill>
        <p:spPr>
          <a:xfrm>
            <a:off x="158345" y="3172691"/>
            <a:ext cx="4532933" cy="3207644"/>
          </a:xfrm>
          <a:prstGeom prst="rect">
            <a:avLst/>
          </a:prstGeom>
        </p:spPr>
      </p:pic>
      <p:sp>
        <p:nvSpPr>
          <p:cNvPr id="7" name="Rectangle 6"/>
          <p:cNvSpPr/>
          <p:nvPr/>
        </p:nvSpPr>
        <p:spPr>
          <a:xfrm>
            <a:off x="5167744" y="3338945"/>
            <a:ext cx="7329055" cy="3539430"/>
          </a:xfrm>
          <a:prstGeom prst="rect">
            <a:avLst/>
          </a:prstGeom>
        </p:spPr>
        <p:txBody>
          <a:bodyPr wrap="square">
            <a:spAutoFit/>
          </a:bodyPr>
          <a:lstStyle/>
          <a:p>
            <a:pPr algn="just"/>
            <a:r>
              <a:rPr lang="vi-VN" sz="2800" b="1" dirty="0"/>
              <a:t>* Thực hiện tiết kiệm điện</a:t>
            </a:r>
            <a:endParaRPr lang="vi-VN" sz="2800" dirty="0"/>
          </a:p>
          <a:p>
            <a:pPr algn="just"/>
            <a:r>
              <a:rPr lang="vi-VN" sz="2800" dirty="0"/>
              <a:t>Em hãy tham gia thảo luận cách thực hiện tiết kiệm điện cùng các bạn trong nhóm: Minh: Tắt tất cả các phương tiện, thiết bị dùng điện khi không cần thiết.</a:t>
            </a:r>
          </a:p>
          <a:p>
            <a:pPr algn="just"/>
            <a:r>
              <a:rPr lang="vi-VN" sz="2800" dirty="0"/>
              <a:t>Oanh: Sử dụng bóng đèn tiết kiệm điện.</a:t>
            </a:r>
          </a:p>
          <a:p>
            <a:pPr algn="just"/>
            <a:r>
              <a:rPr lang="vi-VN" sz="2800" dirty="0"/>
              <a:t>Ninh: Tận dụng ánh sáng tự nhiên để không phải bật đèn.</a:t>
            </a:r>
          </a:p>
        </p:txBody>
      </p:sp>
      <p:sp>
        <p:nvSpPr>
          <p:cNvPr id="19" name="Shape 322"/>
          <p:cNvSpPr txBox="1"/>
          <p:nvPr/>
        </p:nvSpPr>
        <p:spPr>
          <a:xfrm>
            <a:off x="5597235" y="275252"/>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8" y="613505"/>
            <a:ext cx="2264411"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smtClean="0">
                <a:solidFill>
                  <a:srgbClr val="FF0000"/>
                </a:solidFill>
              </a:rPr>
              <a:t>Khái niệm: </a:t>
            </a:r>
            <a:r>
              <a:rPr lang="vi-VN" sz="2800" dirty="0" smtClean="0"/>
              <a:t>Tiết </a:t>
            </a:r>
            <a:r>
              <a:rPr lang="vi-VN" sz="2800" dirty="0"/>
              <a:t>kiệm là biết sử dụng một cách hợp lí tiền bạc, của cải, thời gian, sức lực của mình và của người khác</a:t>
            </a:r>
            <a:r>
              <a:rPr lang="vi-VN" sz="2800" dirty="0" smtClean="0"/>
              <a:t>.</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r>
              <a:rPr lang="vi-VN" sz="2800" dirty="0" smtClean="0"/>
              <a:t>;...</a:t>
            </a:r>
          </a:p>
          <a:p>
            <a:pPr lvl="0"/>
            <a:endParaRPr lang="vi-VN" sz="2800" dirty="0"/>
          </a:p>
          <a:p>
            <a:pPr lvl="0"/>
            <a:r>
              <a:rPr lang="vi-VN" sz="2800" dirty="0" smtClean="0">
                <a:solidFill>
                  <a:srgbClr val="FF0000"/>
                </a:solidFill>
              </a:rPr>
              <a:t>Ý nghĩa: </a:t>
            </a:r>
            <a:r>
              <a:rPr lang="vi-VN" sz="2800" dirty="0" smtClean="0"/>
              <a:t>Tiết </a:t>
            </a:r>
            <a:r>
              <a:rPr lang="vi-VN" sz="2800" dirty="0"/>
              <a:t>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664974"/>
          </a:xfrm>
          <a:prstGeom prst="rect">
            <a:avLst/>
          </a:prstGeom>
          <a:noFill/>
          <a:ln>
            <a:noFill/>
          </a:ln>
        </p:spPr>
        <p:txBody>
          <a:bodyPr wrap="square" lIns="121917" tIns="60958" rIns="121917" bIns="60958" rtlCol="0">
            <a:spAutoFit/>
          </a:bodyPr>
          <a:lstStyle/>
          <a:p>
            <a:pPr lvl="0"/>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1:</a:t>
            </a:r>
            <a:r>
              <a:rPr lang="vi-VN" sz="2800" dirty="0"/>
              <a:t>Em hãy cùng các bạn trong nhóm thực hiện nhiệm vụ sau:</a:t>
            </a:r>
          </a:p>
          <a:p>
            <a:pPr lvl="0"/>
            <a:r>
              <a:rPr lang="vi-VN" sz="2800" dirty="0"/>
              <a:t>Liệt kê những biểu hiện lãng phí đồ dùng học tập và kể ra ba cách tiết kiệm đồ dùng học tập của học sinh.</a:t>
            </a:r>
          </a:p>
          <a:p>
            <a:pPr lvl="0"/>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1001485" y="2370293"/>
            <a:ext cx="4637315" cy="3108543"/>
          </a:xfrm>
          <a:prstGeom prst="rect">
            <a:avLst/>
          </a:prstGeom>
        </p:spPr>
        <p:txBody>
          <a:bodyPr wrap="square">
            <a:spAutoFit/>
          </a:bodyPr>
          <a:lstStyle/>
          <a:p>
            <a:pPr marL="514350" indent="-514350" algn="just">
              <a:buAutoNum type="arabicPeriod"/>
            </a:pPr>
            <a:r>
              <a:rPr lang="vi-VN" sz="2800" dirty="0" smtClean="0"/>
              <a:t>Mua nhiều đồ dùng học tập, không dùng đến</a:t>
            </a:r>
          </a:p>
          <a:p>
            <a:pPr marL="514350" indent="-514350" algn="just">
              <a:buAutoNum type="arabicPeriod"/>
            </a:pPr>
            <a:endParaRPr lang="vi-VN" sz="2800" dirty="0" smtClean="0"/>
          </a:p>
          <a:p>
            <a:pPr marL="514350" indent="-514350" algn="just">
              <a:buAutoNum type="arabicPeriod"/>
            </a:pPr>
            <a:r>
              <a:rPr lang="vi-VN" sz="2800" dirty="0" smtClean="0"/>
              <a:t>Bỏ quên đồ dùng</a:t>
            </a:r>
          </a:p>
          <a:p>
            <a:pPr marL="514350" indent="-514350" algn="just">
              <a:buAutoNum type="arabicPeriod"/>
            </a:pPr>
            <a:endParaRPr lang="vi-VN" sz="2800" dirty="0" smtClean="0"/>
          </a:p>
          <a:p>
            <a:pPr marL="514350" indent="-514350" algn="just">
              <a:buAutoNum type="arabicPeriod"/>
            </a:pPr>
            <a:r>
              <a:rPr lang="vi-VN" sz="2800" dirty="0" smtClean="0"/>
              <a:t>Vở viết dở . Bỏ đi nhiều trang giấy trắng.</a:t>
            </a:r>
            <a:endParaRPr lang="vi-VN" sz="2800" dirty="0"/>
          </a:p>
        </p:txBody>
      </p:sp>
      <p:sp>
        <p:nvSpPr>
          <p:cNvPr id="17" name="Rectangle 16"/>
          <p:cNvSpPr/>
          <p:nvPr/>
        </p:nvSpPr>
        <p:spPr>
          <a:xfrm>
            <a:off x="6096000" y="1593273"/>
            <a:ext cx="4184073" cy="3539430"/>
          </a:xfrm>
          <a:prstGeom prst="rect">
            <a:avLst/>
          </a:prstGeom>
        </p:spPr>
        <p:txBody>
          <a:bodyPr wrap="square">
            <a:spAutoFit/>
          </a:bodyPr>
          <a:lstStyle/>
          <a:p>
            <a:pPr marL="514350" indent="-514350" algn="just">
              <a:buAutoNum type="arabicPeriod"/>
            </a:pPr>
            <a:r>
              <a:rPr lang="vi-VN" sz="2800" dirty="0" smtClean="0"/>
              <a:t>Bọc sách vở, giữ gìn cẩn thận.</a:t>
            </a:r>
          </a:p>
          <a:p>
            <a:pPr marL="514350" indent="-514350" algn="just">
              <a:buAutoNum type="arabicPeriod"/>
            </a:pPr>
            <a:r>
              <a:rPr lang="vi-VN" sz="2800" dirty="0" smtClean="0"/>
              <a:t>Đựng đồ dùng học tập vào túi đựng</a:t>
            </a:r>
          </a:p>
          <a:p>
            <a:pPr marL="514350" indent="-514350" algn="just">
              <a:buAutoNum type="arabicPeriod"/>
            </a:pPr>
            <a:r>
              <a:rPr lang="vi-VN" sz="2800" dirty="0" smtClean="0"/>
              <a:t>Sử dụng các tờ giấy trắng còn lại của quyển vở dở để làm nháp…</a:t>
            </a:r>
            <a:endParaRPr lang="vi-VN" sz="2800" dirty="0"/>
          </a:p>
        </p:txBody>
      </p:sp>
      <p:sp>
        <p:nvSpPr>
          <p:cNvPr id="18" name="Rectangle 17"/>
          <p:cNvSpPr/>
          <p:nvPr/>
        </p:nvSpPr>
        <p:spPr>
          <a:xfrm>
            <a:off x="1001485" y="1087377"/>
            <a:ext cx="2685143" cy="523220"/>
          </a:xfrm>
          <a:prstGeom prst="rect">
            <a:avLst/>
          </a:prstGeom>
        </p:spPr>
        <p:txBody>
          <a:bodyPr wrap="square">
            <a:spAutoFit/>
          </a:bodyPr>
          <a:lstStyle/>
          <a:p>
            <a:pPr algn="ctr"/>
            <a:r>
              <a:rPr lang="vi-VN" sz="2800" b="1" dirty="0" smtClean="0"/>
              <a:t>Tiết kiệm </a:t>
            </a:r>
            <a:endParaRPr lang="vi-VN" sz="2800" dirty="0"/>
          </a:p>
        </p:txBody>
      </p:sp>
      <p:sp>
        <p:nvSpPr>
          <p:cNvPr id="19" name="Rectangle 18"/>
          <p:cNvSpPr/>
          <p:nvPr/>
        </p:nvSpPr>
        <p:spPr>
          <a:xfrm>
            <a:off x="6625771" y="978167"/>
            <a:ext cx="2685143" cy="523220"/>
          </a:xfrm>
          <a:prstGeom prst="rect">
            <a:avLst/>
          </a:prstGeom>
        </p:spPr>
        <p:txBody>
          <a:bodyPr wrap="square">
            <a:spAutoFit/>
          </a:bodyPr>
          <a:lstStyle/>
          <a:p>
            <a:pPr algn="ctr"/>
            <a:r>
              <a:rPr lang="vi-VN" sz="2800" b="1" dirty="0" smtClean="0"/>
              <a:t>Lãng phí</a:t>
            </a:r>
            <a:endParaRPr lang="vi-VN" sz="2800" b="1" dirty="0"/>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4001091"/>
          </a:xfrm>
          <a:prstGeom prst="rect">
            <a:avLst/>
          </a:prstGeom>
          <a:noFill/>
          <a:ln>
            <a:noFill/>
          </a:ln>
        </p:spPr>
        <p:txBody>
          <a:bodyPr wrap="square" lIns="121917" tIns="60958" rIns="121917" bIns="60958" rtlCol="0">
            <a:spAutoFit/>
          </a:bodyPr>
          <a:lstStyle/>
          <a:p>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Em hãy nhận xét hành vi của các bạn dưới đây:</a:t>
            </a:r>
          </a:p>
          <a:p>
            <a:r>
              <a:rPr lang="vi-VN" sz="2800" dirty="0"/>
              <a:t>a)Khi ăn buffet ở nhà hàng, Lan chỉ lấy vừa đủ thức ăn.</a:t>
            </a:r>
          </a:p>
          <a:p>
            <a:r>
              <a:rPr lang="vi-VN" sz="2800" dirty="0"/>
              <a:t>b)Dương thường bật điều hoà, quạt trần, tivi suốt ngày ngay cả khi ra sân chơi với các bạn.</a:t>
            </a:r>
          </a:p>
          <a:p>
            <a:r>
              <a:rPr lang="vi-VN" sz="2800" dirty="0"/>
              <a:t>c.Quân rủ Tuấn ra quán chơi điện tử, tiêu hết cả số tiền mẹ mới cho để mua sách học tiếng Anh.</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139317"/>
          </a:xfrm>
          <a:prstGeom prst="rect">
            <a:avLst/>
          </a:prstGeom>
          <a:noFill/>
          <a:ln>
            <a:noFill/>
          </a:ln>
        </p:spPr>
        <p:txBody>
          <a:bodyPr wrap="square" lIns="121917" tIns="60958" rIns="121917" bIns="60958" rtlCol="0">
            <a:spAutoFit/>
          </a:bodyPr>
          <a:lstStyle/>
          <a:p>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smtClean="0"/>
              <a:t>. Trả lời</a:t>
            </a:r>
          </a:p>
          <a:p>
            <a:r>
              <a:rPr lang="vi-VN" sz="2800" dirty="0" smtClean="0"/>
              <a:t>a. Lan </a:t>
            </a:r>
            <a:r>
              <a:rPr lang="vi-VN" sz="2800" dirty="0"/>
              <a:t>biết tiết kiệm thức ăn.</a:t>
            </a:r>
          </a:p>
          <a:p>
            <a:r>
              <a:rPr lang="vi-VN" sz="2800" dirty="0"/>
              <a:t>b. Dương lãng phí điện. Khi không sử dingj nên tắt thiết bị điện.</a:t>
            </a:r>
          </a:p>
          <a:p>
            <a:r>
              <a:rPr lang="vi-VN" sz="2800" dirty="0"/>
              <a:t>c. Quân, Tuấn lãng phí tiền bạc, chi tiêu không đúng mục đích. </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1391703" cy="1079650"/>
          </a:xfrm>
          <a:prstGeom prst="rect">
            <a:avLst/>
          </a:prstGeom>
          <a:noFill/>
          <a:ln>
            <a:noFill/>
          </a:ln>
        </p:spPr>
        <p:txBody>
          <a:bodyPr wrap="square" lIns="121917" tIns="60958" rIns="121917" bIns="60958" rtlCol="0">
            <a:spAutoFit/>
          </a:bodyPr>
          <a:lstStyle/>
          <a:p>
            <a:pPr lvl="0"/>
            <a:r>
              <a:rPr lang="en-US" sz="28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smtClean="0"/>
              <a:t>.</a:t>
            </a:r>
            <a:endParaRPr lang="vi-VN" sz="2800" dirty="0"/>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3275402" y="1779052"/>
            <a:ext cx="8288143" cy="2862322"/>
          </a:xfrm>
          <a:prstGeom prst="rect">
            <a:avLst/>
          </a:prstGeom>
        </p:spPr>
        <p:txBody>
          <a:bodyPr wrap="square">
            <a:spAutoFit/>
          </a:bodyPr>
          <a:lstStyle/>
          <a:p>
            <a:r>
              <a:rPr lang="vi-VN" sz="2400" b="1" dirty="0" smtClean="0"/>
              <a:t> 1:</a:t>
            </a:r>
          </a:p>
          <a:p>
            <a:r>
              <a:rPr lang="vi-VN" sz="2800" dirty="0"/>
              <a:t>Gia đình Lan sống bằng những đồng lương ít ỏi của bố. Mấy hôm nữa là đến sinh nhật Lan, nhóm bạn thân trong lớp gợi ý Lan, nhóm bạn gợi ý Lan nên tổ chức sn ở nhà hàng cho sang trọng</a:t>
            </a:r>
          </a:p>
          <a:p>
            <a:r>
              <a:rPr lang="fr-FR" sz="2800" dirty="0" err="1"/>
              <a:t>Nếu</a:t>
            </a:r>
            <a:r>
              <a:rPr lang="fr-FR" sz="2800" dirty="0"/>
              <a:t> là Lan, </a:t>
            </a:r>
            <a:r>
              <a:rPr lang="fr-FR" sz="2800" dirty="0" err="1"/>
              <a:t>em</a:t>
            </a:r>
            <a:r>
              <a:rPr lang="fr-FR" sz="2800" dirty="0"/>
              <a:t> </a:t>
            </a:r>
            <a:r>
              <a:rPr lang="fr-FR" sz="2800" dirty="0" err="1"/>
              <a:t>sẽ</a:t>
            </a:r>
            <a:r>
              <a:rPr lang="fr-FR" sz="2800" dirty="0"/>
              <a:t> </a:t>
            </a:r>
            <a:r>
              <a:rPr lang="fr-FR" sz="2800" dirty="0" err="1"/>
              <a:t>làm</a:t>
            </a:r>
            <a:r>
              <a:rPr lang="fr-FR" sz="2800" dirty="0"/>
              <a:t> </a:t>
            </a:r>
            <a:r>
              <a:rPr lang="fr-FR" sz="2800" dirty="0" err="1"/>
              <a:t>gì</a:t>
            </a:r>
            <a:r>
              <a:rPr lang="fr-FR" sz="2800" dirty="0"/>
              <a:t>?</a:t>
            </a:r>
            <a:endParaRPr lang="vi-VN" sz="2800" dirty="0"/>
          </a:p>
          <a:p>
            <a:endParaRPr lang="vi-VN" sz="1600" dirty="0"/>
          </a:p>
        </p:txBody>
      </p:sp>
      <p:sp>
        <p:nvSpPr>
          <p:cNvPr id="9" name="TextBox 8"/>
          <p:cNvSpPr txBox="1"/>
          <p:nvPr/>
        </p:nvSpPr>
        <p:spPr>
          <a:xfrm>
            <a:off x="2087000" y="227487"/>
            <a:ext cx="3025327"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5" y="1292020"/>
            <a:ext cx="5985163" cy="5509200"/>
          </a:xfrm>
          <a:prstGeom prst="rect">
            <a:avLst/>
          </a:prstGeom>
        </p:spPr>
        <p:txBody>
          <a:bodyPr wrap="square">
            <a:spAutoFit/>
          </a:bodyPr>
          <a:lstStyle/>
          <a:p>
            <a:r>
              <a:rPr lang="vi-VN" sz="2400" b="1" dirty="0" smtClean="0"/>
              <a:t> </a:t>
            </a:r>
            <a:r>
              <a:rPr lang="vi-VN" sz="2400" b="1" dirty="0"/>
              <a:t>2: </a:t>
            </a:r>
            <a:r>
              <a:rPr lang="vi-VN" sz="2400" dirty="0" smtClean="0"/>
              <a:t>Từ </a:t>
            </a:r>
            <a:r>
              <a:rPr lang="vi-VN" sz="2400" dirty="0"/>
              <a:t>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r>
              <a:rPr lang="vi-VN" sz="2400" dirty="0"/>
              <a:t>Em có nhận xét gì về việc sử dụng thời gian của Hùng? Điều này sẽ ảnh hưởng gì đến kết quả học tập?</a:t>
            </a:r>
          </a:p>
          <a:p>
            <a:r>
              <a:rPr lang="vi-VN" sz="2400" dirty="0"/>
              <a:t>Em có lời khuyên gì cho Hùng?</a:t>
            </a:r>
          </a:p>
          <a:p>
            <a:pPr algn="just"/>
            <a:endParaRPr lang="vi-VN" sz="1600" dirty="0"/>
          </a:p>
        </p:txBody>
      </p:sp>
      <p:sp>
        <p:nvSpPr>
          <p:cNvPr id="9" name="Rectangle 8"/>
          <p:cNvSpPr/>
          <p:nvPr/>
        </p:nvSpPr>
        <p:spPr>
          <a:xfrm>
            <a:off x="7786254" y="1283319"/>
            <a:ext cx="3505860" cy="4893647"/>
          </a:xfrm>
          <a:prstGeom prst="rect">
            <a:avLst/>
          </a:prstGeom>
        </p:spPr>
        <p:txBody>
          <a:bodyPr wrap="square">
            <a:spAutoFit/>
          </a:bodyPr>
          <a:lstStyle/>
          <a:p>
            <a:r>
              <a:rPr lang="vi-VN" sz="2000" b="1" dirty="0" smtClean="0"/>
              <a:t>3</a:t>
            </a:r>
            <a:r>
              <a:rPr lang="vi-VN" sz="2400" b="1" dirty="0" smtClean="0"/>
              <a:t>.</a:t>
            </a:r>
            <a:r>
              <a:rPr lang="vi-VN" sz="2400" dirty="0"/>
              <a:t> </a:t>
            </a:r>
            <a:r>
              <a:rPr lang="vi-VN" sz="2400" dirty="0" smtClean="0"/>
              <a:t>Tuyết </a:t>
            </a:r>
            <a:r>
              <a:rPr lang="vi-VN" sz="2400" dirty="0"/>
              <a:t>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Em có đồng ý với cách tiết kiệm cảu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2"/>
            <a:ext cx="13451552" cy="7752131"/>
          </a:xfrm>
          <a:prstGeom prst="rect">
            <a:avLst/>
          </a:prstGeom>
        </p:spPr>
      </p:pic>
      <p:sp>
        <p:nvSpPr>
          <p:cNvPr id="8" name="Rectangle 7"/>
          <p:cNvSpPr/>
          <p:nvPr/>
        </p:nvSpPr>
        <p:spPr>
          <a:xfrm>
            <a:off x="1233055" y="1292020"/>
            <a:ext cx="4862945" cy="3108543"/>
          </a:xfrm>
          <a:prstGeom prst="rect">
            <a:avLst/>
          </a:prstGeom>
        </p:spPr>
        <p:txBody>
          <a:bodyPr wrap="square">
            <a:spAutoFit/>
          </a:bodyPr>
          <a:lstStyle/>
          <a:p>
            <a:r>
              <a:rPr lang="vi-VN" sz="2400" b="1" dirty="0" smtClean="0"/>
              <a:t> </a:t>
            </a:r>
            <a:r>
              <a:rPr lang="vi-VN" sz="2800" b="1" dirty="0"/>
              <a:t>2: </a:t>
            </a:r>
            <a:r>
              <a:rPr lang="vi-VN" sz="2800" dirty="0"/>
              <a:t>Hùng sử dụng đt như vậy gây lãng phí thời gian.</a:t>
            </a:r>
          </a:p>
          <a:p>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283319"/>
            <a:ext cx="4558805" cy="5262979"/>
          </a:xfrm>
          <a:prstGeom prst="rect">
            <a:avLst/>
          </a:prstGeom>
        </p:spPr>
        <p:txBody>
          <a:bodyPr wrap="square">
            <a:spAutoFit/>
          </a:bodyPr>
          <a:lstStyle/>
          <a:p>
            <a:r>
              <a:rPr lang="vi-VN" sz="2000" b="1" dirty="0" smtClean="0"/>
              <a:t>3</a:t>
            </a:r>
            <a:r>
              <a:rPr lang="vi-VN" sz="2800" b="1" dirty="0" smtClean="0"/>
              <a:t>.</a:t>
            </a:r>
            <a:r>
              <a:rPr lang="vi-VN" sz="2800" dirty="0"/>
              <a:t> Tuyết mua hàng giá rẻ là tiết kiệm</a:t>
            </a:r>
          </a:p>
          <a:p>
            <a:r>
              <a:rPr lang="vi-VN" sz="2800" dirty="0"/>
              <a:t>- Nhưng vì rẻ mà mua nhiêu, không sử dụng hết là lãng phí</a:t>
            </a:r>
          </a:p>
          <a:p>
            <a:r>
              <a:rPr lang="vi-VN" sz="28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 5’ </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36157" y="442637"/>
            <a:ext cx="4224233"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en-US"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a:t>
            </a:r>
            <a:r>
              <a:rPr lang="vi-VN" sz="28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smtClean="0"/>
              <a:t>.</a:t>
            </a:r>
            <a:endParaRPr lang="vi-VN" sz="2800" dirty="0"/>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Trò</a:t>
            </a:r>
            <a:r>
              <a:rPr lang="en-US" altLang="en-US" sz="4400" b="1" dirty="0" smtClean="0">
                <a:solidFill>
                  <a:srgbClr val="0000FF"/>
                </a:solidFill>
                <a:latin typeface="#9Slide05 Fourth" panose="00000500000000000000" pitchFamily="2" charset="0"/>
                <a:ea typeface="Helvetica Neue"/>
                <a:cs typeface="Helvetica Neue"/>
              </a:rPr>
              <a:t> </a:t>
            </a:r>
            <a:r>
              <a:rPr lang="en-US" altLang="en-US" sz="4400" b="1" dirty="0" err="1" smtClean="0">
                <a:solidFill>
                  <a:srgbClr val="0000FF"/>
                </a:solidFill>
                <a:latin typeface="#9Slide05 Fourth" panose="00000500000000000000" pitchFamily="2" charset="0"/>
                <a:ea typeface="Helvetica Neue"/>
                <a:cs typeface="Helvetica Neue"/>
              </a:rPr>
              <a:t>chơi</a:t>
            </a:r>
            <a:r>
              <a:rPr lang="en-US" altLang="en-US" sz="4400" b="1" dirty="0" smtClean="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6"/>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9Slide05 Brannboll Ny" panose="02000000000000000000" pitchFamily="2" charset="0"/>
              </a:rPr>
              <a:t>Em hãy cùng các bạn nghe/ hát bài hát "Đội em làm kế hoạch nhỏ" (sáng tác: Phong Nhã).</a:t>
            </a:r>
            <a:endParaRPr lang="en-US" sz="2400" b="1" dirty="0">
              <a:latin typeface="#9Slide05 Brannboll Ny" panose="02000000000000000000" pitchFamily="2" charset="0"/>
            </a:endParaRPr>
          </a:p>
          <a:p>
            <a:r>
              <a:rPr lang="vi-VN" sz="2400" b="1" dirty="0">
                <a:latin typeface="#9Slide05 Brannboll Ny" panose="02000000000000000000" pitchFamily="2" charset="0"/>
              </a:rPr>
              <a:t>Em có suy nghĩ gì về ý nghĩa của hoạt động "làm kế hoạch nhỏ" của các bạn thiếu niên trong bài hát?</a:t>
            </a:r>
            <a:endParaRPr lang="en-US" sz="2400" b="1" dirty="0">
              <a:latin typeface="#9Slide05 Brannboll Ny" panose="02000000000000000000" pitchFamily="2"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stretch>
            <a:fillRect/>
          </a:stretch>
        </p:blipFill>
        <p:spPr>
          <a:xfrm>
            <a:off x="5501454" y="1213949"/>
            <a:ext cx="6171562" cy="5182805"/>
          </a:xfrm>
          <a:prstGeom prst="rect">
            <a:avLst/>
          </a:prstGeom>
        </p:spPr>
      </p:pic>
      <p:sp>
        <p:nvSpPr>
          <p:cNvPr id="2" name="Rectangle 1"/>
          <p:cNvSpPr/>
          <p:nvPr/>
        </p:nvSpPr>
        <p:spPr>
          <a:xfrm>
            <a:off x="6845643" y="3535326"/>
            <a:ext cx="3559121" cy="1384995"/>
          </a:xfrm>
          <a:prstGeom prst="rect">
            <a:avLst/>
          </a:prstGeom>
        </p:spPr>
        <p:txBody>
          <a:bodyPr wrap="square">
            <a:spAutoFit/>
          </a:bodyPr>
          <a:lstStyle/>
          <a:p>
            <a:r>
              <a:rPr lang="en-US" sz="2800" b="1" i="1" dirty="0" err="1">
                <a:latin typeface="#9Slide05 Atlantika" pitchFamily="2" charset="0"/>
              </a:rPr>
              <a:t>Nhóm</a:t>
            </a:r>
            <a:r>
              <a:rPr lang="en-US" sz="2800" b="1" i="1" dirty="0">
                <a:latin typeface="#9Slide05 Atlantika" pitchFamily="2" charset="0"/>
              </a:rPr>
              <a:t> 1: </a:t>
            </a:r>
            <a:r>
              <a:rPr lang="en-US" sz="2800" b="1" dirty="0" err="1">
                <a:latin typeface="#9Slide05 Atlantika" pitchFamily="2" charset="0"/>
              </a:rPr>
              <a:t>Em</a:t>
            </a:r>
            <a:r>
              <a:rPr lang="en-US" sz="2800" b="1" dirty="0">
                <a:latin typeface="#9Slide05 Atlantika" pitchFamily="2" charset="0"/>
              </a:rPr>
              <a:t> </a:t>
            </a:r>
            <a:r>
              <a:rPr lang="en-US" sz="2800" b="1" dirty="0" err="1">
                <a:latin typeface="#9Slide05 Atlantika" pitchFamily="2" charset="0"/>
              </a:rPr>
              <a:t>hãy</a:t>
            </a:r>
            <a:r>
              <a:rPr lang="en-US" sz="2800" b="1" dirty="0">
                <a:latin typeface="#9Slide05 Atlantika" pitchFamily="2" charset="0"/>
              </a:rPr>
              <a:t> </a:t>
            </a:r>
            <a:r>
              <a:rPr lang="en-US" sz="2800" b="1" dirty="0" err="1">
                <a:latin typeface="#9Slide05 Atlantika" pitchFamily="2" charset="0"/>
              </a:rPr>
              <a:t>cùng</a:t>
            </a:r>
            <a:r>
              <a:rPr lang="en-US" sz="2800" b="1" dirty="0">
                <a:latin typeface="#9Slide05 Atlantika" pitchFamily="2" charset="0"/>
              </a:rPr>
              <a:t> </a:t>
            </a:r>
            <a:r>
              <a:rPr lang="en-US" sz="2800" b="1" dirty="0" err="1">
                <a:latin typeface="#9Slide05 Atlantika" pitchFamily="2" charset="0"/>
              </a:rPr>
              <a:t>các</a:t>
            </a:r>
            <a:r>
              <a:rPr lang="en-US" sz="2800" b="1" dirty="0">
                <a:latin typeface="#9Slide05 Atlantika" pitchFamily="2" charset="0"/>
              </a:rPr>
              <a:t> </a:t>
            </a:r>
            <a:r>
              <a:rPr lang="en-US" sz="2800" b="1" dirty="0" err="1">
                <a:latin typeface="#9Slide05 Atlantika" pitchFamily="2" charset="0"/>
              </a:rPr>
              <a:t>bạn</a:t>
            </a:r>
            <a:r>
              <a:rPr lang="en-US" sz="2800" b="1" dirty="0">
                <a:latin typeface="#9Slide05 Atlantika" pitchFamily="2" charset="0"/>
              </a:rPr>
              <a:t> </a:t>
            </a:r>
            <a:r>
              <a:rPr lang="en-US" sz="2800" b="1" dirty="0" err="1">
                <a:latin typeface="#9Slide05 Atlantika" pitchFamily="2" charset="0"/>
              </a:rPr>
              <a:t>thiết</a:t>
            </a:r>
            <a:r>
              <a:rPr lang="en-US" sz="2800" b="1" dirty="0">
                <a:latin typeface="#9Slide05 Atlantika" pitchFamily="2" charset="0"/>
              </a:rPr>
              <a:t> </a:t>
            </a:r>
            <a:r>
              <a:rPr lang="en-US" sz="2800" b="1" dirty="0" err="1">
                <a:latin typeface="#9Slide05 Atlantika" pitchFamily="2" charset="0"/>
              </a:rPr>
              <a:t>kế</a:t>
            </a:r>
            <a:r>
              <a:rPr lang="en-US" sz="2800" b="1" dirty="0">
                <a:latin typeface="#9Slide05 Atlantika" pitchFamily="2" charset="0"/>
              </a:rPr>
              <a:t> </a:t>
            </a:r>
            <a:r>
              <a:rPr lang="en-US" sz="2800" b="1" dirty="0" err="1">
                <a:latin typeface="#9Slide05 Atlantika" pitchFamily="2" charset="0"/>
              </a:rPr>
              <a:t>một</a:t>
            </a:r>
            <a:r>
              <a:rPr lang="en-US" sz="2800" b="1" dirty="0">
                <a:latin typeface="#9Slide05 Atlantika" pitchFamily="2" charset="0"/>
              </a:rPr>
              <a:t> </a:t>
            </a:r>
            <a:r>
              <a:rPr lang="en-US" sz="2800" b="1" dirty="0" err="1">
                <a:latin typeface="#9Slide05 Atlantika" pitchFamily="2" charset="0"/>
              </a:rPr>
              <a:t>sản</a:t>
            </a:r>
            <a:r>
              <a:rPr lang="en-US" sz="2800" b="1" dirty="0">
                <a:latin typeface="#9Slide05 Atlantika" pitchFamily="2" charset="0"/>
              </a:rPr>
              <a:t> </a:t>
            </a:r>
            <a:r>
              <a:rPr lang="en-US" sz="2800" b="1" dirty="0" err="1">
                <a:latin typeface="#9Slide05 Atlantika" pitchFamily="2" charset="0"/>
              </a:rPr>
              <a:t>phẩm</a:t>
            </a:r>
            <a:r>
              <a:rPr lang="en-US" sz="2800" b="1" dirty="0">
                <a:latin typeface="#9Slide05 Atlantika" pitchFamily="2" charset="0"/>
              </a:rPr>
              <a:t> </a:t>
            </a:r>
            <a:r>
              <a:rPr lang="en-US" sz="2800" b="1" dirty="0" err="1">
                <a:latin typeface="#9Slide05 Atlantika" pitchFamily="2" charset="0"/>
              </a:rPr>
              <a:t>tuyên</a:t>
            </a:r>
            <a:r>
              <a:rPr lang="en-US" sz="2800" b="1" dirty="0">
                <a:latin typeface="#9Slide05 Atlantika" pitchFamily="2" charset="0"/>
              </a:rPr>
              <a:t> </a:t>
            </a:r>
            <a:r>
              <a:rPr lang="en-US" sz="2800" b="1" dirty="0" err="1">
                <a:latin typeface="#9Slide05 Atlantika" pitchFamily="2" charset="0"/>
              </a:rPr>
              <a:t>truyền</a:t>
            </a:r>
            <a:r>
              <a:rPr lang="en-US" sz="2800" b="1" dirty="0">
                <a:latin typeface="#9Slide05 Atlantika" pitchFamily="2" charset="0"/>
              </a:rPr>
              <a:t> </a:t>
            </a:r>
            <a:r>
              <a:rPr lang="en-US" sz="2800" b="1" dirty="0" err="1">
                <a:latin typeface="#9Slide05 Atlantika" pitchFamily="2" charset="0"/>
              </a:rPr>
              <a:t>về</a:t>
            </a:r>
            <a:r>
              <a:rPr lang="en-US" sz="2800" b="1" dirty="0">
                <a:latin typeface="#9Slide05 Atlantika" pitchFamily="2" charset="0"/>
              </a:rPr>
              <a:t> </a:t>
            </a:r>
            <a:r>
              <a:rPr lang="en-US" sz="2800" b="1" dirty="0" err="1">
                <a:latin typeface="#9Slide05 Atlantika" pitchFamily="2" charset="0"/>
              </a:rPr>
              <a:t>tiết</a:t>
            </a:r>
            <a:r>
              <a:rPr lang="en-US" sz="2800" b="1" dirty="0">
                <a:latin typeface="#9Slide05 Atlantika" pitchFamily="2" charset="0"/>
              </a:rPr>
              <a:t> </a:t>
            </a:r>
            <a:r>
              <a:rPr lang="en-US" sz="2800" b="1" dirty="0" err="1">
                <a:latin typeface="#9Slide05 Atlantika" pitchFamily="2" charset="0"/>
              </a:rPr>
              <a:t>kiệm</a:t>
            </a:r>
            <a:r>
              <a:rPr lang="en-US" sz="2800" b="1" dirty="0">
                <a:latin typeface="#9Slide05 Atlantika" pitchFamily="2" charset="0"/>
              </a:rPr>
              <a:t> </a:t>
            </a:r>
            <a:r>
              <a:rPr lang="en-US" sz="2800" b="1" dirty="0" err="1">
                <a:latin typeface="#9Slide05 Atlantika" pitchFamily="2" charset="0"/>
              </a:rPr>
              <a:t>điện</a:t>
            </a:r>
            <a:r>
              <a:rPr lang="en-US" sz="2800" b="1" dirty="0">
                <a:latin typeface="#9Slide05 Atlantika" pitchFamily="2" charset="0"/>
              </a:rPr>
              <a:t>, </a:t>
            </a:r>
            <a:r>
              <a:rPr lang="en-US" sz="2800" b="1" dirty="0" err="1">
                <a:latin typeface="#9Slide05 Atlantika" pitchFamily="2" charset="0"/>
              </a:rPr>
              <a:t>nước</a:t>
            </a:r>
            <a:r>
              <a:rPr lang="en-US" sz="2800" dirty="0">
                <a:latin typeface="#9Slide05 Atlantika" pitchFamily="2" charset="0"/>
              </a:rPr>
              <a:t>.</a:t>
            </a:r>
            <a:endParaRPr lang="vi-VN" sz="2800" dirty="0">
              <a:latin typeface="#9Slide05 Atlantika" pitchFamily="2" charset="0"/>
            </a:endParaRPr>
          </a:p>
        </p:txBody>
      </p:sp>
      <p:pic>
        <p:nvPicPr>
          <p:cNvPr id="13" name="Picture 12"/>
          <p:cNvPicPr>
            <a:picLocks noChangeAspect="1"/>
          </p:cNvPicPr>
          <p:nvPr/>
        </p:nvPicPr>
        <p:blipFill>
          <a:blip r:embed="rId6"/>
          <a:stretch>
            <a:fillRect/>
          </a:stretch>
        </p:blipFill>
        <p:spPr>
          <a:xfrm>
            <a:off x="1442469" y="1285020"/>
            <a:ext cx="4058985" cy="5372071"/>
          </a:xfrm>
          <a:prstGeom prst="rect">
            <a:avLst/>
          </a:prstGeom>
        </p:spPr>
      </p:pic>
      <p:sp>
        <p:nvSpPr>
          <p:cNvPr id="15" name="Rectangle 14"/>
          <p:cNvSpPr/>
          <p:nvPr/>
        </p:nvSpPr>
        <p:spPr>
          <a:xfrm>
            <a:off x="2077255" y="1705907"/>
            <a:ext cx="3424199" cy="3539430"/>
          </a:xfrm>
          <a:prstGeom prst="rect">
            <a:avLst/>
          </a:prstGeom>
        </p:spPr>
        <p:txBody>
          <a:bodyPr wrap="square">
            <a:spAutoFit/>
          </a:bodyPr>
          <a:lstStyle/>
          <a:p>
            <a:r>
              <a:rPr lang="vi-VN" sz="2800" b="1" i="1" dirty="0">
                <a:latin typeface="#9Slide05 Lobster" panose="02000506000000020003" pitchFamily="2" charset="0"/>
              </a:rPr>
              <a:t>Nhóm 2: </a:t>
            </a:r>
            <a:endParaRPr lang="vi-VN" sz="2800" dirty="0">
              <a:latin typeface="#9Slide05 Lobster" panose="02000506000000020003" pitchFamily="2" charset="0"/>
            </a:endParaRPr>
          </a:p>
          <a:p>
            <a:r>
              <a:rPr lang="vi-VN" sz="2800" b="1" dirty="0">
                <a:latin typeface="#9Slide05 Lobster" panose="02000506000000020003" pitchFamily="2" charset="0"/>
              </a:rPr>
              <a:t>Em hãy cùng các bạn trong lớp xây dựng và thực hiện dự án thực hành tiết kiệm "Làm kế hoạch nhỏ" (ví dụ: thu gom sách, báo, truyện cũ,...)</a:t>
            </a:r>
            <a:r>
              <a:rPr lang="vi-VN" sz="2800" b="1" dirty="0"/>
              <a:t>.</a:t>
            </a:r>
            <a:endParaRPr lang="vi-VN" sz="2800" dirty="0"/>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874296" y="775867"/>
            <a:ext cx="10062466" cy="5182805"/>
          </a:xfrm>
          <a:prstGeom prst="rect">
            <a:avLst/>
          </a:prstGeom>
        </p:spPr>
      </p:pic>
      <p:pic>
        <p:nvPicPr>
          <p:cNvPr id="17" name="Picture 16"/>
          <p:cNvPicPr>
            <a:picLocks noChangeAspect="1"/>
          </p:cNvPicPr>
          <p:nvPr/>
        </p:nvPicPr>
        <p:blipFill>
          <a:blip r:embed="rId4"/>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Trò</a:t>
            </a:r>
            <a:r>
              <a:rPr lang="en-US" altLang="en-US" sz="4400" b="1" dirty="0" smtClean="0">
                <a:solidFill>
                  <a:srgbClr val="0000FF"/>
                </a:solidFill>
                <a:latin typeface="#9Slide05 Fourth" panose="00000500000000000000" pitchFamily="2" charset="0"/>
                <a:ea typeface="Helvetica Neue"/>
                <a:cs typeface="Helvetica Neue"/>
              </a:rPr>
              <a:t> </a:t>
            </a:r>
            <a:r>
              <a:rPr lang="en-US" altLang="en-US" sz="4400" b="1" dirty="0" err="1" smtClean="0">
                <a:solidFill>
                  <a:srgbClr val="0000FF"/>
                </a:solidFill>
                <a:latin typeface="#9Slide05 Fourth" panose="00000500000000000000" pitchFamily="2" charset="0"/>
                <a:ea typeface="Helvetica Neue"/>
                <a:cs typeface="Helvetica Neue"/>
              </a:rPr>
              <a:t>chơi</a:t>
            </a:r>
            <a:r>
              <a:rPr lang="en-US" altLang="en-US" sz="4400" b="1" dirty="0" smtClean="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473675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solidFill>
                  <a:prstClr val="black"/>
                </a:solidFill>
                <a:latin typeface="#9Slide05 Brannboll Ny" panose="02000000000000000000" pitchFamily="2" charset="0"/>
              </a:rPr>
              <a:t>Em hãy cùng các bạn nghe/ hát bài hát "Đội em làm kế hoạch nhỏ" (sáng tác: Phong Nhã).</a:t>
            </a:r>
            <a:endParaRPr lang="en-US" sz="2400" b="1" dirty="0">
              <a:solidFill>
                <a:prstClr val="black"/>
              </a:solidFill>
              <a:latin typeface="#9Slide05 Brannboll Ny" panose="02000000000000000000" pitchFamily="2" charset="0"/>
            </a:endParaRPr>
          </a:p>
          <a:p>
            <a:r>
              <a:rPr lang="vi-VN" sz="2400" b="1" dirty="0">
                <a:solidFill>
                  <a:prstClr val="black"/>
                </a:solidFill>
                <a:latin typeface="#9Slide05 Brannboll Ny" panose="02000000000000000000" pitchFamily="2" charset="0"/>
              </a:rPr>
              <a:t>Em có suy nghĩ gì về ý nghĩa của hoạt động "làm kế hoạch nhỏ" của các bạn thiếu niên trong bài hát?</a:t>
            </a:r>
            <a:endParaRPr lang="en-US" sz="2400" b="1" dirty="0">
              <a:solidFill>
                <a:prstClr val="black"/>
              </a:solidFill>
              <a:latin typeface="#9Slide05 Brannboll Ny" panose="02000000000000000000" pitchFamily="2" charset="0"/>
            </a:endParaRPr>
          </a:p>
        </p:txBody>
      </p:sp>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8:</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1. </a:t>
            </a:r>
            <a:r>
              <a:rPr lang="vi-VN"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 </a:t>
            </a:r>
            <a:r>
              <a:rPr lang="vi-VN"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kiệm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và</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497" y="0"/>
            <a:ext cx="12192000"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6879" y="1594516"/>
            <a:ext cx="7769283" cy="3747180"/>
          </a:xfrm>
          <a:prstGeom prst="rect">
            <a:avLst/>
          </a:prstGeom>
        </p:spPr>
        <p:txBody>
          <a:bodyPr wrap="square">
            <a:spAutoFit/>
          </a:bodyPr>
          <a:lstStyle/>
          <a:p>
            <a:pPr indent="317500">
              <a:spcAft>
                <a:spcPts val="300"/>
              </a:spcAft>
            </a:pPr>
            <a:r>
              <a:rPr lang="vi-VN" sz="2000" dirty="0" smtClean="0">
                <a:effectLst/>
                <a:latin typeface="#9Slide05 Brannboll Ny" panose="02000000000000000000" pitchFamily="2" charset="0"/>
                <a:ea typeface="Arial" panose="020B0604020202020204" pitchFamily="34" charset="0"/>
              </a:rPr>
              <a:t>M</a:t>
            </a:r>
            <a:r>
              <a:rPr lang="en-US" sz="2000" dirty="0" err="1" smtClean="0">
                <a:effectLst/>
                <a:latin typeface="#9Slide05 Brannboll Ny" panose="02000000000000000000" pitchFamily="2" charset="0"/>
                <a:ea typeface="Arial" panose="020B0604020202020204" pitchFamily="34" charset="0"/>
              </a:rPr>
              <a:t>ấy</a:t>
            </a:r>
            <a:r>
              <a:rPr lang="vi-VN" sz="2000" dirty="0" smtClean="0">
                <a:effectLst/>
                <a:latin typeface="#9Slide05 Brannboll Ny" panose="02000000000000000000" pitchFamily="2" charset="0"/>
                <a:ea typeface="Arial" panose="020B0604020202020204" pitchFamily="34" charset="0"/>
              </a:rPr>
              <a:t> hôm nay, em Trang bi bệnh khiến cả nhà ai cũng lo lắng. Bố đi làm xa, mẹ lúng túng vì thiếu tiền chữa bệnh cho em, Hải m</a:t>
            </a:r>
            <a:r>
              <a:rPr lang="en-US" sz="2000" dirty="0" smtClean="0">
                <a:effectLst/>
                <a:latin typeface="#9Slide05 Brannboll Ny" panose="02000000000000000000" pitchFamily="2" charset="0"/>
                <a:ea typeface="Arial" panose="020B0604020202020204" pitchFamily="34" charset="0"/>
              </a:rPr>
              <a:t>ở </a:t>
            </a:r>
            <a:r>
              <a:rPr lang="vi-VN" sz="2000" dirty="0" smtClean="0">
                <a:effectLst/>
                <a:latin typeface="#9Slide05 Brannboll Ny" panose="02000000000000000000" pitchFamily="2" charset="0"/>
                <a:ea typeface="Arial" panose="020B0604020202020204" pitchFamily="34" charset="0"/>
              </a:rPr>
              <a:t>tủ l</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ra một chiếc hộp nhỏ đưa cho mẹ và nói:</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 Mẹ cầm l</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tiền để mua thuốc cho em.</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Mẹ ng</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c nhiên hỏi:</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 Tiền </a:t>
            </a:r>
            <a:r>
              <a:rPr lang="en-US" sz="2000" dirty="0" smtClean="0">
                <a:effectLst/>
                <a:latin typeface="#9Slide05 Brannboll Ny" panose="02000000000000000000" pitchFamily="2" charset="0"/>
                <a:ea typeface="Cambria" panose="02040503050406030204" pitchFamily="18" charset="0"/>
              </a:rPr>
              <a:t>ở</a:t>
            </a:r>
            <a:r>
              <a:rPr lang="en-US" sz="2000" i="1" dirty="0" smtClean="0">
                <a:effectLst/>
                <a:latin typeface="#9Slide05 Brannboll Ny" panose="02000000000000000000" pitchFamily="2" charset="0"/>
                <a:ea typeface="Cambria" panose="02040503050406030204" pitchFamily="18" charset="0"/>
              </a:rPr>
              <a:t> </a:t>
            </a:r>
            <a:r>
              <a:rPr lang="vi-VN" sz="2000" dirty="0" smtClean="0">
                <a:effectLst/>
                <a:latin typeface="#9Slide05 Brannboll Ny" panose="02000000000000000000" pitchFamily="2" charset="0"/>
                <a:ea typeface="Arial" panose="020B0604020202020204" pitchFamily="34" charset="0"/>
              </a:rPr>
              <a:t>đâu mà con có v</a:t>
            </a:r>
            <a:r>
              <a:rPr lang="en-US" sz="2000" dirty="0" smtClean="0">
                <a:effectLst/>
                <a:latin typeface="#9Slide05 Brannboll Ny" panose="02000000000000000000" pitchFamily="2" charset="0"/>
                <a:ea typeface="Arial" panose="020B0604020202020204" pitchFamily="34" charset="0"/>
              </a:rPr>
              <a:t>ậ</a:t>
            </a:r>
            <a:r>
              <a:rPr lang="vi-VN" sz="2000" dirty="0" smtClean="0">
                <a:effectLst/>
                <a:latin typeface="#9Slide05 Brannboll Ny" panose="02000000000000000000" pitchFamily="2" charset="0"/>
                <a:ea typeface="Arial" panose="020B0604020202020204" pitchFamily="34" charset="0"/>
              </a:rPr>
              <a:t>y?</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Hải nhỏ nhẹ nói:</a:t>
            </a:r>
            <a:endParaRPr lang="en-US" sz="2000" dirty="0" smtClean="0">
              <a:effectLst/>
              <a:latin typeface="#9Slide05 Brannboll Ny" panose="02000000000000000000" pitchFamily="2" charset="0"/>
              <a:ea typeface="Arial" panose="020B0604020202020204" pitchFamily="34" charset="0"/>
            </a:endParaRPr>
          </a:p>
          <a:p>
            <a:pPr marL="457200" marR="0" indent="-139700">
              <a:spcBef>
                <a:spcPts val="0"/>
              </a:spcBef>
              <a:spcAft>
                <a:spcPts val="300"/>
              </a:spcAft>
            </a:pPr>
            <a:r>
              <a:rPr lang="vi-VN" sz="2000" dirty="0" smtClean="0">
                <a:effectLst/>
                <a:latin typeface="#9Slide05 Brannboll Ny" panose="02000000000000000000" pitchFamily="2" charset="0"/>
                <a:ea typeface="Arial" panose="020B0604020202020204" pitchFamily="34" charset="0"/>
              </a:rPr>
              <a:t>— Tiền con bán gi</a:t>
            </a:r>
            <a:r>
              <a:rPr lang="en-US" sz="2000" dirty="0" smtClean="0">
                <a:effectLst/>
                <a:latin typeface="#9Slide05 Brannboll Ny" panose="02000000000000000000" pitchFamily="2" charset="0"/>
                <a:ea typeface="Arial" panose="020B0604020202020204" pitchFamily="34" charset="0"/>
              </a:rPr>
              <a:t>ấ</a:t>
            </a:r>
            <a:r>
              <a:rPr lang="vi-VN" sz="2000" dirty="0" smtClean="0">
                <a:effectLst/>
                <a:latin typeface="#9Slide05 Brannboll Ny" panose="02000000000000000000" pitchFamily="2" charset="0"/>
                <a:ea typeface="Arial" panose="020B0604020202020204" pitchFamily="34" charset="0"/>
              </a:rPr>
              <a:t>y vụn, chai lọ, tiền được mừng tuổi,... con đều dành dụm bỏ vào hộp để mua xe đ</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p nhưng việc chữa bệnh cho em cần thiết hơn </a:t>
            </a:r>
            <a:r>
              <a:rPr lang="en-US" sz="2000" dirty="0" smtClean="0">
                <a:effectLst/>
                <a:latin typeface="#9Slide05 Brannboll Ny" panose="02000000000000000000" pitchFamily="2" charset="0"/>
                <a:ea typeface="Arial" panose="020B0604020202020204" pitchFamily="34" charset="0"/>
              </a:rPr>
              <a:t>ạ</a:t>
            </a:r>
            <a:r>
              <a:rPr lang="vi-VN" sz="2000" dirty="0" smtClean="0">
                <a:effectLst/>
                <a:latin typeface="#9Slide05 Brannboll Ny" panose="02000000000000000000" pitchFamily="2" charset="0"/>
                <a:ea typeface="Arial" panose="020B0604020202020204" pitchFamily="34" charset="0"/>
              </a:rPr>
              <a:t>!</a:t>
            </a:r>
            <a:endParaRPr lang="en-US" sz="2000" dirty="0" smtClean="0">
              <a:effectLst/>
              <a:latin typeface="#9Slide05 Brannboll Ny" panose="02000000000000000000" pitchFamily="2" charset="0"/>
              <a:ea typeface="Arial" panose="020B0604020202020204" pitchFamily="34" charset="0"/>
            </a:endParaRPr>
          </a:p>
          <a:p>
            <a:pPr indent="304800">
              <a:spcAft>
                <a:spcPts val="300"/>
              </a:spcAft>
            </a:pPr>
            <a:r>
              <a:rPr lang="vi-VN" sz="2000" dirty="0" smtClean="0">
                <a:effectLst/>
                <a:latin typeface="#9Slide05 Brannboll Ny" panose="02000000000000000000" pitchFamily="2" charset="0"/>
                <a:ea typeface="Arial" panose="020B0604020202020204" pitchFamily="34" charset="0"/>
              </a:rPr>
              <a:t>Mẹ m</a:t>
            </a:r>
            <a:r>
              <a:rPr lang="en-US" sz="2000" dirty="0" smtClean="0">
                <a:effectLst/>
                <a:latin typeface="#9Slide05 Brannboll Ny" panose="02000000000000000000" pitchFamily="2" charset="0"/>
                <a:ea typeface="Arial" panose="020B0604020202020204" pitchFamily="34" charset="0"/>
              </a:rPr>
              <a:t>ỉ</a:t>
            </a:r>
            <a:r>
              <a:rPr lang="vi-VN" sz="2000" dirty="0" smtClean="0">
                <a:effectLst/>
                <a:latin typeface="#9Slide05 Brannboll Ny" panose="02000000000000000000" pitchFamily="2" charset="0"/>
                <a:ea typeface="Arial" panose="020B0604020202020204" pitchFamily="34" charset="0"/>
              </a:rPr>
              <a:t>m cười khen Hải:</a:t>
            </a:r>
            <a:endParaRPr lang="en-US" sz="2000" dirty="0" smtClean="0">
              <a:effectLst/>
              <a:latin typeface="#9Slide05 Brannboll Ny" panose="02000000000000000000" pitchFamily="2" charset="0"/>
              <a:ea typeface="Arial" panose="020B0604020202020204" pitchFamily="34" charset="0"/>
            </a:endParaRPr>
          </a:p>
          <a:p>
            <a:pPr indent="304800"/>
            <a:r>
              <a:rPr lang="vi-VN" sz="2000" dirty="0" smtClean="0">
                <a:effectLst/>
                <a:latin typeface="#9Slide05 Brannboll Ny" panose="02000000000000000000" pitchFamily="2" charset="0"/>
                <a:ea typeface="Arial" panose="020B0604020202020204" pitchFamily="34" charset="0"/>
              </a:rPr>
              <a:t>— Con ngoan quá, còn nhỏ đã biết tiết kiệm, thương bố mẹ, thương em.</a:t>
            </a:r>
            <a:endParaRPr lang="en-US" sz="2000" dirty="0">
              <a:effectLst/>
              <a:latin typeface="#9Slide05 Brannboll Ny" panose="02000000000000000000"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4">
            <a:extLst>
              <a:ext uri="{28A0092B-C50C-407E-A947-70E740481C1C}">
                <a14:useLocalDpi xmlns:a14="http://schemas.microsoft.com/office/drawing/2010/main" val="0"/>
              </a:ext>
            </a:extLst>
          </a:blip>
          <a:srcRect l="7143" t="16071" r="5357" b="14285"/>
          <a:stretch>
            <a:fillRect/>
          </a:stretch>
        </p:blipFill>
        <p:spPr bwMode="auto">
          <a:xfrm>
            <a:off x="-480030" y="-402968"/>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7"/>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665219096"/>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256160933"/>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2258</Words>
  <Application>Microsoft Office PowerPoint</Application>
  <PresentationFormat>Widescreen</PresentationFormat>
  <Paragraphs>162</Paragraphs>
  <Slides>31</Slides>
  <Notes>0</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31</vt:i4>
      </vt:variant>
    </vt:vector>
  </HeadingPairs>
  <TitlesOfParts>
    <vt:vector size="57" baseType="lpstr">
      <vt:lpstr>微软雅黑</vt:lpstr>
      <vt:lpstr>宋体</vt:lpstr>
      <vt:lpstr>#9Slide03 Arima Madurai Black</vt:lpstr>
      <vt:lpstr>#9Slide03 Aturdida</vt:lpstr>
      <vt:lpstr>#9Slide05 Atlantika</vt:lpstr>
      <vt:lpstr>#9Slide05 Brannboll Ny</vt:lpstr>
      <vt:lpstr>#9Slide05 Fourth</vt:lpstr>
      <vt:lpstr>#9Slide05 Israquella</vt:lpstr>
      <vt:lpstr>#9Slide05 Kathya</vt:lpstr>
      <vt:lpstr>#9Slide05 Lobster</vt:lpstr>
      <vt:lpstr>#9Slide05 SVNTradeMark</vt:lpstr>
      <vt:lpstr>Arial</vt:lpstr>
      <vt:lpstr>Arial Unicode MS</vt:lpstr>
      <vt:lpstr>Calibri</vt:lpstr>
      <vt:lpstr>Calibri Light</vt:lpstr>
      <vt:lpstr>Cambria</vt:lpstr>
      <vt:lpstr>Courier New</vt:lpstr>
      <vt:lpstr>Helvetica Neue</vt:lpstr>
      <vt:lpstr>SVN-Vanilla Daisy Pro</vt:lpstr>
      <vt:lpstr>SVN-Wallington</vt:lpstr>
      <vt:lpstr>Times New Roman</vt:lpstr>
      <vt:lpstr>Trebuchet MS</vt:lpstr>
      <vt:lpstr>Wingdings 3</vt:lpstr>
      <vt:lpstr>华康海报体W12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46</cp:revision>
  <dcterms:created xsi:type="dcterms:W3CDTF">2021-07-15T15:36:06Z</dcterms:created>
  <dcterms:modified xsi:type="dcterms:W3CDTF">2023-09-07T09:22:35Z</dcterms:modified>
</cp:coreProperties>
</file>