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4" r:id="rId6"/>
    <p:sldId id="265" r:id="rId7"/>
    <p:sldId id="263" r:id="rId8"/>
    <p:sldId id="266" r:id="rId9"/>
    <p:sldId id="267" r:id="rId10"/>
    <p:sldId id="268" r:id="rId11"/>
    <p:sldId id="269" r:id="rId12"/>
    <p:sldId id="273" r:id="rId13"/>
    <p:sldId id="270" r:id="rId14"/>
    <p:sldId id="271" r:id="rId15"/>
    <p:sldId id="272" r:id="rId16"/>
  </p:sldIdLst>
  <p:sldSz cx="9144000" cy="5143500" type="screen16x9"/>
  <p:notesSz cx="6858000" cy="9144000"/>
  <p:custDataLst>
    <p:tags r:id="rId1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07/09/2023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07/09/2023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07/09/2023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07/09/2023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07/09/2023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07/09/2023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07/09/2023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07/09/2023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93"/>
          <a:stretch/>
        </p:blipFill>
        <p:spPr>
          <a:xfrm>
            <a:off x="0" y="681466"/>
            <a:ext cx="9144000" cy="4355862"/>
          </a:xfrm>
          <a:prstGeom prst="rect">
            <a:avLst/>
          </a:prstGeom>
        </p:spPr>
      </p:pic>
      <p:sp>
        <p:nvSpPr>
          <p:cNvPr id="6" name="Rectangle 5"/>
          <p:cNvSpPr/>
          <p:nvPr/>
        </p:nvSpPr>
        <p:spPr>
          <a:xfrm>
            <a:off x="2051720" y="2139702"/>
            <a:ext cx="4680520" cy="16381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“Tôn trọng sự thật gần như là cơ sở cho tất cả mọi đạo đức”</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5934" y="-35144"/>
            <a:ext cx="730071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 Tôn trọng sự thật</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487840" y="61016"/>
            <a:ext cx="8136904" cy="1240900"/>
          </a:xfrm>
          <a:prstGeom prst="rect">
            <a:avLst/>
          </a:prstGeom>
          <a:noFill/>
        </p:spPr>
        <p:txBody>
          <a:bodyPr wrap="none" lIns="91440" tIns="45720" rIns="91440" bIns="45720">
            <a:prstTxWarp prst="textDeflateBottom">
              <a:avLst/>
            </a:prstTxWarp>
            <a:spAutoFit/>
          </a:bodyPr>
          <a:lstStyle/>
          <a:p>
            <a:pPr algn="ctr"/>
            <a:r>
              <a:rPr lang="en-US" sz="54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Chào mừng các em đến với bài họ</a:t>
            </a:r>
            <a:r>
              <a:rPr lang="en-US" sz="5400" b="1" cap="none" spc="0" dirty="0" smtClean="0">
                <a:ln w="1905"/>
                <a:solidFill>
                  <a:srgbClr val="002060"/>
                </a:solidFill>
                <a:effectLst>
                  <a:innerShdw blurRad="69850" dist="43180" dir="5400000">
                    <a:srgbClr val="000000">
                      <a:alpha val="65000"/>
                    </a:srgbClr>
                  </a:innerShdw>
                </a:effectLst>
              </a:rPr>
              <a:t>c</a:t>
            </a:r>
            <a:endParaRPr lang="en-US" sz="5400" b="1" cap="none" spc="0"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81306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afterEffect">
                                  <p:stCondLst>
                                    <p:cond delay="0"/>
                                  </p:stCondLst>
                                  <p:childTnLst>
                                    <p:anim calcmode="lin" valueType="num">
                                      <p:cBhvr>
                                        <p:cTn id="6" dur="750"/>
                                        <p:tgtEl>
                                          <p:spTgt spid="7"/>
                                        </p:tgtEl>
                                        <p:attrNameLst>
                                          <p:attrName>ppt_w</p:attrName>
                                        </p:attrNameLst>
                                      </p:cBhvr>
                                      <p:tavLst>
                                        <p:tav tm="0">
                                          <p:val>
                                            <p:strVal val="ppt_w"/>
                                          </p:val>
                                        </p:tav>
                                        <p:tav tm="100000">
                                          <p:val>
                                            <p:fltVal val="0"/>
                                          </p:val>
                                        </p:tav>
                                      </p:tavLst>
                                    </p:anim>
                                    <p:anim calcmode="lin" valueType="num">
                                      <p:cBhvr>
                                        <p:cTn id="7" dur="750"/>
                                        <p:tgtEl>
                                          <p:spTgt spid="7"/>
                                        </p:tgtEl>
                                        <p:attrNameLst>
                                          <p:attrName>ppt_h</p:attrName>
                                        </p:attrNameLst>
                                      </p:cBhvr>
                                      <p:tavLst>
                                        <p:tav tm="0">
                                          <p:val>
                                            <p:strVal val="ppt_h"/>
                                          </p:val>
                                        </p:tav>
                                        <p:tav tm="100000">
                                          <p:val>
                                            <p:fltVal val="0"/>
                                          </p:val>
                                        </p:tav>
                                      </p:tavLst>
                                    </p:anim>
                                    <p:set>
                                      <p:cBhvr>
                                        <p:cTn id="8" dur="1" fill="hold">
                                          <p:stCondLst>
                                            <p:cond delay="749"/>
                                          </p:stCondLst>
                                        </p:cTn>
                                        <p:tgtEl>
                                          <p:spTgt spid="7"/>
                                        </p:tgtEl>
                                        <p:attrNameLst>
                                          <p:attrName>style.visibility</p:attrName>
                                        </p:attrNameLst>
                                      </p:cBhvr>
                                      <p:to>
                                        <p:strVal val="hidden"/>
                                      </p:to>
                                    </p:set>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6136" y="447514"/>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555526"/>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Tôn trọng sự thật là suy nghĩ, nói và làm theo đúng sự thật, bảo vệ sự thật.</a:t>
            </a:r>
          </a:p>
        </p:txBody>
      </p:sp>
      <p:sp>
        <p:nvSpPr>
          <p:cNvPr id="24" name="Rounded Rectangle 23"/>
          <p:cNvSpPr/>
          <p:nvPr/>
        </p:nvSpPr>
        <p:spPr>
          <a:xfrm>
            <a:off x="3667742" y="123478"/>
            <a:ext cx="1692188" cy="1440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4"/>
            <a:ext cx="1872208"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1115616" y="1707654"/>
            <a:ext cx="162018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smtClean="0">
              <a:latin typeface="Times New Roman" panose="02020603050405020304" pitchFamily="18" charset="0"/>
              <a:cs typeface="Times New Roman" panose="02020603050405020304" pitchFamily="18" charset="0"/>
            </a:endParaRPr>
          </a:p>
          <a:p>
            <a:pPr lvl="0" algn="ctr"/>
            <a:r>
              <a:rPr lang="es-ES" sz="2800" b="1" dirty="0" smtClean="0">
                <a:latin typeface="Times New Roman" panose="02020603050405020304" pitchFamily="18" charset="0"/>
                <a:cs typeface="Times New Roman" panose="02020603050405020304" pitchFamily="18" charset="0"/>
              </a:rPr>
              <a:t>sự </a:t>
            </a:r>
            <a:r>
              <a:rPr lang="es-ES" sz="2800" b="1" dirty="0">
                <a:latin typeface="Times New Roman" panose="02020603050405020304" pitchFamily="18" charset="0"/>
                <a:cs typeface="Times New Roman" panose="02020603050405020304" pitchFamily="18" charset="0"/>
              </a:rPr>
              <a:t>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6"/>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6682" y="3651549"/>
            <a:ext cx="306510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796136" y="3579222"/>
            <a:ext cx="3096344" cy="12967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Góp phần bảo vệ cuộc sống, tránh nhầm lẫn, oan </a:t>
            </a:r>
            <a:r>
              <a:rPr lang="vi-VN" dirty="0" smtClean="0">
                <a:latin typeface="+mj-lt"/>
              </a:rPr>
              <a:t>sai, </a:t>
            </a:r>
            <a:r>
              <a:rPr lang="es-ES" dirty="0">
                <a:latin typeface="Times New Roman" panose="02020603050405020304" pitchFamily="18" charset="0"/>
                <a:cs typeface="Times New Roman" panose="02020603050405020304" pitchFamily="18" charset="0"/>
              </a:rPr>
              <a:t>Giúp con người tin tưởng; gắn kết với </a:t>
            </a:r>
            <a:r>
              <a:rPr lang="es-ES" dirty="0" smtClean="0">
                <a:latin typeface="Times New Roman" panose="02020603050405020304" pitchFamily="18" charset="0"/>
                <a:cs typeface="Times New Roman" panose="02020603050405020304" pitchFamily="18" charset="0"/>
              </a:rPr>
              <a:t>nhau</a:t>
            </a:r>
            <a:r>
              <a:rPr lang="vi-VN"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endCxn id="39" idx="0"/>
          </p:cNvCxnSpPr>
          <p:nvPr/>
        </p:nvCxnSpPr>
        <p:spPr>
          <a:xfrm>
            <a:off x="7236296" y="2643758"/>
            <a:ext cx="108012" cy="935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1879966" y="2499489"/>
            <a:ext cx="19269" cy="1152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smtClean="0">
                <a:solidFill>
                  <a:srgbClr val="002060"/>
                </a:solidFill>
                <a:latin typeface="+mj-lt"/>
              </a:rPr>
              <a:t>Vòng 1: Nhóm chuyên gia</a:t>
            </a:r>
            <a:endParaRPr lang="vi-VN" sz="2400" b="1" dirty="0">
              <a:solidFill>
                <a:srgbClr val="002060"/>
              </a:solidFill>
              <a:latin typeface="+mj-lt"/>
            </a:endParaRP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smtClean="0">
                <a:latin typeface="+mj-lt"/>
              </a:rPr>
              <a:t>- Lớp chia thành 4 nhóm</a:t>
            </a:r>
          </a:p>
          <a:p>
            <a:r>
              <a:rPr lang="vi-VN" sz="2400" dirty="0" smtClean="0">
                <a:latin typeface="+mj-lt"/>
              </a:rPr>
              <a:t>+ N1: BT 1.1</a:t>
            </a:r>
          </a:p>
          <a:p>
            <a:r>
              <a:rPr lang="vi-VN" sz="2400" dirty="0" smtClean="0">
                <a:latin typeface="+mj-lt"/>
              </a:rPr>
              <a:t>+ N2: BT 1.2</a:t>
            </a:r>
          </a:p>
          <a:p>
            <a:r>
              <a:rPr lang="vi-VN" sz="2400" dirty="0" smtClean="0">
                <a:latin typeface="+mj-lt"/>
              </a:rPr>
              <a:t>+ N3: BT 2.1</a:t>
            </a:r>
          </a:p>
          <a:p>
            <a:r>
              <a:rPr lang="vi-VN" sz="2400" dirty="0" smtClean="0">
                <a:latin typeface="+mj-lt"/>
              </a:rPr>
              <a:t>+ N4: BT 2.2</a:t>
            </a:r>
            <a:endParaRPr lang="vi-VN" sz="2400" dirty="0">
              <a:latin typeface="+mj-lt"/>
            </a:endParaRP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smtClean="0">
                <a:latin typeface="+mj-lt"/>
              </a:rPr>
              <a:t>- Các thành viên trong mỗi nhóm đánh số thứ tự từ 1 đến 4</a:t>
            </a:r>
            <a:endParaRPr lang="vi-VN" sz="2400" dirty="0">
              <a:latin typeface="+mj-lt"/>
            </a:endParaRP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smtClean="0">
                <a:solidFill>
                  <a:srgbClr val="FF0000"/>
                </a:solidFill>
                <a:latin typeface="+mj-lt"/>
              </a:rPr>
              <a:t>Thảo luận</a:t>
            </a:r>
            <a:endParaRPr lang="vi-VN" sz="3200" dirty="0">
              <a:solidFill>
                <a:srgbClr val="FF0000"/>
              </a:solidFill>
              <a:latin typeface="+mj-lt"/>
            </a:endParaRP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smtClean="0">
                <a:solidFill>
                  <a:srgbClr val="002060"/>
                </a:solidFill>
                <a:latin typeface="+mj-lt"/>
              </a:rPr>
              <a:t>Vòng 2: Nhóm mảnh ghép</a:t>
            </a:r>
            <a:endParaRPr lang="vi-VN" sz="2400" b="1" dirty="0">
              <a:solidFill>
                <a:srgbClr val="002060"/>
              </a:solidFill>
              <a:latin typeface="+mj-lt"/>
            </a:endParaRP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smtClean="0">
                <a:latin typeface="+mj-lt"/>
              </a:rPr>
              <a:t>- Các thành viên có số thứ tự giống nhau vào 1 nhóm, thành lập nhóm mới</a:t>
            </a:r>
            <a:endParaRPr lang="vi-VN" sz="2400" dirty="0">
              <a:latin typeface="+mj-lt"/>
            </a:endParaRP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smtClean="0">
                <a:latin typeface="+mj-lt"/>
              </a:rPr>
              <a:t>- Thống nhất nội dung và trình bày</a:t>
            </a:r>
            <a:endParaRPr lang="vi-VN" sz="24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135617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smtClean="0">
                <a:latin typeface="+mj-lt"/>
              </a:rPr>
              <a:t>BT 1.1</a:t>
            </a:r>
            <a:r>
              <a:rPr lang="vi-VN" sz="2800" dirty="0" smtClean="0">
                <a:latin typeface="+mj-lt"/>
              </a:rPr>
              <a:t>: Hoa là </a:t>
            </a:r>
            <a:r>
              <a:rPr lang="vi-VN" sz="2800" dirty="0">
                <a:latin typeface="+mj-lt"/>
              </a:rPr>
              <a:t>một người dũng cảm, luôn tôn trọng sự thật</a:t>
            </a:r>
            <a:r>
              <a:rPr lang="vi-VN" sz="2800" dirty="0" smtClean="0">
                <a:latin typeface="+mj-lt"/>
              </a:rPr>
              <a:t>.</a:t>
            </a:r>
            <a:endParaRPr lang="vi-VN" sz="2800" dirty="0">
              <a:latin typeface="+mj-lt"/>
            </a:endParaRP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smtClean="0">
                <a:solidFill>
                  <a:schemeClr val="bg1"/>
                </a:solidFill>
                <a:latin typeface="+mj-lt"/>
              </a:rPr>
              <a:t>BT 1.2</a:t>
            </a:r>
            <a:r>
              <a:rPr lang="vi-VN" sz="2800" b="1" dirty="0">
                <a:solidFill>
                  <a:schemeClr val="bg1"/>
                </a:solidFill>
                <a:latin typeface="+mj-lt"/>
              </a:rPr>
              <a:t>: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2.1</a:t>
            </a:r>
            <a:r>
              <a:rPr lang="vi-VN" sz="2400" b="1" dirty="0" smtClean="0">
                <a:latin typeface="+mj-lt"/>
              </a:rPr>
              <a:t>: </a:t>
            </a:r>
            <a:r>
              <a:rPr lang="vi-VN" sz="2400" dirty="0" smtClean="0">
                <a:latin typeface="+mj-lt"/>
              </a:rPr>
              <a:t>Hùng </a:t>
            </a:r>
            <a:r>
              <a:rPr lang="vi-VN" sz="2400" dirty="0">
                <a:latin typeface="+mj-lt"/>
              </a:rPr>
              <a:t>nên nói hoàn cảnh của Mai cho cô giáo nghe, để cô giáo biết được sẽ cảm thông cho </a:t>
            </a:r>
            <a:r>
              <a:rPr lang="vi-VN" sz="2400" dirty="0" smtClean="0">
                <a:latin typeface="+mj-lt"/>
              </a:rPr>
              <a:t>bạn; cùng cô kêu gọi mọi người giúp </a:t>
            </a:r>
            <a:r>
              <a:rPr lang="vi-VN" sz="2400" dirty="0">
                <a:latin typeface="+mj-lt"/>
              </a:rPr>
              <a:t>đỡ </a:t>
            </a:r>
            <a:r>
              <a:rPr lang="vi-VN" sz="2400" dirty="0" smtClean="0">
                <a:latin typeface="+mj-lt"/>
              </a:rPr>
              <a:t>cho bạn</a:t>
            </a:r>
            <a:endParaRPr lang="vi-VN" sz="2400" dirty="0">
              <a:latin typeface="+mj-lt"/>
            </a:endParaRP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smtClean="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smtClean="0">
              <a:latin typeface="+mj-lt"/>
            </a:endParaRPr>
          </a:p>
          <a:p>
            <a:pPr algn="ctr"/>
            <a:r>
              <a:rPr lang="vi-VN" sz="2400" b="1" dirty="0" smtClean="0">
                <a:solidFill>
                  <a:srgbClr val="002060"/>
                </a:solidFill>
                <a:latin typeface="+mj-lt"/>
              </a:rPr>
              <a:t>Chọn một trong 2 nội dung sau:</a:t>
            </a:r>
          </a:p>
          <a:p>
            <a:r>
              <a:rPr lang="vi-VN" sz="2400" dirty="0" smtClean="0">
                <a:latin typeface="+mj-lt"/>
              </a:rPr>
              <a:t>1. Hãy viết về việc làm thể hiện tôn trọng sự thật hoặc chưa tôn trọng sự thật của bản thân và chia sẻ cảm xúc, suy nghĩ của em sau mỗi việc làm đó?</a:t>
            </a:r>
          </a:p>
          <a:p>
            <a:endParaRPr lang="vi-VN" sz="2400" dirty="0" smtClean="0">
              <a:latin typeface="+mj-lt"/>
            </a:endParaRPr>
          </a:p>
          <a:p>
            <a:r>
              <a:rPr lang="vi-VN" sz="2400" dirty="0" smtClean="0">
                <a:latin typeface="+mj-lt"/>
              </a:rPr>
              <a:t>2. Viết cảm nhận của em về câu ca dao:</a:t>
            </a:r>
          </a:p>
          <a:p>
            <a:r>
              <a:rPr lang="vi-VN" sz="2400" dirty="0" smtClean="0">
                <a:latin typeface="+mj-lt"/>
              </a:rPr>
              <a:t>                  Những người tính nết thật thà</a:t>
            </a:r>
          </a:p>
          <a:p>
            <a:r>
              <a:rPr lang="vi-VN" sz="2400" dirty="0" smtClean="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867"/>
            <a:ext cx="9108504" cy="5126633"/>
          </a:xfrm>
        </p:spPr>
      </p:pic>
      <p:sp>
        <p:nvSpPr>
          <p:cNvPr id="6" name="Rectangle 5"/>
          <p:cNvSpPr/>
          <p:nvPr/>
        </p:nvSpPr>
        <p:spPr>
          <a:xfrm>
            <a:off x="323528" y="2355726"/>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497652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403648" y="686939"/>
            <a:ext cx="597317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323529" y="1297487"/>
            <a:ext cx="8424935" cy="3416320"/>
          </a:xfrm>
          <a:prstGeom prst="rect">
            <a:avLst/>
          </a:prstGeom>
          <a:noFill/>
        </p:spPr>
        <p:txBody>
          <a:bodyPr wrap="square" rtlCol="0">
            <a:spAutoFit/>
          </a:bodyPr>
          <a:lstStyle/>
          <a:p>
            <a:pPr marL="342900" indent="-342900">
              <a:buAutoNum type="arabicPeriod"/>
            </a:pPr>
            <a:r>
              <a:rPr lang="en-US" sz="2800" dirty="0" smtClean="0">
                <a:latin typeface="Times New Roman" panose="02020603050405020304" pitchFamily="18" charset="0"/>
                <a:cs typeface="Times New Roman" panose="02020603050405020304" pitchFamily="18" charset="0"/>
              </a:rPr>
              <a:t>Chia lớp thành 4 đội (Đứng dậy tại chỗ theo hàng dọc)</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Quản trò phát cho người đầu tiên của mỗi đội 1 mảnh giấy ghi 1 câu nói</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đến hết</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Người cuối cùng của 4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smtClean="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059832" y="1"/>
            <a:ext cx="5769558" cy="3078341"/>
          </a:xfrm>
          <a:prstGeom prst="cloudCallout">
            <a:avLst>
              <a:gd name="adj1" fmla="val -76441"/>
              <a:gd name="adj2" fmla="val 5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067944" y="3145278"/>
            <a:ext cx="4761447" cy="1910748"/>
          </a:xfrm>
          <a:prstGeom prst="cloudCallout">
            <a:avLst>
              <a:gd name="adj1" fmla="val -103899"/>
              <a:gd name="adj2" fmla="val -275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Em rút ra bài học gì từ trò chơi?</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503" y="69421"/>
            <a:ext cx="2938068" cy="21168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6150546" y="2884505"/>
            <a:ext cx="2993454" cy="2258995"/>
          </a:xfrm>
          <a:prstGeom prst="rect">
            <a:avLst/>
          </a:prstGeom>
        </p:spPr>
      </p:pic>
      <p:sp>
        <p:nvSpPr>
          <p:cNvPr id="11" name="TextBox 10"/>
          <p:cNvSpPr txBox="1"/>
          <p:nvPr/>
        </p:nvSpPr>
        <p:spPr>
          <a:xfrm>
            <a:off x="113311" y="3272939"/>
            <a:ext cx="5904656"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Nhà bác học Ga-li-lê đã tôn trọng sự thật như thế nào?..............................</a:t>
            </a:r>
          </a:p>
          <a:p>
            <a:r>
              <a:rPr lang="en-US" sz="2800" dirty="0" smtClean="0">
                <a:solidFill>
                  <a:srgbClr val="002060"/>
                </a:solidFill>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3311" y="50524"/>
            <a:ext cx="5904656" cy="31085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…Tuy nhiên, do phát ngôn trái với những quan điểm phổ biến thời bấy giờ, Ga-li-lê đã bị buộc quỳ trước </a:t>
            </a:r>
            <a:r>
              <a:rPr lang="en-US" sz="2800" dirty="0" err="1" smtClean="0">
                <a:latin typeface="Times New Roman" panose="02020603050405020304" pitchFamily="18" charset="0"/>
                <a:cs typeface="Times New Roman" panose="02020603050405020304" pitchFamily="18" charset="0"/>
              </a:rPr>
              <a:t>tòa</a:t>
            </a:r>
            <a:r>
              <a:rPr lang="en-US" sz="2800" dirty="0" smtClean="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 </a:t>
            </a:r>
            <a:r>
              <a:rPr lang="en-US" sz="2800" b="1" dirty="0" smtClean="0">
                <a:latin typeface="Times New Roman" panose="02020603050405020304" pitchFamily="18" charset="0"/>
                <a:cs typeface="Times New Roman" panose="02020603050405020304" pitchFamily="18" charset="0"/>
              </a:rPr>
              <a:t>“Dù sao Trái Đất vẫn quay!”</a:t>
            </a:r>
            <a:r>
              <a:rPr lang="en-US" sz="2800" dirty="0" smtClean="0">
                <a:latin typeface="Times New Roman" panose="02020603050405020304" pitchFamily="18" charset="0"/>
                <a:cs typeface="Times New Roman" panose="02020603050405020304" pitchFamily="18" charset="0"/>
              </a:rPr>
              <a:t>. (SGK </a:t>
            </a:r>
            <a:r>
              <a:rPr lang="en-US" sz="2800" dirty="0" err="1" smtClean="0">
                <a:latin typeface="Times New Roman" panose="02020603050405020304" pitchFamily="18" charset="0"/>
                <a:cs typeface="Times New Roman" panose="02020603050405020304" pitchFamily="18" charset="0"/>
              </a:rPr>
              <a:t>tr</a:t>
            </a:r>
            <a:r>
              <a:rPr lang="en-US" sz="2800" dirty="0" smtClean="0">
                <a:latin typeface="Times New Roman" panose="02020603050405020304" pitchFamily="18" charset="0"/>
                <a:cs typeface="Times New Roman" panose="02020603050405020304" pitchFamily="18" charset="0"/>
              </a:rPr>
              <a:t> 18)</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smtClean="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11434" y="2186253"/>
            <a:ext cx="36004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(Cô-</a:t>
            </a:r>
            <a:r>
              <a:rPr lang="en-US" sz="2000" b="1" dirty="0" err="1" smtClean="0">
                <a:latin typeface="Times New Roman" panose="02020603050405020304" pitchFamily="18" charset="0"/>
                <a:cs typeface="Times New Roman" panose="02020603050405020304" pitchFamily="18" charset="0"/>
              </a:rPr>
              <a:t>péc</a:t>
            </a:r>
            <a:r>
              <a:rPr lang="en-US" sz="2000" b="1" dirty="0" smtClean="0">
                <a:latin typeface="Times New Roman" panose="02020603050405020304" pitchFamily="18" charset="0"/>
                <a:cs typeface="Times New Roman" panose="02020603050405020304" pitchFamily="18" charset="0"/>
              </a:rPr>
              <a:t>-ních, 1473 - 1543)</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51"/>
            <a:ext cx="8964488"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1 (Thảo luận nhóm 5 phút)</a:t>
            </a:r>
          </a:p>
        </p:txBody>
      </p:sp>
      <p:graphicFrame>
        <p:nvGraphicFramePr>
          <p:cNvPr id="5" name="Table 4"/>
          <p:cNvGraphicFramePr>
            <a:graphicFrameLocks noGrp="1"/>
          </p:cNvGraphicFramePr>
          <p:nvPr>
            <p:extLst>
              <p:ext uri="{D42A27DB-BD31-4B8C-83A1-F6EECF244321}">
                <p14:modId xmlns:p14="http://schemas.microsoft.com/office/powerpoint/2010/main" val="964331108"/>
              </p:ext>
            </p:extLst>
          </p:nvPr>
        </p:nvGraphicFramePr>
        <p:xfrm>
          <a:off x="35496" y="511944"/>
          <a:ext cx="9001000" cy="4559811"/>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930118">
                <a:tc gridSpan="2">
                  <a:txBody>
                    <a:bodyPr/>
                    <a:lstStyle/>
                    <a:p>
                      <a:pPr algn="l"/>
                      <a:r>
                        <a:rPr lang="en-US" sz="2800" b="0" dirty="0" smtClean="0">
                          <a:latin typeface="Times New Roman" panose="02020603050405020304" pitchFamily="18" charset="0"/>
                          <a:cs typeface="Times New Roman" panose="02020603050405020304" pitchFamily="18" charset="0"/>
                        </a:rPr>
                        <a:t>Sự</a:t>
                      </a:r>
                      <a:r>
                        <a:rPr lang="en-US" sz="2800" b="0" baseline="0" dirty="0" smtClean="0">
                          <a:latin typeface="Times New Roman" panose="02020603050405020304" pitchFamily="18" charset="0"/>
                          <a:cs typeface="Times New Roman" panose="02020603050405020304" pitchFamily="18" charset="0"/>
                        </a:rPr>
                        <a:t> thật là gì? ………………………………………………….</a:t>
                      </a:r>
                    </a:p>
                    <a:p>
                      <a:pPr algn="l"/>
                      <a:r>
                        <a:rPr lang="en-US" sz="2800" b="0" baseline="0" dirty="0" smtClean="0">
                          <a:latin typeface="Times New Roman" panose="02020603050405020304" pitchFamily="18" charset="0"/>
                          <a:cs typeface="Times New Roman" panose="02020603050405020304" pitchFamily="18" charset="0"/>
                        </a:rPr>
                        <a:t>Tôn trọng sự thật là gì?.............................................................</a:t>
                      </a:r>
                      <a:endParaRPr lang="vi-VN" sz="2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00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3096771">
                <a:tc>
                  <a:txBody>
                    <a:bodyPr/>
                    <a:lstStyle/>
                    <a:p>
                      <a:r>
                        <a:rPr lang="en-US" sz="2400" b="1" dirty="0" smtClean="0">
                          <a:solidFill>
                            <a:srgbClr val="002060"/>
                          </a:solidFill>
                          <a:latin typeface="Times New Roman" panose="02020603050405020304" pitchFamily="18" charset="0"/>
                          <a:cs typeface="Times New Roman" panose="02020603050405020304" pitchFamily="18" charset="0"/>
                        </a:rPr>
                        <a:t>Quan sát</a:t>
                      </a:r>
                      <a:r>
                        <a:rPr lang="en-US" sz="2400" b="1" baseline="0" dirty="0" smtClean="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smtClean="0">
                          <a:latin typeface="Times New Roman" panose="02020603050405020304" pitchFamily="18" charset="0"/>
                          <a:cs typeface="Times New Roman" panose="02020603050405020304" pitchFamily="18" charset="0"/>
                        </a:rPr>
                        <a:t>1. Tranh 1: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2. Tranh 2: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3. Tranh 3: …………………..</a:t>
                      </a:r>
                    </a:p>
                    <a:p>
                      <a:pPr marL="0" indent="0">
                        <a:buNone/>
                      </a:pPr>
                      <a:r>
                        <a:rPr lang="en-US" sz="2800"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smtClean="0">
                          <a:solidFill>
                            <a:srgbClr val="002060"/>
                          </a:solidFill>
                          <a:latin typeface="Times New Roman" panose="02020603050405020304" pitchFamily="18" charset="0"/>
                          <a:cs typeface="Times New Roman" panose="02020603050405020304" pitchFamily="18" charset="0"/>
                        </a:rPr>
                        <a:t>Kể</a:t>
                      </a:r>
                      <a:r>
                        <a:rPr lang="en-US" sz="28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smtClean="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6……………………………..7……….…………………….</a:t>
                      </a:r>
                      <a:endParaRPr lang="vi-VN" sz="28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8……………………………...……….…………………….</a:t>
                      </a:r>
                      <a:endParaRPr lang="vi-VN" sz="2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3277857615"/>
              </p:ext>
            </p:extLst>
          </p:nvPr>
        </p:nvGraphicFramePr>
        <p:xfrm>
          <a:off x="35496" y="483071"/>
          <a:ext cx="9001000" cy="4610440"/>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1620263">
                <a:tc gridSpan="2">
                  <a:txBody>
                    <a:bodyPr/>
                    <a:lstStyle/>
                    <a:p>
                      <a:pPr algn="l"/>
                      <a:r>
                        <a:rPr lang="en-US" sz="2600" b="0" dirty="0" smtClean="0">
                          <a:latin typeface="Times New Roman" panose="02020603050405020304" pitchFamily="18" charset="0"/>
                          <a:cs typeface="Times New Roman" panose="02020603050405020304" pitchFamily="18" charset="0"/>
                        </a:rPr>
                        <a:t>- Sự</a:t>
                      </a:r>
                      <a:r>
                        <a:rPr lang="en-US" sz="2600" b="0" baseline="0" dirty="0" smtClean="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smtClean="0">
                          <a:latin typeface="Times New Roman" panose="02020603050405020304" pitchFamily="18" charset="0"/>
                          <a:cs typeface="Times New Roman" panose="02020603050405020304" pitchFamily="18" charset="0"/>
                        </a:rPr>
                        <a:t>- Tôn trọng sự thật là </a:t>
                      </a:r>
                      <a:r>
                        <a:rPr lang="vi-VN" sz="2600" b="0" baseline="0" dirty="0" smtClean="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smtClean="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2415880">
                <a:tc>
                  <a:txBody>
                    <a:bodyPr/>
                    <a:lstStyle/>
                    <a:p>
                      <a:pPr marL="0" indent="0">
                        <a:buNone/>
                      </a:pPr>
                      <a:r>
                        <a:rPr lang="en-US" sz="2500" baseline="0" dirty="0" smtClean="0">
                          <a:latin typeface="Times New Roman" panose="02020603050405020304" pitchFamily="18" charset="0"/>
                          <a:cs typeface="Times New Roman" panose="02020603050405020304" pitchFamily="18" charset="0"/>
                        </a:rPr>
                        <a:t>1</a:t>
                      </a:r>
                      <a:r>
                        <a:rPr lang="en-US" sz="2500" b="1" baseline="0" dirty="0" smtClean="0">
                          <a:latin typeface="Times New Roman" panose="02020603050405020304" pitchFamily="18" charset="0"/>
                          <a:cs typeface="Times New Roman" panose="02020603050405020304" pitchFamily="18" charset="0"/>
                        </a:rPr>
                        <a:t>. Tranh 1</a:t>
                      </a:r>
                      <a:r>
                        <a:rPr lang="en-US" sz="2500" baseline="0" dirty="0" smtClean="0">
                          <a:latin typeface="Times New Roman" panose="02020603050405020304" pitchFamily="18" charset="0"/>
                          <a:cs typeface="Times New Roman" panose="02020603050405020304" pitchFamily="18" charset="0"/>
                        </a:rPr>
                        <a:t>: Hai bạn HS tự giác nhận lỗi.</a:t>
                      </a:r>
                    </a:p>
                    <a:p>
                      <a:pPr marL="0" indent="0">
                        <a:buNone/>
                      </a:pPr>
                      <a:r>
                        <a:rPr lang="en-US" sz="2500" b="1" baseline="0" dirty="0" smtClean="0">
                          <a:latin typeface="Times New Roman" panose="02020603050405020304" pitchFamily="18" charset="0"/>
                          <a:cs typeface="Times New Roman" panose="02020603050405020304" pitchFamily="18" charset="0"/>
                        </a:rPr>
                        <a:t>2. Tranh 2</a:t>
                      </a:r>
                      <a:r>
                        <a:rPr lang="en-US" sz="2500" baseline="0" dirty="0" smtClean="0">
                          <a:latin typeface="Times New Roman" panose="02020603050405020304" pitchFamily="18" charset="0"/>
                          <a:cs typeface="Times New Roman" panose="02020603050405020304" pitchFamily="18" charset="0"/>
                        </a:rPr>
                        <a:t>: Bạn nam dũng cảm nói lên sự thật.</a:t>
                      </a:r>
                    </a:p>
                    <a:p>
                      <a:pPr marL="0" indent="0">
                        <a:buNone/>
                      </a:pPr>
                      <a:r>
                        <a:rPr lang="en-US" sz="2500" b="1" baseline="0" dirty="0" smtClean="0">
                          <a:latin typeface="Times New Roman" panose="02020603050405020304" pitchFamily="18" charset="0"/>
                          <a:cs typeface="Times New Roman" panose="02020603050405020304" pitchFamily="18" charset="0"/>
                        </a:rPr>
                        <a:t>3. Tranh 3</a:t>
                      </a:r>
                      <a:r>
                        <a:rPr lang="en-US" sz="2500" baseline="0" dirty="0" smtClean="0">
                          <a:latin typeface="Times New Roman" panose="02020603050405020304" pitchFamily="18" charset="0"/>
                          <a:cs typeface="Times New Roman" panose="02020603050405020304" pitchFamily="18" charset="0"/>
                        </a:rPr>
                        <a:t>: 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500" b="1" dirty="0" smtClean="0">
                          <a:solidFill>
                            <a:srgbClr val="002060"/>
                          </a:solidFill>
                          <a:latin typeface="Times New Roman" panose="02020603050405020304" pitchFamily="18" charset="0"/>
                          <a:cs typeface="Times New Roman" panose="02020603050405020304" pitchFamily="18" charset="0"/>
                        </a:rPr>
                        <a:t>Kể</a:t>
                      </a:r>
                      <a:r>
                        <a:rPr lang="en-US" sz="25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500" baseline="0" dirty="0" smtClean="0">
                          <a:latin typeface="Times New Roman" panose="02020603050405020304" pitchFamily="18" charset="0"/>
                          <a:cs typeface="Times New Roman" panose="02020603050405020304" pitchFamily="18" charset="0"/>
                        </a:rPr>
                        <a:t>- Chấp nhận kết quả của việc nói ra sự thật</a:t>
                      </a:r>
                    </a:p>
                    <a:p>
                      <a:r>
                        <a:rPr lang="en-US" sz="2500" baseline="0" dirty="0" smtClean="0">
                          <a:latin typeface="Times New Roman" panose="02020603050405020304" pitchFamily="18" charset="0"/>
                          <a:cs typeface="Times New Roman" panose="02020603050405020304" pitchFamily="18" charset="0"/>
                        </a:rPr>
                        <a:t>- Bảo vệ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smtClean="0">
                          <a:latin typeface="Times New Roman" panose="02020603050405020304" pitchFamily="18" charset="0"/>
                          <a:cs typeface="Times New Roman" panose="02020603050405020304" pitchFamily="18" charset="0"/>
                        </a:rPr>
                        <a:t>- Đấu tranh tìm ra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smtClean="0">
                          <a:latin typeface="Times New Roman" panose="02020603050405020304" pitchFamily="18" charset="0"/>
                          <a:cs typeface="Times New Roman" panose="02020603050405020304" pitchFamily="18" charset="0"/>
                        </a:rPr>
                        <a:t>- Lên án những việc làm sai trái.</a:t>
                      </a:r>
                      <a:endParaRPr lang="vi-VN" sz="25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val="20000"/>
                    </a:ext>
                  </a:extLst>
                </a:gridCol>
                <a:gridCol w="1100333">
                  <a:extLst>
                    <a:ext uri="{9D8B030D-6E8A-4147-A177-3AD203B41FA5}">
                      <a16:colId xmlns:a16="http://schemas.microsoft.com/office/drawing/2014/main" val="20001"/>
                    </a:ext>
                  </a:extLst>
                </a:gridCol>
                <a:gridCol w="1710863">
                  <a:extLst>
                    <a:ext uri="{9D8B030D-6E8A-4147-A177-3AD203B41FA5}">
                      <a16:colId xmlns:a16="http://schemas.microsoft.com/office/drawing/2014/main" val="20002"/>
                    </a:ext>
                  </a:extLst>
                </a:gridCol>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1110</Words>
  <Application>Microsoft Office PowerPoint</Application>
  <PresentationFormat>On-screen Show (16:9)</PresentationFormat>
  <Paragraphs>129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42</cp:revision>
  <dcterms:created xsi:type="dcterms:W3CDTF">2021-07-12T15:39:09Z</dcterms:created>
  <dcterms:modified xsi:type="dcterms:W3CDTF">2023-09-07T09:13:18Z</dcterms:modified>
</cp:coreProperties>
</file>