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gif" ContentType="image/gif"/>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a" ContentType="audio/x-ms-wma"/>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50"/>
  </p:notesMasterIdLst>
  <p:sldIdLst>
    <p:sldId id="284" r:id="rId2"/>
    <p:sldId id="412" r:id="rId3"/>
    <p:sldId id="257" r:id="rId4"/>
    <p:sldId id="259" r:id="rId5"/>
    <p:sldId id="384" r:id="rId6"/>
    <p:sldId id="306" r:id="rId7"/>
    <p:sldId id="389" r:id="rId8"/>
    <p:sldId id="413" r:id="rId9"/>
    <p:sldId id="414" r:id="rId10"/>
    <p:sldId id="415" r:id="rId11"/>
    <p:sldId id="268" r:id="rId12"/>
    <p:sldId id="270" r:id="rId13"/>
    <p:sldId id="275" r:id="rId14"/>
    <p:sldId id="392" r:id="rId15"/>
    <p:sldId id="393" r:id="rId16"/>
    <p:sldId id="394" r:id="rId17"/>
    <p:sldId id="395" r:id="rId18"/>
    <p:sldId id="396" r:id="rId19"/>
    <p:sldId id="397" r:id="rId20"/>
    <p:sldId id="398" r:id="rId21"/>
    <p:sldId id="399" r:id="rId22"/>
    <p:sldId id="401" r:id="rId23"/>
    <p:sldId id="402" r:id="rId24"/>
    <p:sldId id="403" r:id="rId25"/>
    <p:sldId id="404" r:id="rId26"/>
    <p:sldId id="428" r:id="rId27"/>
    <p:sldId id="405" r:id="rId28"/>
    <p:sldId id="406" r:id="rId29"/>
    <p:sldId id="407" r:id="rId30"/>
    <p:sldId id="408" r:id="rId31"/>
    <p:sldId id="411" r:id="rId32"/>
    <p:sldId id="416" r:id="rId33"/>
    <p:sldId id="256" r:id="rId34"/>
    <p:sldId id="258" r:id="rId35"/>
    <p:sldId id="417" r:id="rId36"/>
    <p:sldId id="260" r:id="rId37"/>
    <p:sldId id="418" r:id="rId38"/>
    <p:sldId id="419" r:id="rId39"/>
    <p:sldId id="420" r:id="rId40"/>
    <p:sldId id="421" r:id="rId41"/>
    <p:sldId id="423" r:id="rId42"/>
    <p:sldId id="422" r:id="rId43"/>
    <p:sldId id="424" r:id="rId44"/>
    <p:sldId id="427" r:id="rId45"/>
    <p:sldId id="426" r:id="rId46"/>
    <p:sldId id="425" r:id="rId47"/>
    <p:sldId id="265" r:id="rId48"/>
    <p:sldId id="326" r:id="rId49"/>
  </p:sldIdLst>
  <p:sldSz cx="18288000" cy="10287000"/>
  <p:notesSz cx="6858000" cy="9144000"/>
  <p:embeddedFontLst>
    <p:embeddedFont>
      <p:font typeface="Bookshelf Symbol 7" panose="05010101010101010101" pitchFamily="2" charset="2"/>
      <p:regular r:id="rId51"/>
    </p:embeddedFont>
    <p:embeddedFont>
      <p:font typeface="Cambria Math" panose="02040503050406030204" pitchFamily="18" charset="0"/>
      <p:regular r:id="rId52"/>
    </p:embeddedFont>
    <p:embeddedFont>
      <p:font typeface="Open Sans" panose="020B0606030504020204" pitchFamily="34" charset="0"/>
      <p:regular r:id="rId53"/>
      <p:bold r:id="rId54"/>
      <p:italic r:id="rId55"/>
      <p:boldItalic r:id="rId5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oang Thi Phuong Anh" initials="HA" lastIdx="1" clrIdx="0">
    <p:extLst>
      <p:ext uri="{19B8F6BF-5375-455C-9EA6-DF929625EA0E}">
        <p15:presenceInfo xmlns:p15="http://schemas.microsoft.com/office/powerpoint/2012/main" userId="833e396fd8ec60f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BF9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50" autoAdjust="0"/>
    <p:restoredTop sz="94622" autoAdjust="0"/>
  </p:normalViewPr>
  <p:slideViewPr>
    <p:cSldViewPr>
      <p:cViewPr varScale="1">
        <p:scale>
          <a:sx n="29" d="100"/>
          <a:sy n="29" d="100"/>
        </p:scale>
        <p:origin x="40" y="-5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font" Target="fonts/font5.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3.fntdata"/><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6.fntdata"/><Relationship Id="rId8" Type="http://schemas.openxmlformats.org/officeDocument/2006/relationships/slide" Target="slides/slide7.xml"/><Relationship Id="rId51" Type="http://schemas.openxmlformats.org/officeDocument/2006/relationships/font" Target="fonts/font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commentAuthors" Target="commentAuthor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2.fntdata"/><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4-07-04T17:01:36.235" idx="1">
    <p:pos x="11988" y="2034"/>
    <p:text/>
    <p:extLst>
      <p:ext uri="{C676402C-5697-4E1C-873F-D02D1690AC5C}">
        <p15:threadingInfo xmlns:p15="http://schemas.microsoft.com/office/powerpoint/2012/main"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77A5CB-667E-4DF3-8461-350DEF112C79}" type="datetimeFigureOut">
              <a:rPr lang="en-US" smtClean="0"/>
              <a:t>7/5/2024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299C29-D0A8-4F91-A547-30E989B71766}" type="slidenum">
              <a:rPr lang="en-US" smtClean="0"/>
              <a:t>‹#›</a:t>
            </a:fld>
            <a:endParaRPr lang="en-US"/>
          </a:p>
        </p:txBody>
      </p:sp>
    </p:spTree>
    <p:extLst>
      <p:ext uri="{BB962C8B-B14F-4D97-AF65-F5344CB8AC3E}">
        <p14:creationId xmlns:p14="http://schemas.microsoft.com/office/powerpoint/2010/main" val="33397451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7E4"/>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7/5/2024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4.emf"/><Relationship Id="rId5" Type="http://schemas.openxmlformats.org/officeDocument/2006/relationships/image" Target="../media/image23.png"/><Relationship Id="rId4" Type="http://schemas.openxmlformats.org/officeDocument/2006/relationships/image" Target="../media/image6.svg"/></Relationships>
</file>

<file path=ppt/slides/_rels/slide11.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26.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6.sv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8.png"/><Relationship Id="rId7" Type="http://schemas.openxmlformats.org/officeDocument/2006/relationships/oleObject" Target="../embeddings/oleObject2.bin"/><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0.wmf"/><Relationship Id="rId5" Type="http://schemas.openxmlformats.org/officeDocument/2006/relationships/oleObject" Target="../embeddings/oleObject1.bin"/><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6.wmf"/><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29.png"/><Relationship Id="rId4" Type="http://schemas.openxmlformats.org/officeDocument/2006/relationships/image" Target="../media/image34.sv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6.sv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6.sv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6.svg"/></Relationships>
</file>

<file path=ppt/slides/_rels/slide1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4.svg"/><Relationship Id="rId7" Type="http://schemas.openxmlformats.org/officeDocument/2006/relationships/image" Target="../media/image26.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6.sv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41.emf"/><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29.png"/><Relationship Id="rId4" Type="http://schemas.openxmlformats.org/officeDocument/2006/relationships/image" Target="../media/image34.sv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7.xml"/><Relationship Id="rId1" Type="http://schemas.openxmlformats.org/officeDocument/2006/relationships/video" Target="https://www.youtube.com/embed/Z-dpupIeqSE?feature=oembed"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43.emf"/><Relationship Id="rId5" Type="http://schemas.openxmlformats.org/officeDocument/2006/relationships/image" Target="../media/image42.png"/><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26.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6.svg"/><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49.png"/><Relationship Id="rId3" Type="http://schemas.openxmlformats.org/officeDocument/2006/relationships/image" Target="../media/image33.png"/><Relationship Id="rId7" Type="http://schemas.openxmlformats.org/officeDocument/2006/relationships/image" Target="../media/image46.wmf"/><Relationship Id="rId12" Type="http://schemas.openxmlformats.org/officeDocument/2006/relationships/image" Target="../media/image48.wmf"/><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oleObject" Target="../embeddings/oleObject3.bin"/><Relationship Id="rId11" Type="http://schemas.openxmlformats.org/officeDocument/2006/relationships/oleObject" Target="../embeddings/oleObject5.bin"/><Relationship Id="rId5" Type="http://schemas.openxmlformats.org/officeDocument/2006/relationships/image" Target="../media/image45.png"/><Relationship Id="rId10" Type="http://schemas.openxmlformats.org/officeDocument/2006/relationships/image" Target="../media/image47.wmf"/><Relationship Id="rId4" Type="http://schemas.openxmlformats.org/officeDocument/2006/relationships/image" Target="../media/image34.svg"/><Relationship Id="rId9" Type="http://schemas.openxmlformats.org/officeDocument/2006/relationships/oleObject" Target="../embeddings/oleObject4.bin"/></Relationships>
</file>

<file path=ppt/slides/_rels/slide23.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3.png"/><Relationship Id="rId7"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51.emf"/><Relationship Id="rId5" Type="http://schemas.openxmlformats.org/officeDocument/2006/relationships/image" Target="../media/image50.png"/><Relationship Id="rId4" Type="http://schemas.openxmlformats.org/officeDocument/2006/relationships/image" Target="../media/image6.svg"/></Relationships>
</file>

<file path=ppt/slides/_rels/slide25.xml.rels><?xml version="1.0" encoding="UTF-8" standalone="yes"?>
<Relationships xmlns="http://schemas.openxmlformats.org/package/2006/relationships"><Relationship Id="rId8" Type="http://schemas.openxmlformats.org/officeDocument/2006/relationships/image" Target="../media/image51.emf"/><Relationship Id="rId13" Type="http://schemas.openxmlformats.org/officeDocument/2006/relationships/oleObject" Target="../embeddings/oleObject9.bin"/><Relationship Id="rId18" Type="http://schemas.openxmlformats.org/officeDocument/2006/relationships/image" Target="../media/image57.wmf"/><Relationship Id="rId3" Type="http://schemas.openxmlformats.org/officeDocument/2006/relationships/image" Target="../media/image5.png"/><Relationship Id="rId7" Type="http://schemas.openxmlformats.org/officeDocument/2006/relationships/image" Target="../media/image52.wmf"/><Relationship Id="rId12" Type="http://schemas.openxmlformats.org/officeDocument/2006/relationships/image" Target="../media/image54.wmf"/><Relationship Id="rId17" Type="http://schemas.openxmlformats.org/officeDocument/2006/relationships/oleObject" Target="../embeddings/oleObject11.bin"/><Relationship Id="rId2" Type="http://schemas.openxmlformats.org/officeDocument/2006/relationships/image" Target="../media/image21.png"/><Relationship Id="rId16" Type="http://schemas.openxmlformats.org/officeDocument/2006/relationships/image" Target="../media/image56.wmf"/><Relationship Id="rId20" Type="http://schemas.openxmlformats.org/officeDocument/2006/relationships/image" Target="../media/image58.wmf"/><Relationship Id="rId1" Type="http://schemas.openxmlformats.org/officeDocument/2006/relationships/slideLayout" Target="../slideLayouts/slideLayout7.xml"/><Relationship Id="rId6" Type="http://schemas.openxmlformats.org/officeDocument/2006/relationships/oleObject" Target="../embeddings/oleObject6.bin"/><Relationship Id="rId11" Type="http://schemas.openxmlformats.org/officeDocument/2006/relationships/oleObject" Target="../embeddings/oleObject8.bin"/><Relationship Id="rId5" Type="http://schemas.openxmlformats.org/officeDocument/2006/relationships/image" Target="../media/image50.png"/><Relationship Id="rId15" Type="http://schemas.openxmlformats.org/officeDocument/2006/relationships/oleObject" Target="../embeddings/oleObject10.bin"/><Relationship Id="rId10" Type="http://schemas.openxmlformats.org/officeDocument/2006/relationships/image" Target="../media/image53.wmf"/><Relationship Id="rId19" Type="http://schemas.openxmlformats.org/officeDocument/2006/relationships/oleObject" Target="../embeddings/oleObject12.bin"/><Relationship Id="rId4" Type="http://schemas.openxmlformats.org/officeDocument/2006/relationships/image" Target="../media/image6.svg"/><Relationship Id="rId9" Type="http://schemas.openxmlformats.org/officeDocument/2006/relationships/oleObject" Target="../embeddings/oleObject7.bin"/><Relationship Id="rId14" Type="http://schemas.openxmlformats.org/officeDocument/2006/relationships/image" Target="../media/image55.wmf"/></Relationships>
</file>

<file path=ppt/slides/_rels/slide26.xml.rels><?xml version="1.0" encoding="UTF-8" standalone="yes"?>
<Relationships xmlns="http://schemas.openxmlformats.org/package/2006/relationships"><Relationship Id="rId8" Type="http://schemas.openxmlformats.org/officeDocument/2006/relationships/image" Target="../media/image53.wmf"/><Relationship Id="rId13" Type="http://schemas.openxmlformats.org/officeDocument/2006/relationships/oleObject" Target="../embeddings/oleObject14.bin"/><Relationship Id="rId18" Type="http://schemas.openxmlformats.org/officeDocument/2006/relationships/image" Target="../media/image62.wmf"/><Relationship Id="rId3" Type="http://schemas.openxmlformats.org/officeDocument/2006/relationships/image" Target="../media/image5.png"/><Relationship Id="rId7" Type="http://schemas.openxmlformats.org/officeDocument/2006/relationships/oleObject" Target="../embeddings/oleObject7.bin"/><Relationship Id="rId12" Type="http://schemas.openxmlformats.org/officeDocument/2006/relationships/image" Target="../media/image59.wmf"/><Relationship Id="rId17" Type="http://schemas.openxmlformats.org/officeDocument/2006/relationships/oleObject" Target="../embeddings/oleObject16.bin"/><Relationship Id="rId2" Type="http://schemas.openxmlformats.org/officeDocument/2006/relationships/image" Target="../media/image21.png"/><Relationship Id="rId16" Type="http://schemas.openxmlformats.org/officeDocument/2006/relationships/image" Target="../media/image61.wmf"/><Relationship Id="rId1" Type="http://schemas.openxmlformats.org/officeDocument/2006/relationships/slideLayout" Target="../slideLayouts/slideLayout7.xml"/><Relationship Id="rId6" Type="http://schemas.openxmlformats.org/officeDocument/2006/relationships/image" Target="../media/image51.emf"/><Relationship Id="rId11" Type="http://schemas.openxmlformats.org/officeDocument/2006/relationships/oleObject" Target="../embeddings/oleObject13.bin"/><Relationship Id="rId5" Type="http://schemas.openxmlformats.org/officeDocument/2006/relationships/image" Target="../media/image50.png"/><Relationship Id="rId15" Type="http://schemas.openxmlformats.org/officeDocument/2006/relationships/oleObject" Target="../embeddings/oleObject15.bin"/><Relationship Id="rId10" Type="http://schemas.openxmlformats.org/officeDocument/2006/relationships/image" Target="../media/image54.wmf"/><Relationship Id="rId4" Type="http://schemas.openxmlformats.org/officeDocument/2006/relationships/image" Target="../media/image6.svg"/><Relationship Id="rId9" Type="http://schemas.openxmlformats.org/officeDocument/2006/relationships/oleObject" Target="../embeddings/oleObject8.bin"/><Relationship Id="rId14" Type="http://schemas.openxmlformats.org/officeDocument/2006/relationships/image" Target="../media/image60.wmf"/></Relationships>
</file>

<file path=ppt/slides/_rels/slide27.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26.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6.svg"/><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3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6.svg"/><Relationship Id="rId4" Type="http://schemas.openxmlformats.org/officeDocument/2006/relationships/image" Target="../media/image5.png"/></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wmf"/></Relationships>
</file>

<file path=ppt/slides/_rels/slide3.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sv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10.png"/></Relationships>
</file>

<file path=ppt/slides/_rels/slide30.xml.rels><?xml version="1.0" encoding="UTF-8" standalone="yes"?>
<Relationships xmlns="http://schemas.openxmlformats.org/package/2006/relationships"><Relationship Id="rId8" Type="http://schemas.openxmlformats.org/officeDocument/2006/relationships/image" Target="../media/image67.emf"/><Relationship Id="rId3" Type="http://schemas.openxmlformats.org/officeDocument/2006/relationships/image" Target="../media/image64.png"/><Relationship Id="rId7" Type="http://schemas.openxmlformats.org/officeDocument/2006/relationships/oleObject" Target="../embeddings/oleObject19.bin"/><Relationship Id="rId12" Type="http://schemas.openxmlformats.org/officeDocument/2006/relationships/image" Target="../media/image69.wmf"/><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65.png"/><Relationship Id="rId11" Type="http://schemas.openxmlformats.org/officeDocument/2006/relationships/oleObject" Target="../embeddings/oleObject21.bin"/><Relationship Id="rId5" Type="http://schemas.openxmlformats.org/officeDocument/2006/relationships/image" Target="../media/image66.wmf"/><Relationship Id="rId10" Type="http://schemas.openxmlformats.org/officeDocument/2006/relationships/image" Target="../media/image68.emf"/><Relationship Id="rId4" Type="http://schemas.openxmlformats.org/officeDocument/2006/relationships/oleObject" Target="../embeddings/oleObject18.bin"/><Relationship Id="rId9" Type="http://schemas.openxmlformats.org/officeDocument/2006/relationships/oleObject" Target="../embeddings/oleObject20.bin"/></Relationships>
</file>

<file path=ppt/slides/_rels/slide31.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74.wmf"/><Relationship Id="rId3" Type="http://schemas.openxmlformats.org/officeDocument/2006/relationships/image" Target="../media/image33.png"/><Relationship Id="rId7" Type="http://schemas.openxmlformats.org/officeDocument/2006/relationships/image" Target="../media/image71.wmf"/><Relationship Id="rId12" Type="http://schemas.openxmlformats.org/officeDocument/2006/relationships/oleObject" Target="../embeddings/oleObject24.bin"/><Relationship Id="rId17" Type="http://schemas.openxmlformats.org/officeDocument/2006/relationships/image" Target="../media/image76.wmf"/><Relationship Id="rId2" Type="http://schemas.openxmlformats.org/officeDocument/2006/relationships/image" Target="../media/image32.png"/><Relationship Id="rId16" Type="http://schemas.openxmlformats.org/officeDocument/2006/relationships/oleObject" Target="../embeddings/oleObject26.bin"/><Relationship Id="rId1" Type="http://schemas.openxmlformats.org/officeDocument/2006/relationships/slideLayout" Target="../slideLayouts/slideLayout7.xml"/><Relationship Id="rId6" Type="http://schemas.openxmlformats.org/officeDocument/2006/relationships/oleObject" Target="../embeddings/oleObject22.bin"/><Relationship Id="rId11" Type="http://schemas.openxmlformats.org/officeDocument/2006/relationships/image" Target="../media/image73.png"/><Relationship Id="rId5" Type="http://schemas.openxmlformats.org/officeDocument/2006/relationships/image" Target="../media/image70.png"/><Relationship Id="rId15" Type="http://schemas.openxmlformats.org/officeDocument/2006/relationships/image" Target="../media/image75.wmf"/><Relationship Id="rId10" Type="http://schemas.openxmlformats.org/officeDocument/2006/relationships/image" Target="../media/image72.wmf"/><Relationship Id="rId4" Type="http://schemas.openxmlformats.org/officeDocument/2006/relationships/image" Target="../media/image34.svg"/><Relationship Id="rId9" Type="http://schemas.openxmlformats.org/officeDocument/2006/relationships/oleObject" Target="../embeddings/oleObject23.bin"/><Relationship Id="rId14" Type="http://schemas.openxmlformats.org/officeDocument/2006/relationships/oleObject" Target="../embeddings/oleObject25.bin"/></Relationships>
</file>

<file path=ppt/slides/_rels/slide32.xml.rels><?xml version="1.0" encoding="UTF-8" standalone="yes"?>
<Relationships xmlns="http://schemas.openxmlformats.org/package/2006/relationships"><Relationship Id="rId8" Type="http://schemas.openxmlformats.org/officeDocument/2006/relationships/image" Target="../media/image81.gif"/><Relationship Id="rId3" Type="http://schemas.openxmlformats.org/officeDocument/2006/relationships/slideLayout" Target="../slideLayouts/slideLayout1.xml"/><Relationship Id="rId7" Type="http://schemas.openxmlformats.org/officeDocument/2006/relationships/image" Target="../media/image80.gi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9.png"/><Relationship Id="rId5" Type="http://schemas.openxmlformats.org/officeDocument/2006/relationships/image" Target="../media/image78.gif"/><Relationship Id="rId4" Type="http://schemas.openxmlformats.org/officeDocument/2006/relationships/image" Target="../media/image77.png"/><Relationship Id="rId9" Type="http://schemas.openxmlformats.org/officeDocument/2006/relationships/image" Target="../media/image82.gif"/></Relationships>
</file>

<file path=ppt/slides/_rels/slide33.xml.rels><?xml version="1.0" encoding="UTF-8" standalone="yes"?>
<Relationships xmlns="http://schemas.openxmlformats.org/package/2006/relationships"><Relationship Id="rId8" Type="http://schemas.openxmlformats.org/officeDocument/2006/relationships/slideLayout" Target="../slideLayouts/slideLayout1.xml"/><Relationship Id="rId13" Type="http://schemas.openxmlformats.org/officeDocument/2006/relationships/image" Target="../media/image85.png"/><Relationship Id="rId18" Type="http://schemas.openxmlformats.org/officeDocument/2006/relationships/image" Target="../media/image79.png"/><Relationship Id="rId3" Type="http://schemas.openxmlformats.org/officeDocument/2006/relationships/audio" Target="NULL" TargetMode="External"/><Relationship Id="rId7" Type="http://schemas.openxmlformats.org/officeDocument/2006/relationships/audio" Target="../media/media5.wma"/><Relationship Id="rId12" Type="http://schemas.openxmlformats.org/officeDocument/2006/relationships/image" Target="../media/image84.gif"/><Relationship Id="rId17" Type="http://schemas.openxmlformats.org/officeDocument/2006/relationships/image" Target="../media/image88.png"/><Relationship Id="rId2" Type="http://schemas.openxmlformats.org/officeDocument/2006/relationships/audio" Target="../media/media2.wav"/><Relationship Id="rId16" Type="http://schemas.openxmlformats.org/officeDocument/2006/relationships/image" Target="../media/image87.png"/><Relationship Id="rId20" Type="http://schemas.openxmlformats.org/officeDocument/2006/relationships/image" Target="../media/image78.gif"/><Relationship Id="rId1" Type="http://schemas.microsoft.com/office/2007/relationships/media" Target="../media/media2.wav"/><Relationship Id="rId6" Type="http://schemas.microsoft.com/office/2007/relationships/media" Target="../media/media5.wma"/><Relationship Id="rId11" Type="http://schemas.microsoft.com/office/2007/relationships/hdphoto" Target="../media/hdphoto2.wdp"/><Relationship Id="rId5" Type="http://schemas.microsoft.com/office/2007/relationships/media" Target="../media/media4.wma"/><Relationship Id="rId15" Type="http://schemas.openxmlformats.org/officeDocument/2006/relationships/image" Target="../media/image86.gif"/><Relationship Id="rId10" Type="http://schemas.openxmlformats.org/officeDocument/2006/relationships/image" Target="../media/image83.png"/><Relationship Id="rId19" Type="http://schemas.openxmlformats.org/officeDocument/2006/relationships/image" Target="../media/image89.png"/><Relationship Id="rId4" Type="http://schemas.microsoft.com/office/2007/relationships/media" Target="../media/media3.wav"/><Relationship Id="rId9" Type="http://schemas.openxmlformats.org/officeDocument/2006/relationships/image" Target="../media/image77.png"/><Relationship Id="rId14" Type="http://schemas.microsoft.com/office/2007/relationships/hdphoto" Target="../media/hdphoto3.wdp"/></Relationships>
</file>

<file path=ppt/slides/_rels/slide34.xml.rels><?xml version="1.0" encoding="UTF-8" standalone="yes"?>
<Relationships xmlns="http://schemas.openxmlformats.org/package/2006/relationships"><Relationship Id="rId8" Type="http://schemas.openxmlformats.org/officeDocument/2006/relationships/slideLayout" Target="../slideLayouts/slideLayout1.xml"/><Relationship Id="rId13" Type="http://schemas.openxmlformats.org/officeDocument/2006/relationships/image" Target="../media/image85.png"/><Relationship Id="rId18" Type="http://schemas.openxmlformats.org/officeDocument/2006/relationships/image" Target="../media/image88.png"/><Relationship Id="rId3" Type="http://schemas.openxmlformats.org/officeDocument/2006/relationships/audio" Target="NULL" TargetMode="External"/><Relationship Id="rId7" Type="http://schemas.openxmlformats.org/officeDocument/2006/relationships/audio" Target="../media/media5.wma"/><Relationship Id="rId12" Type="http://schemas.openxmlformats.org/officeDocument/2006/relationships/image" Target="../media/image84.gif"/><Relationship Id="rId17" Type="http://schemas.openxmlformats.org/officeDocument/2006/relationships/image" Target="../media/image87.png"/><Relationship Id="rId2" Type="http://schemas.openxmlformats.org/officeDocument/2006/relationships/audio" Target="../media/media2.wav"/><Relationship Id="rId16" Type="http://schemas.openxmlformats.org/officeDocument/2006/relationships/image" Target="../media/image78.gif"/><Relationship Id="rId20" Type="http://schemas.openxmlformats.org/officeDocument/2006/relationships/image" Target="../media/image89.png"/><Relationship Id="rId1" Type="http://schemas.microsoft.com/office/2007/relationships/media" Target="../media/media2.wav"/><Relationship Id="rId6" Type="http://schemas.microsoft.com/office/2007/relationships/media" Target="../media/media5.wma"/><Relationship Id="rId11" Type="http://schemas.microsoft.com/office/2007/relationships/hdphoto" Target="../media/hdphoto2.wdp"/><Relationship Id="rId5" Type="http://schemas.microsoft.com/office/2007/relationships/media" Target="../media/media4.wma"/><Relationship Id="rId15" Type="http://schemas.openxmlformats.org/officeDocument/2006/relationships/image" Target="../media/image86.gif"/><Relationship Id="rId10" Type="http://schemas.openxmlformats.org/officeDocument/2006/relationships/image" Target="../media/image83.png"/><Relationship Id="rId19" Type="http://schemas.openxmlformats.org/officeDocument/2006/relationships/image" Target="../media/image79.png"/><Relationship Id="rId4" Type="http://schemas.microsoft.com/office/2007/relationships/media" Target="../media/media3.wav"/><Relationship Id="rId9" Type="http://schemas.openxmlformats.org/officeDocument/2006/relationships/image" Target="../media/image77.png"/><Relationship Id="rId14" Type="http://schemas.microsoft.com/office/2007/relationships/hdphoto" Target="../media/hdphoto3.wdp"/></Relationships>
</file>

<file path=ppt/slides/_rels/slide35.xml.rels><?xml version="1.0" encoding="UTF-8" standalone="yes"?>
<Relationships xmlns="http://schemas.openxmlformats.org/package/2006/relationships"><Relationship Id="rId8" Type="http://schemas.openxmlformats.org/officeDocument/2006/relationships/slideLayout" Target="../slideLayouts/slideLayout1.xml"/><Relationship Id="rId13" Type="http://schemas.microsoft.com/office/2007/relationships/hdphoto" Target="../media/hdphoto3.wdp"/><Relationship Id="rId18" Type="http://schemas.openxmlformats.org/officeDocument/2006/relationships/image" Target="../media/image89.png"/><Relationship Id="rId3" Type="http://schemas.openxmlformats.org/officeDocument/2006/relationships/audio" Target="NULL" TargetMode="External"/><Relationship Id="rId7" Type="http://schemas.openxmlformats.org/officeDocument/2006/relationships/audio" Target="../media/media5.wma"/><Relationship Id="rId12" Type="http://schemas.openxmlformats.org/officeDocument/2006/relationships/image" Target="../media/image85.png"/><Relationship Id="rId17" Type="http://schemas.openxmlformats.org/officeDocument/2006/relationships/image" Target="../media/image79.png"/><Relationship Id="rId2" Type="http://schemas.openxmlformats.org/officeDocument/2006/relationships/audio" Target="../media/media2.wav"/><Relationship Id="rId16" Type="http://schemas.openxmlformats.org/officeDocument/2006/relationships/image" Target="../media/image88.png"/><Relationship Id="rId20" Type="http://schemas.openxmlformats.org/officeDocument/2006/relationships/image" Target="../media/image78.gif"/><Relationship Id="rId1" Type="http://schemas.microsoft.com/office/2007/relationships/media" Target="../media/media2.wav"/><Relationship Id="rId6" Type="http://schemas.microsoft.com/office/2007/relationships/media" Target="../media/media5.wma"/><Relationship Id="rId11" Type="http://schemas.microsoft.com/office/2007/relationships/hdphoto" Target="../media/hdphoto2.wdp"/><Relationship Id="rId5" Type="http://schemas.microsoft.com/office/2007/relationships/media" Target="../media/media4.wma"/><Relationship Id="rId15" Type="http://schemas.openxmlformats.org/officeDocument/2006/relationships/image" Target="../media/image87.png"/><Relationship Id="rId10" Type="http://schemas.openxmlformats.org/officeDocument/2006/relationships/image" Target="../media/image83.png"/><Relationship Id="rId19" Type="http://schemas.openxmlformats.org/officeDocument/2006/relationships/image" Target="../media/image84.gif"/><Relationship Id="rId4" Type="http://schemas.microsoft.com/office/2007/relationships/media" Target="../media/media3.wav"/><Relationship Id="rId9" Type="http://schemas.openxmlformats.org/officeDocument/2006/relationships/image" Target="../media/image77.png"/><Relationship Id="rId14" Type="http://schemas.openxmlformats.org/officeDocument/2006/relationships/image" Target="../media/image86.gif"/></Relationships>
</file>

<file path=ppt/slides/_rels/slide36.xml.rels><?xml version="1.0" encoding="UTF-8" standalone="yes"?>
<Relationships xmlns="http://schemas.openxmlformats.org/package/2006/relationships"><Relationship Id="rId8" Type="http://schemas.openxmlformats.org/officeDocument/2006/relationships/slideLayout" Target="../slideLayouts/slideLayout1.xml"/><Relationship Id="rId13" Type="http://schemas.openxmlformats.org/officeDocument/2006/relationships/image" Target="../media/image85.png"/><Relationship Id="rId18" Type="http://schemas.openxmlformats.org/officeDocument/2006/relationships/image" Target="../media/image88.png"/><Relationship Id="rId3" Type="http://schemas.openxmlformats.org/officeDocument/2006/relationships/audio" Target="NULL" TargetMode="External"/><Relationship Id="rId7" Type="http://schemas.openxmlformats.org/officeDocument/2006/relationships/audio" Target="../media/media5.wma"/><Relationship Id="rId12" Type="http://schemas.microsoft.com/office/2007/relationships/hdphoto" Target="../media/hdphoto2.wdp"/><Relationship Id="rId17" Type="http://schemas.openxmlformats.org/officeDocument/2006/relationships/image" Target="../media/image87.png"/><Relationship Id="rId2" Type="http://schemas.openxmlformats.org/officeDocument/2006/relationships/audio" Target="../media/media2.wav"/><Relationship Id="rId16" Type="http://schemas.openxmlformats.org/officeDocument/2006/relationships/image" Target="../media/image78.gif"/><Relationship Id="rId20" Type="http://schemas.openxmlformats.org/officeDocument/2006/relationships/image" Target="../media/image89.png"/><Relationship Id="rId1" Type="http://schemas.microsoft.com/office/2007/relationships/media" Target="../media/media2.wav"/><Relationship Id="rId6" Type="http://schemas.microsoft.com/office/2007/relationships/media" Target="../media/media5.wma"/><Relationship Id="rId11" Type="http://schemas.openxmlformats.org/officeDocument/2006/relationships/image" Target="../media/image83.png"/><Relationship Id="rId5" Type="http://schemas.microsoft.com/office/2007/relationships/media" Target="../media/media4.wma"/><Relationship Id="rId15" Type="http://schemas.openxmlformats.org/officeDocument/2006/relationships/image" Target="../media/image86.gif"/><Relationship Id="rId10" Type="http://schemas.openxmlformats.org/officeDocument/2006/relationships/image" Target="../media/image84.gif"/><Relationship Id="rId19" Type="http://schemas.openxmlformats.org/officeDocument/2006/relationships/image" Target="../media/image79.png"/><Relationship Id="rId4" Type="http://schemas.microsoft.com/office/2007/relationships/media" Target="../media/media3.wav"/><Relationship Id="rId9" Type="http://schemas.openxmlformats.org/officeDocument/2006/relationships/image" Target="../media/image77.png"/><Relationship Id="rId14" Type="http://schemas.microsoft.com/office/2007/relationships/hdphoto" Target="../media/hdphoto3.wdp"/></Relationships>
</file>

<file path=ppt/slides/_rels/slide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8" Type="http://schemas.openxmlformats.org/officeDocument/2006/relationships/oleObject" Target="../embeddings/oleObject28.bin"/><Relationship Id="rId13" Type="http://schemas.openxmlformats.org/officeDocument/2006/relationships/oleObject" Target="../embeddings/oleObject30.bin"/><Relationship Id="rId3" Type="http://schemas.openxmlformats.org/officeDocument/2006/relationships/image" Target="../media/image91.wmf"/><Relationship Id="rId7" Type="http://schemas.openxmlformats.org/officeDocument/2006/relationships/image" Target="../media/image92.emf"/><Relationship Id="rId12" Type="http://schemas.openxmlformats.org/officeDocument/2006/relationships/image" Target="../media/image94.wmf"/><Relationship Id="rId2" Type="http://schemas.openxmlformats.org/officeDocument/2006/relationships/oleObject" Target="../embeddings/oleObject27.bin"/><Relationship Id="rId1" Type="http://schemas.openxmlformats.org/officeDocument/2006/relationships/slideLayout" Target="../slideLayouts/slideLayout7.xml"/><Relationship Id="rId6" Type="http://schemas.openxmlformats.org/officeDocument/2006/relationships/image" Target="../media/image92.png"/><Relationship Id="rId11" Type="http://schemas.openxmlformats.org/officeDocument/2006/relationships/oleObject" Target="../embeddings/oleObject29.bin"/><Relationship Id="rId5" Type="http://schemas.openxmlformats.org/officeDocument/2006/relationships/image" Target="../media/image91.wmf"/><Relationship Id="rId10" Type="http://schemas.openxmlformats.org/officeDocument/2006/relationships/image" Target="../media/image29.png"/><Relationship Id="rId4" Type="http://schemas.openxmlformats.org/officeDocument/2006/relationships/oleObject" Target="../embeddings/oleObject27.bin"/><Relationship Id="rId9" Type="http://schemas.openxmlformats.org/officeDocument/2006/relationships/image" Target="../media/image93.wmf"/><Relationship Id="rId14" Type="http://schemas.openxmlformats.org/officeDocument/2006/relationships/image" Target="../media/image95.emf"/></Relationships>
</file>

<file path=ppt/slides/_rels/slide39.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96.emf"/><Relationship Id="rId7" Type="http://schemas.openxmlformats.org/officeDocument/2006/relationships/image" Target="../media/image100.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99.png"/><Relationship Id="rId5" Type="http://schemas.openxmlformats.org/officeDocument/2006/relationships/image" Target="../media/image97.wmf"/><Relationship Id="rId4" Type="http://schemas.openxmlformats.org/officeDocument/2006/relationships/oleObject" Target="../embeddings/oleObject31.bin"/><Relationship Id="rId9" Type="http://schemas.openxmlformats.org/officeDocument/2006/relationships/image" Target="../media/image102.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8" Type="http://schemas.openxmlformats.org/officeDocument/2006/relationships/image" Target="../media/image101.wmf"/><Relationship Id="rId3" Type="http://schemas.openxmlformats.org/officeDocument/2006/relationships/oleObject" Target="../embeddings/oleObject32.bin"/><Relationship Id="rId7" Type="http://schemas.openxmlformats.org/officeDocument/2006/relationships/oleObject" Target="../embeddings/oleObject34.bin"/><Relationship Id="rId2" Type="http://schemas.openxmlformats.org/officeDocument/2006/relationships/image" Target="../media/image98.png"/><Relationship Id="rId1" Type="http://schemas.openxmlformats.org/officeDocument/2006/relationships/slideLayout" Target="../slideLayouts/slideLayout7.xml"/><Relationship Id="rId6" Type="http://schemas.openxmlformats.org/officeDocument/2006/relationships/image" Target="../media/image100.wmf"/><Relationship Id="rId5" Type="http://schemas.openxmlformats.org/officeDocument/2006/relationships/oleObject" Target="../embeddings/oleObject33.bin"/><Relationship Id="rId10" Type="http://schemas.openxmlformats.org/officeDocument/2006/relationships/image" Target="../media/image102.wmf"/><Relationship Id="rId4" Type="http://schemas.openxmlformats.org/officeDocument/2006/relationships/image" Target="../media/image99.wmf"/><Relationship Id="rId9" Type="http://schemas.openxmlformats.org/officeDocument/2006/relationships/oleObject" Target="../embeddings/oleObject35.bin"/></Relationships>
</file>

<file path=ppt/slides/_rels/slide42.xml.rels><?xml version="1.0" encoding="UTF-8" standalone="yes"?>
<Relationships xmlns="http://schemas.openxmlformats.org/package/2006/relationships"><Relationship Id="rId8" Type="http://schemas.openxmlformats.org/officeDocument/2006/relationships/image" Target="../media/image106.wmf"/><Relationship Id="rId3" Type="http://schemas.openxmlformats.org/officeDocument/2006/relationships/oleObject" Target="../embeddings/oleObject36.bin"/><Relationship Id="rId7" Type="http://schemas.openxmlformats.org/officeDocument/2006/relationships/oleObject" Target="../embeddings/oleObject38.bin"/><Relationship Id="rId2" Type="http://schemas.openxmlformats.org/officeDocument/2006/relationships/image" Target="../media/image103.emf"/><Relationship Id="rId1" Type="http://schemas.openxmlformats.org/officeDocument/2006/relationships/slideLayout" Target="../slideLayouts/slideLayout7.xml"/><Relationship Id="rId6" Type="http://schemas.openxmlformats.org/officeDocument/2006/relationships/image" Target="../media/image105.wmf"/><Relationship Id="rId5" Type="http://schemas.openxmlformats.org/officeDocument/2006/relationships/oleObject" Target="../embeddings/oleObject37.bin"/><Relationship Id="rId4" Type="http://schemas.openxmlformats.org/officeDocument/2006/relationships/image" Target="../media/image104.wmf"/><Relationship Id="rId9" Type="http://schemas.openxmlformats.org/officeDocument/2006/relationships/comments" Target="../comments/comment1.xml"/></Relationships>
</file>

<file path=ppt/slides/_rels/slide43.xml.rels><?xml version="1.0" encoding="UTF-8" standalone="yes"?>
<Relationships xmlns="http://schemas.openxmlformats.org/package/2006/relationships"><Relationship Id="rId2" Type="http://schemas.openxmlformats.org/officeDocument/2006/relationships/image" Target="../media/image103.emf"/><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8" Type="http://schemas.openxmlformats.org/officeDocument/2006/relationships/image" Target="../media/image109.wmf"/><Relationship Id="rId13" Type="http://schemas.openxmlformats.org/officeDocument/2006/relationships/oleObject" Target="../embeddings/oleObject44.bin"/><Relationship Id="rId3" Type="http://schemas.openxmlformats.org/officeDocument/2006/relationships/oleObject" Target="../embeddings/oleObject39.bin"/><Relationship Id="rId7" Type="http://schemas.openxmlformats.org/officeDocument/2006/relationships/oleObject" Target="../embeddings/oleObject41.bin"/><Relationship Id="rId12" Type="http://schemas.openxmlformats.org/officeDocument/2006/relationships/image" Target="../media/image111.wmf"/><Relationship Id="rId2" Type="http://schemas.openxmlformats.org/officeDocument/2006/relationships/image" Target="../media/image103.emf"/><Relationship Id="rId1" Type="http://schemas.openxmlformats.org/officeDocument/2006/relationships/slideLayout" Target="../slideLayouts/slideLayout7.xml"/><Relationship Id="rId6" Type="http://schemas.openxmlformats.org/officeDocument/2006/relationships/image" Target="../media/image108.wmf"/><Relationship Id="rId11" Type="http://schemas.openxmlformats.org/officeDocument/2006/relationships/oleObject" Target="../embeddings/oleObject43.bin"/><Relationship Id="rId5" Type="http://schemas.openxmlformats.org/officeDocument/2006/relationships/oleObject" Target="../embeddings/oleObject40.bin"/><Relationship Id="rId10" Type="http://schemas.openxmlformats.org/officeDocument/2006/relationships/image" Target="../media/image110.wmf"/><Relationship Id="rId4" Type="http://schemas.openxmlformats.org/officeDocument/2006/relationships/image" Target="../media/image107.wmf"/><Relationship Id="rId9" Type="http://schemas.openxmlformats.org/officeDocument/2006/relationships/oleObject" Target="../embeddings/oleObject42.bin"/><Relationship Id="rId14" Type="http://schemas.openxmlformats.org/officeDocument/2006/relationships/image" Target="../media/image112.wmf"/></Relationships>
</file>

<file path=ppt/slides/_rels/slide45.xml.rels><?xml version="1.0" encoding="UTF-8" standalone="yes"?>
<Relationships xmlns="http://schemas.openxmlformats.org/package/2006/relationships"><Relationship Id="rId3" Type="http://schemas.openxmlformats.org/officeDocument/2006/relationships/oleObject" Target="../embeddings/oleObject45.bin"/><Relationship Id="rId2" Type="http://schemas.openxmlformats.org/officeDocument/2006/relationships/image" Target="../media/image103.emf"/><Relationship Id="rId1" Type="http://schemas.openxmlformats.org/officeDocument/2006/relationships/slideLayout" Target="../slideLayouts/slideLayout7.xml"/><Relationship Id="rId6" Type="http://schemas.openxmlformats.org/officeDocument/2006/relationships/image" Target="../media/image114.wmf"/><Relationship Id="rId5" Type="http://schemas.openxmlformats.org/officeDocument/2006/relationships/oleObject" Target="../embeddings/oleObject46.bin"/><Relationship Id="rId4" Type="http://schemas.openxmlformats.org/officeDocument/2006/relationships/image" Target="../media/image113.wmf"/></Relationships>
</file>

<file path=ppt/slides/_rels/slide46.xml.rels><?xml version="1.0" encoding="UTF-8" standalone="yes"?>
<Relationships xmlns="http://schemas.openxmlformats.org/package/2006/relationships"><Relationship Id="rId8" Type="http://schemas.openxmlformats.org/officeDocument/2006/relationships/image" Target="../media/image117.wmf"/><Relationship Id="rId3" Type="http://schemas.openxmlformats.org/officeDocument/2006/relationships/oleObject" Target="../embeddings/oleObject47.bin"/><Relationship Id="rId7" Type="http://schemas.openxmlformats.org/officeDocument/2006/relationships/oleObject" Target="../embeddings/oleObject49.bin"/><Relationship Id="rId2" Type="http://schemas.openxmlformats.org/officeDocument/2006/relationships/image" Target="../media/image103.emf"/><Relationship Id="rId1" Type="http://schemas.openxmlformats.org/officeDocument/2006/relationships/slideLayout" Target="../slideLayouts/slideLayout7.xml"/><Relationship Id="rId6" Type="http://schemas.openxmlformats.org/officeDocument/2006/relationships/image" Target="../media/image116.wmf"/><Relationship Id="rId5" Type="http://schemas.openxmlformats.org/officeDocument/2006/relationships/oleObject" Target="../embeddings/oleObject48.bin"/><Relationship Id="rId4" Type="http://schemas.openxmlformats.org/officeDocument/2006/relationships/image" Target="../media/image115.wmf"/></Relationships>
</file>

<file path=ppt/slides/_rels/slide47.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7.xml"/><Relationship Id="rId5" Type="http://schemas.openxmlformats.org/officeDocument/2006/relationships/image" Target="../media/image121.png"/><Relationship Id="rId4" Type="http://schemas.openxmlformats.org/officeDocument/2006/relationships/image" Target="../media/image120.png"/></Relationships>
</file>

<file path=ppt/slides/_rels/slide48.xml.rels><?xml version="1.0" encoding="UTF-8" standalone="yes"?>
<Relationships xmlns="http://schemas.openxmlformats.org/package/2006/relationships"><Relationship Id="rId3" Type="http://schemas.openxmlformats.org/officeDocument/2006/relationships/image" Target="../media/image123.svg"/><Relationship Id="rId2" Type="http://schemas.openxmlformats.org/officeDocument/2006/relationships/image" Target="../media/image122.png"/><Relationship Id="rId1" Type="http://schemas.openxmlformats.org/officeDocument/2006/relationships/slideLayout" Target="../slideLayouts/slideLayout7.xml"/><Relationship Id="rId6" Type="http://schemas.openxmlformats.org/officeDocument/2006/relationships/image" Target="../media/image125.png"/><Relationship Id="rId5" Type="http://schemas.openxmlformats.org/officeDocument/2006/relationships/image" Target="../media/image119.png"/><Relationship Id="rId4" Type="http://schemas.openxmlformats.org/officeDocument/2006/relationships/image" Target="../media/image124.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3.png"/><Relationship Id="rId7"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4.emf"/><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6.sv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4.emf"/><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6.sv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4.emf"/><Relationship Id="rId5" Type="http://schemas.openxmlformats.org/officeDocument/2006/relationships/image" Target="../media/image23.png"/><Relationship Id="rId4" Type="http://schemas.openxmlformats.org/officeDocument/2006/relationships/image" Target="../media/image6.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Content Placeholder 2">
            <a:extLst>
              <a:ext uri="{FF2B5EF4-FFF2-40B4-BE49-F238E27FC236}">
                <a16:creationId xmlns:a16="http://schemas.microsoft.com/office/drawing/2014/main" id="{3083CD23-EBA3-93DC-42F6-2910D5F54C8D}"/>
              </a:ext>
            </a:extLst>
          </p:cNvPr>
          <p:cNvSpPr>
            <a:spLocks noGrp="1"/>
          </p:cNvSpPr>
          <p:nvPr>
            <p:ph idx="1"/>
          </p:nvPr>
        </p:nvSpPr>
        <p:spPr>
          <a:xfrm>
            <a:off x="3086100" y="2962276"/>
            <a:ext cx="12344400" cy="6331745"/>
          </a:xfrm>
        </p:spPr>
        <p:txBody>
          <a:bodyPr/>
          <a:lstStyle/>
          <a:p>
            <a:pPr marL="0" marR="0" lvl="0" indent="0" algn="ctr" rtl="0">
              <a:lnSpc>
                <a:spcPct val="150000"/>
              </a:lnSpc>
              <a:spcBef>
                <a:spcPts val="0"/>
              </a:spcBef>
              <a:spcAft>
                <a:spcPts val="0"/>
              </a:spcAft>
              <a:buNone/>
            </a:pPr>
            <a:r>
              <a:rPr lang="en-US" sz="6000" b="1" i="0" u="none" strike="noStrike" cap="none" dirty="0">
                <a:solidFill>
                  <a:srgbClr val="7030A0"/>
                </a:solidFill>
                <a:latin typeface="Arial"/>
                <a:ea typeface="Arial"/>
                <a:cs typeface="Arial"/>
                <a:sym typeface="Arial"/>
              </a:rPr>
              <a:t>CHÀO MỪNG CÁC EM </a:t>
            </a:r>
            <a:endParaRPr lang="en-US" sz="6000" dirty="0">
              <a:solidFill>
                <a:srgbClr val="7030A0"/>
              </a:solidFill>
            </a:endParaRPr>
          </a:p>
          <a:p>
            <a:pPr marL="0" marR="0" lvl="0" indent="0" algn="ctr" rtl="0">
              <a:lnSpc>
                <a:spcPct val="150000"/>
              </a:lnSpc>
              <a:spcBef>
                <a:spcPts val="0"/>
              </a:spcBef>
              <a:spcAft>
                <a:spcPts val="0"/>
              </a:spcAft>
              <a:buNone/>
            </a:pPr>
            <a:r>
              <a:rPr lang="en-US" sz="6000" b="1" i="0" u="none" strike="noStrike" cap="none" dirty="0">
                <a:solidFill>
                  <a:srgbClr val="7030A0"/>
                </a:solidFill>
                <a:latin typeface="Arial"/>
                <a:ea typeface="Arial"/>
                <a:cs typeface="Arial"/>
                <a:sym typeface="Arial"/>
              </a:rPr>
              <a:t>ĐẾN VỚI BÀI HỌC HÔM NAY!</a:t>
            </a:r>
          </a:p>
          <a:p>
            <a:pPr marL="0" indent="0" algn="ctr">
              <a:buNone/>
            </a:pPr>
            <a:endParaRPr lang="en-US" altLang="en-US" sz="1200" dirty="0">
              <a:solidFill>
                <a:srgbClr val="0000FF"/>
              </a:solidFill>
              <a:latin typeface="Times New Roman" panose="02020603050405020304" pitchFamily="18" charset="0"/>
              <a:cs typeface="Times New Roman" panose="02020603050405020304" pitchFamily="18" charset="0"/>
            </a:endParaRPr>
          </a:p>
          <a:p>
            <a:pPr marL="0" indent="0" algn="ctr">
              <a:buNone/>
            </a:pPr>
            <a:endParaRPr lang="en-US" altLang="en-US" sz="1200" dirty="0">
              <a:solidFill>
                <a:srgbClr val="0000FF"/>
              </a:solidFill>
              <a:latin typeface="Times New Roman" panose="02020603050405020304" pitchFamily="18" charset="0"/>
              <a:cs typeface="Times New Roman" panose="02020603050405020304" pitchFamily="18" charset="0"/>
            </a:endParaRPr>
          </a:p>
          <a:p>
            <a:pPr marL="0" indent="0" algn="ctr">
              <a:buNone/>
            </a:pPr>
            <a:endParaRPr lang="en-US" altLang="en-US" sz="1200" dirty="0">
              <a:solidFill>
                <a:srgbClr val="0000FF"/>
              </a:solidFill>
              <a:latin typeface="Times New Roman" panose="02020603050405020304" pitchFamily="18" charset="0"/>
              <a:cs typeface="Times New Roman" panose="02020603050405020304" pitchFamily="18" charset="0"/>
            </a:endParaRPr>
          </a:p>
          <a:p>
            <a:pPr marL="0" indent="0" algn="ctr">
              <a:buNone/>
            </a:pPr>
            <a:endParaRPr lang="en-US" altLang="en-US" sz="1200" dirty="0">
              <a:solidFill>
                <a:srgbClr val="0000FF"/>
              </a:solidFill>
              <a:latin typeface="Times New Roman" panose="02020603050405020304" pitchFamily="18" charset="0"/>
              <a:cs typeface="Times New Roman" panose="02020603050405020304" pitchFamily="18" charset="0"/>
            </a:endParaRPr>
          </a:p>
        </p:txBody>
      </p:sp>
      <p:sp>
        <p:nvSpPr>
          <p:cNvPr id="5123" name="Rectangle 60">
            <a:extLst>
              <a:ext uri="{FF2B5EF4-FFF2-40B4-BE49-F238E27FC236}">
                <a16:creationId xmlns:a16="http://schemas.microsoft.com/office/drawing/2014/main" id="{AAC93BC4-17AD-0967-E660-7320447B2A7C}"/>
              </a:ext>
            </a:extLst>
          </p:cNvPr>
          <p:cNvSpPr>
            <a:spLocks noChangeArrowheads="1"/>
          </p:cNvSpPr>
          <p:nvPr/>
        </p:nvSpPr>
        <p:spPr bwMode="auto">
          <a:xfrm>
            <a:off x="6972300" y="432524"/>
            <a:ext cx="8343900"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3600">
                <a:solidFill>
                  <a:srgbClr val="0000FF"/>
                </a:solidFill>
                <a:latin typeface="Times New Roman" panose="02020603050405020304" pitchFamily="18" charset="0"/>
                <a:cs typeface="Times New Roman" panose="02020603050405020304" pitchFamily="18" charset="0"/>
              </a:rPr>
              <a:t>SỞ GD&amp;ĐT BÌNH ĐỊNH</a:t>
            </a:r>
          </a:p>
          <a:p>
            <a:pPr algn="ctr">
              <a:spcBef>
                <a:spcPct val="0"/>
              </a:spcBef>
              <a:buFontTx/>
              <a:buNone/>
            </a:pPr>
            <a:r>
              <a:rPr lang="en-US" altLang="en-US" sz="3600">
                <a:solidFill>
                  <a:srgbClr val="0000FF"/>
                </a:solidFill>
                <a:latin typeface="Times New Roman" panose="02020603050405020304" pitchFamily="18" charset="0"/>
                <a:cs typeface="Times New Roman" panose="02020603050405020304" pitchFamily="18" charset="0"/>
              </a:rPr>
              <a:t>PHÒNG GD&amp;ĐT TP. QUY NHƠN</a:t>
            </a:r>
          </a:p>
          <a:p>
            <a:pPr algn="ctr">
              <a:spcBef>
                <a:spcPct val="0"/>
              </a:spcBef>
              <a:buFontTx/>
              <a:buNone/>
            </a:pPr>
            <a:r>
              <a:rPr lang="en-US" altLang="en-US" sz="3600" b="1">
                <a:solidFill>
                  <a:srgbClr val="0000FF"/>
                </a:solidFill>
                <a:latin typeface="Times New Roman" panose="02020603050405020304" pitchFamily="18" charset="0"/>
                <a:cs typeface="Times New Roman" panose="02020603050405020304" pitchFamily="18" charset="0"/>
              </a:rPr>
              <a:t>TRƯỜNG THCS LÊ HỒNG PHONG</a:t>
            </a:r>
            <a:r>
              <a:rPr lang="en-US" altLang="en-US" sz="3600">
                <a:solidFill>
                  <a:srgbClr val="0000FF"/>
                </a:solidFill>
                <a:latin typeface="Times New Roman" panose="02020603050405020304" pitchFamily="18" charset="0"/>
                <a:cs typeface="Times New Roman" panose="02020603050405020304" pitchFamily="18" charset="0"/>
              </a:rPr>
              <a:t>      </a:t>
            </a:r>
          </a:p>
        </p:txBody>
      </p:sp>
      <p:sp>
        <p:nvSpPr>
          <p:cNvPr id="3076" name="WordArt 4">
            <a:extLst>
              <a:ext uri="{FF2B5EF4-FFF2-40B4-BE49-F238E27FC236}">
                <a16:creationId xmlns:a16="http://schemas.microsoft.com/office/drawing/2014/main" id="{5D9301DE-35CB-DE7B-8743-76B1A8AEF5CF}"/>
              </a:ext>
            </a:extLst>
          </p:cNvPr>
          <p:cNvSpPr>
            <a:spLocks noChangeArrowheads="1" noChangeShapeType="1" noTextEdit="1"/>
          </p:cNvSpPr>
          <p:nvPr/>
        </p:nvSpPr>
        <p:spPr bwMode="auto">
          <a:xfrm>
            <a:off x="4572000" y="6629400"/>
            <a:ext cx="9144000" cy="914400"/>
          </a:xfrm>
          <a:prstGeom prst="rect">
            <a:avLst/>
          </a:prstGeom>
        </p:spPr>
        <p:txBody>
          <a:bodyPr wrap="none" fromWordArt="1">
            <a:prstTxWarp prst="textPlain">
              <a:avLst>
                <a:gd name="adj" fmla="val 50000"/>
              </a:avLst>
            </a:prstTxWarp>
          </a:bodyPr>
          <a:lstStyle/>
          <a:p>
            <a:pPr algn="ctr">
              <a:defRPr/>
            </a:pPr>
            <a:r>
              <a:rPr lang="en-US" sz="2400" kern="10" dirty="0">
                <a:ln w="9525">
                  <a:solidFill>
                    <a:srgbClr val="FFFF00"/>
                  </a:solidFill>
                  <a:round/>
                  <a:headEnd/>
                  <a:tailEnd/>
                </a:ln>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rPr>
              <a:t> </a:t>
            </a:r>
            <a:r>
              <a:rPr lang="en-US" sz="2400" b="1" kern="10" dirty="0" err="1">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Giáo</a:t>
            </a:r>
            <a:r>
              <a:rPr lang="en-US" sz="2400" b="1" kern="10" dirty="0">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 </a:t>
            </a:r>
            <a:r>
              <a:rPr lang="en-US" sz="2400" b="1" kern="10" dirty="0" err="1">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viên</a:t>
            </a:r>
            <a:r>
              <a:rPr lang="en-US" sz="2400" b="1" kern="10" dirty="0">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 :</a:t>
            </a:r>
            <a:r>
              <a:rPr lang="en-US" sz="2400" b="1" kern="10" dirty="0">
                <a:ln w="9525">
                  <a:solidFill>
                    <a:schemeClr val="bg1"/>
                  </a:solidFill>
                  <a:prstDash val="solid"/>
                </a:ln>
                <a:solidFill>
                  <a:srgbClr val="00B0F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 HOÀNG THỊ PHƯƠNG ANH</a:t>
            </a:r>
            <a:endParaRPr lang="en-US" sz="2400" b="1" kern="10" dirty="0">
              <a:ln w="9525">
                <a:solidFill>
                  <a:srgbClr val="FFFF00"/>
                </a:solidFill>
                <a:round/>
                <a:headEnd/>
                <a:tailEnd/>
              </a:ln>
              <a:solidFill>
                <a:srgbClr val="00B0F0"/>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endParaRPr>
          </a:p>
        </p:txBody>
      </p:sp>
      <p:pic>
        <p:nvPicPr>
          <p:cNvPr id="5125" name="Picture 22" descr="LOGO TRUONG chuan">
            <a:extLst>
              <a:ext uri="{FF2B5EF4-FFF2-40B4-BE49-F238E27FC236}">
                <a16:creationId xmlns:a16="http://schemas.microsoft.com/office/drawing/2014/main" id="{AA51EA5C-7C69-A296-31C3-95179F0F82C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14700" y="228600"/>
            <a:ext cx="3200400" cy="2450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6" name="AutoShape 12">
            <a:extLst>
              <a:ext uri="{FF2B5EF4-FFF2-40B4-BE49-F238E27FC236}">
                <a16:creationId xmlns:a16="http://schemas.microsoft.com/office/drawing/2014/main" id="{5E9A8EF7-E898-B59D-66E7-852E5585A504}"/>
              </a:ext>
            </a:extLst>
          </p:cNvPr>
          <p:cNvSpPr>
            <a:spLocks noChangeArrowheads="1"/>
          </p:cNvSpPr>
          <p:nvPr/>
        </p:nvSpPr>
        <p:spPr bwMode="auto">
          <a:xfrm>
            <a:off x="6172200" y="8572500"/>
            <a:ext cx="6172200" cy="914400"/>
          </a:xfrm>
          <a:prstGeom prst="ribbon2">
            <a:avLst>
              <a:gd name="adj1" fmla="val 23435"/>
              <a:gd name="adj2" fmla="val 6912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870" tIns="51435" rIns="102870" bIns="51435"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700" b="1" dirty="0" err="1">
                <a:latin typeface="Times New Roman" panose="02020603050405020304" pitchFamily="18" charset="0"/>
              </a:rPr>
              <a:t>Năm</a:t>
            </a:r>
            <a:r>
              <a:rPr lang="en-US" altLang="en-US" sz="2700" b="1" dirty="0">
                <a:latin typeface="Times New Roman" panose="02020603050405020304" pitchFamily="18" charset="0"/>
              </a:rPr>
              <a:t> </a:t>
            </a:r>
            <a:r>
              <a:rPr lang="en-US" altLang="en-US" sz="2700" b="1" dirty="0" err="1">
                <a:latin typeface="Times New Roman" panose="02020603050405020304" pitchFamily="18" charset="0"/>
              </a:rPr>
              <a:t>học</a:t>
            </a:r>
            <a:r>
              <a:rPr lang="en-US" altLang="en-US" sz="2700" b="1" dirty="0">
                <a:latin typeface="Times New Roman" panose="02020603050405020304" pitchFamily="18" charset="0"/>
              </a:rPr>
              <a:t>: 2024 - 2025</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srcRect/>
          <a:stretch>
            <a:fillRect/>
          </a:stretch>
        </p:blipFill>
        <p:spPr>
          <a:xfrm rot="2782518">
            <a:off x="16011183" y="-450072"/>
            <a:ext cx="1749946" cy="1827620"/>
          </a:xfrm>
          <a:prstGeom prst="rect">
            <a:avLst/>
          </a:prstGeom>
        </p:spPr>
      </p:pic>
      <p:pic>
        <p:nvPicPr>
          <p:cNvPr id="39" name="Picture 1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3500727">
            <a:off x="-265360" y="9094411"/>
            <a:ext cx="2345824" cy="601384"/>
          </a:xfrm>
          <a:prstGeom prst="rect">
            <a:avLst/>
          </a:prstGeom>
        </p:spPr>
      </p:pic>
      <p:sp>
        <p:nvSpPr>
          <p:cNvPr id="3" name="TextBox 2">
            <a:extLst>
              <a:ext uri="{FF2B5EF4-FFF2-40B4-BE49-F238E27FC236}">
                <a16:creationId xmlns:a16="http://schemas.microsoft.com/office/drawing/2014/main" id="{3B50C682-A76A-4790-96DE-BCC283BECCC8}"/>
              </a:ext>
            </a:extLst>
          </p:cNvPr>
          <p:cNvSpPr txBox="1"/>
          <p:nvPr/>
        </p:nvSpPr>
        <p:spPr>
          <a:xfrm>
            <a:off x="613964" y="98501"/>
            <a:ext cx="16942101" cy="7980454"/>
          </a:xfrm>
          <a:prstGeom prst="rect">
            <a:avLst/>
          </a:prstGeom>
          <a:noFill/>
        </p:spPr>
        <p:txBody>
          <a:bodyPr wrap="square">
            <a:spAutoFit/>
          </a:bodyPr>
          <a:lstStyle/>
          <a:p>
            <a:pPr algn="just">
              <a:lnSpc>
                <a:spcPct val="150000"/>
              </a:lnSpc>
              <a:spcAft>
                <a:spcPts val="800"/>
              </a:spcAft>
            </a:pP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vi-VN" sz="4000" kern="100" dirty="0">
                <a:latin typeface="Arial" panose="020B0604020202020204" pitchFamily="34" charset="0"/>
                <a:ea typeface="Times New Roman" panose="02020603050405020304" pitchFamily="18" charset="0"/>
                <a:cs typeface="Arial" panose="020B0604020202020204" pitchFamily="34" charset="0"/>
              </a:rPr>
              <a:t>Cho đường thẳng a là tiếp tuyến của đường tròn </a:t>
            </a:r>
            <a:r>
              <a:rPr lang="en-US" sz="4000" kern="100" dirty="0">
                <a:latin typeface="Arial" panose="020B0604020202020204" pitchFamily="34" charset="0"/>
                <a:ea typeface="Times New Roman" panose="02020603050405020304" pitchFamily="18" charset="0"/>
                <a:cs typeface="Arial" panose="020B0604020202020204" pitchFamily="34" charset="0"/>
              </a:rPr>
              <a:t>(</a:t>
            </a:r>
            <a:r>
              <a:rPr lang="vi-VN" sz="4000" kern="100" dirty="0">
                <a:latin typeface="Arial" panose="020B0604020202020204" pitchFamily="34" charset="0"/>
                <a:ea typeface="Times New Roman" panose="02020603050405020304" pitchFamily="18" charset="0"/>
                <a:cs typeface="Arial" panose="020B0604020202020204" pitchFamily="34" charset="0"/>
              </a:rPr>
              <a:t>O</a:t>
            </a:r>
            <a:r>
              <a:rPr lang="en-US" sz="4000" kern="100" dirty="0">
                <a:latin typeface="Arial" panose="020B0604020202020204" pitchFamily="34" charset="0"/>
                <a:ea typeface="Times New Roman" panose="02020603050405020304" pitchFamily="18" charset="0"/>
                <a:cs typeface="Arial" panose="020B0604020202020204" pitchFamily="34" charset="0"/>
              </a:rPr>
              <a:t>;</a:t>
            </a:r>
            <a:r>
              <a:rPr lang="vi-VN"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a:latin typeface="Arial" panose="020B0604020202020204" pitchFamily="34" charset="0"/>
                <a:ea typeface="Times New Roman" panose="02020603050405020304" pitchFamily="18" charset="0"/>
                <a:cs typeface="Arial" panose="020B0604020202020204" pitchFamily="34" charset="0"/>
              </a:rPr>
              <a:t>R).</a:t>
            </a:r>
            <a:r>
              <a:rPr lang="vi-VN" sz="4000" kern="100" dirty="0">
                <a:latin typeface="Arial" panose="020B0604020202020204" pitchFamily="34" charset="0"/>
                <a:ea typeface="Times New Roman" panose="02020603050405020304" pitchFamily="18" charset="0"/>
                <a:cs typeface="Arial" panose="020B0604020202020204" pitchFamily="34" charset="0"/>
              </a:rPr>
              <a:t> </a:t>
            </a:r>
            <a:endParaRPr lang="en-US" sz="4000" kern="100" dirty="0">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800"/>
              </a:spcAft>
            </a:pPr>
            <a:r>
              <a:rPr lang="vi-VN" sz="4000" kern="100" dirty="0">
                <a:latin typeface="Arial" panose="020B0604020202020204" pitchFamily="34" charset="0"/>
                <a:ea typeface="Times New Roman" panose="02020603050405020304" pitchFamily="18" charset="0"/>
                <a:cs typeface="Arial" panose="020B0604020202020204" pitchFamily="34" charset="0"/>
              </a:rPr>
              <a:t>Gọi H là hình chiếu của tâm O lên đường thẳng a</a:t>
            </a:r>
            <a:r>
              <a:rPr lang="en-US" sz="4000" kern="100" dirty="0">
                <a:latin typeface="Arial" panose="020B0604020202020204" pitchFamily="34" charset="0"/>
                <a:ea typeface="Times New Roman" panose="02020603050405020304" pitchFamily="18" charset="0"/>
                <a:cs typeface="Arial" panose="020B0604020202020204" pitchFamily="34" charset="0"/>
              </a:rPr>
              <a:t>.</a:t>
            </a:r>
          </a:p>
          <a:p>
            <a:pPr marL="742950" indent="-742950" algn="just">
              <a:lnSpc>
                <a:spcPct val="150000"/>
              </a:lnSpc>
              <a:spcAft>
                <a:spcPts val="800"/>
              </a:spcAft>
              <a:buAutoNum type="alphaLcParenR"/>
            </a:pPr>
            <a:r>
              <a:rPr lang="en-US" sz="4000" kern="100" dirty="0">
                <a:latin typeface="Arial" panose="020B0604020202020204" pitchFamily="34" charset="0"/>
                <a:ea typeface="Times New Roman" panose="02020603050405020304" pitchFamily="18" charset="0"/>
                <a:cs typeface="Arial" panose="020B0604020202020204" pitchFamily="34" charset="0"/>
              </a:rPr>
              <a:t>S</a:t>
            </a:r>
            <a:r>
              <a:rPr lang="vi-VN" sz="4000" kern="100" dirty="0">
                <a:latin typeface="Arial" panose="020B0604020202020204" pitchFamily="34" charset="0"/>
                <a:ea typeface="Times New Roman" panose="02020603050405020304" pitchFamily="18" charset="0"/>
                <a:cs typeface="Arial" panose="020B0604020202020204" pitchFamily="34" charset="0"/>
              </a:rPr>
              <a:t>o sánh khoảng cách O</a:t>
            </a:r>
            <a:r>
              <a:rPr lang="en-US" sz="4000" kern="100" dirty="0">
                <a:latin typeface="Arial" panose="020B0604020202020204" pitchFamily="34" charset="0"/>
                <a:ea typeface="Times New Roman" panose="02020603050405020304" pitchFamily="18" charset="0"/>
                <a:cs typeface="Arial" panose="020B0604020202020204" pitchFamily="34" charset="0"/>
              </a:rPr>
              <a:t>H </a:t>
            </a:r>
            <a:r>
              <a:rPr lang="vi-VN" sz="4000" kern="100" dirty="0">
                <a:latin typeface="Arial" panose="020B0604020202020204" pitchFamily="34" charset="0"/>
                <a:ea typeface="Times New Roman" panose="02020603050405020304" pitchFamily="18" charset="0"/>
                <a:cs typeface="Arial" panose="020B0604020202020204" pitchFamily="34" charset="0"/>
              </a:rPr>
              <a:t>từ tâm O lên đường thẳng </a:t>
            </a:r>
            <a:r>
              <a:rPr lang="en-US" sz="4000" kern="100" dirty="0">
                <a:latin typeface="Arial" panose="020B0604020202020204" pitchFamily="34" charset="0"/>
                <a:ea typeface="Times New Roman" panose="02020603050405020304" pitchFamily="18" charset="0"/>
                <a:cs typeface="Arial" panose="020B0604020202020204" pitchFamily="34" charset="0"/>
              </a:rPr>
              <a:t>                          </a:t>
            </a:r>
          </a:p>
          <a:p>
            <a:pPr algn="just">
              <a:lnSpc>
                <a:spcPct val="150000"/>
              </a:lnSpc>
              <a:spcAft>
                <a:spcPts val="800"/>
              </a:spcAft>
            </a:pPr>
            <a:r>
              <a:rPr lang="vi-VN" sz="4000" kern="100" dirty="0">
                <a:latin typeface="Arial" panose="020B0604020202020204" pitchFamily="34" charset="0"/>
                <a:ea typeface="Times New Roman" panose="02020603050405020304" pitchFamily="18" charset="0"/>
                <a:cs typeface="Arial" panose="020B0604020202020204" pitchFamily="34" charset="0"/>
              </a:rPr>
              <a:t>a v</a:t>
            </a:r>
            <a:r>
              <a:rPr lang="en-US" sz="4000" kern="100" dirty="0">
                <a:latin typeface="Arial" panose="020B0604020202020204" pitchFamily="34" charset="0"/>
                <a:ea typeface="Times New Roman" panose="02020603050405020304" pitchFamily="18" charset="0"/>
                <a:cs typeface="Arial" panose="020B0604020202020204" pitchFamily="34" charset="0"/>
              </a:rPr>
              <a:t>à</a:t>
            </a:r>
            <a:r>
              <a:rPr lang="vi-VN" sz="4000" kern="100" dirty="0">
                <a:latin typeface="Arial" panose="020B0604020202020204" pitchFamily="34" charset="0"/>
                <a:ea typeface="Times New Roman" panose="02020603050405020304" pitchFamily="18" charset="0"/>
                <a:cs typeface="Arial" panose="020B0604020202020204" pitchFamily="34" charset="0"/>
              </a:rPr>
              <a:t> bán kính </a:t>
            </a:r>
            <a:r>
              <a:rPr lang="en-US" sz="4000" kern="100" dirty="0">
                <a:latin typeface="Arial" panose="020B0604020202020204" pitchFamily="34" charset="0"/>
                <a:ea typeface="Times New Roman" panose="02020603050405020304" pitchFamily="18" charset="0"/>
                <a:cs typeface="Arial" panose="020B0604020202020204" pitchFamily="34" charset="0"/>
              </a:rPr>
              <a:t>R.</a:t>
            </a:r>
          </a:p>
          <a:p>
            <a:pPr algn="just">
              <a:lnSpc>
                <a:spcPct val="150000"/>
              </a:lnSpc>
              <a:spcAft>
                <a:spcPts val="800"/>
              </a:spcAft>
            </a:pPr>
            <a:r>
              <a:rPr lang="en-US" sz="4000" kern="100" dirty="0">
                <a:latin typeface="Arial" panose="020B0604020202020204" pitchFamily="34" charset="0"/>
                <a:ea typeface="Times New Roman" panose="02020603050405020304" pitchFamily="18" charset="0"/>
                <a:cs typeface="Arial" panose="020B0604020202020204" pitchFamily="34" charset="0"/>
              </a:rPr>
              <a:t>b) Đ</a:t>
            </a:r>
            <a:r>
              <a:rPr lang="vi-VN" sz="4000" kern="100" dirty="0">
                <a:latin typeface="Arial" panose="020B0604020202020204" pitchFamily="34" charset="0"/>
                <a:ea typeface="Times New Roman" panose="02020603050405020304" pitchFamily="18" charset="0"/>
                <a:cs typeface="Arial" panose="020B0604020202020204" pitchFamily="34" charset="0"/>
              </a:rPr>
              <a:t>iểm H có thuộc đường tròn </a:t>
            </a:r>
            <a:r>
              <a:rPr lang="en-US" sz="4000" kern="100" dirty="0">
                <a:latin typeface="Arial" panose="020B0604020202020204" pitchFamily="34" charset="0"/>
                <a:ea typeface="Times New Roman" panose="02020603050405020304" pitchFamily="18" charset="0"/>
                <a:cs typeface="Arial" panose="020B0604020202020204" pitchFamily="34" charset="0"/>
              </a:rPr>
              <a:t>(</a:t>
            </a:r>
            <a:r>
              <a:rPr lang="vi-VN" sz="4000" kern="100" dirty="0">
                <a:latin typeface="Arial" panose="020B0604020202020204" pitchFamily="34" charset="0"/>
                <a:ea typeface="Times New Roman" panose="02020603050405020304" pitchFamily="18" charset="0"/>
                <a:cs typeface="Arial" panose="020B0604020202020204" pitchFamily="34" charset="0"/>
              </a:rPr>
              <a:t>O</a:t>
            </a:r>
            <a:r>
              <a:rPr lang="en-US" sz="4000" kern="100" dirty="0">
                <a:latin typeface="Arial" panose="020B0604020202020204" pitchFamily="34" charset="0"/>
                <a:ea typeface="Times New Roman" panose="02020603050405020304" pitchFamily="18" charset="0"/>
                <a:cs typeface="Arial" panose="020B0604020202020204" pitchFamily="34" charset="0"/>
              </a:rPr>
              <a:t>;</a:t>
            </a:r>
            <a:r>
              <a:rPr lang="vi-VN"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a:latin typeface="Arial" panose="020B0604020202020204" pitchFamily="34" charset="0"/>
                <a:ea typeface="Times New Roman" panose="02020603050405020304" pitchFamily="18" charset="0"/>
                <a:cs typeface="Arial" panose="020B0604020202020204" pitchFamily="34" charset="0"/>
              </a:rPr>
              <a:t>R)</a:t>
            </a:r>
            <a:r>
              <a:rPr lang="vi-VN" sz="4000" kern="100" dirty="0">
                <a:latin typeface="Arial" panose="020B0604020202020204" pitchFamily="34" charset="0"/>
                <a:ea typeface="Times New Roman" panose="02020603050405020304" pitchFamily="18" charset="0"/>
                <a:cs typeface="Arial" panose="020B0604020202020204" pitchFamily="34" charset="0"/>
              </a:rPr>
              <a:t> hay không</a:t>
            </a:r>
            <a:r>
              <a:rPr lang="en-US" sz="4000" kern="100" dirty="0">
                <a:latin typeface="Arial" panose="020B0604020202020204" pitchFamily="34" charset="0"/>
                <a:ea typeface="Times New Roman" panose="02020603050405020304" pitchFamily="18" charset="0"/>
                <a:cs typeface="Arial" panose="020B0604020202020204" pitchFamily="34" charset="0"/>
              </a:rPr>
              <a:t>?</a:t>
            </a:r>
          </a:p>
          <a:p>
            <a:pPr algn="just">
              <a:lnSpc>
                <a:spcPct val="150000"/>
              </a:lnSpc>
              <a:spcAft>
                <a:spcPts val="800"/>
              </a:spcAft>
            </a:pPr>
            <a:r>
              <a:rPr lang="en-US" sz="4000" kern="100" dirty="0">
                <a:latin typeface="Arial" panose="020B0604020202020204" pitchFamily="34" charset="0"/>
                <a:ea typeface="Times New Roman" panose="02020603050405020304" pitchFamily="18" charset="0"/>
                <a:cs typeface="Arial" panose="020B0604020202020204" pitchFamily="34" charset="0"/>
              </a:rPr>
              <a:t>c) Đ</a:t>
            </a:r>
            <a:r>
              <a:rPr lang="vi-VN" sz="4000" kern="100" dirty="0">
                <a:latin typeface="Arial" panose="020B0604020202020204" pitchFamily="34" charset="0"/>
                <a:ea typeface="Times New Roman" panose="02020603050405020304" pitchFamily="18" charset="0"/>
                <a:cs typeface="Arial" panose="020B0604020202020204" pitchFamily="34" charset="0"/>
              </a:rPr>
              <a:t>iểm H có phải là tiếp điểm của đường thẳng a và đường tròn</a:t>
            </a: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vi-VN" sz="4000" kern="100" dirty="0">
                <a:latin typeface="Arial" panose="020B0604020202020204" pitchFamily="34" charset="0"/>
                <a:ea typeface="Times New Roman" panose="02020603050405020304" pitchFamily="18" charset="0"/>
                <a:cs typeface="Arial" panose="020B0604020202020204" pitchFamily="34" charset="0"/>
              </a:rPr>
              <a:t>O</a:t>
            </a:r>
            <a:r>
              <a:rPr lang="en-US" sz="4000" kern="100" dirty="0">
                <a:latin typeface="Arial" panose="020B0604020202020204" pitchFamily="34" charset="0"/>
                <a:ea typeface="Times New Roman" panose="02020603050405020304" pitchFamily="18" charset="0"/>
                <a:cs typeface="Arial" panose="020B0604020202020204" pitchFamily="34" charset="0"/>
              </a:rPr>
              <a:t>;</a:t>
            </a:r>
            <a:r>
              <a:rPr lang="vi-VN"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a:latin typeface="Arial" panose="020B0604020202020204" pitchFamily="34" charset="0"/>
                <a:ea typeface="Times New Roman" panose="02020603050405020304" pitchFamily="18" charset="0"/>
                <a:cs typeface="Arial" panose="020B0604020202020204" pitchFamily="34" charset="0"/>
              </a:rPr>
              <a:t>R)</a:t>
            </a:r>
            <a:r>
              <a:rPr lang="vi-VN" sz="4000" kern="100" dirty="0">
                <a:latin typeface="Arial" panose="020B0604020202020204" pitchFamily="34" charset="0"/>
                <a:ea typeface="Times New Roman" panose="02020603050405020304" pitchFamily="18" charset="0"/>
                <a:cs typeface="Arial" panose="020B0604020202020204" pitchFamily="34" charset="0"/>
              </a:rPr>
              <a:t> hay không</a:t>
            </a:r>
            <a:r>
              <a:rPr lang="en-US" sz="4000" kern="100" dirty="0">
                <a:latin typeface="Arial" panose="020B0604020202020204" pitchFamily="34" charset="0"/>
                <a:ea typeface="Times New Roman" panose="02020603050405020304" pitchFamily="18" charset="0"/>
                <a:cs typeface="Arial" panose="020B0604020202020204" pitchFamily="34" charset="0"/>
              </a:rPr>
              <a:t>?</a:t>
            </a:r>
          </a:p>
          <a:p>
            <a:pPr algn="just">
              <a:lnSpc>
                <a:spcPct val="150000"/>
              </a:lnSpc>
              <a:spcAft>
                <a:spcPts val="800"/>
              </a:spcAft>
            </a:pPr>
            <a:r>
              <a:rPr lang="en-US" sz="4000" kern="100" dirty="0">
                <a:latin typeface="Arial" panose="020B0604020202020204" pitchFamily="34" charset="0"/>
                <a:ea typeface="Times New Roman" panose="02020603050405020304" pitchFamily="18" charset="0"/>
                <a:cs typeface="Arial" panose="020B0604020202020204" pitchFamily="34" charset="0"/>
              </a:rPr>
              <a:t>d) Đ</a:t>
            </a:r>
            <a:r>
              <a:rPr lang="vi-VN" sz="4000" kern="100" dirty="0">
                <a:latin typeface="Arial" panose="020B0604020202020204" pitchFamily="34" charset="0"/>
                <a:ea typeface="Times New Roman" panose="02020603050405020304" pitchFamily="18" charset="0"/>
                <a:cs typeface="Arial" panose="020B0604020202020204" pitchFamily="34" charset="0"/>
              </a:rPr>
              <a:t>ường thẳng a có vuông góc với bán kính đi qua tiếp điểm hay không</a:t>
            </a:r>
            <a:r>
              <a:rPr lang="en-US" sz="4000" kern="100" dirty="0">
                <a:latin typeface="Arial" panose="020B0604020202020204" pitchFamily="34" charset="0"/>
                <a:ea typeface="Times New Roman" panose="02020603050405020304" pitchFamily="18" charset="0"/>
                <a:cs typeface="Arial" panose="020B0604020202020204" pitchFamily="34" charset="0"/>
              </a:rPr>
              <a:t>?</a:t>
            </a:r>
            <a:endParaRPr lang="en-US" sz="3200" kern="100" dirty="0">
              <a:latin typeface="Arial" panose="020B0604020202020204" pitchFamily="34" charset="0"/>
              <a:ea typeface="Calibri" panose="020F050202020403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905FE232-3AFC-268C-20CE-EF6B80DBF2FE}"/>
              </a:ext>
            </a:extLst>
          </p:cNvPr>
          <p:cNvPicPr>
            <a:picLocks noChangeAspect="1"/>
          </p:cNvPicPr>
          <p:nvPr/>
        </p:nvPicPr>
        <p:blipFill>
          <a:blip r:embed="rId5"/>
          <a:stretch>
            <a:fillRect/>
          </a:stretch>
        </p:blipFill>
        <p:spPr>
          <a:xfrm>
            <a:off x="613964" y="102095"/>
            <a:ext cx="1797068" cy="980220"/>
          </a:xfrm>
          <a:prstGeom prst="rect">
            <a:avLst/>
          </a:prstGeom>
        </p:spPr>
      </p:pic>
      <p:sp>
        <p:nvSpPr>
          <p:cNvPr id="2" name="TextBox 1">
            <a:extLst>
              <a:ext uri="{FF2B5EF4-FFF2-40B4-BE49-F238E27FC236}">
                <a16:creationId xmlns:a16="http://schemas.microsoft.com/office/drawing/2014/main" id="{FED2F65F-3294-9231-B7AE-B88EFE493739}"/>
              </a:ext>
            </a:extLst>
          </p:cNvPr>
          <p:cNvSpPr txBox="1"/>
          <p:nvPr/>
        </p:nvSpPr>
        <p:spPr>
          <a:xfrm>
            <a:off x="613964" y="8352948"/>
            <a:ext cx="17415252" cy="916276"/>
          </a:xfrm>
          <a:prstGeom prst="rect">
            <a:avLst/>
          </a:prstGeom>
          <a:solidFill>
            <a:schemeClr val="bg1"/>
          </a:solidFill>
        </p:spPr>
        <p:txBody>
          <a:bodyPr wrap="square">
            <a:spAutoFit/>
          </a:bodyPr>
          <a:lstStyle/>
          <a:p>
            <a:pPr algn="just">
              <a:lnSpc>
                <a:spcPct val="150000"/>
              </a:lnSpc>
            </a:pPr>
            <a:r>
              <a:rPr lang="en-US" sz="4000" b="1" i="0" dirty="0">
                <a:solidFill>
                  <a:srgbClr val="00B0F0"/>
                </a:solidFill>
                <a:effectLst/>
              </a:rPr>
              <a:t>d) </a:t>
            </a:r>
            <a:r>
              <a:rPr lang="vi-VN" sz="4000" b="1" i="0" dirty="0">
                <a:solidFill>
                  <a:srgbClr val="00B0F0"/>
                </a:solidFill>
                <a:effectLst/>
                <a:highlight>
                  <a:srgbClr val="FFFFFF"/>
                </a:highlight>
                <a:latin typeface="Open Sans" panose="020B0606030504020204" pitchFamily="34" charset="0"/>
              </a:rPr>
              <a:t>Đường thẳng a vuông góc với bán kính OH đi qua tiếp điểm H.</a:t>
            </a:r>
            <a:endParaRPr lang="vi-VN" sz="4000" b="1" i="0" dirty="0">
              <a:solidFill>
                <a:srgbClr val="00B0F0"/>
              </a:solidFill>
              <a:effectLst/>
            </a:endParaRPr>
          </a:p>
        </p:txBody>
      </p:sp>
      <p:pic>
        <p:nvPicPr>
          <p:cNvPr id="4" name="Picture 3">
            <a:extLst>
              <a:ext uri="{FF2B5EF4-FFF2-40B4-BE49-F238E27FC236}">
                <a16:creationId xmlns:a16="http://schemas.microsoft.com/office/drawing/2014/main" id="{52C6138F-7D6F-1584-9B13-732132C7F5CE}"/>
              </a:ext>
            </a:extLst>
          </p:cNvPr>
          <p:cNvPicPr>
            <a:picLocks noChangeAspect="1"/>
          </p:cNvPicPr>
          <p:nvPr/>
        </p:nvPicPr>
        <p:blipFill rotWithShape="1">
          <a:blip r:embed="rId6"/>
          <a:srcRect l="7966" r="8528"/>
          <a:stretch/>
        </p:blipFill>
        <p:spPr>
          <a:xfrm>
            <a:off x="14097000" y="1188488"/>
            <a:ext cx="3577036" cy="3193011"/>
          </a:xfrm>
          <a:prstGeom prst="rect">
            <a:avLst/>
          </a:prstGeom>
        </p:spPr>
      </p:pic>
    </p:spTree>
    <p:extLst>
      <p:ext uri="{BB962C8B-B14F-4D97-AF65-F5344CB8AC3E}">
        <p14:creationId xmlns:p14="http://schemas.microsoft.com/office/powerpoint/2010/main" val="1283119875"/>
      </p:ext>
    </p:extLst>
  </p:cSld>
  <p:clrMapOvr>
    <a:masterClrMapping/>
  </p:clrMapOvr>
  <p:transition spd="med">
    <p:split orient="vert"/>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 name="Group 4"/>
          <p:cNvGrpSpPr/>
          <p:nvPr/>
        </p:nvGrpSpPr>
        <p:grpSpPr>
          <a:xfrm>
            <a:off x="990600" y="4083098"/>
            <a:ext cx="16341026" cy="3582187"/>
            <a:chOff x="1066800" y="3009900"/>
            <a:chExt cx="16341026" cy="3582187"/>
          </a:xfrm>
        </p:grpSpPr>
        <p:sp>
          <p:nvSpPr>
            <p:cNvPr id="28" name="Google Shape;259;p11"/>
            <p:cNvSpPr/>
            <p:nvPr/>
          </p:nvSpPr>
          <p:spPr>
            <a:xfrm>
              <a:off x="1066800" y="3009900"/>
              <a:ext cx="16341026" cy="3582187"/>
            </a:xfrm>
            <a:prstGeom prst="roundRect">
              <a:avLst>
                <a:gd name="adj" fmla="val 16667"/>
              </a:avLst>
            </a:prstGeom>
            <a:solidFill>
              <a:schemeClr val="tx2"/>
            </a:solidFill>
            <a:ln>
              <a:noFill/>
            </a:ln>
            <a:effectLst>
              <a:outerShdw blurRad="190500" dist="228600" dir="2700000" algn="ctr">
                <a:srgbClr val="000000">
                  <a:alpha val="29803"/>
                </a:srgbClr>
              </a:outerShdw>
            </a:effectLst>
          </p:spPr>
          <p:txBody>
            <a:bodyPr spcFirstLastPara="1" wrap="square" lIns="91425" tIns="45700" rIns="91425" bIns="45700" anchor="ctr" anchorCtr="0">
              <a:noAutofit/>
            </a:bodyPr>
            <a:lstStyle/>
            <a:p>
              <a:pPr marL="0" marR="0" lvl="0" indent="0" algn="just" rtl="0">
                <a:lnSpc>
                  <a:spcPct val="150000"/>
                </a:lnSpc>
                <a:spcBef>
                  <a:spcPts val="0"/>
                </a:spcBef>
                <a:spcAft>
                  <a:spcPts val="0"/>
                </a:spcAft>
                <a:buNone/>
              </a:pPr>
              <a:endParaRPr sz="4000">
                <a:solidFill>
                  <a:schemeClr val="dk1"/>
                </a:solidFill>
                <a:latin typeface="Arial"/>
                <a:ea typeface="Arial"/>
                <a:cs typeface="Arial"/>
                <a:sym typeface="Arial"/>
              </a:endParaRPr>
            </a:p>
          </p:txBody>
        </p:sp>
        <p:sp>
          <p:nvSpPr>
            <p:cNvPr id="30" name="Rectangle 29"/>
            <p:cNvSpPr/>
            <p:nvPr/>
          </p:nvSpPr>
          <p:spPr>
            <a:xfrm>
              <a:off x="1886707" y="3467887"/>
              <a:ext cx="15029693" cy="1824923"/>
            </a:xfrm>
            <a:prstGeom prst="rect">
              <a:avLst/>
            </a:prstGeom>
          </p:spPr>
          <p:txBody>
            <a:bodyPr wrap="square">
              <a:spAutoFit/>
            </a:bodyPr>
            <a:lstStyle/>
            <a:p>
              <a:pPr algn="just" eaLnBrk="1" hangingPunct="1">
                <a:lnSpc>
                  <a:spcPct val="150000"/>
                </a:lnSpc>
                <a:spcBef>
                  <a:spcPct val="50000"/>
                </a:spcBef>
                <a:buFontTx/>
                <a:buNone/>
              </a:pPr>
              <a:r>
                <a:rPr lang="en-US" altLang="en-US" sz="4000" b="1" dirty="0" err="1">
                  <a:solidFill>
                    <a:schemeClr val="bg1"/>
                  </a:solidFill>
                  <a:latin typeface="Arial" panose="020B0604020202020204" pitchFamily="34" charset="0"/>
                </a:rPr>
                <a:t>Nếu</a:t>
              </a:r>
              <a:r>
                <a:rPr lang="en-US" altLang="en-US" sz="4000" b="1" dirty="0">
                  <a:solidFill>
                    <a:schemeClr val="bg1"/>
                  </a:solidFill>
                  <a:latin typeface="Arial" panose="020B0604020202020204" pitchFamily="34" charset="0"/>
                </a:rPr>
                <a:t> một đường thẳng </a:t>
              </a:r>
              <a:r>
                <a:rPr lang="en-US" altLang="en-US" sz="4000" b="1" dirty="0" err="1">
                  <a:solidFill>
                    <a:schemeClr val="bg1"/>
                  </a:solidFill>
                  <a:latin typeface="Arial" panose="020B0604020202020204" pitchFamily="34" charset="0"/>
                </a:rPr>
                <a:t>là</a:t>
              </a:r>
              <a:r>
                <a:rPr lang="en-US" altLang="en-US" sz="4000" b="1" dirty="0">
                  <a:solidFill>
                    <a:schemeClr val="bg1"/>
                  </a:solidFill>
                  <a:latin typeface="Arial" panose="020B0604020202020204" pitchFamily="34" charset="0"/>
                </a:rPr>
                <a:t> </a:t>
              </a:r>
              <a:r>
                <a:rPr lang="en-US" altLang="en-US" sz="4000" b="1" dirty="0" err="1">
                  <a:solidFill>
                    <a:schemeClr val="bg1"/>
                  </a:solidFill>
                  <a:latin typeface="Arial" panose="020B0604020202020204" pitchFamily="34" charset="0"/>
                </a:rPr>
                <a:t>tiếp</a:t>
              </a:r>
              <a:r>
                <a:rPr lang="en-US" altLang="en-US" sz="4000" b="1" dirty="0">
                  <a:solidFill>
                    <a:schemeClr val="bg1"/>
                  </a:solidFill>
                  <a:latin typeface="Arial" panose="020B0604020202020204" pitchFamily="34" charset="0"/>
                </a:rPr>
                <a:t> </a:t>
              </a:r>
              <a:r>
                <a:rPr lang="en-US" altLang="en-US" sz="4000" b="1" dirty="0" err="1">
                  <a:solidFill>
                    <a:schemeClr val="bg1"/>
                  </a:solidFill>
                  <a:latin typeface="Arial" panose="020B0604020202020204" pitchFamily="34" charset="0"/>
                </a:rPr>
                <a:t>tuyến</a:t>
              </a:r>
              <a:r>
                <a:rPr lang="en-US" altLang="en-US" sz="4000" b="1" dirty="0">
                  <a:solidFill>
                    <a:schemeClr val="bg1"/>
                  </a:solidFill>
                  <a:latin typeface="Arial" panose="020B0604020202020204" pitchFamily="34" charset="0"/>
                </a:rPr>
                <a:t> của đường </a:t>
              </a:r>
              <a:r>
                <a:rPr lang="en-US" altLang="en-US" sz="4000" b="1" dirty="0" err="1">
                  <a:solidFill>
                    <a:schemeClr val="bg1"/>
                  </a:solidFill>
                  <a:latin typeface="Arial" panose="020B0604020202020204" pitchFamily="34" charset="0"/>
                </a:rPr>
                <a:t>tròn</a:t>
              </a:r>
              <a:r>
                <a:rPr lang="en-US" altLang="en-US" sz="4000" b="1" dirty="0">
                  <a:solidFill>
                    <a:schemeClr val="bg1"/>
                  </a:solidFill>
                  <a:latin typeface="Arial" panose="020B0604020202020204" pitchFamily="34" charset="0"/>
                </a:rPr>
                <a:t> </a:t>
              </a:r>
              <a:r>
                <a:rPr lang="en-US" altLang="en-US" sz="4000" b="1" dirty="0" err="1">
                  <a:solidFill>
                    <a:schemeClr val="bg1"/>
                  </a:solidFill>
                  <a:latin typeface="Arial" panose="020B0604020202020204" pitchFamily="34" charset="0"/>
                </a:rPr>
                <a:t>thì</a:t>
              </a:r>
              <a:r>
                <a:rPr lang="en-US" altLang="en-US" sz="4000" b="1" dirty="0">
                  <a:solidFill>
                    <a:schemeClr val="bg1"/>
                  </a:solidFill>
                  <a:latin typeface="Arial" panose="020B0604020202020204" pitchFamily="34" charset="0"/>
                </a:rPr>
                <a:t> đường thẳng đó </a:t>
              </a:r>
              <a:r>
                <a:rPr lang="en-US" altLang="en-US" sz="4000" b="1" dirty="0" err="1">
                  <a:solidFill>
                    <a:schemeClr val="bg1"/>
                  </a:solidFill>
                  <a:latin typeface="Arial" panose="020B0604020202020204" pitchFamily="34" charset="0"/>
                </a:rPr>
                <a:t>vuông</a:t>
              </a:r>
              <a:r>
                <a:rPr lang="en-US" altLang="en-US" sz="4000" b="1" dirty="0">
                  <a:solidFill>
                    <a:schemeClr val="bg1"/>
                  </a:solidFill>
                  <a:latin typeface="Arial" panose="020B0604020202020204" pitchFamily="34" charset="0"/>
                </a:rPr>
                <a:t> góc với </a:t>
              </a:r>
              <a:r>
                <a:rPr lang="en-US" altLang="en-US" sz="4000" b="1" dirty="0" err="1">
                  <a:solidFill>
                    <a:schemeClr val="bg1"/>
                  </a:solidFill>
                  <a:latin typeface="Arial" panose="020B0604020202020204" pitchFamily="34" charset="0"/>
                </a:rPr>
                <a:t>bán</a:t>
              </a:r>
              <a:r>
                <a:rPr lang="en-US" altLang="en-US" sz="4000" b="1" dirty="0">
                  <a:solidFill>
                    <a:schemeClr val="bg1"/>
                  </a:solidFill>
                  <a:latin typeface="Arial" panose="020B0604020202020204" pitchFamily="34" charset="0"/>
                </a:rPr>
                <a:t> </a:t>
              </a:r>
              <a:r>
                <a:rPr lang="en-US" altLang="en-US" sz="4000" b="1" dirty="0" err="1">
                  <a:solidFill>
                    <a:schemeClr val="bg1"/>
                  </a:solidFill>
                  <a:latin typeface="Arial" panose="020B0604020202020204" pitchFamily="34" charset="0"/>
                </a:rPr>
                <a:t>kính</a:t>
              </a:r>
              <a:r>
                <a:rPr lang="en-US" altLang="en-US" sz="4000" dirty="0">
                  <a:solidFill>
                    <a:schemeClr val="bg1"/>
                  </a:solidFill>
                  <a:latin typeface="Arial" panose="020B0604020202020204" pitchFamily="34" charset="0"/>
                </a:rPr>
                <a:t> </a:t>
              </a:r>
              <a:r>
                <a:rPr lang="en-US" altLang="en-US" sz="4000" b="1" dirty="0" err="1">
                  <a:solidFill>
                    <a:schemeClr val="bg1"/>
                  </a:solidFill>
                  <a:latin typeface="Arial" panose="020B0604020202020204" pitchFamily="34" charset="0"/>
                </a:rPr>
                <a:t>đi</a:t>
              </a:r>
              <a:r>
                <a:rPr lang="en-US" altLang="en-US" sz="4000" b="1" dirty="0">
                  <a:solidFill>
                    <a:schemeClr val="bg1"/>
                  </a:solidFill>
                  <a:latin typeface="Arial" panose="020B0604020202020204" pitchFamily="34" charset="0"/>
                </a:rPr>
                <a:t> qua </a:t>
              </a:r>
              <a:r>
                <a:rPr lang="en-US" altLang="en-US" sz="4000" b="1" dirty="0" err="1">
                  <a:solidFill>
                    <a:schemeClr val="bg1"/>
                  </a:solidFill>
                  <a:latin typeface="Arial" panose="020B0604020202020204" pitchFamily="34" charset="0"/>
                </a:rPr>
                <a:t>tiếp</a:t>
              </a:r>
              <a:r>
                <a:rPr lang="en-US" altLang="en-US" sz="4000" b="1" dirty="0">
                  <a:solidFill>
                    <a:schemeClr val="bg1"/>
                  </a:solidFill>
                  <a:latin typeface="Arial" panose="020B0604020202020204" pitchFamily="34" charset="0"/>
                </a:rPr>
                <a:t> điểm.</a:t>
              </a:r>
            </a:p>
          </p:txBody>
        </p:sp>
      </p:grpSp>
      <p:grpSp>
        <p:nvGrpSpPr>
          <p:cNvPr id="4" name="Group 3"/>
          <p:cNvGrpSpPr/>
          <p:nvPr/>
        </p:nvGrpSpPr>
        <p:grpSpPr>
          <a:xfrm>
            <a:off x="6600446" y="1006642"/>
            <a:ext cx="5181600" cy="1424521"/>
            <a:chOff x="6858000" y="38100"/>
            <a:chExt cx="5181600" cy="1424521"/>
          </a:xfrm>
        </p:grpSpPr>
        <p:grpSp>
          <p:nvGrpSpPr>
            <p:cNvPr id="23" name="Group 9"/>
            <p:cNvGrpSpPr/>
            <p:nvPr/>
          </p:nvGrpSpPr>
          <p:grpSpPr>
            <a:xfrm>
              <a:off x="6858000" y="38100"/>
              <a:ext cx="5181600" cy="1424521"/>
              <a:chOff x="0" y="0"/>
              <a:chExt cx="6451824" cy="1216384"/>
            </a:xfrm>
          </p:grpSpPr>
          <p:sp>
            <p:nvSpPr>
              <p:cNvPr id="24" name="Freeform 10"/>
              <p:cNvSpPr/>
              <p:nvPr/>
            </p:nvSpPr>
            <p:spPr>
              <a:xfrm>
                <a:off x="12700" y="12700"/>
                <a:ext cx="6387054" cy="1147804"/>
              </a:xfrm>
              <a:custGeom>
                <a:avLst/>
                <a:gdLst/>
                <a:ahLst/>
                <a:cxnLst/>
                <a:rect l="l" t="t" r="r" b="b"/>
                <a:pathLst>
                  <a:path w="6387054" h="1147804">
                    <a:moveTo>
                      <a:pt x="146050" y="1147804"/>
                    </a:moveTo>
                    <a:lnTo>
                      <a:pt x="6241004" y="1147804"/>
                    </a:lnTo>
                    <a:cubicBezTo>
                      <a:pt x="6321015" y="1147804"/>
                      <a:pt x="6387054" y="1081764"/>
                      <a:pt x="6387054" y="1001754"/>
                    </a:cubicBezTo>
                    <a:lnTo>
                      <a:pt x="6387054" y="146050"/>
                    </a:lnTo>
                    <a:cubicBezTo>
                      <a:pt x="6387054" y="66040"/>
                      <a:pt x="6321015" y="0"/>
                      <a:pt x="6241004" y="0"/>
                    </a:cubicBezTo>
                    <a:lnTo>
                      <a:pt x="146050" y="0"/>
                    </a:lnTo>
                    <a:cubicBezTo>
                      <a:pt x="66040" y="0"/>
                      <a:pt x="0" y="66040"/>
                      <a:pt x="0" y="146050"/>
                    </a:cubicBezTo>
                    <a:lnTo>
                      <a:pt x="0" y="1001754"/>
                    </a:lnTo>
                    <a:cubicBezTo>
                      <a:pt x="0" y="1083034"/>
                      <a:pt x="66040" y="1147804"/>
                      <a:pt x="146050" y="1147804"/>
                    </a:cubicBezTo>
                    <a:close/>
                  </a:path>
                </a:pathLst>
              </a:custGeom>
              <a:solidFill>
                <a:srgbClr val="FFF7E4"/>
              </a:solidFill>
            </p:spPr>
            <p:txBody>
              <a:bodyPr/>
              <a:lstStyle/>
              <a:p>
                <a:endParaRPr lang="en-US"/>
              </a:p>
            </p:txBody>
          </p:sp>
          <p:sp>
            <p:nvSpPr>
              <p:cNvPr id="25" name="Freeform 11"/>
              <p:cNvSpPr/>
              <p:nvPr/>
            </p:nvSpPr>
            <p:spPr>
              <a:xfrm>
                <a:off x="0" y="0"/>
                <a:ext cx="6451824" cy="1216384"/>
              </a:xfrm>
              <a:custGeom>
                <a:avLst/>
                <a:gdLst/>
                <a:ahLst/>
                <a:cxnLst/>
                <a:rect l="l" t="t" r="r" b="b"/>
                <a:pathLst>
                  <a:path w="6451824" h="1216384">
                    <a:moveTo>
                      <a:pt x="6388324" y="74930"/>
                    </a:moveTo>
                    <a:cubicBezTo>
                      <a:pt x="6360384" y="30480"/>
                      <a:pt x="6310854" y="0"/>
                      <a:pt x="6253704" y="0"/>
                    </a:cubicBezTo>
                    <a:lnTo>
                      <a:pt x="158750" y="0"/>
                    </a:lnTo>
                    <a:cubicBezTo>
                      <a:pt x="71120" y="0"/>
                      <a:pt x="0" y="71120"/>
                      <a:pt x="0" y="158750"/>
                    </a:cubicBezTo>
                    <a:lnTo>
                      <a:pt x="0" y="1014454"/>
                    </a:lnTo>
                    <a:cubicBezTo>
                      <a:pt x="0" y="1066524"/>
                      <a:pt x="25400" y="1112244"/>
                      <a:pt x="63500" y="1141454"/>
                    </a:cubicBezTo>
                    <a:cubicBezTo>
                      <a:pt x="91440" y="1185904"/>
                      <a:pt x="140970" y="1216384"/>
                      <a:pt x="220244" y="1216384"/>
                    </a:cubicBezTo>
                    <a:lnTo>
                      <a:pt x="6293074" y="1216384"/>
                    </a:lnTo>
                    <a:cubicBezTo>
                      <a:pt x="6380704" y="1216384"/>
                      <a:pt x="6451824" y="1145264"/>
                      <a:pt x="6451824" y="1057634"/>
                    </a:cubicBezTo>
                    <a:lnTo>
                      <a:pt x="6451824" y="199532"/>
                    </a:lnTo>
                    <a:cubicBezTo>
                      <a:pt x="6451824" y="149860"/>
                      <a:pt x="6426424" y="104140"/>
                      <a:pt x="6388324" y="74930"/>
                    </a:cubicBezTo>
                    <a:close/>
                    <a:moveTo>
                      <a:pt x="12700" y="1014454"/>
                    </a:moveTo>
                    <a:lnTo>
                      <a:pt x="12700" y="158750"/>
                    </a:lnTo>
                    <a:cubicBezTo>
                      <a:pt x="12700" y="78740"/>
                      <a:pt x="78740" y="12700"/>
                      <a:pt x="158750" y="12700"/>
                    </a:cubicBezTo>
                    <a:lnTo>
                      <a:pt x="6253704" y="12700"/>
                    </a:lnTo>
                    <a:cubicBezTo>
                      <a:pt x="6333715" y="12700"/>
                      <a:pt x="6399754" y="78740"/>
                      <a:pt x="6399754" y="158750"/>
                    </a:cubicBezTo>
                    <a:lnTo>
                      <a:pt x="6399754" y="1014454"/>
                    </a:lnTo>
                    <a:cubicBezTo>
                      <a:pt x="6399754" y="1094464"/>
                      <a:pt x="6333715" y="1160504"/>
                      <a:pt x="6253704" y="1160504"/>
                    </a:cubicBezTo>
                    <a:lnTo>
                      <a:pt x="158750" y="1160504"/>
                    </a:lnTo>
                    <a:cubicBezTo>
                      <a:pt x="78740" y="1160504"/>
                      <a:pt x="12700" y="1095734"/>
                      <a:pt x="12700" y="1014454"/>
                    </a:cubicBezTo>
                    <a:close/>
                  </a:path>
                </a:pathLst>
              </a:custGeom>
              <a:solidFill>
                <a:srgbClr val="031929"/>
              </a:solidFill>
            </p:spPr>
            <p:txBody>
              <a:bodyPr/>
              <a:lstStyle/>
              <a:p>
                <a:endParaRPr lang="en-US"/>
              </a:p>
            </p:txBody>
          </p:sp>
        </p:grpSp>
        <p:sp>
          <p:nvSpPr>
            <p:cNvPr id="27" name="Google Shape;197;p7"/>
            <p:cNvSpPr txBox="1"/>
            <p:nvPr/>
          </p:nvSpPr>
          <p:spPr>
            <a:xfrm>
              <a:off x="7240637" y="291382"/>
              <a:ext cx="4419480" cy="93871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500" b="1" dirty="0">
                  <a:solidFill>
                    <a:schemeClr val="tx2"/>
                  </a:solidFill>
                  <a:latin typeface="Arial"/>
                  <a:ea typeface="Arial"/>
                  <a:cs typeface="Arial"/>
                  <a:sym typeface="Arial"/>
                </a:rPr>
                <a:t>NHẬN XÉT </a:t>
              </a:r>
              <a:endParaRPr sz="5500" b="1" dirty="0">
                <a:solidFill>
                  <a:schemeClr val="tx2"/>
                </a:solidFill>
                <a:latin typeface="Arial"/>
                <a:ea typeface="Arial"/>
                <a:cs typeface="Arial"/>
                <a:sym typeface="Arial"/>
              </a:endParaRPr>
            </a:p>
          </p:txBody>
        </p:sp>
      </p:grpSp>
      <p:pic>
        <p:nvPicPr>
          <p:cNvPr id="31" name="Picture 1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456911" y="8185549"/>
            <a:ext cx="1173320" cy="1045322"/>
          </a:xfrm>
          <a:prstGeom prst="rect">
            <a:avLst/>
          </a:prstGeom>
        </p:spPr>
      </p:pic>
      <p:pic>
        <p:nvPicPr>
          <p:cNvPr id="34"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966133">
            <a:off x="2222048" y="9380821"/>
            <a:ext cx="2183861" cy="559863"/>
          </a:xfrm>
          <a:prstGeom prst="rect">
            <a:avLst/>
          </a:prstGeom>
        </p:spPr>
      </p:pic>
      <p:pic>
        <p:nvPicPr>
          <p:cNvPr id="6" name="Picture 5"/>
          <p:cNvPicPr>
            <a:picLocks noChangeAspect="1"/>
          </p:cNvPicPr>
          <p:nvPr/>
        </p:nvPicPr>
        <p:blipFill>
          <a:blip r:embed="rId6"/>
          <a:stretch>
            <a:fillRect/>
          </a:stretch>
        </p:blipFill>
        <p:spPr>
          <a:xfrm>
            <a:off x="1804736" y="1714500"/>
            <a:ext cx="3237257" cy="3231160"/>
          </a:xfrm>
          <a:prstGeom prst="rect">
            <a:avLst/>
          </a:prstGeom>
        </p:spPr>
      </p:pic>
      <p:pic>
        <p:nvPicPr>
          <p:cNvPr id="7" name="Picture 6"/>
          <p:cNvPicPr>
            <a:picLocks noChangeAspect="1"/>
          </p:cNvPicPr>
          <p:nvPr/>
        </p:nvPicPr>
        <p:blipFill>
          <a:blip r:embed="rId7"/>
          <a:stretch>
            <a:fillRect/>
          </a:stretch>
        </p:blipFill>
        <p:spPr>
          <a:xfrm>
            <a:off x="16002000" y="288280"/>
            <a:ext cx="2987299" cy="2517866"/>
          </a:xfrm>
          <a:prstGeom prst="rect">
            <a:avLst/>
          </a:prstGeom>
        </p:spPr>
      </p:pic>
    </p:spTree>
    <p:extLst>
      <p:ext uri="{BB962C8B-B14F-4D97-AF65-F5344CB8AC3E}">
        <p14:creationId xmlns:p14="http://schemas.microsoft.com/office/powerpoint/2010/main" val="3013832429"/>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5"/>
          <p:cNvPicPr>
            <a:picLocks noChangeAspect="1"/>
          </p:cNvPicPr>
          <p:nvPr/>
        </p:nvPicPr>
        <p:blipFill>
          <a:blip r:embed="rId2"/>
          <a:srcRect/>
          <a:stretch>
            <a:fillRect/>
          </a:stretch>
        </p:blipFill>
        <p:spPr>
          <a:xfrm>
            <a:off x="16764000" y="-38100"/>
            <a:ext cx="1209072" cy="1300077"/>
          </a:xfrm>
          <a:prstGeom prst="rect">
            <a:avLst/>
          </a:prstGeom>
        </p:spPr>
      </p:pic>
      <p:pic>
        <p:nvPicPr>
          <p:cNvPr id="25" name="Picture 24"/>
          <p:cNvPicPr>
            <a:picLocks noChangeAspect="1"/>
          </p:cNvPicPr>
          <p:nvPr/>
        </p:nvPicPr>
        <p:blipFill>
          <a:blip r:embed="rId3"/>
          <a:stretch>
            <a:fillRect/>
          </a:stretch>
        </p:blipFill>
        <p:spPr>
          <a:xfrm>
            <a:off x="15915672" y="9222334"/>
            <a:ext cx="2057400" cy="1216947"/>
          </a:xfrm>
          <a:prstGeom prst="rect">
            <a:avLst/>
          </a:prstGeom>
        </p:spPr>
      </p:pic>
      <p:grpSp>
        <p:nvGrpSpPr>
          <p:cNvPr id="2" name="Google Shape;305;p14">
            <a:extLst>
              <a:ext uri="{FF2B5EF4-FFF2-40B4-BE49-F238E27FC236}">
                <a16:creationId xmlns:a16="http://schemas.microsoft.com/office/drawing/2014/main" id="{1575B06D-149C-03EC-121C-32AD587ED8E4}"/>
              </a:ext>
            </a:extLst>
          </p:cNvPr>
          <p:cNvGrpSpPr/>
          <p:nvPr/>
        </p:nvGrpSpPr>
        <p:grpSpPr>
          <a:xfrm flipH="1">
            <a:off x="19050" y="5195450"/>
            <a:ext cx="2351174" cy="1289304"/>
            <a:chOff x="7837953" y="804641"/>
            <a:chExt cx="2022200" cy="1289304"/>
          </a:xfrm>
        </p:grpSpPr>
        <p:pic>
          <p:nvPicPr>
            <p:cNvPr id="3" name="Google Shape;306;p14">
              <a:extLst>
                <a:ext uri="{FF2B5EF4-FFF2-40B4-BE49-F238E27FC236}">
                  <a16:creationId xmlns:a16="http://schemas.microsoft.com/office/drawing/2014/main" id="{F9BD363C-D864-F042-FDEE-183221802A87}"/>
                </a:ext>
              </a:extLst>
            </p:cNvPr>
            <p:cNvPicPr preferRelativeResize="0"/>
            <p:nvPr/>
          </p:nvPicPr>
          <p:blipFill rotWithShape="1">
            <a:blip r:embed="rId4">
              <a:alphaModFix/>
            </a:blip>
            <a:srcRect/>
            <a:stretch/>
          </p:blipFill>
          <p:spPr>
            <a:xfrm>
              <a:off x="7974522" y="804641"/>
              <a:ext cx="1828800" cy="1289304"/>
            </a:xfrm>
            <a:prstGeom prst="rect">
              <a:avLst/>
            </a:prstGeom>
            <a:noFill/>
            <a:ln>
              <a:noFill/>
            </a:ln>
          </p:spPr>
        </p:pic>
        <p:sp>
          <p:nvSpPr>
            <p:cNvPr id="4" name="Google Shape;307;p14">
              <a:extLst>
                <a:ext uri="{FF2B5EF4-FFF2-40B4-BE49-F238E27FC236}">
                  <a16:creationId xmlns:a16="http://schemas.microsoft.com/office/drawing/2014/main" id="{8CA80994-8679-1817-998E-54D502BA3EBD}"/>
                </a:ext>
              </a:extLst>
            </p:cNvPr>
            <p:cNvSpPr txBox="1"/>
            <p:nvPr/>
          </p:nvSpPr>
          <p:spPr>
            <a:xfrm>
              <a:off x="7837953" y="873633"/>
              <a:ext cx="2022200"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sp>
        <p:nvSpPr>
          <p:cNvPr id="7" name="TextBox 6">
            <a:extLst>
              <a:ext uri="{FF2B5EF4-FFF2-40B4-BE49-F238E27FC236}">
                <a16:creationId xmlns:a16="http://schemas.microsoft.com/office/drawing/2014/main" id="{D2E739D2-DBA6-85D7-D390-19FB14EEBCAA}"/>
              </a:ext>
            </a:extLst>
          </p:cNvPr>
          <p:cNvSpPr txBox="1"/>
          <p:nvPr/>
        </p:nvSpPr>
        <p:spPr>
          <a:xfrm>
            <a:off x="2624997" y="4548051"/>
            <a:ext cx="15386175" cy="1926297"/>
          </a:xfrm>
          <a:prstGeom prst="rect">
            <a:avLst/>
          </a:prstGeom>
          <a:noFill/>
        </p:spPr>
        <p:txBody>
          <a:bodyPr wrap="square">
            <a:spAutoFit/>
          </a:bodyPr>
          <a:lstStyle/>
          <a:p>
            <a:pPr marL="742950" indent="-742950">
              <a:lnSpc>
                <a:spcPct val="150000"/>
              </a:lnSpc>
              <a:spcAft>
                <a:spcPts val="800"/>
              </a:spcAft>
              <a:buAutoNum type="alphaLcParenR"/>
            </a:pPr>
            <a:r>
              <a:rPr lang="en-US" sz="4000" b="1" kern="100" dirty="0" err="1">
                <a:solidFill>
                  <a:srgbClr val="7030A0"/>
                </a:solidFill>
                <a:latin typeface="Arial "/>
                <a:ea typeface="Times New Roman" panose="02020603050405020304" pitchFamily="18" charset="0"/>
                <a:cs typeface="Arial" panose="020B0604020202020204" pitchFamily="34" charset="0"/>
              </a:rPr>
              <a:t>Vì</a:t>
            </a:r>
            <a:r>
              <a:rPr lang="en-US" sz="4000" b="1" kern="100" dirty="0">
                <a:solidFill>
                  <a:srgbClr val="7030A0"/>
                </a:solidFill>
                <a:latin typeface="Arial "/>
                <a:ea typeface="Times New Roman" panose="02020603050405020304" pitchFamily="18" charset="0"/>
                <a:cs typeface="Arial" panose="020B0604020202020204" pitchFamily="34" charset="0"/>
              </a:rPr>
              <a:t> đ</a:t>
            </a:r>
            <a:r>
              <a:rPr lang="vi-VN" sz="4000" b="1" kern="100" dirty="0">
                <a:solidFill>
                  <a:srgbClr val="7030A0"/>
                </a:solidFill>
                <a:latin typeface="Arial "/>
                <a:ea typeface="Times New Roman" panose="02020603050405020304" pitchFamily="18" charset="0"/>
                <a:cs typeface="Arial" panose="020B0604020202020204" pitchFamily="34" charset="0"/>
              </a:rPr>
              <a:t>ường thẳng MN đi qua </a:t>
            </a:r>
            <a:r>
              <a:rPr lang="en-US" sz="4000" b="1" kern="100" dirty="0">
                <a:solidFill>
                  <a:srgbClr val="7030A0"/>
                </a:solidFill>
                <a:latin typeface="Arial "/>
                <a:ea typeface="Times New Roman" panose="02020603050405020304" pitchFamily="18" charset="0"/>
                <a:cs typeface="Arial" panose="020B0604020202020204" pitchFamily="34" charset="0"/>
              </a:rPr>
              <a:t>M</a:t>
            </a:r>
            <a:r>
              <a:rPr lang="vi-VN" sz="4000" b="1" kern="100" dirty="0">
                <a:solidFill>
                  <a:srgbClr val="7030A0"/>
                </a:solidFill>
                <a:latin typeface="Arial "/>
                <a:ea typeface="Times New Roman" panose="02020603050405020304" pitchFamily="18" charset="0"/>
                <a:cs typeface="Arial" panose="020B0604020202020204" pitchFamily="34" charset="0"/>
              </a:rPr>
              <a:t> và tiếp xúc với </a:t>
            </a:r>
            <a:r>
              <a:rPr lang="en-US" sz="4000" b="1" kern="100" dirty="0">
                <a:solidFill>
                  <a:srgbClr val="7030A0"/>
                </a:solidFill>
                <a:latin typeface="Arial "/>
                <a:ea typeface="Times New Roman" panose="02020603050405020304" pitchFamily="18" charset="0"/>
                <a:cs typeface="Arial" panose="020B0604020202020204" pitchFamily="34" charset="0"/>
              </a:rPr>
              <a:t>(O) </a:t>
            </a:r>
            <a:r>
              <a:rPr lang="vi-VN" sz="4000" b="1" kern="100" dirty="0">
                <a:solidFill>
                  <a:srgbClr val="7030A0"/>
                </a:solidFill>
                <a:latin typeface="Arial "/>
                <a:ea typeface="Times New Roman" panose="02020603050405020304" pitchFamily="18" charset="0"/>
                <a:cs typeface="Arial" panose="020B0604020202020204" pitchFamily="34" charset="0"/>
              </a:rPr>
              <a:t>tại N</a:t>
            </a:r>
            <a:r>
              <a:rPr lang="en-US" sz="4000" b="1" kern="100" dirty="0">
                <a:solidFill>
                  <a:srgbClr val="7030A0"/>
                </a:solidFill>
                <a:latin typeface="Arial "/>
                <a:ea typeface="Times New Roman" panose="02020603050405020304" pitchFamily="18" charset="0"/>
                <a:cs typeface="Arial" panose="020B0604020202020204" pitchFamily="34" charset="0"/>
              </a:rPr>
              <a:t> </a:t>
            </a:r>
          </a:p>
          <a:p>
            <a:pPr>
              <a:lnSpc>
                <a:spcPct val="150000"/>
              </a:lnSpc>
              <a:spcAft>
                <a:spcPts val="800"/>
              </a:spcAft>
            </a:pPr>
            <a:r>
              <a:rPr lang="en-US" sz="4000" b="1" kern="100" dirty="0" err="1">
                <a:solidFill>
                  <a:srgbClr val="7030A0"/>
                </a:solidFill>
                <a:latin typeface="Arial "/>
                <a:ea typeface="Times New Roman" panose="02020603050405020304" pitchFamily="18" charset="0"/>
                <a:cs typeface="Arial" panose="020B0604020202020204" pitchFamily="34" charset="0"/>
              </a:rPr>
              <a:t>nên</a:t>
            </a:r>
            <a:r>
              <a:rPr lang="en-US" sz="4000" b="1" kern="100" dirty="0">
                <a:solidFill>
                  <a:srgbClr val="7030A0"/>
                </a:solidFill>
                <a:latin typeface="Arial "/>
                <a:ea typeface="Times New Roman" panose="02020603050405020304" pitchFamily="18" charset="0"/>
                <a:cs typeface="Arial" panose="020B0604020202020204" pitchFamily="34" charset="0"/>
              </a:rPr>
              <a:t> </a:t>
            </a:r>
            <a:r>
              <a:rPr lang="en-US" altLang="en-US" sz="4000" b="1" dirty="0">
                <a:solidFill>
                  <a:srgbClr val="7030A0"/>
                </a:solidFill>
                <a:latin typeface="Arial "/>
                <a:cs typeface="Arial" panose="020B0604020202020204" pitchFamily="34" charset="0"/>
              </a:rPr>
              <a:t>ON </a:t>
            </a:r>
            <a:r>
              <a:rPr lang="en-US" altLang="en-US" sz="4000" b="1" dirty="0">
                <a:solidFill>
                  <a:srgbClr val="7030A0"/>
                </a:solidFill>
                <a:latin typeface="Arial "/>
                <a:cs typeface="Arial" panose="020B0604020202020204" pitchFamily="34" charset="0"/>
                <a:sym typeface="Symbol" panose="05050102010706020507" pitchFamily="18" charset="2"/>
              </a:rPr>
              <a:t> MN</a:t>
            </a:r>
            <a:r>
              <a:rPr lang="en-US" altLang="en-US" sz="4000" b="1" dirty="0">
                <a:solidFill>
                  <a:srgbClr val="7030A0"/>
                </a:solidFill>
                <a:latin typeface="Arial "/>
                <a:cs typeface="Arial" panose="020B0604020202020204" pitchFamily="34" charset="0"/>
              </a:rPr>
              <a:t> </a:t>
            </a:r>
            <a:r>
              <a:rPr lang="en-US" altLang="en-US" sz="4000" b="1" dirty="0" err="1">
                <a:solidFill>
                  <a:srgbClr val="7030A0"/>
                </a:solidFill>
                <a:latin typeface="Arial "/>
                <a:cs typeface="Arial" panose="020B0604020202020204" pitchFamily="34" charset="0"/>
              </a:rPr>
              <a:t>tại</a:t>
            </a:r>
            <a:r>
              <a:rPr lang="en-US" altLang="en-US" sz="4000" b="1" dirty="0">
                <a:solidFill>
                  <a:srgbClr val="7030A0"/>
                </a:solidFill>
                <a:latin typeface="Arial "/>
                <a:cs typeface="Arial" panose="020B0604020202020204" pitchFamily="34" charset="0"/>
              </a:rPr>
              <a:t> N. </a:t>
            </a:r>
            <a:r>
              <a:rPr lang="en-US" altLang="en-US" sz="4000" b="1" dirty="0" err="1">
                <a:solidFill>
                  <a:srgbClr val="7030A0"/>
                </a:solidFill>
                <a:latin typeface="Arial "/>
                <a:cs typeface="Arial" panose="020B0604020202020204" pitchFamily="34" charset="0"/>
              </a:rPr>
              <a:t>Suy</a:t>
            </a:r>
            <a:r>
              <a:rPr lang="en-US" altLang="en-US" sz="4000" b="1" dirty="0">
                <a:solidFill>
                  <a:srgbClr val="7030A0"/>
                </a:solidFill>
                <a:latin typeface="Arial "/>
                <a:cs typeface="Arial" panose="020B0604020202020204" pitchFamily="34" charset="0"/>
              </a:rPr>
              <a:t> </a:t>
            </a:r>
            <a:r>
              <a:rPr lang="en-US" altLang="en-US" sz="4000" b="1" dirty="0" err="1">
                <a:solidFill>
                  <a:srgbClr val="7030A0"/>
                </a:solidFill>
                <a:latin typeface="Arial "/>
                <a:cs typeface="Arial" panose="020B0604020202020204" pitchFamily="34" charset="0"/>
              </a:rPr>
              <a:t>ra</a:t>
            </a:r>
            <a:r>
              <a:rPr lang="en-US" altLang="en-US" sz="4000" b="1" dirty="0">
                <a:solidFill>
                  <a:srgbClr val="7030A0"/>
                </a:solidFill>
                <a:latin typeface="Arial "/>
                <a:cs typeface="Arial" panose="020B0604020202020204" pitchFamily="34" charset="0"/>
              </a:rPr>
              <a:t> t</a:t>
            </a:r>
            <a:r>
              <a:rPr lang="vi-VN" sz="4000" b="1" kern="100" dirty="0">
                <a:solidFill>
                  <a:srgbClr val="7030A0"/>
                </a:solidFill>
                <a:latin typeface="Arial "/>
                <a:ea typeface="Times New Roman" panose="02020603050405020304" pitchFamily="18" charset="0"/>
                <a:cs typeface="Arial" panose="020B0604020202020204" pitchFamily="34" charset="0"/>
              </a:rPr>
              <a:t>am giác </a:t>
            </a:r>
            <a:r>
              <a:rPr lang="en-US" sz="4000" b="1" kern="100" dirty="0">
                <a:solidFill>
                  <a:srgbClr val="7030A0"/>
                </a:solidFill>
                <a:latin typeface="Arial "/>
                <a:ea typeface="Times New Roman" panose="02020603050405020304" pitchFamily="18" charset="0"/>
                <a:cs typeface="Arial" panose="020B0604020202020204" pitchFamily="34" charset="0"/>
              </a:rPr>
              <a:t>OMN</a:t>
            </a:r>
            <a:r>
              <a:rPr lang="vi-VN" sz="4000" b="1" kern="100" dirty="0">
                <a:solidFill>
                  <a:srgbClr val="7030A0"/>
                </a:solidFill>
                <a:latin typeface="Arial "/>
                <a:ea typeface="Times New Roman" panose="02020603050405020304" pitchFamily="18" charset="0"/>
                <a:cs typeface="Arial" panose="020B0604020202020204" pitchFamily="34" charset="0"/>
              </a:rPr>
              <a:t> vuông</a:t>
            </a:r>
            <a:r>
              <a:rPr lang="en-US" sz="4000" b="1" kern="100" dirty="0">
                <a:solidFill>
                  <a:srgbClr val="7030A0"/>
                </a:solidFill>
                <a:latin typeface="Arial "/>
                <a:ea typeface="Times New Roman" panose="02020603050405020304" pitchFamily="18" charset="0"/>
                <a:cs typeface="Arial" panose="020B0604020202020204" pitchFamily="34" charset="0"/>
              </a:rPr>
              <a:t> </a:t>
            </a:r>
            <a:r>
              <a:rPr lang="en-US" sz="4000" b="1" kern="100" dirty="0" err="1">
                <a:solidFill>
                  <a:srgbClr val="7030A0"/>
                </a:solidFill>
                <a:latin typeface="Arial "/>
                <a:ea typeface="Times New Roman" panose="02020603050405020304" pitchFamily="18" charset="0"/>
                <a:cs typeface="Arial" panose="020B0604020202020204" pitchFamily="34" charset="0"/>
              </a:rPr>
              <a:t>tại</a:t>
            </a:r>
            <a:r>
              <a:rPr lang="en-US" sz="4000" b="1" kern="100" dirty="0">
                <a:solidFill>
                  <a:srgbClr val="7030A0"/>
                </a:solidFill>
                <a:latin typeface="Arial "/>
                <a:ea typeface="Times New Roman" panose="02020603050405020304" pitchFamily="18" charset="0"/>
                <a:cs typeface="Arial" panose="020B0604020202020204" pitchFamily="34" charset="0"/>
              </a:rPr>
              <a:t> N.</a:t>
            </a:r>
            <a:endParaRPr lang="en-US" sz="4000" b="1" kern="100" dirty="0">
              <a:solidFill>
                <a:srgbClr val="7030A0"/>
              </a:solidFill>
              <a:effectLst/>
              <a:latin typeface="Arial "/>
              <a:ea typeface="Calibri" panose="020F0502020204030204" pitchFamily="34" charset="0"/>
              <a:cs typeface="Arial" panose="020B0604020202020204" pitchFamily="34" charset="0"/>
            </a:endParaRPr>
          </a:p>
        </p:txBody>
      </p:sp>
      <p:sp>
        <p:nvSpPr>
          <p:cNvPr id="5" name="Rectangle 4"/>
          <p:cNvSpPr/>
          <p:nvPr/>
        </p:nvSpPr>
        <p:spPr>
          <a:xfrm>
            <a:off x="314928" y="19050"/>
            <a:ext cx="13947601" cy="4800097"/>
          </a:xfrm>
          <a:prstGeom prst="rect">
            <a:avLst/>
          </a:prstGeom>
        </p:spPr>
        <p:txBody>
          <a:bodyPr wrap="square">
            <a:spAutoFit/>
          </a:bodyPr>
          <a:lstStyle/>
          <a:p>
            <a:pPr>
              <a:lnSpc>
                <a:spcPct val="150000"/>
              </a:lnSpc>
              <a:spcAft>
                <a:spcPts val="800"/>
              </a:spcAft>
            </a:pP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vi-VN" sz="4000" kern="100" dirty="0">
                <a:latin typeface="Arial" panose="020B0604020202020204" pitchFamily="34" charset="0"/>
                <a:ea typeface="Times New Roman" panose="02020603050405020304" pitchFamily="18" charset="0"/>
                <a:cs typeface="Arial" panose="020B0604020202020204" pitchFamily="34" charset="0"/>
              </a:rPr>
              <a:t>Cho điểm M nằm ngoài đường tròn</a:t>
            </a:r>
            <a:r>
              <a:rPr lang="en-US" sz="4000" kern="100" dirty="0">
                <a:latin typeface="Arial" panose="020B0604020202020204" pitchFamily="34" charset="0"/>
                <a:ea typeface="Times New Roman" panose="02020603050405020304" pitchFamily="18" charset="0"/>
                <a:cs typeface="Arial" panose="020B0604020202020204" pitchFamily="34" charset="0"/>
              </a:rPr>
              <a:t> (O; 3cm)</a:t>
            </a:r>
            <a:r>
              <a:rPr lang="vi-VN" sz="4000" kern="100" dirty="0">
                <a:latin typeface="Arial" panose="020B0604020202020204" pitchFamily="34" charset="0"/>
                <a:ea typeface="Times New Roman" panose="02020603050405020304" pitchFamily="18" charset="0"/>
                <a:cs typeface="Arial" panose="020B0604020202020204" pitchFamily="34" charset="0"/>
              </a:rPr>
              <a:t> thỏa mãn </a:t>
            </a:r>
            <a:r>
              <a:rPr lang="en-US" sz="4000" kern="100" dirty="0">
                <a:latin typeface="Arial" panose="020B0604020202020204" pitchFamily="34" charset="0"/>
                <a:ea typeface="Times New Roman" panose="02020603050405020304" pitchFamily="18" charset="0"/>
                <a:cs typeface="Arial" panose="020B0604020202020204" pitchFamily="34" charset="0"/>
              </a:rPr>
              <a:t>OM</a:t>
            </a:r>
            <a:r>
              <a:rPr lang="vi-VN" sz="4000" kern="100" dirty="0">
                <a:latin typeface="Arial" panose="020B0604020202020204" pitchFamily="34" charset="0"/>
                <a:ea typeface="Times New Roman" panose="02020603050405020304" pitchFamily="18" charset="0"/>
                <a:cs typeface="Arial" panose="020B0604020202020204" pitchFamily="34" charset="0"/>
              </a:rPr>
              <a:t> = 5 cm</a:t>
            </a:r>
            <a:r>
              <a:rPr lang="en-US" sz="4000" kern="100" dirty="0">
                <a:latin typeface="Arial" panose="020B0604020202020204" pitchFamily="34" charset="0"/>
                <a:ea typeface="Times New Roman" panose="02020603050405020304" pitchFamily="18" charset="0"/>
                <a:cs typeface="Arial" panose="020B0604020202020204" pitchFamily="34" charset="0"/>
              </a:rPr>
              <a:t>.</a:t>
            </a:r>
            <a:r>
              <a:rPr lang="vi-VN"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a:latin typeface="Arial" panose="020B0604020202020204" pitchFamily="34" charset="0"/>
                <a:ea typeface="Times New Roman" panose="02020603050405020304" pitchFamily="18" charset="0"/>
                <a:cs typeface="Arial" panose="020B0604020202020204" pitchFamily="34" charset="0"/>
              </a:rPr>
              <a:t>Đ</a:t>
            </a:r>
            <a:r>
              <a:rPr lang="vi-VN" sz="4000" kern="100" dirty="0">
                <a:latin typeface="Arial" panose="020B0604020202020204" pitchFamily="34" charset="0"/>
                <a:ea typeface="Times New Roman" panose="02020603050405020304" pitchFamily="18" charset="0"/>
                <a:cs typeface="Arial" panose="020B0604020202020204" pitchFamily="34" charset="0"/>
              </a:rPr>
              <a:t>ường thẳng MN đi qua </a:t>
            </a:r>
            <a:r>
              <a:rPr lang="en-US" sz="4000" kern="100" dirty="0">
                <a:latin typeface="Arial" panose="020B0604020202020204" pitchFamily="34" charset="0"/>
                <a:ea typeface="Times New Roman" panose="02020603050405020304" pitchFamily="18" charset="0"/>
                <a:cs typeface="Arial" panose="020B0604020202020204" pitchFamily="34" charset="0"/>
              </a:rPr>
              <a:t>M</a:t>
            </a:r>
            <a:r>
              <a:rPr lang="vi-VN" sz="4000" kern="100" dirty="0">
                <a:latin typeface="Arial" panose="020B0604020202020204" pitchFamily="34" charset="0"/>
                <a:ea typeface="Times New Roman" panose="02020603050405020304" pitchFamily="18" charset="0"/>
                <a:cs typeface="Arial" panose="020B0604020202020204" pitchFamily="34" charset="0"/>
              </a:rPr>
              <a:t> và tiếp xúc với đường tròn </a:t>
            </a:r>
            <a:r>
              <a:rPr lang="en-US" sz="4000" kern="100" dirty="0">
                <a:latin typeface="Arial" panose="020B0604020202020204" pitchFamily="34" charset="0"/>
                <a:ea typeface="Times New Roman" panose="02020603050405020304" pitchFamily="18" charset="0"/>
                <a:cs typeface="Arial" panose="020B0604020202020204" pitchFamily="34" charset="0"/>
              </a:rPr>
              <a:t>(O) </a:t>
            </a:r>
            <a:r>
              <a:rPr lang="vi-VN" sz="4000" kern="100" dirty="0">
                <a:latin typeface="Arial" panose="020B0604020202020204" pitchFamily="34" charset="0"/>
                <a:ea typeface="Times New Roman" panose="02020603050405020304" pitchFamily="18" charset="0"/>
                <a:cs typeface="Arial" panose="020B0604020202020204" pitchFamily="34" charset="0"/>
              </a:rPr>
              <a:t>tại N</a:t>
            </a:r>
            <a:r>
              <a:rPr lang="en-US" sz="4000" kern="100" dirty="0">
                <a:latin typeface="Arial" panose="020B0604020202020204" pitchFamily="34" charset="0"/>
                <a:ea typeface="Times New Roman" panose="02020603050405020304" pitchFamily="18" charset="0"/>
                <a:cs typeface="Arial" panose="020B0604020202020204" pitchFamily="34" charset="0"/>
              </a:rPr>
              <a:t>.</a:t>
            </a:r>
          </a:p>
          <a:p>
            <a:pPr marL="742950" indent="-742950">
              <a:lnSpc>
                <a:spcPct val="150000"/>
              </a:lnSpc>
              <a:spcAft>
                <a:spcPts val="800"/>
              </a:spcAft>
              <a:buAutoNum type="alphaLcParenR"/>
            </a:pPr>
            <a:r>
              <a:rPr lang="en-US" sz="4000" kern="100" dirty="0">
                <a:latin typeface="Arial" panose="020B0604020202020204" pitchFamily="34" charset="0"/>
                <a:ea typeface="Times New Roman" panose="02020603050405020304" pitchFamily="18" charset="0"/>
                <a:cs typeface="Arial" panose="020B0604020202020204" pitchFamily="34" charset="0"/>
              </a:rPr>
              <a:t>T</a:t>
            </a:r>
            <a:r>
              <a:rPr lang="vi-VN" sz="4000" kern="100" dirty="0">
                <a:latin typeface="Arial" panose="020B0604020202020204" pitchFamily="34" charset="0"/>
                <a:ea typeface="Times New Roman" panose="02020603050405020304" pitchFamily="18" charset="0"/>
                <a:cs typeface="Arial" panose="020B0604020202020204" pitchFamily="34" charset="0"/>
              </a:rPr>
              <a:t>am giác </a:t>
            </a:r>
            <a:r>
              <a:rPr lang="en-US" sz="4000" kern="100" dirty="0">
                <a:latin typeface="Arial" panose="020B0604020202020204" pitchFamily="34" charset="0"/>
                <a:ea typeface="Times New Roman" panose="02020603050405020304" pitchFamily="18" charset="0"/>
                <a:cs typeface="Arial" panose="020B0604020202020204" pitchFamily="34" charset="0"/>
              </a:rPr>
              <a:t>OMN</a:t>
            </a:r>
            <a:r>
              <a:rPr lang="vi-VN" sz="4000" kern="100" dirty="0">
                <a:latin typeface="Arial" panose="020B0604020202020204" pitchFamily="34" charset="0"/>
                <a:ea typeface="Times New Roman" panose="02020603050405020304" pitchFamily="18" charset="0"/>
                <a:cs typeface="Arial" panose="020B0604020202020204" pitchFamily="34" charset="0"/>
              </a:rPr>
              <a:t> có phải là tam giác vuông không</a:t>
            </a:r>
            <a:r>
              <a:rPr lang="en-US" sz="4000" kern="100" dirty="0">
                <a:latin typeface="Arial" panose="020B0604020202020204" pitchFamily="34" charset="0"/>
                <a:ea typeface="Times New Roman" panose="02020603050405020304" pitchFamily="18" charset="0"/>
                <a:cs typeface="Arial" panose="020B0604020202020204" pitchFamily="34" charset="0"/>
              </a:rPr>
              <a:t>?</a:t>
            </a:r>
            <a:r>
              <a:rPr lang="vi-VN" sz="4000" kern="100" dirty="0">
                <a:latin typeface="Arial" panose="020B0604020202020204" pitchFamily="34" charset="0"/>
                <a:ea typeface="Times New Roman" panose="02020603050405020304" pitchFamily="18" charset="0"/>
                <a:cs typeface="Arial" panose="020B0604020202020204" pitchFamily="34" charset="0"/>
              </a:rPr>
              <a:t> Vì sao</a:t>
            </a:r>
            <a:r>
              <a:rPr lang="en-US" sz="4000" kern="100" dirty="0">
                <a:latin typeface="Arial" panose="020B0604020202020204" pitchFamily="34" charset="0"/>
                <a:ea typeface="Times New Roman" panose="02020603050405020304" pitchFamily="18" charset="0"/>
                <a:cs typeface="Arial" panose="020B0604020202020204" pitchFamily="34" charset="0"/>
              </a:rPr>
              <a:t>?</a:t>
            </a:r>
            <a:r>
              <a:rPr lang="vi-VN" sz="4000" kern="100" dirty="0">
                <a:latin typeface="Arial" panose="020B0604020202020204" pitchFamily="34" charset="0"/>
                <a:ea typeface="Times New Roman" panose="02020603050405020304" pitchFamily="18" charset="0"/>
                <a:cs typeface="Arial" panose="020B0604020202020204" pitchFamily="34" charset="0"/>
              </a:rPr>
              <a:t> </a:t>
            </a:r>
            <a:endParaRPr lang="en-US" sz="4000" kern="100" dirty="0">
              <a:latin typeface="Arial" panose="020B0604020202020204" pitchFamily="34" charset="0"/>
              <a:ea typeface="Times New Roman" panose="02020603050405020304" pitchFamily="18" charset="0"/>
              <a:cs typeface="Arial" panose="020B0604020202020204" pitchFamily="34" charset="0"/>
            </a:endParaRPr>
          </a:p>
          <a:p>
            <a:pPr marL="742950" indent="-742950">
              <a:lnSpc>
                <a:spcPct val="150000"/>
              </a:lnSpc>
              <a:spcAft>
                <a:spcPts val="800"/>
              </a:spcAft>
              <a:buAutoNum type="alphaLcParenR"/>
            </a:pPr>
            <a:r>
              <a:rPr lang="en-US" sz="4000" kern="100" dirty="0">
                <a:latin typeface="Arial" panose="020B0604020202020204" pitchFamily="34" charset="0"/>
                <a:ea typeface="Times New Roman" panose="02020603050405020304" pitchFamily="18" charset="0"/>
                <a:cs typeface="Arial" panose="020B0604020202020204" pitchFamily="34" charset="0"/>
              </a:rPr>
              <a:t>T</a:t>
            </a:r>
            <a:r>
              <a:rPr lang="vi-VN" sz="4000" kern="100" dirty="0">
                <a:latin typeface="Arial" panose="020B0604020202020204" pitchFamily="34" charset="0"/>
                <a:ea typeface="Times New Roman" panose="02020603050405020304" pitchFamily="18" charset="0"/>
                <a:cs typeface="Arial" panose="020B0604020202020204" pitchFamily="34" charset="0"/>
              </a:rPr>
              <a:t>ính độ dài đoạn MN</a:t>
            </a:r>
            <a:endParaRPr lang="en-US" sz="4000" kern="100" dirty="0">
              <a:latin typeface="Arial" panose="020B0604020202020204" pitchFamily="34" charset="0"/>
              <a:ea typeface="Calibri" panose="020F0502020204030204" pitchFamily="34" charset="0"/>
              <a:cs typeface="Arial" panose="020B0604020202020204" pitchFamily="34" charset="0"/>
            </a:endParaRPr>
          </a:p>
        </p:txBody>
      </p:sp>
      <p:grpSp>
        <p:nvGrpSpPr>
          <p:cNvPr id="13" name="Group 12">
            <a:extLst>
              <a:ext uri="{FF2B5EF4-FFF2-40B4-BE49-F238E27FC236}">
                <a16:creationId xmlns:a16="http://schemas.microsoft.com/office/drawing/2014/main" id="{1F4B3AF3-38F5-0FFB-CA31-E9D3C64F3045}"/>
              </a:ext>
            </a:extLst>
          </p:cNvPr>
          <p:cNvGrpSpPr/>
          <p:nvPr/>
        </p:nvGrpSpPr>
        <p:grpSpPr>
          <a:xfrm>
            <a:off x="364613" y="6443518"/>
            <a:ext cx="17675733" cy="3460691"/>
            <a:chOff x="316389" y="6384345"/>
            <a:chExt cx="17675733" cy="3460691"/>
          </a:xfrm>
        </p:grpSpPr>
        <p:sp>
          <p:nvSpPr>
            <p:cNvPr id="11" name="Rectangle 41">
              <a:extLst>
                <a:ext uri="{FF2B5EF4-FFF2-40B4-BE49-F238E27FC236}">
                  <a16:creationId xmlns:a16="http://schemas.microsoft.com/office/drawing/2014/main" id="{E3333C68-EDF4-68A1-959E-D737448656C7}"/>
                </a:ext>
              </a:extLst>
            </p:cNvPr>
            <p:cNvSpPr>
              <a:spLocks noRot="1" noChangeArrowheads="1"/>
            </p:cNvSpPr>
            <p:nvPr/>
          </p:nvSpPr>
          <p:spPr bwMode="auto">
            <a:xfrm>
              <a:off x="335439" y="6384345"/>
              <a:ext cx="17656683" cy="3446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ct val="150000"/>
                </a:lnSpc>
                <a:buNone/>
              </a:pPr>
              <a:r>
                <a:rPr lang="en-US" altLang="en-US" sz="4000" b="1" dirty="0">
                  <a:solidFill>
                    <a:srgbClr val="7030A0"/>
                  </a:solidFill>
                  <a:latin typeface="Arial" panose="020B0604020202020204" pitchFamily="34" charset="0"/>
                  <a:cs typeface="Arial" panose="020B0604020202020204" pitchFamily="34" charset="0"/>
                  <a:sym typeface="Symbol" panose="05050102010706020507" pitchFamily="18" charset="2"/>
                </a:rPr>
                <a:t>b) </a:t>
              </a:r>
              <a:r>
                <a:rPr lang="en-US" altLang="en-US" sz="4000" b="1" dirty="0" err="1">
                  <a:solidFill>
                    <a:srgbClr val="7030A0"/>
                  </a:solidFill>
                  <a:latin typeface="Arial" panose="020B0604020202020204" pitchFamily="34" charset="0"/>
                  <a:cs typeface="Arial" panose="020B0604020202020204" pitchFamily="34" charset="0"/>
                  <a:sym typeface="Symbol" panose="05050102010706020507" pitchFamily="18" charset="2"/>
                </a:rPr>
                <a:t>Áp</a:t>
              </a:r>
              <a:r>
                <a:rPr lang="en-US" altLang="en-US" sz="4000" b="1" dirty="0">
                  <a:solidFill>
                    <a:srgbClr val="7030A0"/>
                  </a:solidFill>
                  <a:latin typeface="Arial" panose="020B0604020202020204" pitchFamily="34" charset="0"/>
                  <a:cs typeface="Arial" panose="020B0604020202020204" pitchFamily="34" charset="0"/>
                  <a:sym typeface="Symbol" panose="05050102010706020507" pitchFamily="18" charset="2"/>
                </a:rPr>
                <a:t> </a:t>
              </a:r>
              <a:r>
                <a:rPr lang="en-US" altLang="en-US" sz="4000" b="1" dirty="0" err="1">
                  <a:solidFill>
                    <a:srgbClr val="7030A0"/>
                  </a:solidFill>
                  <a:latin typeface="Arial" panose="020B0604020202020204" pitchFamily="34" charset="0"/>
                  <a:cs typeface="Arial" panose="020B0604020202020204" pitchFamily="34" charset="0"/>
                  <a:sym typeface="Symbol" panose="05050102010706020507" pitchFamily="18" charset="2"/>
                </a:rPr>
                <a:t>dụng</a:t>
              </a:r>
              <a:r>
                <a:rPr lang="en-US" altLang="en-US" sz="4000" b="1" dirty="0">
                  <a:solidFill>
                    <a:srgbClr val="7030A0"/>
                  </a:solidFill>
                  <a:latin typeface="Arial" panose="020B0604020202020204" pitchFamily="34" charset="0"/>
                  <a:cs typeface="Arial" panose="020B0604020202020204" pitchFamily="34" charset="0"/>
                  <a:sym typeface="Symbol" panose="05050102010706020507" pitchFamily="18" charset="2"/>
                </a:rPr>
                <a:t> </a:t>
              </a:r>
              <a:r>
                <a:rPr lang="en-US" altLang="en-US" sz="4000" b="1" dirty="0" err="1">
                  <a:solidFill>
                    <a:srgbClr val="7030A0"/>
                  </a:solidFill>
                  <a:latin typeface="Arial" panose="020B0604020202020204" pitchFamily="34" charset="0"/>
                  <a:cs typeface="Arial" panose="020B0604020202020204" pitchFamily="34" charset="0"/>
                </a:rPr>
                <a:t>định</a:t>
              </a:r>
              <a:r>
                <a:rPr lang="en-US" altLang="en-US" sz="4000" b="1" dirty="0">
                  <a:solidFill>
                    <a:srgbClr val="7030A0"/>
                  </a:solidFill>
                  <a:latin typeface="Arial" panose="020B0604020202020204" pitchFamily="34" charset="0"/>
                  <a:cs typeface="Arial" panose="020B0604020202020204" pitchFamily="34" charset="0"/>
                </a:rPr>
                <a:t> </a:t>
              </a:r>
              <a:r>
                <a:rPr lang="en-US" altLang="en-US" sz="4000" b="1" dirty="0" err="1">
                  <a:solidFill>
                    <a:srgbClr val="7030A0"/>
                  </a:solidFill>
                  <a:latin typeface="Arial" panose="020B0604020202020204" pitchFamily="34" charset="0"/>
                  <a:cs typeface="Arial" panose="020B0604020202020204" pitchFamily="34" charset="0"/>
                </a:rPr>
                <a:t>lí</a:t>
              </a:r>
              <a:r>
                <a:rPr lang="en-US" altLang="en-US" sz="4000" b="1" dirty="0">
                  <a:solidFill>
                    <a:srgbClr val="7030A0"/>
                  </a:solidFill>
                  <a:latin typeface="Arial" panose="020B0604020202020204" pitchFamily="34" charset="0"/>
                  <a:cs typeface="Arial" panose="020B0604020202020204" pitchFamily="34" charset="0"/>
                </a:rPr>
                <a:t> </a:t>
              </a:r>
              <a:r>
                <a:rPr lang="en-US" altLang="en-US" sz="4000" b="1" dirty="0" err="1">
                  <a:solidFill>
                    <a:srgbClr val="7030A0"/>
                  </a:solidFill>
                  <a:latin typeface="Arial" panose="020B0604020202020204" pitchFamily="34" charset="0"/>
                  <a:cs typeface="Arial" panose="020B0604020202020204" pitchFamily="34" charset="0"/>
                </a:rPr>
                <a:t>Pitago</a:t>
              </a:r>
              <a:r>
                <a:rPr lang="en-US" altLang="en-US" sz="4000" b="1" dirty="0">
                  <a:solidFill>
                    <a:srgbClr val="7030A0"/>
                  </a:solidFill>
                  <a:latin typeface="Arial" panose="020B0604020202020204" pitchFamily="34" charset="0"/>
                  <a:cs typeface="Arial" panose="020B0604020202020204" pitchFamily="34" charset="0"/>
                </a:rPr>
                <a:t> </a:t>
              </a:r>
              <a:r>
                <a:rPr lang="en-US" altLang="en-US" sz="4000" b="1" dirty="0" err="1">
                  <a:solidFill>
                    <a:srgbClr val="7030A0"/>
                  </a:solidFill>
                  <a:latin typeface="Arial" panose="020B0604020202020204" pitchFamily="34" charset="0"/>
                  <a:cs typeface="Arial" panose="020B0604020202020204" pitchFamily="34" charset="0"/>
                </a:rPr>
                <a:t>vào</a:t>
              </a:r>
              <a:r>
                <a:rPr lang="en-US" altLang="en-US" sz="4000" b="1" dirty="0">
                  <a:solidFill>
                    <a:srgbClr val="7030A0"/>
                  </a:solidFill>
                  <a:latin typeface="Arial" panose="020B0604020202020204" pitchFamily="34" charset="0"/>
                  <a:cs typeface="Arial" panose="020B0604020202020204" pitchFamily="34" charset="0"/>
                </a:rPr>
                <a:t>            , </a:t>
              </a:r>
              <a:r>
                <a:rPr lang="en-US" altLang="en-US" sz="4000" b="1" dirty="0" err="1">
                  <a:solidFill>
                    <a:srgbClr val="7030A0"/>
                  </a:solidFill>
                  <a:latin typeface="Arial" panose="020B0604020202020204" pitchFamily="34" charset="0"/>
                  <a:cs typeface="Arial" panose="020B0604020202020204" pitchFamily="34" charset="0"/>
                </a:rPr>
                <a:t>có</a:t>
              </a:r>
              <a:r>
                <a:rPr lang="en-US" altLang="en-US" sz="4000" b="1" dirty="0">
                  <a:solidFill>
                    <a:srgbClr val="7030A0"/>
                  </a:solidFill>
                  <a:latin typeface="Arial" panose="020B0604020202020204" pitchFamily="34" charset="0"/>
                  <a:cs typeface="Arial" panose="020B0604020202020204" pitchFamily="34" charset="0"/>
                </a:rPr>
                <a:t>:  OM</a:t>
              </a:r>
              <a:r>
                <a:rPr lang="en-US" altLang="en-US" sz="4000" b="1" baseline="30000" dirty="0">
                  <a:solidFill>
                    <a:srgbClr val="7030A0"/>
                  </a:solidFill>
                  <a:latin typeface="Arial" panose="020B0604020202020204" pitchFamily="34" charset="0"/>
                  <a:cs typeface="Arial" panose="020B0604020202020204" pitchFamily="34" charset="0"/>
                </a:rPr>
                <a:t>2</a:t>
              </a:r>
              <a:r>
                <a:rPr lang="en-US" altLang="en-US" sz="4000" b="1" dirty="0">
                  <a:solidFill>
                    <a:srgbClr val="7030A0"/>
                  </a:solidFill>
                  <a:latin typeface="Arial" panose="020B0604020202020204" pitchFamily="34" charset="0"/>
                  <a:cs typeface="Arial" panose="020B0604020202020204" pitchFamily="34" charset="0"/>
                </a:rPr>
                <a:t> = ON</a:t>
              </a:r>
              <a:r>
                <a:rPr lang="en-US" altLang="en-US" sz="4000" b="1" baseline="30000" dirty="0">
                  <a:solidFill>
                    <a:srgbClr val="7030A0"/>
                  </a:solidFill>
                  <a:latin typeface="Arial" panose="020B0604020202020204" pitchFamily="34" charset="0"/>
                  <a:cs typeface="Arial" panose="020B0604020202020204" pitchFamily="34" charset="0"/>
                </a:rPr>
                <a:t>2</a:t>
              </a:r>
              <a:r>
                <a:rPr lang="en-US" altLang="en-US" sz="4000" b="1" dirty="0">
                  <a:solidFill>
                    <a:srgbClr val="7030A0"/>
                  </a:solidFill>
                  <a:latin typeface="Arial" panose="020B0604020202020204" pitchFamily="34" charset="0"/>
                  <a:cs typeface="Arial" panose="020B0604020202020204" pitchFamily="34" charset="0"/>
                </a:rPr>
                <a:t> + MN</a:t>
              </a:r>
              <a:r>
                <a:rPr lang="en-US" altLang="en-US" sz="4000" b="1" baseline="30000" dirty="0">
                  <a:solidFill>
                    <a:srgbClr val="7030A0"/>
                  </a:solidFill>
                  <a:latin typeface="Arial" panose="020B0604020202020204" pitchFamily="34" charset="0"/>
                  <a:cs typeface="Arial" panose="020B0604020202020204" pitchFamily="34" charset="0"/>
                </a:rPr>
                <a:t>2</a:t>
              </a:r>
              <a:r>
                <a:rPr lang="en-US" altLang="en-US" sz="4000" b="1" dirty="0">
                  <a:solidFill>
                    <a:srgbClr val="7030A0"/>
                  </a:solidFill>
                  <a:latin typeface="Arial" panose="020B0604020202020204" pitchFamily="34" charset="0"/>
                  <a:cs typeface="Arial" panose="020B0604020202020204" pitchFamily="34" charset="0"/>
                </a:rPr>
                <a:t> </a:t>
              </a:r>
            </a:p>
            <a:p>
              <a:pPr>
                <a:lnSpc>
                  <a:spcPct val="150000"/>
                </a:lnSpc>
                <a:buNone/>
              </a:pPr>
              <a:r>
                <a:rPr lang="en-US" altLang="en-US" sz="4000" b="1" dirty="0">
                  <a:solidFill>
                    <a:srgbClr val="7030A0"/>
                  </a:solidFill>
                  <a:latin typeface="Arial" panose="020B0604020202020204" pitchFamily="34" charset="0"/>
                  <a:cs typeface="Arial" panose="020B0604020202020204" pitchFamily="34" charset="0"/>
                </a:rPr>
                <a:t>                                                           </a:t>
              </a:r>
            </a:p>
          </p:txBody>
        </p:sp>
        <p:graphicFrame>
          <p:nvGraphicFramePr>
            <p:cNvPr id="6" name="Object 5">
              <a:extLst>
                <a:ext uri="{FF2B5EF4-FFF2-40B4-BE49-F238E27FC236}">
                  <a16:creationId xmlns:a16="http://schemas.microsoft.com/office/drawing/2014/main" id="{907EE6CC-6CCA-AF7F-89E2-8390D8244138}"/>
                </a:ext>
              </a:extLst>
            </p:cNvPr>
            <p:cNvGraphicFramePr>
              <a:graphicFrameLocks noChangeAspect="1"/>
            </p:cNvGraphicFramePr>
            <p:nvPr>
              <p:extLst>
                <p:ext uri="{D42A27DB-BD31-4B8C-83A1-F6EECF244321}">
                  <p14:modId xmlns:p14="http://schemas.microsoft.com/office/powerpoint/2010/main" val="860793347"/>
                </p:ext>
              </p:extLst>
            </p:nvPr>
          </p:nvGraphicFramePr>
          <p:xfrm>
            <a:off x="7483007" y="6658423"/>
            <a:ext cx="1737193" cy="694877"/>
          </p:xfrm>
          <a:graphic>
            <a:graphicData uri="http://schemas.openxmlformats.org/presentationml/2006/ole">
              <mc:AlternateContent xmlns:mc="http://schemas.openxmlformats.org/markup-compatibility/2006">
                <mc:Choice xmlns:v="urn:schemas-microsoft-com:vml" Requires="v">
                  <p:oleObj name="Equation" r:id="rId5" imgW="571320" imgH="228600" progId="Equation.DSMT4">
                    <p:embed/>
                  </p:oleObj>
                </mc:Choice>
                <mc:Fallback>
                  <p:oleObj name="Equation" r:id="rId5" imgW="571320" imgH="228600" progId="Equation.DSMT4">
                    <p:embed/>
                    <p:pic>
                      <p:nvPicPr>
                        <p:cNvPr id="0" name=""/>
                        <p:cNvPicPr/>
                        <p:nvPr/>
                      </p:nvPicPr>
                      <p:blipFill>
                        <a:blip r:embed="rId6"/>
                        <a:stretch>
                          <a:fillRect/>
                        </a:stretch>
                      </p:blipFill>
                      <p:spPr>
                        <a:xfrm>
                          <a:off x="7483007" y="6658423"/>
                          <a:ext cx="1737193" cy="694877"/>
                        </a:xfrm>
                        <a:prstGeom prst="rect">
                          <a:avLst/>
                        </a:prstGeom>
                      </p:spPr>
                    </p:pic>
                  </p:oleObj>
                </mc:Fallback>
              </mc:AlternateContent>
            </a:graphicData>
          </a:graphic>
        </p:graphicFrame>
        <p:sp>
          <p:nvSpPr>
            <p:cNvPr id="14" name="Rectangle 41">
              <a:extLst>
                <a:ext uri="{FF2B5EF4-FFF2-40B4-BE49-F238E27FC236}">
                  <a16:creationId xmlns:a16="http://schemas.microsoft.com/office/drawing/2014/main" id="{0536EE1A-C741-80DC-C220-6F34FF47AE92}"/>
                </a:ext>
              </a:extLst>
            </p:cNvPr>
            <p:cNvSpPr>
              <a:spLocks noRot="1" noChangeArrowheads="1"/>
            </p:cNvSpPr>
            <p:nvPr/>
          </p:nvSpPr>
          <p:spPr bwMode="auto">
            <a:xfrm>
              <a:off x="316389" y="6398573"/>
              <a:ext cx="17656683" cy="3446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ct val="150000"/>
                </a:lnSpc>
                <a:buNone/>
              </a:pPr>
              <a:r>
                <a:rPr lang="en-US" altLang="en-US" sz="4000" b="1" dirty="0">
                  <a:solidFill>
                    <a:srgbClr val="7030A0"/>
                  </a:solidFill>
                  <a:latin typeface="Arial" panose="020B0604020202020204" pitchFamily="34" charset="0"/>
                  <a:cs typeface="Arial" panose="020B0604020202020204" pitchFamily="34" charset="0"/>
                  <a:sym typeface="Symbol" panose="05050102010706020507" pitchFamily="18" charset="2"/>
                </a:rPr>
                <a:t>b) </a:t>
              </a:r>
              <a:r>
                <a:rPr lang="en-US" altLang="en-US" sz="4000" b="1" dirty="0" err="1">
                  <a:solidFill>
                    <a:srgbClr val="7030A0"/>
                  </a:solidFill>
                  <a:latin typeface="Arial" panose="020B0604020202020204" pitchFamily="34" charset="0"/>
                  <a:cs typeface="Arial" panose="020B0604020202020204" pitchFamily="34" charset="0"/>
                  <a:sym typeface="Symbol" panose="05050102010706020507" pitchFamily="18" charset="2"/>
                </a:rPr>
                <a:t>Áp</a:t>
              </a:r>
              <a:r>
                <a:rPr lang="en-US" altLang="en-US" sz="4000" b="1" dirty="0">
                  <a:solidFill>
                    <a:srgbClr val="7030A0"/>
                  </a:solidFill>
                  <a:latin typeface="Arial" panose="020B0604020202020204" pitchFamily="34" charset="0"/>
                  <a:cs typeface="Arial" panose="020B0604020202020204" pitchFamily="34" charset="0"/>
                  <a:sym typeface="Symbol" panose="05050102010706020507" pitchFamily="18" charset="2"/>
                </a:rPr>
                <a:t> </a:t>
              </a:r>
              <a:r>
                <a:rPr lang="en-US" altLang="en-US" sz="4000" b="1" dirty="0" err="1">
                  <a:solidFill>
                    <a:srgbClr val="7030A0"/>
                  </a:solidFill>
                  <a:latin typeface="Arial" panose="020B0604020202020204" pitchFamily="34" charset="0"/>
                  <a:cs typeface="Arial" panose="020B0604020202020204" pitchFamily="34" charset="0"/>
                  <a:sym typeface="Symbol" panose="05050102010706020507" pitchFamily="18" charset="2"/>
                </a:rPr>
                <a:t>dụng</a:t>
              </a:r>
              <a:r>
                <a:rPr lang="en-US" altLang="en-US" sz="4000" b="1" dirty="0">
                  <a:solidFill>
                    <a:srgbClr val="7030A0"/>
                  </a:solidFill>
                  <a:latin typeface="Arial" panose="020B0604020202020204" pitchFamily="34" charset="0"/>
                  <a:cs typeface="Arial" panose="020B0604020202020204" pitchFamily="34" charset="0"/>
                  <a:sym typeface="Symbol" panose="05050102010706020507" pitchFamily="18" charset="2"/>
                </a:rPr>
                <a:t> </a:t>
              </a:r>
              <a:r>
                <a:rPr lang="en-US" altLang="en-US" sz="4000" b="1" dirty="0" err="1">
                  <a:solidFill>
                    <a:srgbClr val="7030A0"/>
                  </a:solidFill>
                  <a:latin typeface="Arial" panose="020B0604020202020204" pitchFamily="34" charset="0"/>
                  <a:cs typeface="Arial" panose="020B0604020202020204" pitchFamily="34" charset="0"/>
                </a:rPr>
                <a:t>định</a:t>
              </a:r>
              <a:r>
                <a:rPr lang="en-US" altLang="en-US" sz="4000" b="1" dirty="0">
                  <a:solidFill>
                    <a:srgbClr val="7030A0"/>
                  </a:solidFill>
                  <a:latin typeface="Arial" panose="020B0604020202020204" pitchFamily="34" charset="0"/>
                  <a:cs typeface="Arial" panose="020B0604020202020204" pitchFamily="34" charset="0"/>
                </a:rPr>
                <a:t> </a:t>
              </a:r>
              <a:r>
                <a:rPr lang="en-US" altLang="en-US" sz="4000" b="1" dirty="0" err="1">
                  <a:solidFill>
                    <a:srgbClr val="7030A0"/>
                  </a:solidFill>
                  <a:latin typeface="Arial" panose="020B0604020202020204" pitchFamily="34" charset="0"/>
                  <a:cs typeface="Arial" panose="020B0604020202020204" pitchFamily="34" charset="0"/>
                </a:rPr>
                <a:t>lí</a:t>
              </a:r>
              <a:r>
                <a:rPr lang="en-US" altLang="en-US" sz="4000" b="1" dirty="0">
                  <a:solidFill>
                    <a:srgbClr val="7030A0"/>
                  </a:solidFill>
                  <a:latin typeface="Arial" panose="020B0604020202020204" pitchFamily="34" charset="0"/>
                  <a:cs typeface="Arial" panose="020B0604020202020204" pitchFamily="34" charset="0"/>
                </a:rPr>
                <a:t> </a:t>
              </a:r>
              <a:r>
                <a:rPr lang="en-US" altLang="en-US" sz="4000" b="1" dirty="0" err="1">
                  <a:solidFill>
                    <a:srgbClr val="7030A0"/>
                  </a:solidFill>
                  <a:latin typeface="Arial" panose="020B0604020202020204" pitchFamily="34" charset="0"/>
                  <a:cs typeface="Arial" panose="020B0604020202020204" pitchFamily="34" charset="0"/>
                </a:rPr>
                <a:t>Pitago</a:t>
              </a:r>
              <a:r>
                <a:rPr lang="en-US" altLang="en-US" sz="4000" b="1" dirty="0">
                  <a:solidFill>
                    <a:srgbClr val="7030A0"/>
                  </a:solidFill>
                  <a:latin typeface="Arial" panose="020B0604020202020204" pitchFamily="34" charset="0"/>
                  <a:cs typeface="Arial" panose="020B0604020202020204" pitchFamily="34" charset="0"/>
                </a:rPr>
                <a:t> </a:t>
              </a:r>
              <a:r>
                <a:rPr lang="en-US" altLang="en-US" sz="4000" b="1" dirty="0" err="1">
                  <a:solidFill>
                    <a:srgbClr val="7030A0"/>
                  </a:solidFill>
                  <a:latin typeface="Arial" panose="020B0604020202020204" pitchFamily="34" charset="0"/>
                  <a:cs typeface="Arial" panose="020B0604020202020204" pitchFamily="34" charset="0"/>
                </a:rPr>
                <a:t>vào</a:t>
              </a:r>
              <a:r>
                <a:rPr lang="en-US" altLang="en-US" sz="4000" b="1" dirty="0">
                  <a:solidFill>
                    <a:srgbClr val="7030A0"/>
                  </a:solidFill>
                  <a:latin typeface="Arial" panose="020B0604020202020204" pitchFamily="34" charset="0"/>
                  <a:cs typeface="Arial" panose="020B0604020202020204" pitchFamily="34" charset="0"/>
                </a:rPr>
                <a:t>            , </a:t>
              </a:r>
              <a:r>
                <a:rPr lang="en-US" altLang="en-US" sz="4000" b="1" dirty="0" err="1">
                  <a:solidFill>
                    <a:srgbClr val="7030A0"/>
                  </a:solidFill>
                  <a:latin typeface="Arial" panose="020B0604020202020204" pitchFamily="34" charset="0"/>
                  <a:cs typeface="Arial" panose="020B0604020202020204" pitchFamily="34" charset="0"/>
                </a:rPr>
                <a:t>có</a:t>
              </a:r>
              <a:r>
                <a:rPr lang="en-US" altLang="en-US" sz="4000" b="1" dirty="0">
                  <a:solidFill>
                    <a:srgbClr val="7030A0"/>
                  </a:solidFill>
                  <a:latin typeface="Arial" panose="020B0604020202020204" pitchFamily="34" charset="0"/>
                  <a:cs typeface="Arial" panose="020B0604020202020204" pitchFamily="34" charset="0"/>
                </a:rPr>
                <a:t>:</a:t>
              </a:r>
            </a:p>
          </p:txBody>
        </p:sp>
        <p:graphicFrame>
          <p:nvGraphicFramePr>
            <p:cNvPr id="15" name="Object 14">
              <a:extLst>
                <a:ext uri="{FF2B5EF4-FFF2-40B4-BE49-F238E27FC236}">
                  <a16:creationId xmlns:a16="http://schemas.microsoft.com/office/drawing/2014/main" id="{43A97EEF-54B9-C675-27FA-2264274238C6}"/>
                </a:ext>
              </a:extLst>
            </p:cNvPr>
            <p:cNvGraphicFramePr>
              <a:graphicFrameLocks noChangeAspect="1"/>
            </p:cNvGraphicFramePr>
            <p:nvPr>
              <p:extLst>
                <p:ext uri="{D42A27DB-BD31-4B8C-83A1-F6EECF244321}">
                  <p14:modId xmlns:p14="http://schemas.microsoft.com/office/powerpoint/2010/main" val="860793347"/>
                </p:ext>
              </p:extLst>
            </p:nvPr>
          </p:nvGraphicFramePr>
          <p:xfrm>
            <a:off x="7463957" y="6672651"/>
            <a:ext cx="1737193" cy="694877"/>
          </p:xfrm>
          <a:graphic>
            <a:graphicData uri="http://schemas.openxmlformats.org/presentationml/2006/ole">
              <mc:AlternateContent xmlns:mc="http://schemas.openxmlformats.org/markup-compatibility/2006">
                <mc:Choice xmlns:v="urn:schemas-microsoft-com:vml" Requires="v">
                  <p:oleObj name="Equation" r:id="rId7" imgW="571320" imgH="228600" progId="Equation.DSMT4">
                    <p:embed/>
                  </p:oleObj>
                </mc:Choice>
                <mc:Fallback>
                  <p:oleObj name="Equation" r:id="rId7" imgW="571320" imgH="228600" progId="Equation.DSMT4">
                    <p:embed/>
                    <p:pic>
                      <p:nvPicPr>
                        <p:cNvPr id="6" name="Object 5">
                          <a:extLst>
                            <a:ext uri="{FF2B5EF4-FFF2-40B4-BE49-F238E27FC236}">
                              <a16:creationId xmlns:a16="http://schemas.microsoft.com/office/drawing/2014/main" id="{907EE6CC-6CCA-AF7F-89E2-8390D8244138}"/>
                            </a:ext>
                          </a:extLst>
                        </p:cNvPr>
                        <p:cNvPicPr/>
                        <p:nvPr/>
                      </p:nvPicPr>
                      <p:blipFill>
                        <a:blip r:embed="rId6"/>
                        <a:stretch>
                          <a:fillRect/>
                        </a:stretch>
                      </p:blipFill>
                      <p:spPr>
                        <a:xfrm>
                          <a:off x="7463957" y="6672651"/>
                          <a:ext cx="1737193" cy="694877"/>
                        </a:xfrm>
                        <a:prstGeom prst="rect">
                          <a:avLst/>
                        </a:prstGeom>
                      </p:spPr>
                    </p:pic>
                  </p:oleObj>
                </mc:Fallback>
              </mc:AlternateContent>
            </a:graphicData>
          </a:graphic>
        </p:graphicFrame>
      </p:grpSp>
      <p:sp>
        <p:nvSpPr>
          <p:cNvPr id="17" name="Rectangle 41">
            <a:extLst>
              <a:ext uri="{FF2B5EF4-FFF2-40B4-BE49-F238E27FC236}">
                <a16:creationId xmlns:a16="http://schemas.microsoft.com/office/drawing/2014/main" id="{AAFEF65B-E80D-0C28-D33A-EC7C130E68EB}"/>
              </a:ext>
            </a:extLst>
          </p:cNvPr>
          <p:cNvSpPr>
            <a:spLocks noRot="1" noChangeArrowheads="1"/>
          </p:cNvSpPr>
          <p:nvPr/>
        </p:nvSpPr>
        <p:spPr bwMode="auto">
          <a:xfrm>
            <a:off x="9510541" y="8813502"/>
            <a:ext cx="17656683" cy="8960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ct val="150000"/>
              </a:lnSpc>
              <a:buNone/>
            </a:pPr>
            <a:r>
              <a:rPr lang="en-US" altLang="en-US" sz="4000" b="1" dirty="0" err="1">
                <a:solidFill>
                  <a:srgbClr val="7030A0"/>
                </a:solidFill>
                <a:latin typeface="Arial" panose="020B0604020202020204" pitchFamily="34" charset="0"/>
                <a:cs typeface="Arial" panose="020B0604020202020204" pitchFamily="34" charset="0"/>
              </a:rPr>
              <a:t>Vậy</a:t>
            </a:r>
            <a:r>
              <a:rPr lang="en-US" altLang="en-US" sz="4000" b="1" dirty="0">
                <a:solidFill>
                  <a:srgbClr val="7030A0"/>
                </a:solidFill>
                <a:latin typeface="Arial" panose="020B0604020202020204" pitchFamily="34" charset="0"/>
                <a:cs typeface="Arial" panose="020B0604020202020204" pitchFamily="34" charset="0"/>
              </a:rPr>
              <a:t> MN = 4 (cm)</a:t>
            </a:r>
          </a:p>
        </p:txBody>
      </p:sp>
      <p:sp>
        <p:nvSpPr>
          <p:cNvPr id="21" name="Rectangle 41">
            <a:extLst>
              <a:ext uri="{FF2B5EF4-FFF2-40B4-BE49-F238E27FC236}">
                <a16:creationId xmlns:a16="http://schemas.microsoft.com/office/drawing/2014/main" id="{8D4651EF-ADA2-DAF7-92D5-8AAD220A625D}"/>
              </a:ext>
            </a:extLst>
          </p:cNvPr>
          <p:cNvSpPr>
            <a:spLocks noRot="1" noChangeArrowheads="1"/>
          </p:cNvSpPr>
          <p:nvPr/>
        </p:nvSpPr>
        <p:spPr bwMode="auto">
          <a:xfrm>
            <a:off x="9075995" y="7310568"/>
            <a:ext cx="17656683" cy="3446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ct val="150000"/>
              </a:lnSpc>
              <a:buNone/>
            </a:pPr>
            <a:r>
              <a:rPr lang="en-US" altLang="en-US" sz="4000" b="1" dirty="0" err="1">
                <a:solidFill>
                  <a:srgbClr val="7030A0"/>
                </a:solidFill>
                <a:latin typeface="Arial" panose="020B0604020202020204" pitchFamily="34" charset="0"/>
                <a:cs typeface="Arial" panose="020B0604020202020204" pitchFamily="34" charset="0"/>
              </a:rPr>
              <a:t>Suy</a:t>
            </a:r>
            <a:r>
              <a:rPr lang="en-US" altLang="en-US" sz="4000" b="1" dirty="0">
                <a:solidFill>
                  <a:srgbClr val="7030A0"/>
                </a:solidFill>
                <a:latin typeface="Arial" panose="020B0604020202020204" pitchFamily="34" charset="0"/>
                <a:cs typeface="Arial" panose="020B0604020202020204" pitchFamily="34" charset="0"/>
              </a:rPr>
              <a:t> </a:t>
            </a:r>
            <a:r>
              <a:rPr lang="en-US" altLang="en-US" sz="4000" b="1" dirty="0" err="1">
                <a:solidFill>
                  <a:srgbClr val="7030A0"/>
                </a:solidFill>
                <a:latin typeface="Arial" panose="020B0604020202020204" pitchFamily="34" charset="0"/>
                <a:cs typeface="Arial" panose="020B0604020202020204" pitchFamily="34" charset="0"/>
              </a:rPr>
              <a:t>ra</a:t>
            </a:r>
            <a:r>
              <a:rPr lang="en-US" altLang="en-US" sz="4000" b="1" dirty="0">
                <a:solidFill>
                  <a:srgbClr val="7030A0"/>
                </a:solidFill>
                <a:latin typeface="Arial" panose="020B0604020202020204" pitchFamily="34" charset="0"/>
                <a:cs typeface="Arial" panose="020B0604020202020204" pitchFamily="34" charset="0"/>
              </a:rPr>
              <a:t>  5</a:t>
            </a:r>
            <a:r>
              <a:rPr lang="en-US" altLang="en-US" sz="4000" b="1" baseline="30000" dirty="0">
                <a:solidFill>
                  <a:srgbClr val="7030A0"/>
                </a:solidFill>
                <a:latin typeface="Arial" panose="020B0604020202020204" pitchFamily="34" charset="0"/>
                <a:cs typeface="Arial" panose="020B0604020202020204" pitchFamily="34" charset="0"/>
              </a:rPr>
              <a:t>2</a:t>
            </a:r>
            <a:r>
              <a:rPr lang="en-US" altLang="en-US" sz="4000" b="1" dirty="0">
                <a:solidFill>
                  <a:srgbClr val="7030A0"/>
                </a:solidFill>
                <a:latin typeface="Arial" panose="020B0604020202020204" pitchFamily="34" charset="0"/>
                <a:cs typeface="Arial" panose="020B0604020202020204" pitchFamily="34" charset="0"/>
              </a:rPr>
              <a:t> = 3</a:t>
            </a:r>
            <a:r>
              <a:rPr lang="en-US" altLang="en-US" sz="4000" b="1" baseline="30000" dirty="0">
                <a:solidFill>
                  <a:srgbClr val="7030A0"/>
                </a:solidFill>
                <a:latin typeface="Arial" panose="020B0604020202020204" pitchFamily="34" charset="0"/>
                <a:cs typeface="Arial" panose="020B0604020202020204" pitchFamily="34" charset="0"/>
              </a:rPr>
              <a:t>2</a:t>
            </a:r>
            <a:r>
              <a:rPr lang="en-US" altLang="en-US" sz="4000" b="1" dirty="0">
                <a:solidFill>
                  <a:srgbClr val="7030A0"/>
                </a:solidFill>
                <a:latin typeface="Arial" panose="020B0604020202020204" pitchFamily="34" charset="0"/>
                <a:cs typeface="Arial" panose="020B0604020202020204" pitchFamily="34" charset="0"/>
              </a:rPr>
              <a:t> + MN</a:t>
            </a:r>
            <a:r>
              <a:rPr lang="en-US" altLang="en-US" sz="4000" b="1" baseline="30000" dirty="0">
                <a:solidFill>
                  <a:srgbClr val="7030A0"/>
                </a:solidFill>
                <a:latin typeface="Arial" panose="020B0604020202020204" pitchFamily="34" charset="0"/>
                <a:cs typeface="Arial" panose="020B0604020202020204" pitchFamily="34" charset="0"/>
              </a:rPr>
              <a:t>2 </a:t>
            </a:r>
            <a:r>
              <a:rPr lang="en-US" altLang="en-US" sz="4000" b="1" dirty="0">
                <a:solidFill>
                  <a:srgbClr val="7030A0"/>
                </a:solidFill>
                <a:latin typeface="Arial" panose="020B0604020202020204" pitchFamily="34" charset="0"/>
                <a:cs typeface="Arial" panose="020B0604020202020204" pitchFamily="34" charset="0"/>
                <a:sym typeface="Symbol" panose="05050102010706020507" pitchFamily="18" charset="2"/>
              </a:rPr>
              <a:t>. </a:t>
            </a:r>
          </a:p>
        </p:txBody>
      </p:sp>
      <p:sp>
        <p:nvSpPr>
          <p:cNvPr id="23" name="Rectangle 41">
            <a:extLst>
              <a:ext uri="{FF2B5EF4-FFF2-40B4-BE49-F238E27FC236}">
                <a16:creationId xmlns:a16="http://schemas.microsoft.com/office/drawing/2014/main" id="{FF1103A6-9C6E-B841-85FF-8E76A6CCE55A}"/>
              </a:ext>
            </a:extLst>
          </p:cNvPr>
          <p:cNvSpPr>
            <a:spLocks noRot="1" noChangeArrowheads="1"/>
          </p:cNvSpPr>
          <p:nvPr/>
        </p:nvSpPr>
        <p:spPr bwMode="auto">
          <a:xfrm>
            <a:off x="8686800" y="8048072"/>
            <a:ext cx="17656683" cy="985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ct val="150000"/>
              </a:lnSpc>
              <a:buNone/>
            </a:pPr>
            <a:r>
              <a:rPr lang="en-US" altLang="en-US" sz="4000" b="1" dirty="0">
                <a:solidFill>
                  <a:srgbClr val="7030A0"/>
                </a:solidFill>
                <a:latin typeface="Arial" panose="020B0604020202020204" pitchFamily="34" charset="0"/>
                <a:cs typeface="Arial" panose="020B0604020202020204" pitchFamily="34" charset="0"/>
                <a:sym typeface="Symbol" panose="05050102010706020507" pitchFamily="18" charset="2"/>
              </a:rPr>
              <a:t>Do đó: MN</a:t>
            </a:r>
            <a:r>
              <a:rPr lang="en-US" altLang="en-US" sz="4000" b="1" baseline="30000" dirty="0">
                <a:solidFill>
                  <a:srgbClr val="7030A0"/>
                </a:solidFill>
                <a:latin typeface="Arial" panose="020B0604020202020204" pitchFamily="34" charset="0"/>
                <a:cs typeface="Arial" panose="020B0604020202020204" pitchFamily="34" charset="0"/>
              </a:rPr>
              <a:t>2</a:t>
            </a:r>
            <a:r>
              <a:rPr lang="en-US" altLang="en-US" sz="4000" b="1" dirty="0">
                <a:solidFill>
                  <a:srgbClr val="7030A0"/>
                </a:solidFill>
                <a:latin typeface="Arial" panose="020B0604020202020204" pitchFamily="34" charset="0"/>
                <a:cs typeface="Arial" panose="020B0604020202020204" pitchFamily="34" charset="0"/>
              </a:rPr>
              <a:t> = 5</a:t>
            </a:r>
            <a:r>
              <a:rPr lang="en-US" altLang="en-US" sz="4000" b="1" baseline="30000" dirty="0">
                <a:solidFill>
                  <a:srgbClr val="7030A0"/>
                </a:solidFill>
                <a:latin typeface="Arial" panose="020B0604020202020204" pitchFamily="34" charset="0"/>
                <a:cs typeface="Arial" panose="020B0604020202020204" pitchFamily="34" charset="0"/>
              </a:rPr>
              <a:t>2</a:t>
            </a:r>
            <a:r>
              <a:rPr lang="en-US" altLang="en-US" sz="4000" b="1" dirty="0">
                <a:solidFill>
                  <a:srgbClr val="7030A0"/>
                </a:solidFill>
                <a:latin typeface="Arial" panose="020B0604020202020204" pitchFamily="34" charset="0"/>
                <a:cs typeface="Arial" panose="020B0604020202020204" pitchFamily="34" charset="0"/>
              </a:rPr>
              <a:t> – 3</a:t>
            </a:r>
            <a:r>
              <a:rPr lang="en-US" altLang="en-US" sz="4000" b="1" baseline="30000" dirty="0">
                <a:solidFill>
                  <a:srgbClr val="7030A0"/>
                </a:solidFill>
                <a:latin typeface="Arial" panose="020B0604020202020204" pitchFamily="34" charset="0"/>
                <a:cs typeface="Arial" panose="020B0604020202020204" pitchFamily="34" charset="0"/>
              </a:rPr>
              <a:t>2</a:t>
            </a:r>
            <a:r>
              <a:rPr lang="en-US" altLang="en-US" sz="4000" b="1" dirty="0">
                <a:solidFill>
                  <a:srgbClr val="7030A0"/>
                </a:solidFill>
                <a:latin typeface="Arial" panose="020B0604020202020204" pitchFamily="34" charset="0"/>
                <a:cs typeface="Arial" panose="020B0604020202020204" pitchFamily="34" charset="0"/>
              </a:rPr>
              <a:t> = 16</a:t>
            </a:r>
          </a:p>
        </p:txBody>
      </p:sp>
      <p:pic>
        <p:nvPicPr>
          <p:cNvPr id="24" name="Picture 23">
            <a:extLst>
              <a:ext uri="{FF2B5EF4-FFF2-40B4-BE49-F238E27FC236}">
                <a16:creationId xmlns:a16="http://schemas.microsoft.com/office/drawing/2014/main" id="{00B9A7FE-2335-C660-5AD9-EE1D7ACD864C}"/>
              </a:ext>
            </a:extLst>
          </p:cNvPr>
          <p:cNvPicPr>
            <a:picLocks noChangeAspect="1"/>
          </p:cNvPicPr>
          <p:nvPr/>
        </p:nvPicPr>
        <p:blipFill>
          <a:blip r:embed="rId8"/>
          <a:stretch>
            <a:fillRect/>
          </a:stretch>
        </p:blipFill>
        <p:spPr>
          <a:xfrm>
            <a:off x="364613" y="148887"/>
            <a:ext cx="2675985" cy="993937"/>
          </a:xfrm>
          <a:prstGeom prst="rect">
            <a:avLst/>
          </a:prstGeom>
        </p:spPr>
      </p:pic>
      <p:grpSp>
        <p:nvGrpSpPr>
          <p:cNvPr id="29" name="Group 28">
            <a:extLst>
              <a:ext uri="{FF2B5EF4-FFF2-40B4-BE49-F238E27FC236}">
                <a16:creationId xmlns:a16="http://schemas.microsoft.com/office/drawing/2014/main" id="{595D135C-2367-3A34-4526-4202F6CA124C}"/>
              </a:ext>
            </a:extLst>
          </p:cNvPr>
          <p:cNvGrpSpPr/>
          <p:nvPr/>
        </p:nvGrpSpPr>
        <p:grpSpPr>
          <a:xfrm>
            <a:off x="14312214" y="829368"/>
            <a:ext cx="4112518" cy="3837836"/>
            <a:chOff x="709613" y="2954338"/>
            <a:chExt cx="3174666" cy="3076479"/>
          </a:xfrm>
        </p:grpSpPr>
        <p:sp>
          <p:nvSpPr>
            <p:cNvPr id="9" name="Text Box 11">
              <a:extLst>
                <a:ext uri="{FF2B5EF4-FFF2-40B4-BE49-F238E27FC236}">
                  <a16:creationId xmlns:a16="http://schemas.microsoft.com/office/drawing/2014/main" id="{F715E509-983E-CBB0-F6AF-14222AD4122C}"/>
                </a:ext>
              </a:extLst>
            </p:cNvPr>
            <p:cNvSpPr txBox="1">
              <a:spLocks noChangeArrowheads="1"/>
            </p:cNvSpPr>
            <p:nvPr/>
          </p:nvSpPr>
          <p:spPr bwMode="auto">
            <a:xfrm>
              <a:off x="3253018" y="3837081"/>
              <a:ext cx="631261" cy="479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spAutoFit/>
            </a:bodyPr>
            <a:lstStyle>
              <a:lvl1pPr eaLnBrk="0" hangingPunct="0">
                <a:defRPr sz="2500">
                  <a:solidFill>
                    <a:schemeClr val="tx1"/>
                  </a:solidFill>
                  <a:latin typeface="VNI-Aptima" pitchFamily="2" charset="0"/>
                  <a:cs typeface="Arial" panose="020B0604020202020204" pitchFamily="34" charset="0"/>
                </a:defRPr>
              </a:lvl1pPr>
              <a:lvl2pPr marL="742950" indent="-285750" eaLnBrk="0" hangingPunct="0">
                <a:defRPr sz="2500">
                  <a:solidFill>
                    <a:schemeClr val="tx1"/>
                  </a:solidFill>
                  <a:latin typeface="VNI-Aptima" pitchFamily="2" charset="0"/>
                  <a:cs typeface="Arial" panose="020B0604020202020204" pitchFamily="34" charset="0"/>
                </a:defRPr>
              </a:lvl2pPr>
              <a:lvl3pPr marL="1143000" indent="-228600" eaLnBrk="0" hangingPunct="0">
                <a:defRPr sz="2500">
                  <a:solidFill>
                    <a:schemeClr val="tx1"/>
                  </a:solidFill>
                  <a:latin typeface="VNI-Aptima" pitchFamily="2" charset="0"/>
                  <a:cs typeface="Arial" panose="020B0604020202020204" pitchFamily="34" charset="0"/>
                </a:defRPr>
              </a:lvl3pPr>
              <a:lvl4pPr marL="1600200" indent="-228600" eaLnBrk="0" hangingPunct="0">
                <a:defRPr sz="2500">
                  <a:solidFill>
                    <a:schemeClr val="tx1"/>
                  </a:solidFill>
                  <a:latin typeface="VNI-Aptima" pitchFamily="2" charset="0"/>
                  <a:cs typeface="Arial" panose="020B0604020202020204" pitchFamily="34" charset="0"/>
                </a:defRPr>
              </a:lvl4pPr>
              <a:lvl5pPr marL="2057400" indent="-228600" eaLnBrk="0" hangingPunct="0">
                <a:defRPr sz="2500">
                  <a:solidFill>
                    <a:schemeClr val="tx1"/>
                  </a:solidFill>
                  <a:latin typeface="VNI-Aptima" pitchFamily="2" charset="0"/>
                  <a:cs typeface="Arial" panose="020B0604020202020204" pitchFamily="34" charset="0"/>
                </a:defRPr>
              </a:lvl5pPr>
              <a:lvl6pPr marL="2514600" indent="-228600" eaLnBrk="0" fontAlgn="base" hangingPunct="0">
                <a:spcBef>
                  <a:spcPct val="0"/>
                </a:spcBef>
                <a:spcAft>
                  <a:spcPct val="0"/>
                </a:spcAft>
                <a:defRPr sz="2500">
                  <a:solidFill>
                    <a:schemeClr val="tx1"/>
                  </a:solidFill>
                  <a:latin typeface="VNI-Aptima" pitchFamily="2" charset="0"/>
                  <a:cs typeface="Arial" panose="020B0604020202020204" pitchFamily="34" charset="0"/>
                </a:defRPr>
              </a:lvl6pPr>
              <a:lvl7pPr marL="2971800" indent="-228600" eaLnBrk="0" fontAlgn="base" hangingPunct="0">
                <a:spcBef>
                  <a:spcPct val="0"/>
                </a:spcBef>
                <a:spcAft>
                  <a:spcPct val="0"/>
                </a:spcAft>
                <a:defRPr sz="2500">
                  <a:solidFill>
                    <a:schemeClr val="tx1"/>
                  </a:solidFill>
                  <a:latin typeface="VNI-Aptima" pitchFamily="2" charset="0"/>
                  <a:cs typeface="Arial" panose="020B0604020202020204" pitchFamily="34" charset="0"/>
                </a:defRPr>
              </a:lvl7pPr>
              <a:lvl8pPr marL="3429000" indent="-228600" eaLnBrk="0" fontAlgn="base" hangingPunct="0">
                <a:spcBef>
                  <a:spcPct val="0"/>
                </a:spcBef>
                <a:spcAft>
                  <a:spcPct val="0"/>
                </a:spcAft>
                <a:defRPr sz="2500">
                  <a:solidFill>
                    <a:schemeClr val="tx1"/>
                  </a:solidFill>
                  <a:latin typeface="VNI-Aptima" pitchFamily="2" charset="0"/>
                  <a:cs typeface="Arial" panose="020B0604020202020204" pitchFamily="34" charset="0"/>
                </a:defRPr>
              </a:lvl8pPr>
              <a:lvl9pPr marL="3886200" indent="-228600" eaLnBrk="0" fontAlgn="base" hangingPunct="0">
                <a:spcBef>
                  <a:spcPct val="0"/>
                </a:spcBef>
                <a:spcAft>
                  <a:spcPct val="0"/>
                </a:spcAft>
                <a:defRPr sz="2500">
                  <a:solidFill>
                    <a:schemeClr val="tx1"/>
                  </a:solidFill>
                  <a:latin typeface="VNI-Aptima" pitchFamily="2" charset="0"/>
                  <a:cs typeface="Arial" panose="020B0604020202020204" pitchFamily="34" charset="0"/>
                </a:defRPr>
              </a:lvl9pPr>
            </a:lstStyle>
            <a:p>
              <a:pPr eaLnBrk="1" hangingPunct="1">
                <a:spcBef>
                  <a:spcPct val="50000"/>
                </a:spcBef>
              </a:pPr>
              <a:r>
                <a:rPr lang="en-US" altLang="en-US" b="1" dirty="0"/>
                <a:t>N</a:t>
              </a:r>
            </a:p>
          </p:txBody>
        </p:sp>
        <p:sp>
          <p:nvSpPr>
            <p:cNvPr id="10" name="Text Box 12">
              <a:extLst>
                <a:ext uri="{FF2B5EF4-FFF2-40B4-BE49-F238E27FC236}">
                  <a16:creationId xmlns:a16="http://schemas.microsoft.com/office/drawing/2014/main" id="{BE978DDF-F07C-8F46-F3F8-F96B86C00344}"/>
                </a:ext>
              </a:extLst>
            </p:cNvPr>
            <p:cNvSpPr txBox="1">
              <a:spLocks noChangeArrowheads="1"/>
            </p:cNvSpPr>
            <p:nvPr/>
          </p:nvSpPr>
          <p:spPr bwMode="auto">
            <a:xfrm>
              <a:off x="3084400" y="5551582"/>
              <a:ext cx="457200" cy="479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defRPr sz="2500">
                  <a:solidFill>
                    <a:schemeClr val="tx1"/>
                  </a:solidFill>
                  <a:latin typeface="VNI-Aptima" pitchFamily="2" charset="0"/>
                  <a:cs typeface="Arial" panose="020B0604020202020204" pitchFamily="34" charset="0"/>
                </a:defRPr>
              </a:lvl1pPr>
              <a:lvl2pPr marL="742950" indent="-285750" eaLnBrk="0" hangingPunct="0">
                <a:defRPr sz="2500">
                  <a:solidFill>
                    <a:schemeClr val="tx1"/>
                  </a:solidFill>
                  <a:latin typeface="VNI-Aptima" pitchFamily="2" charset="0"/>
                  <a:cs typeface="Arial" panose="020B0604020202020204" pitchFamily="34" charset="0"/>
                </a:defRPr>
              </a:lvl2pPr>
              <a:lvl3pPr marL="1143000" indent="-228600" eaLnBrk="0" hangingPunct="0">
                <a:defRPr sz="2500">
                  <a:solidFill>
                    <a:schemeClr val="tx1"/>
                  </a:solidFill>
                  <a:latin typeface="VNI-Aptima" pitchFamily="2" charset="0"/>
                  <a:cs typeface="Arial" panose="020B0604020202020204" pitchFamily="34" charset="0"/>
                </a:defRPr>
              </a:lvl3pPr>
              <a:lvl4pPr marL="1600200" indent="-228600" eaLnBrk="0" hangingPunct="0">
                <a:defRPr sz="2500">
                  <a:solidFill>
                    <a:schemeClr val="tx1"/>
                  </a:solidFill>
                  <a:latin typeface="VNI-Aptima" pitchFamily="2" charset="0"/>
                  <a:cs typeface="Arial" panose="020B0604020202020204" pitchFamily="34" charset="0"/>
                </a:defRPr>
              </a:lvl4pPr>
              <a:lvl5pPr marL="2057400" indent="-228600" eaLnBrk="0" hangingPunct="0">
                <a:defRPr sz="2500">
                  <a:solidFill>
                    <a:schemeClr val="tx1"/>
                  </a:solidFill>
                  <a:latin typeface="VNI-Aptima" pitchFamily="2" charset="0"/>
                  <a:cs typeface="Arial" panose="020B0604020202020204" pitchFamily="34" charset="0"/>
                </a:defRPr>
              </a:lvl5pPr>
              <a:lvl6pPr marL="2514600" indent="-228600" eaLnBrk="0" fontAlgn="base" hangingPunct="0">
                <a:spcBef>
                  <a:spcPct val="0"/>
                </a:spcBef>
                <a:spcAft>
                  <a:spcPct val="0"/>
                </a:spcAft>
                <a:defRPr sz="2500">
                  <a:solidFill>
                    <a:schemeClr val="tx1"/>
                  </a:solidFill>
                  <a:latin typeface="VNI-Aptima" pitchFamily="2" charset="0"/>
                  <a:cs typeface="Arial" panose="020B0604020202020204" pitchFamily="34" charset="0"/>
                </a:defRPr>
              </a:lvl6pPr>
              <a:lvl7pPr marL="2971800" indent="-228600" eaLnBrk="0" fontAlgn="base" hangingPunct="0">
                <a:spcBef>
                  <a:spcPct val="0"/>
                </a:spcBef>
                <a:spcAft>
                  <a:spcPct val="0"/>
                </a:spcAft>
                <a:defRPr sz="2500">
                  <a:solidFill>
                    <a:schemeClr val="tx1"/>
                  </a:solidFill>
                  <a:latin typeface="VNI-Aptima" pitchFamily="2" charset="0"/>
                  <a:cs typeface="Arial" panose="020B0604020202020204" pitchFamily="34" charset="0"/>
                </a:defRPr>
              </a:lvl7pPr>
              <a:lvl8pPr marL="3429000" indent="-228600" eaLnBrk="0" fontAlgn="base" hangingPunct="0">
                <a:spcBef>
                  <a:spcPct val="0"/>
                </a:spcBef>
                <a:spcAft>
                  <a:spcPct val="0"/>
                </a:spcAft>
                <a:defRPr sz="2500">
                  <a:solidFill>
                    <a:schemeClr val="tx1"/>
                  </a:solidFill>
                  <a:latin typeface="VNI-Aptima" pitchFamily="2" charset="0"/>
                  <a:cs typeface="Arial" panose="020B0604020202020204" pitchFamily="34" charset="0"/>
                </a:defRPr>
              </a:lvl8pPr>
              <a:lvl9pPr marL="3886200" indent="-228600" eaLnBrk="0" fontAlgn="base" hangingPunct="0">
                <a:spcBef>
                  <a:spcPct val="0"/>
                </a:spcBef>
                <a:spcAft>
                  <a:spcPct val="0"/>
                </a:spcAft>
                <a:defRPr sz="2500">
                  <a:solidFill>
                    <a:schemeClr val="tx1"/>
                  </a:solidFill>
                  <a:latin typeface="VNI-Aptima" pitchFamily="2" charset="0"/>
                  <a:cs typeface="Arial" panose="020B0604020202020204" pitchFamily="34" charset="0"/>
                </a:defRPr>
              </a:lvl9pPr>
            </a:lstStyle>
            <a:p>
              <a:pPr eaLnBrk="1" hangingPunct="1">
                <a:spcBef>
                  <a:spcPct val="50000"/>
                </a:spcBef>
              </a:pPr>
              <a:r>
                <a:rPr lang="en-US" altLang="en-US" b="1" dirty="0"/>
                <a:t>M</a:t>
              </a:r>
            </a:p>
          </p:txBody>
        </p:sp>
        <p:sp>
          <p:nvSpPr>
            <p:cNvPr id="16" name="Text Box 15">
              <a:extLst>
                <a:ext uri="{FF2B5EF4-FFF2-40B4-BE49-F238E27FC236}">
                  <a16:creationId xmlns:a16="http://schemas.microsoft.com/office/drawing/2014/main" id="{44772D6E-EB03-7394-BEC5-0808F93E144F}"/>
                </a:ext>
              </a:extLst>
            </p:cNvPr>
            <p:cNvSpPr txBox="1">
              <a:spLocks noChangeArrowheads="1"/>
            </p:cNvSpPr>
            <p:nvPr/>
          </p:nvSpPr>
          <p:spPr bwMode="auto">
            <a:xfrm>
              <a:off x="1611083" y="3684682"/>
              <a:ext cx="631261" cy="479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spAutoFit/>
            </a:bodyPr>
            <a:lstStyle>
              <a:lvl1pPr eaLnBrk="0" hangingPunct="0">
                <a:defRPr sz="2500">
                  <a:solidFill>
                    <a:schemeClr val="tx1"/>
                  </a:solidFill>
                  <a:latin typeface="VNI-Aptima" pitchFamily="2" charset="0"/>
                  <a:cs typeface="Arial" panose="020B0604020202020204" pitchFamily="34" charset="0"/>
                </a:defRPr>
              </a:lvl1pPr>
              <a:lvl2pPr marL="742950" indent="-285750" eaLnBrk="0" hangingPunct="0">
                <a:defRPr sz="2500">
                  <a:solidFill>
                    <a:schemeClr val="tx1"/>
                  </a:solidFill>
                  <a:latin typeface="VNI-Aptima" pitchFamily="2" charset="0"/>
                  <a:cs typeface="Arial" panose="020B0604020202020204" pitchFamily="34" charset="0"/>
                </a:defRPr>
              </a:lvl2pPr>
              <a:lvl3pPr marL="1143000" indent="-228600" eaLnBrk="0" hangingPunct="0">
                <a:defRPr sz="2500">
                  <a:solidFill>
                    <a:schemeClr val="tx1"/>
                  </a:solidFill>
                  <a:latin typeface="VNI-Aptima" pitchFamily="2" charset="0"/>
                  <a:cs typeface="Arial" panose="020B0604020202020204" pitchFamily="34" charset="0"/>
                </a:defRPr>
              </a:lvl3pPr>
              <a:lvl4pPr marL="1600200" indent="-228600" eaLnBrk="0" hangingPunct="0">
                <a:defRPr sz="2500">
                  <a:solidFill>
                    <a:schemeClr val="tx1"/>
                  </a:solidFill>
                  <a:latin typeface="VNI-Aptima" pitchFamily="2" charset="0"/>
                  <a:cs typeface="Arial" panose="020B0604020202020204" pitchFamily="34" charset="0"/>
                </a:defRPr>
              </a:lvl4pPr>
              <a:lvl5pPr marL="2057400" indent="-228600" eaLnBrk="0" hangingPunct="0">
                <a:defRPr sz="2500">
                  <a:solidFill>
                    <a:schemeClr val="tx1"/>
                  </a:solidFill>
                  <a:latin typeface="VNI-Aptima" pitchFamily="2" charset="0"/>
                  <a:cs typeface="Arial" panose="020B0604020202020204" pitchFamily="34" charset="0"/>
                </a:defRPr>
              </a:lvl5pPr>
              <a:lvl6pPr marL="2514600" indent="-228600" eaLnBrk="0" fontAlgn="base" hangingPunct="0">
                <a:spcBef>
                  <a:spcPct val="0"/>
                </a:spcBef>
                <a:spcAft>
                  <a:spcPct val="0"/>
                </a:spcAft>
                <a:defRPr sz="2500">
                  <a:solidFill>
                    <a:schemeClr val="tx1"/>
                  </a:solidFill>
                  <a:latin typeface="VNI-Aptima" pitchFamily="2" charset="0"/>
                  <a:cs typeface="Arial" panose="020B0604020202020204" pitchFamily="34" charset="0"/>
                </a:defRPr>
              </a:lvl6pPr>
              <a:lvl7pPr marL="2971800" indent="-228600" eaLnBrk="0" fontAlgn="base" hangingPunct="0">
                <a:spcBef>
                  <a:spcPct val="0"/>
                </a:spcBef>
                <a:spcAft>
                  <a:spcPct val="0"/>
                </a:spcAft>
                <a:defRPr sz="2500">
                  <a:solidFill>
                    <a:schemeClr val="tx1"/>
                  </a:solidFill>
                  <a:latin typeface="VNI-Aptima" pitchFamily="2" charset="0"/>
                  <a:cs typeface="Arial" panose="020B0604020202020204" pitchFamily="34" charset="0"/>
                </a:defRPr>
              </a:lvl7pPr>
              <a:lvl8pPr marL="3429000" indent="-228600" eaLnBrk="0" fontAlgn="base" hangingPunct="0">
                <a:spcBef>
                  <a:spcPct val="0"/>
                </a:spcBef>
                <a:spcAft>
                  <a:spcPct val="0"/>
                </a:spcAft>
                <a:defRPr sz="2500">
                  <a:solidFill>
                    <a:schemeClr val="tx1"/>
                  </a:solidFill>
                  <a:latin typeface="VNI-Aptima" pitchFamily="2" charset="0"/>
                  <a:cs typeface="Arial" panose="020B0604020202020204" pitchFamily="34" charset="0"/>
                </a:defRPr>
              </a:lvl8pPr>
              <a:lvl9pPr marL="3886200" indent="-228600" eaLnBrk="0" fontAlgn="base" hangingPunct="0">
                <a:spcBef>
                  <a:spcPct val="0"/>
                </a:spcBef>
                <a:spcAft>
                  <a:spcPct val="0"/>
                </a:spcAft>
                <a:defRPr sz="2500">
                  <a:solidFill>
                    <a:schemeClr val="tx1"/>
                  </a:solidFill>
                  <a:latin typeface="VNI-Aptima" pitchFamily="2" charset="0"/>
                  <a:cs typeface="Arial" panose="020B0604020202020204" pitchFamily="34" charset="0"/>
                </a:defRPr>
              </a:lvl9pPr>
            </a:lstStyle>
            <a:p>
              <a:pPr eaLnBrk="1" hangingPunct="1">
                <a:spcBef>
                  <a:spcPct val="50000"/>
                </a:spcBef>
              </a:pPr>
              <a:r>
                <a:rPr lang="en-US" altLang="en-US" b="1" dirty="0"/>
                <a:t>O</a:t>
              </a:r>
            </a:p>
          </p:txBody>
        </p:sp>
        <p:sp>
          <p:nvSpPr>
            <p:cNvPr id="18" name="Oval 23">
              <a:extLst>
                <a:ext uri="{FF2B5EF4-FFF2-40B4-BE49-F238E27FC236}">
                  <a16:creationId xmlns:a16="http://schemas.microsoft.com/office/drawing/2014/main" id="{2749690A-59A9-339D-0B11-C6183E28E362}"/>
                </a:ext>
              </a:extLst>
            </p:cNvPr>
            <p:cNvSpPr>
              <a:spLocks noChangeArrowheads="1"/>
            </p:cNvSpPr>
            <p:nvPr/>
          </p:nvSpPr>
          <p:spPr bwMode="auto">
            <a:xfrm>
              <a:off x="709613" y="2954338"/>
              <a:ext cx="2319338" cy="2320925"/>
            </a:xfrm>
            <a:prstGeom prst="ellipse">
              <a:avLst/>
            </a:prstGeom>
            <a:noFill/>
            <a:ln w="41275">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Line 24">
              <a:extLst>
                <a:ext uri="{FF2B5EF4-FFF2-40B4-BE49-F238E27FC236}">
                  <a16:creationId xmlns:a16="http://schemas.microsoft.com/office/drawing/2014/main" id="{823C87EF-8E8B-D0C2-A95C-91BB882891E8}"/>
                </a:ext>
              </a:extLst>
            </p:cNvPr>
            <p:cNvSpPr>
              <a:spLocks noChangeShapeType="1"/>
            </p:cNvSpPr>
            <p:nvPr/>
          </p:nvSpPr>
          <p:spPr bwMode="auto">
            <a:xfrm flipV="1">
              <a:off x="1873250" y="4108450"/>
              <a:ext cx="1141413" cy="4763"/>
            </a:xfrm>
            <a:prstGeom prst="line">
              <a:avLst/>
            </a:prstGeom>
            <a:noFill/>
            <a:ln w="41275">
              <a:solidFill>
                <a:srgbClr val="000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Line 25">
              <a:extLst>
                <a:ext uri="{FF2B5EF4-FFF2-40B4-BE49-F238E27FC236}">
                  <a16:creationId xmlns:a16="http://schemas.microsoft.com/office/drawing/2014/main" id="{1F46848E-EC90-88FB-BFDC-AF258F48A96D}"/>
                </a:ext>
              </a:extLst>
            </p:cNvPr>
            <p:cNvSpPr>
              <a:spLocks noChangeShapeType="1"/>
            </p:cNvSpPr>
            <p:nvPr/>
          </p:nvSpPr>
          <p:spPr bwMode="auto">
            <a:xfrm>
              <a:off x="3028951" y="4052889"/>
              <a:ext cx="0" cy="1666876"/>
            </a:xfrm>
            <a:prstGeom prst="line">
              <a:avLst/>
            </a:prstGeom>
            <a:noFill/>
            <a:ln w="41275">
              <a:solidFill>
                <a:srgbClr val="000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Oval 29">
              <a:extLst>
                <a:ext uri="{FF2B5EF4-FFF2-40B4-BE49-F238E27FC236}">
                  <a16:creationId xmlns:a16="http://schemas.microsoft.com/office/drawing/2014/main" id="{5FDC8AEE-E2DF-7BF4-0191-27F1439D592B}"/>
                </a:ext>
              </a:extLst>
            </p:cNvPr>
            <p:cNvSpPr>
              <a:spLocks noChangeArrowheads="1"/>
            </p:cNvSpPr>
            <p:nvPr/>
          </p:nvSpPr>
          <p:spPr bwMode="auto">
            <a:xfrm>
              <a:off x="2987675" y="4081463"/>
              <a:ext cx="68263" cy="66675"/>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Oval 31">
              <a:extLst>
                <a:ext uri="{FF2B5EF4-FFF2-40B4-BE49-F238E27FC236}">
                  <a16:creationId xmlns:a16="http://schemas.microsoft.com/office/drawing/2014/main" id="{6E069D14-45C9-14CB-5E1A-9D11FA6D020E}"/>
                </a:ext>
              </a:extLst>
            </p:cNvPr>
            <p:cNvSpPr>
              <a:spLocks noChangeArrowheads="1"/>
            </p:cNvSpPr>
            <p:nvPr/>
          </p:nvSpPr>
          <p:spPr bwMode="auto">
            <a:xfrm>
              <a:off x="1835150" y="4081463"/>
              <a:ext cx="68263" cy="66675"/>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cxnSp>
          <p:nvCxnSpPr>
            <p:cNvPr id="28" name="Straight Connector 27">
              <a:extLst>
                <a:ext uri="{FF2B5EF4-FFF2-40B4-BE49-F238E27FC236}">
                  <a16:creationId xmlns:a16="http://schemas.microsoft.com/office/drawing/2014/main" id="{FC10C786-FA79-F880-766D-DF73A4EE5C39}"/>
                </a:ext>
              </a:extLst>
            </p:cNvPr>
            <p:cNvCxnSpPr>
              <a:stCxn id="27" idx="6"/>
              <a:endCxn id="20" idx="1"/>
            </p:cNvCxnSpPr>
            <p:nvPr/>
          </p:nvCxnSpPr>
          <p:spPr bwMode="auto">
            <a:xfrm>
              <a:off x="1903413" y="4114801"/>
              <a:ext cx="1125539" cy="1604964"/>
            </a:xfrm>
            <a:prstGeom prst="line">
              <a:avLst/>
            </a:prstGeom>
            <a:ln w="28575">
              <a:headEnd type="none" w="med" len="med"/>
              <a:tailEnd type="none" w="med" len="med"/>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3005539515"/>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randombar(horizontal)">
                                      <p:cBhvr>
                                        <p:cTn id="14" dur="500"/>
                                        <p:tgtEl>
                                          <p:spTgt spid="7">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animEffect transition="in" filter="randombar(horizontal)">
                                      <p:cBhvr>
                                        <p:cTn id="19" dur="500"/>
                                        <p:tgtEl>
                                          <p:spTgt spid="7">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1"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1000"/>
                                        <p:tgtEl>
                                          <p:spTgt spid="21"/>
                                        </p:tgtEl>
                                      </p:cBhvr>
                                    </p:animEffect>
                                    <p:anim calcmode="lin" valueType="num">
                                      <p:cBhvr>
                                        <p:cTn id="32" dur="1000" fill="hold"/>
                                        <p:tgtEl>
                                          <p:spTgt spid="21"/>
                                        </p:tgtEl>
                                        <p:attrNameLst>
                                          <p:attrName>ppt_x</p:attrName>
                                        </p:attrNameLst>
                                      </p:cBhvr>
                                      <p:tavLst>
                                        <p:tav tm="0">
                                          <p:val>
                                            <p:strVal val="#ppt_x"/>
                                          </p:val>
                                        </p:tav>
                                        <p:tav tm="100000">
                                          <p:val>
                                            <p:strVal val="#ppt_x"/>
                                          </p:val>
                                        </p:tav>
                                      </p:tavLst>
                                    </p:anim>
                                    <p:anim calcmode="lin" valueType="num">
                                      <p:cBhvr>
                                        <p:cTn id="3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1"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fade">
                                      <p:cBhvr>
                                        <p:cTn id="38" dur="1000"/>
                                        <p:tgtEl>
                                          <p:spTgt spid="23"/>
                                        </p:tgtEl>
                                      </p:cBhvr>
                                    </p:animEffect>
                                    <p:anim calcmode="lin" valueType="num">
                                      <p:cBhvr>
                                        <p:cTn id="39" dur="1000" fill="hold"/>
                                        <p:tgtEl>
                                          <p:spTgt spid="23"/>
                                        </p:tgtEl>
                                        <p:attrNameLst>
                                          <p:attrName>ppt_x</p:attrName>
                                        </p:attrNameLst>
                                      </p:cBhvr>
                                      <p:tavLst>
                                        <p:tav tm="0">
                                          <p:val>
                                            <p:strVal val="#ppt_x"/>
                                          </p:val>
                                        </p:tav>
                                        <p:tav tm="100000">
                                          <p:val>
                                            <p:strVal val="#ppt_x"/>
                                          </p:val>
                                        </p:tav>
                                      </p:tavLst>
                                    </p:anim>
                                    <p:anim calcmode="lin" valueType="num">
                                      <p:cBhvr>
                                        <p:cTn id="40"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1" nodeType="click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1000"/>
                                        <p:tgtEl>
                                          <p:spTgt spid="17"/>
                                        </p:tgtEl>
                                      </p:cBhvr>
                                    </p:animEffect>
                                    <p:anim calcmode="lin" valueType="num">
                                      <p:cBhvr>
                                        <p:cTn id="46" dur="1000" fill="hold"/>
                                        <p:tgtEl>
                                          <p:spTgt spid="17"/>
                                        </p:tgtEl>
                                        <p:attrNameLst>
                                          <p:attrName>ppt_x</p:attrName>
                                        </p:attrNameLst>
                                      </p:cBhvr>
                                      <p:tavLst>
                                        <p:tav tm="0">
                                          <p:val>
                                            <p:strVal val="#ppt_x"/>
                                          </p:val>
                                        </p:tav>
                                        <p:tav tm="100000">
                                          <p:val>
                                            <p:strVal val="#ppt_x"/>
                                          </p:val>
                                        </p:tav>
                                      </p:tavLst>
                                    </p:anim>
                                    <p:anim calcmode="lin" valueType="num">
                                      <p:cBhvr>
                                        <p:cTn id="4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allAtOnce"/>
      <p:bldP spid="14" grpId="0" build="allAtOnce"/>
      <p:bldP spid="17" grpId="0" build="allAtOnce"/>
      <p:bldP spid="17" grpId="1"/>
      <p:bldP spid="21" grpId="0" build="allAtOnce"/>
      <p:bldP spid="21" grpId="1"/>
      <p:bldP spid="23" grpId="0" build="allAtOnce"/>
      <p:bldP spid="23" grpId="1"/>
      <p:bldP spid="9" grpId="0"/>
      <p:bldP spid="10" grpId="0"/>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p:cNvSpPr/>
          <p:nvPr/>
        </p:nvSpPr>
        <p:spPr>
          <a:xfrm>
            <a:off x="190499" y="477525"/>
            <a:ext cx="12421725" cy="2748253"/>
          </a:xfrm>
          <a:prstGeom prst="rect">
            <a:avLst/>
          </a:prstGeom>
        </p:spPr>
        <p:txBody>
          <a:bodyPr wrap="square">
            <a:spAutoFit/>
          </a:bodyPr>
          <a:lstStyle/>
          <a:p>
            <a:pPr>
              <a:lnSpc>
                <a:spcPct val="150000"/>
              </a:lnSpc>
              <a:spcAft>
                <a:spcPts val="800"/>
              </a:spcAft>
            </a:pPr>
            <a:r>
              <a:rPr lang="en-US" sz="4000" kern="100" dirty="0">
                <a:ea typeface="Calibri" panose="020F0502020204030204" pitchFamily="34" charset="0"/>
                <a:cs typeface="Arial" panose="020B0604020202020204" pitchFamily="34" charset="0"/>
              </a:rPr>
              <a:t> </a:t>
            </a:r>
            <a:r>
              <a:rPr lang="en-US" sz="4000" kern="100" dirty="0">
                <a:latin typeface="Arial" panose="020B0604020202020204" pitchFamily="34" charset="0"/>
                <a:ea typeface="Calibri" panose="020F0502020204030204" pitchFamily="34" charset="0"/>
                <a:cs typeface="Arial" panose="020B0604020202020204" pitchFamily="34" charset="0"/>
              </a:rPr>
              <a:t>         C</a:t>
            </a:r>
            <a:r>
              <a:rPr lang="vi-VN" sz="4000" kern="100" dirty="0">
                <a:latin typeface="Arial" panose="020B0604020202020204" pitchFamily="34" charset="0"/>
                <a:ea typeface="Calibri" panose="020F0502020204030204" pitchFamily="34" charset="0"/>
                <a:cs typeface="Arial" panose="020B0604020202020204" pitchFamily="34" charset="0"/>
              </a:rPr>
              <a:t>ho ba điểm A B C thẳng hàng trong đó b nằm giữa A và C đường tròn O tiếp xúc với đường thẳng AB và C</a:t>
            </a:r>
            <a:r>
              <a:rPr lang="en-US" sz="4000" kern="100" dirty="0">
                <a:latin typeface="Arial" panose="020B0604020202020204" pitchFamily="34" charset="0"/>
                <a:ea typeface="Calibri" panose="020F0502020204030204" pitchFamily="34" charset="0"/>
                <a:cs typeface="Arial" panose="020B0604020202020204" pitchFamily="34" charset="0"/>
              </a:rPr>
              <a:t>. </a:t>
            </a:r>
            <a:r>
              <a:rPr lang="vi-VN" sz="4000" kern="100" dirty="0">
                <a:latin typeface="Arial" panose="020B0604020202020204" pitchFamily="34" charset="0"/>
                <a:ea typeface="Calibri" panose="020F0502020204030204" pitchFamily="34" charset="0"/>
                <a:cs typeface="Arial" panose="020B0604020202020204" pitchFamily="34" charset="0"/>
              </a:rPr>
              <a:t>Chứng minh</a:t>
            </a:r>
            <a:r>
              <a:rPr lang="en-US" sz="4000" kern="100" dirty="0">
                <a:latin typeface="Arial" panose="020B0604020202020204" pitchFamily="34" charset="0"/>
                <a:ea typeface="Calibri" panose="020F0502020204030204" pitchFamily="34" charset="0"/>
                <a:cs typeface="Arial" panose="020B0604020202020204" pitchFamily="34" charset="0"/>
              </a:rPr>
              <a:t>: </a:t>
            </a:r>
            <a:r>
              <a:rPr lang="en-US" altLang="en-US" sz="4000" dirty="0">
                <a:latin typeface="Arial" panose="020B0604020202020204" pitchFamily="34" charset="0"/>
                <a:cs typeface="Arial" panose="020B0604020202020204" pitchFamily="34" charset="0"/>
              </a:rPr>
              <a:t>OA</a:t>
            </a:r>
            <a:r>
              <a:rPr lang="en-US" altLang="en-US" sz="4000" baseline="30000" dirty="0">
                <a:latin typeface="Arial" panose="020B0604020202020204" pitchFamily="34" charset="0"/>
                <a:cs typeface="Arial" panose="020B0604020202020204" pitchFamily="34" charset="0"/>
              </a:rPr>
              <a:t>2 </a:t>
            </a:r>
            <a:r>
              <a:rPr lang="en-US" altLang="en-US" sz="4000" dirty="0">
                <a:latin typeface="Arial" panose="020B0604020202020204" pitchFamily="34" charset="0"/>
                <a:cs typeface="Arial" panose="020B0604020202020204" pitchFamily="34" charset="0"/>
              </a:rPr>
              <a:t>+ BC</a:t>
            </a:r>
            <a:r>
              <a:rPr lang="en-US" altLang="en-US" sz="4000" baseline="30000" dirty="0">
                <a:latin typeface="Arial" panose="020B0604020202020204" pitchFamily="34" charset="0"/>
                <a:cs typeface="Arial" panose="020B0604020202020204" pitchFamily="34" charset="0"/>
              </a:rPr>
              <a:t>2 </a:t>
            </a:r>
            <a:r>
              <a:rPr lang="en-US" altLang="en-US" sz="4000" dirty="0">
                <a:latin typeface="Arial" panose="020B0604020202020204" pitchFamily="34" charset="0"/>
                <a:cs typeface="Arial" panose="020B0604020202020204" pitchFamily="34" charset="0"/>
              </a:rPr>
              <a:t>= OB</a:t>
            </a:r>
            <a:r>
              <a:rPr lang="en-US" altLang="en-US" sz="4000" baseline="30000" dirty="0">
                <a:latin typeface="Arial" panose="020B0604020202020204" pitchFamily="34" charset="0"/>
                <a:cs typeface="Arial" panose="020B0604020202020204" pitchFamily="34" charset="0"/>
              </a:rPr>
              <a:t>2</a:t>
            </a:r>
            <a:r>
              <a:rPr lang="en-US" altLang="en-US" sz="4000" dirty="0">
                <a:latin typeface="Arial" panose="020B0604020202020204" pitchFamily="34" charset="0"/>
                <a:cs typeface="Arial" panose="020B0604020202020204" pitchFamily="34" charset="0"/>
              </a:rPr>
              <a:t> + AC</a:t>
            </a:r>
            <a:r>
              <a:rPr lang="en-US" altLang="en-US" sz="4000" baseline="30000" dirty="0">
                <a:latin typeface="Arial" panose="020B0604020202020204" pitchFamily="34" charset="0"/>
                <a:cs typeface="Arial" panose="020B0604020202020204" pitchFamily="34" charset="0"/>
              </a:rPr>
              <a:t>2</a:t>
            </a:r>
            <a:endParaRPr lang="en-US" sz="4000" kern="100" dirty="0">
              <a:latin typeface="Arial" panose="020B0604020202020204" pitchFamily="34" charset="0"/>
              <a:ea typeface="Calibri" panose="020F0502020204030204" pitchFamily="34" charset="0"/>
              <a:cs typeface="Arial" panose="020B0604020202020204" pitchFamily="34" charset="0"/>
            </a:endParaRPr>
          </a:p>
        </p:txBody>
      </p:sp>
      <p:pic>
        <p:nvPicPr>
          <p:cNvPr id="27" name="Picture 26"/>
          <p:cNvPicPr>
            <a:picLocks noChangeAspect="1"/>
          </p:cNvPicPr>
          <p:nvPr/>
        </p:nvPicPr>
        <p:blipFill>
          <a:blip r:embed="rId2"/>
          <a:stretch>
            <a:fillRect/>
          </a:stretch>
        </p:blipFill>
        <p:spPr>
          <a:xfrm rot="21128703">
            <a:off x="16729032" y="-717169"/>
            <a:ext cx="2085013" cy="1774090"/>
          </a:xfrm>
          <a:prstGeom prst="rect">
            <a:avLst/>
          </a:prstGeom>
        </p:spPr>
      </p:pic>
      <p:pic>
        <p:nvPicPr>
          <p:cNvPr id="4" name="Picture 38">
            <a:extLst>
              <a:ext uri="{FF2B5EF4-FFF2-40B4-BE49-F238E27FC236}">
                <a16:creationId xmlns:a16="http://schemas.microsoft.com/office/drawing/2014/main" id="{30B27C80-5618-6D67-A2A3-3078B05827E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980090" y="7931991"/>
            <a:ext cx="2307909" cy="2355009"/>
          </a:xfrm>
          <a:prstGeom prst="rect">
            <a:avLst/>
          </a:prstGeom>
        </p:spPr>
      </p:pic>
      <p:sp>
        <p:nvSpPr>
          <p:cNvPr id="5" name="TextBox 4">
            <a:extLst>
              <a:ext uri="{FF2B5EF4-FFF2-40B4-BE49-F238E27FC236}">
                <a16:creationId xmlns:a16="http://schemas.microsoft.com/office/drawing/2014/main" id="{BB65C653-BF85-2D21-C659-5F92A0504273}"/>
              </a:ext>
            </a:extLst>
          </p:cNvPr>
          <p:cNvSpPr txBox="1"/>
          <p:nvPr/>
        </p:nvSpPr>
        <p:spPr>
          <a:xfrm>
            <a:off x="249677" y="4411901"/>
            <a:ext cx="17868901" cy="901593"/>
          </a:xfrm>
          <a:prstGeom prst="rect">
            <a:avLst/>
          </a:prstGeom>
          <a:noFill/>
        </p:spPr>
        <p:txBody>
          <a:bodyPr wrap="square">
            <a:spAutoFit/>
          </a:bodyPr>
          <a:lstStyle/>
          <a:p>
            <a:pPr>
              <a:lnSpc>
                <a:spcPct val="150000"/>
              </a:lnSpc>
            </a:pPr>
            <a:r>
              <a:rPr lang="vi-VN" sz="4000" b="1" dirty="0">
                <a:solidFill>
                  <a:srgbClr val="00B0F0"/>
                </a:solidFill>
                <a:latin typeface="Arial "/>
              </a:rPr>
              <a:t>Vì đường tròn (O) tiếp xúc với đường thẳng AB tại C nên OC ⊥ AC tại C.</a:t>
            </a:r>
          </a:p>
        </p:txBody>
      </p:sp>
      <p:grpSp>
        <p:nvGrpSpPr>
          <p:cNvPr id="12" name="Google Shape;305;p14">
            <a:extLst>
              <a:ext uri="{FF2B5EF4-FFF2-40B4-BE49-F238E27FC236}">
                <a16:creationId xmlns:a16="http://schemas.microsoft.com/office/drawing/2014/main" id="{97B514F8-0946-C0CF-D957-DED7BE7AF7D5}"/>
              </a:ext>
            </a:extLst>
          </p:cNvPr>
          <p:cNvGrpSpPr/>
          <p:nvPr/>
        </p:nvGrpSpPr>
        <p:grpSpPr>
          <a:xfrm flipH="1">
            <a:off x="249677" y="3437006"/>
            <a:ext cx="1699513" cy="1188276"/>
            <a:chOff x="7890477" y="787864"/>
            <a:chExt cx="2022200" cy="1289304"/>
          </a:xfrm>
        </p:grpSpPr>
        <p:pic>
          <p:nvPicPr>
            <p:cNvPr id="13" name="Google Shape;306;p14">
              <a:extLst>
                <a:ext uri="{FF2B5EF4-FFF2-40B4-BE49-F238E27FC236}">
                  <a16:creationId xmlns:a16="http://schemas.microsoft.com/office/drawing/2014/main" id="{5741719F-DC4C-685F-0E19-0DA0032F1C4E}"/>
                </a:ext>
              </a:extLst>
            </p:cNvPr>
            <p:cNvPicPr preferRelativeResize="0"/>
            <p:nvPr/>
          </p:nvPicPr>
          <p:blipFill rotWithShape="1">
            <a:blip r:embed="rId5">
              <a:alphaModFix/>
            </a:blip>
            <a:srcRect/>
            <a:stretch/>
          </p:blipFill>
          <p:spPr>
            <a:xfrm>
              <a:off x="7934187" y="787864"/>
              <a:ext cx="1912845" cy="1289304"/>
            </a:xfrm>
            <a:prstGeom prst="rect">
              <a:avLst/>
            </a:prstGeom>
            <a:noFill/>
            <a:ln>
              <a:noFill/>
            </a:ln>
          </p:spPr>
        </p:pic>
        <p:sp>
          <p:nvSpPr>
            <p:cNvPr id="14" name="Google Shape;307;p14">
              <a:extLst>
                <a:ext uri="{FF2B5EF4-FFF2-40B4-BE49-F238E27FC236}">
                  <a16:creationId xmlns:a16="http://schemas.microsoft.com/office/drawing/2014/main" id="{2613B949-3927-11D4-6B49-B293BBF9FE5C}"/>
                </a:ext>
              </a:extLst>
            </p:cNvPr>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sp>
        <p:nvSpPr>
          <p:cNvPr id="2" name="TextBox 1">
            <a:extLst>
              <a:ext uri="{FF2B5EF4-FFF2-40B4-BE49-F238E27FC236}">
                <a16:creationId xmlns:a16="http://schemas.microsoft.com/office/drawing/2014/main" id="{E8F3080A-95D0-8AE1-3D6D-6550D5B12D71}"/>
              </a:ext>
            </a:extLst>
          </p:cNvPr>
          <p:cNvSpPr txBox="1"/>
          <p:nvPr/>
        </p:nvSpPr>
        <p:spPr>
          <a:xfrm>
            <a:off x="400049" y="5143500"/>
            <a:ext cx="17868901" cy="1824923"/>
          </a:xfrm>
          <a:prstGeom prst="rect">
            <a:avLst/>
          </a:prstGeom>
          <a:noFill/>
        </p:spPr>
        <p:txBody>
          <a:bodyPr wrap="square">
            <a:spAutoFit/>
          </a:bodyPr>
          <a:lstStyle/>
          <a:p>
            <a:pPr>
              <a:lnSpc>
                <a:spcPct val="150000"/>
              </a:lnSpc>
            </a:pPr>
            <a:r>
              <a:rPr lang="vi-VN" sz="4000" b="1" dirty="0">
                <a:solidFill>
                  <a:srgbClr val="00B0F0"/>
                </a:solidFill>
                <a:latin typeface="Arial "/>
              </a:rPr>
              <a:t>Xét ∆OAC vuông tại C, ta có: AO</a:t>
            </a:r>
            <a:r>
              <a:rPr lang="vi-VN" sz="4000" b="1" baseline="30000" dirty="0">
                <a:solidFill>
                  <a:srgbClr val="00B0F0"/>
                </a:solidFill>
                <a:latin typeface="Arial "/>
              </a:rPr>
              <a:t>2</a:t>
            </a:r>
            <a:r>
              <a:rPr lang="vi-VN" sz="4000" b="1" dirty="0">
                <a:solidFill>
                  <a:srgbClr val="00B0F0"/>
                </a:solidFill>
                <a:latin typeface="Arial "/>
              </a:rPr>
              <a:t> = AC</a:t>
            </a:r>
            <a:r>
              <a:rPr lang="vi-VN" sz="4000" b="1" baseline="30000" dirty="0">
                <a:solidFill>
                  <a:srgbClr val="00B0F0"/>
                </a:solidFill>
                <a:latin typeface="Arial "/>
              </a:rPr>
              <a:t>2</a:t>
            </a:r>
            <a:r>
              <a:rPr lang="vi-VN" sz="4000" b="1" dirty="0">
                <a:solidFill>
                  <a:srgbClr val="00B0F0"/>
                </a:solidFill>
                <a:latin typeface="Arial "/>
              </a:rPr>
              <a:t> + CO</a:t>
            </a:r>
            <a:r>
              <a:rPr lang="vi-VN" sz="4000" b="1" baseline="30000" dirty="0">
                <a:solidFill>
                  <a:srgbClr val="00B0F0"/>
                </a:solidFill>
                <a:latin typeface="Arial "/>
              </a:rPr>
              <a:t>2</a:t>
            </a:r>
            <a:r>
              <a:rPr lang="vi-VN" sz="4000" b="1" dirty="0">
                <a:solidFill>
                  <a:srgbClr val="00B0F0"/>
                </a:solidFill>
                <a:latin typeface="Arial "/>
              </a:rPr>
              <a:t> (định lí Pythagore).</a:t>
            </a:r>
          </a:p>
          <a:p>
            <a:pPr>
              <a:lnSpc>
                <a:spcPct val="150000"/>
              </a:lnSpc>
            </a:pPr>
            <a:r>
              <a:rPr lang="en-US" sz="4000" b="1" dirty="0">
                <a:solidFill>
                  <a:srgbClr val="00B0F0"/>
                </a:solidFill>
                <a:latin typeface="Arial "/>
              </a:rPr>
              <a:t>                                      </a:t>
            </a:r>
            <a:r>
              <a:rPr lang="vi-VN" sz="4000" b="1" dirty="0">
                <a:solidFill>
                  <a:srgbClr val="00B0F0"/>
                </a:solidFill>
                <a:latin typeface="Arial "/>
              </a:rPr>
              <a:t>Suy ra CO</a:t>
            </a:r>
            <a:r>
              <a:rPr lang="vi-VN" sz="4000" b="1" baseline="30000" dirty="0">
                <a:solidFill>
                  <a:srgbClr val="00B0F0"/>
                </a:solidFill>
                <a:latin typeface="Arial "/>
              </a:rPr>
              <a:t>2</a:t>
            </a:r>
            <a:r>
              <a:rPr lang="vi-VN" sz="4000" b="1" dirty="0">
                <a:solidFill>
                  <a:srgbClr val="00B0F0"/>
                </a:solidFill>
                <a:latin typeface="Arial "/>
              </a:rPr>
              <a:t> = AO</a:t>
            </a:r>
            <a:r>
              <a:rPr lang="vi-VN" sz="4000" b="1" baseline="30000" dirty="0">
                <a:solidFill>
                  <a:srgbClr val="00B0F0"/>
                </a:solidFill>
                <a:latin typeface="Arial "/>
              </a:rPr>
              <a:t>2 </a:t>
            </a:r>
            <a:r>
              <a:rPr lang="vi-VN" sz="4000" b="1" dirty="0">
                <a:solidFill>
                  <a:srgbClr val="00B0F0"/>
                </a:solidFill>
                <a:latin typeface="Arial "/>
              </a:rPr>
              <a:t>– AC</a:t>
            </a:r>
            <a:r>
              <a:rPr lang="vi-VN" sz="4000" b="1" baseline="30000" dirty="0">
                <a:solidFill>
                  <a:srgbClr val="00B0F0"/>
                </a:solidFill>
                <a:latin typeface="Arial "/>
              </a:rPr>
              <a:t>2</a:t>
            </a:r>
            <a:r>
              <a:rPr lang="vi-VN" sz="4000" b="1" dirty="0">
                <a:solidFill>
                  <a:srgbClr val="00B0F0"/>
                </a:solidFill>
                <a:latin typeface="Arial "/>
              </a:rPr>
              <a:t>.</a:t>
            </a:r>
          </a:p>
        </p:txBody>
      </p:sp>
      <p:sp>
        <p:nvSpPr>
          <p:cNvPr id="3" name="TextBox 2">
            <a:extLst>
              <a:ext uri="{FF2B5EF4-FFF2-40B4-BE49-F238E27FC236}">
                <a16:creationId xmlns:a16="http://schemas.microsoft.com/office/drawing/2014/main" id="{D746823C-A7E9-4A98-61C4-ACED73217A31}"/>
              </a:ext>
            </a:extLst>
          </p:cNvPr>
          <p:cNvSpPr txBox="1"/>
          <p:nvPr/>
        </p:nvSpPr>
        <p:spPr>
          <a:xfrm>
            <a:off x="361949" y="6764847"/>
            <a:ext cx="17868901" cy="1824923"/>
          </a:xfrm>
          <a:prstGeom prst="rect">
            <a:avLst/>
          </a:prstGeom>
          <a:noFill/>
        </p:spPr>
        <p:txBody>
          <a:bodyPr wrap="square">
            <a:spAutoFit/>
          </a:bodyPr>
          <a:lstStyle/>
          <a:p>
            <a:pPr>
              <a:lnSpc>
                <a:spcPct val="150000"/>
              </a:lnSpc>
            </a:pPr>
            <a:r>
              <a:rPr lang="vi-VN" sz="4000" b="1" dirty="0">
                <a:solidFill>
                  <a:srgbClr val="00B0F0"/>
                </a:solidFill>
                <a:latin typeface="Arial "/>
              </a:rPr>
              <a:t>Xét ∆OBC vuông tại C, ta có: BO</a:t>
            </a:r>
            <a:r>
              <a:rPr lang="vi-VN" sz="4000" b="1" baseline="30000" dirty="0">
                <a:solidFill>
                  <a:srgbClr val="00B0F0"/>
                </a:solidFill>
                <a:latin typeface="Arial "/>
              </a:rPr>
              <a:t>2</a:t>
            </a:r>
            <a:r>
              <a:rPr lang="vi-VN" sz="4000" b="1" dirty="0">
                <a:solidFill>
                  <a:srgbClr val="00B0F0"/>
                </a:solidFill>
                <a:latin typeface="Arial "/>
              </a:rPr>
              <a:t> = BC</a:t>
            </a:r>
            <a:r>
              <a:rPr lang="vi-VN" sz="4000" b="1" baseline="30000" dirty="0">
                <a:solidFill>
                  <a:srgbClr val="00B0F0"/>
                </a:solidFill>
                <a:latin typeface="Arial "/>
              </a:rPr>
              <a:t>2</a:t>
            </a:r>
            <a:r>
              <a:rPr lang="vi-VN" sz="4000" b="1" dirty="0">
                <a:solidFill>
                  <a:srgbClr val="00B0F0"/>
                </a:solidFill>
                <a:latin typeface="Arial "/>
              </a:rPr>
              <a:t> + CO</a:t>
            </a:r>
            <a:r>
              <a:rPr lang="vi-VN" sz="4000" b="1" baseline="30000" dirty="0">
                <a:solidFill>
                  <a:srgbClr val="00B0F0"/>
                </a:solidFill>
                <a:latin typeface="Arial "/>
              </a:rPr>
              <a:t>2</a:t>
            </a:r>
            <a:r>
              <a:rPr lang="vi-VN" sz="4000" b="1" dirty="0">
                <a:solidFill>
                  <a:srgbClr val="00B0F0"/>
                </a:solidFill>
                <a:latin typeface="Arial "/>
              </a:rPr>
              <a:t> (định lí Pythagore).</a:t>
            </a:r>
          </a:p>
          <a:p>
            <a:pPr>
              <a:lnSpc>
                <a:spcPct val="150000"/>
              </a:lnSpc>
            </a:pPr>
            <a:r>
              <a:rPr lang="en-US" sz="4000" b="1" dirty="0">
                <a:solidFill>
                  <a:srgbClr val="00B0F0"/>
                </a:solidFill>
                <a:latin typeface="Arial "/>
              </a:rPr>
              <a:t>                                      </a:t>
            </a:r>
            <a:r>
              <a:rPr lang="vi-VN" sz="4000" b="1" dirty="0">
                <a:solidFill>
                  <a:srgbClr val="00B0F0"/>
                </a:solidFill>
                <a:latin typeface="Arial "/>
              </a:rPr>
              <a:t>Suy ra CO</a:t>
            </a:r>
            <a:r>
              <a:rPr lang="vi-VN" sz="4000" b="1" baseline="30000" dirty="0">
                <a:solidFill>
                  <a:srgbClr val="00B0F0"/>
                </a:solidFill>
                <a:latin typeface="Arial "/>
              </a:rPr>
              <a:t>2</a:t>
            </a:r>
            <a:r>
              <a:rPr lang="vi-VN" sz="4000" b="1" dirty="0">
                <a:solidFill>
                  <a:srgbClr val="00B0F0"/>
                </a:solidFill>
                <a:latin typeface="Arial "/>
              </a:rPr>
              <a:t> = BO</a:t>
            </a:r>
            <a:r>
              <a:rPr lang="vi-VN" sz="4000" b="1" baseline="30000" dirty="0">
                <a:solidFill>
                  <a:srgbClr val="00B0F0"/>
                </a:solidFill>
                <a:latin typeface="Arial "/>
              </a:rPr>
              <a:t>2 </a:t>
            </a:r>
            <a:r>
              <a:rPr lang="vi-VN" sz="4000" b="1" dirty="0">
                <a:solidFill>
                  <a:srgbClr val="00B0F0"/>
                </a:solidFill>
                <a:latin typeface="Arial "/>
              </a:rPr>
              <a:t>– BC</a:t>
            </a:r>
            <a:r>
              <a:rPr lang="vi-VN" sz="4000" b="1" baseline="30000" dirty="0">
                <a:solidFill>
                  <a:srgbClr val="00B0F0"/>
                </a:solidFill>
                <a:latin typeface="Arial "/>
              </a:rPr>
              <a:t>2</a:t>
            </a:r>
            <a:r>
              <a:rPr lang="vi-VN" sz="4000" b="1" dirty="0">
                <a:solidFill>
                  <a:srgbClr val="00B0F0"/>
                </a:solidFill>
                <a:latin typeface="Arial "/>
              </a:rPr>
              <a:t>.</a:t>
            </a:r>
          </a:p>
        </p:txBody>
      </p:sp>
      <p:sp>
        <p:nvSpPr>
          <p:cNvPr id="6" name="TextBox 5">
            <a:extLst>
              <a:ext uri="{FF2B5EF4-FFF2-40B4-BE49-F238E27FC236}">
                <a16:creationId xmlns:a16="http://schemas.microsoft.com/office/drawing/2014/main" id="{FC4ACAD7-715D-10E8-E6EF-5903BD08BBFF}"/>
              </a:ext>
            </a:extLst>
          </p:cNvPr>
          <p:cNvSpPr txBox="1"/>
          <p:nvPr/>
        </p:nvSpPr>
        <p:spPr>
          <a:xfrm>
            <a:off x="249676" y="8651745"/>
            <a:ext cx="17868901" cy="901593"/>
          </a:xfrm>
          <a:prstGeom prst="rect">
            <a:avLst/>
          </a:prstGeom>
          <a:noFill/>
        </p:spPr>
        <p:txBody>
          <a:bodyPr wrap="square">
            <a:spAutoFit/>
          </a:bodyPr>
          <a:lstStyle/>
          <a:p>
            <a:pPr>
              <a:lnSpc>
                <a:spcPct val="150000"/>
              </a:lnSpc>
            </a:pPr>
            <a:r>
              <a:rPr lang="vi-VN" sz="4000" b="1" dirty="0">
                <a:solidFill>
                  <a:srgbClr val="00B0F0"/>
                </a:solidFill>
                <a:latin typeface="Arial "/>
              </a:rPr>
              <a:t>Do đó AO</a:t>
            </a:r>
            <a:r>
              <a:rPr lang="vi-VN" sz="4000" b="1" baseline="30000" dirty="0">
                <a:solidFill>
                  <a:srgbClr val="00B0F0"/>
                </a:solidFill>
                <a:latin typeface="Arial "/>
              </a:rPr>
              <a:t>2 </a:t>
            </a:r>
            <a:r>
              <a:rPr lang="vi-VN" sz="4000" b="1" dirty="0">
                <a:solidFill>
                  <a:srgbClr val="00B0F0"/>
                </a:solidFill>
                <a:latin typeface="Arial "/>
              </a:rPr>
              <a:t>– AC</a:t>
            </a:r>
            <a:r>
              <a:rPr lang="vi-VN" sz="4000" b="1" baseline="30000" dirty="0">
                <a:solidFill>
                  <a:srgbClr val="00B0F0"/>
                </a:solidFill>
                <a:latin typeface="Arial "/>
              </a:rPr>
              <a:t>2</a:t>
            </a:r>
            <a:r>
              <a:rPr lang="vi-VN" sz="4000" b="1" dirty="0">
                <a:solidFill>
                  <a:srgbClr val="00B0F0"/>
                </a:solidFill>
                <a:latin typeface="Arial "/>
              </a:rPr>
              <a:t> = BO</a:t>
            </a:r>
            <a:r>
              <a:rPr lang="vi-VN" sz="4000" b="1" baseline="30000" dirty="0">
                <a:solidFill>
                  <a:srgbClr val="00B0F0"/>
                </a:solidFill>
                <a:latin typeface="Arial "/>
              </a:rPr>
              <a:t>2 </a:t>
            </a:r>
            <a:r>
              <a:rPr lang="vi-VN" sz="4000" b="1" dirty="0">
                <a:solidFill>
                  <a:srgbClr val="00B0F0"/>
                </a:solidFill>
                <a:latin typeface="Arial "/>
              </a:rPr>
              <a:t>– BC</a:t>
            </a:r>
            <a:r>
              <a:rPr lang="vi-VN" sz="4000" b="1" baseline="30000" dirty="0">
                <a:solidFill>
                  <a:srgbClr val="00B0F0"/>
                </a:solidFill>
                <a:latin typeface="Arial "/>
              </a:rPr>
              <a:t>2</a:t>
            </a:r>
            <a:r>
              <a:rPr lang="en-US" sz="4000" b="1" baseline="30000" dirty="0">
                <a:solidFill>
                  <a:srgbClr val="00B0F0"/>
                </a:solidFill>
                <a:latin typeface="Arial "/>
              </a:rPr>
              <a:t> </a:t>
            </a:r>
            <a:r>
              <a:rPr lang="en-US" sz="4000" b="1" dirty="0">
                <a:solidFill>
                  <a:srgbClr val="00B0F0"/>
                </a:solidFill>
                <a:latin typeface="Arial "/>
              </a:rPr>
              <a:t> h</a:t>
            </a:r>
            <a:r>
              <a:rPr lang="vi-VN" sz="4000" b="1" dirty="0">
                <a:solidFill>
                  <a:srgbClr val="00B0F0"/>
                </a:solidFill>
                <a:latin typeface="Arial "/>
              </a:rPr>
              <a:t>ay AO</a:t>
            </a:r>
            <a:r>
              <a:rPr lang="vi-VN" sz="4000" b="1" baseline="30000" dirty="0">
                <a:solidFill>
                  <a:srgbClr val="00B0F0"/>
                </a:solidFill>
                <a:latin typeface="Arial "/>
              </a:rPr>
              <a:t>2</a:t>
            </a:r>
            <a:r>
              <a:rPr lang="vi-VN" sz="4000" b="1" dirty="0">
                <a:solidFill>
                  <a:srgbClr val="00B0F0"/>
                </a:solidFill>
                <a:latin typeface="Arial "/>
              </a:rPr>
              <a:t> + BC</a:t>
            </a:r>
            <a:r>
              <a:rPr lang="vi-VN" sz="4000" b="1" baseline="30000" dirty="0">
                <a:solidFill>
                  <a:srgbClr val="00B0F0"/>
                </a:solidFill>
                <a:latin typeface="Arial "/>
              </a:rPr>
              <a:t>2 </a:t>
            </a:r>
            <a:r>
              <a:rPr lang="vi-VN" sz="4000" b="1" dirty="0">
                <a:solidFill>
                  <a:srgbClr val="00B0F0"/>
                </a:solidFill>
                <a:latin typeface="Arial "/>
              </a:rPr>
              <a:t>= BO</a:t>
            </a:r>
            <a:r>
              <a:rPr lang="vi-VN" sz="4000" b="1" baseline="30000" dirty="0">
                <a:solidFill>
                  <a:srgbClr val="00B0F0"/>
                </a:solidFill>
                <a:latin typeface="Arial "/>
              </a:rPr>
              <a:t>2</a:t>
            </a:r>
            <a:r>
              <a:rPr lang="vi-VN" sz="4000" b="1" dirty="0">
                <a:solidFill>
                  <a:srgbClr val="00B0F0"/>
                </a:solidFill>
                <a:latin typeface="Arial "/>
              </a:rPr>
              <a:t> + AC</a:t>
            </a:r>
            <a:r>
              <a:rPr lang="vi-VN" sz="4000" b="1" baseline="30000" dirty="0">
                <a:solidFill>
                  <a:srgbClr val="00B0F0"/>
                </a:solidFill>
                <a:latin typeface="Arial "/>
              </a:rPr>
              <a:t>2</a:t>
            </a:r>
            <a:r>
              <a:rPr lang="vi-VN" sz="4000" b="1" dirty="0">
                <a:solidFill>
                  <a:srgbClr val="00B0F0"/>
                </a:solidFill>
                <a:latin typeface="Arial "/>
              </a:rPr>
              <a:t>.</a:t>
            </a:r>
          </a:p>
        </p:txBody>
      </p:sp>
      <p:pic>
        <p:nvPicPr>
          <p:cNvPr id="7" name="Picture 6">
            <a:extLst>
              <a:ext uri="{FF2B5EF4-FFF2-40B4-BE49-F238E27FC236}">
                <a16:creationId xmlns:a16="http://schemas.microsoft.com/office/drawing/2014/main" id="{70914315-78E7-A9C2-B300-D22350AAA3D2}"/>
              </a:ext>
            </a:extLst>
          </p:cNvPr>
          <p:cNvPicPr>
            <a:picLocks noChangeAspect="1"/>
          </p:cNvPicPr>
          <p:nvPr/>
        </p:nvPicPr>
        <p:blipFill>
          <a:blip r:embed="rId6"/>
          <a:stretch>
            <a:fillRect/>
          </a:stretch>
        </p:blipFill>
        <p:spPr>
          <a:xfrm>
            <a:off x="336070" y="185738"/>
            <a:ext cx="1295416" cy="1362886"/>
          </a:xfrm>
          <a:prstGeom prst="rect">
            <a:avLst/>
          </a:prstGeom>
        </p:spPr>
      </p:pic>
      <p:grpSp>
        <p:nvGrpSpPr>
          <p:cNvPr id="8" name="Group 7">
            <a:extLst>
              <a:ext uri="{FF2B5EF4-FFF2-40B4-BE49-F238E27FC236}">
                <a16:creationId xmlns:a16="http://schemas.microsoft.com/office/drawing/2014/main" id="{FAFD578F-7DF1-E606-9492-65A2F7F1C72B}"/>
              </a:ext>
            </a:extLst>
          </p:cNvPr>
          <p:cNvGrpSpPr/>
          <p:nvPr/>
        </p:nvGrpSpPr>
        <p:grpSpPr>
          <a:xfrm>
            <a:off x="12344400" y="709280"/>
            <a:ext cx="5638753" cy="3480066"/>
            <a:chOff x="1066800" y="1847850"/>
            <a:chExt cx="3625850" cy="2193925"/>
          </a:xfrm>
        </p:grpSpPr>
        <p:sp>
          <p:nvSpPr>
            <p:cNvPr id="9" name="Text Box 11">
              <a:extLst>
                <a:ext uri="{FF2B5EF4-FFF2-40B4-BE49-F238E27FC236}">
                  <a16:creationId xmlns:a16="http://schemas.microsoft.com/office/drawing/2014/main" id="{76F75647-FC53-D873-8BAB-773DBD55E573}"/>
                </a:ext>
              </a:extLst>
            </p:cNvPr>
            <p:cNvSpPr txBox="1">
              <a:spLocks noChangeArrowheads="1"/>
            </p:cNvSpPr>
            <p:nvPr/>
          </p:nvSpPr>
          <p:spPr bwMode="auto">
            <a:xfrm>
              <a:off x="2209800" y="3568700"/>
              <a:ext cx="45720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defRPr sz="2500">
                  <a:solidFill>
                    <a:schemeClr val="tx1"/>
                  </a:solidFill>
                  <a:latin typeface="VNI-Aptima" pitchFamily="2" charset="0"/>
                  <a:cs typeface="Arial" panose="020B0604020202020204" pitchFamily="34" charset="0"/>
                </a:defRPr>
              </a:lvl1pPr>
              <a:lvl2pPr marL="742950" indent="-285750" eaLnBrk="0" hangingPunct="0">
                <a:defRPr sz="2500">
                  <a:solidFill>
                    <a:schemeClr val="tx1"/>
                  </a:solidFill>
                  <a:latin typeface="VNI-Aptima" pitchFamily="2" charset="0"/>
                  <a:cs typeface="Arial" panose="020B0604020202020204" pitchFamily="34" charset="0"/>
                </a:defRPr>
              </a:lvl2pPr>
              <a:lvl3pPr marL="1143000" indent="-228600" eaLnBrk="0" hangingPunct="0">
                <a:defRPr sz="2500">
                  <a:solidFill>
                    <a:schemeClr val="tx1"/>
                  </a:solidFill>
                  <a:latin typeface="VNI-Aptima" pitchFamily="2" charset="0"/>
                  <a:cs typeface="Arial" panose="020B0604020202020204" pitchFamily="34" charset="0"/>
                </a:defRPr>
              </a:lvl3pPr>
              <a:lvl4pPr marL="1600200" indent="-228600" eaLnBrk="0" hangingPunct="0">
                <a:defRPr sz="2500">
                  <a:solidFill>
                    <a:schemeClr val="tx1"/>
                  </a:solidFill>
                  <a:latin typeface="VNI-Aptima" pitchFamily="2" charset="0"/>
                  <a:cs typeface="Arial" panose="020B0604020202020204" pitchFamily="34" charset="0"/>
                </a:defRPr>
              </a:lvl4pPr>
              <a:lvl5pPr marL="2057400" indent="-228600" eaLnBrk="0" hangingPunct="0">
                <a:defRPr sz="2500">
                  <a:solidFill>
                    <a:schemeClr val="tx1"/>
                  </a:solidFill>
                  <a:latin typeface="VNI-Aptima" pitchFamily="2" charset="0"/>
                  <a:cs typeface="Arial" panose="020B0604020202020204" pitchFamily="34" charset="0"/>
                </a:defRPr>
              </a:lvl5pPr>
              <a:lvl6pPr marL="2514600" indent="-228600" eaLnBrk="0" fontAlgn="base" hangingPunct="0">
                <a:spcBef>
                  <a:spcPct val="0"/>
                </a:spcBef>
                <a:spcAft>
                  <a:spcPct val="0"/>
                </a:spcAft>
                <a:defRPr sz="2500">
                  <a:solidFill>
                    <a:schemeClr val="tx1"/>
                  </a:solidFill>
                  <a:latin typeface="VNI-Aptima" pitchFamily="2" charset="0"/>
                  <a:cs typeface="Arial" panose="020B0604020202020204" pitchFamily="34" charset="0"/>
                </a:defRPr>
              </a:lvl6pPr>
              <a:lvl7pPr marL="2971800" indent="-228600" eaLnBrk="0" fontAlgn="base" hangingPunct="0">
                <a:spcBef>
                  <a:spcPct val="0"/>
                </a:spcBef>
                <a:spcAft>
                  <a:spcPct val="0"/>
                </a:spcAft>
                <a:defRPr sz="2500">
                  <a:solidFill>
                    <a:schemeClr val="tx1"/>
                  </a:solidFill>
                  <a:latin typeface="VNI-Aptima" pitchFamily="2" charset="0"/>
                  <a:cs typeface="Arial" panose="020B0604020202020204" pitchFamily="34" charset="0"/>
                </a:defRPr>
              </a:lvl7pPr>
              <a:lvl8pPr marL="3429000" indent="-228600" eaLnBrk="0" fontAlgn="base" hangingPunct="0">
                <a:spcBef>
                  <a:spcPct val="0"/>
                </a:spcBef>
                <a:spcAft>
                  <a:spcPct val="0"/>
                </a:spcAft>
                <a:defRPr sz="2500">
                  <a:solidFill>
                    <a:schemeClr val="tx1"/>
                  </a:solidFill>
                  <a:latin typeface="VNI-Aptima" pitchFamily="2" charset="0"/>
                  <a:cs typeface="Arial" panose="020B0604020202020204" pitchFamily="34" charset="0"/>
                </a:defRPr>
              </a:lvl8pPr>
              <a:lvl9pPr marL="3886200" indent="-228600" eaLnBrk="0" fontAlgn="base" hangingPunct="0">
                <a:spcBef>
                  <a:spcPct val="0"/>
                </a:spcBef>
                <a:spcAft>
                  <a:spcPct val="0"/>
                </a:spcAft>
                <a:defRPr sz="2500">
                  <a:solidFill>
                    <a:schemeClr val="tx1"/>
                  </a:solidFill>
                  <a:latin typeface="VNI-Aptima" pitchFamily="2" charset="0"/>
                  <a:cs typeface="Arial" panose="020B0604020202020204" pitchFamily="34" charset="0"/>
                </a:defRPr>
              </a:lvl9pPr>
            </a:lstStyle>
            <a:p>
              <a:pPr eaLnBrk="1" hangingPunct="1">
                <a:spcBef>
                  <a:spcPct val="50000"/>
                </a:spcBef>
              </a:pPr>
              <a:r>
                <a:rPr lang="en-US" altLang="en-US" b="1" dirty="0"/>
                <a:t>B</a:t>
              </a:r>
            </a:p>
          </p:txBody>
        </p:sp>
        <p:sp>
          <p:nvSpPr>
            <p:cNvPr id="10" name="Text Box 12">
              <a:extLst>
                <a:ext uri="{FF2B5EF4-FFF2-40B4-BE49-F238E27FC236}">
                  <a16:creationId xmlns:a16="http://schemas.microsoft.com/office/drawing/2014/main" id="{7B5D5091-1931-C000-5334-88610AE2BFEC}"/>
                </a:ext>
              </a:extLst>
            </p:cNvPr>
            <p:cNvSpPr txBox="1">
              <a:spLocks noChangeArrowheads="1"/>
            </p:cNvSpPr>
            <p:nvPr/>
          </p:nvSpPr>
          <p:spPr bwMode="auto">
            <a:xfrm>
              <a:off x="1130698" y="3477419"/>
              <a:ext cx="45720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defRPr sz="2500">
                  <a:solidFill>
                    <a:schemeClr val="tx1"/>
                  </a:solidFill>
                  <a:latin typeface="VNI-Aptima" pitchFamily="2" charset="0"/>
                  <a:cs typeface="Arial" panose="020B0604020202020204" pitchFamily="34" charset="0"/>
                </a:defRPr>
              </a:lvl1pPr>
              <a:lvl2pPr marL="742950" indent="-285750" eaLnBrk="0" hangingPunct="0">
                <a:defRPr sz="2500">
                  <a:solidFill>
                    <a:schemeClr val="tx1"/>
                  </a:solidFill>
                  <a:latin typeface="VNI-Aptima" pitchFamily="2" charset="0"/>
                  <a:cs typeface="Arial" panose="020B0604020202020204" pitchFamily="34" charset="0"/>
                </a:defRPr>
              </a:lvl2pPr>
              <a:lvl3pPr marL="1143000" indent="-228600" eaLnBrk="0" hangingPunct="0">
                <a:defRPr sz="2500">
                  <a:solidFill>
                    <a:schemeClr val="tx1"/>
                  </a:solidFill>
                  <a:latin typeface="VNI-Aptima" pitchFamily="2" charset="0"/>
                  <a:cs typeface="Arial" panose="020B0604020202020204" pitchFamily="34" charset="0"/>
                </a:defRPr>
              </a:lvl3pPr>
              <a:lvl4pPr marL="1600200" indent="-228600" eaLnBrk="0" hangingPunct="0">
                <a:defRPr sz="2500">
                  <a:solidFill>
                    <a:schemeClr val="tx1"/>
                  </a:solidFill>
                  <a:latin typeface="VNI-Aptima" pitchFamily="2" charset="0"/>
                  <a:cs typeface="Arial" panose="020B0604020202020204" pitchFamily="34" charset="0"/>
                </a:defRPr>
              </a:lvl4pPr>
              <a:lvl5pPr marL="2057400" indent="-228600" eaLnBrk="0" hangingPunct="0">
                <a:defRPr sz="2500">
                  <a:solidFill>
                    <a:schemeClr val="tx1"/>
                  </a:solidFill>
                  <a:latin typeface="VNI-Aptima" pitchFamily="2" charset="0"/>
                  <a:cs typeface="Arial" panose="020B0604020202020204" pitchFamily="34" charset="0"/>
                </a:defRPr>
              </a:lvl5pPr>
              <a:lvl6pPr marL="2514600" indent="-228600" eaLnBrk="0" fontAlgn="base" hangingPunct="0">
                <a:spcBef>
                  <a:spcPct val="0"/>
                </a:spcBef>
                <a:spcAft>
                  <a:spcPct val="0"/>
                </a:spcAft>
                <a:defRPr sz="2500">
                  <a:solidFill>
                    <a:schemeClr val="tx1"/>
                  </a:solidFill>
                  <a:latin typeface="VNI-Aptima" pitchFamily="2" charset="0"/>
                  <a:cs typeface="Arial" panose="020B0604020202020204" pitchFamily="34" charset="0"/>
                </a:defRPr>
              </a:lvl6pPr>
              <a:lvl7pPr marL="2971800" indent="-228600" eaLnBrk="0" fontAlgn="base" hangingPunct="0">
                <a:spcBef>
                  <a:spcPct val="0"/>
                </a:spcBef>
                <a:spcAft>
                  <a:spcPct val="0"/>
                </a:spcAft>
                <a:defRPr sz="2500">
                  <a:solidFill>
                    <a:schemeClr val="tx1"/>
                  </a:solidFill>
                  <a:latin typeface="VNI-Aptima" pitchFamily="2" charset="0"/>
                  <a:cs typeface="Arial" panose="020B0604020202020204" pitchFamily="34" charset="0"/>
                </a:defRPr>
              </a:lvl7pPr>
              <a:lvl8pPr marL="3429000" indent="-228600" eaLnBrk="0" fontAlgn="base" hangingPunct="0">
                <a:spcBef>
                  <a:spcPct val="0"/>
                </a:spcBef>
                <a:spcAft>
                  <a:spcPct val="0"/>
                </a:spcAft>
                <a:defRPr sz="2500">
                  <a:solidFill>
                    <a:schemeClr val="tx1"/>
                  </a:solidFill>
                  <a:latin typeface="VNI-Aptima" pitchFamily="2" charset="0"/>
                  <a:cs typeface="Arial" panose="020B0604020202020204" pitchFamily="34" charset="0"/>
                </a:defRPr>
              </a:lvl8pPr>
              <a:lvl9pPr marL="3886200" indent="-228600" eaLnBrk="0" fontAlgn="base" hangingPunct="0">
                <a:spcBef>
                  <a:spcPct val="0"/>
                </a:spcBef>
                <a:spcAft>
                  <a:spcPct val="0"/>
                </a:spcAft>
                <a:defRPr sz="2500">
                  <a:solidFill>
                    <a:schemeClr val="tx1"/>
                  </a:solidFill>
                  <a:latin typeface="VNI-Aptima" pitchFamily="2" charset="0"/>
                  <a:cs typeface="Arial" panose="020B0604020202020204" pitchFamily="34" charset="0"/>
                </a:defRPr>
              </a:lvl9pPr>
            </a:lstStyle>
            <a:p>
              <a:pPr eaLnBrk="1" hangingPunct="1">
                <a:spcBef>
                  <a:spcPct val="50000"/>
                </a:spcBef>
              </a:pPr>
              <a:r>
                <a:rPr lang="en-US" altLang="en-US" b="1" dirty="0"/>
                <a:t>A</a:t>
              </a:r>
            </a:p>
          </p:txBody>
        </p:sp>
        <p:sp>
          <p:nvSpPr>
            <p:cNvPr id="15" name="Text Box 13">
              <a:extLst>
                <a:ext uri="{FF2B5EF4-FFF2-40B4-BE49-F238E27FC236}">
                  <a16:creationId xmlns:a16="http://schemas.microsoft.com/office/drawing/2014/main" id="{4EC62EAF-2AB2-B2F9-B6C7-4DF19683FBC4}"/>
                </a:ext>
              </a:extLst>
            </p:cNvPr>
            <p:cNvSpPr txBox="1">
              <a:spLocks noChangeArrowheads="1"/>
            </p:cNvSpPr>
            <p:nvPr/>
          </p:nvSpPr>
          <p:spPr bwMode="auto">
            <a:xfrm>
              <a:off x="3686175" y="3429000"/>
              <a:ext cx="457200" cy="479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defRPr sz="2500">
                  <a:solidFill>
                    <a:schemeClr val="tx1"/>
                  </a:solidFill>
                  <a:latin typeface="VNI-Aptima" pitchFamily="2" charset="0"/>
                  <a:cs typeface="Arial" panose="020B0604020202020204" pitchFamily="34" charset="0"/>
                </a:defRPr>
              </a:lvl1pPr>
              <a:lvl2pPr marL="742950" indent="-285750" eaLnBrk="0" hangingPunct="0">
                <a:defRPr sz="2500">
                  <a:solidFill>
                    <a:schemeClr val="tx1"/>
                  </a:solidFill>
                  <a:latin typeface="VNI-Aptima" pitchFamily="2" charset="0"/>
                  <a:cs typeface="Arial" panose="020B0604020202020204" pitchFamily="34" charset="0"/>
                </a:defRPr>
              </a:lvl2pPr>
              <a:lvl3pPr marL="1143000" indent="-228600" eaLnBrk="0" hangingPunct="0">
                <a:defRPr sz="2500">
                  <a:solidFill>
                    <a:schemeClr val="tx1"/>
                  </a:solidFill>
                  <a:latin typeface="VNI-Aptima" pitchFamily="2" charset="0"/>
                  <a:cs typeface="Arial" panose="020B0604020202020204" pitchFamily="34" charset="0"/>
                </a:defRPr>
              </a:lvl3pPr>
              <a:lvl4pPr marL="1600200" indent="-228600" eaLnBrk="0" hangingPunct="0">
                <a:defRPr sz="2500">
                  <a:solidFill>
                    <a:schemeClr val="tx1"/>
                  </a:solidFill>
                  <a:latin typeface="VNI-Aptima" pitchFamily="2" charset="0"/>
                  <a:cs typeface="Arial" panose="020B0604020202020204" pitchFamily="34" charset="0"/>
                </a:defRPr>
              </a:lvl4pPr>
              <a:lvl5pPr marL="2057400" indent="-228600" eaLnBrk="0" hangingPunct="0">
                <a:defRPr sz="2500">
                  <a:solidFill>
                    <a:schemeClr val="tx1"/>
                  </a:solidFill>
                  <a:latin typeface="VNI-Aptima" pitchFamily="2" charset="0"/>
                  <a:cs typeface="Arial" panose="020B0604020202020204" pitchFamily="34" charset="0"/>
                </a:defRPr>
              </a:lvl5pPr>
              <a:lvl6pPr marL="2514600" indent="-228600" eaLnBrk="0" fontAlgn="base" hangingPunct="0">
                <a:spcBef>
                  <a:spcPct val="0"/>
                </a:spcBef>
                <a:spcAft>
                  <a:spcPct val="0"/>
                </a:spcAft>
                <a:defRPr sz="2500">
                  <a:solidFill>
                    <a:schemeClr val="tx1"/>
                  </a:solidFill>
                  <a:latin typeface="VNI-Aptima" pitchFamily="2" charset="0"/>
                  <a:cs typeface="Arial" panose="020B0604020202020204" pitchFamily="34" charset="0"/>
                </a:defRPr>
              </a:lvl6pPr>
              <a:lvl7pPr marL="2971800" indent="-228600" eaLnBrk="0" fontAlgn="base" hangingPunct="0">
                <a:spcBef>
                  <a:spcPct val="0"/>
                </a:spcBef>
                <a:spcAft>
                  <a:spcPct val="0"/>
                </a:spcAft>
                <a:defRPr sz="2500">
                  <a:solidFill>
                    <a:schemeClr val="tx1"/>
                  </a:solidFill>
                  <a:latin typeface="VNI-Aptima" pitchFamily="2" charset="0"/>
                  <a:cs typeface="Arial" panose="020B0604020202020204" pitchFamily="34" charset="0"/>
                </a:defRPr>
              </a:lvl7pPr>
              <a:lvl8pPr marL="3429000" indent="-228600" eaLnBrk="0" fontAlgn="base" hangingPunct="0">
                <a:spcBef>
                  <a:spcPct val="0"/>
                </a:spcBef>
                <a:spcAft>
                  <a:spcPct val="0"/>
                </a:spcAft>
                <a:defRPr sz="2500">
                  <a:solidFill>
                    <a:schemeClr val="tx1"/>
                  </a:solidFill>
                  <a:latin typeface="VNI-Aptima" pitchFamily="2" charset="0"/>
                  <a:cs typeface="Arial" panose="020B0604020202020204" pitchFamily="34" charset="0"/>
                </a:defRPr>
              </a:lvl8pPr>
              <a:lvl9pPr marL="3886200" indent="-228600" eaLnBrk="0" fontAlgn="base" hangingPunct="0">
                <a:spcBef>
                  <a:spcPct val="0"/>
                </a:spcBef>
                <a:spcAft>
                  <a:spcPct val="0"/>
                </a:spcAft>
                <a:defRPr sz="2500">
                  <a:solidFill>
                    <a:schemeClr val="tx1"/>
                  </a:solidFill>
                  <a:latin typeface="VNI-Aptima" pitchFamily="2" charset="0"/>
                  <a:cs typeface="Arial" panose="020B0604020202020204" pitchFamily="34" charset="0"/>
                </a:defRPr>
              </a:lvl9pPr>
            </a:lstStyle>
            <a:p>
              <a:pPr eaLnBrk="1" hangingPunct="1">
                <a:spcBef>
                  <a:spcPct val="50000"/>
                </a:spcBef>
              </a:pPr>
              <a:r>
                <a:rPr lang="en-US" altLang="en-US" b="1" dirty="0"/>
                <a:t>C</a:t>
              </a:r>
            </a:p>
          </p:txBody>
        </p:sp>
        <p:sp>
          <p:nvSpPr>
            <p:cNvPr id="16" name="Text Box 15">
              <a:extLst>
                <a:ext uri="{FF2B5EF4-FFF2-40B4-BE49-F238E27FC236}">
                  <a16:creationId xmlns:a16="http://schemas.microsoft.com/office/drawing/2014/main" id="{95ACA118-2A32-C32A-B910-7FB4E83E7BBA}"/>
                </a:ext>
              </a:extLst>
            </p:cNvPr>
            <p:cNvSpPr txBox="1">
              <a:spLocks noChangeArrowheads="1"/>
            </p:cNvSpPr>
            <p:nvPr/>
          </p:nvSpPr>
          <p:spPr bwMode="auto">
            <a:xfrm>
              <a:off x="3694112" y="2497931"/>
              <a:ext cx="45720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defRPr sz="2500">
                  <a:solidFill>
                    <a:schemeClr val="tx1"/>
                  </a:solidFill>
                  <a:latin typeface="VNI-Aptima" pitchFamily="2" charset="0"/>
                  <a:cs typeface="Arial" panose="020B0604020202020204" pitchFamily="34" charset="0"/>
                </a:defRPr>
              </a:lvl1pPr>
              <a:lvl2pPr marL="742950" indent="-285750" eaLnBrk="0" hangingPunct="0">
                <a:defRPr sz="2500">
                  <a:solidFill>
                    <a:schemeClr val="tx1"/>
                  </a:solidFill>
                  <a:latin typeface="VNI-Aptima" pitchFamily="2" charset="0"/>
                  <a:cs typeface="Arial" panose="020B0604020202020204" pitchFamily="34" charset="0"/>
                </a:defRPr>
              </a:lvl2pPr>
              <a:lvl3pPr marL="1143000" indent="-228600" eaLnBrk="0" hangingPunct="0">
                <a:defRPr sz="2500">
                  <a:solidFill>
                    <a:schemeClr val="tx1"/>
                  </a:solidFill>
                  <a:latin typeface="VNI-Aptima" pitchFamily="2" charset="0"/>
                  <a:cs typeface="Arial" panose="020B0604020202020204" pitchFamily="34" charset="0"/>
                </a:defRPr>
              </a:lvl3pPr>
              <a:lvl4pPr marL="1600200" indent="-228600" eaLnBrk="0" hangingPunct="0">
                <a:defRPr sz="2500">
                  <a:solidFill>
                    <a:schemeClr val="tx1"/>
                  </a:solidFill>
                  <a:latin typeface="VNI-Aptima" pitchFamily="2" charset="0"/>
                  <a:cs typeface="Arial" panose="020B0604020202020204" pitchFamily="34" charset="0"/>
                </a:defRPr>
              </a:lvl4pPr>
              <a:lvl5pPr marL="2057400" indent="-228600" eaLnBrk="0" hangingPunct="0">
                <a:defRPr sz="2500">
                  <a:solidFill>
                    <a:schemeClr val="tx1"/>
                  </a:solidFill>
                  <a:latin typeface="VNI-Aptima" pitchFamily="2" charset="0"/>
                  <a:cs typeface="Arial" panose="020B0604020202020204" pitchFamily="34" charset="0"/>
                </a:defRPr>
              </a:lvl5pPr>
              <a:lvl6pPr marL="2514600" indent="-228600" eaLnBrk="0" fontAlgn="base" hangingPunct="0">
                <a:spcBef>
                  <a:spcPct val="0"/>
                </a:spcBef>
                <a:spcAft>
                  <a:spcPct val="0"/>
                </a:spcAft>
                <a:defRPr sz="2500">
                  <a:solidFill>
                    <a:schemeClr val="tx1"/>
                  </a:solidFill>
                  <a:latin typeface="VNI-Aptima" pitchFamily="2" charset="0"/>
                  <a:cs typeface="Arial" panose="020B0604020202020204" pitchFamily="34" charset="0"/>
                </a:defRPr>
              </a:lvl6pPr>
              <a:lvl7pPr marL="2971800" indent="-228600" eaLnBrk="0" fontAlgn="base" hangingPunct="0">
                <a:spcBef>
                  <a:spcPct val="0"/>
                </a:spcBef>
                <a:spcAft>
                  <a:spcPct val="0"/>
                </a:spcAft>
                <a:defRPr sz="2500">
                  <a:solidFill>
                    <a:schemeClr val="tx1"/>
                  </a:solidFill>
                  <a:latin typeface="VNI-Aptima" pitchFamily="2" charset="0"/>
                  <a:cs typeface="Arial" panose="020B0604020202020204" pitchFamily="34" charset="0"/>
                </a:defRPr>
              </a:lvl7pPr>
              <a:lvl8pPr marL="3429000" indent="-228600" eaLnBrk="0" fontAlgn="base" hangingPunct="0">
                <a:spcBef>
                  <a:spcPct val="0"/>
                </a:spcBef>
                <a:spcAft>
                  <a:spcPct val="0"/>
                </a:spcAft>
                <a:defRPr sz="2500">
                  <a:solidFill>
                    <a:schemeClr val="tx1"/>
                  </a:solidFill>
                  <a:latin typeface="VNI-Aptima" pitchFamily="2" charset="0"/>
                  <a:cs typeface="Arial" panose="020B0604020202020204" pitchFamily="34" charset="0"/>
                </a:defRPr>
              </a:lvl8pPr>
              <a:lvl9pPr marL="3886200" indent="-228600" eaLnBrk="0" fontAlgn="base" hangingPunct="0">
                <a:spcBef>
                  <a:spcPct val="0"/>
                </a:spcBef>
                <a:spcAft>
                  <a:spcPct val="0"/>
                </a:spcAft>
                <a:defRPr sz="2500">
                  <a:solidFill>
                    <a:schemeClr val="tx1"/>
                  </a:solidFill>
                  <a:latin typeface="VNI-Aptima" pitchFamily="2" charset="0"/>
                  <a:cs typeface="Arial" panose="020B0604020202020204" pitchFamily="34" charset="0"/>
                </a:defRPr>
              </a:lvl9pPr>
            </a:lstStyle>
            <a:p>
              <a:pPr eaLnBrk="1" hangingPunct="1">
                <a:spcBef>
                  <a:spcPct val="50000"/>
                </a:spcBef>
              </a:pPr>
              <a:r>
                <a:rPr lang="en-US" altLang="en-US" b="1"/>
                <a:t>O</a:t>
              </a:r>
            </a:p>
          </p:txBody>
        </p:sp>
        <p:pic>
          <p:nvPicPr>
            <p:cNvPr id="18" name="Picture 24">
              <a:extLst>
                <a:ext uri="{FF2B5EF4-FFF2-40B4-BE49-F238E27FC236}">
                  <a16:creationId xmlns:a16="http://schemas.microsoft.com/office/drawing/2014/main" id="{E8440067-6B40-6949-E66D-EE27F1ADAFB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27437" y="3219450"/>
              <a:ext cx="361950"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Oval 23">
              <a:extLst>
                <a:ext uri="{FF2B5EF4-FFF2-40B4-BE49-F238E27FC236}">
                  <a16:creationId xmlns:a16="http://schemas.microsoft.com/office/drawing/2014/main" id="{24E66E3F-B723-58E4-4690-16C195B9321B}"/>
                </a:ext>
              </a:extLst>
            </p:cNvPr>
            <p:cNvSpPr>
              <a:spLocks noChangeArrowheads="1"/>
            </p:cNvSpPr>
            <p:nvPr/>
          </p:nvSpPr>
          <p:spPr bwMode="auto">
            <a:xfrm>
              <a:off x="2879725" y="1847850"/>
              <a:ext cx="1628775" cy="1628775"/>
            </a:xfrm>
            <a:prstGeom prst="ellipse">
              <a:avLst/>
            </a:prstGeom>
            <a:noFill/>
            <a:ln w="28575">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0" name="Line 24">
              <a:extLst>
                <a:ext uri="{FF2B5EF4-FFF2-40B4-BE49-F238E27FC236}">
                  <a16:creationId xmlns:a16="http://schemas.microsoft.com/office/drawing/2014/main" id="{D4D9A193-1F94-D2AA-20B5-1B73A467280D}"/>
                </a:ext>
              </a:extLst>
            </p:cNvPr>
            <p:cNvSpPr>
              <a:spLocks noChangeShapeType="1"/>
            </p:cNvSpPr>
            <p:nvPr/>
          </p:nvSpPr>
          <p:spPr bwMode="auto">
            <a:xfrm>
              <a:off x="1066800" y="3476625"/>
              <a:ext cx="3625850" cy="0"/>
            </a:xfrm>
            <a:prstGeom prst="line">
              <a:avLst/>
            </a:prstGeom>
            <a:noFill/>
            <a:ln w="28575">
              <a:solidFill>
                <a:srgbClr val="000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Line 25">
              <a:extLst>
                <a:ext uri="{FF2B5EF4-FFF2-40B4-BE49-F238E27FC236}">
                  <a16:creationId xmlns:a16="http://schemas.microsoft.com/office/drawing/2014/main" id="{F0AF6645-25C9-B2A0-CCE1-79D741F1B337}"/>
                </a:ext>
              </a:extLst>
            </p:cNvPr>
            <p:cNvSpPr>
              <a:spLocks noChangeShapeType="1"/>
            </p:cNvSpPr>
            <p:nvPr/>
          </p:nvSpPr>
          <p:spPr bwMode="auto">
            <a:xfrm>
              <a:off x="3686175" y="2638424"/>
              <a:ext cx="31750" cy="866775"/>
            </a:xfrm>
            <a:prstGeom prst="line">
              <a:avLst/>
            </a:prstGeom>
            <a:noFill/>
            <a:ln w="28575">
              <a:solidFill>
                <a:srgbClr val="000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Oval 31">
              <a:extLst>
                <a:ext uri="{FF2B5EF4-FFF2-40B4-BE49-F238E27FC236}">
                  <a16:creationId xmlns:a16="http://schemas.microsoft.com/office/drawing/2014/main" id="{FBE1319E-48AE-DD26-BC64-2BF9BABE6E93}"/>
                </a:ext>
              </a:extLst>
            </p:cNvPr>
            <p:cNvSpPr>
              <a:spLocks noChangeArrowheads="1"/>
            </p:cNvSpPr>
            <p:nvPr/>
          </p:nvSpPr>
          <p:spPr bwMode="auto">
            <a:xfrm>
              <a:off x="3670300" y="2638425"/>
              <a:ext cx="47625" cy="47625"/>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cxnSp>
          <p:nvCxnSpPr>
            <p:cNvPr id="23" name="Straight Connector 22">
              <a:extLst>
                <a:ext uri="{FF2B5EF4-FFF2-40B4-BE49-F238E27FC236}">
                  <a16:creationId xmlns:a16="http://schemas.microsoft.com/office/drawing/2014/main" id="{46DF84F4-6B1D-95C4-F0ED-4A5485DEB80A}"/>
                </a:ext>
              </a:extLst>
            </p:cNvPr>
            <p:cNvCxnSpPr>
              <a:cxnSpLocks/>
              <a:stCxn id="22" idx="2"/>
            </p:cNvCxnSpPr>
            <p:nvPr/>
          </p:nvCxnSpPr>
          <p:spPr bwMode="auto">
            <a:xfrm flipH="1">
              <a:off x="2438400" y="2662238"/>
              <a:ext cx="1231900" cy="814387"/>
            </a:xfrm>
            <a:prstGeom prst="line">
              <a:avLst/>
            </a:prstGeom>
            <a:ln w="28575">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3910843C-34F4-B5FB-3452-D52662AA6E27}"/>
                </a:ext>
              </a:extLst>
            </p:cNvPr>
            <p:cNvCxnSpPr>
              <a:cxnSpLocks/>
            </p:cNvCxnSpPr>
            <p:nvPr/>
          </p:nvCxnSpPr>
          <p:spPr bwMode="auto">
            <a:xfrm flipH="1">
              <a:off x="1469232" y="2667000"/>
              <a:ext cx="2201068" cy="809625"/>
            </a:xfrm>
            <a:prstGeom prst="line">
              <a:avLst/>
            </a:prstGeom>
            <a:ln w="28575">
              <a:headEnd type="none" w="med" len="med"/>
              <a:tailEnd type="none" w="med" len="med"/>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118500754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3" grpId="0"/>
      <p:bldP spid="6" grpId="0"/>
      <p:bldP spid="9" grpId="0"/>
      <p:bldP spid="10" grpId="0"/>
      <p:bldP spid="15" grpId="0"/>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srcRect/>
          <a:stretch>
            <a:fillRect/>
          </a:stretch>
        </p:blipFill>
        <p:spPr>
          <a:xfrm rot="2782518">
            <a:off x="16011183" y="-450072"/>
            <a:ext cx="1749946" cy="1827620"/>
          </a:xfrm>
          <a:prstGeom prst="rect">
            <a:avLst/>
          </a:prstGeom>
        </p:spPr>
      </p:pic>
      <p:pic>
        <p:nvPicPr>
          <p:cNvPr id="39" name="Picture 1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3500727">
            <a:off x="-265360" y="9094411"/>
            <a:ext cx="2345824" cy="601384"/>
          </a:xfrm>
          <a:prstGeom prst="rect">
            <a:avLst/>
          </a:prstGeom>
        </p:spPr>
      </p:pic>
      <p:sp>
        <p:nvSpPr>
          <p:cNvPr id="3" name="TextBox 2">
            <a:extLst>
              <a:ext uri="{FF2B5EF4-FFF2-40B4-BE49-F238E27FC236}">
                <a16:creationId xmlns:a16="http://schemas.microsoft.com/office/drawing/2014/main" id="{3B50C682-A76A-4790-96DE-BCC283BECCC8}"/>
              </a:ext>
            </a:extLst>
          </p:cNvPr>
          <p:cNvSpPr txBox="1"/>
          <p:nvPr/>
        </p:nvSpPr>
        <p:spPr>
          <a:xfrm>
            <a:off x="457019" y="179007"/>
            <a:ext cx="17626909" cy="7380547"/>
          </a:xfrm>
          <a:prstGeom prst="rect">
            <a:avLst/>
          </a:prstGeom>
          <a:noFill/>
          <a:ln>
            <a:noFill/>
          </a:ln>
        </p:spPr>
        <p:txBody>
          <a:bodyPr wrap="square">
            <a:spAutoFit/>
          </a:bodyPr>
          <a:lstStyle/>
          <a:p>
            <a:pPr algn="just">
              <a:lnSpc>
                <a:spcPct val="150000"/>
              </a:lnSpc>
            </a:pPr>
            <a:r>
              <a:rPr lang="en-US" sz="4000" b="0" i="0" dirty="0">
                <a:solidFill>
                  <a:srgbClr val="000000"/>
                </a:solidFill>
                <a:effectLst/>
                <a:latin typeface="Open Sans" panose="020B0606030504020204" pitchFamily="34" charset="0"/>
              </a:rPr>
              <a:t>              </a:t>
            </a:r>
            <a:r>
              <a:rPr lang="en-US" sz="4000" dirty="0">
                <a:latin typeface="Arial "/>
              </a:rPr>
              <a:t>Cho đường thẳng a </a:t>
            </a:r>
            <a:r>
              <a:rPr lang="en-US" sz="4000" dirty="0" err="1">
                <a:latin typeface="Arial "/>
              </a:rPr>
              <a:t>và</a:t>
            </a:r>
            <a:r>
              <a:rPr lang="en-US" sz="4000" dirty="0">
                <a:latin typeface="Arial "/>
              </a:rPr>
              <a:t> đường </a:t>
            </a:r>
            <a:r>
              <a:rPr lang="en-US" sz="4000" dirty="0" err="1">
                <a:latin typeface="Arial "/>
              </a:rPr>
              <a:t>tròn</a:t>
            </a:r>
            <a:r>
              <a:rPr lang="en-US" sz="4000" dirty="0">
                <a:latin typeface="Arial "/>
              </a:rPr>
              <a:t> (O; R) </a:t>
            </a:r>
            <a:r>
              <a:rPr lang="en-US" sz="4000" dirty="0" err="1">
                <a:latin typeface="Arial "/>
              </a:rPr>
              <a:t>thỏa</a:t>
            </a:r>
            <a:r>
              <a:rPr lang="en-US" sz="4000" dirty="0">
                <a:latin typeface="Arial "/>
              </a:rPr>
              <a:t> </a:t>
            </a:r>
          </a:p>
          <a:p>
            <a:pPr algn="just">
              <a:lnSpc>
                <a:spcPct val="150000"/>
              </a:lnSpc>
            </a:pPr>
            <a:r>
              <a:rPr lang="en-US" sz="4000" dirty="0" err="1">
                <a:latin typeface="Arial "/>
              </a:rPr>
              <a:t>mãn</a:t>
            </a:r>
            <a:r>
              <a:rPr lang="en-US" sz="4000" dirty="0">
                <a:latin typeface="Arial "/>
              </a:rPr>
              <a:t> đường thẳng a </a:t>
            </a:r>
            <a:r>
              <a:rPr lang="en-US" sz="4000" dirty="0" err="1">
                <a:latin typeface="Arial "/>
              </a:rPr>
              <a:t>đi</a:t>
            </a:r>
            <a:r>
              <a:rPr lang="en-US" sz="4000" dirty="0">
                <a:latin typeface="Arial "/>
              </a:rPr>
              <a:t> qua điểm H </a:t>
            </a:r>
            <a:r>
              <a:rPr lang="en-US" sz="4000" dirty="0" err="1">
                <a:latin typeface="Arial "/>
              </a:rPr>
              <a:t>thuộc</a:t>
            </a:r>
            <a:r>
              <a:rPr lang="en-US" sz="4000" dirty="0">
                <a:latin typeface="Arial "/>
              </a:rPr>
              <a:t> đường </a:t>
            </a:r>
            <a:r>
              <a:rPr lang="en-US" sz="4000" dirty="0" err="1">
                <a:latin typeface="Arial "/>
              </a:rPr>
              <a:t>tròn</a:t>
            </a:r>
            <a:r>
              <a:rPr lang="en-US" sz="4000" dirty="0">
                <a:latin typeface="Arial "/>
              </a:rPr>
              <a:t> </a:t>
            </a:r>
          </a:p>
          <a:p>
            <a:pPr algn="just">
              <a:lnSpc>
                <a:spcPct val="150000"/>
              </a:lnSpc>
            </a:pPr>
            <a:r>
              <a:rPr lang="en-US" sz="4000" dirty="0">
                <a:latin typeface="Arial "/>
              </a:rPr>
              <a:t>(O;R) </a:t>
            </a:r>
            <a:r>
              <a:rPr lang="en-US" sz="4000" dirty="0" err="1">
                <a:latin typeface="Arial "/>
              </a:rPr>
              <a:t>và</a:t>
            </a:r>
            <a:r>
              <a:rPr lang="en-US" sz="4000" dirty="0">
                <a:latin typeface="Arial "/>
              </a:rPr>
              <a:t> a </a:t>
            </a:r>
            <a:r>
              <a:rPr lang="en-US" sz="4000" dirty="0" err="1">
                <a:latin typeface="Arial "/>
              </a:rPr>
              <a:t>vuông</a:t>
            </a:r>
            <a:r>
              <a:rPr lang="en-US" sz="4000" dirty="0">
                <a:latin typeface="Arial "/>
              </a:rPr>
              <a:t> góc với OH. </a:t>
            </a:r>
            <a:r>
              <a:rPr lang="en-US" sz="4000" dirty="0" err="1">
                <a:latin typeface="Arial "/>
              </a:rPr>
              <a:t>Lấy</a:t>
            </a:r>
            <a:r>
              <a:rPr lang="en-US" sz="4000" dirty="0">
                <a:latin typeface="Arial "/>
              </a:rPr>
              <a:t> điểm N </a:t>
            </a:r>
            <a:r>
              <a:rPr lang="en-US" sz="4000" dirty="0" err="1">
                <a:latin typeface="Arial "/>
              </a:rPr>
              <a:t>thuộc</a:t>
            </a:r>
            <a:r>
              <a:rPr lang="en-US" sz="4000" dirty="0">
                <a:latin typeface="Arial "/>
              </a:rPr>
              <a:t> đường </a:t>
            </a:r>
          </a:p>
          <a:p>
            <a:pPr algn="just">
              <a:lnSpc>
                <a:spcPct val="150000"/>
              </a:lnSpc>
            </a:pPr>
            <a:r>
              <a:rPr lang="en-US" sz="4000" dirty="0">
                <a:latin typeface="Arial "/>
              </a:rPr>
              <a:t>thẳng a </a:t>
            </a:r>
            <a:r>
              <a:rPr lang="en-US" sz="4000" dirty="0" err="1">
                <a:latin typeface="Arial "/>
              </a:rPr>
              <a:t>và</a:t>
            </a:r>
            <a:r>
              <a:rPr lang="en-US" sz="4000" dirty="0">
                <a:latin typeface="Arial "/>
              </a:rPr>
              <a:t> N khác H </a:t>
            </a:r>
          </a:p>
          <a:p>
            <a:pPr algn="just">
              <a:lnSpc>
                <a:spcPct val="150000"/>
              </a:lnSpc>
            </a:pPr>
            <a:r>
              <a:rPr lang="vi-VN" sz="4000" b="0" i="0" dirty="0">
                <a:solidFill>
                  <a:srgbClr val="000000"/>
                </a:solidFill>
                <a:effectLst/>
                <a:latin typeface="Open Sans" panose="020B0606030504020204" pitchFamily="34" charset="0"/>
              </a:rPr>
              <a:t>a) So sánh khoảng cách từ điểm O đến đường thẳng a và bán kính R.</a:t>
            </a:r>
            <a:endParaRPr lang="en-US" sz="4000" b="0" i="0" dirty="0">
              <a:solidFill>
                <a:srgbClr val="000000"/>
              </a:solidFill>
              <a:effectLst/>
              <a:latin typeface="Open Sans" panose="020B0606030504020204" pitchFamily="34" charset="0"/>
            </a:endParaRPr>
          </a:p>
          <a:p>
            <a:pPr algn="just">
              <a:lnSpc>
                <a:spcPct val="150000"/>
              </a:lnSpc>
            </a:pPr>
            <a:r>
              <a:rPr lang="vi-VN" sz="4000" b="0" i="0" dirty="0">
                <a:solidFill>
                  <a:srgbClr val="000000"/>
                </a:solidFill>
                <a:effectLst/>
                <a:latin typeface="Open Sans" panose="020B0606030504020204" pitchFamily="34" charset="0"/>
              </a:rPr>
              <a:t>b) Giả sử N là điểm thuộc đường thẳng a và N khác H. So sánh ON và R. Điểm N có thuộc đường tròn (O; R) hay không?</a:t>
            </a:r>
          </a:p>
          <a:p>
            <a:pPr algn="just">
              <a:lnSpc>
                <a:spcPct val="150000"/>
              </a:lnSpc>
            </a:pPr>
            <a:r>
              <a:rPr lang="vi-VN" sz="4000" b="0" i="0" dirty="0">
                <a:solidFill>
                  <a:srgbClr val="000000"/>
                </a:solidFill>
                <a:effectLst/>
                <a:latin typeface="Open Sans" panose="020B0606030504020204" pitchFamily="34" charset="0"/>
              </a:rPr>
              <a:t>c) Đường thẳng a có phải là tiếp tuyến của đường tròn (O; R) hay không?</a:t>
            </a:r>
            <a:endParaRPr lang="en-US" sz="4000" b="0" i="0" dirty="0">
              <a:solidFill>
                <a:srgbClr val="000000"/>
              </a:solidFill>
              <a:effectLst/>
              <a:latin typeface="Open Sans" panose="020B0606030504020204" pitchFamily="34" charset="0"/>
            </a:endParaRPr>
          </a:p>
        </p:txBody>
      </p:sp>
      <p:sp>
        <p:nvSpPr>
          <p:cNvPr id="4" name="TextBox 3">
            <a:extLst>
              <a:ext uri="{FF2B5EF4-FFF2-40B4-BE49-F238E27FC236}">
                <a16:creationId xmlns:a16="http://schemas.microsoft.com/office/drawing/2014/main" id="{D0DF875C-FBF5-49DC-5AB3-ADEC1AB855C3}"/>
              </a:ext>
            </a:extLst>
          </p:cNvPr>
          <p:cNvSpPr txBox="1"/>
          <p:nvPr/>
        </p:nvSpPr>
        <p:spPr>
          <a:xfrm>
            <a:off x="228509" y="7959372"/>
            <a:ext cx="18083928" cy="916213"/>
          </a:xfrm>
          <a:prstGeom prst="rect">
            <a:avLst/>
          </a:prstGeom>
          <a:solidFill>
            <a:schemeClr val="bg1"/>
          </a:solidFill>
        </p:spPr>
        <p:txBody>
          <a:bodyPr wrap="square">
            <a:spAutoFit/>
          </a:bodyPr>
          <a:lstStyle/>
          <a:p>
            <a:pPr algn="just">
              <a:lnSpc>
                <a:spcPct val="150000"/>
              </a:lnSpc>
            </a:pPr>
            <a:r>
              <a:rPr lang="vi-VN" sz="4000" b="1" i="0" dirty="0">
                <a:solidFill>
                  <a:srgbClr val="00B0F0"/>
                </a:solidFill>
                <a:effectLst/>
                <a:highlight>
                  <a:srgbClr val="FFFFFF"/>
                </a:highlight>
                <a:latin typeface="Open Sans" panose="020B0606030504020204" pitchFamily="34" charset="0"/>
              </a:rPr>
              <a:t>a) Vì OH ⊥ a tại H nên khoảng cách từ O đến đường thẳng a là OH = R.</a:t>
            </a:r>
            <a:endParaRPr lang="en-US" sz="4000" b="1" i="0" dirty="0">
              <a:solidFill>
                <a:srgbClr val="00B0F0"/>
              </a:solidFill>
              <a:effectLst/>
            </a:endParaRPr>
          </a:p>
        </p:txBody>
      </p:sp>
      <p:pic>
        <p:nvPicPr>
          <p:cNvPr id="5" name="Picture 4">
            <a:extLst>
              <a:ext uri="{FF2B5EF4-FFF2-40B4-BE49-F238E27FC236}">
                <a16:creationId xmlns:a16="http://schemas.microsoft.com/office/drawing/2014/main" id="{F1FCC9C4-F20D-5E71-E48B-5363B3987241}"/>
              </a:ext>
            </a:extLst>
          </p:cNvPr>
          <p:cNvPicPr>
            <a:picLocks noChangeAspect="1"/>
          </p:cNvPicPr>
          <p:nvPr/>
        </p:nvPicPr>
        <p:blipFill>
          <a:blip r:embed="rId5"/>
          <a:stretch>
            <a:fillRect/>
          </a:stretch>
        </p:blipFill>
        <p:spPr>
          <a:xfrm>
            <a:off x="487205" y="179007"/>
            <a:ext cx="1895494" cy="1020652"/>
          </a:xfrm>
          <a:prstGeom prst="rect">
            <a:avLst/>
          </a:prstGeom>
        </p:spPr>
      </p:pic>
      <p:grpSp>
        <p:nvGrpSpPr>
          <p:cNvPr id="22" name="Group 21">
            <a:extLst>
              <a:ext uri="{FF2B5EF4-FFF2-40B4-BE49-F238E27FC236}">
                <a16:creationId xmlns:a16="http://schemas.microsoft.com/office/drawing/2014/main" id="{8A45BA33-DF5C-0BFA-2FFA-F7B1E4EBE1A0}"/>
              </a:ext>
            </a:extLst>
          </p:cNvPr>
          <p:cNvGrpSpPr/>
          <p:nvPr/>
        </p:nvGrpSpPr>
        <p:grpSpPr>
          <a:xfrm>
            <a:off x="8266833" y="-1662009"/>
            <a:ext cx="9931350" cy="5723335"/>
            <a:chOff x="8337600" y="-1662009"/>
            <a:chExt cx="9931350" cy="5723335"/>
          </a:xfrm>
        </p:grpSpPr>
        <p:grpSp>
          <p:nvGrpSpPr>
            <p:cNvPr id="2" name="Group 4">
              <a:extLst>
                <a:ext uri="{FF2B5EF4-FFF2-40B4-BE49-F238E27FC236}">
                  <a16:creationId xmlns:a16="http://schemas.microsoft.com/office/drawing/2014/main" id="{675964A3-72B6-9DA5-2E9B-30753BA41B3B}"/>
                </a:ext>
              </a:extLst>
            </p:cNvPr>
            <p:cNvGrpSpPr>
              <a:grpSpLocks noChangeAspect="1"/>
            </p:cNvGrpSpPr>
            <p:nvPr/>
          </p:nvGrpSpPr>
          <p:grpSpPr bwMode="auto">
            <a:xfrm>
              <a:off x="8337600" y="-1662009"/>
              <a:ext cx="9931350" cy="5723335"/>
              <a:chOff x="2541" y="1802"/>
              <a:chExt cx="4675" cy="2659"/>
            </a:xfrm>
          </p:grpSpPr>
          <p:sp>
            <p:nvSpPr>
              <p:cNvPr id="7" name="AutoShape 3">
                <a:extLst>
                  <a:ext uri="{FF2B5EF4-FFF2-40B4-BE49-F238E27FC236}">
                    <a16:creationId xmlns:a16="http://schemas.microsoft.com/office/drawing/2014/main" id="{A268AC5F-62D3-3E48-9AC7-A7920F70DBB5}"/>
                  </a:ext>
                </a:extLst>
              </p:cNvPr>
              <p:cNvSpPr>
                <a:spLocks noChangeAspect="1" noChangeArrowheads="1" noTextEdit="1"/>
              </p:cNvSpPr>
              <p:nvPr/>
            </p:nvSpPr>
            <p:spPr bwMode="auto">
              <a:xfrm>
                <a:off x="2541" y="1802"/>
                <a:ext cx="1660" cy="1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5">
                <a:extLst>
                  <a:ext uri="{FF2B5EF4-FFF2-40B4-BE49-F238E27FC236}">
                    <a16:creationId xmlns:a16="http://schemas.microsoft.com/office/drawing/2014/main" id="{121DB2A6-71F3-7456-DFDB-3755CBD23AC0}"/>
                  </a:ext>
                </a:extLst>
              </p:cNvPr>
              <p:cNvSpPr>
                <a:spLocks/>
              </p:cNvSpPr>
              <p:nvPr/>
            </p:nvSpPr>
            <p:spPr bwMode="auto">
              <a:xfrm rot="8257027">
                <a:off x="6051" y="3995"/>
                <a:ext cx="83" cy="155"/>
              </a:xfrm>
              <a:custGeom>
                <a:avLst/>
                <a:gdLst>
                  <a:gd name="T0" fmla="*/ 83 w 83"/>
                  <a:gd name="T1" fmla="*/ 155 h 155"/>
                  <a:gd name="T2" fmla="*/ 0 w 83"/>
                  <a:gd name="T3" fmla="*/ 81 h 155"/>
                  <a:gd name="T4" fmla="*/ 75 w 83"/>
                  <a:gd name="T5" fmla="*/ 0 h 155"/>
                </a:gdLst>
                <a:ahLst/>
                <a:cxnLst>
                  <a:cxn ang="0">
                    <a:pos x="T0" y="T1"/>
                  </a:cxn>
                  <a:cxn ang="0">
                    <a:pos x="T2" y="T3"/>
                  </a:cxn>
                  <a:cxn ang="0">
                    <a:pos x="T4" y="T5"/>
                  </a:cxn>
                </a:cxnLst>
                <a:rect l="0" t="0" r="r" b="b"/>
                <a:pathLst>
                  <a:path w="83" h="155">
                    <a:moveTo>
                      <a:pt x="83" y="155"/>
                    </a:moveTo>
                    <a:lnTo>
                      <a:pt x="0" y="81"/>
                    </a:lnTo>
                    <a:lnTo>
                      <a:pt x="75" y="0"/>
                    </a:lnTo>
                  </a:path>
                </a:pathLst>
              </a:custGeom>
              <a:noFill/>
              <a:ln w="31750" cap="flat">
                <a:solidFill>
                  <a:srgbClr val="40404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Oval 8">
                <a:extLst>
                  <a:ext uri="{FF2B5EF4-FFF2-40B4-BE49-F238E27FC236}">
                    <a16:creationId xmlns:a16="http://schemas.microsoft.com/office/drawing/2014/main" id="{F90C61D6-C2A5-546F-3EF5-C67356CB6EDA}"/>
                  </a:ext>
                </a:extLst>
              </p:cNvPr>
              <p:cNvSpPr>
                <a:spLocks noChangeArrowheads="1"/>
              </p:cNvSpPr>
              <p:nvPr/>
            </p:nvSpPr>
            <p:spPr bwMode="auto">
              <a:xfrm>
                <a:off x="5401" y="2898"/>
                <a:ext cx="1274" cy="1250"/>
              </a:xfrm>
              <a:prstGeom prst="ellipse">
                <a:avLst/>
              </a:prstGeom>
              <a:noFill/>
              <a:ln w="31750" cap="flat">
                <a:solidFill>
                  <a:srgbClr val="008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Line 8">
                <a:extLst>
                  <a:ext uri="{FF2B5EF4-FFF2-40B4-BE49-F238E27FC236}">
                    <a16:creationId xmlns:a16="http://schemas.microsoft.com/office/drawing/2014/main" id="{AEB96B4E-6B47-CA22-C76E-67ADB2D135EB}"/>
                  </a:ext>
                </a:extLst>
              </p:cNvPr>
              <p:cNvSpPr>
                <a:spLocks noChangeShapeType="1"/>
              </p:cNvSpPr>
              <p:nvPr/>
            </p:nvSpPr>
            <p:spPr bwMode="auto">
              <a:xfrm flipV="1">
                <a:off x="6020" y="3516"/>
                <a:ext cx="9" cy="619"/>
              </a:xfrm>
              <a:prstGeom prst="line">
                <a:avLst/>
              </a:prstGeom>
              <a:noFill/>
              <a:ln w="31750" cap="flat">
                <a:solidFill>
                  <a:srgbClr val="0000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Line 9">
                <a:extLst>
                  <a:ext uri="{FF2B5EF4-FFF2-40B4-BE49-F238E27FC236}">
                    <a16:creationId xmlns:a16="http://schemas.microsoft.com/office/drawing/2014/main" id="{6E3E2865-5914-B9D9-8E80-77C8E4CF6C1A}"/>
                  </a:ext>
                </a:extLst>
              </p:cNvPr>
              <p:cNvSpPr>
                <a:spLocks noChangeShapeType="1"/>
              </p:cNvSpPr>
              <p:nvPr/>
            </p:nvSpPr>
            <p:spPr bwMode="auto">
              <a:xfrm>
                <a:off x="6012" y="3510"/>
                <a:ext cx="705" cy="618"/>
              </a:xfrm>
              <a:prstGeom prst="line">
                <a:avLst/>
              </a:prstGeom>
              <a:noFill/>
              <a:ln w="31750" cap="flat">
                <a:solidFill>
                  <a:srgbClr val="0000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Line 10">
                <a:extLst>
                  <a:ext uri="{FF2B5EF4-FFF2-40B4-BE49-F238E27FC236}">
                    <a16:creationId xmlns:a16="http://schemas.microsoft.com/office/drawing/2014/main" id="{B6209471-8830-C8B5-1121-A5A6CFC91E40}"/>
                  </a:ext>
                </a:extLst>
              </p:cNvPr>
              <p:cNvSpPr>
                <a:spLocks noChangeShapeType="1"/>
              </p:cNvSpPr>
              <p:nvPr/>
            </p:nvSpPr>
            <p:spPr bwMode="auto">
              <a:xfrm flipV="1">
                <a:off x="4954" y="4135"/>
                <a:ext cx="2262" cy="0"/>
              </a:xfrm>
              <a:prstGeom prst="line">
                <a:avLst/>
              </a:prstGeom>
              <a:noFill/>
              <a:ln w="31750" cap="flat">
                <a:solidFill>
                  <a:srgbClr val="0000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Rectangle 11">
                <a:extLst>
                  <a:ext uri="{FF2B5EF4-FFF2-40B4-BE49-F238E27FC236}">
                    <a16:creationId xmlns:a16="http://schemas.microsoft.com/office/drawing/2014/main" id="{F79C8CB9-E42D-F72F-9F23-6C1320F7CA1C}"/>
                  </a:ext>
                </a:extLst>
              </p:cNvPr>
              <p:cNvSpPr>
                <a:spLocks noChangeArrowheads="1"/>
              </p:cNvSpPr>
              <p:nvPr/>
            </p:nvSpPr>
            <p:spPr bwMode="auto">
              <a:xfrm>
                <a:off x="5146" y="4145"/>
                <a:ext cx="187"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2800" dirty="0">
                    <a:solidFill>
                      <a:srgbClr val="000000"/>
                    </a:solidFill>
                    <a:latin typeface="Times New Roman" panose="02020603050405020304" pitchFamily="18" charset="0"/>
                  </a:rPr>
                  <a:t>a</a:t>
                </a:r>
                <a:endParaRPr kumimoji="0" lang="en-US" altLang="en-US" sz="2800" b="0" i="0" u="none" strike="noStrike" cap="none" normalizeH="0" baseline="0" dirty="0">
                  <a:ln>
                    <a:noFill/>
                  </a:ln>
                  <a:solidFill>
                    <a:schemeClr val="tx1"/>
                  </a:solidFill>
                  <a:effectLst/>
                </a:endParaRPr>
              </a:p>
            </p:txBody>
          </p:sp>
          <p:grpSp>
            <p:nvGrpSpPr>
              <p:cNvPr id="15" name="Group 24">
                <a:extLst>
                  <a:ext uri="{FF2B5EF4-FFF2-40B4-BE49-F238E27FC236}">
                    <a16:creationId xmlns:a16="http://schemas.microsoft.com/office/drawing/2014/main" id="{BB96B03D-3CD4-7635-8725-80056891B55E}"/>
                  </a:ext>
                </a:extLst>
              </p:cNvPr>
              <p:cNvGrpSpPr>
                <a:grpSpLocks/>
              </p:cNvGrpSpPr>
              <p:nvPr/>
            </p:nvGrpSpPr>
            <p:grpSpPr bwMode="auto">
              <a:xfrm>
                <a:off x="5856" y="3485"/>
                <a:ext cx="182" cy="273"/>
                <a:chOff x="5856" y="3485"/>
                <a:chExt cx="182" cy="273"/>
              </a:xfrm>
            </p:grpSpPr>
            <p:sp>
              <p:nvSpPr>
                <p:cNvPr id="18" name="Oval 21">
                  <a:extLst>
                    <a:ext uri="{FF2B5EF4-FFF2-40B4-BE49-F238E27FC236}">
                      <a16:creationId xmlns:a16="http://schemas.microsoft.com/office/drawing/2014/main" id="{3896F2FF-29C6-B4CB-3B03-501F0DBB9658}"/>
                    </a:ext>
                  </a:extLst>
                </p:cNvPr>
                <p:cNvSpPr>
                  <a:spLocks noChangeArrowheads="1"/>
                </p:cNvSpPr>
                <p:nvPr/>
              </p:nvSpPr>
              <p:spPr bwMode="auto">
                <a:xfrm>
                  <a:off x="5986" y="3485"/>
                  <a:ext cx="52" cy="51"/>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Oval 22">
                  <a:extLst>
                    <a:ext uri="{FF2B5EF4-FFF2-40B4-BE49-F238E27FC236}">
                      <a16:creationId xmlns:a16="http://schemas.microsoft.com/office/drawing/2014/main" id="{6A86CE41-15AE-5600-564C-1DC1A9C75211}"/>
                    </a:ext>
                  </a:extLst>
                </p:cNvPr>
                <p:cNvSpPr>
                  <a:spLocks noChangeArrowheads="1"/>
                </p:cNvSpPr>
                <p:nvPr/>
              </p:nvSpPr>
              <p:spPr bwMode="auto">
                <a:xfrm>
                  <a:off x="5986" y="3485"/>
                  <a:ext cx="52" cy="51"/>
                </a:xfrm>
                <a:prstGeom prst="ellipse">
                  <a:avLst/>
                </a:pr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Rectangle 23">
                  <a:extLst>
                    <a:ext uri="{FF2B5EF4-FFF2-40B4-BE49-F238E27FC236}">
                      <a16:creationId xmlns:a16="http://schemas.microsoft.com/office/drawing/2014/main" id="{02D8F476-C237-54ED-2038-863C692C7BDC}"/>
                    </a:ext>
                  </a:extLst>
                </p:cNvPr>
                <p:cNvSpPr>
                  <a:spLocks noChangeArrowheads="1"/>
                </p:cNvSpPr>
                <p:nvPr/>
              </p:nvSpPr>
              <p:spPr bwMode="auto">
                <a:xfrm>
                  <a:off x="5856" y="3487"/>
                  <a:ext cx="164"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1" u="none" strike="noStrike" cap="none" normalizeH="0" baseline="0">
                      <a:ln>
                        <a:noFill/>
                      </a:ln>
                      <a:solidFill>
                        <a:srgbClr val="000000"/>
                      </a:solidFill>
                      <a:effectLst/>
                      <a:latin typeface="Times New Roman" panose="02020603050405020304" pitchFamily="18" charset="0"/>
                    </a:rPr>
                    <a:t>O</a:t>
                  </a:r>
                  <a:endParaRPr kumimoji="0" lang="en-US" altLang="en-US" sz="2800" b="0" i="0" u="none" strike="noStrike" cap="none" normalizeH="0" baseline="0">
                    <a:ln>
                      <a:noFill/>
                    </a:ln>
                    <a:solidFill>
                      <a:schemeClr val="tx1"/>
                    </a:solidFill>
                    <a:effectLst/>
                  </a:endParaRPr>
                </a:p>
              </p:txBody>
            </p:sp>
          </p:grpSp>
          <p:sp>
            <p:nvSpPr>
              <p:cNvPr id="16" name="Rectangle 27">
                <a:extLst>
                  <a:ext uri="{FF2B5EF4-FFF2-40B4-BE49-F238E27FC236}">
                    <a16:creationId xmlns:a16="http://schemas.microsoft.com/office/drawing/2014/main" id="{02BA295C-383B-9F33-D772-BF4FB6077072}"/>
                  </a:ext>
                </a:extLst>
              </p:cNvPr>
              <p:cNvSpPr>
                <a:spLocks noChangeArrowheads="1"/>
              </p:cNvSpPr>
              <p:nvPr/>
            </p:nvSpPr>
            <p:spPr bwMode="auto">
              <a:xfrm>
                <a:off x="5926" y="4174"/>
                <a:ext cx="176"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1" u="none" strike="noStrike" cap="none" normalizeH="0" baseline="0" dirty="0">
                    <a:ln>
                      <a:noFill/>
                    </a:ln>
                    <a:solidFill>
                      <a:srgbClr val="000000"/>
                    </a:solidFill>
                    <a:effectLst/>
                    <a:latin typeface="Times New Roman" panose="02020603050405020304" pitchFamily="18" charset="0"/>
                  </a:rPr>
                  <a:t>H</a:t>
                </a:r>
                <a:endParaRPr kumimoji="0" lang="en-US" altLang="en-US" sz="2800" b="0" i="0" u="none" strike="noStrike" cap="none" normalizeH="0" baseline="0" dirty="0">
                  <a:ln>
                    <a:noFill/>
                  </a:ln>
                  <a:solidFill>
                    <a:schemeClr val="tx1"/>
                  </a:solidFill>
                  <a:effectLst/>
                </a:endParaRPr>
              </a:p>
            </p:txBody>
          </p:sp>
          <p:sp>
            <p:nvSpPr>
              <p:cNvPr id="17" name="Rectangle 35">
                <a:extLst>
                  <a:ext uri="{FF2B5EF4-FFF2-40B4-BE49-F238E27FC236}">
                    <a16:creationId xmlns:a16="http://schemas.microsoft.com/office/drawing/2014/main" id="{7D06CF81-4252-B83D-15D5-573DF5FD08AD}"/>
                  </a:ext>
                </a:extLst>
              </p:cNvPr>
              <p:cNvSpPr>
                <a:spLocks noChangeArrowheads="1"/>
              </p:cNvSpPr>
              <p:nvPr/>
            </p:nvSpPr>
            <p:spPr bwMode="auto">
              <a:xfrm>
                <a:off x="6714" y="4190"/>
                <a:ext cx="164"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latin typeface="Arial" panose="020B0604020202020204" pitchFamily="34" charset="0"/>
                  </a:rPr>
                  <a:t>N</a:t>
                </a:r>
              </a:p>
            </p:txBody>
          </p:sp>
        </p:grpSp>
        <p:sp>
          <p:nvSpPr>
            <p:cNvPr id="21" name="Rectangle 27">
              <a:extLst>
                <a:ext uri="{FF2B5EF4-FFF2-40B4-BE49-F238E27FC236}">
                  <a16:creationId xmlns:a16="http://schemas.microsoft.com/office/drawing/2014/main" id="{C5B54467-496A-306D-CD24-E8CC0DF880A9}"/>
                </a:ext>
              </a:extLst>
            </p:cNvPr>
            <p:cNvSpPr>
              <a:spLocks noChangeArrowheads="1"/>
            </p:cNvSpPr>
            <p:nvPr/>
          </p:nvSpPr>
          <p:spPr bwMode="auto">
            <a:xfrm>
              <a:off x="15280712" y="2474698"/>
              <a:ext cx="23884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1" u="none" strike="noStrike" cap="none" normalizeH="0" baseline="0" dirty="0">
                  <a:ln>
                    <a:noFill/>
                  </a:ln>
                  <a:solidFill>
                    <a:srgbClr val="000000"/>
                  </a:solidFill>
                  <a:effectLst/>
                  <a:latin typeface="Times New Roman" panose="02020603050405020304" pitchFamily="18" charset="0"/>
                </a:rPr>
                <a:t>R</a:t>
              </a:r>
              <a:endParaRPr kumimoji="0" lang="en-US" altLang="en-US" sz="2800" b="0" i="0" u="none" strike="noStrike" cap="none" normalizeH="0" baseline="0" dirty="0">
                <a:ln>
                  <a:noFill/>
                </a:ln>
                <a:solidFill>
                  <a:schemeClr val="tx1"/>
                </a:solidFill>
                <a:effectLst/>
              </a:endParaRPr>
            </a:p>
          </p:txBody>
        </p:sp>
      </p:grpSp>
    </p:spTree>
    <p:extLst>
      <p:ext uri="{BB962C8B-B14F-4D97-AF65-F5344CB8AC3E}">
        <p14:creationId xmlns:p14="http://schemas.microsoft.com/office/powerpoint/2010/main" val="4080014626"/>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srcRect/>
          <a:stretch>
            <a:fillRect/>
          </a:stretch>
        </p:blipFill>
        <p:spPr>
          <a:xfrm rot="2782518">
            <a:off x="16011183" y="-450072"/>
            <a:ext cx="1749946" cy="1827620"/>
          </a:xfrm>
          <a:prstGeom prst="rect">
            <a:avLst/>
          </a:prstGeom>
        </p:spPr>
      </p:pic>
      <p:pic>
        <p:nvPicPr>
          <p:cNvPr id="39" name="Picture 1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3500727">
            <a:off x="-265360" y="9094411"/>
            <a:ext cx="2345824" cy="601384"/>
          </a:xfrm>
          <a:prstGeom prst="rect">
            <a:avLst/>
          </a:prstGeom>
        </p:spPr>
      </p:pic>
      <p:sp>
        <p:nvSpPr>
          <p:cNvPr id="3" name="TextBox 2">
            <a:extLst>
              <a:ext uri="{FF2B5EF4-FFF2-40B4-BE49-F238E27FC236}">
                <a16:creationId xmlns:a16="http://schemas.microsoft.com/office/drawing/2014/main" id="{3B50C682-A76A-4790-96DE-BCC283BECCC8}"/>
              </a:ext>
            </a:extLst>
          </p:cNvPr>
          <p:cNvSpPr txBox="1"/>
          <p:nvPr/>
        </p:nvSpPr>
        <p:spPr>
          <a:xfrm>
            <a:off x="457019" y="179007"/>
            <a:ext cx="17626909" cy="7380547"/>
          </a:xfrm>
          <a:prstGeom prst="rect">
            <a:avLst/>
          </a:prstGeom>
          <a:noFill/>
          <a:ln>
            <a:noFill/>
          </a:ln>
        </p:spPr>
        <p:txBody>
          <a:bodyPr wrap="square">
            <a:spAutoFit/>
          </a:bodyPr>
          <a:lstStyle/>
          <a:p>
            <a:pPr algn="just">
              <a:lnSpc>
                <a:spcPct val="150000"/>
              </a:lnSpc>
            </a:pPr>
            <a:r>
              <a:rPr lang="en-US" sz="4000" b="0" i="0" dirty="0">
                <a:solidFill>
                  <a:srgbClr val="000000"/>
                </a:solidFill>
                <a:effectLst/>
                <a:latin typeface="Open Sans" panose="020B0606030504020204" pitchFamily="34" charset="0"/>
              </a:rPr>
              <a:t>              </a:t>
            </a:r>
            <a:r>
              <a:rPr lang="en-US" sz="4000" dirty="0">
                <a:latin typeface="Arial "/>
              </a:rPr>
              <a:t>Cho đường thẳng a </a:t>
            </a:r>
            <a:r>
              <a:rPr lang="en-US" sz="4000" dirty="0" err="1">
                <a:latin typeface="Arial "/>
              </a:rPr>
              <a:t>và</a:t>
            </a:r>
            <a:r>
              <a:rPr lang="en-US" sz="4000" dirty="0">
                <a:latin typeface="Arial "/>
              </a:rPr>
              <a:t> đường </a:t>
            </a:r>
            <a:r>
              <a:rPr lang="en-US" sz="4000" dirty="0" err="1">
                <a:latin typeface="Arial "/>
              </a:rPr>
              <a:t>tròn</a:t>
            </a:r>
            <a:r>
              <a:rPr lang="en-US" sz="4000" dirty="0">
                <a:latin typeface="Arial "/>
              </a:rPr>
              <a:t> (O; R) </a:t>
            </a:r>
            <a:r>
              <a:rPr lang="en-US" sz="4000" dirty="0" err="1">
                <a:latin typeface="Arial "/>
              </a:rPr>
              <a:t>thỏa</a:t>
            </a:r>
            <a:r>
              <a:rPr lang="en-US" sz="4000" dirty="0">
                <a:latin typeface="Arial "/>
              </a:rPr>
              <a:t> </a:t>
            </a:r>
          </a:p>
          <a:p>
            <a:pPr algn="just">
              <a:lnSpc>
                <a:spcPct val="150000"/>
              </a:lnSpc>
            </a:pPr>
            <a:r>
              <a:rPr lang="en-US" sz="4000" dirty="0" err="1">
                <a:latin typeface="Arial "/>
              </a:rPr>
              <a:t>mãn</a:t>
            </a:r>
            <a:r>
              <a:rPr lang="en-US" sz="4000" dirty="0">
                <a:latin typeface="Arial "/>
              </a:rPr>
              <a:t> đường thẳng a </a:t>
            </a:r>
            <a:r>
              <a:rPr lang="en-US" sz="4000" dirty="0" err="1">
                <a:latin typeface="Arial "/>
              </a:rPr>
              <a:t>đi</a:t>
            </a:r>
            <a:r>
              <a:rPr lang="en-US" sz="4000" dirty="0">
                <a:latin typeface="Arial "/>
              </a:rPr>
              <a:t> qua điểm H </a:t>
            </a:r>
            <a:r>
              <a:rPr lang="en-US" sz="4000" dirty="0" err="1">
                <a:latin typeface="Arial "/>
              </a:rPr>
              <a:t>thuộc</a:t>
            </a:r>
            <a:r>
              <a:rPr lang="en-US" sz="4000" dirty="0">
                <a:latin typeface="Arial "/>
              </a:rPr>
              <a:t> đường </a:t>
            </a:r>
            <a:r>
              <a:rPr lang="en-US" sz="4000" dirty="0" err="1">
                <a:latin typeface="Arial "/>
              </a:rPr>
              <a:t>tròn</a:t>
            </a:r>
            <a:r>
              <a:rPr lang="en-US" sz="4000" dirty="0">
                <a:latin typeface="Arial "/>
              </a:rPr>
              <a:t> </a:t>
            </a:r>
          </a:p>
          <a:p>
            <a:pPr algn="just">
              <a:lnSpc>
                <a:spcPct val="150000"/>
              </a:lnSpc>
            </a:pPr>
            <a:r>
              <a:rPr lang="en-US" sz="4000" dirty="0">
                <a:latin typeface="Arial "/>
              </a:rPr>
              <a:t>(O;R) </a:t>
            </a:r>
            <a:r>
              <a:rPr lang="en-US" sz="4000" dirty="0" err="1">
                <a:latin typeface="Arial "/>
              </a:rPr>
              <a:t>và</a:t>
            </a:r>
            <a:r>
              <a:rPr lang="en-US" sz="4000" dirty="0">
                <a:latin typeface="Arial "/>
              </a:rPr>
              <a:t> a </a:t>
            </a:r>
            <a:r>
              <a:rPr lang="en-US" sz="4000" dirty="0" err="1">
                <a:latin typeface="Arial "/>
              </a:rPr>
              <a:t>vuông</a:t>
            </a:r>
            <a:r>
              <a:rPr lang="en-US" sz="4000" dirty="0">
                <a:latin typeface="Arial "/>
              </a:rPr>
              <a:t> góc với OH. </a:t>
            </a:r>
            <a:r>
              <a:rPr lang="en-US" sz="4000" dirty="0" err="1">
                <a:latin typeface="Arial "/>
              </a:rPr>
              <a:t>Lấy</a:t>
            </a:r>
            <a:r>
              <a:rPr lang="en-US" sz="4000" dirty="0">
                <a:latin typeface="Arial "/>
              </a:rPr>
              <a:t> điểm N </a:t>
            </a:r>
            <a:r>
              <a:rPr lang="en-US" sz="4000" dirty="0" err="1">
                <a:latin typeface="Arial "/>
              </a:rPr>
              <a:t>thuộc</a:t>
            </a:r>
            <a:r>
              <a:rPr lang="en-US" sz="4000" dirty="0">
                <a:latin typeface="Arial "/>
              </a:rPr>
              <a:t> đường </a:t>
            </a:r>
          </a:p>
          <a:p>
            <a:pPr algn="just">
              <a:lnSpc>
                <a:spcPct val="150000"/>
              </a:lnSpc>
            </a:pPr>
            <a:r>
              <a:rPr lang="en-US" sz="4000" dirty="0">
                <a:latin typeface="Arial "/>
              </a:rPr>
              <a:t>thẳng a </a:t>
            </a:r>
            <a:r>
              <a:rPr lang="en-US" sz="4000" dirty="0" err="1">
                <a:latin typeface="Arial "/>
              </a:rPr>
              <a:t>và</a:t>
            </a:r>
            <a:r>
              <a:rPr lang="en-US" sz="4000" dirty="0">
                <a:latin typeface="Arial "/>
              </a:rPr>
              <a:t> N khác H </a:t>
            </a:r>
          </a:p>
          <a:p>
            <a:pPr algn="just">
              <a:lnSpc>
                <a:spcPct val="150000"/>
              </a:lnSpc>
            </a:pPr>
            <a:r>
              <a:rPr lang="vi-VN" sz="4000" b="0" i="0" dirty="0">
                <a:solidFill>
                  <a:srgbClr val="000000"/>
                </a:solidFill>
                <a:effectLst/>
                <a:latin typeface="Open Sans" panose="020B0606030504020204" pitchFamily="34" charset="0"/>
              </a:rPr>
              <a:t>a) So sánh khoảng cách từ điểm O đến đường thẳng a và bán kính R.</a:t>
            </a:r>
            <a:endParaRPr lang="en-US" sz="4000" b="0" i="0" dirty="0">
              <a:solidFill>
                <a:srgbClr val="000000"/>
              </a:solidFill>
              <a:effectLst/>
              <a:latin typeface="Open Sans" panose="020B0606030504020204" pitchFamily="34" charset="0"/>
            </a:endParaRPr>
          </a:p>
          <a:p>
            <a:pPr algn="just">
              <a:lnSpc>
                <a:spcPct val="150000"/>
              </a:lnSpc>
            </a:pPr>
            <a:r>
              <a:rPr lang="vi-VN" sz="4000" b="0" i="0" dirty="0">
                <a:solidFill>
                  <a:srgbClr val="000000"/>
                </a:solidFill>
                <a:effectLst/>
                <a:latin typeface="Open Sans" panose="020B0606030504020204" pitchFamily="34" charset="0"/>
              </a:rPr>
              <a:t>b) Giả sử N là điểm thuộc đường thẳng a và N khác H. So sánh ON và R. Điểm N có thuộc đường tròn (O; R) hay không?</a:t>
            </a:r>
          </a:p>
          <a:p>
            <a:pPr algn="just">
              <a:lnSpc>
                <a:spcPct val="150000"/>
              </a:lnSpc>
            </a:pPr>
            <a:r>
              <a:rPr lang="vi-VN" sz="4000" b="0" i="0" dirty="0">
                <a:solidFill>
                  <a:srgbClr val="000000"/>
                </a:solidFill>
                <a:effectLst/>
                <a:latin typeface="Open Sans" panose="020B0606030504020204" pitchFamily="34" charset="0"/>
              </a:rPr>
              <a:t>c) Đường thẳng a có phải là tiếp tuyến của đường tròn (O; R) hay không?</a:t>
            </a:r>
            <a:endParaRPr lang="en-US" sz="4000" b="0" i="0" dirty="0">
              <a:solidFill>
                <a:srgbClr val="000000"/>
              </a:solidFill>
              <a:effectLst/>
              <a:latin typeface="Open Sans" panose="020B0606030504020204" pitchFamily="34" charset="0"/>
            </a:endParaRPr>
          </a:p>
        </p:txBody>
      </p:sp>
      <p:sp>
        <p:nvSpPr>
          <p:cNvPr id="4" name="TextBox 3">
            <a:extLst>
              <a:ext uri="{FF2B5EF4-FFF2-40B4-BE49-F238E27FC236}">
                <a16:creationId xmlns:a16="http://schemas.microsoft.com/office/drawing/2014/main" id="{D0DF875C-FBF5-49DC-5AB3-ADEC1AB855C3}"/>
              </a:ext>
            </a:extLst>
          </p:cNvPr>
          <p:cNvSpPr txBox="1"/>
          <p:nvPr/>
        </p:nvSpPr>
        <p:spPr>
          <a:xfrm>
            <a:off x="204072" y="7520089"/>
            <a:ext cx="17398128" cy="2766911"/>
          </a:xfrm>
          <a:prstGeom prst="rect">
            <a:avLst/>
          </a:prstGeom>
          <a:solidFill>
            <a:schemeClr val="bg1"/>
          </a:solidFill>
        </p:spPr>
        <p:txBody>
          <a:bodyPr wrap="square">
            <a:spAutoFit/>
          </a:bodyPr>
          <a:lstStyle/>
          <a:p>
            <a:pPr algn="just">
              <a:lnSpc>
                <a:spcPct val="150000"/>
              </a:lnSpc>
            </a:pPr>
            <a:r>
              <a:rPr lang="vi-VN" sz="4000" b="1" i="0" dirty="0">
                <a:solidFill>
                  <a:srgbClr val="00B0F0"/>
                </a:solidFill>
                <a:effectLst/>
                <a:highlight>
                  <a:srgbClr val="FFFFFF"/>
                </a:highlight>
                <a:latin typeface="Arial "/>
              </a:rPr>
              <a:t>b) Ta có ON, OH lần lượt là đường xiên và đường vuông góc kẻ từ O đến đường thẳng a nên ON &gt; OH hay ON &gt; R.</a:t>
            </a:r>
            <a:endParaRPr lang="en-US" sz="4000" b="1" i="0" dirty="0">
              <a:solidFill>
                <a:srgbClr val="00B0F0"/>
              </a:solidFill>
              <a:effectLst/>
              <a:highlight>
                <a:srgbClr val="FFFFFF"/>
              </a:highlight>
              <a:latin typeface="Arial "/>
            </a:endParaRPr>
          </a:p>
          <a:p>
            <a:pPr algn="just">
              <a:lnSpc>
                <a:spcPct val="150000"/>
              </a:lnSpc>
            </a:pPr>
            <a:r>
              <a:rPr lang="pt-BR" sz="4000" b="1" i="0" dirty="0">
                <a:solidFill>
                  <a:srgbClr val="00B0F0"/>
                </a:solidFill>
                <a:effectLst/>
                <a:highlight>
                  <a:srgbClr val="FFFFFF"/>
                </a:highlight>
                <a:latin typeface="Arial "/>
              </a:rPr>
              <a:t>Do đó điểm N nằm ngoài đường tròn (O; R).</a:t>
            </a:r>
            <a:endParaRPr lang="en-US" sz="4000" b="1" i="0" dirty="0">
              <a:solidFill>
                <a:srgbClr val="00B0F0"/>
              </a:solidFill>
              <a:effectLst/>
              <a:latin typeface="Arial "/>
            </a:endParaRPr>
          </a:p>
        </p:txBody>
      </p:sp>
      <p:pic>
        <p:nvPicPr>
          <p:cNvPr id="5" name="Picture 4">
            <a:extLst>
              <a:ext uri="{FF2B5EF4-FFF2-40B4-BE49-F238E27FC236}">
                <a16:creationId xmlns:a16="http://schemas.microsoft.com/office/drawing/2014/main" id="{2DCBD2A5-3163-4D14-430A-FFD659349501}"/>
              </a:ext>
            </a:extLst>
          </p:cNvPr>
          <p:cNvPicPr>
            <a:picLocks noChangeAspect="1"/>
          </p:cNvPicPr>
          <p:nvPr/>
        </p:nvPicPr>
        <p:blipFill>
          <a:blip r:embed="rId5"/>
          <a:stretch>
            <a:fillRect/>
          </a:stretch>
        </p:blipFill>
        <p:spPr>
          <a:xfrm>
            <a:off x="487205" y="179007"/>
            <a:ext cx="1895494" cy="1020652"/>
          </a:xfrm>
          <a:prstGeom prst="rect">
            <a:avLst/>
          </a:prstGeom>
        </p:spPr>
      </p:pic>
      <p:grpSp>
        <p:nvGrpSpPr>
          <p:cNvPr id="2" name="Group 1">
            <a:extLst>
              <a:ext uri="{FF2B5EF4-FFF2-40B4-BE49-F238E27FC236}">
                <a16:creationId xmlns:a16="http://schemas.microsoft.com/office/drawing/2014/main" id="{773F1D9E-5B89-D2B1-4A53-ACDA262BA84A}"/>
              </a:ext>
            </a:extLst>
          </p:cNvPr>
          <p:cNvGrpSpPr/>
          <p:nvPr/>
        </p:nvGrpSpPr>
        <p:grpSpPr>
          <a:xfrm>
            <a:off x="8266833" y="-1662009"/>
            <a:ext cx="9931350" cy="5723335"/>
            <a:chOff x="8337600" y="-1662009"/>
            <a:chExt cx="9931350" cy="5723335"/>
          </a:xfrm>
        </p:grpSpPr>
        <p:grpSp>
          <p:nvGrpSpPr>
            <p:cNvPr id="7" name="Group 4">
              <a:extLst>
                <a:ext uri="{FF2B5EF4-FFF2-40B4-BE49-F238E27FC236}">
                  <a16:creationId xmlns:a16="http://schemas.microsoft.com/office/drawing/2014/main" id="{A8CDB242-BBB1-1DB2-FADD-CC4E03558585}"/>
                </a:ext>
              </a:extLst>
            </p:cNvPr>
            <p:cNvGrpSpPr>
              <a:grpSpLocks noChangeAspect="1"/>
            </p:cNvGrpSpPr>
            <p:nvPr/>
          </p:nvGrpSpPr>
          <p:grpSpPr bwMode="auto">
            <a:xfrm>
              <a:off x="8337600" y="-1662009"/>
              <a:ext cx="9931350" cy="5723335"/>
              <a:chOff x="2541" y="1802"/>
              <a:chExt cx="4675" cy="2659"/>
            </a:xfrm>
          </p:grpSpPr>
          <p:sp>
            <p:nvSpPr>
              <p:cNvPr id="9" name="AutoShape 3">
                <a:extLst>
                  <a:ext uri="{FF2B5EF4-FFF2-40B4-BE49-F238E27FC236}">
                    <a16:creationId xmlns:a16="http://schemas.microsoft.com/office/drawing/2014/main" id="{AB2A1479-9D79-EB20-4C99-974ED8CF217F}"/>
                  </a:ext>
                </a:extLst>
              </p:cNvPr>
              <p:cNvSpPr>
                <a:spLocks noChangeAspect="1" noChangeArrowheads="1" noTextEdit="1"/>
              </p:cNvSpPr>
              <p:nvPr/>
            </p:nvSpPr>
            <p:spPr bwMode="auto">
              <a:xfrm>
                <a:off x="2541" y="1802"/>
                <a:ext cx="1660" cy="1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5">
                <a:extLst>
                  <a:ext uri="{FF2B5EF4-FFF2-40B4-BE49-F238E27FC236}">
                    <a16:creationId xmlns:a16="http://schemas.microsoft.com/office/drawing/2014/main" id="{EC120489-B5C6-6722-524D-C0DB160E117E}"/>
                  </a:ext>
                </a:extLst>
              </p:cNvPr>
              <p:cNvSpPr>
                <a:spLocks/>
              </p:cNvSpPr>
              <p:nvPr/>
            </p:nvSpPr>
            <p:spPr bwMode="auto">
              <a:xfrm rot="8257027">
                <a:off x="6051" y="3995"/>
                <a:ext cx="83" cy="155"/>
              </a:xfrm>
              <a:custGeom>
                <a:avLst/>
                <a:gdLst>
                  <a:gd name="T0" fmla="*/ 83 w 83"/>
                  <a:gd name="T1" fmla="*/ 155 h 155"/>
                  <a:gd name="T2" fmla="*/ 0 w 83"/>
                  <a:gd name="T3" fmla="*/ 81 h 155"/>
                  <a:gd name="T4" fmla="*/ 75 w 83"/>
                  <a:gd name="T5" fmla="*/ 0 h 155"/>
                </a:gdLst>
                <a:ahLst/>
                <a:cxnLst>
                  <a:cxn ang="0">
                    <a:pos x="T0" y="T1"/>
                  </a:cxn>
                  <a:cxn ang="0">
                    <a:pos x="T2" y="T3"/>
                  </a:cxn>
                  <a:cxn ang="0">
                    <a:pos x="T4" y="T5"/>
                  </a:cxn>
                </a:cxnLst>
                <a:rect l="0" t="0" r="r" b="b"/>
                <a:pathLst>
                  <a:path w="83" h="155">
                    <a:moveTo>
                      <a:pt x="83" y="155"/>
                    </a:moveTo>
                    <a:lnTo>
                      <a:pt x="0" y="81"/>
                    </a:lnTo>
                    <a:lnTo>
                      <a:pt x="75" y="0"/>
                    </a:lnTo>
                  </a:path>
                </a:pathLst>
              </a:custGeom>
              <a:noFill/>
              <a:ln w="31750" cap="flat">
                <a:solidFill>
                  <a:srgbClr val="40404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Oval 10">
                <a:extLst>
                  <a:ext uri="{FF2B5EF4-FFF2-40B4-BE49-F238E27FC236}">
                    <a16:creationId xmlns:a16="http://schemas.microsoft.com/office/drawing/2014/main" id="{062772C2-191C-A7A6-1465-99DAB7C8E0EB}"/>
                  </a:ext>
                </a:extLst>
              </p:cNvPr>
              <p:cNvSpPr>
                <a:spLocks noChangeArrowheads="1"/>
              </p:cNvSpPr>
              <p:nvPr/>
            </p:nvSpPr>
            <p:spPr bwMode="auto">
              <a:xfrm>
                <a:off x="5401" y="2898"/>
                <a:ext cx="1274" cy="1250"/>
              </a:xfrm>
              <a:prstGeom prst="ellipse">
                <a:avLst/>
              </a:prstGeom>
              <a:noFill/>
              <a:ln w="31750" cap="flat">
                <a:solidFill>
                  <a:srgbClr val="008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Line 8">
                <a:extLst>
                  <a:ext uri="{FF2B5EF4-FFF2-40B4-BE49-F238E27FC236}">
                    <a16:creationId xmlns:a16="http://schemas.microsoft.com/office/drawing/2014/main" id="{3F437080-C19D-2E24-3669-7EE1A620F4DC}"/>
                  </a:ext>
                </a:extLst>
              </p:cNvPr>
              <p:cNvSpPr>
                <a:spLocks noChangeShapeType="1"/>
              </p:cNvSpPr>
              <p:nvPr/>
            </p:nvSpPr>
            <p:spPr bwMode="auto">
              <a:xfrm flipV="1">
                <a:off x="6020" y="3516"/>
                <a:ext cx="9" cy="619"/>
              </a:xfrm>
              <a:prstGeom prst="line">
                <a:avLst/>
              </a:prstGeom>
              <a:noFill/>
              <a:ln w="31750" cap="flat">
                <a:solidFill>
                  <a:srgbClr val="0000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Line 9">
                <a:extLst>
                  <a:ext uri="{FF2B5EF4-FFF2-40B4-BE49-F238E27FC236}">
                    <a16:creationId xmlns:a16="http://schemas.microsoft.com/office/drawing/2014/main" id="{0FAFF137-BD83-02C1-3EC5-34430148245F}"/>
                  </a:ext>
                </a:extLst>
              </p:cNvPr>
              <p:cNvSpPr>
                <a:spLocks noChangeShapeType="1"/>
              </p:cNvSpPr>
              <p:nvPr/>
            </p:nvSpPr>
            <p:spPr bwMode="auto">
              <a:xfrm>
                <a:off x="6012" y="3510"/>
                <a:ext cx="705" cy="618"/>
              </a:xfrm>
              <a:prstGeom prst="line">
                <a:avLst/>
              </a:prstGeom>
              <a:noFill/>
              <a:ln w="31750" cap="flat">
                <a:solidFill>
                  <a:srgbClr val="0000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Line 10">
                <a:extLst>
                  <a:ext uri="{FF2B5EF4-FFF2-40B4-BE49-F238E27FC236}">
                    <a16:creationId xmlns:a16="http://schemas.microsoft.com/office/drawing/2014/main" id="{24EFBFF3-3538-AAF2-5A25-9C4AA8D13A12}"/>
                  </a:ext>
                </a:extLst>
              </p:cNvPr>
              <p:cNvSpPr>
                <a:spLocks noChangeShapeType="1"/>
              </p:cNvSpPr>
              <p:nvPr/>
            </p:nvSpPr>
            <p:spPr bwMode="auto">
              <a:xfrm flipV="1">
                <a:off x="4954" y="4135"/>
                <a:ext cx="2262" cy="0"/>
              </a:xfrm>
              <a:prstGeom prst="line">
                <a:avLst/>
              </a:prstGeom>
              <a:noFill/>
              <a:ln w="31750" cap="flat">
                <a:solidFill>
                  <a:srgbClr val="0000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Rectangle 11">
                <a:extLst>
                  <a:ext uri="{FF2B5EF4-FFF2-40B4-BE49-F238E27FC236}">
                    <a16:creationId xmlns:a16="http://schemas.microsoft.com/office/drawing/2014/main" id="{BE8F2494-CB4E-ECE1-7E7E-6793D23FD4AA}"/>
                  </a:ext>
                </a:extLst>
              </p:cNvPr>
              <p:cNvSpPr>
                <a:spLocks noChangeArrowheads="1"/>
              </p:cNvSpPr>
              <p:nvPr/>
            </p:nvSpPr>
            <p:spPr bwMode="auto">
              <a:xfrm>
                <a:off x="5146" y="4145"/>
                <a:ext cx="187"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2800" dirty="0">
                    <a:solidFill>
                      <a:srgbClr val="000000"/>
                    </a:solidFill>
                    <a:latin typeface="Times New Roman" panose="02020603050405020304" pitchFamily="18" charset="0"/>
                  </a:rPr>
                  <a:t>a</a:t>
                </a:r>
                <a:endParaRPr kumimoji="0" lang="en-US" altLang="en-US" sz="2800" b="0" i="0" u="none" strike="noStrike" cap="none" normalizeH="0" baseline="0" dirty="0">
                  <a:ln>
                    <a:noFill/>
                  </a:ln>
                  <a:solidFill>
                    <a:schemeClr val="tx1"/>
                  </a:solidFill>
                  <a:effectLst/>
                </a:endParaRPr>
              </a:p>
            </p:txBody>
          </p:sp>
          <p:grpSp>
            <p:nvGrpSpPr>
              <p:cNvPr id="17" name="Group 24">
                <a:extLst>
                  <a:ext uri="{FF2B5EF4-FFF2-40B4-BE49-F238E27FC236}">
                    <a16:creationId xmlns:a16="http://schemas.microsoft.com/office/drawing/2014/main" id="{860383B4-00D4-EF8E-383D-78B911A2EC36}"/>
                  </a:ext>
                </a:extLst>
              </p:cNvPr>
              <p:cNvGrpSpPr>
                <a:grpSpLocks/>
              </p:cNvGrpSpPr>
              <p:nvPr/>
            </p:nvGrpSpPr>
            <p:grpSpPr bwMode="auto">
              <a:xfrm>
                <a:off x="5856" y="3485"/>
                <a:ext cx="182" cy="273"/>
                <a:chOff x="5856" y="3485"/>
                <a:chExt cx="182" cy="273"/>
              </a:xfrm>
            </p:grpSpPr>
            <p:sp>
              <p:nvSpPr>
                <p:cNvPr id="20" name="Oval 21">
                  <a:extLst>
                    <a:ext uri="{FF2B5EF4-FFF2-40B4-BE49-F238E27FC236}">
                      <a16:creationId xmlns:a16="http://schemas.microsoft.com/office/drawing/2014/main" id="{9B958D6F-A31B-9258-53BA-A89D22E090A8}"/>
                    </a:ext>
                  </a:extLst>
                </p:cNvPr>
                <p:cNvSpPr>
                  <a:spLocks noChangeArrowheads="1"/>
                </p:cNvSpPr>
                <p:nvPr/>
              </p:nvSpPr>
              <p:spPr bwMode="auto">
                <a:xfrm>
                  <a:off x="5986" y="3485"/>
                  <a:ext cx="52" cy="51"/>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 name="Oval 22">
                  <a:extLst>
                    <a:ext uri="{FF2B5EF4-FFF2-40B4-BE49-F238E27FC236}">
                      <a16:creationId xmlns:a16="http://schemas.microsoft.com/office/drawing/2014/main" id="{880A769A-4556-2EAD-70D3-5715A6595C7D}"/>
                    </a:ext>
                  </a:extLst>
                </p:cNvPr>
                <p:cNvSpPr>
                  <a:spLocks noChangeArrowheads="1"/>
                </p:cNvSpPr>
                <p:nvPr/>
              </p:nvSpPr>
              <p:spPr bwMode="auto">
                <a:xfrm>
                  <a:off x="5986" y="3485"/>
                  <a:ext cx="52" cy="51"/>
                </a:xfrm>
                <a:prstGeom prst="ellipse">
                  <a:avLst/>
                </a:pr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Rectangle 23">
                  <a:extLst>
                    <a:ext uri="{FF2B5EF4-FFF2-40B4-BE49-F238E27FC236}">
                      <a16:creationId xmlns:a16="http://schemas.microsoft.com/office/drawing/2014/main" id="{893A94EE-CD43-9F49-572E-7E98C97E3C41}"/>
                    </a:ext>
                  </a:extLst>
                </p:cNvPr>
                <p:cNvSpPr>
                  <a:spLocks noChangeArrowheads="1"/>
                </p:cNvSpPr>
                <p:nvPr/>
              </p:nvSpPr>
              <p:spPr bwMode="auto">
                <a:xfrm>
                  <a:off x="5856" y="3487"/>
                  <a:ext cx="164"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1" u="none" strike="noStrike" cap="none" normalizeH="0" baseline="0">
                      <a:ln>
                        <a:noFill/>
                      </a:ln>
                      <a:solidFill>
                        <a:srgbClr val="000000"/>
                      </a:solidFill>
                      <a:effectLst/>
                      <a:latin typeface="Times New Roman" panose="02020603050405020304" pitchFamily="18" charset="0"/>
                    </a:rPr>
                    <a:t>O</a:t>
                  </a:r>
                  <a:endParaRPr kumimoji="0" lang="en-US" altLang="en-US" sz="2800" b="0" i="0" u="none" strike="noStrike" cap="none" normalizeH="0" baseline="0">
                    <a:ln>
                      <a:noFill/>
                    </a:ln>
                    <a:solidFill>
                      <a:schemeClr val="tx1"/>
                    </a:solidFill>
                    <a:effectLst/>
                  </a:endParaRPr>
                </a:p>
              </p:txBody>
            </p:sp>
          </p:grpSp>
          <p:sp>
            <p:nvSpPr>
              <p:cNvPr id="18" name="Rectangle 27">
                <a:extLst>
                  <a:ext uri="{FF2B5EF4-FFF2-40B4-BE49-F238E27FC236}">
                    <a16:creationId xmlns:a16="http://schemas.microsoft.com/office/drawing/2014/main" id="{AF080CD2-7937-7E6A-75CE-EE94715F0394}"/>
                  </a:ext>
                </a:extLst>
              </p:cNvPr>
              <p:cNvSpPr>
                <a:spLocks noChangeArrowheads="1"/>
              </p:cNvSpPr>
              <p:nvPr/>
            </p:nvSpPr>
            <p:spPr bwMode="auto">
              <a:xfrm>
                <a:off x="5926" y="4174"/>
                <a:ext cx="176"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1" u="none" strike="noStrike" cap="none" normalizeH="0" baseline="0" dirty="0">
                    <a:ln>
                      <a:noFill/>
                    </a:ln>
                    <a:solidFill>
                      <a:srgbClr val="000000"/>
                    </a:solidFill>
                    <a:effectLst/>
                    <a:latin typeface="Times New Roman" panose="02020603050405020304" pitchFamily="18" charset="0"/>
                  </a:rPr>
                  <a:t>H</a:t>
                </a:r>
                <a:endParaRPr kumimoji="0" lang="en-US" altLang="en-US" sz="2800" b="0" i="0" u="none" strike="noStrike" cap="none" normalizeH="0" baseline="0" dirty="0">
                  <a:ln>
                    <a:noFill/>
                  </a:ln>
                  <a:solidFill>
                    <a:schemeClr val="tx1"/>
                  </a:solidFill>
                  <a:effectLst/>
                </a:endParaRPr>
              </a:p>
            </p:txBody>
          </p:sp>
          <p:sp>
            <p:nvSpPr>
              <p:cNvPr id="19" name="Rectangle 35">
                <a:extLst>
                  <a:ext uri="{FF2B5EF4-FFF2-40B4-BE49-F238E27FC236}">
                    <a16:creationId xmlns:a16="http://schemas.microsoft.com/office/drawing/2014/main" id="{77C00ED1-76E4-36FB-0B02-2A3FA46FF933}"/>
                  </a:ext>
                </a:extLst>
              </p:cNvPr>
              <p:cNvSpPr>
                <a:spLocks noChangeArrowheads="1"/>
              </p:cNvSpPr>
              <p:nvPr/>
            </p:nvSpPr>
            <p:spPr bwMode="auto">
              <a:xfrm>
                <a:off x="6714" y="4190"/>
                <a:ext cx="164"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latin typeface="Arial" panose="020B0604020202020204" pitchFamily="34" charset="0"/>
                  </a:rPr>
                  <a:t>N</a:t>
                </a:r>
              </a:p>
            </p:txBody>
          </p:sp>
        </p:grpSp>
        <p:sp>
          <p:nvSpPr>
            <p:cNvPr id="8" name="Rectangle 27">
              <a:extLst>
                <a:ext uri="{FF2B5EF4-FFF2-40B4-BE49-F238E27FC236}">
                  <a16:creationId xmlns:a16="http://schemas.microsoft.com/office/drawing/2014/main" id="{1FE9DB1F-EC3B-63A6-AC42-BA60F4FC6159}"/>
                </a:ext>
              </a:extLst>
            </p:cNvPr>
            <p:cNvSpPr>
              <a:spLocks noChangeArrowheads="1"/>
            </p:cNvSpPr>
            <p:nvPr/>
          </p:nvSpPr>
          <p:spPr bwMode="auto">
            <a:xfrm>
              <a:off x="15280712" y="2474698"/>
              <a:ext cx="23884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1" u="none" strike="noStrike" cap="none" normalizeH="0" baseline="0" dirty="0">
                  <a:ln>
                    <a:noFill/>
                  </a:ln>
                  <a:solidFill>
                    <a:srgbClr val="000000"/>
                  </a:solidFill>
                  <a:effectLst/>
                  <a:latin typeface="Times New Roman" panose="02020603050405020304" pitchFamily="18" charset="0"/>
                </a:rPr>
                <a:t>R</a:t>
              </a:r>
              <a:endParaRPr kumimoji="0" lang="en-US" altLang="en-US" sz="2800" b="0" i="0" u="none" strike="noStrike" cap="none" normalizeH="0" baseline="0" dirty="0">
                <a:ln>
                  <a:noFill/>
                </a:ln>
                <a:solidFill>
                  <a:schemeClr val="tx1"/>
                </a:solidFill>
                <a:effectLst/>
              </a:endParaRPr>
            </a:p>
          </p:txBody>
        </p:sp>
      </p:grpSp>
    </p:spTree>
    <p:extLst>
      <p:ext uri="{BB962C8B-B14F-4D97-AF65-F5344CB8AC3E}">
        <p14:creationId xmlns:p14="http://schemas.microsoft.com/office/powerpoint/2010/main" val="997165548"/>
      </p:ext>
    </p:extLst>
  </p:cSld>
  <p:clrMapOvr>
    <a:masterClrMapping/>
  </p:clrMapOvr>
  <p:transition spd="med">
    <p:split orient="vert"/>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srcRect/>
          <a:stretch>
            <a:fillRect/>
          </a:stretch>
        </p:blipFill>
        <p:spPr>
          <a:xfrm rot="2782518">
            <a:off x="16011183" y="-450072"/>
            <a:ext cx="1749946" cy="1827620"/>
          </a:xfrm>
          <a:prstGeom prst="rect">
            <a:avLst/>
          </a:prstGeom>
        </p:spPr>
      </p:pic>
      <p:pic>
        <p:nvPicPr>
          <p:cNvPr id="39" name="Picture 1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3500727">
            <a:off x="-265360" y="9094411"/>
            <a:ext cx="2345824" cy="601384"/>
          </a:xfrm>
          <a:prstGeom prst="rect">
            <a:avLst/>
          </a:prstGeom>
        </p:spPr>
      </p:pic>
      <p:sp>
        <p:nvSpPr>
          <p:cNvPr id="3" name="TextBox 2">
            <a:extLst>
              <a:ext uri="{FF2B5EF4-FFF2-40B4-BE49-F238E27FC236}">
                <a16:creationId xmlns:a16="http://schemas.microsoft.com/office/drawing/2014/main" id="{3B50C682-A76A-4790-96DE-BCC283BECCC8}"/>
              </a:ext>
            </a:extLst>
          </p:cNvPr>
          <p:cNvSpPr txBox="1"/>
          <p:nvPr/>
        </p:nvSpPr>
        <p:spPr>
          <a:xfrm>
            <a:off x="457019" y="179007"/>
            <a:ext cx="17626909" cy="7380547"/>
          </a:xfrm>
          <a:prstGeom prst="rect">
            <a:avLst/>
          </a:prstGeom>
          <a:noFill/>
          <a:ln>
            <a:noFill/>
          </a:ln>
        </p:spPr>
        <p:txBody>
          <a:bodyPr wrap="square">
            <a:spAutoFit/>
          </a:bodyPr>
          <a:lstStyle/>
          <a:p>
            <a:pPr algn="just">
              <a:lnSpc>
                <a:spcPct val="150000"/>
              </a:lnSpc>
            </a:pPr>
            <a:r>
              <a:rPr lang="en-US" sz="4000" b="0" i="0" dirty="0">
                <a:solidFill>
                  <a:srgbClr val="000000"/>
                </a:solidFill>
                <a:effectLst/>
                <a:latin typeface="Open Sans" panose="020B0606030504020204" pitchFamily="34" charset="0"/>
              </a:rPr>
              <a:t>              </a:t>
            </a:r>
            <a:r>
              <a:rPr lang="en-US" sz="4000" dirty="0">
                <a:latin typeface="Arial "/>
              </a:rPr>
              <a:t>Cho đường thẳng a </a:t>
            </a:r>
            <a:r>
              <a:rPr lang="en-US" sz="4000" dirty="0" err="1">
                <a:latin typeface="Arial "/>
              </a:rPr>
              <a:t>và</a:t>
            </a:r>
            <a:r>
              <a:rPr lang="en-US" sz="4000" dirty="0">
                <a:latin typeface="Arial "/>
              </a:rPr>
              <a:t> đường </a:t>
            </a:r>
            <a:r>
              <a:rPr lang="en-US" sz="4000" dirty="0" err="1">
                <a:latin typeface="Arial "/>
              </a:rPr>
              <a:t>tròn</a:t>
            </a:r>
            <a:r>
              <a:rPr lang="en-US" sz="4000" dirty="0">
                <a:latin typeface="Arial "/>
              </a:rPr>
              <a:t> (O; R) </a:t>
            </a:r>
            <a:r>
              <a:rPr lang="en-US" sz="4000" dirty="0" err="1">
                <a:latin typeface="Arial "/>
              </a:rPr>
              <a:t>thỏa</a:t>
            </a:r>
            <a:endParaRPr lang="en-US" sz="4000" dirty="0">
              <a:latin typeface="Arial "/>
            </a:endParaRPr>
          </a:p>
          <a:p>
            <a:pPr algn="just">
              <a:lnSpc>
                <a:spcPct val="150000"/>
              </a:lnSpc>
            </a:pPr>
            <a:r>
              <a:rPr lang="en-US" sz="4000" dirty="0">
                <a:latin typeface="Arial "/>
              </a:rPr>
              <a:t> </a:t>
            </a:r>
            <a:r>
              <a:rPr lang="en-US" sz="4000" dirty="0" err="1">
                <a:latin typeface="Arial "/>
              </a:rPr>
              <a:t>mãn</a:t>
            </a:r>
            <a:r>
              <a:rPr lang="en-US" sz="4000" dirty="0">
                <a:latin typeface="Arial "/>
              </a:rPr>
              <a:t> đường thẳng a </a:t>
            </a:r>
            <a:r>
              <a:rPr lang="en-US" sz="4000" dirty="0" err="1">
                <a:latin typeface="Arial "/>
              </a:rPr>
              <a:t>đi</a:t>
            </a:r>
            <a:r>
              <a:rPr lang="en-US" sz="4000" dirty="0">
                <a:latin typeface="Arial "/>
              </a:rPr>
              <a:t> qua điểm H </a:t>
            </a:r>
            <a:r>
              <a:rPr lang="en-US" sz="4000" dirty="0" err="1">
                <a:latin typeface="Arial "/>
              </a:rPr>
              <a:t>thuộc</a:t>
            </a:r>
            <a:r>
              <a:rPr lang="en-US" sz="4000" dirty="0">
                <a:latin typeface="Arial "/>
              </a:rPr>
              <a:t> đường </a:t>
            </a:r>
            <a:r>
              <a:rPr lang="en-US" sz="4000" dirty="0" err="1">
                <a:latin typeface="Arial "/>
              </a:rPr>
              <a:t>tròn</a:t>
            </a:r>
            <a:r>
              <a:rPr lang="en-US" sz="4000" dirty="0">
                <a:latin typeface="Arial "/>
              </a:rPr>
              <a:t> </a:t>
            </a:r>
          </a:p>
          <a:p>
            <a:pPr algn="just">
              <a:lnSpc>
                <a:spcPct val="150000"/>
              </a:lnSpc>
            </a:pPr>
            <a:r>
              <a:rPr lang="en-US" sz="4000" dirty="0">
                <a:latin typeface="Arial "/>
              </a:rPr>
              <a:t>(O;R) </a:t>
            </a:r>
            <a:r>
              <a:rPr lang="en-US" sz="4000" dirty="0" err="1">
                <a:latin typeface="Arial "/>
              </a:rPr>
              <a:t>và</a:t>
            </a:r>
            <a:r>
              <a:rPr lang="en-US" sz="4000" dirty="0">
                <a:latin typeface="Arial "/>
              </a:rPr>
              <a:t> a </a:t>
            </a:r>
            <a:r>
              <a:rPr lang="en-US" sz="4000" dirty="0" err="1">
                <a:latin typeface="Arial "/>
              </a:rPr>
              <a:t>vuông</a:t>
            </a:r>
            <a:r>
              <a:rPr lang="en-US" sz="4000" dirty="0">
                <a:latin typeface="Arial "/>
              </a:rPr>
              <a:t> góc với OH. </a:t>
            </a:r>
            <a:r>
              <a:rPr lang="en-US" sz="4000" dirty="0" err="1">
                <a:latin typeface="Arial "/>
              </a:rPr>
              <a:t>Lấy</a:t>
            </a:r>
            <a:r>
              <a:rPr lang="en-US" sz="4000" dirty="0">
                <a:latin typeface="Arial "/>
              </a:rPr>
              <a:t> điểm N </a:t>
            </a:r>
            <a:r>
              <a:rPr lang="en-US" sz="4000" dirty="0" err="1">
                <a:latin typeface="Arial "/>
              </a:rPr>
              <a:t>thuộc</a:t>
            </a:r>
            <a:r>
              <a:rPr lang="en-US" sz="4000" dirty="0">
                <a:latin typeface="Arial "/>
              </a:rPr>
              <a:t> đường </a:t>
            </a:r>
          </a:p>
          <a:p>
            <a:pPr algn="just">
              <a:lnSpc>
                <a:spcPct val="150000"/>
              </a:lnSpc>
            </a:pPr>
            <a:r>
              <a:rPr lang="en-US" sz="4000" dirty="0">
                <a:latin typeface="Arial "/>
              </a:rPr>
              <a:t>thẳng a </a:t>
            </a:r>
            <a:r>
              <a:rPr lang="en-US" sz="4000" dirty="0" err="1">
                <a:latin typeface="Arial "/>
              </a:rPr>
              <a:t>và</a:t>
            </a:r>
            <a:r>
              <a:rPr lang="en-US" sz="4000" dirty="0">
                <a:latin typeface="Arial "/>
              </a:rPr>
              <a:t> N khác H </a:t>
            </a:r>
          </a:p>
          <a:p>
            <a:pPr algn="just">
              <a:lnSpc>
                <a:spcPct val="150000"/>
              </a:lnSpc>
            </a:pPr>
            <a:r>
              <a:rPr lang="vi-VN" sz="4000" b="0" i="0" dirty="0">
                <a:solidFill>
                  <a:srgbClr val="000000"/>
                </a:solidFill>
                <a:effectLst/>
                <a:latin typeface="Open Sans" panose="020B0606030504020204" pitchFamily="34" charset="0"/>
              </a:rPr>
              <a:t>a) So sánh khoảng cách từ điểm O đến đường thẳng a và bán kính R.</a:t>
            </a:r>
            <a:endParaRPr lang="en-US" sz="4000" b="0" i="0" dirty="0">
              <a:solidFill>
                <a:srgbClr val="000000"/>
              </a:solidFill>
              <a:effectLst/>
              <a:latin typeface="Open Sans" panose="020B0606030504020204" pitchFamily="34" charset="0"/>
            </a:endParaRPr>
          </a:p>
          <a:p>
            <a:pPr algn="just">
              <a:lnSpc>
                <a:spcPct val="150000"/>
              </a:lnSpc>
            </a:pPr>
            <a:r>
              <a:rPr lang="vi-VN" sz="4000" b="0" i="0" dirty="0">
                <a:solidFill>
                  <a:srgbClr val="000000"/>
                </a:solidFill>
                <a:effectLst/>
                <a:latin typeface="Open Sans" panose="020B0606030504020204" pitchFamily="34" charset="0"/>
              </a:rPr>
              <a:t>b) Giả sử N là điểm thuộc đường thẳng a và N khác H. So sánh ON và R. Điểm N có thuộc đường tròn (O; R) hay không?</a:t>
            </a:r>
          </a:p>
          <a:p>
            <a:pPr algn="just">
              <a:lnSpc>
                <a:spcPct val="150000"/>
              </a:lnSpc>
            </a:pPr>
            <a:r>
              <a:rPr lang="vi-VN" sz="4000" b="0" i="0" dirty="0">
                <a:solidFill>
                  <a:srgbClr val="000000"/>
                </a:solidFill>
                <a:effectLst/>
                <a:latin typeface="Open Sans" panose="020B0606030504020204" pitchFamily="34" charset="0"/>
              </a:rPr>
              <a:t>c) Đường thẳng a có phải là tiếp tuyến của đường tròn (O; R) hay không?</a:t>
            </a:r>
            <a:endParaRPr lang="en-US" sz="4000" b="0" i="0" dirty="0">
              <a:solidFill>
                <a:srgbClr val="000000"/>
              </a:solidFill>
              <a:effectLst/>
              <a:latin typeface="Open Sans" panose="020B0606030504020204" pitchFamily="34" charset="0"/>
            </a:endParaRPr>
          </a:p>
        </p:txBody>
      </p:sp>
      <p:sp>
        <p:nvSpPr>
          <p:cNvPr id="4" name="TextBox 3">
            <a:extLst>
              <a:ext uri="{FF2B5EF4-FFF2-40B4-BE49-F238E27FC236}">
                <a16:creationId xmlns:a16="http://schemas.microsoft.com/office/drawing/2014/main" id="{D0DF875C-FBF5-49DC-5AB3-ADEC1AB855C3}"/>
              </a:ext>
            </a:extLst>
          </p:cNvPr>
          <p:cNvSpPr txBox="1"/>
          <p:nvPr/>
        </p:nvSpPr>
        <p:spPr>
          <a:xfrm>
            <a:off x="228509" y="7959372"/>
            <a:ext cx="17626909" cy="900375"/>
          </a:xfrm>
          <a:prstGeom prst="rect">
            <a:avLst/>
          </a:prstGeom>
          <a:solidFill>
            <a:schemeClr val="bg1"/>
          </a:solidFill>
        </p:spPr>
        <p:txBody>
          <a:bodyPr wrap="square">
            <a:spAutoFit/>
          </a:bodyPr>
          <a:lstStyle/>
          <a:p>
            <a:pPr algn="just">
              <a:lnSpc>
                <a:spcPct val="150000"/>
              </a:lnSpc>
            </a:pPr>
            <a:r>
              <a:rPr lang="vi-VN" sz="4000" b="1" i="0" dirty="0">
                <a:solidFill>
                  <a:srgbClr val="00B0F0"/>
                </a:solidFill>
                <a:effectLst/>
                <a:highlight>
                  <a:srgbClr val="FFFFFF"/>
                </a:highlight>
                <a:latin typeface="Arial "/>
              </a:rPr>
              <a:t>c) </a:t>
            </a:r>
            <a:r>
              <a:rPr lang="en-US" sz="4000" b="1" i="0" dirty="0" err="1">
                <a:solidFill>
                  <a:srgbClr val="00B0F0"/>
                </a:solidFill>
                <a:effectLst/>
                <a:highlight>
                  <a:srgbClr val="FFFFFF"/>
                </a:highlight>
                <a:latin typeface="Arial "/>
              </a:rPr>
              <a:t>Vì</a:t>
            </a:r>
            <a:r>
              <a:rPr lang="en-US" sz="4000" b="1" i="0" dirty="0">
                <a:solidFill>
                  <a:srgbClr val="00B0F0"/>
                </a:solidFill>
                <a:effectLst/>
                <a:highlight>
                  <a:srgbClr val="FFFFFF"/>
                </a:highlight>
                <a:latin typeface="Arial "/>
              </a:rPr>
              <a:t> </a:t>
            </a:r>
            <a:r>
              <a:rPr lang="vi-VN" sz="4000" b="1" i="0" dirty="0">
                <a:solidFill>
                  <a:srgbClr val="00B0F0"/>
                </a:solidFill>
                <a:effectLst/>
                <a:highlight>
                  <a:srgbClr val="FFFFFF"/>
                </a:highlight>
                <a:latin typeface="Arial "/>
              </a:rPr>
              <a:t>a </a:t>
            </a:r>
            <a:r>
              <a:rPr lang="vi-VN" sz="4000" b="1" i="0" dirty="0">
                <a:solidFill>
                  <a:srgbClr val="00B0F0"/>
                </a:solidFill>
                <a:effectLst/>
                <a:highlight>
                  <a:srgbClr val="FFFFFF"/>
                </a:highlight>
                <a:latin typeface="Arial "/>
                <a:sym typeface="Symbol" panose="05050102010706020507" pitchFamily="18" charset="2"/>
              </a:rPr>
              <a:t></a:t>
            </a:r>
            <a:r>
              <a:rPr lang="vi-VN" sz="4000" b="1" i="0" dirty="0">
                <a:solidFill>
                  <a:srgbClr val="00B0F0"/>
                </a:solidFill>
                <a:effectLst/>
                <a:highlight>
                  <a:srgbClr val="FFFFFF"/>
                </a:highlight>
                <a:latin typeface="Arial "/>
              </a:rPr>
              <a:t> OH tại điểm H nên a là tiếp tuyến của đường tròn (O; R) tại H.</a:t>
            </a:r>
            <a:endParaRPr lang="en-US" sz="4000" b="1" i="0" dirty="0">
              <a:solidFill>
                <a:srgbClr val="00B0F0"/>
              </a:solidFill>
              <a:effectLst/>
              <a:latin typeface="Arial "/>
            </a:endParaRPr>
          </a:p>
        </p:txBody>
      </p:sp>
      <p:pic>
        <p:nvPicPr>
          <p:cNvPr id="5" name="Picture 4">
            <a:extLst>
              <a:ext uri="{FF2B5EF4-FFF2-40B4-BE49-F238E27FC236}">
                <a16:creationId xmlns:a16="http://schemas.microsoft.com/office/drawing/2014/main" id="{F5B80611-017C-7703-A9D1-79D57CDDDB61}"/>
              </a:ext>
            </a:extLst>
          </p:cNvPr>
          <p:cNvPicPr>
            <a:picLocks noChangeAspect="1"/>
          </p:cNvPicPr>
          <p:nvPr/>
        </p:nvPicPr>
        <p:blipFill>
          <a:blip r:embed="rId5"/>
          <a:stretch>
            <a:fillRect/>
          </a:stretch>
        </p:blipFill>
        <p:spPr>
          <a:xfrm>
            <a:off x="487205" y="179007"/>
            <a:ext cx="1895494" cy="1020652"/>
          </a:xfrm>
          <a:prstGeom prst="rect">
            <a:avLst/>
          </a:prstGeom>
        </p:spPr>
      </p:pic>
      <p:grpSp>
        <p:nvGrpSpPr>
          <p:cNvPr id="2" name="Group 1">
            <a:extLst>
              <a:ext uri="{FF2B5EF4-FFF2-40B4-BE49-F238E27FC236}">
                <a16:creationId xmlns:a16="http://schemas.microsoft.com/office/drawing/2014/main" id="{18EB9BA8-28F4-8645-0050-2179B68E8891}"/>
              </a:ext>
            </a:extLst>
          </p:cNvPr>
          <p:cNvGrpSpPr/>
          <p:nvPr/>
        </p:nvGrpSpPr>
        <p:grpSpPr>
          <a:xfrm>
            <a:off x="8266833" y="-1662009"/>
            <a:ext cx="9931350" cy="5723335"/>
            <a:chOff x="8337600" y="-1662009"/>
            <a:chExt cx="9931350" cy="5723335"/>
          </a:xfrm>
        </p:grpSpPr>
        <p:grpSp>
          <p:nvGrpSpPr>
            <p:cNvPr id="7" name="Group 4">
              <a:extLst>
                <a:ext uri="{FF2B5EF4-FFF2-40B4-BE49-F238E27FC236}">
                  <a16:creationId xmlns:a16="http://schemas.microsoft.com/office/drawing/2014/main" id="{74614EBE-6E11-59C0-CD0B-24B14805C8FE}"/>
                </a:ext>
              </a:extLst>
            </p:cNvPr>
            <p:cNvGrpSpPr>
              <a:grpSpLocks noChangeAspect="1"/>
            </p:cNvGrpSpPr>
            <p:nvPr/>
          </p:nvGrpSpPr>
          <p:grpSpPr bwMode="auto">
            <a:xfrm>
              <a:off x="8337600" y="-1662009"/>
              <a:ext cx="9931350" cy="5723335"/>
              <a:chOff x="2541" y="1802"/>
              <a:chExt cx="4675" cy="2659"/>
            </a:xfrm>
          </p:grpSpPr>
          <p:sp>
            <p:nvSpPr>
              <p:cNvPr id="9" name="AutoShape 3">
                <a:extLst>
                  <a:ext uri="{FF2B5EF4-FFF2-40B4-BE49-F238E27FC236}">
                    <a16:creationId xmlns:a16="http://schemas.microsoft.com/office/drawing/2014/main" id="{CEF0AFED-C3FC-E61C-0DEB-3A757BFE31B5}"/>
                  </a:ext>
                </a:extLst>
              </p:cNvPr>
              <p:cNvSpPr>
                <a:spLocks noChangeAspect="1" noChangeArrowheads="1" noTextEdit="1"/>
              </p:cNvSpPr>
              <p:nvPr/>
            </p:nvSpPr>
            <p:spPr bwMode="auto">
              <a:xfrm>
                <a:off x="2541" y="1802"/>
                <a:ext cx="1660" cy="1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5">
                <a:extLst>
                  <a:ext uri="{FF2B5EF4-FFF2-40B4-BE49-F238E27FC236}">
                    <a16:creationId xmlns:a16="http://schemas.microsoft.com/office/drawing/2014/main" id="{0664F25E-4702-2FDF-0DF3-D9FEB08DBF7E}"/>
                  </a:ext>
                </a:extLst>
              </p:cNvPr>
              <p:cNvSpPr>
                <a:spLocks/>
              </p:cNvSpPr>
              <p:nvPr/>
            </p:nvSpPr>
            <p:spPr bwMode="auto">
              <a:xfrm rot="8257027">
                <a:off x="6051" y="3995"/>
                <a:ext cx="83" cy="155"/>
              </a:xfrm>
              <a:custGeom>
                <a:avLst/>
                <a:gdLst>
                  <a:gd name="T0" fmla="*/ 83 w 83"/>
                  <a:gd name="T1" fmla="*/ 155 h 155"/>
                  <a:gd name="T2" fmla="*/ 0 w 83"/>
                  <a:gd name="T3" fmla="*/ 81 h 155"/>
                  <a:gd name="T4" fmla="*/ 75 w 83"/>
                  <a:gd name="T5" fmla="*/ 0 h 155"/>
                </a:gdLst>
                <a:ahLst/>
                <a:cxnLst>
                  <a:cxn ang="0">
                    <a:pos x="T0" y="T1"/>
                  </a:cxn>
                  <a:cxn ang="0">
                    <a:pos x="T2" y="T3"/>
                  </a:cxn>
                  <a:cxn ang="0">
                    <a:pos x="T4" y="T5"/>
                  </a:cxn>
                </a:cxnLst>
                <a:rect l="0" t="0" r="r" b="b"/>
                <a:pathLst>
                  <a:path w="83" h="155">
                    <a:moveTo>
                      <a:pt x="83" y="155"/>
                    </a:moveTo>
                    <a:lnTo>
                      <a:pt x="0" y="81"/>
                    </a:lnTo>
                    <a:lnTo>
                      <a:pt x="75" y="0"/>
                    </a:lnTo>
                  </a:path>
                </a:pathLst>
              </a:custGeom>
              <a:noFill/>
              <a:ln w="31750" cap="flat">
                <a:solidFill>
                  <a:srgbClr val="40404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Oval 10">
                <a:extLst>
                  <a:ext uri="{FF2B5EF4-FFF2-40B4-BE49-F238E27FC236}">
                    <a16:creationId xmlns:a16="http://schemas.microsoft.com/office/drawing/2014/main" id="{5105FC80-801C-6264-ED6B-AE3C21E0149F}"/>
                  </a:ext>
                </a:extLst>
              </p:cNvPr>
              <p:cNvSpPr>
                <a:spLocks noChangeArrowheads="1"/>
              </p:cNvSpPr>
              <p:nvPr/>
            </p:nvSpPr>
            <p:spPr bwMode="auto">
              <a:xfrm>
                <a:off x="5401" y="2898"/>
                <a:ext cx="1274" cy="1250"/>
              </a:xfrm>
              <a:prstGeom prst="ellipse">
                <a:avLst/>
              </a:prstGeom>
              <a:noFill/>
              <a:ln w="31750" cap="flat">
                <a:solidFill>
                  <a:srgbClr val="008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Line 8">
                <a:extLst>
                  <a:ext uri="{FF2B5EF4-FFF2-40B4-BE49-F238E27FC236}">
                    <a16:creationId xmlns:a16="http://schemas.microsoft.com/office/drawing/2014/main" id="{6C9884B5-18A1-80F7-DCB4-AAA46DDB1871}"/>
                  </a:ext>
                </a:extLst>
              </p:cNvPr>
              <p:cNvSpPr>
                <a:spLocks noChangeShapeType="1"/>
              </p:cNvSpPr>
              <p:nvPr/>
            </p:nvSpPr>
            <p:spPr bwMode="auto">
              <a:xfrm flipV="1">
                <a:off x="6020" y="3516"/>
                <a:ext cx="9" cy="619"/>
              </a:xfrm>
              <a:prstGeom prst="line">
                <a:avLst/>
              </a:prstGeom>
              <a:noFill/>
              <a:ln w="31750" cap="flat">
                <a:solidFill>
                  <a:srgbClr val="0000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Line 9">
                <a:extLst>
                  <a:ext uri="{FF2B5EF4-FFF2-40B4-BE49-F238E27FC236}">
                    <a16:creationId xmlns:a16="http://schemas.microsoft.com/office/drawing/2014/main" id="{15FAA9CA-CAA2-1013-C206-954F9B8F4E9B}"/>
                  </a:ext>
                </a:extLst>
              </p:cNvPr>
              <p:cNvSpPr>
                <a:spLocks noChangeShapeType="1"/>
              </p:cNvSpPr>
              <p:nvPr/>
            </p:nvSpPr>
            <p:spPr bwMode="auto">
              <a:xfrm>
                <a:off x="6012" y="3510"/>
                <a:ext cx="705" cy="618"/>
              </a:xfrm>
              <a:prstGeom prst="line">
                <a:avLst/>
              </a:prstGeom>
              <a:noFill/>
              <a:ln w="31750" cap="flat">
                <a:solidFill>
                  <a:srgbClr val="0000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Line 10">
                <a:extLst>
                  <a:ext uri="{FF2B5EF4-FFF2-40B4-BE49-F238E27FC236}">
                    <a16:creationId xmlns:a16="http://schemas.microsoft.com/office/drawing/2014/main" id="{83E20FCF-49D6-B56E-1A3D-3B747B08A3A8}"/>
                  </a:ext>
                </a:extLst>
              </p:cNvPr>
              <p:cNvSpPr>
                <a:spLocks noChangeShapeType="1"/>
              </p:cNvSpPr>
              <p:nvPr/>
            </p:nvSpPr>
            <p:spPr bwMode="auto">
              <a:xfrm flipV="1">
                <a:off x="4954" y="4135"/>
                <a:ext cx="2262" cy="0"/>
              </a:xfrm>
              <a:prstGeom prst="line">
                <a:avLst/>
              </a:prstGeom>
              <a:noFill/>
              <a:ln w="31750" cap="flat">
                <a:solidFill>
                  <a:srgbClr val="0000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Rectangle 11">
                <a:extLst>
                  <a:ext uri="{FF2B5EF4-FFF2-40B4-BE49-F238E27FC236}">
                    <a16:creationId xmlns:a16="http://schemas.microsoft.com/office/drawing/2014/main" id="{0BE71DB5-CD4B-60EE-ECD2-FAB6CAD1D503}"/>
                  </a:ext>
                </a:extLst>
              </p:cNvPr>
              <p:cNvSpPr>
                <a:spLocks noChangeArrowheads="1"/>
              </p:cNvSpPr>
              <p:nvPr/>
            </p:nvSpPr>
            <p:spPr bwMode="auto">
              <a:xfrm>
                <a:off x="5146" y="4145"/>
                <a:ext cx="187"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2800" dirty="0">
                    <a:solidFill>
                      <a:srgbClr val="000000"/>
                    </a:solidFill>
                    <a:latin typeface="Times New Roman" panose="02020603050405020304" pitchFamily="18" charset="0"/>
                  </a:rPr>
                  <a:t>a</a:t>
                </a:r>
                <a:endParaRPr kumimoji="0" lang="en-US" altLang="en-US" sz="2800" b="0" i="0" u="none" strike="noStrike" cap="none" normalizeH="0" baseline="0" dirty="0">
                  <a:ln>
                    <a:noFill/>
                  </a:ln>
                  <a:solidFill>
                    <a:schemeClr val="tx1"/>
                  </a:solidFill>
                  <a:effectLst/>
                </a:endParaRPr>
              </a:p>
            </p:txBody>
          </p:sp>
          <p:grpSp>
            <p:nvGrpSpPr>
              <p:cNvPr id="17" name="Group 24">
                <a:extLst>
                  <a:ext uri="{FF2B5EF4-FFF2-40B4-BE49-F238E27FC236}">
                    <a16:creationId xmlns:a16="http://schemas.microsoft.com/office/drawing/2014/main" id="{88B05114-D7FF-2991-8806-4FE737541EA4}"/>
                  </a:ext>
                </a:extLst>
              </p:cNvPr>
              <p:cNvGrpSpPr>
                <a:grpSpLocks/>
              </p:cNvGrpSpPr>
              <p:nvPr/>
            </p:nvGrpSpPr>
            <p:grpSpPr bwMode="auto">
              <a:xfrm>
                <a:off x="5856" y="3485"/>
                <a:ext cx="182" cy="273"/>
                <a:chOff x="5856" y="3485"/>
                <a:chExt cx="182" cy="273"/>
              </a:xfrm>
            </p:grpSpPr>
            <p:sp>
              <p:nvSpPr>
                <p:cNvPr id="20" name="Oval 21">
                  <a:extLst>
                    <a:ext uri="{FF2B5EF4-FFF2-40B4-BE49-F238E27FC236}">
                      <a16:creationId xmlns:a16="http://schemas.microsoft.com/office/drawing/2014/main" id="{D4C6BC8C-FF86-6920-F101-E2ADD17754CE}"/>
                    </a:ext>
                  </a:extLst>
                </p:cNvPr>
                <p:cNvSpPr>
                  <a:spLocks noChangeArrowheads="1"/>
                </p:cNvSpPr>
                <p:nvPr/>
              </p:nvSpPr>
              <p:spPr bwMode="auto">
                <a:xfrm>
                  <a:off x="5986" y="3485"/>
                  <a:ext cx="52" cy="51"/>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 name="Oval 22">
                  <a:extLst>
                    <a:ext uri="{FF2B5EF4-FFF2-40B4-BE49-F238E27FC236}">
                      <a16:creationId xmlns:a16="http://schemas.microsoft.com/office/drawing/2014/main" id="{A13BF6CF-EC5F-1934-2EFF-7296AAD5B001}"/>
                    </a:ext>
                  </a:extLst>
                </p:cNvPr>
                <p:cNvSpPr>
                  <a:spLocks noChangeArrowheads="1"/>
                </p:cNvSpPr>
                <p:nvPr/>
              </p:nvSpPr>
              <p:spPr bwMode="auto">
                <a:xfrm>
                  <a:off x="5986" y="3485"/>
                  <a:ext cx="52" cy="51"/>
                </a:xfrm>
                <a:prstGeom prst="ellipse">
                  <a:avLst/>
                </a:pr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Rectangle 23">
                  <a:extLst>
                    <a:ext uri="{FF2B5EF4-FFF2-40B4-BE49-F238E27FC236}">
                      <a16:creationId xmlns:a16="http://schemas.microsoft.com/office/drawing/2014/main" id="{46FCFA58-73C3-5E79-FFA5-8E1276172630}"/>
                    </a:ext>
                  </a:extLst>
                </p:cNvPr>
                <p:cNvSpPr>
                  <a:spLocks noChangeArrowheads="1"/>
                </p:cNvSpPr>
                <p:nvPr/>
              </p:nvSpPr>
              <p:spPr bwMode="auto">
                <a:xfrm>
                  <a:off x="5856" y="3487"/>
                  <a:ext cx="164"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1" u="none" strike="noStrike" cap="none" normalizeH="0" baseline="0">
                      <a:ln>
                        <a:noFill/>
                      </a:ln>
                      <a:solidFill>
                        <a:srgbClr val="000000"/>
                      </a:solidFill>
                      <a:effectLst/>
                      <a:latin typeface="Times New Roman" panose="02020603050405020304" pitchFamily="18" charset="0"/>
                    </a:rPr>
                    <a:t>O</a:t>
                  </a:r>
                  <a:endParaRPr kumimoji="0" lang="en-US" altLang="en-US" sz="2800" b="0" i="0" u="none" strike="noStrike" cap="none" normalizeH="0" baseline="0">
                    <a:ln>
                      <a:noFill/>
                    </a:ln>
                    <a:solidFill>
                      <a:schemeClr val="tx1"/>
                    </a:solidFill>
                    <a:effectLst/>
                  </a:endParaRPr>
                </a:p>
              </p:txBody>
            </p:sp>
          </p:grpSp>
          <p:sp>
            <p:nvSpPr>
              <p:cNvPr id="18" name="Rectangle 27">
                <a:extLst>
                  <a:ext uri="{FF2B5EF4-FFF2-40B4-BE49-F238E27FC236}">
                    <a16:creationId xmlns:a16="http://schemas.microsoft.com/office/drawing/2014/main" id="{043AF61D-5D47-4CA4-9B96-ECAD0388D204}"/>
                  </a:ext>
                </a:extLst>
              </p:cNvPr>
              <p:cNvSpPr>
                <a:spLocks noChangeArrowheads="1"/>
              </p:cNvSpPr>
              <p:nvPr/>
            </p:nvSpPr>
            <p:spPr bwMode="auto">
              <a:xfrm>
                <a:off x="5926" y="4174"/>
                <a:ext cx="176"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1" u="none" strike="noStrike" cap="none" normalizeH="0" baseline="0" dirty="0">
                    <a:ln>
                      <a:noFill/>
                    </a:ln>
                    <a:solidFill>
                      <a:srgbClr val="000000"/>
                    </a:solidFill>
                    <a:effectLst/>
                    <a:latin typeface="Times New Roman" panose="02020603050405020304" pitchFamily="18" charset="0"/>
                  </a:rPr>
                  <a:t>H</a:t>
                </a:r>
                <a:endParaRPr kumimoji="0" lang="en-US" altLang="en-US" sz="2800" b="0" i="0" u="none" strike="noStrike" cap="none" normalizeH="0" baseline="0" dirty="0">
                  <a:ln>
                    <a:noFill/>
                  </a:ln>
                  <a:solidFill>
                    <a:schemeClr val="tx1"/>
                  </a:solidFill>
                  <a:effectLst/>
                </a:endParaRPr>
              </a:p>
            </p:txBody>
          </p:sp>
          <p:sp>
            <p:nvSpPr>
              <p:cNvPr id="19" name="Rectangle 35">
                <a:extLst>
                  <a:ext uri="{FF2B5EF4-FFF2-40B4-BE49-F238E27FC236}">
                    <a16:creationId xmlns:a16="http://schemas.microsoft.com/office/drawing/2014/main" id="{175B2C5D-7B2B-E8FD-943B-FA26BE9C79BC}"/>
                  </a:ext>
                </a:extLst>
              </p:cNvPr>
              <p:cNvSpPr>
                <a:spLocks noChangeArrowheads="1"/>
              </p:cNvSpPr>
              <p:nvPr/>
            </p:nvSpPr>
            <p:spPr bwMode="auto">
              <a:xfrm>
                <a:off x="6714" y="4190"/>
                <a:ext cx="164"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latin typeface="Arial" panose="020B0604020202020204" pitchFamily="34" charset="0"/>
                  </a:rPr>
                  <a:t>N</a:t>
                </a:r>
              </a:p>
            </p:txBody>
          </p:sp>
        </p:grpSp>
        <p:sp>
          <p:nvSpPr>
            <p:cNvPr id="8" name="Rectangle 27">
              <a:extLst>
                <a:ext uri="{FF2B5EF4-FFF2-40B4-BE49-F238E27FC236}">
                  <a16:creationId xmlns:a16="http://schemas.microsoft.com/office/drawing/2014/main" id="{70B197DA-0139-1462-DA7F-EAF96876AB67}"/>
                </a:ext>
              </a:extLst>
            </p:cNvPr>
            <p:cNvSpPr>
              <a:spLocks noChangeArrowheads="1"/>
            </p:cNvSpPr>
            <p:nvPr/>
          </p:nvSpPr>
          <p:spPr bwMode="auto">
            <a:xfrm>
              <a:off x="15280712" y="2474698"/>
              <a:ext cx="23884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1" u="none" strike="noStrike" cap="none" normalizeH="0" baseline="0" dirty="0">
                  <a:ln>
                    <a:noFill/>
                  </a:ln>
                  <a:solidFill>
                    <a:srgbClr val="000000"/>
                  </a:solidFill>
                  <a:effectLst/>
                  <a:latin typeface="Times New Roman" panose="02020603050405020304" pitchFamily="18" charset="0"/>
                </a:rPr>
                <a:t>R</a:t>
              </a:r>
              <a:endParaRPr kumimoji="0" lang="en-US" altLang="en-US" sz="2800" b="0" i="0" u="none" strike="noStrike" cap="none" normalizeH="0" baseline="0" dirty="0">
                <a:ln>
                  <a:noFill/>
                </a:ln>
                <a:solidFill>
                  <a:schemeClr val="tx1"/>
                </a:solidFill>
                <a:effectLst/>
              </a:endParaRPr>
            </a:p>
          </p:txBody>
        </p:sp>
      </p:grpSp>
    </p:spTree>
    <p:extLst>
      <p:ext uri="{BB962C8B-B14F-4D97-AF65-F5344CB8AC3E}">
        <p14:creationId xmlns:p14="http://schemas.microsoft.com/office/powerpoint/2010/main" val="2386974152"/>
      </p:ext>
    </p:extLst>
  </p:cSld>
  <p:clrMapOvr>
    <a:masterClrMapping/>
  </p:clrMapOvr>
  <p:transition spd="med">
    <p:split orient="vert"/>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 name="Group 3"/>
          <p:cNvGrpSpPr/>
          <p:nvPr/>
        </p:nvGrpSpPr>
        <p:grpSpPr>
          <a:xfrm>
            <a:off x="6600446" y="1006642"/>
            <a:ext cx="5181600" cy="1424521"/>
            <a:chOff x="6858000" y="38100"/>
            <a:chExt cx="5181600" cy="1424521"/>
          </a:xfrm>
        </p:grpSpPr>
        <p:grpSp>
          <p:nvGrpSpPr>
            <p:cNvPr id="23" name="Group 9"/>
            <p:cNvGrpSpPr/>
            <p:nvPr/>
          </p:nvGrpSpPr>
          <p:grpSpPr>
            <a:xfrm>
              <a:off x="6858000" y="38100"/>
              <a:ext cx="5181600" cy="1424521"/>
              <a:chOff x="0" y="0"/>
              <a:chExt cx="6451824" cy="1216384"/>
            </a:xfrm>
          </p:grpSpPr>
          <p:sp>
            <p:nvSpPr>
              <p:cNvPr id="24" name="Freeform 10"/>
              <p:cNvSpPr/>
              <p:nvPr/>
            </p:nvSpPr>
            <p:spPr>
              <a:xfrm>
                <a:off x="12700" y="12700"/>
                <a:ext cx="6387054" cy="1147804"/>
              </a:xfrm>
              <a:custGeom>
                <a:avLst/>
                <a:gdLst/>
                <a:ahLst/>
                <a:cxnLst/>
                <a:rect l="l" t="t" r="r" b="b"/>
                <a:pathLst>
                  <a:path w="6387054" h="1147804">
                    <a:moveTo>
                      <a:pt x="146050" y="1147804"/>
                    </a:moveTo>
                    <a:lnTo>
                      <a:pt x="6241004" y="1147804"/>
                    </a:lnTo>
                    <a:cubicBezTo>
                      <a:pt x="6321015" y="1147804"/>
                      <a:pt x="6387054" y="1081764"/>
                      <a:pt x="6387054" y="1001754"/>
                    </a:cubicBezTo>
                    <a:lnTo>
                      <a:pt x="6387054" y="146050"/>
                    </a:lnTo>
                    <a:cubicBezTo>
                      <a:pt x="6387054" y="66040"/>
                      <a:pt x="6321015" y="0"/>
                      <a:pt x="6241004" y="0"/>
                    </a:cubicBezTo>
                    <a:lnTo>
                      <a:pt x="146050" y="0"/>
                    </a:lnTo>
                    <a:cubicBezTo>
                      <a:pt x="66040" y="0"/>
                      <a:pt x="0" y="66040"/>
                      <a:pt x="0" y="146050"/>
                    </a:cubicBezTo>
                    <a:lnTo>
                      <a:pt x="0" y="1001754"/>
                    </a:lnTo>
                    <a:cubicBezTo>
                      <a:pt x="0" y="1083034"/>
                      <a:pt x="66040" y="1147804"/>
                      <a:pt x="146050" y="1147804"/>
                    </a:cubicBezTo>
                    <a:close/>
                  </a:path>
                </a:pathLst>
              </a:custGeom>
              <a:solidFill>
                <a:srgbClr val="FFF7E4"/>
              </a:solidFill>
            </p:spPr>
            <p:txBody>
              <a:bodyPr/>
              <a:lstStyle/>
              <a:p>
                <a:endParaRPr lang="en-US"/>
              </a:p>
            </p:txBody>
          </p:sp>
          <p:sp>
            <p:nvSpPr>
              <p:cNvPr id="25" name="Freeform 11"/>
              <p:cNvSpPr/>
              <p:nvPr/>
            </p:nvSpPr>
            <p:spPr>
              <a:xfrm>
                <a:off x="0" y="0"/>
                <a:ext cx="6451824" cy="1216384"/>
              </a:xfrm>
              <a:custGeom>
                <a:avLst/>
                <a:gdLst/>
                <a:ahLst/>
                <a:cxnLst/>
                <a:rect l="l" t="t" r="r" b="b"/>
                <a:pathLst>
                  <a:path w="6451824" h="1216384">
                    <a:moveTo>
                      <a:pt x="6388324" y="74930"/>
                    </a:moveTo>
                    <a:cubicBezTo>
                      <a:pt x="6360384" y="30480"/>
                      <a:pt x="6310854" y="0"/>
                      <a:pt x="6253704" y="0"/>
                    </a:cubicBezTo>
                    <a:lnTo>
                      <a:pt x="158750" y="0"/>
                    </a:lnTo>
                    <a:cubicBezTo>
                      <a:pt x="71120" y="0"/>
                      <a:pt x="0" y="71120"/>
                      <a:pt x="0" y="158750"/>
                    </a:cubicBezTo>
                    <a:lnTo>
                      <a:pt x="0" y="1014454"/>
                    </a:lnTo>
                    <a:cubicBezTo>
                      <a:pt x="0" y="1066524"/>
                      <a:pt x="25400" y="1112244"/>
                      <a:pt x="63500" y="1141454"/>
                    </a:cubicBezTo>
                    <a:cubicBezTo>
                      <a:pt x="91440" y="1185904"/>
                      <a:pt x="140970" y="1216384"/>
                      <a:pt x="220244" y="1216384"/>
                    </a:cubicBezTo>
                    <a:lnTo>
                      <a:pt x="6293074" y="1216384"/>
                    </a:lnTo>
                    <a:cubicBezTo>
                      <a:pt x="6380704" y="1216384"/>
                      <a:pt x="6451824" y="1145264"/>
                      <a:pt x="6451824" y="1057634"/>
                    </a:cubicBezTo>
                    <a:lnTo>
                      <a:pt x="6451824" y="199532"/>
                    </a:lnTo>
                    <a:cubicBezTo>
                      <a:pt x="6451824" y="149860"/>
                      <a:pt x="6426424" y="104140"/>
                      <a:pt x="6388324" y="74930"/>
                    </a:cubicBezTo>
                    <a:close/>
                    <a:moveTo>
                      <a:pt x="12700" y="1014454"/>
                    </a:moveTo>
                    <a:lnTo>
                      <a:pt x="12700" y="158750"/>
                    </a:lnTo>
                    <a:cubicBezTo>
                      <a:pt x="12700" y="78740"/>
                      <a:pt x="78740" y="12700"/>
                      <a:pt x="158750" y="12700"/>
                    </a:cubicBezTo>
                    <a:lnTo>
                      <a:pt x="6253704" y="12700"/>
                    </a:lnTo>
                    <a:cubicBezTo>
                      <a:pt x="6333715" y="12700"/>
                      <a:pt x="6399754" y="78740"/>
                      <a:pt x="6399754" y="158750"/>
                    </a:cubicBezTo>
                    <a:lnTo>
                      <a:pt x="6399754" y="1014454"/>
                    </a:lnTo>
                    <a:cubicBezTo>
                      <a:pt x="6399754" y="1094464"/>
                      <a:pt x="6333715" y="1160504"/>
                      <a:pt x="6253704" y="1160504"/>
                    </a:cubicBezTo>
                    <a:lnTo>
                      <a:pt x="158750" y="1160504"/>
                    </a:lnTo>
                    <a:cubicBezTo>
                      <a:pt x="78740" y="1160504"/>
                      <a:pt x="12700" y="1095734"/>
                      <a:pt x="12700" y="1014454"/>
                    </a:cubicBezTo>
                    <a:close/>
                  </a:path>
                </a:pathLst>
              </a:custGeom>
              <a:solidFill>
                <a:srgbClr val="031929"/>
              </a:solidFill>
            </p:spPr>
            <p:txBody>
              <a:bodyPr/>
              <a:lstStyle/>
              <a:p>
                <a:endParaRPr lang="en-US"/>
              </a:p>
            </p:txBody>
          </p:sp>
        </p:grpSp>
        <p:sp>
          <p:nvSpPr>
            <p:cNvPr id="27" name="Google Shape;197;p7"/>
            <p:cNvSpPr txBox="1"/>
            <p:nvPr/>
          </p:nvSpPr>
          <p:spPr>
            <a:xfrm>
              <a:off x="7240637" y="291382"/>
              <a:ext cx="4419480" cy="93871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500" b="1" dirty="0">
                  <a:solidFill>
                    <a:schemeClr val="tx2"/>
                  </a:solidFill>
                  <a:latin typeface="Arial"/>
                  <a:ea typeface="Arial"/>
                  <a:cs typeface="Arial"/>
                  <a:sym typeface="Arial"/>
                </a:rPr>
                <a:t>ĐỊNH LÍ</a:t>
              </a:r>
              <a:endParaRPr sz="5500" b="1" dirty="0">
                <a:solidFill>
                  <a:schemeClr val="tx2"/>
                </a:solidFill>
                <a:latin typeface="Arial"/>
                <a:ea typeface="Arial"/>
                <a:cs typeface="Arial"/>
                <a:sym typeface="Arial"/>
              </a:endParaRPr>
            </a:p>
          </p:txBody>
        </p:sp>
      </p:grpSp>
      <p:pic>
        <p:nvPicPr>
          <p:cNvPr id="31" name="Picture 1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456911" y="8185549"/>
            <a:ext cx="1173320" cy="1045322"/>
          </a:xfrm>
          <a:prstGeom prst="rect">
            <a:avLst/>
          </a:prstGeom>
        </p:spPr>
      </p:pic>
      <p:pic>
        <p:nvPicPr>
          <p:cNvPr id="34"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966133">
            <a:off x="2222048" y="9380821"/>
            <a:ext cx="2183861" cy="559863"/>
          </a:xfrm>
          <a:prstGeom prst="rect">
            <a:avLst/>
          </a:prstGeom>
        </p:spPr>
      </p:pic>
      <p:pic>
        <p:nvPicPr>
          <p:cNvPr id="6" name="Picture 5"/>
          <p:cNvPicPr>
            <a:picLocks noChangeAspect="1"/>
          </p:cNvPicPr>
          <p:nvPr/>
        </p:nvPicPr>
        <p:blipFill>
          <a:blip r:embed="rId6"/>
          <a:stretch>
            <a:fillRect/>
          </a:stretch>
        </p:blipFill>
        <p:spPr>
          <a:xfrm>
            <a:off x="228600" y="0"/>
            <a:ext cx="3237257" cy="3231160"/>
          </a:xfrm>
          <a:prstGeom prst="rect">
            <a:avLst/>
          </a:prstGeom>
        </p:spPr>
      </p:pic>
      <p:pic>
        <p:nvPicPr>
          <p:cNvPr id="7" name="Picture 6"/>
          <p:cNvPicPr>
            <a:picLocks noChangeAspect="1"/>
          </p:cNvPicPr>
          <p:nvPr/>
        </p:nvPicPr>
        <p:blipFill>
          <a:blip r:embed="rId7"/>
          <a:stretch>
            <a:fillRect/>
          </a:stretch>
        </p:blipFill>
        <p:spPr>
          <a:xfrm>
            <a:off x="16002000" y="288280"/>
            <a:ext cx="2987299" cy="2517866"/>
          </a:xfrm>
          <a:prstGeom prst="rect">
            <a:avLst/>
          </a:prstGeom>
        </p:spPr>
      </p:pic>
      <p:sp>
        <p:nvSpPr>
          <p:cNvPr id="5" name="TextBox 4">
            <a:extLst>
              <a:ext uri="{FF2B5EF4-FFF2-40B4-BE49-F238E27FC236}">
                <a16:creationId xmlns:a16="http://schemas.microsoft.com/office/drawing/2014/main" id="{C78EFE10-A0B1-2CA1-40DD-F1A18900824A}"/>
              </a:ext>
            </a:extLst>
          </p:cNvPr>
          <p:cNvSpPr txBox="1"/>
          <p:nvPr/>
        </p:nvSpPr>
        <p:spPr>
          <a:xfrm>
            <a:off x="990601" y="4229749"/>
            <a:ext cx="16639630" cy="4924361"/>
          </a:xfrm>
          <a:prstGeom prst="rect">
            <a:avLst/>
          </a:prstGeom>
          <a:solidFill>
            <a:srgbClr val="DBF9FD"/>
          </a:solidFill>
        </p:spPr>
        <p:txBody>
          <a:bodyPr wrap="square">
            <a:spAutoFit/>
          </a:bodyPr>
          <a:lstStyle/>
          <a:p>
            <a:pPr>
              <a:lnSpc>
                <a:spcPct val="150000"/>
              </a:lnSpc>
            </a:pPr>
            <a:r>
              <a:rPr lang="en-US" sz="5400" b="1" dirty="0" err="1">
                <a:latin typeface="Arial" panose="020B0604020202020204" pitchFamily="34" charset="0"/>
                <a:cs typeface="Arial" panose="020B0604020202020204" pitchFamily="34" charset="0"/>
              </a:rPr>
              <a:t>Nếu</a:t>
            </a:r>
            <a:r>
              <a:rPr lang="en-US" sz="5400" b="1" dirty="0">
                <a:latin typeface="Arial" panose="020B0604020202020204" pitchFamily="34" charset="0"/>
                <a:cs typeface="Arial" panose="020B0604020202020204" pitchFamily="34" charset="0"/>
              </a:rPr>
              <a:t> một đường thẳng </a:t>
            </a:r>
            <a:r>
              <a:rPr lang="en-US" sz="5400" b="1" dirty="0" err="1">
                <a:latin typeface="Arial" panose="020B0604020202020204" pitchFamily="34" charset="0"/>
                <a:cs typeface="Arial" panose="020B0604020202020204" pitchFamily="34" charset="0"/>
              </a:rPr>
              <a:t>đi</a:t>
            </a:r>
            <a:r>
              <a:rPr lang="en-US" sz="5400" b="1" dirty="0">
                <a:latin typeface="Arial" panose="020B0604020202020204" pitchFamily="34" charset="0"/>
                <a:cs typeface="Arial" panose="020B0604020202020204" pitchFamily="34" charset="0"/>
              </a:rPr>
              <a:t> qua một điểm của một đường </a:t>
            </a:r>
            <a:r>
              <a:rPr lang="en-US" sz="5400" b="1" dirty="0" err="1">
                <a:latin typeface="Arial" panose="020B0604020202020204" pitchFamily="34" charset="0"/>
                <a:cs typeface="Arial" panose="020B0604020202020204" pitchFamily="34" charset="0"/>
              </a:rPr>
              <a:t>tròn</a:t>
            </a:r>
            <a:r>
              <a:rPr lang="en-US" sz="5400" b="1" dirty="0">
                <a:latin typeface="Arial" panose="020B0604020202020204" pitchFamily="34" charset="0"/>
                <a:cs typeface="Arial" panose="020B0604020202020204" pitchFamily="34" charset="0"/>
              </a:rPr>
              <a:t> </a:t>
            </a:r>
            <a:r>
              <a:rPr lang="en-US" sz="5400" b="1" dirty="0" err="1">
                <a:latin typeface="Arial" panose="020B0604020202020204" pitchFamily="34" charset="0"/>
                <a:cs typeface="Arial" panose="020B0604020202020204" pitchFamily="34" charset="0"/>
              </a:rPr>
              <a:t>và</a:t>
            </a:r>
            <a:r>
              <a:rPr lang="en-US" sz="5400" b="1" dirty="0">
                <a:latin typeface="Arial" panose="020B0604020202020204" pitchFamily="34" charset="0"/>
                <a:cs typeface="Arial" panose="020B0604020202020204" pitchFamily="34" charset="0"/>
              </a:rPr>
              <a:t> </a:t>
            </a:r>
            <a:r>
              <a:rPr lang="en-US" sz="5400" b="1" dirty="0" err="1">
                <a:latin typeface="Arial" panose="020B0604020202020204" pitchFamily="34" charset="0"/>
                <a:cs typeface="Arial" panose="020B0604020202020204" pitchFamily="34" charset="0"/>
              </a:rPr>
              <a:t>vuông</a:t>
            </a:r>
            <a:r>
              <a:rPr lang="en-US" sz="5400" b="1" dirty="0">
                <a:latin typeface="Arial" panose="020B0604020202020204" pitchFamily="34" charset="0"/>
                <a:cs typeface="Arial" panose="020B0604020202020204" pitchFamily="34" charset="0"/>
              </a:rPr>
              <a:t> góc với </a:t>
            </a:r>
            <a:r>
              <a:rPr lang="en-US" sz="5400" b="1" dirty="0" err="1">
                <a:latin typeface="Arial" panose="020B0604020202020204" pitchFamily="34" charset="0"/>
                <a:cs typeface="Arial" panose="020B0604020202020204" pitchFamily="34" charset="0"/>
              </a:rPr>
              <a:t>bán</a:t>
            </a:r>
            <a:r>
              <a:rPr lang="en-US" sz="5400" b="1" dirty="0">
                <a:latin typeface="Arial" panose="020B0604020202020204" pitchFamily="34" charset="0"/>
                <a:cs typeface="Arial" panose="020B0604020202020204" pitchFamily="34" charset="0"/>
              </a:rPr>
              <a:t> </a:t>
            </a:r>
            <a:r>
              <a:rPr lang="en-US" sz="5400" b="1" dirty="0" err="1">
                <a:latin typeface="Arial" panose="020B0604020202020204" pitchFamily="34" charset="0"/>
                <a:cs typeface="Arial" panose="020B0604020202020204" pitchFamily="34" charset="0"/>
              </a:rPr>
              <a:t>kính</a:t>
            </a:r>
            <a:r>
              <a:rPr lang="en-US" sz="5400" b="1" dirty="0">
                <a:latin typeface="Arial" panose="020B0604020202020204" pitchFamily="34" charset="0"/>
                <a:cs typeface="Arial" panose="020B0604020202020204" pitchFamily="34" charset="0"/>
              </a:rPr>
              <a:t> </a:t>
            </a:r>
            <a:r>
              <a:rPr lang="en-US" sz="5400" b="1" dirty="0" err="1">
                <a:latin typeface="Arial" panose="020B0604020202020204" pitchFamily="34" charset="0"/>
                <a:cs typeface="Arial" panose="020B0604020202020204" pitchFamily="34" charset="0"/>
              </a:rPr>
              <a:t>đi</a:t>
            </a:r>
            <a:r>
              <a:rPr lang="en-US" sz="5400" b="1" dirty="0">
                <a:latin typeface="Arial" panose="020B0604020202020204" pitchFamily="34" charset="0"/>
                <a:cs typeface="Arial" panose="020B0604020202020204" pitchFamily="34" charset="0"/>
              </a:rPr>
              <a:t> qua điểm đó </a:t>
            </a:r>
            <a:r>
              <a:rPr lang="en-US" sz="5400" b="1" dirty="0" err="1">
                <a:latin typeface="Arial" panose="020B0604020202020204" pitchFamily="34" charset="0"/>
                <a:cs typeface="Arial" panose="020B0604020202020204" pitchFamily="34" charset="0"/>
              </a:rPr>
              <a:t>thì</a:t>
            </a:r>
            <a:r>
              <a:rPr lang="en-US" sz="5400" b="1" dirty="0">
                <a:latin typeface="Arial" panose="020B0604020202020204" pitchFamily="34" charset="0"/>
                <a:cs typeface="Arial" panose="020B0604020202020204" pitchFamily="34" charset="0"/>
              </a:rPr>
              <a:t> đường thẳng </a:t>
            </a:r>
            <a:r>
              <a:rPr lang="en-US" sz="5400" b="1" dirty="0" err="1">
                <a:latin typeface="Arial" panose="020B0604020202020204" pitchFamily="34" charset="0"/>
                <a:cs typeface="Arial" panose="020B0604020202020204" pitchFamily="34" charset="0"/>
              </a:rPr>
              <a:t>ấy</a:t>
            </a:r>
            <a:r>
              <a:rPr lang="en-US" sz="5400" b="1" dirty="0">
                <a:latin typeface="Arial" panose="020B0604020202020204" pitchFamily="34" charset="0"/>
                <a:cs typeface="Arial" panose="020B0604020202020204" pitchFamily="34" charset="0"/>
              </a:rPr>
              <a:t> </a:t>
            </a:r>
            <a:r>
              <a:rPr lang="en-US" sz="5400" b="1" dirty="0" err="1">
                <a:latin typeface="Arial" panose="020B0604020202020204" pitchFamily="34" charset="0"/>
                <a:cs typeface="Arial" panose="020B0604020202020204" pitchFamily="34" charset="0"/>
              </a:rPr>
              <a:t>là</a:t>
            </a:r>
            <a:r>
              <a:rPr lang="en-US" sz="5400" b="1" dirty="0">
                <a:latin typeface="Arial" panose="020B0604020202020204" pitchFamily="34" charset="0"/>
                <a:cs typeface="Arial" panose="020B0604020202020204" pitchFamily="34" charset="0"/>
              </a:rPr>
              <a:t> </a:t>
            </a:r>
            <a:r>
              <a:rPr lang="en-US" sz="5400" b="1" dirty="0" err="1">
                <a:latin typeface="Arial" panose="020B0604020202020204" pitchFamily="34" charset="0"/>
                <a:cs typeface="Arial" panose="020B0604020202020204" pitchFamily="34" charset="0"/>
              </a:rPr>
              <a:t>tiếp</a:t>
            </a:r>
            <a:r>
              <a:rPr lang="en-US" sz="5400" b="1" dirty="0">
                <a:latin typeface="Arial" panose="020B0604020202020204" pitchFamily="34" charset="0"/>
                <a:cs typeface="Arial" panose="020B0604020202020204" pitchFamily="34" charset="0"/>
              </a:rPr>
              <a:t> </a:t>
            </a:r>
            <a:r>
              <a:rPr lang="en-US" sz="5400" b="1" dirty="0" err="1">
                <a:latin typeface="Arial" panose="020B0604020202020204" pitchFamily="34" charset="0"/>
                <a:cs typeface="Arial" panose="020B0604020202020204" pitchFamily="34" charset="0"/>
              </a:rPr>
              <a:t>tuyến</a:t>
            </a:r>
            <a:r>
              <a:rPr lang="en-US" sz="5400" b="1" dirty="0">
                <a:latin typeface="Arial" panose="020B0604020202020204" pitchFamily="34" charset="0"/>
                <a:cs typeface="Arial" panose="020B0604020202020204" pitchFamily="34" charset="0"/>
              </a:rPr>
              <a:t> của đường </a:t>
            </a:r>
            <a:r>
              <a:rPr lang="en-US" sz="5400" b="1" dirty="0" err="1">
                <a:latin typeface="Arial" panose="020B0604020202020204" pitchFamily="34" charset="0"/>
                <a:cs typeface="Arial" panose="020B0604020202020204" pitchFamily="34" charset="0"/>
              </a:rPr>
              <a:t>tròn</a:t>
            </a:r>
            <a:r>
              <a:rPr lang="en-US" sz="5400" b="1" dirty="0">
                <a:latin typeface="Arial" panose="020B0604020202020204" pitchFamily="34" charset="0"/>
                <a:cs typeface="Arial" panose="020B0604020202020204" pitchFamily="34" charset="0"/>
              </a:rPr>
              <a:t>.</a:t>
            </a:r>
          </a:p>
        </p:txBody>
      </p:sp>
      <p:pic>
        <p:nvPicPr>
          <p:cNvPr id="10" name="Picture 9">
            <a:extLst>
              <a:ext uri="{FF2B5EF4-FFF2-40B4-BE49-F238E27FC236}">
                <a16:creationId xmlns:a16="http://schemas.microsoft.com/office/drawing/2014/main" id="{90EBE028-D542-6AA5-66D2-CA17928AE615}"/>
              </a:ext>
            </a:extLst>
          </p:cNvPr>
          <p:cNvPicPr>
            <a:picLocks noChangeAspect="1"/>
          </p:cNvPicPr>
          <p:nvPr/>
        </p:nvPicPr>
        <p:blipFill>
          <a:blip r:embed="rId8"/>
          <a:stretch>
            <a:fillRect/>
          </a:stretch>
        </p:blipFill>
        <p:spPr>
          <a:xfrm>
            <a:off x="1002094" y="2806146"/>
            <a:ext cx="1436306" cy="1912563"/>
          </a:xfrm>
          <a:prstGeom prst="rect">
            <a:avLst/>
          </a:prstGeom>
        </p:spPr>
      </p:pic>
    </p:spTree>
    <p:extLst>
      <p:ext uri="{BB962C8B-B14F-4D97-AF65-F5344CB8AC3E}">
        <p14:creationId xmlns:p14="http://schemas.microsoft.com/office/powerpoint/2010/main" val="2384918201"/>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5"/>
          <p:cNvPicPr>
            <a:picLocks noChangeAspect="1"/>
          </p:cNvPicPr>
          <p:nvPr/>
        </p:nvPicPr>
        <p:blipFill>
          <a:blip r:embed="rId2"/>
          <a:srcRect/>
          <a:stretch>
            <a:fillRect/>
          </a:stretch>
        </p:blipFill>
        <p:spPr>
          <a:xfrm>
            <a:off x="16764000" y="-38100"/>
            <a:ext cx="1209072" cy="1300077"/>
          </a:xfrm>
          <a:prstGeom prst="rect">
            <a:avLst/>
          </a:prstGeom>
        </p:spPr>
      </p:pic>
      <p:pic>
        <p:nvPicPr>
          <p:cNvPr id="25" name="Picture 24"/>
          <p:cNvPicPr>
            <a:picLocks noChangeAspect="1"/>
          </p:cNvPicPr>
          <p:nvPr/>
        </p:nvPicPr>
        <p:blipFill>
          <a:blip r:embed="rId3"/>
          <a:stretch>
            <a:fillRect/>
          </a:stretch>
        </p:blipFill>
        <p:spPr>
          <a:xfrm>
            <a:off x="15621000" y="8647732"/>
            <a:ext cx="2057400" cy="1216947"/>
          </a:xfrm>
          <a:prstGeom prst="rect">
            <a:avLst/>
          </a:prstGeom>
        </p:spPr>
      </p:pic>
      <p:grpSp>
        <p:nvGrpSpPr>
          <p:cNvPr id="2" name="Google Shape;305;p14">
            <a:extLst>
              <a:ext uri="{FF2B5EF4-FFF2-40B4-BE49-F238E27FC236}">
                <a16:creationId xmlns:a16="http://schemas.microsoft.com/office/drawing/2014/main" id="{1575B06D-149C-03EC-121C-32AD587ED8E4}"/>
              </a:ext>
            </a:extLst>
          </p:cNvPr>
          <p:cNvGrpSpPr/>
          <p:nvPr/>
        </p:nvGrpSpPr>
        <p:grpSpPr>
          <a:xfrm flipH="1">
            <a:off x="192642" y="2428407"/>
            <a:ext cx="2351174" cy="1289304"/>
            <a:chOff x="7837953" y="804641"/>
            <a:chExt cx="2022200" cy="1289304"/>
          </a:xfrm>
        </p:grpSpPr>
        <p:pic>
          <p:nvPicPr>
            <p:cNvPr id="3" name="Google Shape;306;p14">
              <a:extLst>
                <a:ext uri="{FF2B5EF4-FFF2-40B4-BE49-F238E27FC236}">
                  <a16:creationId xmlns:a16="http://schemas.microsoft.com/office/drawing/2014/main" id="{F9BD363C-D864-F042-FDEE-183221802A87}"/>
                </a:ext>
              </a:extLst>
            </p:cNvPr>
            <p:cNvPicPr preferRelativeResize="0"/>
            <p:nvPr/>
          </p:nvPicPr>
          <p:blipFill rotWithShape="1">
            <a:blip r:embed="rId4">
              <a:alphaModFix/>
            </a:blip>
            <a:srcRect/>
            <a:stretch/>
          </p:blipFill>
          <p:spPr>
            <a:xfrm>
              <a:off x="7974522" y="804641"/>
              <a:ext cx="1828800" cy="1289304"/>
            </a:xfrm>
            <a:prstGeom prst="rect">
              <a:avLst/>
            </a:prstGeom>
            <a:noFill/>
            <a:ln>
              <a:noFill/>
            </a:ln>
          </p:spPr>
        </p:pic>
        <p:sp>
          <p:nvSpPr>
            <p:cNvPr id="4" name="Google Shape;307;p14">
              <a:extLst>
                <a:ext uri="{FF2B5EF4-FFF2-40B4-BE49-F238E27FC236}">
                  <a16:creationId xmlns:a16="http://schemas.microsoft.com/office/drawing/2014/main" id="{8CA80994-8679-1817-998E-54D502BA3EBD}"/>
                </a:ext>
              </a:extLst>
            </p:cNvPr>
            <p:cNvSpPr txBox="1"/>
            <p:nvPr/>
          </p:nvSpPr>
          <p:spPr>
            <a:xfrm>
              <a:off x="7837953" y="873633"/>
              <a:ext cx="2022200"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sp>
        <p:nvSpPr>
          <p:cNvPr id="7" name="TextBox 6">
            <a:extLst>
              <a:ext uri="{FF2B5EF4-FFF2-40B4-BE49-F238E27FC236}">
                <a16:creationId xmlns:a16="http://schemas.microsoft.com/office/drawing/2014/main" id="{D2E739D2-DBA6-85D7-D390-19FB14EEBCAA}"/>
              </a:ext>
            </a:extLst>
          </p:cNvPr>
          <p:cNvSpPr txBox="1"/>
          <p:nvPr/>
        </p:nvSpPr>
        <p:spPr>
          <a:xfrm>
            <a:off x="715282" y="4388123"/>
            <a:ext cx="12989958" cy="2953437"/>
          </a:xfrm>
          <a:prstGeom prst="rect">
            <a:avLst/>
          </a:prstGeom>
          <a:noFill/>
        </p:spPr>
        <p:txBody>
          <a:bodyPr wrap="square">
            <a:spAutoFit/>
          </a:bodyPr>
          <a:lstStyle/>
          <a:p>
            <a:pPr>
              <a:lnSpc>
                <a:spcPct val="150000"/>
              </a:lnSpc>
              <a:spcAft>
                <a:spcPts val="800"/>
              </a:spcAft>
            </a:pPr>
            <a:r>
              <a:rPr lang="vi-VN" sz="4000" b="1" kern="100" dirty="0">
                <a:solidFill>
                  <a:srgbClr val="00B0F0"/>
                </a:solidFill>
                <a:latin typeface="Arial "/>
                <a:ea typeface="Times New Roman" panose="02020603050405020304" pitchFamily="18" charset="0"/>
                <a:cs typeface="Arial" panose="020B0604020202020204" pitchFamily="34" charset="0"/>
              </a:rPr>
              <a:t>Vẽ đường thẳng d đi qua M và vuông góc với OM. </a:t>
            </a:r>
            <a:endParaRPr lang="en-US" sz="4000" b="1" kern="100" dirty="0">
              <a:solidFill>
                <a:srgbClr val="00B0F0"/>
              </a:solidFill>
              <a:latin typeface="Arial "/>
              <a:ea typeface="Times New Roman" panose="02020603050405020304" pitchFamily="18" charset="0"/>
              <a:cs typeface="Arial" panose="020B0604020202020204" pitchFamily="34" charset="0"/>
            </a:endParaRPr>
          </a:p>
          <a:p>
            <a:pPr>
              <a:lnSpc>
                <a:spcPct val="150000"/>
              </a:lnSpc>
              <a:spcAft>
                <a:spcPts val="800"/>
              </a:spcAft>
            </a:pPr>
            <a:r>
              <a:rPr lang="en-US" sz="4000" b="1" kern="100" dirty="0" err="1">
                <a:solidFill>
                  <a:srgbClr val="00B0F0"/>
                </a:solidFill>
                <a:latin typeface="Arial "/>
                <a:ea typeface="Times New Roman" panose="02020603050405020304" pitchFamily="18" charset="0"/>
                <a:cs typeface="Arial" panose="020B0604020202020204" pitchFamily="34" charset="0"/>
              </a:rPr>
              <a:t>Vì</a:t>
            </a:r>
            <a:r>
              <a:rPr lang="en-US" sz="4000" b="1" kern="100" dirty="0">
                <a:solidFill>
                  <a:srgbClr val="00B0F0"/>
                </a:solidFill>
                <a:latin typeface="Arial "/>
                <a:ea typeface="Times New Roman" panose="02020603050405020304" pitchFamily="18" charset="0"/>
                <a:cs typeface="Arial" panose="020B0604020202020204" pitchFamily="34" charset="0"/>
              </a:rPr>
              <a:t> </a:t>
            </a:r>
            <a:r>
              <a:rPr lang="vi-VN" sz="4000" b="1" kern="100" dirty="0">
                <a:solidFill>
                  <a:srgbClr val="00B0F0"/>
                </a:solidFill>
                <a:latin typeface="Arial "/>
                <a:ea typeface="Times New Roman" panose="02020603050405020304" pitchFamily="18" charset="0"/>
                <a:cs typeface="Arial" panose="020B0604020202020204" pitchFamily="34" charset="0"/>
              </a:rPr>
              <a:t>M </a:t>
            </a:r>
            <a:r>
              <a:rPr lang="vi-VN" sz="4000" b="1" kern="100" dirty="0">
                <a:solidFill>
                  <a:srgbClr val="00B0F0"/>
                </a:solidFill>
                <a:latin typeface="Arial "/>
                <a:ea typeface="Times New Roman" panose="02020603050405020304" pitchFamily="18" charset="0"/>
                <a:cs typeface="Arial" panose="020B0604020202020204" pitchFamily="34" charset="0"/>
                <a:sym typeface="Symbol" panose="05050102010706020507" pitchFamily="18" charset="2"/>
              </a:rPr>
              <a:t></a:t>
            </a:r>
            <a:r>
              <a:rPr lang="vi-VN" sz="4000" b="1" kern="100" dirty="0">
                <a:solidFill>
                  <a:srgbClr val="00B0F0"/>
                </a:solidFill>
                <a:latin typeface="Arial "/>
                <a:ea typeface="Times New Roman" panose="02020603050405020304" pitchFamily="18" charset="0"/>
                <a:cs typeface="Arial" panose="020B0604020202020204" pitchFamily="34" charset="0"/>
              </a:rPr>
              <a:t> (O; OM) và </a:t>
            </a:r>
            <a:r>
              <a:rPr lang="en-US" sz="4000" b="1" dirty="0">
                <a:solidFill>
                  <a:srgbClr val="00B0F0"/>
                </a:solidFill>
                <a:latin typeface="Arial "/>
              </a:rPr>
              <a:t>d</a:t>
            </a:r>
            <a:r>
              <a:rPr lang="vi-VN" sz="4000" b="1" dirty="0">
                <a:solidFill>
                  <a:srgbClr val="00B0F0"/>
                </a:solidFill>
                <a:latin typeface="Arial "/>
              </a:rPr>
              <a:t> ⊥ </a:t>
            </a:r>
            <a:r>
              <a:rPr lang="en-US" sz="4000" b="1" dirty="0">
                <a:solidFill>
                  <a:srgbClr val="00B0F0"/>
                </a:solidFill>
                <a:latin typeface="Arial "/>
              </a:rPr>
              <a:t>OM</a:t>
            </a:r>
            <a:r>
              <a:rPr lang="vi-VN" sz="4000" b="1" dirty="0">
                <a:solidFill>
                  <a:srgbClr val="00B0F0"/>
                </a:solidFill>
                <a:latin typeface="Arial "/>
              </a:rPr>
              <a:t> </a:t>
            </a:r>
            <a:r>
              <a:rPr lang="en-US" sz="4000" b="1" dirty="0" err="1">
                <a:solidFill>
                  <a:srgbClr val="00B0F0"/>
                </a:solidFill>
                <a:latin typeface="Arial "/>
              </a:rPr>
              <a:t>tại</a:t>
            </a:r>
            <a:r>
              <a:rPr lang="en-US" sz="4000" b="1" dirty="0">
                <a:solidFill>
                  <a:srgbClr val="00B0F0"/>
                </a:solidFill>
                <a:latin typeface="Arial "/>
              </a:rPr>
              <a:t> M</a:t>
            </a:r>
          </a:p>
          <a:p>
            <a:pPr>
              <a:lnSpc>
                <a:spcPct val="150000"/>
              </a:lnSpc>
              <a:spcAft>
                <a:spcPts val="800"/>
              </a:spcAft>
            </a:pPr>
            <a:r>
              <a:rPr lang="vi-VN" sz="4000" b="1" kern="100" dirty="0">
                <a:solidFill>
                  <a:srgbClr val="00B0F0"/>
                </a:solidFill>
                <a:latin typeface="Arial "/>
                <a:ea typeface="Times New Roman" panose="02020603050405020304" pitchFamily="18" charset="0"/>
                <a:cs typeface="Arial" panose="020B0604020202020204" pitchFamily="34" charset="0"/>
              </a:rPr>
              <a:t>nên đường thẳng d là tiếp tuyến của đường tròn</a:t>
            </a:r>
            <a:r>
              <a:rPr lang="en-US" sz="4000" b="1" kern="100" dirty="0">
                <a:solidFill>
                  <a:srgbClr val="00B0F0"/>
                </a:solidFill>
                <a:latin typeface="Arial "/>
                <a:ea typeface="Times New Roman" panose="02020603050405020304" pitchFamily="18" charset="0"/>
                <a:cs typeface="Arial" panose="020B0604020202020204" pitchFamily="34" charset="0"/>
              </a:rPr>
              <a:t> </a:t>
            </a:r>
            <a:r>
              <a:rPr lang="vi-VN" sz="4000" b="1" kern="100" dirty="0">
                <a:solidFill>
                  <a:srgbClr val="00B0F0"/>
                </a:solidFill>
                <a:latin typeface="Arial "/>
                <a:ea typeface="Times New Roman" panose="02020603050405020304" pitchFamily="18" charset="0"/>
                <a:cs typeface="Arial" panose="020B0604020202020204" pitchFamily="34" charset="0"/>
              </a:rPr>
              <a:t>(O)</a:t>
            </a:r>
            <a:endParaRPr lang="en-US" sz="4000" b="1" kern="100" dirty="0">
              <a:solidFill>
                <a:srgbClr val="00B0F0"/>
              </a:solidFill>
              <a:effectLst/>
              <a:latin typeface="Arial "/>
              <a:ea typeface="Calibri" panose="020F0502020204030204" pitchFamily="34" charset="0"/>
              <a:cs typeface="Arial" panose="020B0604020202020204" pitchFamily="34" charset="0"/>
            </a:endParaRPr>
          </a:p>
        </p:txBody>
      </p:sp>
      <p:sp>
        <p:nvSpPr>
          <p:cNvPr id="5" name="Rectangle 4"/>
          <p:cNvSpPr/>
          <p:nvPr/>
        </p:nvSpPr>
        <p:spPr>
          <a:xfrm>
            <a:off x="323100" y="324806"/>
            <a:ext cx="16669500" cy="1824923"/>
          </a:xfrm>
          <a:prstGeom prst="rect">
            <a:avLst/>
          </a:prstGeom>
        </p:spPr>
        <p:txBody>
          <a:bodyPr wrap="square">
            <a:spAutoFit/>
          </a:bodyPr>
          <a:lstStyle/>
          <a:p>
            <a:pPr>
              <a:lnSpc>
                <a:spcPct val="150000"/>
              </a:lnSpc>
              <a:spcAft>
                <a:spcPts val="800"/>
              </a:spcAft>
            </a:pP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vi-VN" sz="4000" kern="100" dirty="0">
                <a:latin typeface="Arial" panose="020B0604020202020204" pitchFamily="34" charset="0"/>
                <a:ea typeface="Times New Roman" panose="02020603050405020304" pitchFamily="18" charset="0"/>
                <a:cs typeface="Arial" panose="020B0604020202020204" pitchFamily="34" charset="0"/>
              </a:rPr>
              <a:t>Cho đường tròn (O) và điểm M thuộc đường tròn. Hãy nêu cách vẽ đường thẳng d là tiếp tuyến của đường tròn (O) tại điểm M</a:t>
            </a:r>
            <a:endParaRPr lang="en-US" sz="4000" kern="100" dirty="0">
              <a:latin typeface="Arial" panose="020B0604020202020204" pitchFamily="34" charset="0"/>
              <a:ea typeface="Calibri" panose="020F050202020403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B87BCAE0-281E-5C40-C971-7D8486C99F9F}"/>
              </a:ext>
            </a:extLst>
          </p:cNvPr>
          <p:cNvPicPr>
            <a:picLocks noChangeAspect="1"/>
          </p:cNvPicPr>
          <p:nvPr/>
        </p:nvPicPr>
        <p:blipFill>
          <a:blip r:embed="rId5"/>
          <a:stretch>
            <a:fillRect/>
          </a:stretch>
        </p:blipFill>
        <p:spPr>
          <a:xfrm>
            <a:off x="258718" y="430492"/>
            <a:ext cx="2243999" cy="847734"/>
          </a:xfrm>
          <a:prstGeom prst="rect">
            <a:avLst/>
          </a:prstGeom>
        </p:spPr>
      </p:pic>
      <p:sp>
        <p:nvSpPr>
          <p:cNvPr id="9" name="AutoShape 3">
            <a:extLst>
              <a:ext uri="{FF2B5EF4-FFF2-40B4-BE49-F238E27FC236}">
                <a16:creationId xmlns:a16="http://schemas.microsoft.com/office/drawing/2014/main" id="{45803632-DF81-0A87-DED3-03180D404986}"/>
              </a:ext>
            </a:extLst>
          </p:cNvPr>
          <p:cNvSpPr>
            <a:spLocks noChangeAspect="1" noChangeArrowheads="1" noTextEdit="1"/>
          </p:cNvSpPr>
          <p:nvPr/>
        </p:nvSpPr>
        <p:spPr bwMode="auto">
          <a:xfrm rot="16200000">
            <a:off x="11172346" y="9821753"/>
            <a:ext cx="4329300" cy="4711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24" name="Group 23">
            <a:extLst>
              <a:ext uri="{FF2B5EF4-FFF2-40B4-BE49-F238E27FC236}">
                <a16:creationId xmlns:a16="http://schemas.microsoft.com/office/drawing/2014/main" id="{6E9C6C7D-80E7-C34B-8ABB-8ECA49758008}"/>
              </a:ext>
            </a:extLst>
          </p:cNvPr>
          <p:cNvGrpSpPr/>
          <p:nvPr/>
        </p:nvGrpSpPr>
        <p:grpSpPr>
          <a:xfrm>
            <a:off x="13877386" y="3560663"/>
            <a:ext cx="4083972" cy="3322607"/>
            <a:chOff x="13877386" y="3560663"/>
            <a:chExt cx="4083972" cy="3322607"/>
          </a:xfrm>
        </p:grpSpPr>
        <p:sp>
          <p:nvSpPr>
            <p:cNvPr id="13" name="Oval 12">
              <a:extLst>
                <a:ext uri="{FF2B5EF4-FFF2-40B4-BE49-F238E27FC236}">
                  <a16:creationId xmlns:a16="http://schemas.microsoft.com/office/drawing/2014/main" id="{74D77FC0-E1C6-C36E-6D9E-8E51C9620716}"/>
                </a:ext>
              </a:extLst>
            </p:cNvPr>
            <p:cNvSpPr>
              <a:spLocks noChangeArrowheads="1"/>
            </p:cNvSpPr>
            <p:nvPr/>
          </p:nvSpPr>
          <p:spPr bwMode="auto">
            <a:xfrm rot="16200000">
              <a:off x="13867640" y="3570409"/>
              <a:ext cx="3322607" cy="3303116"/>
            </a:xfrm>
            <a:prstGeom prst="ellipse">
              <a:avLst/>
            </a:prstGeom>
            <a:noFill/>
            <a:ln w="31750" cap="flat">
              <a:solidFill>
                <a:srgbClr val="008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Line 8">
              <a:extLst>
                <a:ext uri="{FF2B5EF4-FFF2-40B4-BE49-F238E27FC236}">
                  <a16:creationId xmlns:a16="http://schemas.microsoft.com/office/drawing/2014/main" id="{FB2ACC2E-9914-4EA4-6088-6368842B117D}"/>
                </a:ext>
              </a:extLst>
            </p:cNvPr>
            <p:cNvSpPr>
              <a:spLocks noChangeShapeType="1"/>
            </p:cNvSpPr>
            <p:nvPr/>
          </p:nvSpPr>
          <p:spPr bwMode="auto">
            <a:xfrm rot="16200000" flipV="1">
              <a:off x="16316562" y="4439324"/>
              <a:ext cx="23472" cy="1635703"/>
            </a:xfrm>
            <a:prstGeom prst="line">
              <a:avLst/>
            </a:prstGeom>
            <a:noFill/>
            <a:ln w="31750" cap="flat">
              <a:solidFill>
                <a:srgbClr val="0000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16" name="Group 24">
              <a:extLst>
                <a:ext uri="{FF2B5EF4-FFF2-40B4-BE49-F238E27FC236}">
                  <a16:creationId xmlns:a16="http://schemas.microsoft.com/office/drawing/2014/main" id="{2F1CB8D8-714A-D0F4-D121-1FEB5A1ADD56}"/>
                </a:ext>
              </a:extLst>
            </p:cNvPr>
            <p:cNvGrpSpPr>
              <a:grpSpLocks/>
            </p:cNvGrpSpPr>
            <p:nvPr/>
          </p:nvGrpSpPr>
          <p:grpSpPr bwMode="auto">
            <a:xfrm rot="16200000">
              <a:off x="14884953" y="5187803"/>
              <a:ext cx="717203" cy="639483"/>
              <a:chOff x="5791" y="3294"/>
              <a:chExt cx="275" cy="242"/>
            </a:xfrm>
          </p:grpSpPr>
          <p:sp>
            <p:nvSpPr>
              <p:cNvPr id="19" name="Oval 21">
                <a:extLst>
                  <a:ext uri="{FF2B5EF4-FFF2-40B4-BE49-F238E27FC236}">
                    <a16:creationId xmlns:a16="http://schemas.microsoft.com/office/drawing/2014/main" id="{85FAEF05-B6CD-25B1-3429-51624E254D39}"/>
                  </a:ext>
                </a:extLst>
              </p:cNvPr>
              <p:cNvSpPr>
                <a:spLocks noChangeArrowheads="1"/>
              </p:cNvSpPr>
              <p:nvPr/>
            </p:nvSpPr>
            <p:spPr bwMode="auto">
              <a:xfrm>
                <a:off x="5986" y="3485"/>
                <a:ext cx="52" cy="51"/>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Oval 22">
                <a:extLst>
                  <a:ext uri="{FF2B5EF4-FFF2-40B4-BE49-F238E27FC236}">
                    <a16:creationId xmlns:a16="http://schemas.microsoft.com/office/drawing/2014/main" id="{65E37F89-113F-960F-8DE4-5E298DA13E57}"/>
                  </a:ext>
                </a:extLst>
              </p:cNvPr>
              <p:cNvSpPr>
                <a:spLocks noChangeArrowheads="1"/>
              </p:cNvSpPr>
              <p:nvPr/>
            </p:nvSpPr>
            <p:spPr bwMode="auto">
              <a:xfrm>
                <a:off x="5986" y="3485"/>
                <a:ext cx="52" cy="51"/>
              </a:xfrm>
              <a:prstGeom prst="ellipse">
                <a:avLst/>
              </a:pr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Rectangle 23">
                <a:extLst>
                  <a:ext uri="{FF2B5EF4-FFF2-40B4-BE49-F238E27FC236}">
                    <a16:creationId xmlns:a16="http://schemas.microsoft.com/office/drawing/2014/main" id="{4BF8ACE9-AFC0-F552-88A3-68FF4C104073}"/>
                  </a:ext>
                </a:extLst>
              </p:cNvPr>
              <p:cNvSpPr>
                <a:spLocks noChangeArrowheads="1"/>
              </p:cNvSpPr>
              <p:nvPr/>
            </p:nvSpPr>
            <p:spPr bwMode="auto">
              <a:xfrm rot="5400000">
                <a:off x="5848" y="3237"/>
                <a:ext cx="162" cy="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1" u="none" strike="noStrike" cap="none" normalizeH="0" baseline="0" dirty="0">
                    <a:ln>
                      <a:noFill/>
                    </a:ln>
                    <a:solidFill>
                      <a:srgbClr val="000000"/>
                    </a:solidFill>
                    <a:effectLst/>
                    <a:latin typeface="Times New Roman" panose="02020603050405020304" pitchFamily="18" charset="0"/>
                  </a:rPr>
                  <a:t>O</a:t>
                </a:r>
                <a:endParaRPr kumimoji="0" lang="en-US" altLang="en-US" sz="2800" b="0" i="0" u="none" strike="noStrike" cap="none" normalizeH="0" baseline="0" dirty="0">
                  <a:ln>
                    <a:noFill/>
                  </a:ln>
                  <a:solidFill>
                    <a:schemeClr val="tx1"/>
                  </a:solidFill>
                  <a:effectLst/>
                </a:endParaRPr>
              </a:p>
            </p:txBody>
          </p:sp>
        </p:grpSp>
        <p:sp>
          <p:nvSpPr>
            <p:cNvPr id="17" name="Rectangle 27">
              <a:extLst>
                <a:ext uri="{FF2B5EF4-FFF2-40B4-BE49-F238E27FC236}">
                  <a16:creationId xmlns:a16="http://schemas.microsoft.com/office/drawing/2014/main" id="{65D71692-0BDD-D893-875B-B20156A29F4A}"/>
                </a:ext>
              </a:extLst>
            </p:cNvPr>
            <p:cNvSpPr>
              <a:spLocks noChangeArrowheads="1"/>
            </p:cNvSpPr>
            <p:nvPr/>
          </p:nvSpPr>
          <p:spPr bwMode="auto">
            <a:xfrm>
              <a:off x="17377367" y="4923350"/>
              <a:ext cx="583991" cy="787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2800" b="1" i="1" dirty="0">
                  <a:solidFill>
                    <a:srgbClr val="000000"/>
                  </a:solidFill>
                  <a:latin typeface="Times New Roman" panose="02020603050405020304" pitchFamily="18" charset="0"/>
                </a:rPr>
                <a:t>M</a:t>
              </a:r>
              <a:endParaRPr kumimoji="0" lang="en-US" altLang="en-US" sz="2800" b="0" i="0" u="none" strike="noStrike" cap="none" normalizeH="0" baseline="0" dirty="0">
                <a:ln>
                  <a:noFill/>
                </a:ln>
                <a:solidFill>
                  <a:schemeClr val="tx1"/>
                </a:solidFill>
                <a:effectLst/>
              </a:endParaRPr>
            </a:p>
          </p:txBody>
        </p:sp>
      </p:grpSp>
      <p:grpSp>
        <p:nvGrpSpPr>
          <p:cNvPr id="23" name="Group 22">
            <a:extLst>
              <a:ext uri="{FF2B5EF4-FFF2-40B4-BE49-F238E27FC236}">
                <a16:creationId xmlns:a16="http://schemas.microsoft.com/office/drawing/2014/main" id="{68755D14-60EF-C425-CB2A-6E2D538FC3B2}"/>
              </a:ext>
            </a:extLst>
          </p:cNvPr>
          <p:cNvGrpSpPr/>
          <p:nvPr/>
        </p:nvGrpSpPr>
        <p:grpSpPr>
          <a:xfrm>
            <a:off x="16776201" y="2418353"/>
            <a:ext cx="1026607" cy="5362073"/>
            <a:chOff x="16776201" y="2418353"/>
            <a:chExt cx="1026607" cy="5362073"/>
          </a:xfrm>
        </p:grpSpPr>
        <p:sp>
          <p:nvSpPr>
            <p:cNvPr id="15" name="Line 10">
              <a:extLst>
                <a:ext uri="{FF2B5EF4-FFF2-40B4-BE49-F238E27FC236}">
                  <a16:creationId xmlns:a16="http://schemas.microsoft.com/office/drawing/2014/main" id="{4C1CC664-63BE-D080-EAAE-1D0D2CA7BCF3}"/>
                </a:ext>
              </a:extLst>
            </p:cNvPr>
            <p:cNvSpPr>
              <a:spLocks noChangeShapeType="1"/>
            </p:cNvSpPr>
            <p:nvPr/>
          </p:nvSpPr>
          <p:spPr bwMode="auto">
            <a:xfrm rot="16200000" flipV="1">
              <a:off x="14520605" y="5099390"/>
              <a:ext cx="5362073" cy="0"/>
            </a:xfrm>
            <a:prstGeom prst="line">
              <a:avLst/>
            </a:prstGeom>
            <a:noFill/>
            <a:ln w="31750" cap="flat">
              <a:solidFill>
                <a:srgbClr val="0000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Freeform 5">
              <a:extLst>
                <a:ext uri="{FF2B5EF4-FFF2-40B4-BE49-F238E27FC236}">
                  <a16:creationId xmlns:a16="http://schemas.microsoft.com/office/drawing/2014/main" id="{726F7794-FF2A-1B5B-02EE-4F778C57DC39}"/>
                </a:ext>
              </a:extLst>
            </p:cNvPr>
            <p:cNvSpPr>
              <a:spLocks/>
            </p:cNvSpPr>
            <p:nvPr/>
          </p:nvSpPr>
          <p:spPr bwMode="auto">
            <a:xfrm rot="2857027">
              <a:off x="16872761" y="4875037"/>
              <a:ext cx="216465" cy="409586"/>
            </a:xfrm>
            <a:custGeom>
              <a:avLst/>
              <a:gdLst>
                <a:gd name="T0" fmla="*/ 83 w 83"/>
                <a:gd name="T1" fmla="*/ 155 h 155"/>
                <a:gd name="T2" fmla="*/ 0 w 83"/>
                <a:gd name="T3" fmla="*/ 81 h 155"/>
                <a:gd name="T4" fmla="*/ 75 w 83"/>
                <a:gd name="T5" fmla="*/ 0 h 155"/>
              </a:gdLst>
              <a:ahLst/>
              <a:cxnLst>
                <a:cxn ang="0">
                  <a:pos x="T0" y="T1"/>
                </a:cxn>
                <a:cxn ang="0">
                  <a:pos x="T2" y="T3"/>
                </a:cxn>
                <a:cxn ang="0">
                  <a:pos x="T4" y="T5"/>
                </a:cxn>
              </a:cxnLst>
              <a:rect l="0" t="0" r="r" b="b"/>
              <a:pathLst>
                <a:path w="83" h="155">
                  <a:moveTo>
                    <a:pt x="83" y="155"/>
                  </a:moveTo>
                  <a:lnTo>
                    <a:pt x="0" y="81"/>
                  </a:lnTo>
                  <a:lnTo>
                    <a:pt x="75" y="0"/>
                  </a:lnTo>
                </a:path>
              </a:pathLst>
            </a:custGeom>
            <a:noFill/>
            <a:ln w="31750" cap="flat">
              <a:solidFill>
                <a:srgbClr val="40404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Rectangle 35">
              <a:extLst>
                <a:ext uri="{FF2B5EF4-FFF2-40B4-BE49-F238E27FC236}">
                  <a16:creationId xmlns:a16="http://schemas.microsoft.com/office/drawing/2014/main" id="{A64C8B3E-6134-9CE5-9FC1-0CD3B0E78820}"/>
                </a:ext>
              </a:extLst>
            </p:cNvPr>
            <p:cNvSpPr>
              <a:spLocks noChangeArrowheads="1"/>
            </p:cNvSpPr>
            <p:nvPr/>
          </p:nvSpPr>
          <p:spPr bwMode="auto">
            <a:xfrm>
              <a:off x="17435502" y="2886492"/>
              <a:ext cx="367306" cy="787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latin typeface="Arial" panose="020B0604020202020204" pitchFamily="34" charset="0"/>
                </a:rPr>
                <a:t>d</a:t>
              </a:r>
            </a:p>
          </p:txBody>
        </p:sp>
      </p:grpSp>
    </p:spTree>
    <p:extLst>
      <p:ext uri="{BB962C8B-B14F-4D97-AF65-F5344CB8AC3E}">
        <p14:creationId xmlns:p14="http://schemas.microsoft.com/office/powerpoint/2010/main" val="2737106644"/>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randombar(horizontal)">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additive="base">
                                        <p:cTn id="17" dur="500" fill="hold"/>
                                        <p:tgtEl>
                                          <p:spTgt spid="23"/>
                                        </p:tgtEl>
                                        <p:attrNameLst>
                                          <p:attrName>ppt_x</p:attrName>
                                        </p:attrNameLst>
                                      </p:cBhvr>
                                      <p:tavLst>
                                        <p:tav tm="0">
                                          <p:val>
                                            <p:strVal val="#ppt_x"/>
                                          </p:val>
                                        </p:tav>
                                        <p:tav tm="100000">
                                          <p:val>
                                            <p:strVal val="#ppt_x"/>
                                          </p:val>
                                        </p:tav>
                                      </p:tavLst>
                                    </p:anim>
                                    <p:anim calcmode="lin" valueType="num">
                                      <p:cBhvr additive="base">
                                        <p:cTn id="1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7">
                                            <p:txEl>
                                              <p:pRg st="1" end="1"/>
                                            </p:txEl>
                                          </p:spTgt>
                                        </p:tgtEl>
                                        <p:attrNameLst>
                                          <p:attrName>style.visibility</p:attrName>
                                        </p:attrNameLst>
                                      </p:cBhvr>
                                      <p:to>
                                        <p:strVal val="visible"/>
                                      </p:to>
                                    </p:set>
                                    <p:animEffect transition="in" filter="randombar(horizontal)">
                                      <p:cBhvr>
                                        <p:cTn id="23" dur="500"/>
                                        <p:tgtEl>
                                          <p:spTgt spid="7">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7">
                                            <p:txEl>
                                              <p:pRg st="2" end="2"/>
                                            </p:txEl>
                                          </p:spTgt>
                                        </p:tgtEl>
                                        <p:attrNameLst>
                                          <p:attrName>style.visibility</p:attrName>
                                        </p:attrNameLst>
                                      </p:cBhvr>
                                      <p:to>
                                        <p:strVal val="visible"/>
                                      </p:to>
                                    </p:set>
                                    <p:animEffect transition="in" filter="randombar(horizontal)">
                                      <p:cBhvr>
                                        <p:cTn id="28"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p:cNvSpPr/>
          <p:nvPr/>
        </p:nvSpPr>
        <p:spPr>
          <a:xfrm>
            <a:off x="498029" y="49532"/>
            <a:ext cx="17104171" cy="1824923"/>
          </a:xfrm>
          <a:prstGeom prst="rect">
            <a:avLst/>
          </a:prstGeom>
        </p:spPr>
        <p:txBody>
          <a:bodyPr wrap="square">
            <a:spAutoFit/>
          </a:bodyPr>
          <a:lstStyle/>
          <a:p>
            <a:pPr>
              <a:lnSpc>
                <a:spcPct val="150000"/>
              </a:lnSpc>
              <a:spcAft>
                <a:spcPts val="800"/>
              </a:spcAft>
            </a:pPr>
            <a:r>
              <a:rPr lang="en-US" sz="4000" kern="100" dirty="0">
                <a:ea typeface="Calibri" panose="020F0502020204030204" pitchFamily="34" charset="0"/>
                <a:cs typeface="Arial" panose="020B0604020202020204" pitchFamily="34" charset="0"/>
              </a:rPr>
              <a:t> </a:t>
            </a:r>
            <a:r>
              <a:rPr lang="en-US" sz="4000" kern="100" dirty="0">
                <a:latin typeface="Arial" panose="020B0604020202020204" pitchFamily="34" charset="0"/>
                <a:ea typeface="Calibri" panose="020F0502020204030204" pitchFamily="34" charset="0"/>
                <a:cs typeface="Arial" panose="020B0604020202020204" pitchFamily="34" charset="0"/>
              </a:rPr>
              <a:t>      </a:t>
            </a:r>
            <a:r>
              <a:rPr lang="vi-VN" sz="4000" dirty="0">
                <a:latin typeface="Arial "/>
              </a:rPr>
              <a:t>Cho đường tròn (O; R) và (O’; R’) tiếp xúc ngoài nhau tại điểm I. Gọi d là tiếp tuyến của (O; R) tại điểm I. Chứng minh d là tiếp tuyến của (O’; R’).</a:t>
            </a:r>
            <a:endParaRPr lang="en-US" sz="4000" kern="100" dirty="0">
              <a:latin typeface="Arial "/>
              <a:ea typeface="Calibri" panose="020F0502020204030204" pitchFamily="34" charset="0"/>
              <a:cs typeface="Arial" panose="020B0604020202020204" pitchFamily="34" charset="0"/>
            </a:endParaRPr>
          </a:p>
        </p:txBody>
      </p:sp>
      <p:pic>
        <p:nvPicPr>
          <p:cNvPr id="27" name="Picture 26"/>
          <p:cNvPicPr>
            <a:picLocks noChangeAspect="1"/>
          </p:cNvPicPr>
          <p:nvPr/>
        </p:nvPicPr>
        <p:blipFill>
          <a:blip r:embed="rId2"/>
          <a:stretch>
            <a:fillRect/>
          </a:stretch>
        </p:blipFill>
        <p:spPr>
          <a:xfrm rot="21128703">
            <a:off x="16729032" y="-717169"/>
            <a:ext cx="2085013" cy="1774090"/>
          </a:xfrm>
          <a:prstGeom prst="rect">
            <a:avLst/>
          </a:prstGeom>
        </p:spPr>
      </p:pic>
      <p:pic>
        <p:nvPicPr>
          <p:cNvPr id="4" name="Picture 38">
            <a:extLst>
              <a:ext uri="{FF2B5EF4-FFF2-40B4-BE49-F238E27FC236}">
                <a16:creationId xmlns:a16="http://schemas.microsoft.com/office/drawing/2014/main" id="{30B27C80-5618-6D67-A2A3-3078B05827E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980090" y="7931991"/>
            <a:ext cx="2307909" cy="2355009"/>
          </a:xfrm>
          <a:prstGeom prst="rect">
            <a:avLst/>
          </a:prstGeom>
        </p:spPr>
      </p:pic>
      <p:sp>
        <p:nvSpPr>
          <p:cNvPr id="5" name="TextBox 4">
            <a:extLst>
              <a:ext uri="{FF2B5EF4-FFF2-40B4-BE49-F238E27FC236}">
                <a16:creationId xmlns:a16="http://schemas.microsoft.com/office/drawing/2014/main" id="{BB65C653-BF85-2D21-C659-5F92A0504273}"/>
              </a:ext>
            </a:extLst>
          </p:cNvPr>
          <p:cNvSpPr txBox="1"/>
          <p:nvPr/>
        </p:nvSpPr>
        <p:spPr>
          <a:xfrm>
            <a:off x="161797" y="4178674"/>
            <a:ext cx="12674320" cy="1824923"/>
          </a:xfrm>
          <a:prstGeom prst="rect">
            <a:avLst/>
          </a:prstGeom>
          <a:noFill/>
        </p:spPr>
        <p:txBody>
          <a:bodyPr wrap="square">
            <a:spAutoFit/>
          </a:bodyPr>
          <a:lstStyle/>
          <a:p>
            <a:pPr>
              <a:lnSpc>
                <a:spcPct val="150000"/>
              </a:lnSpc>
            </a:pPr>
            <a:r>
              <a:rPr lang="vi-VN" sz="4000" b="1" dirty="0">
                <a:solidFill>
                  <a:srgbClr val="00B0F0"/>
                </a:solidFill>
                <a:latin typeface="Arial "/>
              </a:rPr>
              <a:t>Vì đường tròn (O; R) và (O’; R’) tiếp xúc ngoài nhau tại I nên O, I, O’ thẳng hàng và I nằm giữa O và O’.</a:t>
            </a:r>
          </a:p>
        </p:txBody>
      </p:sp>
      <p:grpSp>
        <p:nvGrpSpPr>
          <p:cNvPr id="12" name="Google Shape;305;p14">
            <a:extLst>
              <a:ext uri="{FF2B5EF4-FFF2-40B4-BE49-F238E27FC236}">
                <a16:creationId xmlns:a16="http://schemas.microsoft.com/office/drawing/2014/main" id="{97B514F8-0946-C0CF-D957-DED7BE7AF7D5}"/>
              </a:ext>
            </a:extLst>
          </p:cNvPr>
          <p:cNvGrpSpPr/>
          <p:nvPr/>
        </p:nvGrpSpPr>
        <p:grpSpPr>
          <a:xfrm flipH="1">
            <a:off x="187179" y="2850937"/>
            <a:ext cx="1699513" cy="1188276"/>
            <a:chOff x="7890477" y="787864"/>
            <a:chExt cx="2022200" cy="1289304"/>
          </a:xfrm>
        </p:grpSpPr>
        <p:pic>
          <p:nvPicPr>
            <p:cNvPr id="13" name="Google Shape;306;p14">
              <a:extLst>
                <a:ext uri="{FF2B5EF4-FFF2-40B4-BE49-F238E27FC236}">
                  <a16:creationId xmlns:a16="http://schemas.microsoft.com/office/drawing/2014/main" id="{5741719F-DC4C-685F-0E19-0DA0032F1C4E}"/>
                </a:ext>
              </a:extLst>
            </p:cNvPr>
            <p:cNvPicPr preferRelativeResize="0"/>
            <p:nvPr/>
          </p:nvPicPr>
          <p:blipFill rotWithShape="1">
            <a:blip r:embed="rId5">
              <a:alphaModFix/>
            </a:blip>
            <a:srcRect/>
            <a:stretch/>
          </p:blipFill>
          <p:spPr>
            <a:xfrm>
              <a:off x="7934187" y="787864"/>
              <a:ext cx="1912845" cy="1289304"/>
            </a:xfrm>
            <a:prstGeom prst="rect">
              <a:avLst/>
            </a:prstGeom>
            <a:noFill/>
            <a:ln>
              <a:noFill/>
            </a:ln>
          </p:spPr>
        </p:pic>
        <p:sp>
          <p:nvSpPr>
            <p:cNvPr id="14" name="Google Shape;307;p14">
              <a:extLst>
                <a:ext uri="{FF2B5EF4-FFF2-40B4-BE49-F238E27FC236}">
                  <a16:creationId xmlns:a16="http://schemas.microsoft.com/office/drawing/2014/main" id="{2613B949-3927-11D4-6B49-B293BBF9FE5C}"/>
                </a:ext>
              </a:extLst>
            </p:cNvPr>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sp>
        <p:nvSpPr>
          <p:cNvPr id="2" name="TextBox 1">
            <a:extLst>
              <a:ext uri="{FF2B5EF4-FFF2-40B4-BE49-F238E27FC236}">
                <a16:creationId xmlns:a16="http://schemas.microsoft.com/office/drawing/2014/main" id="{5B4833A9-E249-327A-FCED-FDDD6197BDB5}"/>
              </a:ext>
            </a:extLst>
          </p:cNvPr>
          <p:cNvSpPr txBox="1"/>
          <p:nvPr/>
        </p:nvSpPr>
        <p:spPr>
          <a:xfrm>
            <a:off x="242349" y="6501507"/>
            <a:ext cx="18026600" cy="1823704"/>
          </a:xfrm>
          <a:prstGeom prst="rect">
            <a:avLst/>
          </a:prstGeom>
          <a:noFill/>
        </p:spPr>
        <p:txBody>
          <a:bodyPr wrap="square">
            <a:spAutoFit/>
          </a:bodyPr>
          <a:lstStyle/>
          <a:p>
            <a:pPr>
              <a:lnSpc>
                <a:spcPct val="150000"/>
              </a:lnSpc>
            </a:pPr>
            <a:r>
              <a:rPr lang="vi-VN" sz="4000" b="1" dirty="0">
                <a:solidFill>
                  <a:srgbClr val="00B0F0"/>
                </a:solidFill>
                <a:latin typeface="Arial "/>
              </a:rPr>
              <a:t>Vì đường thẳng d là tiếp tuyến của đường tròn (O; R) tại I nên d ⊥ OI tại I.</a:t>
            </a:r>
            <a:endParaRPr lang="en-US" sz="4000" b="1" dirty="0">
              <a:solidFill>
                <a:srgbClr val="00B0F0"/>
              </a:solidFill>
              <a:latin typeface="Arial "/>
            </a:endParaRPr>
          </a:p>
          <a:p>
            <a:pPr>
              <a:lnSpc>
                <a:spcPct val="150000"/>
              </a:lnSpc>
            </a:pPr>
            <a:r>
              <a:rPr lang="vi-VN" sz="4000" b="1" dirty="0">
                <a:solidFill>
                  <a:srgbClr val="00B0F0"/>
                </a:solidFill>
                <a:latin typeface="Arial "/>
              </a:rPr>
              <a:t>Do đó d ⊥ O’I tại I, mà I </a:t>
            </a:r>
            <a:r>
              <a:rPr lang="en-US" sz="4000" b="1" kern="100" dirty="0">
                <a:solidFill>
                  <a:srgbClr val="00B0F0"/>
                </a:solidFill>
                <a:latin typeface="Arial "/>
                <a:ea typeface="Times New Roman" panose="02020603050405020304" pitchFamily="18" charset="0"/>
                <a:cs typeface="Arial" panose="020B0604020202020204" pitchFamily="34" charset="0"/>
                <a:sym typeface="Symbol" panose="05050102010706020507" pitchFamily="18" charset="2"/>
              </a:rPr>
              <a:t> </a:t>
            </a:r>
            <a:r>
              <a:rPr lang="vi-VN" sz="4000" b="1" dirty="0">
                <a:solidFill>
                  <a:srgbClr val="00B0F0"/>
                </a:solidFill>
                <a:latin typeface="Arial "/>
              </a:rPr>
              <a:t>(O’; R’) nên d là tiếp tuyến của (O’; R’).</a:t>
            </a:r>
          </a:p>
        </p:txBody>
      </p:sp>
      <p:pic>
        <p:nvPicPr>
          <p:cNvPr id="11" name="Picture 10">
            <a:extLst>
              <a:ext uri="{FF2B5EF4-FFF2-40B4-BE49-F238E27FC236}">
                <a16:creationId xmlns:a16="http://schemas.microsoft.com/office/drawing/2014/main" id="{BA7F08D3-7311-4897-E916-3C0E5F77F8DE}"/>
              </a:ext>
            </a:extLst>
          </p:cNvPr>
          <p:cNvPicPr>
            <a:picLocks noChangeAspect="1"/>
          </p:cNvPicPr>
          <p:nvPr/>
        </p:nvPicPr>
        <p:blipFill rotWithShape="1">
          <a:blip r:embed="rId6"/>
          <a:srcRect t="10127" r="11373"/>
          <a:stretch/>
        </p:blipFill>
        <p:spPr>
          <a:xfrm>
            <a:off x="242349" y="49532"/>
            <a:ext cx="1187675" cy="1300177"/>
          </a:xfrm>
          <a:prstGeom prst="rect">
            <a:avLst/>
          </a:prstGeom>
        </p:spPr>
      </p:pic>
      <p:pic>
        <p:nvPicPr>
          <p:cNvPr id="26" name="Picture 25">
            <a:extLst>
              <a:ext uri="{FF2B5EF4-FFF2-40B4-BE49-F238E27FC236}">
                <a16:creationId xmlns:a16="http://schemas.microsoft.com/office/drawing/2014/main" id="{51399614-E749-685E-4C5E-0435CA866BD1}"/>
              </a:ext>
            </a:extLst>
          </p:cNvPr>
          <p:cNvPicPr>
            <a:picLocks noChangeAspect="1"/>
          </p:cNvPicPr>
          <p:nvPr/>
        </p:nvPicPr>
        <p:blipFill rotWithShape="1">
          <a:blip r:embed="rId7"/>
          <a:srcRect l="22960" t="4337" r="13756" b="8573"/>
          <a:stretch/>
        </p:blipFill>
        <p:spPr>
          <a:xfrm>
            <a:off x="12496800" y="1997360"/>
            <a:ext cx="5520917" cy="4668147"/>
          </a:xfrm>
          <a:prstGeom prst="rect">
            <a:avLst/>
          </a:prstGeom>
        </p:spPr>
      </p:pic>
    </p:spTree>
    <p:extLst>
      <p:ext uri="{BB962C8B-B14F-4D97-AF65-F5344CB8AC3E}">
        <p14:creationId xmlns:p14="http://schemas.microsoft.com/office/powerpoint/2010/main" val="115421234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fade">
                                      <p:cBhvr>
                                        <p:cTn id="14" dur="1000"/>
                                        <p:tgtEl>
                                          <p:spTgt spid="2">
                                            <p:txEl>
                                              <p:pRg st="0" end="0"/>
                                            </p:txEl>
                                          </p:spTgt>
                                        </p:tgtEl>
                                      </p:cBhvr>
                                    </p:animEffect>
                                    <p:anim calcmode="lin" valueType="num">
                                      <p:cBhvr>
                                        <p:cTn id="15"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1" end="1"/>
                                            </p:txEl>
                                          </p:spTgt>
                                        </p:tgtEl>
                                        <p:attrNameLst>
                                          <p:attrName>style.visibility</p:attrName>
                                        </p:attrNameLst>
                                      </p:cBhvr>
                                      <p:to>
                                        <p:strVal val="visible"/>
                                      </p:to>
                                    </p:set>
                                    <p:animEffect transition="in" filter="fade">
                                      <p:cBhvr>
                                        <p:cTn id="21" dur="1000"/>
                                        <p:tgtEl>
                                          <p:spTgt spid="2">
                                            <p:txEl>
                                              <p:pRg st="1" end="1"/>
                                            </p:txEl>
                                          </p:spTgt>
                                        </p:tgtEl>
                                      </p:cBhvr>
                                    </p:animEffect>
                                    <p:anim calcmode="lin" valueType="num">
                                      <p:cBhvr>
                                        <p:cTn id="22"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Online Media 1" title="Máy mài Pin Dekton Model: M21 AG9600PRO">
            <a:hlinkClick r:id="" action="ppaction://media"/>
            <a:extLst>
              <a:ext uri="{FF2B5EF4-FFF2-40B4-BE49-F238E27FC236}">
                <a16:creationId xmlns:a16="http://schemas.microsoft.com/office/drawing/2014/main" id="{59364219-529B-2528-236B-BA90EEE4A7B9}"/>
              </a:ext>
            </a:extLst>
          </p:cNvPr>
          <p:cNvPicPr>
            <a:picLocks noRot="1" noChangeAspect="1"/>
          </p:cNvPicPr>
          <p:nvPr>
            <a:videoFile r:link="rId1"/>
          </p:nvPr>
        </p:nvPicPr>
        <p:blipFill>
          <a:blip r:embed="rId3"/>
          <a:stretch>
            <a:fillRect/>
          </a:stretch>
        </p:blipFill>
        <p:spPr>
          <a:xfrm>
            <a:off x="4064000" y="2273300"/>
            <a:ext cx="10160000" cy="5740400"/>
          </a:xfrm>
          <a:prstGeom prst="rect">
            <a:avLst/>
          </a:prstGeom>
        </p:spPr>
      </p:pic>
    </p:spTree>
    <p:extLst>
      <p:ext uri="{BB962C8B-B14F-4D97-AF65-F5344CB8AC3E}">
        <p14:creationId xmlns:p14="http://schemas.microsoft.com/office/powerpoint/2010/main" val="3560636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5"/>
          <p:cNvPicPr>
            <a:picLocks noChangeAspect="1"/>
          </p:cNvPicPr>
          <p:nvPr/>
        </p:nvPicPr>
        <p:blipFill>
          <a:blip r:embed="rId2"/>
          <a:srcRect/>
          <a:stretch>
            <a:fillRect/>
          </a:stretch>
        </p:blipFill>
        <p:spPr>
          <a:xfrm>
            <a:off x="16764000" y="-38100"/>
            <a:ext cx="1209072" cy="1300077"/>
          </a:xfrm>
          <a:prstGeom prst="rect">
            <a:avLst/>
          </a:prstGeom>
        </p:spPr>
      </p:pic>
      <p:grpSp>
        <p:nvGrpSpPr>
          <p:cNvPr id="2" name="Google Shape;305;p14">
            <a:extLst>
              <a:ext uri="{FF2B5EF4-FFF2-40B4-BE49-F238E27FC236}">
                <a16:creationId xmlns:a16="http://schemas.microsoft.com/office/drawing/2014/main" id="{1575B06D-149C-03EC-121C-32AD587ED8E4}"/>
              </a:ext>
            </a:extLst>
          </p:cNvPr>
          <p:cNvGrpSpPr/>
          <p:nvPr/>
        </p:nvGrpSpPr>
        <p:grpSpPr>
          <a:xfrm flipH="1">
            <a:off x="-76200" y="4207185"/>
            <a:ext cx="2351174" cy="1289304"/>
            <a:chOff x="7837953" y="804641"/>
            <a:chExt cx="2022200" cy="1289304"/>
          </a:xfrm>
        </p:grpSpPr>
        <p:pic>
          <p:nvPicPr>
            <p:cNvPr id="3" name="Google Shape;306;p14">
              <a:extLst>
                <a:ext uri="{FF2B5EF4-FFF2-40B4-BE49-F238E27FC236}">
                  <a16:creationId xmlns:a16="http://schemas.microsoft.com/office/drawing/2014/main" id="{F9BD363C-D864-F042-FDEE-183221802A87}"/>
                </a:ext>
              </a:extLst>
            </p:cNvPr>
            <p:cNvPicPr preferRelativeResize="0"/>
            <p:nvPr/>
          </p:nvPicPr>
          <p:blipFill rotWithShape="1">
            <a:blip r:embed="rId3">
              <a:alphaModFix/>
            </a:blip>
            <a:srcRect/>
            <a:stretch/>
          </p:blipFill>
          <p:spPr>
            <a:xfrm>
              <a:off x="7974522" y="804641"/>
              <a:ext cx="1828800" cy="1289304"/>
            </a:xfrm>
            <a:prstGeom prst="rect">
              <a:avLst/>
            </a:prstGeom>
            <a:noFill/>
            <a:ln>
              <a:noFill/>
            </a:ln>
          </p:spPr>
        </p:pic>
        <p:sp>
          <p:nvSpPr>
            <p:cNvPr id="4" name="Google Shape;307;p14">
              <a:extLst>
                <a:ext uri="{FF2B5EF4-FFF2-40B4-BE49-F238E27FC236}">
                  <a16:creationId xmlns:a16="http://schemas.microsoft.com/office/drawing/2014/main" id="{8CA80994-8679-1817-998E-54D502BA3EBD}"/>
                </a:ext>
              </a:extLst>
            </p:cNvPr>
            <p:cNvSpPr txBox="1"/>
            <p:nvPr/>
          </p:nvSpPr>
          <p:spPr>
            <a:xfrm>
              <a:off x="7837953" y="873633"/>
              <a:ext cx="2022200"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D2E739D2-DBA6-85D7-D390-19FB14EEBCAA}"/>
                  </a:ext>
                </a:extLst>
              </p:cNvPr>
              <p:cNvSpPr txBox="1"/>
              <p:nvPr/>
            </p:nvSpPr>
            <p:spPr>
              <a:xfrm>
                <a:off x="685800" y="5936700"/>
                <a:ext cx="16838804" cy="3764236"/>
              </a:xfrm>
              <a:prstGeom prst="rect">
                <a:avLst/>
              </a:prstGeom>
              <a:noFill/>
            </p:spPr>
            <p:txBody>
              <a:bodyPr wrap="square">
                <a:spAutoFit/>
              </a:bodyPr>
              <a:lstStyle/>
              <a:p>
                <a:pPr>
                  <a:lnSpc>
                    <a:spcPct val="150000"/>
                  </a:lnSpc>
                  <a:spcAft>
                    <a:spcPts val="800"/>
                  </a:spcAft>
                </a:pPr>
                <a:r>
                  <a:rPr lang="vi-VN" sz="4000" b="1" kern="100" dirty="0">
                    <a:solidFill>
                      <a:srgbClr val="00B0F0"/>
                    </a:solidFill>
                    <a:latin typeface="Arial "/>
                    <a:ea typeface="Times New Roman" panose="02020603050405020304" pitchFamily="18" charset="0"/>
                    <a:cs typeface="Arial" panose="020B0604020202020204" pitchFamily="34" charset="0"/>
                  </a:rPr>
                  <a:t>Vì OI là đường kính</a:t>
                </a:r>
                <a:r>
                  <a:rPr lang="en-US" sz="4000" b="1" kern="100" dirty="0">
                    <a:solidFill>
                      <a:srgbClr val="00B0F0"/>
                    </a:solidFill>
                    <a:latin typeface="Arial "/>
                    <a:ea typeface="Times New Roman" panose="02020603050405020304" pitchFamily="18" charset="0"/>
                    <a:cs typeface="Arial" panose="020B0604020202020204" pitchFamily="34" charset="0"/>
                  </a:rPr>
                  <a:t>, </a:t>
                </a:r>
                <a:r>
                  <a:rPr lang="vi-VN" sz="4000" b="1" kern="100" dirty="0">
                    <a:solidFill>
                      <a:srgbClr val="00B0F0"/>
                    </a:solidFill>
                    <a:latin typeface="Arial "/>
                    <a:ea typeface="Times New Roman" panose="02020603050405020304" pitchFamily="18" charset="0"/>
                    <a:cs typeface="Arial" panose="020B0604020202020204" pitchFamily="34" charset="0"/>
                  </a:rPr>
                  <a:t>KM là bán kính của (K) nên KM = </a:t>
                </a:r>
                <a14:m>
                  <m:oMath xmlns:m="http://schemas.openxmlformats.org/officeDocument/2006/math">
                    <m:f>
                      <m:fPr>
                        <m:ctrlPr>
                          <a:rPr lang="en-US" sz="4000" b="1" i="1">
                            <a:solidFill>
                              <a:srgbClr val="00B0F0"/>
                            </a:solidFill>
                            <a:latin typeface="Cambria Math" panose="02040503050406030204" pitchFamily="18" charset="0"/>
                            <a:ea typeface="Arial" panose="020B0604020202020204" pitchFamily="34" charset="0"/>
                            <a:cs typeface="Times New Roman" panose="02020603050405020304" pitchFamily="18" charset="0"/>
                          </a:rPr>
                        </m:ctrlPr>
                      </m:fPr>
                      <m:num>
                        <m:r>
                          <a:rPr lang="en-US" sz="4000" b="1" i="1">
                            <a:solidFill>
                              <a:srgbClr val="00B0F0"/>
                            </a:solidFill>
                            <a:latin typeface="Cambria Math" panose="02040503050406030204" pitchFamily="18" charset="0"/>
                            <a:ea typeface="Arial" panose="020B0604020202020204" pitchFamily="34" charset="0"/>
                            <a:cs typeface="Times New Roman" panose="02020603050405020304" pitchFamily="18" charset="0"/>
                          </a:rPr>
                          <m:t>𝟏</m:t>
                        </m:r>
                      </m:num>
                      <m:den>
                        <m:r>
                          <a:rPr lang="en-US" sz="4000" b="1" i="1" smtClean="0">
                            <a:solidFill>
                              <a:srgbClr val="00B0F0"/>
                            </a:solidFill>
                            <a:latin typeface="Cambria Math" panose="02040503050406030204" pitchFamily="18" charset="0"/>
                            <a:ea typeface="Arial" panose="020B0604020202020204" pitchFamily="34" charset="0"/>
                            <a:cs typeface="Times New Roman" panose="02020603050405020304" pitchFamily="18" charset="0"/>
                          </a:rPr>
                          <m:t>𝟐</m:t>
                        </m:r>
                      </m:den>
                    </m:f>
                  </m:oMath>
                </a14:m>
                <a:r>
                  <a:rPr lang="vi-VN" sz="4000" b="1" kern="100" dirty="0">
                    <a:solidFill>
                      <a:srgbClr val="00B0F0"/>
                    </a:solidFill>
                    <a:latin typeface="Arial "/>
                    <a:ea typeface="Times New Roman" panose="02020603050405020304" pitchFamily="18" charset="0"/>
                    <a:cs typeface="Arial" panose="020B0604020202020204" pitchFamily="34" charset="0"/>
                  </a:rPr>
                  <a:t> OI.</a:t>
                </a:r>
              </a:p>
              <a:p>
                <a:pPr>
                  <a:lnSpc>
                    <a:spcPct val="150000"/>
                  </a:lnSpc>
                  <a:spcAft>
                    <a:spcPts val="800"/>
                  </a:spcAft>
                </a:pPr>
                <a:r>
                  <a:rPr lang="vi-VN" sz="4000" b="1" kern="100" dirty="0">
                    <a:solidFill>
                      <a:srgbClr val="00B0F0"/>
                    </a:solidFill>
                    <a:latin typeface="Arial "/>
                    <a:ea typeface="Times New Roman" panose="02020603050405020304" pitchFamily="18" charset="0"/>
                    <a:cs typeface="Arial" panose="020B0604020202020204" pitchFamily="34" charset="0"/>
                  </a:rPr>
                  <a:t>Xét </a:t>
                </a:r>
                <a:r>
                  <a:rPr lang="vi-VN" sz="4000" b="1" dirty="0">
                    <a:solidFill>
                      <a:srgbClr val="00B0F0"/>
                    </a:solidFill>
                    <a:latin typeface="Arial "/>
                  </a:rPr>
                  <a:t>∆O</a:t>
                </a:r>
                <a:r>
                  <a:rPr lang="vi-VN" sz="4000" b="1" kern="100" dirty="0">
                    <a:solidFill>
                      <a:srgbClr val="00B0F0"/>
                    </a:solidFill>
                    <a:latin typeface="Arial "/>
                    <a:ea typeface="Times New Roman" panose="02020603050405020304" pitchFamily="18" charset="0"/>
                    <a:cs typeface="Arial" panose="020B0604020202020204" pitchFamily="34" charset="0"/>
                  </a:rPr>
                  <a:t>IM có  KM = </a:t>
                </a:r>
                <a14:m>
                  <m:oMath xmlns:m="http://schemas.openxmlformats.org/officeDocument/2006/math">
                    <m:f>
                      <m:fPr>
                        <m:ctrlPr>
                          <a:rPr lang="en-US" sz="4000" b="1" i="1">
                            <a:solidFill>
                              <a:srgbClr val="00B0F0"/>
                            </a:solidFill>
                            <a:latin typeface="Cambria Math" panose="02040503050406030204" pitchFamily="18" charset="0"/>
                            <a:ea typeface="Arial" panose="020B0604020202020204" pitchFamily="34" charset="0"/>
                            <a:cs typeface="Times New Roman" panose="02020603050405020304" pitchFamily="18" charset="0"/>
                          </a:rPr>
                        </m:ctrlPr>
                      </m:fPr>
                      <m:num>
                        <m:r>
                          <a:rPr lang="en-US" sz="4000" b="1" i="1">
                            <a:solidFill>
                              <a:srgbClr val="00B0F0"/>
                            </a:solidFill>
                            <a:latin typeface="Cambria Math" panose="02040503050406030204" pitchFamily="18" charset="0"/>
                            <a:ea typeface="Arial" panose="020B0604020202020204" pitchFamily="34" charset="0"/>
                            <a:cs typeface="Times New Roman" panose="02020603050405020304" pitchFamily="18" charset="0"/>
                          </a:rPr>
                          <m:t>𝟏</m:t>
                        </m:r>
                      </m:num>
                      <m:den>
                        <m:r>
                          <a:rPr lang="en-US" sz="4000" b="1" i="1">
                            <a:solidFill>
                              <a:srgbClr val="00B0F0"/>
                            </a:solidFill>
                            <a:latin typeface="Cambria Math" panose="02040503050406030204" pitchFamily="18" charset="0"/>
                            <a:ea typeface="Arial" panose="020B0604020202020204" pitchFamily="34" charset="0"/>
                            <a:cs typeface="Times New Roman" panose="02020603050405020304" pitchFamily="18" charset="0"/>
                          </a:rPr>
                          <m:t>𝟐</m:t>
                        </m:r>
                      </m:den>
                    </m:f>
                  </m:oMath>
                </a14:m>
                <a:r>
                  <a:rPr lang="vi-VN" sz="4000" b="1" kern="100" dirty="0">
                    <a:solidFill>
                      <a:srgbClr val="00B0F0"/>
                    </a:solidFill>
                    <a:latin typeface="Arial "/>
                    <a:ea typeface="Times New Roman" panose="02020603050405020304" pitchFamily="18" charset="0"/>
                    <a:cs typeface="Arial" panose="020B0604020202020204" pitchFamily="34" charset="0"/>
                  </a:rPr>
                  <a:t> OI nên </a:t>
                </a:r>
                <a:r>
                  <a:rPr lang="vi-VN" sz="4000" b="1" dirty="0">
                    <a:solidFill>
                      <a:srgbClr val="00B0F0"/>
                    </a:solidFill>
                    <a:latin typeface="Arial "/>
                  </a:rPr>
                  <a:t>∆</a:t>
                </a:r>
                <a:r>
                  <a:rPr lang="vi-VN" sz="4000" b="1" kern="100" dirty="0">
                    <a:solidFill>
                      <a:srgbClr val="00B0F0"/>
                    </a:solidFill>
                    <a:latin typeface="Arial "/>
                    <a:ea typeface="Times New Roman" panose="02020603050405020304" pitchFamily="18" charset="0"/>
                    <a:cs typeface="Arial" panose="020B0604020202020204" pitchFamily="34" charset="0"/>
                  </a:rPr>
                  <a:t>MOI vuông tại M. </a:t>
                </a:r>
                <a:r>
                  <a:rPr lang="en-US" sz="4000" b="1" kern="100" dirty="0" err="1">
                    <a:solidFill>
                      <a:srgbClr val="00B0F0"/>
                    </a:solidFill>
                    <a:latin typeface="Arial "/>
                    <a:ea typeface="Times New Roman" panose="02020603050405020304" pitchFamily="18" charset="0"/>
                    <a:cs typeface="Arial" panose="020B0604020202020204" pitchFamily="34" charset="0"/>
                  </a:rPr>
                  <a:t>Suy</a:t>
                </a:r>
                <a:r>
                  <a:rPr lang="en-US" sz="4000" b="1" kern="100" dirty="0">
                    <a:solidFill>
                      <a:srgbClr val="00B0F0"/>
                    </a:solidFill>
                    <a:latin typeface="Arial "/>
                    <a:ea typeface="Times New Roman" panose="02020603050405020304" pitchFamily="18" charset="0"/>
                    <a:cs typeface="Arial" panose="020B0604020202020204" pitchFamily="34" charset="0"/>
                  </a:rPr>
                  <a:t> </a:t>
                </a:r>
                <a:r>
                  <a:rPr lang="en-US" sz="4000" b="1" kern="100" dirty="0" err="1">
                    <a:solidFill>
                      <a:srgbClr val="00B0F0"/>
                    </a:solidFill>
                    <a:latin typeface="Arial "/>
                    <a:ea typeface="Times New Roman" panose="02020603050405020304" pitchFamily="18" charset="0"/>
                    <a:cs typeface="Arial" panose="020B0604020202020204" pitchFamily="34" charset="0"/>
                  </a:rPr>
                  <a:t>ra</a:t>
                </a:r>
                <a:r>
                  <a:rPr lang="en-US" sz="4000" b="1" kern="100" dirty="0">
                    <a:solidFill>
                      <a:srgbClr val="00B0F0"/>
                    </a:solidFill>
                    <a:latin typeface="Arial "/>
                    <a:ea typeface="Times New Roman" panose="02020603050405020304" pitchFamily="18" charset="0"/>
                    <a:cs typeface="Arial" panose="020B0604020202020204" pitchFamily="34" charset="0"/>
                  </a:rPr>
                  <a:t> </a:t>
                </a:r>
                <a:r>
                  <a:rPr lang="vi-VN" sz="4000" b="1" kern="100" dirty="0">
                    <a:solidFill>
                      <a:srgbClr val="00B0F0"/>
                    </a:solidFill>
                    <a:latin typeface="Arial "/>
                    <a:ea typeface="Times New Roman" panose="02020603050405020304" pitchFamily="18" charset="0"/>
                    <a:cs typeface="Arial" panose="020B0604020202020204" pitchFamily="34" charset="0"/>
                  </a:rPr>
                  <a:t>IM</a:t>
                </a:r>
                <a:r>
                  <a:rPr lang="en-US" sz="4000" b="1" kern="100" dirty="0">
                    <a:solidFill>
                      <a:srgbClr val="00B0F0"/>
                    </a:solidFill>
                    <a:latin typeface="Arial "/>
                    <a:ea typeface="Times New Roman" panose="02020603050405020304" pitchFamily="18" charset="0"/>
                    <a:cs typeface="Arial" panose="020B0604020202020204" pitchFamily="34" charset="0"/>
                  </a:rPr>
                  <a:t> </a:t>
                </a:r>
                <a:r>
                  <a:rPr lang="vi-VN" sz="4000" b="1" dirty="0">
                    <a:solidFill>
                      <a:srgbClr val="00B0F0"/>
                    </a:solidFill>
                    <a:latin typeface="Arial "/>
                  </a:rPr>
                  <a:t>⊥</a:t>
                </a:r>
                <a:r>
                  <a:rPr lang="vi-VN" sz="4000" b="1" kern="100" dirty="0">
                    <a:solidFill>
                      <a:srgbClr val="00B0F0"/>
                    </a:solidFill>
                    <a:latin typeface="Arial "/>
                    <a:ea typeface="Times New Roman" panose="02020603050405020304" pitchFamily="18" charset="0"/>
                    <a:cs typeface="Arial" panose="020B0604020202020204" pitchFamily="34" charset="0"/>
                  </a:rPr>
                  <a:t> OM tại M</a:t>
                </a:r>
                <a:r>
                  <a:rPr lang="en-US" sz="4000" b="1" kern="100" dirty="0">
                    <a:solidFill>
                      <a:srgbClr val="00B0F0"/>
                    </a:solidFill>
                    <a:latin typeface="Arial "/>
                    <a:ea typeface="Times New Roman" panose="02020603050405020304" pitchFamily="18" charset="0"/>
                    <a:cs typeface="Arial" panose="020B0604020202020204" pitchFamily="34" charset="0"/>
                  </a:rPr>
                  <a:t>.</a:t>
                </a:r>
              </a:p>
              <a:p>
                <a:pPr>
                  <a:lnSpc>
                    <a:spcPct val="150000"/>
                  </a:lnSpc>
                  <a:spcAft>
                    <a:spcPts val="800"/>
                  </a:spcAft>
                </a:pPr>
                <a:r>
                  <a:rPr lang="en-US" sz="4000" b="1" kern="100" dirty="0" err="1">
                    <a:solidFill>
                      <a:srgbClr val="00B0F0"/>
                    </a:solidFill>
                    <a:latin typeface="Arial "/>
                    <a:ea typeface="Times New Roman" panose="02020603050405020304" pitchFamily="18" charset="0"/>
                    <a:cs typeface="Arial" panose="020B0604020202020204" pitchFamily="34" charset="0"/>
                  </a:rPr>
                  <a:t>Vì</a:t>
                </a:r>
                <a:r>
                  <a:rPr lang="en-US" sz="4000" b="1" kern="100" dirty="0">
                    <a:solidFill>
                      <a:srgbClr val="00B0F0"/>
                    </a:solidFill>
                    <a:latin typeface="Arial "/>
                    <a:ea typeface="Times New Roman" panose="02020603050405020304" pitchFamily="18" charset="0"/>
                    <a:cs typeface="Arial" panose="020B0604020202020204" pitchFamily="34" charset="0"/>
                  </a:rPr>
                  <a:t> </a:t>
                </a:r>
                <a:r>
                  <a:rPr lang="vi-VN" sz="4000" b="1" kern="100" dirty="0">
                    <a:solidFill>
                      <a:srgbClr val="00B0F0"/>
                    </a:solidFill>
                    <a:latin typeface="Arial "/>
                    <a:ea typeface="Times New Roman" panose="02020603050405020304" pitchFamily="18" charset="0"/>
                    <a:cs typeface="Arial" panose="020B0604020202020204" pitchFamily="34" charset="0"/>
                  </a:rPr>
                  <a:t> M</a:t>
                </a:r>
                <a:r>
                  <a:rPr lang="en-US" sz="4000" b="1" kern="100" dirty="0">
                    <a:solidFill>
                      <a:srgbClr val="00B0F0"/>
                    </a:solidFill>
                    <a:latin typeface="Arial "/>
                    <a:ea typeface="Times New Roman" panose="02020603050405020304" pitchFamily="18" charset="0"/>
                    <a:cs typeface="Arial" panose="020B0604020202020204" pitchFamily="34" charset="0"/>
                  </a:rPr>
                  <a:t> </a:t>
                </a:r>
                <a:r>
                  <a:rPr lang="en-US" sz="4000" b="1" kern="100" dirty="0">
                    <a:solidFill>
                      <a:srgbClr val="00B0F0"/>
                    </a:solidFill>
                    <a:latin typeface="Arial "/>
                    <a:ea typeface="Times New Roman" panose="02020603050405020304" pitchFamily="18" charset="0"/>
                    <a:cs typeface="Arial" panose="020B0604020202020204" pitchFamily="34" charset="0"/>
                    <a:sym typeface="Symbol" panose="05050102010706020507" pitchFamily="18" charset="2"/>
                  </a:rPr>
                  <a:t> (O) </a:t>
                </a:r>
                <a:r>
                  <a:rPr lang="en-US" sz="4000" b="1" kern="100" dirty="0" err="1">
                    <a:solidFill>
                      <a:srgbClr val="00B0F0"/>
                    </a:solidFill>
                    <a:latin typeface="Arial "/>
                    <a:ea typeface="Times New Roman" panose="02020603050405020304" pitchFamily="18" charset="0"/>
                    <a:cs typeface="Arial" panose="020B0604020202020204" pitchFamily="34" charset="0"/>
                    <a:sym typeface="Symbol" panose="05050102010706020507" pitchFamily="18" charset="2"/>
                  </a:rPr>
                  <a:t>và</a:t>
                </a:r>
                <a:r>
                  <a:rPr lang="en-US" sz="4000" b="1" kern="100" dirty="0">
                    <a:solidFill>
                      <a:srgbClr val="00B0F0"/>
                    </a:solidFill>
                    <a:latin typeface="Arial "/>
                    <a:ea typeface="Times New Roman" panose="02020603050405020304" pitchFamily="18" charset="0"/>
                    <a:cs typeface="Arial" panose="020B0604020202020204" pitchFamily="34" charset="0"/>
                    <a:sym typeface="Symbol" panose="05050102010706020507" pitchFamily="18" charset="2"/>
                  </a:rPr>
                  <a:t> </a:t>
                </a:r>
                <a:r>
                  <a:rPr lang="vi-VN" sz="4000" b="1" kern="100" dirty="0">
                    <a:solidFill>
                      <a:srgbClr val="00B0F0"/>
                    </a:solidFill>
                    <a:latin typeface="Arial "/>
                    <a:ea typeface="Times New Roman" panose="02020603050405020304" pitchFamily="18" charset="0"/>
                    <a:cs typeface="Arial" panose="020B0604020202020204" pitchFamily="34" charset="0"/>
                  </a:rPr>
                  <a:t>IM</a:t>
                </a:r>
                <a:r>
                  <a:rPr lang="en-US" sz="4000" b="1" kern="100" dirty="0">
                    <a:solidFill>
                      <a:srgbClr val="00B0F0"/>
                    </a:solidFill>
                    <a:latin typeface="Arial "/>
                    <a:ea typeface="Times New Roman" panose="02020603050405020304" pitchFamily="18" charset="0"/>
                    <a:cs typeface="Arial" panose="020B0604020202020204" pitchFamily="34" charset="0"/>
                  </a:rPr>
                  <a:t> </a:t>
                </a:r>
                <a:r>
                  <a:rPr lang="vi-VN" sz="4000" b="1" dirty="0">
                    <a:solidFill>
                      <a:srgbClr val="00B0F0"/>
                    </a:solidFill>
                    <a:latin typeface="Arial "/>
                  </a:rPr>
                  <a:t>⊥</a:t>
                </a:r>
                <a:r>
                  <a:rPr lang="vi-VN" sz="4000" b="1" kern="100" dirty="0">
                    <a:solidFill>
                      <a:srgbClr val="00B0F0"/>
                    </a:solidFill>
                    <a:latin typeface="Arial "/>
                    <a:ea typeface="Times New Roman" panose="02020603050405020304" pitchFamily="18" charset="0"/>
                    <a:cs typeface="Arial" panose="020B0604020202020204" pitchFamily="34" charset="0"/>
                  </a:rPr>
                  <a:t> OM tại M</a:t>
                </a:r>
                <a:r>
                  <a:rPr lang="en-US" sz="4000" b="1" kern="100" dirty="0">
                    <a:solidFill>
                      <a:srgbClr val="00B0F0"/>
                    </a:solidFill>
                    <a:latin typeface="Arial "/>
                    <a:ea typeface="Times New Roman" panose="02020603050405020304" pitchFamily="18" charset="0"/>
                    <a:cs typeface="Arial" panose="020B0604020202020204" pitchFamily="34" charset="0"/>
                  </a:rPr>
                  <a:t> </a:t>
                </a:r>
                <a:r>
                  <a:rPr lang="en-US" sz="4000" b="1" kern="100" dirty="0" err="1">
                    <a:solidFill>
                      <a:srgbClr val="00B0F0"/>
                    </a:solidFill>
                    <a:latin typeface="Arial "/>
                    <a:ea typeface="Times New Roman" panose="02020603050405020304" pitchFamily="18" charset="0"/>
                    <a:cs typeface="Arial" panose="020B0604020202020204" pitchFamily="34" charset="0"/>
                  </a:rPr>
                  <a:t>nên</a:t>
                </a:r>
                <a:r>
                  <a:rPr lang="en-US" sz="4000" b="1" kern="100" dirty="0">
                    <a:solidFill>
                      <a:srgbClr val="00B0F0"/>
                    </a:solidFill>
                    <a:latin typeface="Arial "/>
                    <a:ea typeface="Times New Roman" panose="02020603050405020304" pitchFamily="18" charset="0"/>
                    <a:cs typeface="Arial" panose="020B0604020202020204" pitchFamily="34" charset="0"/>
                  </a:rPr>
                  <a:t> </a:t>
                </a:r>
                <a:r>
                  <a:rPr lang="vi-VN" sz="4000" b="1" kern="100" dirty="0">
                    <a:solidFill>
                      <a:srgbClr val="00B0F0"/>
                    </a:solidFill>
                    <a:latin typeface="Arial "/>
                    <a:ea typeface="Times New Roman" panose="02020603050405020304" pitchFamily="18" charset="0"/>
                    <a:cs typeface="Arial" panose="020B0604020202020204" pitchFamily="34" charset="0"/>
                  </a:rPr>
                  <a:t>IM là tiếp tuyến của (O) tại M</a:t>
                </a:r>
                <a:endParaRPr lang="en-US" sz="4000" b="1" kern="100" dirty="0">
                  <a:solidFill>
                    <a:srgbClr val="00B0F0"/>
                  </a:solidFill>
                  <a:effectLst/>
                  <a:latin typeface="Arial "/>
                  <a:ea typeface="Calibri" panose="020F0502020204030204" pitchFamily="34" charset="0"/>
                  <a:cs typeface="Arial" panose="020B0604020202020204" pitchFamily="34" charset="0"/>
                </a:endParaRPr>
              </a:p>
            </p:txBody>
          </p:sp>
        </mc:Choice>
        <mc:Fallback xmlns="">
          <p:sp>
            <p:nvSpPr>
              <p:cNvPr id="7" name="TextBox 6">
                <a:extLst>
                  <a:ext uri="{FF2B5EF4-FFF2-40B4-BE49-F238E27FC236}">
                    <a16:creationId xmlns:a16="http://schemas.microsoft.com/office/drawing/2014/main" id="{D2E739D2-DBA6-85D7-D390-19FB14EEBCAA}"/>
                  </a:ext>
                </a:extLst>
              </p:cNvPr>
              <p:cNvSpPr txBox="1">
                <a:spLocks noRot="1" noChangeAspect="1" noMove="1" noResize="1" noEditPoints="1" noAdjustHandles="1" noChangeArrowheads="1" noChangeShapeType="1" noTextEdit="1"/>
              </p:cNvSpPr>
              <p:nvPr/>
            </p:nvSpPr>
            <p:spPr>
              <a:xfrm>
                <a:off x="685800" y="5936700"/>
                <a:ext cx="16838804" cy="3764236"/>
              </a:xfrm>
              <a:prstGeom prst="rect">
                <a:avLst/>
              </a:prstGeom>
              <a:blipFill>
                <a:blip r:embed="rId4"/>
                <a:stretch>
                  <a:fillRect l="-1303" b="-6159"/>
                </a:stretch>
              </a:blipFill>
            </p:spPr>
            <p:txBody>
              <a:bodyPr/>
              <a:lstStyle/>
              <a:p>
                <a:r>
                  <a:rPr lang="en-US">
                    <a:noFill/>
                  </a:rPr>
                  <a:t> </a:t>
                </a:r>
              </a:p>
            </p:txBody>
          </p:sp>
        </mc:Fallback>
      </mc:AlternateContent>
      <p:sp>
        <p:nvSpPr>
          <p:cNvPr id="5" name="Rectangle 4"/>
          <p:cNvSpPr/>
          <p:nvPr/>
        </p:nvSpPr>
        <p:spPr>
          <a:xfrm>
            <a:off x="724598" y="315496"/>
            <a:ext cx="16838804" cy="2748253"/>
          </a:xfrm>
          <a:prstGeom prst="rect">
            <a:avLst/>
          </a:prstGeom>
        </p:spPr>
        <p:txBody>
          <a:bodyPr wrap="square">
            <a:spAutoFit/>
          </a:bodyPr>
          <a:lstStyle/>
          <a:p>
            <a:pPr>
              <a:lnSpc>
                <a:spcPct val="150000"/>
              </a:lnSpc>
              <a:spcAft>
                <a:spcPts val="800"/>
              </a:spcAft>
            </a:pP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vi-VN" sz="4000" kern="100" dirty="0">
                <a:latin typeface="Arial" panose="020B0604020202020204" pitchFamily="34" charset="0"/>
                <a:ea typeface="Times New Roman" panose="02020603050405020304" pitchFamily="18" charset="0"/>
                <a:cs typeface="Arial" panose="020B0604020202020204" pitchFamily="34" charset="0"/>
              </a:rPr>
              <a:t>Cho đường tròn (O) và điểm I ở ngoài đường tròn. Gọi M là giao điểm của đường tròn </a:t>
            </a:r>
            <a:r>
              <a:rPr lang="en-US" sz="4000" kern="100" dirty="0">
                <a:latin typeface="Arial" panose="020B0604020202020204" pitchFamily="34" charset="0"/>
                <a:ea typeface="Times New Roman" panose="02020603050405020304" pitchFamily="18" charset="0"/>
                <a:cs typeface="Arial" panose="020B0604020202020204" pitchFamily="34" charset="0"/>
              </a:rPr>
              <a:t>(</a:t>
            </a:r>
            <a:r>
              <a:rPr lang="vi-VN" sz="4000" kern="100" dirty="0">
                <a:latin typeface="Arial" panose="020B0604020202020204" pitchFamily="34" charset="0"/>
                <a:ea typeface="Times New Roman" panose="02020603050405020304" pitchFamily="18" charset="0"/>
                <a:cs typeface="Arial" panose="020B0604020202020204" pitchFamily="34" charset="0"/>
              </a:rPr>
              <a:t>K</a:t>
            </a:r>
            <a:r>
              <a:rPr lang="en-US" sz="4000" kern="100" dirty="0">
                <a:latin typeface="Arial" panose="020B0604020202020204" pitchFamily="34" charset="0"/>
                <a:ea typeface="Times New Roman" panose="02020603050405020304" pitchFamily="18" charset="0"/>
                <a:cs typeface="Arial" panose="020B0604020202020204" pitchFamily="34" charset="0"/>
              </a:rPr>
              <a:t>)</a:t>
            </a:r>
            <a:r>
              <a:rPr lang="vi-VN" sz="4000" kern="100" dirty="0">
                <a:latin typeface="Arial" panose="020B0604020202020204" pitchFamily="34" charset="0"/>
                <a:ea typeface="Times New Roman" panose="02020603050405020304" pitchFamily="18" charset="0"/>
                <a:cs typeface="Arial" panose="020B0604020202020204" pitchFamily="34" charset="0"/>
              </a:rPr>
              <a:t> đường kính IO và đường tròn (O). Chứng minh IM là tiếp tuyến của (O) tại M.</a:t>
            </a:r>
            <a:endParaRPr lang="en-US" sz="4000" kern="100" dirty="0">
              <a:latin typeface="Arial" panose="020B0604020202020204" pitchFamily="34" charset="0"/>
              <a:ea typeface="Calibri" panose="020F050202020403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A37E8574-0AD5-3E5A-AEC6-61BE86CD37FC}"/>
              </a:ext>
            </a:extLst>
          </p:cNvPr>
          <p:cNvPicPr>
            <a:picLocks noChangeAspect="1"/>
          </p:cNvPicPr>
          <p:nvPr/>
        </p:nvPicPr>
        <p:blipFill>
          <a:blip r:embed="rId5"/>
          <a:stretch>
            <a:fillRect/>
          </a:stretch>
        </p:blipFill>
        <p:spPr>
          <a:xfrm>
            <a:off x="533400" y="363055"/>
            <a:ext cx="2239957" cy="854084"/>
          </a:xfrm>
          <a:prstGeom prst="rect">
            <a:avLst/>
          </a:prstGeom>
        </p:spPr>
      </p:pic>
      <p:pic>
        <p:nvPicPr>
          <p:cNvPr id="25" name="Picture 24">
            <a:extLst>
              <a:ext uri="{FF2B5EF4-FFF2-40B4-BE49-F238E27FC236}">
                <a16:creationId xmlns:a16="http://schemas.microsoft.com/office/drawing/2014/main" id="{5B244579-EDD9-26AA-BC27-6BD4304A31F5}"/>
              </a:ext>
            </a:extLst>
          </p:cNvPr>
          <p:cNvPicPr>
            <a:picLocks noChangeAspect="1"/>
          </p:cNvPicPr>
          <p:nvPr/>
        </p:nvPicPr>
        <p:blipFill>
          <a:blip r:embed="rId6"/>
          <a:stretch>
            <a:fillRect/>
          </a:stretch>
        </p:blipFill>
        <p:spPr>
          <a:xfrm>
            <a:off x="10480034" y="2521666"/>
            <a:ext cx="5001571" cy="3536233"/>
          </a:xfrm>
          <a:prstGeom prst="rect">
            <a:avLst/>
          </a:prstGeom>
        </p:spPr>
      </p:pic>
    </p:spTree>
    <p:extLst>
      <p:ext uri="{BB962C8B-B14F-4D97-AF65-F5344CB8AC3E}">
        <p14:creationId xmlns:p14="http://schemas.microsoft.com/office/powerpoint/2010/main" val="1939242209"/>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randombar(horizontal)">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randombar(horizontal)">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randombar(horizontal)">
                                      <p:cBhvr>
                                        <p:cTn id="22"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 name="Group 4"/>
          <p:cNvGrpSpPr/>
          <p:nvPr/>
        </p:nvGrpSpPr>
        <p:grpSpPr>
          <a:xfrm>
            <a:off x="973487" y="3466234"/>
            <a:ext cx="16341026" cy="5862165"/>
            <a:chOff x="1066800" y="3009900"/>
            <a:chExt cx="16341026" cy="5862165"/>
          </a:xfrm>
        </p:grpSpPr>
        <p:sp>
          <p:nvSpPr>
            <p:cNvPr id="28" name="Google Shape;259;p11"/>
            <p:cNvSpPr/>
            <p:nvPr/>
          </p:nvSpPr>
          <p:spPr>
            <a:xfrm>
              <a:off x="1066800" y="3009900"/>
              <a:ext cx="16341026" cy="5862165"/>
            </a:xfrm>
            <a:prstGeom prst="roundRect">
              <a:avLst>
                <a:gd name="adj" fmla="val 16667"/>
              </a:avLst>
            </a:prstGeom>
            <a:solidFill>
              <a:schemeClr val="tx2"/>
            </a:solidFill>
            <a:ln>
              <a:noFill/>
            </a:ln>
            <a:effectLst>
              <a:outerShdw blurRad="190500" dist="228600" dir="2700000" algn="ctr">
                <a:srgbClr val="000000">
                  <a:alpha val="29803"/>
                </a:srgbClr>
              </a:outerShdw>
            </a:effectLst>
          </p:spPr>
          <p:txBody>
            <a:bodyPr spcFirstLastPara="1" wrap="square" lIns="91425" tIns="45700" rIns="91425" bIns="45700" anchor="ctr" anchorCtr="0">
              <a:noAutofit/>
            </a:bodyPr>
            <a:lstStyle/>
            <a:p>
              <a:pPr marL="0" marR="0" lvl="0" indent="0" algn="just" rtl="0">
                <a:lnSpc>
                  <a:spcPct val="150000"/>
                </a:lnSpc>
                <a:spcBef>
                  <a:spcPts val="0"/>
                </a:spcBef>
                <a:spcAft>
                  <a:spcPts val="0"/>
                </a:spcAft>
                <a:buNone/>
              </a:pPr>
              <a:endParaRPr sz="4000">
                <a:solidFill>
                  <a:schemeClr val="dk1"/>
                </a:solidFill>
                <a:latin typeface="Arial"/>
                <a:ea typeface="Arial"/>
                <a:cs typeface="Arial"/>
                <a:sym typeface="Arial"/>
              </a:endParaRPr>
            </a:p>
          </p:txBody>
        </p:sp>
        <p:sp>
          <p:nvSpPr>
            <p:cNvPr id="30" name="Rectangle 29"/>
            <p:cNvSpPr/>
            <p:nvPr/>
          </p:nvSpPr>
          <p:spPr>
            <a:xfrm>
              <a:off x="1796768" y="3286330"/>
              <a:ext cx="15029693" cy="5495415"/>
            </a:xfrm>
            <a:prstGeom prst="rect">
              <a:avLst/>
            </a:prstGeom>
          </p:spPr>
          <p:txBody>
            <a:bodyPr wrap="square">
              <a:spAutoFit/>
            </a:bodyPr>
            <a:lstStyle/>
            <a:p>
              <a:pPr>
                <a:lnSpc>
                  <a:spcPct val="150000"/>
                </a:lnSpc>
              </a:pPr>
              <a:r>
                <a:rPr lang="en-US" sz="4800" b="1" dirty="0">
                  <a:solidFill>
                    <a:schemeClr val="bg1"/>
                  </a:solidFill>
                  <a:latin typeface="Arial "/>
                </a:rPr>
                <a:t>Cho điểm I </a:t>
              </a:r>
              <a:r>
                <a:rPr lang="en-US" sz="4800" b="1" dirty="0" err="1">
                  <a:solidFill>
                    <a:schemeClr val="bg1"/>
                  </a:solidFill>
                  <a:latin typeface="Arial "/>
                </a:rPr>
                <a:t>nằm</a:t>
              </a:r>
              <a:r>
                <a:rPr lang="en-US" sz="4800" b="1" dirty="0">
                  <a:solidFill>
                    <a:schemeClr val="bg1"/>
                  </a:solidFill>
                  <a:latin typeface="Arial "/>
                </a:rPr>
                <a:t> </a:t>
              </a:r>
              <a:r>
                <a:rPr lang="en-US" sz="4800" b="1" dirty="0" err="1">
                  <a:solidFill>
                    <a:schemeClr val="bg1"/>
                  </a:solidFill>
                  <a:latin typeface="Arial "/>
                </a:rPr>
                <a:t>ngoài</a:t>
              </a:r>
              <a:r>
                <a:rPr lang="en-US" sz="4800" b="1" dirty="0">
                  <a:solidFill>
                    <a:schemeClr val="bg1"/>
                  </a:solidFill>
                  <a:latin typeface="Arial "/>
                </a:rPr>
                <a:t> (O). Ta </a:t>
              </a:r>
              <a:r>
                <a:rPr lang="en-US" sz="4800" b="1" dirty="0" err="1">
                  <a:solidFill>
                    <a:schemeClr val="bg1"/>
                  </a:solidFill>
                  <a:latin typeface="Arial "/>
                </a:rPr>
                <a:t>có</a:t>
              </a:r>
              <a:r>
                <a:rPr lang="en-US" sz="4800" b="1" dirty="0">
                  <a:solidFill>
                    <a:schemeClr val="bg1"/>
                  </a:solidFill>
                  <a:latin typeface="Arial "/>
                </a:rPr>
                <a:t> </a:t>
              </a:r>
              <a:r>
                <a:rPr lang="en-US" sz="4800" b="1" dirty="0" err="1">
                  <a:solidFill>
                    <a:schemeClr val="bg1"/>
                  </a:solidFill>
                  <a:latin typeface="Arial "/>
                </a:rPr>
                <a:t>thể</a:t>
              </a:r>
              <a:r>
                <a:rPr lang="en-US" sz="4800" b="1" dirty="0">
                  <a:solidFill>
                    <a:schemeClr val="bg1"/>
                  </a:solidFill>
                  <a:latin typeface="Arial "/>
                </a:rPr>
                <a:t> </a:t>
              </a:r>
              <a:r>
                <a:rPr lang="en-US" sz="4800" b="1" dirty="0" err="1">
                  <a:solidFill>
                    <a:schemeClr val="bg1"/>
                  </a:solidFill>
                  <a:latin typeface="Arial "/>
                </a:rPr>
                <a:t>vẽ</a:t>
              </a:r>
              <a:r>
                <a:rPr lang="en-US" sz="4800" b="1" dirty="0">
                  <a:solidFill>
                    <a:schemeClr val="bg1"/>
                  </a:solidFill>
                  <a:latin typeface="Arial "/>
                </a:rPr>
                <a:t> đường thẳng </a:t>
              </a:r>
              <a:r>
                <a:rPr lang="en-US" sz="4800" b="1" dirty="0" err="1">
                  <a:solidFill>
                    <a:schemeClr val="bg1"/>
                  </a:solidFill>
                  <a:latin typeface="Arial "/>
                </a:rPr>
                <a:t>đi</a:t>
              </a:r>
              <a:r>
                <a:rPr lang="en-US" sz="4800" b="1" dirty="0">
                  <a:solidFill>
                    <a:schemeClr val="bg1"/>
                  </a:solidFill>
                  <a:latin typeface="Arial "/>
                </a:rPr>
                <a:t> qua I </a:t>
              </a:r>
              <a:r>
                <a:rPr lang="en-US" sz="4800" b="1" dirty="0" err="1">
                  <a:solidFill>
                    <a:schemeClr val="bg1"/>
                  </a:solidFill>
                  <a:latin typeface="Arial "/>
                </a:rPr>
                <a:t>và</a:t>
              </a:r>
              <a:r>
                <a:rPr lang="en-US" sz="4800" b="1" dirty="0">
                  <a:solidFill>
                    <a:schemeClr val="bg1"/>
                  </a:solidFill>
                  <a:latin typeface="Arial "/>
                </a:rPr>
                <a:t> </a:t>
              </a:r>
              <a:r>
                <a:rPr lang="en-US" sz="4800" b="1" dirty="0" err="1">
                  <a:solidFill>
                    <a:schemeClr val="bg1"/>
                  </a:solidFill>
                  <a:latin typeface="Arial "/>
                </a:rPr>
                <a:t>tiếp</a:t>
              </a:r>
              <a:r>
                <a:rPr lang="en-US" sz="4800" b="1" dirty="0">
                  <a:solidFill>
                    <a:schemeClr val="bg1"/>
                  </a:solidFill>
                  <a:latin typeface="Arial "/>
                </a:rPr>
                <a:t> </a:t>
              </a:r>
              <a:r>
                <a:rPr lang="en-US" sz="4800" b="1" dirty="0" err="1">
                  <a:solidFill>
                    <a:schemeClr val="bg1"/>
                  </a:solidFill>
                  <a:latin typeface="Arial "/>
                </a:rPr>
                <a:t>xúc</a:t>
              </a:r>
              <a:r>
                <a:rPr lang="en-US" sz="4800" b="1" dirty="0">
                  <a:solidFill>
                    <a:schemeClr val="bg1"/>
                  </a:solidFill>
                  <a:latin typeface="Arial "/>
                </a:rPr>
                <a:t> với (O) </a:t>
              </a:r>
              <a:r>
                <a:rPr lang="en-US" sz="4800" b="1" dirty="0" err="1">
                  <a:solidFill>
                    <a:schemeClr val="bg1"/>
                  </a:solidFill>
                  <a:latin typeface="Arial "/>
                </a:rPr>
                <a:t>như</a:t>
              </a:r>
              <a:r>
                <a:rPr lang="en-US" sz="4800" b="1" dirty="0">
                  <a:solidFill>
                    <a:schemeClr val="bg1"/>
                  </a:solidFill>
                  <a:latin typeface="Arial "/>
                </a:rPr>
                <a:t> </a:t>
              </a:r>
              <a:r>
                <a:rPr lang="en-US" sz="4800" b="1" dirty="0" err="1">
                  <a:solidFill>
                    <a:schemeClr val="bg1"/>
                  </a:solidFill>
                  <a:latin typeface="Arial "/>
                </a:rPr>
                <a:t>sau</a:t>
              </a:r>
              <a:r>
                <a:rPr lang="en-US" sz="4800" b="1" dirty="0">
                  <a:solidFill>
                    <a:schemeClr val="bg1"/>
                  </a:solidFill>
                  <a:latin typeface="Arial "/>
                </a:rPr>
                <a:t>:</a:t>
              </a:r>
            </a:p>
            <a:p>
              <a:pPr>
                <a:lnSpc>
                  <a:spcPct val="150000"/>
                </a:lnSpc>
              </a:pPr>
              <a:r>
                <a:rPr lang="en-US" sz="4800" b="1" dirty="0">
                  <a:solidFill>
                    <a:schemeClr val="bg1"/>
                  </a:solidFill>
                  <a:latin typeface="Arial "/>
                </a:rPr>
                <a:t>- </a:t>
              </a:r>
              <a:r>
                <a:rPr lang="en-US" sz="4800" b="1" dirty="0" err="1">
                  <a:solidFill>
                    <a:schemeClr val="bg1"/>
                  </a:solidFill>
                  <a:latin typeface="Arial "/>
                </a:rPr>
                <a:t>Vẽ</a:t>
              </a:r>
              <a:r>
                <a:rPr lang="en-US" sz="4800" b="1" dirty="0">
                  <a:solidFill>
                    <a:schemeClr val="bg1"/>
                  </a:solidFill>
                  <a:latin typeface="Arial "/>
                </a:rPr>
                <a:t> </a:t>
              </a:r>
              <a:r>
                <a:rPr lang="en-US" sz="4800" b="1" dirty="0" err="1">
                  <a:solidFill>
                    <a:schemeClr val="bg1"/>
                  </a:solidFill>
                  <a:latin typeface="Arial "/>
                </a:rPr>
                <a:t>trung</a:t>
              </a:r>
              <a:r>
                <a:rPr lang="en-US" sz="4800" b="1" dirty="0">
                  <a:solidFill>
                    <a:schemeClr val="bg1"/>
                  </a:solidFill>
                  <a:latin typeface="Arial "/>
                </a:rPr>
                <a:t> điểm K của </a:t>
              </a:r>
              <a:r>
                <a:rPr lang="en-US" sz="4800" b="1" dirty="0" err="1">
                  <a:solidFill>
                    <a:schemeClr val="bg1"/>
                  </a:solidFill>
                  <a:latin typeface="Arial "/>
                </a:rPr>
                <a:t>đoạn</a:t>
              </a:r>
              <a:r>
                <a:rPr lang="en-US" sz="4800" b="1" dirty="0">
                  <a:solidFill>
                    <a:schemeClr val="bg1"/>
                  </a:solidFill>
                  <a:latin typeface="Arial "/>
                </a:rPr>
                <a:t> OI.</a:t>
              </a:r>
            </a:p>
            <a:p>
              <a:pPr>
                <a:lnSpc>
                  <a:spcPct val="150000"/>
                </a:lnSpc>
              </a:pPr>
              <a:r>
                <a:rPr lang="en-US" sz="4800" b="1" dirty="0">
                  <a:solidFill>
                    <a:schemeClr val="bg1"/>
                  </a:solidFill>
                  <a:latin typeface="Arial "/>
                </a:rPr>
                <a:t>- </a:t>
              </a:r>
              <a:r>
                <a:rPr lang="en-US" sz="4800" b="1" dirty="0" err="1">
                  <a:solidFill>
                    <a:schemeClr val="bg1"/>
                  </a:solidFill>
                  <a:latin typeface="Arial "/>
                </a:rPr>
                <a:t>Vẽ</a:t>
              </a:r>
              <a:r>
                <a:rPr lang="en-US" sz="4800" b="1" dirty="0">
                  <a:solidFill>
                    <a:schemeClr val="bg1"/>
                  </a:solidFill>
                  <a:latin typeface="Arial "/>
                </a:rPr>
                <a:t> (K; OK) </a:t>
              </a:r>
              <a:r>
                <a:rPr lang="en-US" sz="4800" b="1" dirty="0" err="1">
                  <a:solidFill>
                    <a:schemeClr val="bg1"/>
                  </a:solidFill>
                  <a:latin typeface="Arial "/>
                </a:rPr>
                <a:t>cắt</a:t>
              </a:r>
              <a:r>
                <a:rPr lang="en-US" sz="4800" b="1" dirty="0">
                  <a:solidFill>
                    <a:schemeClr val="bg1"/>
                  </a:solidFill>
                  <a:latin typeface="Arial "/>
                </a:rPr>
                <a:t> (O) </a:t>
              </a:r>
              <a:r>
                <a:rPr lang="en-US" sz="4800" b="1" dirty="0" err="1">
                  <a:solidFill>
                    <a:schemeClr val="bg1"/>
                  </a:solidFill>
                  <a:latin typeface="Arial "/>
                </a:rPr>
                <a:t>tại</a:t>
              </a:r>
              <a:r>
                <a:rPr lang="en-US" sz="4800" b="1" dirty="0">
                  <a:solidFill>
                    <a:schemeClr val="bg1"/>
                  </a:solidFill>
                  <a:latin typeface="Arial "/>
                </a:rPr>
                <a:t> một </a:t>
              </a:r>
              <a:r>
                <a:rPr lang="en-US" sz="4800" b="1" dirty="0" err="1">
                  <a:solidFill>
                    <a:schemeClr val="bg1"/>
                  </a:solidFill>
                  <a:latin typeface="Arial "/>
                </a:rPr>
                <a:t>giao</a:t>
              </a:r>
              <a:r>
                <a:rPr lang="en-US" sz="4800" b="1" dirty="0">
                  <a:solidFill>
                    <a:schemeClr val="bg1"/>
                  </a:solidFill>
                  <a:latin typeface="Arial "/>
                </a:rPr>
                <a:t> điểm M.</a:t>
              </a:r>
            </a:p>
            <a:p>
              <a:pPr>
                <a:lnSpc>
                  <a:spcPct val="150000"/>
                </a:lnSpc>
              </a:pPr>
              <a:r>
                <a:rPr lang="en-US" sz="4800" b="1" dirty="0">
                  <a:solidFill>
                    <a:schemeClr val="bg1"/>
                  </a:solidFill>
                  <a:latin typeface="Arial "/>
                </a:rPr>
                <a:t>Khi đó IM </a:t>
              </a:r>
              <a:r>
                <a:rPr lang="en-US" sz="4800" b="1" dirty="0" err="1">
                  <a:solidFill>
                    <a:schemeClr val="bg1"/>
                  </a:solidFill>
                  <a:latin typeface="Arial "/>
                </a:rPr>
                <a:t>là</a:t>
              </a:r>
              <a:r>
                <a:rPr lang="en-US" sz="4800" b="1" dirty="0">
                  <a:solidFill>
                    <a:schemeClr val="bg1"/>
                  </a:solidFill>
                  <a:latin typeface="Arial "/>
                </a:rPr>
                <a:t> </a:t>
              </a:r>
              <a:r>
                <a:rPr lang="en-US" sz="4800" b="1" dirty="0" err="1">
                  <a:solidFill>
                    <a:schemeClr val="bg1"/>
                  </a:solidFill>
                  <a:latin typeface="Arial "/>
                </a:rPr>
                <a:t>tiếp</a:t>
              </a:r>
              <a:r>
                <a:rPr lang="en-US" sz="4800" b="1" dirty="0">
                  <a:solidFill>
                    <a:schemeClr val="bg1"/>
                  </a:solidFill>
                  <a:latin typeface="Arial "/>
                </a:rPr>
                <a:t> </a:t>
              </a:r>
              <a:r>
                <a:rPr lang="en-US" sz="4800" b="1" dirty="0" err="1">
                  <a:solidFill>
                    <a:schemeClr val="bg1"/>
                  </a:solidFill>
                  <a:latin typeface="Arial "/>
                </a:rPr>
                <a:t>tuyến</a:t>
              </a:r>
              <a:r>
                <a:rPr lang="en-US" sz="4800" b="1" dirty="0">
                  <a:solidFill>
                    <a:schemeClr val="bg1"/>
                  </a:solidFill>
                  <a:latin typeface="Arial "/>
                </a:rPr>
                <a:t> </a:t>
              </a:r>
              <a:r>
                <a:rPr lang="en-US" sz="4800" b="1" dirty="0" err="1">
                  <a:solidFill>
                    <a:schemeClr val="bg1"/>
                  </a:solidFill>
                  <a:latin typeface="Arial "/>
                </a:rPr>
                <a:t>cần</a:t>
              </a:r>
              <a:r>
                <a:rPr lang="en-US" sz="4800" b="1" dirty="0">
                  <a:solidFill>
                    <a:schemeClr val="bg1"/>
                  </a:solidFill>
                  <a:latin typeface="Arial "/>
                </a:rPr>
                <a:t> </a:t>
              </a:r>
              <a:r>
                <a:rPr lang="en-US" sz="4800" b="1" dirty="0" err="1">
                  <a:solidFill>
                    <a:schemeClr val="bg1"/>
                  </a:solidFill>
                  <a:latin typeface="Arial "/>
                </a:rPr>
                <a:t>vẽ</a:t>
              </a:r>
              <a:endParaRPr lang="en-US" sz="4800" b="1" dirty="0">
                <a:solidFill>
                  <a:schemeClr val="bg1"/>
                </a:solidFill>
                <a:latin typeface="Arial "/>
              </a:endParaRPr>
            </a:p>
          </p:txBody>
        </p:sp>
      </p:grpSp>
      <p:grpSp>
        <p:nvGrpSpPr>
          <p:cNvPr id="4" name="Group 3"/>
          <p:cNvGrpSpPr/>
          <p:nvPr/>
        </p:nvGrpSpPr>
        <p:grpSpPr>
          <a:xfrm>
            <a:off x="6600446" y="1006642"/>
            <a:ext cx="5181600" cy="1424521"/>
            <a:chOff x="6858000" y="38100"/>
            <a:chExt cx="5181600" cy="1424521"/>
          </a:xfrm>
        </p:grpSpPr>
        <p:grpSp>
          <p:nvGrpSpPr>
            <p:cNvPr id="23" name="Group 9"/>
            <p:cNvGrpSpPr/>
            <p:nvPr/>
          </p:nvGrpSpPr>
          <p:grpSpPr>
            <a:xfrm>
              <a:off x="6858000" y="38100"/>
              <a:ext cx="5181600" cy="1424521"/>
              <a:chOff x="0" y="0"/>
              <a:chExt cx="6451824" cy="1216384"/>
            </a:xfrm>
          </p:grpSpPr>
          <p:sp>
            <p:nvSpPr>
              <p:cNvPr id="24" name="Freeform 10"/>
              <p:cNvSpPr/>
              <p:nvPr/>
            </p:nvSpPr>
            <p:spPr>
              <a:xfrm>
                <a:off x="12700" y="12700"/>
                <a:ext cx="6387054" cy="1147804"/>
              </a:xfrm>
              <a:custGeom>
                <a:avLst/>
                <a:gdLst/>
                <a:ahLst/>
                <a:cxnLst/>
                <a:rect l="l" t="t" r="r" b="b"/>
                <a:pathLst>
                  <a:path w="6387054" h="1147804">
                    <a:moveTo>
                      <a:pt x="146050" y="1147804"/>
                    </a:moveTo>
                    <a:lnTo>
                      <a:pt x="6241004" y="1147804"/>
                    </a:lnTo>
                    <a:cubicBezTo>
                      <a:pt x="6321015" y="1147804"/>
                      <a:pt x="6387054" y="1081764"/>
                      <a:pt x="6387054" y="1001754"/>
                    </a:cubicBezTo>
                    <a:lnTo>
                      <a:pt x="6387054" y="146050"/>
                    </a:lnTo>
                    <a:cubicBezTo>
                      <a:pt x="6387054" y="66040"/>
                      <a:pt x="6321015" y="0"/>
                      <a:pt x="6241004" y="0"/>
                    </a:cubicBezTo>
                    <a:lnTo>
                      <a:pt x="146050" y="0"/>
                    </a:lnTo>
                    <a:cubicBezTo>
                      <a:pt x="66040" y="0"/>
                      <a:pt x="0" y="66040"/>
                      <a:pt x="0" y="146050"/>
                    </a:cubicBezTo>
                    <a:lnTo>
                      <a:pt x="0" y="1001754"/>
                    </a:lnTo>
                    <a:cubicBezTo>
                      <a:pt x="0" y="1083034"/>
                      <a:pt x="66040" y="1147804"/>
                      <a:pt x="146050" y="1147804"/>
                    </a:cubicBezTo>
                    <a:close/>
                  </a:path>
                </a:pathLst>
              </a:custGeom>
              <a:solidFill>
                <a:srgbClr val="FFF7E4"/>
              </a:solidFill>
            </p:spPr>
            <p:txBody>
              <a:bodyPr/>
              <a:lstStyle/>
              <a:p>
                <a:endParaRPr lang="en-US"/>
              </a:p>
            </p:txBody>
          </p:sp>
          <p:sp>
            <p:nvSpPr>
              <p:cNvPr id="25" name="Freeform 11"/>
              <p:cNvSpPr/>
              <p:nvPr/>
            </p:nvSpPr>
            <p:spPr>
              <a:xfrm>
                <a:off x="0" y="0"/>
                <a:ext cx="6451824" cy="1216384"/>
              </a:xfrm>
              <a:custGeom>
                <a:avLst/>
                <a:gdLst/>
                <a:ahLst/>
                <a:cxnLst/>
                <a:rect l="l" t="t" r="r" b="b"/>
                <a:pathLst>
                  <a:path w="6451824" h="1216384">
                    <a:moveTo>
                      <a:pt x="6388324" y="74930"/>
                    </a:moveTo>
                    <a:cubicBezTo>
                      <a:pt x="6360384" y="30480"/>
                      <a:pt x="6310854" y="0"/>
                      <a:pt x="6253704" y="0"/>
                    </a:cubicBezTo>
                    <a:lnTo>
                      <a:pt x="158750" y="0"/>
                    </a:lnTo>
                    <a:cubicBezTo>
                      <a:pt x="71120" y="0"/>
                      <a:pt x="0" y="71120"/>
                      <a:pt x="0" y="158750"/>
                    </a:cubicBezTo>
                    <a:lnTo>
                      <a:pt x="0" y="1014454"/>
                    </a:lnTo>
                    <a:cubicBezTo>
                      <a:pt x="0" y="1066524"/>
                      <a:pt x="25400" y="1112244"/>
                      <a:pt x="63500" y="1141454"/>
                    </a:cubicBezTo>
                    <a:cubicBezTo>
                      <a:pt x="91440" y="1185904"/>
                      <a:pt x="140970" y="1216384"/>
                      <a:pt x="220244" y="1216384"/>
                    </a:cubicBezTo>
                    <a:lnTo>
                      <a:pt x="6293074" y="1216384"/>
                    </a:lnTo>
                    <a:cubicBezTo>
                      <a:pt x="6380704" y="1216384"/>
                      <a:pt x="6451824" y="1145264"/>
                      <a:pt x="6451824" y="1057634"/>
                    </a:cubicBezTo>
                    <a:lnTo>
                      <a:pt x="6451824" y="199532"/>
                    </a:lnTo>
                    <a:cubicBezTo>
                      <a:pt x="6451824" y="149860"/>
                      <a:pt x="6426424" y="104140"/>
                      <a:pt x="6388324" y="74930"/>
                    </a:cubicBezTo>
                    <a:close/>
                    <a:moveTo>
                      <a:pt x="12700" y="1014454"/>
                    </a:moveTo>
                    <a:lnTo>
                      <a:pt x="12700" y="158750"/>
                    </a:lnTo>
                    <a:cubicBezTo>
                      <a:pt x="12700" y="78740"/>
                      <a:pt x="78740" y="12700"/>
                      <a:pt x="158750" y="12700"/>
                    </a:cubicBezTo>
                    <a:lnTo>
                      <a:pt x="6253704" y="12700"/>
                    </a:lnTo>
                    <a:cubicBezTo>
                      <a:pt x="6333715" y="12700"/>
                      <a:pt x="6399754" y="78740"/>
                      <a:pt x="6399754" y="158750"/>
                    </a:cubicBezTo>
                    <a:lnTo>
                      <a:pt x="6399754" y="1014454"/>
                    </a:lnTo>
                    <a:cubicBezTo>
                      <a:pt x="6399754" y="1094464"/>
                      <a:pt x="6333715" y="1160504"/>
                      <a:pt x="6253704" y="1160504"/>
                    </a:cubicBezTo>
                    <a:lnTo>
                      <a:pt x="158750" y="1160504"/>
                    </a:lnTo>
                    <a:cubicBezTo>
                      <a:pt x="78740" y="1160504"/>
                      <a:pt x="12700" y="1095734"/>
                      <a:pt x="12700" y="1014454"/>
                    </a:cubicBezTo>
                    <a:close/>
                  </a:path>
                </a:pathLst>
              </a:custGeom>
              <a:solidFill>
                <a:srgbClr val="031929"/>
              </a:solidFill>
            </p:spPr>
            <p:txBody>
              <a:bodyPr/>
              <a:lstStyle/>
              <a:p>
                <a:endParaRPr lang="en-US"/>
              </a:p>
            </p:txBody>
          </p:sp>
        </p:grpSp>
        <p:sp>
          <p:nvSpPr>
            <p:cNvPr id="27" name="Google Shape;197;p7"/>
            <p:cNvSpPr txBox="1"/>
            <p:nvPr/>
          </p:nvSpPr>
          <p:spPr>
            <a:xfrm>
              <a:off x="7240637" y="291382"/>
              <a:ext cx="4419480" cy="93871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500" b="1" dirty="0">
                  <a:solidFill>
                    <a:schemeClr val="tx2"/>
                  </a:solidFill>
                  <a:latin typeface="Arial"/>
                  <a:ea typeface="Arial"/>
                  <a:cs typeface="Arial"/>
                  <a:sym typeface="Arial"/>
                </a:rPr>
                <a:t>NHẬN XÉT </a:t>
              </a:r>
              <a:endParaRPr sz="5500" b="1" dirty="0">
                <a:solidFill>
                  <a:schemeClr val="tx2"/>
                </a:solidFill>
                <a:latin typeface="Arial"/>
                <a:ea typeface="Arial"/>
                <a:cs typeface="Arial"/>
                <a:sym typeface="Arial"/>
              </a:endParaRPr>
            </a:p>
          </p:txBody>
        </p:sp>
      </p:grpSp>
      <p:pic>
        <p:nvPicPr>
          <p:cNvPr id="31" name="Picture 1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456911" y="8185549"/>
            <a:ext cx="1173320" cy="1045322"/>
          </a:xfrm>
          <a:prstGeom prst="rect">
            <a:avLst/>
          </a:prstGeom>
        </p:spPr>
      </p:pic>
      <p:pic>
        <p:nvPicPr>
          <p:cNvPr id="34"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966133">
            <a:off x="2222048" y="9380821"/>
            <a:ext cx="2183861" cy="559863"/>
          </a:xfrm>
          <a:prstGeom prst="rect">
            <a:avLst/>
          </a:prstGeom>
        </p:spPr>
      </p:pic>
      <p:pic>
        <p:nvPicPr>
          <p:cNvPr id="6" name="Picture 5"/>
          <p:cNvPicPr>
            <a:picLocks noChangeAspect="1"/>
          </p:cNvPicPr>
          <p:nvPr/>
        </p:nvPicPr>
        <p:blipFill>
          <a:blip r:embed="rId6"/>
          <a:stretch>
            <a:fillRect/>
          </a:stretch>
        </p:blipFill>
        <p:spPr>
          <a:xfrm>
            <a:off x="1695349" y="213462"/>
            <a:ext cx="3237257" cy="3231160"/>
          </a:xfrm>
          <a:prstGeom prst="rect">
            <a:avLst/>
          </a:prstGeom>
        </p:spPr>
      </p:pic>
      <p:pic>
        <p:nvPicPr>
          <p:cNvPr id="7" name="Picture 6"/>
          <p:cNvPicPr>
            <a:picLocks noChangeAspect="1"/>
          </p:cNvPicPr>
          <p:nvPr/>
        </p:nvPicPr>
        <p:blipFill>
          <a:blip r:embed="rId7"/>
          <a:stretch>
            <a:fillRect/>
          </a:stretch>
        </p:blipFill>
        <p:spPr>
          <a:xfrm>
            <a:off x="16002000" y="288280"/>
            <a:ext cx="2987299" cy="2517866"/>
          </a:xfrm>
          <a:prstGeom prst="rect">
            <a:avLst/>
          </a:prstGeom>
        </p:spPr>
      </p:pic>
    </p:spTree>
    <p:extLst>
      <p:ext uri="{BB962C8B-B14F-4D97-AF65-F5344CB8AC3E}">
        <p14:creationId xmlns:p14="http://schemas.microsoft.com/office/powerpoint/2010/main" val="610348675"/>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7" name="Picture 26"/>
          <p:cNvPicPr>
            <a:picLocks noChangeAspect="1"/>
          </p:cNvPicPr>
          <p:nvPr/>
        </p:nvPicPr>
        <p:blipFill>
          <a:blip r:embed="rId2"/>
          <a:stretch>
            <a:fillRect/>
          </a:stretch>
        </p:blipFill>
        <p:spPr>
          <a:xfrm rot="21128703">
            <a:off x="16729032" y="-717169"/>
            <a:ext cx="2085013" cy="1774090"/>
          </a:xfrm>
          <a:prstGeom prst="rect">
            <a:avLst/>
          </a:prstGeom>
        </p:spPr>
      </p:pic>
      <p:pic>
        <p:nvPicPr>
          <p:cNvPr id="4" name="Picture 38">
            <a:extLst>
              <a:ext uri="{FF2B5EF4-FFF2-40B4-BE49-F238E27FC236}">
                <a16:creationId xmlns:a16="http://schemas.microsoft.com/office/drawing/2014/main" id="{30B27C80-5618-6D67-A2A3-3078B05827E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403931" y="7879111"/>
            <a:ext cx="2307909" cy="2355009"/>
          </a:xfrm>
          <a:prstGeom prst="rect">
            <a:avLst/>
          </a:prstGeom>
        </p:spPr>
      </p:pic>
      <p:pic>
        <p:nvPicPr>
          <p:cNvPr id="11" name="Picture 10">
            <a:extLst>
              <a:ext uri="{FF2B5EF4-FFF2-40B4-BE49-F238E27FC236}">
                <a16:creationId xmlns:a16="http://schemas.microsoft.com/office/drawing/2014/main" id="{FF7F4D26-70D2-9A9E-0328-FB99148970EF}"/>
              </a:ext>
            </a:extLst>
          </p:cNvPr>
          <p:cNvPicPr>
            <a:picLocks noChangeAspect="1"/>
          </p:cNvPicPr>
          <p:nvPr/>
        </p:nvPicPr>
        <p:blipFill rotWithShape="1">
          <a:blip r:embed="rId5"/>
          <a:srcRect l="5447" r="3892"/>
          <a:stretch/>
        </p:blipFill>
        <p:spPr>
          <a:xfrm>
            <a:off x="12953998" y="42319"/>
            <a:ext cx="5334001" cy="4011984"/>
          </a:xfrm>
          <a:prstGeom prst="rect">
            <a:avLst/>
          </a:prstGeom>
        </p:spPr>
      </p:pic>
      <p:sp>
        <p:nvSpPr>
          <p:cNvPr id="5" name="TextBox 4">
            <a:extLst>
              <a:ext uri="{FF2B5EF4-FFF2-40B4-BE49-F238E27FC236}">
                <a16:creationId xmlns:a16="http://schemas.microsoft.com/office/drawing/2014/main" id="{BB65C653-BF85-2D21-C659-5F92A0504273}"/>
              </a:ext>
            </a:extLst>
          </p:cNvPr>
          <p:cNvSpPr txBox="1"/>
          <p:nvPr/>
        </p:nvSpPr>
        <p:spPr>
          <a:xfrm>
            <a:off x="641138" y="5033061"/>
            <a:ext cx="18278604" cy="1824923"/>
          </a:xfrm>
          <a:prstGeom prst="rect">
            <a:avLst/>
          </a:prstGeom>
          <a:noFill/>
        </p:spPr>
        <p:txBody>
          <a:bodyPr wrap="square">
            <a:spAutoFit/>
          </a:bodyPr>
          <a:lstStyle/>
          <a:p>
            <a:pPr>
              <a:lnSpc>
                <a:spcPct val="150000"/>
              </a:lnSpc>
            </a:pPr>
            <a:r>
              <a:rPr lang="vi-VN" sz="4000" b="1" dirty="0">
                <a:solidFill>
                  <a:srgbClr val="00B0F0"/>
                </a:solidFill>
                <a:latin typeface="Arial "/>
              </a:rPr>
              <a:t>Xét ∆OAO’ và ∆OBO’ có:</a:t>
            </a:r>
            <a:r>
              <a:rPr lang="en-US" sz="4000" b="1" dirty="0">
                <a:solidFill>
                  <a:srgbClr val="00B0F0"/>
                </a:solidFill>
                <a:latin typeface="Arial "/>
              </a:rPr>
              <a:t> </a:t>
            </a:r>
            <a:r>
              <a:rPr lang="vi-VN" sz="4000" b="1" dirty="0">
                <a:solidFill>
                  <a:srgbClr val="00B0F0"/>
                </a:solidFill>
                <a:latin typeface="Arial "/>
              </a:rPr>
              <a:t>OA = OB; O’A = O’B; OO’ là cạnh chung</a:t>
            </a:r>
          </a:p>
          <a:p>
            <a:pPr>
              <a:lnSpc>
                <a:spcPct val="150000"/>
              </a:lnSpc>
            </a:pPr>
            <a:r>
              <a:rPr lang="vi-VN" sz="4000" b="1" dirty="0">
                <a:solidFill>
                  <a:srgbClr val="00B0F0"/>
                </a:solidFill>
                <a:latin typeface="Arial "/>
              </a:rPr>
              <a:t>Do đó ∆OAO’ = ∆OBO’ (c.c.c).</a:t>
            </a:r>
          </a:p>
        </p:txBody>
      </p:sp>
      <p:grpSp>
        <p:nvGrpSpPr>
          <p:cNvPr id="9" name="Group 8">
            <a:extLst>
              <a:ext uri="{FF2B5EF4-FFF2-40B4-BE49-F238E27FC236}">
                <a16:creationId xmlns:a16="http://schemas.microsoft.com/office/drawing/2014/main" id="{6B6FE266-37CD-146A-C3F2-DED9D61B4934}"/>
              </a:ext>
            </a:extLst>
          </p:cNvPr>
          <p:cNvGrpSpPr/>
          <p:nvPr/>
        </p:nvGrpSpPr>
        <p:grpSpPr>
          <a:xfrm>
            <a:off x="576532" y="8594228"/>
            <a:ext cx="18026600" cy="901593"/>
            <a:chOff x="280449" y="8625462"/>
            <a:chExt cx="18026600" cy="901593"/>
          </a:xfrm>
        </p:grpSpPr>
        <p:sp>
          <p:nvSpPr>
            <p:cNvPr id="2" name="TextBox 1">
              <a:extLst>
                <a:ext uri="{FF2B5EF4-FFF2-40B4-BE49-F238E27FC236}">
                  <a16:creationId xmlns:a16="http://schemas.microsoft.com/office/drawing/2014/main" id="{5B4833A9-E249-327A-FCED-FDDD6197BDB5}"/>
                </a:ext>
              </a:extLst>
            </p:cNvPr>
            <p:cNvSpPr txBox="1"/>
            <p:nvPr/>
          </p:nvSpPr>
          <p:spPr>
            <a:xfrm>
              <a:off x="280449" y="8625462"/>
              <a:ext cx="18026600" cy="901593"/>
            </a:xfrm>
            <a:prstGeom prst="rect">
              <a:avLst/>
            </a:prstGeom>
            <a:noFill/>
          </p:spPr>
          <p:txBody>
            <a:bodyPr wrap="square">
              <a:spAutoFit/>
            </a:bodyPr>
            <a:lstStyle/>
            <a:p>
              <a:pPr>
                <a:lnSpc>
                  <a:spcPct val="150000"/>
                </a:lnSpc>
              </a:pPr>
              <a:r>
                <a:rPr lang="vi-VN" sz="4000" b="1" dirty="0">
                  <a:solidFill>
                    <a:srgbClr val="00B0F0"/>
                  </a:solidFill>
                  <a:latin typeface="Arial "/>
                </a:rPr>
                <a:t>Do đó </a:t>
              </a:r>
              <a:r>
                <a:rPr lang="en-US" sz="4000" b="1" dirty="0">
                  <a:solidFill>
                    <a:srgbClr val="00B0F0"/>
                  </a:solidFill>
                  <a:latin typeface="Arial "/>
                </a:rPr>
                <a:t>                  </a:t>
              </a:r>
              <a:r>
                <a:rPr lang="vi-VN" sz="4000" b="1" dirty="0">
                  <a:solidFill>
                    <a:srgbClr val="00B0F0"/>
                  </a:solidFill>
                  <a:latin typeface="Arial "/>
                </a:rPr>
                <a:t>hay OB ⊥ BO’ tại B nên O’B là tiếp tuyến của (O).</a:t>
              </a:r>
            </a:p>
          </p:txBody>
        </p:sp>
        <p:graphicFrame>
          <p:nvGraphicFramePr>
            <p:cNvPr id="8" name="Object 7">
              <a:extLst>
                <a:ext uri="{FF2B5EF4-FFF2-40B4-BE49-F238E27FC236}">
                  <a16:creationId xmlns:a16="http://schemas.microsoft.com/office/drawing/2014/main" id="{26313393-B26C-D94E-E42B-2F9713CB2301}"/>
                </a:ext>
              </a:extLst>
            </p:cNvPr>
            <p:cNvGraphicFramePr>
              <a:graphicFrameLocks noChangeAspect="1"/>
            </p:cNvGraphicFramePr>
            <p:nvPr>
              <p:extLst>
                <p:ext uri="{D42A27DB-BD31-4B8C-83A1-F6EECF244321}">
                  <p14:modId xmlns:p14="http://schemas.microsoft.com/office/powerpoint/2010/main" val="3594341562"/>
                </p:ext>
              </p:extLst>
            </p:nvPr>
          </p:nvGraphicFramePr>
          <p:xfrm>
            <a:off x="1929161" y="8713277"/>
            <a:ext cx="2352599" cy="705780"/>
          </p:xfrm>
          <a:graphic>
            <a:graphicData uri="http://schemas.openxmlformats.org/presentationml/2006/ole">
              <mc:AlternateContent xmlns:mc="http://schemas.openxmlformats.org/markup-compatibility/2006">
                <mc:Choice xmlns:v="urn:schemas-microsoft-com:vml" Requires="v">
                  <p:oleObj name="Equation" r:id="rId6" imgW="761760" imgH="228600" progId="Equation.DSMT4">
                    <p:embed/>
                  </p:oleObj>
                </mc:Choice>
                <mc:Fallback>
                  <p:oleObj name="Equation" r:id="rId6" imgW="761760" imgH="228600" progId="Equation.DSMT4">
                    <p:embed/>
                    <p:pic>
                      <p:nvPicPr>
                        <p:cNvPr id="8" name="Object 7">
                          <a:extLst>
                            <a:ext uri="{FF2B5EF4-FFF2-40B4-BE49-F238E27FC236}">
                              <a16:creationId xmlns:a16="http://schemas.microsoft.com/office/drawing/2014/main" id="{26313393-B26C-D94E-E42B-2F9713CB2301}"/>
                            </a:ext>
                          </a:extLst>
                        </p:cNvPr>
                        <p:cNvPicPr/>
                        <p:nvPr/>
                      </p:nvPicPr>
                      <p:blipFill>
                        <a:blip r:embed="rId7"/>
                        <a:stretch>
                          <a:fillRect/>
                        </a:stretch>
                      </p:blipFill>
                      <p:spPr>
                        <a:xfrm>
                          <a:off x="1929161" y="8713277"/>
                          <a:ext cx="2352599" cy="705780"/>
                        </a:xfrm>
                        <a:prstGeom prst="rect">
                          <a:avLst/>
                        </a:prstGeom>
                      </p:spPr>
                    </p:pic>
                  </p:oleObj>
                </mc:Fallback>
              </mc:AlternateContent>
            </a:graphicData>
          </a:graphic>
        </p:graphicFrame>
      </p:grpSp>
      <p:sp>
        <p:nvSpPr>
          <p:cNvPr id="15" name="TextBox 14">
            <a:extLst>
              <a:ext uri="{FF2B5EF4-FFF2-40B4-BE49-F238E27FC236}">
                <a16:creationId xmlns:a16="http://schemas.microsoft.com/office/drawing/2014/main" id="{DC1CC1F8-A244-D092-5536-C05BD896D2CE}"/>
              </a:ext>
            </a:extLst>
          </p:cNvPr>
          <p:cNvSpPr txBox="1"/>
          <p:nvPr/>
        </p:nvSpPr>
        <p:spPr>
          <a:xfrm>
            <a:off x="2958685" y="3503585"/>
            <a:ext cx="13004152" cy="1824923"/>
          </a:xfrm>
          <a:prstGeom prst="rect">
            <a:avLst/>
          </a:prstGeom>
          <a:noFill/>
        </p:spPr>
        <p:txBody>
          <a:bodyPr wrap="square">
            <a:spAutoFit/>
          </a:bodyPr>
          <a:lstStyle/>
          <a:p>
            <a:pPr>
              <a:lnSpc>
                <a:spcPct val="150000"/>
              </a:lnSpc>
            </a:pPr>
            <a:r>
              <a:rPr lang="vi-VN" sz="4000" b="1" dirty="0">
                <a:solidFill>
                  <a:srgbClr val="00B0F0"/>
                </a:solidFill>
                <a:latin typeface="Arial "/>
              </a:rPr>
              <a:t>Vì (O), (O’) cắt nhau tại </a:t>
            </a:r>
            <a:r>
              <a:rPr lang="en-US" sz="4000" b="1" dirty="0">
                <a:solidFill>
                  <a:srgbClr val="00B0F0"/>
                </a:solidFill>
                <a:latin typeface="Arial "/>
              </a:rPr>
              <a:t> </a:t>
            </a:r>
            <a:r>
              <a:rPr lang="vi-VN" sz="4000" b="1" dirty="0">
                <a:solidFill>
                  <a:srgbClr val="00B0F0"/>
                </a:solidFill>
                <a:latin typeface="Arial "/>
              </a:rPr>
              <a:t>A</a:t>
            </a:r>
            <a:r>
              <a:rPr lang="en-US" sz="4000" b="1" dirty="0">
                <a:solidFill>
                  <a:srgbClr val="00B0F0"/>
                </a:solidFill>
                <a:latin typeface="Arial "/>
              </a:rPr>
              <a:t> </a:t>
            </a:r>
            <a:r>
              <a:rPr lang="en-US" sz="4000" b="1" dirty="0" err="1">
                <a:solidFill>
                  <a:srgbClr val="00B0F0"/>
                </a:solidFill>
                <a:latin typeface="Arial "/>
              </a:rPr>
              <a:t>và</a:t>
            </a:r>
            <a:r>
              <a:rPr lang="vi-VN" sz="4000" b="1" dirty="0">
                <a:solidFill>
                  <a:srgbClr val="00B0F0"/>
                </a:solidFill>
                <a:latin typeface="Arial "/>
              </a:rPr>
              <a:t> B nên </a:t>
            </a:r>
            <a:endParaRPr lang="en-US" sz="4000" b="1" dirty="0">
              <a:solidFill>
                <a:srgbClr val="00B0F0"/>
              </a:solidFill>
              <a:latin typeface="Arial "/>
            </a:endParaRPr>
          </a:p>
          <a:p>
            <a:pPr>
              <a:lnSpc>
                <a:spcPct val="150000"/>
              </a:lnSpc>
            </a:pPr>
            <a:r>
              <a:rPr lang="en-US" sz="4000" b="1" dirty="0">
                <a:solidFill>
                  <a:srgbClr val="00B0F0"/>
                </a:solidFill>
                <a:latin typeface="Arial "/>
              </a:rPr>
              <a:t>                </a:t>
            </a:r>
            <a:r>
              <a:rPr lang="vi-VN" sz="4000" b="1" dirty="0">
                <a:solidFill>
                  <a:srgbClr val="00B0F0"/>
                </a:solidFill>
                <a:latin typeface="Arial "/>
              </a:rPr>
              <a:t>OA = OB và O’A = O’B.</a:t>
            </a:r>
          </a:p>
        </p:txBody>
      </p:sp>
      <p:sp>
        <p:nvSpPr>
          <p:cNvPr id="10" name="Rectangle 9">
            <a:extLst>
              <a:ext uri="{FF2B5EF4-FFF2-40B4-BE49-F238E27FC236}">
                <a16:creationId xmlns:a16="http://schemas.microsoft.com/office/drawing/2014/main" id="{F0F4F471-21AF-6F51-4FAA-B1DEFF9C6355}"/>
              </a:ext>
            </a:extLst>
          </p:cNvPr>
          <p:cNvSpPr/>
          <p:nvPr/>
        </p:nvSpPr>
        <p:spPr>
          <a:xfrm>
            <a:off x="19724" y="220869"/>
            <a:ext cx="13189790" cy="2748253"/>
          </a:xfrm>
          <a:prstGeom prst="rect">
            <a:avLst/>
          </a:prstGeom>
        </p:spPr>
        <p:txBody>
          <a:bodyPr wrap="square">
            <a:spAutoFit/>
          </a:bodyPr>
          <a:lstStyle/>
          <a:p>
            <a:pPr>
              <a:lnSpc>
                <a:spcPct val="150000"/>
              </a:lnSpc>
              <a:spcAft>
                <a:spcPts val="800"/>
              </a:spcAft>
            </a:pPr>
            <a:r>
              <a:rPr lang="en-US" sz="4000" kern="100" dirty="0">
                <a:ea typeface="Calibri" panose="020F0502020204030204" pitchFamily="34" charset="0"/>
                <a:cs typeface="Arial" panose="020B0604020202020204" pitchFamily="34" charset="0"/>
              </a:rPr>
              <a:t> </a:t>
            </a:r>
            <a:r>
              <a:rPr lang="en-US" sz="4000" kern="100" dirty="0">
                <a:latin typeface="Arial" panose="020B0604020202020204" pitchFamily="34" charset="0"/>
                <a:ea typeface="Calibri" panose="020F0502020204030204" pitchFamily="34" charset="0"/>
                <a:cs typeface="Arial" panose="020B0604020202020204" pitchFamily="34" charset="0"/>
              </a:rPr>
              <a:t>        </a:t>
            </a:r>
            <a:r>
              <a:rPr lang="vi-VN" sz="4000" dirty="0">
                <a:latin typeface="Arial "/>
              </a:rPr>
              <a:t>Cho hai đường tròn (O), (O’) cắt nhau tại hai điểm A, B sao cho đường thẳng OA là tiếp tuyến của đường tròn (O’). Chứng minh đường thẳng O’B là tiếp tuyến</a:t>
            </a:r>
            <a:r>
              <a:rPr lang="en-US" sz="4000" dirty="0">
                <a:latin typeface="Arial "/>
              </a:rPr>
              <a:t> </a:t>
            </a:r>
            <a:r>
              <a:rPr lang="vi-VN" sz="4000" dirty="0">
                <a:latin typeface="Arial "/>
              </a:rPr>
              <a:t>(O).</a:t>
            </a:r>
            <a:endParaRPr lang="en-US" sz="4000" kern="100" dirty="0">
              <a:latin typeface="Arial "/>
              <a:ea typeface="Calibri" panose="020F0502020204030204" pitchFamily="34" charset="0"/>
              <a:cs typeface="Arial" panose="020B0604020202020204" pitchFamily="34" charset="0"/>
            </a:endParaRPr>
          </a:p>
        </p:txBody>
      </p:sp>
      <p:grpSp>
        <p:nvGrpSpPr>
          <p:cNvPr id="12" name="Google Shape;305;p14">
            <a:extLst>
              <a:ext uri="{FF2B5EF4-FFF2-40B4-BE49-F238E27FC236}">
                <a16:creationId xmlns:a16="http://schemas.microsoft.com/office/drawing/2014/main" id="{14E0A941-2433-0098-1A2D-8CFDD9DC9A99}"/>
              </a:ext>
            </a:extLst>
          </p:cNvPr>
          <p:cNvGrpSpPr/>
          <p:nvPr/>
        </p:nvGrpSpPr>
        <p:grpSpPr>
          <a:xfrm flipH="1">
            <a:off x="19724" y="3854196"/>
            <a:ext cx="2351174" cy="1289304"/>
            <a:chOff x="7837953" y="804641"/>
            <a:chExt cx="2022200" cy="1289304"/>
          </a:xfrm>
        </p:grpSpPr>
        <p:pic>
          <p:nvPicPr>
            <p:cNvPr id="13" name="Google Shape;306;p14">
              <a:extLst>
                <a:ext uri="{FF2B5EF4-FFF2-40B4-BE49-F238E27FC236}">
                  <a16:creationId xmlns:a16="http://schemas.microsoft.com/office/drawing/2014/main" id="{36281C89-D019-9994-01C1-EBD099DEAD88}"/>
                </a:ext>
              </a:extLst>
            </p:cNvPr>
            <p:cNvPicPr preferRelativeResize="0"/>
            <p:nvPr/>
          </p:nvPicPr>
          <p:blipFill rotWithShape="1">
            <a:blip r:embed="rId8">
              <a:alphaModFix/>
            </a:blip>
            <a:srcRect/>
            <a:stretch/>
          </p:blipFill>
          <p:spPr>
            <a:xfrm>
              <a:off x="7913845" y="804641"/>
              <a:ext cx="1889478" cy="1289304"/>
            </a:xfrm>
            <a:prstGeom prst="rect">
              <a:avLst/>
            </a:prstGeom>
            <a:noFill/>
            <a:ln>
              <a:noFill/>
            </a:ln>
          </p:spPr>
        </p:pic>
        <p:sp>
          <p:nvSpPr>
            <p:cNvPr id="14" name="Google Shape;307;p14">
              <a:extLst>
                <a:ext uri="{FF2B5EF4-FFF2-40B4-BE49-F238E27FC236}">
                  <a16:creationId xmlns:a16="http://schemas.microsoft.com/office/drawing/2014/main" id="{28AC9CCC-2FB0-D452-A017-C9BF73FC0F84}"/>
                </a:ext>
              </a:extLst>
            </p:cNvPr>
            <p:cNvSpPr txBox="1"/>
            <p:nvPr/>
          </p:nvSpPr>
          <p:spPr>
            <a:xfrm>
              <a:off x="7837953" y="873633"/>
              <a:ext cx="2022200"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grpSp>
        <p:nvGrpSpPr>
          <p:cNvPr id="17" name="Group 16">
            <a:extLst>
              <a:ext uri="{FF2B5EF4-FFF2-40B4-BE49-F238E27FC236}">
                <a16:creationId xmlns:a16="http://schemas.microsoft.com/office/drawing/2014/main" id="{1F5302E5-4943-7EF4-7C2D-F977E6822FCB}"/>
              </a:ext>
            </a:extLst>
          </p:cNvPr>
          <p:cNvGrpSpPr/>
          <p:nvPr/>
        </p:nvGrpSpPr>
        <p:grpSpPr>
          <a:xfrm>
            <a:off x="674666" y="6652858"/>
            <a:ext cx="18278604" cy="1832916"/>
            <a:chOff x="60560" y="4160855"/>
            <a:chExt cx="18278604" cy="1832916"/>
          </a:xfrm>
        </p:grpSpPr>
        <p:sp>
          <p:nvSpPr>
            <p:cNvPr id="18" name="TextBox 17">
              <a:extLst>
                <a:ext uri="{FF2B5EF4-FFF2-40B4-BE49-F238E27FC236}">
                  <a16:creationId xmlns:a16="http://schemas.microsoft.com/office/drawing/2014/main" id="{7EA7CB46-EE36-8A66-1153-9A2AC0A43469}"/>
                </a:ext>
              </a:extLst>
            </p:cNvPr>
            <p:cNvSpPr txBox="1"/>
            <p:nvPr/>
          </p:nvSpPr>
          <p:spPr>
            <a:xfrm>
              <a:off x="60560" y="4160855"/>
              <a:ext cx="18278604" cy="1824923"/>
            </a:xfrm>
            <a:prstGeom prst="rect">
              <a:avLst/>
            </a:prstGeom>
            <a:noFill/>
          </p:spPr>
          <p:txBody>
            <a:bodyPr wrap="square">
              <a:spAutoFit/>
            </a:bodyPr>
            <a:lstStyle/>
            <a:p>
              <a:pPr>
                <a:lnSpc>
                  <a:spcPct val="150000"/>
                </a:lnSpc>
              </a:pPr>
              <a:r>
                <a:rPr lang="vi-VN" sz="4000" b="1" dirty="0">
                  <a:solidFill>
                    <a:srgbClr val="00B0F0"/>
                  </a:solidFill>
                  <a:latin typeface="Arial "/>
                </a:rPr>
                <a:t>Suy ra</a:t>
              </a:r>
              <a:r>
                <a:rPr lang="en-US" sz="4000" b="1" dirty="0">
                  <a:solidFill>
                    <a:srgbClr val="00B0F0"/>
                  </a:solidFill>
                  <a:latin typeface="Arial "/>
                </a:rPr>
                <a:t>    </a:t>
              </a:r>
              <a:r>
                <a:rPr lang="vi-VN" sz="4000" b="1" dirty="0">
                  <a:solidFill>
                    <a:srgbClr val="00B0F0"/>
                  </a:solidFill>
                  <a:latin typeface="Arial "/>
                </a:rPr>
                <a:t> </a:t>
              </a:r>
              <a:r>
                <a:rPr lang="en-US" sz="4000" b="1" dirty="0">
                  <a:solidFill>
                    <a:srgbClr val="00B0F0"/>
                  </a:solidFill>
                  <a:latin typeface="Arial "/>
                </a:rPr>
                <a:t>                </a:t>
              </a:r>
              <a:r>
                <a:rPr lang="vi-VN" sz="4000" b="1" dirty="0">
                  <a:solidFill>
                    <a:srgbClr val="00B0F0"/>
                  </a:solidFill>
                  <a:latin typeface="Arial "/>
                </a:rPr>
                <a:t> (hai góc tương ứng).</a:t>
              </a:r>
            </a:p>
            <a:p>
              <a:pPr>
                <a:lnSpc>
                  <a:spcPct val="150000"/>
                </a:lnSpc>
              </a:pPr>
              <a:r>
                <a:rPr lang="en-US" sz="4000" b="1" dirty="0" err="1">
                  <a:solidFill>
                    <a:srgbClr val="00B0F0"/>
                  </a:solidFill>
                  <a:latin typeface="Arial "/>
                </a:rPr>
                <a:t>Lại</a:t>
              </a:r>
              <a:r>
                <a:rPr lang="en-US" sz="4000" b="1" dirty="0">
                  <a:solidFill>
                    <a:srgbClr val="00B0F0"/>
                  </a:solidFill>
                  <a:latin typeface="Arial "/>
                </a:rPr>
                <a:t> </a:t>
              </a:r>
              <a:r>
                <a:rPr lang="en-US" sz="4000" b="1" dirty="0" err="1">
                  <a:solidFill>
                    <a:srgbClr val="00B0F0"/>
                  </a:solidFill>
                  <a:latin typeface="Arial "/>
                </a:rPr>
                <a:t>có</a:t>
              </a:r>
              <a:r>
                <a:rPr lang="vi-VN" sz="4000" b="1" dirty="0">
                  <a:solidFill>
                    <a:srgbClr val="00B0F0"/>
                  </a:solidFill>
                  <a:latin typeface="Arial "/>
                </a:rPr>
                <a:t>, OA là tiếp tuyến của (O’) nên OA ⊥ AO’ tại A hay </a:t>
              </a:r>
            </a:p>
          </p:txBody>
        </p:sp>
        <p:graphicFrame>
          <p:nvGraphicFramePr>
            <p:cNvPr id="19" name="Object 18">
              <a:extLst>
                <a:ext uri="{FF2B5EF4-FFF2-40B4-BE49-F238E27FC236}">
                  <a16:creationId xmlns:a16="http://schemas.microsoft.com/office/drawing/2014/main" id="{4CBC4060-32CF-2416-2397-1BE4E7F2715F}"/>
                </a:ext>
              </a:extLst>
            </p:cNvPr>
            <p:cNvGraphicFramePr>
              <a:graphicFrameLocks noChangeAspect="1"/>
            </p:cNvGraphicFramePr>
            <p:nvPr>
              <p:extLst>
                <p:ext uri="{D42A27DB-BD31-4B8C-83A1-F6EECF244321}">
                  <p14:modId xmlns:p14="http://schemas.microsoft.com/office/powerpoint/2010/main" val="3571882055"/>
                </p:ext>
              </p:extLst>
            </p:nvPr>
          </p:nvGraphicFramePr>
          <p:xfrm>
            <a:off x="1977468" y="4276315"/>
            <a:ext cx="2889196" cy="722299"/>
          </p:xfrm>
          <a:graphic>
            <a:graphicData uri="http://schemas.openxmlformats.org/presentationml/2006/ole">
              <mc:AlternateContent xmlns:mc="http://schemas.openxmlformats.org/markup-compatibility/2006">
                <mc:Choice xmlns:v="urn:schemas-microsoft-com:vml" Requires="v">
                  <p:oleObj name="Equation" r:id="rId9" imgW="914400" imgH="228600" progId="Equation.DSMT4">
                    <p:embed/>
                  </p:oleObj>
                </mc:Choice>
                <mc:Fallback>
                  <p:oleObj name="Equation" r:id="rId9" imgW="914400" imgH="228600" progId="Equation.DSMT4">
                    <p:embed/>
                    <p:pic>
                      <p:nvPicPr>
                        <p:cNvPr id="3" name="Object 2">
                          <a:extLst>
                            <a:ext uri="{FF2B5EF4-FFF2-40B4-BE49-F238E27FC236}">
                              <a16:creationId xmlns:a16="http://schemas.microsoft.com/office/drawing/2014/main" id="{8F3118AF-CFC9-2BEB-FED9-8B3FB7E69B6A}"/>
                            </a:ext>
                          </a:extLst>
                        </p:cNvPr>
                        <p:cNvPicPr/>
                        <p:nvPr/>
                      </p:nvPicPr>
                      <p:blipFill>
                        <a:blip r:embed="rId10"/>
                        <a:stretch>
                          <a:fillRect/>
                        </a:stretch>
                      </p:blipFill>
                      <p:spPr>
                        <a:xfrm>
                          <a:off x="1977468" y="4276315"/>
                          <a:ext cx="2889196" cy="722299"/>
                        </a:xfrm>
                        <a:prstGeom prst="rect">
                          <a:avLst/>
                        </a:prstGeom>
                      </p:spPr>
                    </p:pic>
                  </p:oleObj>
                </mc:Fallback>
              </mc:AlternateContent>
            </a:graphicData>
          </a:graphic>
        </p:graphicFrame>
        <p:graphicFrame>
          <p:nvGraphicFramePr>
            <p:cNvPr id="20" name="Object 19">
              <a:extLst>
                <a:ext uri="{FF2B5EF4-FFF2-40B4-BE49-F238E27FC236}">
                  <a16:creationId xmlns:a16="http://schemas.microsoft.com/office/drawing/2014/main" id="{51A67C9F-A934-7177-85EC-3B7184CE1A77}"/>
                </a:ext>
              </a:extLst>
            </p:cNvPr>
            <p:cNvGraphicFramePr>
              <a:graphicFrameLocks noChangeAspect="1"/>
            </p:cNvGraphicFramePr>
            <p:nvPr>
              <p:extLst>
                <p:ext uri="{D42A27DB-BD31-4B8C-83A1-F6EECF244321}">
                  <p14:modId xmlns:p14="http://schemas.microsoft.com/office/powerpoint/2010/main" val="3839032115"/>
                </p:ext>
              </p:extLst>
            </p:nvPr>
          </p:nvGraphicFramePr>
          <p:xfrm>
            <a:off x="13522291" y="5271458"/>
            <a:ext cx="2660942" cy="722313"/>
          </p:xfrm>
          <a:graphic>
            <a:graphicData uri="http://schemas.openxmlformats.org/presentationml/2006/ole">
              <mc:AlternateContent xmlns:mc="http://schemas.openxmlformats.org/markup-compatibility/2006">
                <mc:Choice xmlns:v="urn:schemas-microsoft-com:vml" Requires="v">
                  <p:oleObj name="Equation" r:id="rId11" imgW="761760" imgH="228600" progId="Equation.DSMT4">
                    <p:embed/>
                  </p:oleObj>
                </mc:Choice>
                <mc:Fallback>
                  <p:oleObj name="Equation" r:id="rId11" imgW="761760" imgH="228600" progId="Equation.DSMT4">
                    <p:embed/>
                    <p:pic>
                      <p:nvPicPr>
                        <p:cNvPr id="7" name="Object 6">
                          <a:extLst>
                            <a:ext uri="{FF2B5EF4-FFF2-40B4-BE49-F238E27FC236}">
                              <a16:creationId xmlns:a16="http://schemas.microsoft.com/office/drawing/2014/main" id="{9EEA3756-CE85-D002-AE09-F78CCA06ACB7}"/>
                            </a:ext>
                          </a:extLst>
                        </p:cNvPr>
                        <p:cNvPicPr/>
                        <p:nvPr/>
                      </p:nvPicPr>
                      <p:blipFill>
                        <a:blip r:embed="rId12"/>
                        <a:stretch>
                          <a:fillRect/>
                        </a:stretch>
                      </p:blipFill>
                      <p:spPr>
                        <a:xfrm>
                          <a:off x="13522291" y="5271458"/>
                          <a:ext cx="2660942" cy="722313"/>
                        </a:xfrm>
                        <a:prstGeom prst="rect">
                          <a:avLst/>
                        </a:prstGeom>
                      </p:spPr>
                    </p:pic>
                  </p:oleObj>
                </mc:Fallback>
              </mc:AlternateContent>
            </a:graphicData>
          </a:graphic>
        </p:graphicFrame>
      </p:grpSp>
      <p:pic>
        <p:nvPicPr>
          <p:cNvPr id="21" name="Picture 20">
            <a:extLst>
              <a:ext uri="{FF2B5EF4-FFF2-40B4-BE49-F238E27FC236}">
                <a16:creationId xmlns:a16="http://schemas.microsoft.com/office/drawing/2014/main" id="{1FBA2310-03ED-9051-BB5D-09EF091FF191}"/>
              </a:ext>
            </a:extLst>
          </p:cNvPr>
          <p:cNvPicPr>
            <a:picLocks noChangeAspect="1"/>
          </p:cNvPicPr>
          <p:nvPr/>
        </p:nvPicPr>
        <p:blipFill>
          <a:blip r:embed="rId13"/>
          <a:stretch>
            <a:fillRect/>
          </a:stretch>
        </p:blipFill>
        <p:spPr>
          <a:xfrm>
            <a:off x="304800" y="169876"/>
            <a:ext cx="1047765" cy="1059408"/>
          </a:xfrm>
          <a:prstGeom prst="rect">
            <a:avLst/>
          </a:prstGeom>
        </p:spPr>
      </p:pic>
    </p:spTree>
    <p:extLst>
      <p:ext uri="{BB962C8B-B14F-4D97-AF65-F5344CB8AC3E}">
        <p14:creationId xmlns:p14="http://schemas.microsoft.com/office/powerpoint/2010/main" val="354060202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0"/>
                                        <p:tgtEl>
                                          <p:spTgt spid="17"/>
                                        </p:tgtEl>
                                      </p:cBhvr>
                                    </p:animEffect>
                                    <p:anim calcmode="lin" valueType="num">
                                      <p:cBhvr>
                                        <p:cTn id="29" dur="1000" fill="hold"/>
                                        <p:tgtEl>
                                          <p:spTgt spid="17"/>
                                        </p:tgtEl>
                                        <p:attrNameLst>
                                          <p:attrName>ppt_x</p:attrName>
                                        </p:attrNameLst>
                                      </p:cBhvr>
                                      <p:tavLst>
                                        <p:tav tm="0">
                                          <p:val>
                                            <p:strVal val="#ppt_x"/>
                                          </p:val>
                                        </p:tav>
                                        <p:tav tm="100000">
                                          <p:val>
                                            <p:strVal val="#ppt_x"/>
                                          </p:val>
                                        </p:tav>
                                      </p:tavLst>
                                    </p:anim>
                                    <p:anim calcmode="lin" valueType="num">
                                      <p:cBhvr>
                                        <p:cTn id="3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000"/>
                                        <p:tgtEl>
                                          <p:spTgt spid="9"/>
                                        </p:tgtEl>
                                      </p:cBhvr>
                                    </p:animEffect>
                                    <p:anim calcmode="lin" valueType="num">
                                      <p:cBhvr>
                                        <p:cTn id="36" dur="1000" fill="hold"/>
                                        <p:tgtEl>
                                          <p:spTgt spid="9"/>
                                        </p:tgtEl>
                                        <p:attrNameLst>
                                          <p:attrName>ppt_x</p:attrName>
                                        </p:attrNameLst>
                                      </p:cBhvr>
                                      <p:tavLst>
                                        <p:tav tm="0">
                                          <p:val>
                                            <p:strVal val="#ppt_x"/>
                                          </p:val>
                                        </p:tav>
                                        <p:tav tm="100000">
                                          <p:val>
                                            <p:strVal val="#ppt_x"/>
                                          </p:val>
                                        </p:tav>
                                      </p:tavLst>
                                    </p:anim>
                                    <p:anim calcmode="lin" valueType="num">
                                      <p:cBhvr>
                                        <p:cTn id="3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5"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 name="Group 3"/>
          <p:cNvGrpSpPr/>
          <p:nvPr/>
        </p:nvGrpSpPr>
        <p:grpSpPr>
          <a:xfrm>
            <a:off x="2286000" y="1790700"/>
            <a:ext cx="13639800" cy="3073925"/>
            <a:chOff x="2727158" y="2917658"/>
            <a:chExt cx="13639800" cy="3073925"/>
          </a:xfrm>
        </p:grpSpPr>
        <p:grpSp>
          <p:nvGrpSpPr>
            <p:cNvPr id="40" name="Group 4"/>
            <p:cNvGrpSpPr/>
            <p:nvPr/>
          </p:nvGrpSpPr>
          <p:grpSpPr>
            <a:xfrm>
              <a:off x="2727158" y="2917658"/>
              <a:ext cx="13639800" cy="2362200"/>
              <a:chOff x="0" y="0"/>
              <a:chExt cx="8585565" cy="2221020"/>
            </a:xfrm>
          </p:grpSpPr>
          <p:sp>
            <p:nvSpPr>
              <p:cNvPr id="42" name="Freeform 5"/>
              <p:cNvSpPr/>
              <p:nvPr/>
            </p:nvSpPr>
            <p:spPr>
              <a:xfrm>
                <a:off x="12700" y="12700"/>
                <a:ext cx="8560165" cy="2195620"/>
              </a:xfrm>
              <a:custGeom>
                <a:avLst/>
                <a:gdLst/>
                <a:ahLst/>
                <a:cxnLst/>
                <a:rect l="l" t="t" r="r" b="b"/>
                <a:pathLst>
                  <a:path w="8560165" h="2195620">
                    <a:moveTo>
                      <a:pt x="7603220" y="2195620"/>
                    </a:moveTo>
                    <a:lnTo>
                      <a:pt x="956945" y="2195620"/>
                    </a:lnTo>
                    <a:cubicBezTo>
                      <a:pt x="428371" y="2195620"/>
                      <a:pt x="0" y="1767122"/>
                      <a:pt x="0" y="1097810"/>
                    </a:cubicBezTo>
                    <a:lnTo>
                      <a:pt x="0" y="1097810"/>
                    </a:lnTo>
                    <a:cubicBezTo>
                      <a:pt x="0" y="428371"/>
                      <a:pt x="428371" y="0"/>
                      <a:pt x="956945" y="0"/>
                    </a:cubicBezTo>
                    <a:lnTo>
                      <a:pt x="7603220" y="0"/>
                    </a:lnTo>
                    <a:cubicBezTo>
                      <a:pt x="8131666" y="0"/>
                      <a:pt x="8560165" y="428371"/>
                      <a:pt x="8560165" y="1097810"/>
                    </a:cubicBezTo>
                    <a:lnTo>
                      <a:pt x="8560165" y="1097810"/>
                    </a:lnTo>
                    <a:cubicBezTo>
                      <a:pt x="8560165" y="1767122"/>
                      <a:pt x="8131667" y="2195620"/>
                      <a:pt x="7603220" y="2195620"/>
                    </a:cubicBezTo>
                    <a:close/>
                  </a:path>
                </a:pathLst>
              </a:custGeom>
              <a:solidFill>
                <a:srgbClr val="FFD93B"/>
              </a:solidFill>
            </p:spPr>
            <p:txBody>
              <a:bodyPr/>
              <a:lstStyle/>
              <a:p>
                <a:endParaRPr lang="en-US"/>
              </a:p>
            </p:txBody>
          </p:sp>
          <p:sp>
            <p:nvSpPr>
              <p:cNvPr id="43" name="Freeform 6"/>
              <p:cNvSpPr/>
              <p:nvPr/>
            </p:nvSpPr>
            <p:spPr>
              <a:xfrm>
                <a:off x="0" y="0"/>
                <a:ext cx="8585565" cy="2221020"/>
              </a:xfrm>
              <a:custGeom>
                <a:avLst/>
                <a:gdLst/>
                <a:ahLst/>
                <a:cxnLst/>
                <a:rect l="l" t="t" r="r" b="b"/>
                <a:pathLst>
                  <a:path w="8585565" h="2221020">
                    <a:moveTo>
                      <a:pt x="7615920" y="0"/>
                    </a:moveTo>
                    <a:lnTo>
                      <a:pt x="969645" y="0"/>
                    </a:lnTo>
                    <a:cubicBezTo>
                      <a:pt x="434975" y="0"/>
                      <a:pt x="0" y="434975"/>
                      <a:pt x="0" y="1110510"/>
                    </a:cubicBezTo>
                    <a:cubicBezTo>
                      <a:pt x="0" y="1786045"/>
                      <a:pt x="434975" y="2221020"/>
                      <a:pt x="969645" y="2221020"/>
                    </a:cubicBezTo>
                    <a:lnTo>
                      <a:pt x="7615920" y="2221020"/>
                    </a:lnTo>
                    <a:cubicBezTo>
                      <a:pt x="8150590" y="2221020"/>
                      <a:pt x="8585565" y="1786045"/>
                      <a:pt x="8585565" y="1110510"/>
                    </a:cubicBezTo>
                    <a:cubicBezTo>
                      <a:pt x="8585565" y="434975"/>
                      <a:pt x="8150590" y="0"/>
                      <a:pt x="7615920" y="0"/>
                    </a:cubicBezTo>
                    <a:close/>
                    <a:moveTo>
                      <a:pt x="7615920" y="2195620"/>
                    </a:moveTo>
                    <a:lnTo>
                      <a:pt x="969645" y="2195620"/>
                    </a:lnTo>
                    <a:cubicBezTo>
                      <a:pt x="448945" y="2195620"/>
                      <a:pt x="25400" y="1772075"/>
                      <a:pt x="25400" y="1110510"/>
                    </a:cubicBezTo>
                    <a:cubicBezTo>
                      <a:pt x="25400" y="448945"/>
                      <a:pt x="448945" y="25400"/>
                      <a:pt x="969645" y="25400"/>
                    </a:cubicBezTo>
                    <a:lnTo>
                      <a:pt x="7615920" y="25400"/>
                    </a:lnTo>
                    <a:cubicBezTo>
                      <a:pt x="8136620" y="25400"/>
                      <a:pt x="8560165" y="448945"/>
                      <a:pt x="8560165" y="1110510"/>
                    </a:cubicBezTo>
                    <a:cubicBezTo>
                      <a:pt x="8560165" y="1772075"/>
                      <a:pt x="8136620" y="2195620"/>
                      <a:pt x="7615920" y="2195620"/>
                    </a:cubicBezTo>
                    <a:close/>
                  </a:path>
                </a:pathLst>
              </a:custGeom>
              <a:solidFill>
                <a:srgbClr val="031929"/>
              </a:solidFill>
            </p:spPr>
            <p:txBody>
              <a:bodyPr/>
              <a:lstStyle/>
              <a:p>
                <a:endParaRPr lang="en-US"/>
              </a:p>
            </p:txBody>
          </p:sp>
        </p:grpSp>
        <p:sp>
          <p:nvSpPr>
            <p:cNvPr id="3" name="Rectangle 2"/>
            <p:cNvSpPr/>
            <p:nvPr/>
          </p:nvSpPr>
          <p:spPr>
            <a:xfrm>
              <a:off x="3451056" y="3129261"/>
              <a:ext cx="12192000" cy="2862322"/>
            </a:xfrm>
            <a:prstGeom prst="rect">
              <a:avLst/>
            </a:prstGeom>
          </p:spPr>
          <p:txBody>
            <a:bodyPr wrap="square">
              <a:spAutoFit/>
            </a:bodyPr>
            <a:lstStyle/>
            <a:p>
              <a:pPr algn="ctr">
                <a:tabLst>
                  <a:tab pos="360045" algn="l"/>
                  <a:tab pos="720090" algn="l"/>
                </a:tabLst>
                <a:defRPr/>
              </a:pPr>
              <a:r>
                <a:rPr lang="nl-NL" sz="5500" b="1" dirty="0">
                  <a:solidFill>
                    <a:prstClr val="black"/>
                  </a:solidFill>
                  <a:latin typeface="Arial" panose="020B0604020202020204" pitchFamily="34" charset="0"/>
                  <a:ea typeface="Calibri" panose="020F0502020204030204" pitchFamily="34" charset="0"/>
                  <a:cs typeface="Arial" panose="020B0604020202020204" pitchFamily="34" charset="0"/>
                </a:rPr>
                <a:t>2. </a:t>
              </a:r>
              <a:r>
                <a:rPr lang="nl-NL" sz="6000" b="1" dirty="0">
                  <a:latin typeface="Arial" panose="020B0604020202020204" pitchFamily="34" charset="0"/>
                  <a:ea typeface="Calibri" panose="020F0502020204030204" pitchFamily="34" charset="0"/>
                  <a:cs typeface="Arial" panose="020B0604020202020204" pitchFamily="34" charset="0"/>
                </a:rPr>
                <a:t>TÍNH CHẤT CỦA HAI TIẾP TUYẾN CẮT NHAU </a:t>
              </a:r>
              <a:endParaRPr lang="en-US" sz="6000" dirty="0">
                <a:latin typeface="Arial" panose="020B0604020202020204" pitchFamily="34" charset="0"/>
                <a:cs typeface="Arial" panose="020B0604020202020204" pitchFamily="34" charset="0"/>
              </a:endParaRPr>
            </a:p>
            <a:p>
              <a:pPr algn="ctr">
                <a:tabLst>
                  <a:tab pos="360045" algn="l"/>
                  <a:tab pos="720090" algn="l"/>
                </a:tabLst>
                <a:defRPr/>
              </a:pPr>
              <a:endParaRPr lang="en-US" sz="6000" dirty="0">
                <a:effectLst/>
                <a:latin typeface="Arial" panose="020B0604020202020204" pitchFamily="34" charset="0"/>
                <a:ea typeface="Calibri" panose="020F0502020204030204" pitchFamily="34" charset="0"/>
                <a:cs typeface="Arial" panose="020B0604020202020204" pitchFamily="34" charset="0"/>
              </a:endParaRPr>
            </a:p>
          </p:txBody>
        </p:sp>
      </p:grpSp>
      <p:pic>
        <p:nvPicPr>
          <p:cNvPr id="8" name="Picture 7"/>
          <p:cNvPicPr>
            <a:picLocks noChangeAspect="1"/>
          </p:cNvPicPr>
          <p:nvPr/>
        </p:nvPicPr>
        <p:blipFill>
          <a:blip r:embed="rId2"/>
          <a:stretch>
            <a:fillRect/>
          </a:stretch>
        </p:blipFill>
        <p:spPr>
          <a:xfrm>
            <a:off x="5734237" y="6904121"/>
            <a:ext cx="6743323" cy="3384884"/>
          </a:xfrm>
          <a:prstGeom prst="rect">
            <a:avLst/>
          </a:prstGeom>
        </p:spPr>
      </p:pic>
      <p:pic>
        <p:nvPicPr>
          <p:cNvPr id="4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28600" y="6210300"/>
            <a:ext cx="1173320" cy="1045322"/>
          </a:xfrm>
          <a:prstGeom prst="rect">
            <a:avLst/>
          </a:prstGeom>
        </p:spPr>
      </p:pic>
      <p:pic>
        <p:nvPicPr>
          <p:cNvPr id="45" name="Picture 1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9585125">
            <a:off x="16488602" y="5427899"/>
            <a:ext cx="2183861" cy="559863"/>
          </a:xfrm>
          <a:prstGeom prst="rect">
            <a:avLst/>
          </a:prstGeom>
        </p:spPr>
      </p:pic>
      <p:pic>
        <p:nvPicPr>
          <p:cNvPr id="46" name="Picture 2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0708999">
            <a:off x="16433972" y="389360"/>
            <a:ext cx="1184128" cy="1741365"/>
          </a:xfrm>
          <a:prstGeom prst="rect">
            <a:avLst/>
          </a:prstGeom>
        </p:spPr>
      </p:pic>
    </p:spTree>
    <p:extLst>
      <p:ext uri="{BB962C8B-B14F-4D97-AF65-F5344CB8AC3E}">
        <p14:creationId xmlns:p14="http://schemas.microsoft.com/office/powerpoint/2010/main" val="2579390777"/>
      </p:ext>
    </p:extLst>
  </p:cSld>
  <p:clrMapOvr>
    <a:masterClrMapping/>
  </p:clrMapOvr>
  <p:transition spd="med">
    <p:circle/>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srcRect/>
          <a:stretch>
            <a:fillRect/>
          </a:stretch>
        </p:blipFill>
        <p:spPr>
          <a:xfrm rot="2782518">
            <a:off x="16011183" y="-450072"/>
            <a:ext cx="1749946" cy="1827620"/>
          </a:xfrm>
          <a:prstGeom prst="rect">
            <a:avLst/>
          </a:prstGeom>
        </p:spPr>
      </p:pic>
      <p:pic>
        <p:nvPicPr>
          <p:cNvPr id="39" name="Picture 1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3500727">
            <a:off x="-265360" y="9094411"/>
            <a:ext cx="2345824" cy="601384"/>
          </a:xfrm>
          <a:prstGeom prst="rect">
            <a:avLst/>
          </a:prstGeom>
        </p:spPr>
      </p:pic>
      <p:sp>
        <p:nvSpPr>
          <p:cNvPr id="3" name="TextBox 2">
            <a:extLst>
              <a:ext uri="{FF2B5EF4-FFF2-40B4-BE49-F238E27FC236}">
                <a16:creationId xmlns:a16="http://schemas.microsoft.com/office/drawing/2014/main" id="{3B50C682-A76A-4790-96DE-BCC283BECCC8}"/>
              </a:ext>
            </a:extLst>
          </p:cNvPr>
          <p:cNvSpPr txBox="1"/>
          <p:nvPr/>
        </p:nvSpPr>
        <p:spPr>
          <a:xfrm>
            <a:off x="457019" y="179007"/>
            <a:ext cx="17626909" cy="917239"/>
          </a:xfrm>
          <a:prstGeom prst="rect">
            <a:avLst/>
          </a:prstGeom>
          <a:noFill/>
          <a:ln>
            <a:noFill/>
          </a:ln>
        </p:spPr>
        <p:txBody>
          <a:bodyPr wrap="square">
            <a:spAutoFit/>
          </a:bodyPr>
          <a:lstStyle/>
          <a:p>
            <a:pPr algn="just">
              <a:lnSpc>
                <a:spcPct val="150000"/>
              </a:lnSpc>
            </a:pPr>
            <a:r>
              <a:rPr lang="en-US" sz="4000" b="0" i="0" dirty="0">
                <a:solidFill>
                  <a:srgbClr val="000000"/>
                </a:solidFill>
                <a:effectLst/>
                <a:latin typeface="Open Sans" panose="020B0606030504020204" pitchFamily="34" charset="0"/>
              </a:rPr>
              <a:t>                     </a:t>
            </a:r>
          </a:p>
        </p:txBody>
      </p:sp>
      <p:pic>
        <p:nvPicPr>
          <p:cNvPr id="5" name="Picture 4">
            <a:extLst>
              <a:ext uri="{FF2B5EF4-FFF2-40B4-BE49-F238E27FC236}">
                <a16:creationId xmlns:a16="http://schemas.microsoft.com/office/drawing/2014/main" id="{CA0AF952-FA5A-4A9A-53B4-4680668A7A5C}"/>
              </a:ext>
            </a:extLst>
          </p:cNvPr>
          <p:cNvPicPr>
            <a:picLocks noChangeAspect="1"/>
          </p:cNvPicPr>
          <p:nvPr/>
        </p:nvPicPr>
        <p:blipFill>
          <a:blip r:embed="rId5"/>
          <a:stretch>
            <a:fillRect/>
          </a:stretch>
        </p:blipFill>
        <p:spPr>
          <a:xfrm>
            <a:off x="520815" y="796158"/>
            <a:ext cx="1896365" cy="1119758"/>
          </a:xfrm>
          <a:prstGeom prst="rect">
            <a:avLst/>
          </a:prstGeom>
        </p:spPr>
      </p:pic>
      <p:sp>
        <p:nvSpPr>
          <p:cNvPr id="11" name="TextBox 10">
            <a:extLst>
              <a:ext uri="{FF2B5EF4-FFF2-40B4-BE49-F238E27FC236}">
                <a16:creationId xmlns:a16="http://schemas.microsoft.com/office/drawing/2014/main" id="{2C584924-FCF4-6420-1AC5-BDED20311E70}"/>
              </a:ext>
            </a:extLst>
          </p:cNvPr>
          <p:cNvSpPr txBox="1"/>
          <p:nvPr/>
        </p:nvSpPr>
        <p:spPr>
          <a:xfrm>
            <a:off x="490689" y="1938020"/>
            <a:ext cx="13801060" cy="1824923"/>
          </a:xfrm>
          <a:prstGeom prst="rect">
            <a:avLst/>
          </a:prstGeom>
          <a:noFill/>
        </p:spPr>
        <p:txBody>
          <a:bodyPr wrap="square">
            <a:spAutoFit/>
          </a:bodyPr>
          <a:lstStyle/>
          <a:p>
            <a:pPr>
              <a:lnSpc>
                <a:spcPct val="150000"/>
              </a:lnSpc>
            </a:pPr>
            <a:r>
              <a:rPr lang="en-US" sz="4000" dirty="0">
                <a:latin typeface="Arial "/>
              </a:rPr>
              <a:t>Cho đường </a:t>
            </a:r>
            <a:r>
              <a:rPr lang="en-US" sz="4000" dirty="0" err="1">
                <a:latin typeface="Arial "/>
              </a:rPr>
              <a:t>tròn</a:t>
            </a:r>
            <a:r>
              <a:rPr lang="en-US" sz="4000" dirty="0">
                <a:latin typeface="Arial "/>
              </a:rPr>
              <a:t> (O; R). Các đường thẳng c, d </a:t>
            </a:r>
            <a:r>
              <a:rPr lang="en-US" sz="4000" dirty="0" err="1">
                <a:latin typeface="Arial "/>
              </a:rPr>
              <a:t>lần</a:t>
            </a:r>
            <a:r>
              <a:rPr lang="en-US" sz="4000" dirty="0">
                <a:latin typeface="Arial "/>
              </a:rPr>
              <a:t> </a:t>
            </a:r>
            <a:r>
              <a:rPr lang="en-US" sz="4000" dirty="0" err="1">
                <a:latin typeface="Arial "/>
              </a:rPr>
              <a:t>lượt</a:t>
            </a:r>
            <a:r>
              <a:rPr lang="en-US" sz="4000" dirty="0">
                <a:latin typeface="Arial "/>
              </a:rPr>
              <a:t> </a:t>
            </a:r>
            <a:r>
              <a:rPr lang="en-US" sz="4000" dirty="0" err="1">
                <a:latin typeface="Arial "/>
              </a:rPr>
              <a:t>tiếp</a:t>
            </a:r>
            <a:r>
              <a:rPr lang="en-US" sz="4000" dirty="0">
                <a:latin typeface="Arial "/>
              </a:rPr>
              <a:t> </a:t>
            </a:r>
            <a:r>
              <a:rPr lang="en-US" sz="4000" dirty="0" err="1">
                <a:latin typeface="Arial "/>
              </a:rPr>
              <a:t>xúc</a:t>
            </a:r>
            <a:r>
              <a:rPr lang="en-US" sz="4000" dirty="0">
                <a:latin typeface="Arial "/>
              </a:rPr>
              <a:t> với đường </a:t>
            </a:r>
            <a:r>
              <a:rPr lang="en-US" sz="4000" dirty="0" err="1">
                <a:latin typeface="Arial "/>
              </a:rPr>
              <a:t>tròn</a:t>
            </a:r>
            <a:r>
              <a:rPr lang="en-US" sz="4000" dirty="0">
                <a:latin typeface="Arial "/>
              </a:rPr>
              <a:t> (O; R) </a:t>
            </a:r>
            <a:r>
              <a:rPr lang="en-US" sz="4000" dirty="0" err="1">
                <a:latin typeface="Arial "/>
              </a:rPr>
              <a:t>tại</a:t>
            </a:r>
            <a:r>
              <a:rPr lang="en-US" sz="4000" dirty="0">
                <a:latin typeface="Arial "/>
              </a:rPr>
              <a:t> A, B </a:t>
            </a:r>
            <a:r>
              <a:rPr lang="en-US" sz="4000" dirty="0" err="1">
                <a:latin typeface="Arial "/>
              </a:rPr>
              <a:t>và</a:t>
            </a:r>
            <a:r>
              <a:rPr lang="en-US" sz="4000" dirty="0">
                <a:latin typeface="Arial "/>
              </a:rPr>
              <a:t> </a:t>
            </a:r>
            <a:r>
              <a:rPr lang="en-US" sz="4000" dirty="0" err="1">
                <a:latin typeface="Arial "/>
              </a:rPr>
              <a:t>cắt</a:t>
            </a:r>
            <a:r>
              <a:rPr lang="en-US" sz="4000" dirty="0">
                <a:latin typeface="Arial "/>
              </a:rPr>
              <a:t> </a:t>
            </a:r>
            <a:r>
              <a:rPr lang="en-US" sz="4000" dirty="0" err="1">
                <a:latin typeface="Arial "/>
              </a:rPr>
              <a:t>nhau</a:t>
            </a:r>
            <a:r>
              <a:rPr lang="en-US" sz="4000" dirty="0">
                <a:latin typeface="Arial "/>
              </a:rPr>
              <a:t> </a:t>
            </a:r>
            <a:r>
              <a:rPr lang="en-US" sz="4000" dirty="0" err="1">
                <a:latin typeface="Arial "/>
              </a:rPr>
              <a:t>tại</a:t>
            </a:r>
            <a:r>
              <a:rPr lang="en-US" sz="4000" dirty="0">
                <a:latin typeface="Arial "/>
              </a:rPr>
              <a:t> M</a:t>
            </a:r>
          </a:p>
        </p:txBody>
      </p:sp>
      <p:pic>
        <p:nvPicPr>
          <p:cNvPr id="14" name="Picture 13">
            <a:extLst>
              <a:ext uri="{FF2B5EF4-FFF2-40B4-BE49-F238E27FC236}">
                <a16:creationId xmlns:a16="http://schemas.microsoft.com/office/drawing/2014/main" id="{DC545BC2-7CA3-3C7E-2824-A1AA378D6E87}"/>
              </a:ext>
            </a:extLst>
          </p:cNvPr>
          <p:cNvPicPr>
            <a:picLocks noChangeAspect="1"/>
          </p:cNvPicPr>
          <p:nvPr/>
        </p:nvPicPr>
        <p:blipFill rotWithShape="1">
          <a:blip r:embed="rId6"/>
          <a:srcRect t="7948" r="47242" b="2593"/>
          <a:stretch/>
        </p:blipFill>
        <p:spPr>
          <a:xfrm>
            <a:off x="10591800" y="673545"/>
            <a:ext cx="7981510" cy="5257800"/>
          </a:xfrm>
          <a:prstGeom prst="rect">
            <a:avLst/>
          </a:prstGeom>
        </p:spPr>
      </p:pic>
      <p:sp>
        <p:nvSpPr>
          <p:cNvPr id="15" name="TextBox 14">
            <a:extLst>
              <a:ext uri="{FF2B5EF4-FFF2-40B4-BE49-F238E27FC236}">
                <a16:creationId xmlns:a16="http://schemas.microsoft.com/office/drawing/2014/main" id="{F28D7F72-C4FE-9E6B-4DA3-AF99C79CDF8C}"/>
              </a:ext>
            </a:extLst>
          </p:cNvPr>
          <p:cNvSpPr txBox="1"/>
          <p:nvPr/>
        </p:nvSpPr>
        <p:spPr>
          <a:xfrm>
            <a:off x="152400" y="3807151"/>
            <a:ext cx="13666766" cy="3671583"/>
          </a:xfrm>
          <a:prstGeom prst="rect">
            <a:avLst/>
          </a:prstGeom>
          <a:noFill/>
        </p:spPr>
        <p:txBody>
          <a:bodyPr wrap="square">
            <a:spAutoFit/>
          </a:bodyPr>
          <a:lstStyle/>
          <a:p>
            <a:pPr>
              <a:lnSpc>
                <a:spcPct val="150000"/>
              </a:lnSpc>
            </a:pPr>
            <a:r>
              <a:rPr lang="en-US" sz="4000" dirty="0">
                <a:latin typeface="Arial "/>
              </a:rPr>
              <a:t>a) Các </a:t>
            </a:r>
            <a:r>
              <a:rPr lang="en-US" sz="4000" dirty="0">
                <a:latin typeface="Arial "/>
                <a:sym typeface="Symbol" panose="05050102010706020507" pitchFamily="18" charset="2"/>
              </a:rPr>
              <a:t></a:t>
            </a:r>
            <a:r>
              <a:rPr lang="en-US" sz="4000" dirty="0">
                <a:latin typeface="Arial "/>
              </a:rPr>
              <a:t>MOA </a:t>
            </a:r>
            <a:r>
              <a:rPr lang="en-US" sz="4000" dirty="0" err="1">
                <a:latin typeface="Arial "/>
              </a:rPr>
              <a:t>và</a:t>
            </a:r>
            <a:r>
              <a:rPr lang="en-US" sz="4000" dirty="0">
                <a:latin typeface="Arial "/>
              </a:rPr>
              <a:t> </a:t>
            </a:r>
            <a:r>
              <a:rPr lang="el-GR" sz="4000" dirty="0">
                <a:latin typeface="Arial "/>
              </a:rPr>
              <a:t>Δ</a:t>
            </a:r>
            <a:r>
              <a:rPr lang="en-US" sz="4000" dirty="0">
                <a:latin typeface="Arial "/>
              </a:rPr>
              <a:t>MOB </a:t>
            </a:r>
            <a:r>
              <a:rPr lang="en-US" sz="4000" dirty="0" err="1">
                <a:latin typeface="Arial "/>
              </a:rPr>
              <a:t>có</a:t>
            </a:r>
            <a:r>
              <a:rPr lang="en-US" sz="4000" dirty="0">
                <a:latin typeface="Arial "/>
              </a:rPr>
              <a:t> </a:t>
            </a:r>
            <a:r>
              <a:rPr lang="en-US" sz="4000" dirty="0" err="1">
                <a:latin typeface="Arial "/>
              </a:rPr>
              <a:t>bằng</a:t>
            </a:r>
            <a:r>
              <a:rPr lang="en-US" sz="4000" dirty="0">
                <a:latin typeface="Arial "/>
              </a:rPr>
              <a:t> </a:t>
            </a:r>
            <a:r>
              <a:rPr lang="en-US" sz="4000" dirty="0" err="1">
                <a:latin typeface="Arial "/>
              </a:rPr>
              <a:t>nhau</a:t>
            </a:r>
            <a:r>
              <a:rPr lang="en-US" sz="4000" dirty="0">
                <a:latin typeface="Arial "/>
              </a:rPr>
              <a:t> không?</a:t>
            </a:r>
          </a:p>
          <a:p>
            <a:pPr>
              <a:lnSpc>
                <a:spcPct val="150000"/>
              </a:lnSpc>
            </a:pPr>
            <a:r>
              <a:rPr lang="en-US" sz="4000" dirty="0">
                <a:latin typeface="Arial "/>
              </a:rPr>
              <a:t>b) Hai </a:t>
            </a:r>
            <a:r>
              <a:rPr lang="en-US" sz="4000" dirty="0" err="1">
                <a:latin typeface="Arial "/>
              </a:rPr>
              <a:t>đoạn</a:t>
            </a:r>
            <a:r>
              <a:rPr lang="en-US" sz="4000" dirty="0">
                <a:latin typeface="Arial "/>
              </a:rPr>
              <a:t> thẳng MA </a:t>
            </a:r>
            <a:r>
              <a:rPr lang="en-US" sz="4000" dirty="0" err="1">
                <a:latin typeface="Arial "/>
              </a:rPr>
              <a:t>và</a:t>
            </a:r>
            <a:r>
              <a:rPr lang="en-US" sz="4000" dirty="0">
                <a:latin typeface="Arial "/>
              </a:rPr>
              <a:t> MB </a:t>
            </a:r>
            <a:r>
              <a:rPr lang="en-US" sz="4000" dirty="0" err="1">
                <a:latin typeface="Arial "/>
              </a:rPr>
              <a:t>có</a:t>
            </a:r>
            <a:r>
              <a:rPr lang="en-US" sz="4000" dirty="0">
                <a:latin typeface="Arial "/>
              </a:rPr>
              <a:t> </a:t>
            </a:r>
            <a:r>
              <a:rPr lang="en-US" sz="4000" dirty="0" err="1">
                <a:latin typeface="Arial "/>
              </a:rPr>
              <a:t>bằng</a:t>
            </a:r>
            <a:r>
              <a:rPr lang="en-US" sz="4000" dirty="0">
                <a:latin typeface="Arial "/>
              </a:rPr>
              <a:t> </a:t>
            </a:r>
            <a:r>
              <a:rPr lang="en-US" sz="4000" dirty="0" err="1">
                <a:latin typeface="Arial "/>
              </a:rPr>
              <a:t>nhau</a:t>
            </a:r>
            <a:r>
              <a:rPr lang="en-US" sz="4000" dirty="0">
                <a:latin typeface="Arial "/>
              </a:rPr>
              <a:t> không?</a:t>
            </a:r>
          </a:p>
          <a:p>
            <a:pPr>
              <a:lnSpc>
                <a:spcPct val="150000"/>
              </a:lnSpc>
            </a:pPr>
            <a:r>
              <a:rPr lang="en-US" sz="4000" dirty="0">
                <a:latin typeface="Arial "/>
              </a:rPr>
              <a:t>c) Tia MO </a:t>
            </a:r>
            <a:r>
              <a:rPr lang="en-US" sz="4000" dirty="0" err="1">
                <a:latin typeface="Arial "/>
              </a:rPr>
              <a:t>có</a:t>
            </a:r>
            <a:r>
              <a:rPr lang="en-US" sz="4000" dirty="0">
                <a:latin typeface="Arial "/>
              </a:rPr>
              <a:t> </a:t>
            </a:r>
            <a:r>
              <a:rPr lang="en-US" sz="4000" dirty="0" err="1">
                <a:latin typeface="Arial "/>
              </a:rPr>
              <a:t>phải</a:t>
            </a:r>
            <a:r>
              <a:rPr lang="en-US" sz="4000" dirty="0">
                <a:latin typeface="Arial "/>
              </a:rPr>
              <a:t> </a:t>
            </a:r>
            <a:r>
              <a:rPr lang="en-US" sz="4000" dirty="0" err="1">
                <a:latin typeface="Arial "/>
              </a:rPr>
              <a:t>là</a:t>
            </a:r>
            <a:r>
              <a:rPr lang="en-US" sz="4000" dirty="0">
                <a:latin typeface="Arial "/>
              </a:rPr>
              <a:t> </a:t>
            </a:r>
            <a:r>
              <a:rPr lang="en-US" sz="4000" dirty="0" err="1">
                <a:latin typeface="Arial "/>
              </a:rPr>
              <a:t>tia</a:t>
            </a:r>
            <a:r>
              <a:rPr lang="en-US" sz="4000" dirty="0">
                <a:latin typeface="Arial "/>
              </a:rPr>
              <a:t> </a:t>
            </a:r>
            <a:r>
              <a:rPr lang="en-US" sz="4000" dirty="0" err="1">
                <a:latin typeface="Arial "/>
              </a:rPr>
              <a:t>phân</a:t>
            </a:r>
            <a:r>
              <a:rPr lang="en-US" sz="4000" dirty="0">
                <a:latin typeface="Arial "/>
              </a:rPr>
              <a:t> </a:t>
            </a:r>
            <a:r>
              <a:rPr lang="en-US" sz="4000" dirty="0" err="1">
                <a:latin typeface="Arial "/>
              </a:rPr>
              <a:t>giác</a:t>
            </a:r>
            <a:r>
              <a:rPr lang="en-US" sz="4000" dirty="0">
                <a:latin typeface="Arial "/>
              </a:rPr>
              <a:t> của góc AMB hay không?</a:t>
            </a:r>
          </a:p>
          <a:p>
            <a:pPr>
              <a:lnSpc>
                <a:spcPct val="150000"/>
              </a:lnSpc>
            </a:pPr>
            <a:r>
              <a:rPr lang="en-US" sz="4000" dirty="0">
                <a:latin typeface="Arial "/>
              </a:rPr>
              <a:t>d) Tia OM </a:t>
            </a:r>
            <a:r>
              <a:rPr lang="en-US" sz="4000" dirty="0" err="1">
                <a:latin typeface="Arial "/>
              </a:rPr>
              <a:t>có</a:t>
            </a:r>
            <a:r>
              <a:rPr lang="en-US" sz="4000" dirty="0">
                <a:latin typeface="Arial "/>
              </a:rPr>
              <a:t> </a:t>
            </a:r>
            <a:r>
              <a:rPr lang="en-US" sz="4000" dirty="0" err="1">
                <a:latin typeface="Arial "/>
              </a:rPr>
              <a:t>phải</a:t>
            </a:r>
            <a:r>
              <a:rPr lang="en-US" sz="4000" dirty="0">
                <a:latin typeface="Arial "/>
              </a:rPr>
              <a:t> </a:t>
            </a:r>
            <a:r>
              <a:rPr lang="en-US" sz="4000" dirty="0" err="1">
                <a:latin typeface="Arial "/>
              </a:rPr>
              <a:t>tia</a:t>
            </a:r>
            <a:r>
              <a:rPr lang="en-US" sz="4000" dirty="0">
                <a:latin typeface="Arial "/>
              </a:rPr>
              <a:t> </a:t>
            </a:r>
            <a:r>
              <a:rPr lang="en-US" sz="4000" dirty="0" err="1">
                <a:latin typeface="Arial "/>
              </a:rPr>
              <a:t>phân</a:t>
            </a:r>
            <a:r>
              <a:rPr lang="en-US" sz="4000" dirty="0">
                <a:latin typeface="Arial "/>
              </a:rPr>
              <a:t> </a:t>
            </a:r>
            <a:r>
              <a:rPr lang="en-US" sz="4000" dirty="0" err="1">
                <a:latin typeface="Arial "/>
              </a:rPr>
              <a:t>giác</a:t>
            </a:r>
            <a:r>
              <a:rPr lang="en-US" sz="4000" dirty="0">
                <a:latin typeface="Arial "/>
              </a:rPr>
              <a:t> của góc AOB hay không?</a:t>
            </a:r>
          </a:p>
        </p:txBody>
      </p:sp>
    </p:spTree>
    <p:extLst>
      <p:ext uri="{BB962C8B-B14F-4D97-AF65-F5344CB8AC3E}">
        <p14:creationId xmlns:p14="http://schemas.microsoft.com/office/powerpoint/2010/main" val="3125738766"/>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srcRect/>
          <a:stretch>
            <a:fillRect/>
          </a:stretch>
        </p:blipFill>
        <p:spPr>
          <a:xfrm rot="2782518">
            <a:off x="16458221" y="-383712"/>
            <a:ext cx="1463123" cy="1528066"/>
          </a:xfrm>
          <a:prstGeom prst="rect">
            <a:avLst/>
          </a:prstGeom>
        </p:spPr>
      </p:pic>
      <p:pic>
        <p:nvPicPr>
          <p:cNvPr id="39" name="Picture 1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3500727">
            <a:off x="-265360" y="9094411"/>
            <a:ext cx="2345824" cy="601384"/>
          </a:xfrm>
          <a:prstGeom prst="rect">
            <a:avLst/>
          </a:prstGeom>
        </p:spPr>
      </p:pic>
      <p:pic>
        <p:nvPicPr>
          <p:cNvPr id="5" name="Picture 4">
            <a:extLst>
              <a:ext uri="{FF2B5EF4-FFF2-40B4-BE49-F238E27FC236}">
                <a16:creationId xmlns:a16="http://schemas.microsoft.com/office/drawing/2014/main" id="{CA0AF952-FA5A-4A9A-53B4-4680668A7A5C}"/>
              </a:ext>
            </a:extLst>
          </p:cNvPr>
          <p:cNvPicPr>
            <a:picLocks noChangeAspect="1"/>
          </p:cNvPicPr>
          <p:nvPr/>
        </p:nvPicPr>
        <p:blipFill>
          <a:blip r:embed="rId5"/>
          <a:stretch>
            <a:fillRect/>
          </a:stretch>
        </p:blipFill>
        <p:spPr>
          <a:xfrm>
            <a:off x="1" y="36444"/>
            <a:ext cx="1385956" cy="818374"/>
          </a:xfrm>
          <a:prstGeom prst="rect">
            <a:avLst/>
          </a:prstGeom>
        </p:spPr>
      </p:pic>
      <p:grpSp>
        <p:nvGrpSpPr>
          <p:cNvPr id="12" name="Group 11">
            <a:extLst>
              <a:ext uri="{FF2B5EF4-FFF2-40B4-BE49-F238E27FC236}">
                <a16:creationId xmlns:a16="http://schemas.microsoft.com/office/drawing/2014/main" id="{BD2C37A4-DD8D-27F2-536C-E97CD9C49232}"/>
              </a:ext>
            </a:extLst>
          </p:cNvPr>
          <p:cNvGrpSpPr/>
          <p:nvPr/>
        </p:nvGrpSpPr>
        <p:grpSpPr>
          <a:xfrm>
            <a:off x="248776" y="1441318"/>
            <a:ext cx="12712134" cy="1824923"/>
            <a:chOff x="3122331" y="-367143"/>
            <a:chExt cx="12712134" cy="1824923"/>
          </a:xfrm>
        </p:grpSpPr>
        <p:sp>
          <p:nvSpPr>
            <p:cNvPr id="2" name="Rectangle 1">
              <a:extLst>
                <a:ext uri="{FF2B5EF4-FFF2-40B4-BE49-F238E27FC236}">
                  <a16:creationId xmlns:a16="http://schemas.microsoft.com/office/drawing/2014/main" id="{BA6B492C-24F3-D302-A8D9-78283E405C5B}"/>
                </a:ext>
              </a:extLst>
            </p:cNvPr>
            <p:cNvSpPr>
              <a:spLocks noChangeArrowheads="1"/>
            </p:cNvSpPr>
            <p:nvPr/>
          </p:nvSpPr>
          <p:spPr bwMode="auto">
            <a:xfrm>
              <a:off x="3122331" y="-367143"/>
              <a:ext cx="12712134" cy="18249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742950" lvl="0" indent="-742950" algn="just">
                <a:lnSpc>
                  <a:spcPct val="150000"/>
                </a:lnSpc>
                <a:buAutoNum type="alphaLcParenR"/>
              </a:pPr>
              <a:r>
                <a:rPr kumimoji="0" lang="en-US" altLang="en-US" sz="4000" b="1" i="0" u="none" strike="noStrike" cap="none" normalizeH="0" baseline="0" dirty="0" err="1">
                  <a:ln>
                    <a:noFill/>
                  </a:ln>
                  <a:solidFill>
                    <a:srgbClr val="00B0F0"/>
                  </a:solidFill>
                  <a:effectLst/>
                  <a:latin typeface="Arial "/>
                  <a:cs typeface="Open Sans" panose="020B0606030504020204" pitchFamily="34" charset="0"/>
                </a:rPr>
                <a:t>Vì</a:t>
              </a:r>
              <a:r>
                <a:rPr kumimoji="0" lang="en-US" altLang="en-US" sz="4000" b="1" i="0" u="none" strike="noStrike" cap="none" normalizeH="0" dirty="0">
                  <a:ln>
                    <a:noFill/>
                  </a:ln>
                  <a:solidFill>
                    <a:srgbClr val="00B0F0"/>
                  </a:solidFill>
                  <a:effectLst/>
                  <a:latin typeface="Arial "/>
                  <a:cs typeface="Open Sans" panose="020B0606030504020204" pitchFamily="34" charset="0"/>
                </a:rPr>
                <a:t> </a:t>
              </a:r>
              <a:r>
                <a:rPr lang="en-US" sz="4000" b="1" dirty="0">
                  <a:solidFill>
                    <a:srgbClr val="00B0F0"/>
                  </a:solidFill>
                  <a:latin typeface="Arial "/>
                </a:rPr>
                <a:t>đường thẳng c, d </a:t>
              </a:r>
              <a:r>
                <a:rPr lang="en-US" sz="4000" b="1" dirty="0" err="1">
                  <a:solidFill>
                    <a:srgbClr val="00B0F0"/>
                  </a:solidFill>
                  <a:latin typeface="Arial "/>
                </a:rPr>
                <a:t>lần</a:t>
              </a:r>
              <a:r>
                <a:rPr lang="en-US" sz="4000" b="1" dirty="0">
                  <a:solidFill>
                    <a:srgbClr val="00B0F0"/>
                  </a:solidFill>
                  <a:latin typeface="Arial "/>
                </a:rPr>
                <a:t> </a:t>
              </a:r>
              <a:r>
                <a:rPr lang="en-US" sz="4000" b="1" dirty="0" err="1">
                  <a:solidFill>
                    <a:srgbClr val="00B0F0"/>
                  </a:solidFill>
                  <a:latin typeface="Arial "/>
                </a:rPr>
                <a:t>lượt</a:t>
              </a:r>
              <a:r>
                <a:rPr lang="en-US" sz="4000" b="1" dirty="0">
                  <a:solidFill>
                    <a:srgbClr val="00B0F0"/>
                  </a:solidFill>
                  <a:latin typeface="Arial "/>
                </a:rPr>
                <a:t> </a:t>
              </a:r>
              <a:r>
                <a:rPr lang="en-US" sz="4000" b="1" dirty="0" err="1">
                  <a:solidFill>
                    <a:srgbClr val="00B0F0"/>
                  </a:solidFill>
                  <a:latin typeface="Arial "/>
                </a:rPr>
                <a:t>tiếp</a:t>
              </a:r>
              <a:r>
                <a:rPr lang="en-US" sz="4000" b="1" dirty="0">
                  <a:solidFill>
                    <a:srgbClr val="00B0F0"/>
                  </a:solidFill>
                  <a:latin typeface="Arial "/>
                </a:rPr>
                <a:t> </a:t>
              </a:r>
              <a:r>
                <a:rPr lang="en-US" sz="4000" b="1" dirty="0" err="1">
                  <a:solidFill>
                    <a:srgbClr val="00B0F0"/>
                  </a:solidFill>
                  <a:latin typeface="Arial "/>
                </a:rPr>
                <a:t>xúc</a:t>
              </a:r>
              <a:r>
                <a:rPr lang="en-US" sz="4000" b="1" dirty="0">
                  <a:solidFill>
                    <a:srgbClr val="00B0F0"/>
                  </a:solidFill>
                  <a:latin typeface="Arial "/>
                </a:rPr>
                <a:t> với đường</a:t>
              </a:r>
            </a:p>
            <a:p>
              <a:pPr lvl="0" algn="just">
                <a:lnSpc>
                  <a:spcPct val="150000"/>
                </a:lnSpc>
              </a:pPr>
              <a:r>
                <a:rPr lang="en-US" sz="4000" b="1" dirty="0">
                  <a:solidFill>
                    <a:srgbClr val="00B0F0"/>
                  </a:solidFill>
                  <a:latin typeface="Arial "/>
                </a:rPr>
                <a:t> </a:t>
              </a:r>
              <a:r>
                <a:rPr lang="en-US" sz="4000" b="1" dirty="0" err="1">
                  <a:solidFill>
                    <a:srgbClr val="00B0F0"/>
                  </a:solidFill>
                  <a:latin typeface="Arial "/>
                </a:rPr>
                <a:t>tròn</a:t>
              </a:r>
              <a:r>
                <a:rPr lang="en-US" sz="4000" b="1" dirty="0">
                  <a:solidFill>
                    <a:srgbClr val="00B0F0"/>
                  </a:solidFill>
                  <a:latin typeface="Arial "/>
                </a:rPr>
                <a:t> (O; R) </a:t>
              </a:r>
              <a:r>
                <a:rPr lang="en-US" sz="4000" b="1" dirty="0" err="1">
                  <a:solidFill>
                    <a:srgbClr val="00B0F0"/>
                  </a:solidFill>
                  <a:latin typeface="Arial "/>
                </a:rPr>
                <a:t>tại</a:t>
              </a:r>
              <a:r>
                <a:rPr lang="en-US" sz="4000" b="1" dirty="0">
                  <a:solidFill>
                    <a:srgbClr val="00B0F0"/>
                  </a:solidFill>
                  <a:latin typeface="Arial "/>
                </a:rPr>
                <a:t> A, B </a:t>
              </a:r>
              <a:r>
                <a:rPr lang="en-US" sz="4000" b="1" dirty="0" err="1">
                  <a:solidFill>
                    <a:srgbClr val="00B0F0"/>
                  </a:solidFill>
                  <a:latin typeface="Arial "/>
                </a:rPr>
                <a:t>nên</a:t>
              </a:r>
              <a:r>
                <a:rPr lang="en-US" sz="4000" b="1" dirty="0">
                  <a:solidFill>
                    <a:srgbClr val="00B0F0"/>
                  </a:solidFill>
                  <a:latin typeface="Arial "/>
                </a:rPr>
                <a:t> </a:t>
              </a:r>
              <a:endParaRPr kumimoji="0" lang="en-US" altLang="en-US" sz="4000" b="1" i="0" u="none" strike="noStrike" cap="none" normalizeH="0" baseline="0" dirty="0">
                <a:ln>
                  <a:noFill/>
                </a:ln>
                <a:solidFill>
                  <a:srgbClr val="00B0F0"/>
                </a:solidFill>
                <a:effectLst/>
                <a:latin typeface="Arial "/>
                <a:cs typeface="Open Sans" panose="020B0606030504020204" pitchFamily="34" charset="0"/>
              </a:endParaRPr>
            </a:p>
          </p:txBody>
        </p:sp>
        <p:graphicFrame>
          <p:nvGraphicFramePr>
            <p:cNvPr id="10" name="Object 9">
              <a:extLst>
                <a:ext uri="{FF2B5EF4-FFF2-40B4-BE49-F238E27FC236}">
                  <a16:creationId xmlns:a16="http://schemas.microsoft.com/office/drawing/2014/main" id="{6BC0D305-16D0-722C-A36B-C3422B91F836}"/>
                </a:ext>
              </a:extLst>
            </p:cNvPr>
            <p:cNvGraphicFramePr>
              <a:graphicFrameLocks noChangeAspect="1"/>
            </p:cNvGraphicFramePr>
            <p:nvPr>
              <p:extLst>
                <p:ext uri="{D42A27DB-BD31-4B8C-83A1-F6EECF244321}">
                  <p14:modId xmlns:p14="http://schemas.microsoft.com/office/powerpoint/2010/main" val="1448371387"/>
                </p:ext>
              </p:extLst>
            </p:nvPr>
          </p:nvGraphicFramePr>
          <p:xfrm>
            <a:off x="9117680" y="741913"/>
            <a:ext cx="3742440" cy="687387"/>
          </p:xfrm>
          <a:graphic>
            <a:graphicData uri="http://schemas.openxmlformats.org/presentationml/2006/ole">
              <mc:AlternateContent xmlns:mc="http://schemas.openxmlformats.org/markup-compatibility/2006">
                <mc:Choice xmlns:v="urn:schemas-microsoft-com:vml" Requires="v">
                  <p:oleObj name="Equation" r:id="rId6" imgW="1244520" imgH="228600" progId="Equation.DSMT4">
                    <p:embed/>
                  </p:oleObj>
                </mc:Choice>
                <mc:Fallback>
                  <p:oleObj name="Equation" r:id="rId6" imgW="1244520" imgH="228600" progId="Equation.DSMT4">
                    <p:embed/>
                    <p:pic>
                      <p:nvPicPr>
                        <p:cNvPr id="0" name=""/>
                        <p:cNvPicPr/>
                        <p:nvPr/>
                      </p:nvPicPr>
                      <p:blipFill>
                        <a:blip r:embed="rId7"/>
                        <a:stretch>
                          <a:fillRect/>
                        </a:stretch>
                      </p:blipFill>
                      <p:spPr>
                        <a:xfrm>
                          <a:off x="9117680" y="741913"/>
                          <a:ext cx="3742440" cy="687387"/>
                        </a:xfrm>
                        <a:prstGeom prst="rect">
                          <a:avLst/>
                        </a:prstGeom>
                      </p:spPr>
                    </p:pic>
                  </p:oleObj>
                </mc:Fallback>
              </mc:AlternateContent>
            </a:graphicData>
          </a:graphic>
        </p:graphicFrame>
      </p:grpSp>
      <p:pic>
        <p:nvPicPr>
          <p:cNvPr id="7" name="Picture 6">
            <a:extLst>
              <a:ext uri="{FF2B5EF4-FFF2-40B4-BE49-F238E27FC236}">
                <a16:creationId xmlns:a16="http://schemas.microsoft.com/office/drawing/2014/main" id="{6AFD1ECA-6955-8174-00E7-45ECCDC37055}"/>
              </a:ext>
            </a:extLst>
          </p:cNvPr>
          <p:cNvPicPr>
            <a:picLocks noChangeAspect="1"/>
          </p:cNvPicPr>
          <p:nvPr/>
        </p:nvPicPr>
        <p:blipFill rotWithShape="1">
          <a:blip r:embed="rId8"/>
          <a:srcRect t="7948" r="47242" b="2593"/>
          <a:stretch/>
        </p:blipFill>
        <p:spPr>
          <a:xfrm>
            <a:off x="10210800" y="800129"/>
            <a:ext cx="8079287" cy="5322211"/>
          </a:xfrm>
          <a:prstGeom prst="rect">
            <a:avLst/>
          </a:prstGeom>
        </p:spPr>
      </p:pic>
      <p:grpSp>
        <p:nvGrpSpPr>
          <p:cNvPr id="45" name="Group 44">
            <a:extLst>
              <a:ext uri="{FF2B5EF4-FFF2-40B4-BE49-F238E27FC236}">
                <a16:creationId xmlns:a16="http://schemas.microsoft.com/office/drawing/2014/main" id="{E88E5F89-FD35-B392-D8AA-CB005894B28E}"/>
              </a:ext>
            </a:extLst>
          </p:cNvPr>
          <p:cNvGrpSpPr/>
          <p:nvPr/>
        </p:nvGrpSpPr>
        <p:grpSpPr>
          <a:xfrm>
            <a:off x="26229133" y="12159089"/>
            <a:ext cx="2827338" cy="1544637"/>
            <a:chOff x="6908800" y="8494713"/>
            <a:chExt cx="2827338" cy="1544637"/>
          </a:xfrm>
        </p:grpSpPr>
        <p:graphicFrame>
          <p:nvGraphicFramePr>
            <p:cNvPr id="47" name="Object 46">
              <a:extLst>
                <a:ext uri="{FF2B5EF4-FFF2-40B4-BE49-F238E27FC236}">
                  <a16:creationId xmlns:a16="http://schemas.microsoft.com/office/drawing/2014/main" id="{0DBD540C-9864-A392-982F-5D5203C4C622}"/>
                </a:ext>
              </a:extLst>
            </p:cNvPr>
            <p:cNvGraphicFramePr>
              <a:graphicFrameLocks noChangeAspect="1"/>
            </p:cNvGraphicFramePr>
            <p:nvPr>
              <p:extLst>
                <p:ext uri="{D42A27DB-BD31-4B8C-83A1-F6EECF244321}">
                  <p14:modId xmlns:p14="http://schemas.microsoft.com/office/powerpoint/2010/main" val="400040626"/>
                </p:ext>
              </p:extLst>
            </p:nvPr>
          </p:nvGraphicFramePr>
          <p:xfrm>
            <a:off x="6908800" y="8494713"/>
            <a:ext cx="2827338" cy="687387"/>
          </p:xfrm>
          <a:graphic>
            <a:graphicData uri="http://schemas.openxmlformats.org/presentationml/2006/ole">
              <mc:AlternateContent xmlns:mc="http://schemas.openxmlformats.org/markup-compatibility/2006">
                <mc:Choice xmlns:v="urn:schemas-microsoft-com:vml" Requires="v">
                  <p:oleObj name="Equation" r:id="rId9" imgW="939600" imgH="228600" progId="Equation.DSMT4">
                    <p:embed/>
                  </p:oleObj>
                </mc:Choice>
                <mc:Fallback>
                  <p:oleObj name="Equation" r:id="rId9" imgW="939600" imgH="228600" progId="Equation.DSMT4">
                    <p:embed/>
                    <p:pic>
                      <p:nvPicPr>
                        <p:cNvPr id="36" name="Object 35">
                          <a:extLst>
                            <a:ext uri="{FF2B5EF4-FFF2-40B4-BE49-F238E27FC236}">
                              <a16:creationId xmlns:a16="http://schemas.microsoft.com/office/drawing/2014/main" id="{E31D101B-59CD-A2A2-E474-26705B32584B}"/>
                            </a:ext>
                          </a:extLst>
                        </p:cNvPr>
                        <p:cNvPicPr/>
                        <p:nvPr/>
                      </p:nvPicPr>
                      <p:blipFill>
                        <a:blip r:embed="rId10"/>
                        <a:stretch>
                          <a:fillRect/>
                        </a:stretch>
                      </p:blipFill>
                      <p:spPr>
                        <a:xfrm>
                          <a:off x="6908800" y="8494713"/>
                          <a:ext cx="2827338" cy="687387"/>
                        </a:xfrm>
                        <a:prstGeom prst="rect">
                          <a:avLst/>
                        </a:prstGeom>
                      </p:spPr>
                    </p:pic>
                  </p:oleObj>
                </mc:Fallback>
              </mc:AlternateContent>
            </a:graphicData>
          </a:graphic>
        </p:graphicFrame>
        <p:graphicFrame>
          <p:nvGraphicFramePr>
            <p:cNvPr id="48" name="Object 47">
              <a:extLst>
                <a:ext uri="{FF2B5EF4-FFF2-40B4-BE49-F238E27FC236}">
                  <a16:creationId xmlns:a16="http://schemas.microsoft.com/office/drawing/2014/main" id="{4A7B2508-39C5-6B6C-EBD0-0EDC1ADEE734}"/>
                </a:ext>
              </a:extLst>
            </p:cNvPr>
            <p:cNvGraphicFramePr>
              <a:graphicFrameLocks noChangeAspect="1"/>
            </p:cNvGraphicFramePr>
            <p:nvPr>
              <p:extLst>
                <p:ext uri="{D42A27DB-BD31-4B8C-83A1-F6EECF244321}">
                  <p14:modId xmlns:p14="http://schemas.microsoft.com/office/powerpoint/2010/main" val="1944700417"/>
                </p:ext>
              </p:extLst>
            </p:nvPr>
          </p:nvGraphicFramePr>
          <p:xfrm>
            <a:off x="7426325" y="9351963"/>
            <a:ext cx="1069975" cy="687387"/>
          </p:xfrm>
          <a:graphic>
            <a:graphicData uri="http://schemas.openxmlformats.org/presentationml/2006/ole">
              <mc:AlternateContent xmlns:mc="http://schemas.openxmlformats.org/markup-compatibility/2006">
                <mc:Choice xmlns:v="urn:schemas-microsoft-com:vml" Requires="v">
                  <p:oleObj name="Equation" r:id="rId11" imgW="355320" imgH="228600" progId="Equation.DSMT4">
                    <p:embed/>
                  </p:oleObj>
                </mc:Choice>
                <mc:Fallback>
                  <p:oleObj name="Equation" r:id="rId11" imgW="355320" imgH="228600" progId="Equation.DSMT4">
                    <p:embed/>
                    <p:pic>
                      <p:nvPicPr>
                        <p:cNvPr id="37" name="Object 36">
                          <a:extLst>
                            <a:ext uri="{FF2B5EF4-FFF2-40B4-BE49-F238E27FC236}">
                              <a16:creationId xmlns:a16="http://schemas.microsoft.com/office/drawing/2014/main" id="{58D850BE-6A9B-2A42-42C7-FCDC08D161B2}"/>
                            </a:ext>
                          </a:extLst>
                        </p:cNvPr>
                        <p:cNvPicPr/>
                        <p:nvPr/>
                      </p:nvPicPr>
                      <p:blipFill>
                        <a:blip r:embed="rId12"/>
                        <a:stretch>
                          <a:fillRect/>
                        </a:stretch>
                      </p:blipFill>
                      <p:spPr>
                        <a:xfrm>
                          <a:off x="7426325" y="9351963"/>
                          <a:ext cx="1069975" cy="687387"/>
                        </a:xfrm>
                        <a:prstGeom prst="rect">
                          <a:avLst/>
                        </a:prstGeom>
                      </p:spPr>
                    </p:pic>
                  </p:oleObj>
                </mc:Fallback>
              </mc:AlternateContent>
            </a:graphicData>
          </a:graphic>
        </p:graphicFrame>
      </p:grpSp>
      <p:sp>
        <p:nvSpPr>
          <p:cNvPr id="60" name="Rectangle 59">
            <a:extLst>
              <a:ext uri="{FF2B5EF4-FFF2-40B4-BE49-F238E27FC236}">
                <a16:creationId xmlns:a16="http://schemas.microsoft.com/office/drawing/2014/main" id="{9F58751C-78A9-00F5-9D35-7E0D6904DA72}"/>
              </a:ext>
            </a:extLst>
          </p:cNvPr>
          <p:cNvSpPr>
            <a:spLocks noChangeArrowheads="1"/>
          </p:cNvSpPr>
          <p:nvPr/>
        </p:nvSpPr>
        <p:spPr bwMode="auto">
          <a:xfrm>
            <a:off x="907552" y="7736626"/>
            <a:ext cx="13909962" cy="9015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 </a:t>
            </a:r>
            <a:r>
              <a:rPr kumimoji="0" lang="en-US" altLang="en-US" sz="4000" b="1" i="0" u="none" strike="noStrike" cap="none" normalizeH="0" baseline="0" dirty="0" err="1">
                <a:ln>
                  <a:noFill/>
                </a:ln>
                <a:solidFill>
                  <a:srgbClr val="00B0F0"/>
                </a:solidFill>
                <a:effectLst/>
                <a:latin typeface="Arial "/>
                <a:cs typeface="Open Sans" panose="020B0606030504020204" pitchFamily="34" charset="0"/>
              </a:rPr>
              <a:t>Vì</a:t>
            </a: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 ∆MOA = ∆MOB </a:t>
            </a:r>
            <a:r>
              <a:rPr kumimoji="0" lang="en-US" altLang="en-US" sz="4000" b="1" i="0" u="none" strike="noStrike" cap="none" normalizeH="0" baseline="0" dirty="0" err="1">
                <a:ln>
                  <a:noFill/>
                </a:ln>
                <a:solidFill>
                  <a:srgbClr val="00B0F0"/>
                </a:solidFill>
                <a:effectLst/>
                <a:latin typeface="Arial "/>
                <a:cs typeface="Open Sans" panose="020B0606030504020204" pitchFamily="34" charset="0"/>
              </a:rPr>
              <a:t>nên</a:t>
            </a: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 MA = MB (</a:t>
            </a:r>
            <a:r>
              <a:rPr kumimoji="0" lang="en-US" altLang="en-US" sz="4000" b="1" i="0" u="none" strike="noStrike" cap="none" normalizeH="0" baseline="0" dirty="0" err="1">
                <a:ln>
                  <a:noFill/>
                </a:ln>
                <a:solidFill>
                  <a:srgbClr val="00B0F0"/>
                </a:solidFill>
                <a:effectLst/>
                <a:latin typeface="Arial "/>
                <a:cs typeface="Open Sans" panose="020B0606030504020204" pitchFamily="34" charset="0"/>
              </a:rPr>
              <a:t>hai</a:t>
            </a: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 </a:t>
            </a:r>
            <a:r>
              <a:rPr kumimoji="0" lang="en-US" altLang="en-US" sz="4000" b="1" i="0" u="none" strike="noStrike" cap="none" normalizeH="0" baseline="0" dirty="0" err="1">
                <a:ln>
                  <a:noFill/>
                </a:ln>
                <a:solidFill>
                  <a:srgbClr val="00B0F0"/>
                </a:solidFill>
                <a:effectLst/>
                <a:latin typeface="Arial "/>
                <a:cs typeface="Open Sans" panose="020B0606030504020204" pitchFamily="34" charset="0"/>
              </a:rPr>
              <a:t>cạnh</a:t>
            </a: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 </a:t>
            </a:r>
            <a:r>
              <a:rPr kumimoji="0" lang="en-US" altLang="en-US" sz="4000" b="1" i="0" u="none" strike="noStrike" cap="none" normalizeH="0" baseline="0" dirty="0" err="1">
                <a:ln>
                  <a:noFill/>
                </a:ln>
                <a:solidFill>
                  <a:srgbClr val="00B0F0"/>
                </a:solidFill>
                <a:effectLst/>
                <a:latin typeface="Arial "/>
                <a:cs typeface="Open Sans" panose="020B0606030504020204" pitchFamily="34" charset="0"/>
              </a:rPr>
              <a:t>tương</a:t>
            </a: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 </a:t>
            </a:r>
            <a:r>
              <a:rPr kumimoji="0" lang="en-US" altLang="en-US" sz="4000" b="1" i="0" u="none" strike="noStrike" cap="none" normalizeH="0" baseline="0" dirty="0" err="1">
                <a:ln>
                  <a:noFill/>
                </a:ln>
                <a:solidFill>
                  <a:srgbClr val="00B0F0"/>
                </a:solidFill>
                <a:effectLst/>
                <a:latin typeface="Arial "/>
                <a:cs typeface="Open Sans" panose="020B0606030504020204" pitchFamily="34" charset="0"/>
              </a:rPr>
              <a:t>ứng</a:t>
            </a: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a:t>
            </a:r>
            <a:endParaRPr kumimoji="0" lang="en-US" altLang="en-US" sz="4000" b="1" i="0" u="none" strike="noStrike" cap="none" normalizeH="0" baseline="0" dirty="0">
              <a:ln>
                <a:noFill/>
              </a:ln>
              <a:solidFill>
                <a:srgbClr val="00B0F0"/>
              </a:solidFill>
              <a:effectLst/>
              <a:latin typeface="Arial "/>
            </a:endParaRPr>
          </a:p>
        </p:txBody>
      </p:sp>
      <p:grpSp>
        <p:nvGrpSpPr>
          <p:cNvPr id="68" name="Group 67">
            <a:extLst>
              <a:ext uri="{FF2B5EF4-FFF2-40B4-BE49-F238E27FC236}">
                <a16:creationId xmlns:a16="http://schemas.microsoft.com/office/drawing/2014/main" id="{9ECFB78B-78FE-5865-AF31-100510AD4B8F}"/>
              </a:ext>
            </a:extLst>
          </p:cNvPr>
          <p:cNvGrpSpPr/>
          <p:nvPr/>
        </p:nvGrpSpPr>
        <p:grpSpPr>
          <a:xfrm>
            <a:off x="280371" y="2426933"/>
            <a:ext cx="13475164" cy="4628365"/>
            <a:chOff x="48173" y="-15278"/>
            <a:chExt cx="13475164" cy="4628365"/>
          </a:xfrm>
        </p:grpSpPr>
        <p:grpSp>
          <p:nvGrpSpPr>
            <p:cNvPr id="34" name="Group 33">
              <a:extLst>
                <a:ext uri="{FF2B5EF4-FFF2-40B4-BE49-F238E27FC236}">
                  <a16:creationId xmlns:a16="http://schemas.microsoft.com/office/drawing/2014/main" id="{C3CC55D0-6CA8-D67C-1540-4BAA9530B66C}"/>
                </a:ext>
              </a:extLst>
            </p:cNvPr>
            <p:cNvGrpSpPr/>
            <p:nvPr/>
          </p:nvGrpSpPr>
          <p:grpSpPr>
            <a:xfrm>
              <a:off x="48173" y="-15278"/>
              <a:ext cx="13475164" cy="4594912"/>
              <a:chOff x="-5299190" y="-2018938"/>
              <a:chExt cx="13475164" cy="4594912"/>
            </a:xfrm>
          </p:grpSpPr>
          <p:sp>
            <p:nvSpPr>
              <p:cNvPr id="40" name="Rectangle 39">
                <a:extLst>
                  <a:ext uri="{FF2B5EF4-FFF2-40B4-BE49-F238E27FC236}">
                    <a16:creationId xmlns:a16="http://schemas.microsoft.com/office/drawing/2014/main" id="{A06AF18C-215F-D79B-0434-7F1730CE1C4C}"/>
                  </a:ext>
                </a:extLst>
              </p:cNvPr>
              <p:cNvSpPr>
                <a:spLocks noChangeArrowheads="1"/>
              </p:cNvSpPr>
              <p:nvPr/>
            </p:nvSpPr>
            <p:spPr bwMode="auto">
              <a:xfrm>
                <a:off x="-5299190" y="-2018938"/>
                <a:ext cx="13475164" cy="4594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lnSpc>
                    <a:spcPct val="150000"/>
                  </a:lnSpc>
                </a:pPr>
                <a:endParaRPr kumimoji="0" lang="en-US" altLang="en-US" sz="4000" b="1" i="0" u="none" strike="noStrike" cap="none" normalizeH="0" baseline="0" dirty="0">
                  <a:ln>
                    <a:noFill/>
                  </a:ln>
                  <a:solidFill>
                    <a:srgbClr val="00B0F0"/>
                  </a:solidFill>
                  <a:effectLst/>
                  <a:latin typeface="Arial "/>
                  <a:cs typeface="Open Sans" panose="020B0606030504020204"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 </a:t>
                </a:r>
                <a:r>
                  <a:rPr kumimoji="0" lang="en-US" altLang="en-US" sz="4000" b="1" i="0" u="none" strike="noStrike" cap="none" normalizeH="0" baseline="0" dirty="0" err="1">
                    <a:ln>
                      <a:noFill/>
                    </a:ln>
                    <a:solidFill>
                      <a:srgbClr val="00B0F0"/>
                    </a:solidFill>
                    <a:effectLst/>
                    <a:latin typeface="Arial "/>
                    <a:cs typeface="Open Sans" panose="020B0606030504020204" pitchFamily="34" charset="0"/>
                  </a:rPr>
                  <a:t>Xét</a:t>
                </a: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             </a:t>
                </a:r>
                <a:r>
                  <a:rPr kumimoji="0" lang="en-US" altLang="en-US" sz="4000" b="1" i="0" u="none" strike="noStrike" cap="none" normalizeH="0" baseline="0" dirty="0" err="1">
                    <a:ln>
                      <a:noFill/>
                    </a:ln>
                    <a:solidFill>
                      <a:srgbClr val="00B0F0"/>
                    </a:solidFill>
                    <a:effectLst/>
                    <a:latin typeface="Arial "/>
                    <a:cs typeface="Open Sans" panose="020B0606030504020204" pitchFamily="34" charset="0"/>
                  </a:rPr>
                  <a:t>và</a:t>
                </a: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             </a:t>
                </a:r>
                <a:r>
                  <a:rPr kumimoji="0" lang="en-US" altLang="en-US" sz="4000" b="1" i="0" u="none" strike="noStrike" cap="none" normalizeH="0" baseline="0" dirty="0" err="1">
                    <a:ln>
                      <a:noFill/>
                    </a:ln>
                    <a:solidFill>
                      <a:srgbClr val="00B0F0"/>
                    </a:solidFill>
                    <a:effectLst/>
                    <a:latin typeface="Arial "/>
                    <a:cs typeface="Open Sans" panose="020B0606030504020204" pitchFamily="34" charset="0"/>
                  </a:rPr>
                  <a:t>có</a:t>
                </a: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a:t>
                </a:r>
                <a:endParaRPr kumimoji="0" lang="en-US" altLang="en-US" sz="4000" b="1" i="0" u="none" strike="noStrike" cap="none" normalizeH="0" baseline="0" dirty="0">
                  <a:ln>
                    <a:noFill/>
                  </a:ln>
                  <a:solidFill>
                    <a:srgbClr val="00B0F0"/>
                  </a:solidFill>
                  <a:effectLst/>
                  <a:latin typeface="Arial "/>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               OA = OB = R (A, B </a:t>
                </a:r>
                <a:r>
                  <a:rPr kumimoji="0" lang="en-US" altLang="en-US" sz="4000" b="1" i="0" u="none" strike="noStrike" cap="none" normalizeH="0" baseline="0" dirty="0">
                    <a:ln>
                      <a:noFill/>
                    </a:ln>
                    <a:solidFill>
                      <a:srgbClr val="00B0F0"/>
                    </a:solidFill>
                    <a:effectLst/>
                    <a:latin typeface="Arial "/>
                    <a:cs typeface="Open Sans" panose="020B0606030504020204" pitchFamily="34" charset="0"/>
                    <a:sym typeface="Symbol" panose="05050102010706020507" pitchFamily="18" charset="2"/>
                  </a:rPr>
                  <a:t></a:t>
                </a: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(O; R));</a:t>
                </a:r>
                <a:endParaRPr kumimoji="0" lang="en-US" altLang="en-US" sz="4000" b="1" i="0" u="none" strike="noStrike" cap="none" normalizeH="0" baseline="0" dirty="0">
                  <a:ln>
                    <a:noFill/>
                  </a:ln>
                  <a:solidFill>
                    <a:srgbClr val="00B0F0"/>
                  </a:solidFill>
                  <a:effectLst/>
                  <a:latin typeface="Arial "/>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               OM </a:t>
                </a:r>
                <a:r>
                  <a:rPr kumimoji="0" lang="en-US" altLang="en-US" sz="4000" b="1" i="0" u="none" strike="noStrike" cap="none" normalizeH="0" baseline="0" dirty="0" err="1">
                    <a:ln>
                      <a:noFill/>
                    </a:ln>
                    <a:solidFill>
                      <a:srgbClr val="00B0F0"/>
                    </a:solidFill>
                    <a:effectLst/>
                    <a:latin typeface="Arial "/>
                    <a:cs typeface="Open Sans" panose="020B0606030504020204" pitchFamily="34" charset="0"/>
                  </a:rPr>
                  <a:t>là</a:t>
                </a: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 </a:t>
                </a:r>
                <a:r>
                  <a:rPr kumimoji="0" lang="en-US" altLang="en-US" sz="4000" b="1" i="0" u="none" strike="noStrike" cap="none" normalizeH="0" baseline="0" dirty="0" err="1">
                    <a:ln>
                      <a:noFill/>
                    </a:ln>
                    <a:solidFill>
                      <a:srgbClr val="00B0F0"/>
                    </a:solidFill>
                    <a:effectLst/>
                    <a:latin typeface="Arial "/>
                    <a:cs typeface="Open Sans" panose="020B0606030504020204" pitchFamily="34" charset="0"/>
                  </a:rPr>
                  <a:t>cạnh</a:t>
                </a: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 </a:t>
                </a:r>
                <a:r>
                  <a:rPr kumimoji="0" lang="en-US" altLang="en-US" sz="4000" b="1" i="0" u="none" strike="noStrike" cap="none" normalizeH="0" baseline="0" dirty="0" err="1">
                    <a:ln>
                      <a:noFill/>
                    </a:ln>
                    <a:solidFill>
                      <a:srgbClr val="00B0F0"/>
                    </a:solidFill>
                    <a:effectLst/>
                    <a:latin typeface="Arial "/>
                    <a:cs typeface="Open Sans" panose="020B0606030504020204" pitchFamily="34" charset="0"/>
                  </a:rPr>
                  <a:t>chung</a:t>
                </a: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a:t>
                </a:r>
                <a:endParaRPr kumimoji="0" lang="en-US" altLang="en-US" sz="4000" b="1" i="0" u="none" strike="noStrike" cap="none" normalizeH="0" baseline="0" dirty="0">
                  <a:ln>
                    <a:noFill/>
                  </a:ln>
                  <a:solidFill>
                    <a:srgbClr val="00B0F0"/>
                  </a:solidFill>
                  <a:effectLst/>
                  <a:latin typeface="Arial "/>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Do đó            </a:t>
                </a:r>
                <a:r>
                  <a:rPr kumimoji="0" lang="en-US" altLang="en-US" sz="4000" b="1" i="0" u="none" strike="noStrike" cap="none" normalizeH="0" dirty="0">
                    <a:ln>
                      <a:noFill/>
                    </a:ln>
                    <a:solidFill>
                      <a:srgbClr val="00B0F0"/>
                    </a:solidFill>
                    <a:effectLst/>
                    <a:latin typeface="Arial "/>
                    <a:cs typeface="Open Sans" panose="020B0606030504020204" pitchFamily="34" charset="0"/>
                  </a:rPr>
                  <a:t> = </a:t>
                </a: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            (</a:t>
                </a:r>
                <a:r>
                  <a:rPr kumimoji="0" lang="en-US" altLang="en-US" sz="4000" b="1" i="0" u="none" strike="noStrike" cap="none" normalizeH="0" baseline="0" dirty="0" err="1">
                    <a:ln>
                      <a:noFill/>
                    </a:ln>
                    <a:solidFill>
                      <a:srgbClr val="00B0F0"/>
                    </a:solidFill>
                    <a:effectLst/>
                    <a:latin typeface="Arial "/>
                    <a:cs typeface="Open Sans" panose="020B0606030504020204" pitchFamily="34" charset="0"/>
                  </a:rPr>
                  <a:t>cạnh</a:t>
                </a: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 </a:t>
                </a:r>
                <a:r>
                  <a:rPr kumimoji="0" lang="en-US" altLang="en-US" sz="4000" b="1" i="0" u="none" strike="noStrike" cap="none" normalizeH="0" baseline="0" dirty="0" err="1">
                    <a:ln>
                      <a:noFill/>
                    </a:ln>
                    <a:solidFill>
                      <a:srgbClr val="00B0F0"/>
                    </a:solidFill>
                    <a:effectLst/>
                    <a:latin typeface="Arial "/>
                    <a:cs typeface="Open Sans" panose="020B0606030504020204" pitchFamily="34" charset="0"/>
                  </a:rPr>
                  <a:t>huyền</a:t>
                </a: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 – </a:t>
                </a:r>
                <a:r>
                  <a:rPr kumimoji="0" lang="en-US" altLang="en-US" sz="4000" b="1" i="0" u="none" strike="noStrike" cap="none" normalizeH="0" baseline="0" dirty="0" err="1">
                    <a:ln>
                      <a:noFill/>
                    </a:ln>
                    <a:solidFill>
                      <a:srgbClr val="00B0F0"/>
                    </a:solidFill>
                    <a:effectLst/>
                    <a:latin typeface="Arial "/>
                    <a:cs typeface="Open Sans" panose="020B0606030504020204" pitchFamily="34" charset="0"/>
                  </a:rPr>
                  <a:t>cạnh</a:t>
                </a: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 góc </a:t>
                </a:r>
                <a:r>
                  <a:rPr kumimoji="0" lang="en-US" altLang="en-US" sz="4000" b="1" i="0" u="none" strike="noStrike" cap="none" normalizeH="0" baseline="0" dirty="0" err="1">
                    <a:ln>
                      <a:noFill/>
                    </a:ln>
                    <a:solidFill>
                      <a:srgbClr val="00B0F0"/>
                    </a:solidFill>
                    <a:effectLst/>
                    <a:latin typeface="Arial "/>
                    <a:cs typeface="Open Sans" panose="020B0606030504020204" pitchFamily="34" charset="0"/>
                  </a:rPr>
                  <a:t>vuông</a:t>
                </a: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a:t>
                </a:r>
              </a:p>
            </p:txBody>
          </p:sp>
          <p:graphicFrame>
            <p:nvGraphicFramePr>
              <p:cNvPr id="41" name="Object 40">
                <a:extLst>
                  <a:ext uri="{FF2B5EF4-FFF2-40B4-BE49-F238E27FC236}">
                    <a16:creationId xmlns:a16="http://schemas.microsoft.com/office/drawing/2014/main" id="{1C406CBC-E46F-D482-8E82-AF8015E7E2EC}"/>
                  </a:ext>
                </a:extLst>
              </p:cNvPr>
              <p:cNvGraphicFramePr>
                <a:graphicFrameLocks noChangeAspect="1"/>
              </p:cNvGraphicFramePr>
              <p:nvPr>
                <p:extLst>
                  <p:ext uri="{D42A27DB-BD31-4B8C-83A1-F6EECF244321}">
                    <p14:modId xmlns:p14="http://schemas.microsoft.com/office/powerpoint/2010/main" val="695047789"/>
                  </p:ext>
                </p:extLst>
              </p:nvPr>
            </p:nvGraphicFramePr>
            <p:xfrm>
              <a:off x="-4079918" y="-819967"/>
              <a:ext cx="1642091" cy="687387"/>
            </p:xfrm>
            <a:graphic>
              <a:graphicData uri="http://schemas.openxmlformats.org/presentationml/2006/ole">
                <mc:AlternateContent xmlns:mc="http://schemas.openxmlformats.org/markup-compatibility/2006">
                  <mc:Choice xmlns:v="urn:schemas-microsoft-com:vml" Requires="v">
                    <p:oleObj name="Equation" r:id="rId13" imgW="545760" imgH="228600" progId="Equation.DSMT4">
                      <p:embed/>
                    </p:oleObj>
                  </mc:Choice>
                  <mc:Fallback>
                    <p:oleObj name="Equation" r:id="rId13" imgW="545760" imgH="228600" progId="Equation.DSMT4">
                      <p:embed/>
                      <p:pic>
                        <p:nvPicPr>
                          <p:cNvPr id="4" name="Object 3">
                            <a:extLst>
                              <a:ext uri="{FF2B5EF4-FFF2-40B4-BE49-F238E27FC236}">
                                <a16:creationId xmlns:a16="http://schemas.microsoft.com/office/drawing/2014/main" id="{0073117F-3919-1DB4-9AC0-079E2C3C9A39}"/>
                              </a:ext>
                            </a:extLst>
                          </p:cNvPr>
                          <p:cNvPicPr/>
                          <p:nvPr/>
                        </p:nvPicPr>
                        <p:blipFill>
                          <a:blip r:embed="rId14"/>
                          <a:stretch>
                            <a:fillRect/>
                          </a:stretch>
                        </p:blipFill>
                        <p:spPr>
                          <a:xfrm>
                            <a:off x="-4079918" y="-819967"/>
                            <a:ext cx="1642091" cy="687387"/>
                          </a:xfrm>
                          <a:prstGeom prst="rect">
                            <a:avLst/>
                          </a:prstGeom>
                        </p:spPr>
                      </p:pic>
                    </p:oleObj>
                  </mc:Fallback>
                </mc:AlternateContent>
              </a:graphicData>
            </a:graphic>
          </p:graphicFrame>
          <p:graphicFrame>
            <p:nvGraphicFramePr>
              <p:cNvPr id="42" name="Object 41">
                <a:extLst>
                  <a:ext uri="{FF2B5EF4-FFF2-40B4-BE49-F238E27FC236}">
                    <a16:creationId xmlns:a16="http://schemas.microsoft.com/office/drawing/2014/main" id="{DCA555C1-90E7-9F9A-C100-42BD00DFD6CB}"/>
                  </a:ext>
                </a:extLst>
              </p:cNvPr>
              <p:cNvGraphicFramePr>
                <a:graphicFrameLocks noChangeAspect="1"/>
              </p:cNvGraphicFramePr>
              <p:nvPr>
                <p:extLst>
                  <p:ext uri="{D42A27DB-BD31-4B8C-83A1-F6EECF244321}">
                    <p14:modId xmlns:p14="http://schemas.microsoft.com/office/powerpoint/2010/main" val="2277089626"/>
                  </p:ext>
                </p:extLst>
              </p:nvPr>
            </p:nvGraphicFramePr>
            <p:xfrm>
              <a:off x="-1774025" y="-840040"/>
              <a:ext cx="1681163" cy="687388"/>
            </p:xfrm>
            <a:graphic>
              <a:graphicData uri="http://schemas.openxmlformats.org/presentationml/2006/ole">
                <mc:AlternateContent xmlns:mc="http://schemas.openxmlformats.org/markup-compatibility/2006">
                  <mc:Choice xmlns:v="urn:schemas-microsoft-com:vml" Requires="v">
                    <p:oleObj name="Equation" r:id="rId15" imgW="558720" imgH="228600" progId="Equation.DSMT4">
                      <p:embed/>
                    </p:oleObj>
                  </mc:Choice>
                  <mc:Fallback>
                    <p:oleObj name="Equation" r:id="rId15" imgW="558720" imgH="228600" progId="Equation.DSMT4">
                      <p:embed/>
                      <p:pic>
                        <p:nvPicPr>
                          <p:cNvPr id="8" name="Object 7">
                            <a:extLst>
                              <a:ext uri="{FF2B5EF4-FFF2-40B4-BE49-F238E27FC236}">
                                <a16:creationId xmlns:a16="http://schemas.microsoft.com/office/drawing/2014/main" id="{BEEB44B1-EC0F-9C10-E7F2-F2FFB2A608D7}"/>
                              </a:ext>
                            </a:extLst>
                          </p:cNvPr>
                          <p:cNvPicPr/>
                          <p:nvPr/>
                        </p:nvPicPr>
                        <p:blipFill>
                          <a:blip r:embed="rId16"/>
                          <a:stretch>
                            <a:fillRect/>
                          </a:stretch>
                        </p:blipFill>
                        <p:spPr>
                          <a:xfrm>
                            <a:off x="-1774025" y="-840040"/>
                            <a:ext cx="1681163" cy="687388"/>
                          </a:xfrm>
                          <a:prstGeom prst="rect">
                            <a:avLst/>
                          </a:prstGeom>
                        </p:spPr>
                      </p:pic>
                    </p:oleObj>
                  </mc:Fallback>
                </mc:AlternateContent>
              </a:graphicData>
            </a:graphic>
          </p:graphicFrame>
        </p:grpSp>
        <p:graphicFrame>
          <p:nvGraphicFramePr>
            <p:cNvPr id="66" name="Object 65">
              <a:extLst>
                <a:ext uri="{FF2B5EF4-FFF2-40B4-BE49-F238E27FC236}">
                  <a16:creationId xmlns:a16="http://schemas.microsoft.com/office/drawing/2014/main" id="{754D4851-ED5C-A7AD-7957-06A693065B28}"/>
                </a:ext>
              </a:extLst>
            </p:cNvPr>
            <p:cNvGraphicFramePr>
              <a:graphicFrameLocks noChangeAspect="1"/>
            </p:cNvGraphicFramePr>
            <p:nvPr>
              <p:extLst>
                <p:ext uri="{D42A27DB-BD31-4B8C-83A1-F6EECF244321}">
                  <p14:modId xmlns:p14="http://schemas.microsoft.com/office/powerpoint/2010/main" val="2613058137"/>
                </p:ext>
              </p:extLst>
            </p:nvPr>
          </p:nvGraphicFramePr>
          <p:xfrm>
            <a:off x="1689341" y="3848267"/>
            <a:ext cx="1799717" cy="753370"/>
          </p:xfrm>
          <a:graphic>
            <a:graphicData uri="http://schemas.openxmlformats.org/presentationml/2006/ole">
              <mc:AlternateContent xmlns:mc="http://schemas.openxmlformats.org/markup-compatibility/2006">
                <mc:Choice xmlns:v="urn:schemas-microsoft-com:vml" Requires="v">
                  <p:oleObj name="Equation" r:id="rId17" imgW="545760" imgH="228600" progId="Equation.DSMT4">
                    <p:embed/>
                  </p:oleObj>
                </mc:Choice>
                <mc:Fallback>
                  <p:oleObj name="Equation" r:id="rId17" imgW="545760" imgH="228600" progId="Equation.DSMT4">
                    <p:embed/>
                    <p:pic>
                      <p:nvPicPr>
                        <p:cNvPr id="0" name=""/>
                        <p:cNvPicPr/>
                        <p:nvPr/>
                      </p:nvPicPr>
                      <p:blipFill>
                        <a:blip r:embed="rId18"/>
                        <a:stretch>
                          <a:fillRect/>
                        </a:stretch>
                      </p:blipFill>
                      <p:spPr>
                        <a:xfrm>
                          <a:off x="1689341" y="3848267"/>
                          <a:ext cx="1799717" cy="753370"/>
                        </a:xfrm>
                        <a:prstGeom prst="rect">
                          <a:avLst/>
                        </a:prstGeom>
                      </p:spPr>
                    </p:pic>
                  </p:oleObj>
                </mc:Fallback>
              </mc:AlternateContent>
            </a:graphicData>
          </a:graphic>
        </p:graphicFrame>
        <p:graphicFrame>
          <p:nvGraphicFramePr>
            <p:cNvPr id="67" name="Object 66">
              <a:extLst>
                <a:ext uri="{FF2B5EF4-FFF2-40B4-BE49-F238E27FC236}">
                  <a16:creationId xmlns:a16="http://schemas.microsoft.com/office/drawing/2014/main" id="{E7E1C5D6-A93F-9629-EF53-BAD40034DAD9}"/>
                </a:ext>
              </a:extLst>
            </p:cNvPr>
            <p:cNvGraphicFramePr>
              <a:graphicFrameLocks noChangeAspect="1"/>
            </p:cNvGraphicFramePr>
            <p:nvPr>
              <p:extLst>
                <p:ext uri="{D42A27DB-BD31-4B8C-83A1-F6EECF244321}">
                  <p14:modId xmlns:p14="http://schemas.microsoft.com/office/powerpoint/2010/main" val="205190589"/>
                </p:ext>
              </p:extLst>
            </p:nvPr>
          </p:nvGraphicFramePr>
          <p:xfrm>
            <a:off x="3878450" y="3879790"/>
            <a:ext cx="1792504" cy="733297"/>
          </p:xfrm>
          <a:graphic>
            <a:graphicData uri="http://schemas.openxmlformats.org/presentationml/2006/ole">
              <mc:AlternateContent xmlns:mc="http://schemas.openxmlformats.org/markup-compatibility/2006">
                <mc:Choice xmlns:v="urn:schemas-microsoft-com:vml" Requires="v">
                  <p:oleObj name="Equation" r:id="rId19" imgW="558720" imgH="228600" progId="Equation.DSMT4">
                    <p:embed/>
                  </p:oleObj>
                </mc:Choice>
                <mc:Fallback>
                  <p:oleObj name="Equation" r:id="rId19" imgW="558720" imgH="228600" progId="Equation.DSMT4">
                    <p:embed/>
                    <p:pic>
                      <p:nvPicPr>
                        <p:cNvPr id="0" name=""/>
                        <p:cNvPicPr/>
                        <p:nvPr/>
                      </p:nvPicPr>
                      <p:blipFill>
                        <a:blip r:embed="rId20"/>
                        <a:stretch>
                          <a:fillRect/>
                        </a:stretch>
                      </p:blipFill>
                      <p:spPr>
                        <a:xfrm>
                          <a:off x="3878450" y="3879790"/>
                          <a:ext cx="1792504" cy="733297"/>
                        </a:xfrm>
                        <a:prstGeom prst="rect">
                          <a:avLst/>
                        </a:prstGeom>
                      </p:spPr>
                    </p:pic>
                  </p:oleObj>
                </mc:Fallback>
              </mc:AlternateContent>
            </a:graphicData>
          </a:graphic>
        </p:graphicFrame>
      </p:grpSp>
      <p:sp>
        <p:nvSpPr>
          <p:cNvPr id="3" name="TextBox 2">
            <a:extLst>
              <a:ext uri="{FF2B5EF4-FFF2-40B4-BE49-F238E27FC236}">
                <a16:creationId xmlns:a16="http://schemas.microsoft.com/office/drawing/2014/main" id="{905C2E8C-178F-5098-11CA-11EA115141AE}"/>
              </a:ext>
            </a:extLst>
          </p:cNvPr>
          <p:cNvSpPr txBox="1"/>
          <p:nvPr/>
        </p:nvSpPr>
        <p:spPr>
          <a:xfrm>
            <a:off x="1387328" y="330470"/>
            <a:ext cx="15544800" cy="900375"/>
          </a:xfrm>
          <a:prstGeom prst="rect">
            <a:avLst/>
          </a:prstGeom>
          <a:noFill/>
        </p:spPr>
        <p:txBody>
          <a:bodyPr wrap="square">
            <a:spAutoFit/>
          </a:bodyPr>
          <a:lstStyle/>
          <a:p>
            <a:pPr>
              <a:lnSpc>
                <a:spcPct val="150000"/>
              </a:lnSpc>
            </a:pPr>
            <a:r>
              <a:rPr lang="en-US" sz="4000" b="1" dirty="0">
                <a:solidFill>
                  <a:srgbClr val="00B050"/>
                </a:solidFill>
                <a:latin typeface="Arial "/>
              </a:rPr>
              <a:t>a) Các </a:t>
            </a:r>
            <a:r>
              <a:rPr lang="en-US" sz="4000" b="1" dirty="0">
                <a:solidFill>
                  <a:srgbClr val="00B050"/>
                </a:solidFill>
                <a:latin typeface="Arial "/>
                <a:sym typeface="Symbol" panose="05050102010706020507" pitchFamily="18" charset="2"/>
              </a:rPr>
              <a:t></a:t>
            </a:r>
            <a:r>
              <a:rPr lang="en-US" sz="4000" b="1" dirty="0">
                <a:solidFill>
                  <a:srgbClr val="00B050"/>
                </a:solidFill>
                <a:latin typeface="Arial "/>
              </a:rPr>
              <a:t>MOA </a:t>
            </a:r>
            <a:r>
              <a:rPr lang="en-US" sz="4000" b="1" dirty="0" err="1">
                <a:solidFill>
                  <a:srgbClr val="00B050"/>
                </a:solidFill>
                <a:latin typeface="Arial "/>
              </a:rPr>
              <a:t>và</a:t>
            </a:r>
            <a:r>
              <a:rPr lang="en-US" sz="4000" b="1" dirty="0">
                <a:solidFill>
                  <a:srgbClr val="00B050"/>
                </a:solidFill>
                <a:latin typeface="Arial "/>
              </a:rPr>
              <a:t> </a:t>
            </a:r>
            <a:r>
              <a:rPr lang="el-GR" sz="4000" b="1" dirty="0">
                <a:solidFill>
                  <a:srgbClr val="00B050"/>
                </a:solidFill>
                <a:latin typeface="Arial "/>
              </a:rPr>
              <a:t>Δ</a:t>
            </a:r>
            <a:r>
              <a:rPr lang="en-US" sz="4000" b="1" dirty="0">
                <a:solidFill>
                  <a:srgbClr val="00B050"/>
                </a:solidFill>
                <a:latin typeface="Arial "/>
              </a:rPr>
              <a:t>MOB </a:t>
            </a:r>
            <a:r>
              <a:rPr lang="en-US" sz="4000" b="1" dirty="0" err="1">
                <a:solidFill>
                  <a:srgbClr val="00B050"/>
                </a:solidFill>
                <a:latin typeface="Arial "/>
              </a:rPr>
              <a:t>có</a:t>
            </a:r>
            <a:r>
              <a:rPr lang="en-US" sz="4000" b="1" dirty="0">
                <a:solidFill>
                  <a:srgbClr val="00B050"/>
                </a:solidFill>
                <a:latin typeface="Arial "/>
              </a:rPr>
              <a:t> </a:t>
            </a:r>
            <a:r>
              <a:rPr lang="en-US" sz="4000" b="1" dirty="0" err="1">
                <a:solidFill>
                  <a:srgbClr val="00B050"/>
                </a:solidFill>
                <a:latin typeface="Arial "/>
              </a:rPr>
              <a:t>bằng</a:t>
            </a:r>
            <a:r>
              <a:rPr lang="en-US" sz="4000" b="1" dirty="0">
                <a:solidFill>
                  <a:srgbClr val="00B050"/>
                </a:solidFill>
                <a:latin typeface="Arial "/>
              </a:rPr>
              <a:t> </a:t>
            </a:r>
            <a:r>
              <a:rPr lang="en-US" sz="4000" b="1" dirty="0" err="1">
                <a:solidFill>
                  <a:srgbClr val="00B050"/>
                </a:solidFill>
                <a:latin typeface="Arial "/>
              </a:rPr>
              <a:t>nhau</a:t>
            </a:r>
            <a:r>
              <a:rPr lang="en-US" sz="4000" b="1" dirty="0">
                <a:solidFill>
                  <a:srgbClr val="00B050"/>
                </a:solidFill>
                <a:latin typeface="Arial "/>
              </a:rPr>
              <a:t> không?</a:t>
            </a:r>
          </a:p>
        </p:txBody>
      </p:sp>
      <p:sp>
        <p:nvSpPr>
          <p:cNvPr id="4" name="TextBox 3">
            <a:extLst>
              <a:ext uri="{FF2B5EF4-FFF2-40B4-BE49-F238E27FC236}">
                <a16:creationId xmlns:a16="http://schemas.microsoft.com/office/drawing/2014/main" id="{AC349C5D-6BC8-5977-C6D9-FBBC15BC2352}"/>
              </a:ext>
            </a:extLst>
          </p:cNvPr>
          <p:cNvSpPr txBox="1"/>
          <p:nvPr/>
        </p:nvSpPr>
        <p:spPr>
          <a:xfrm>
            <a:off x="342945" y="7023732"/>
            <a:ext cx="15544800" cy="901593"/>
          </a:xfrm>
          <a:prstGeom prst="rect">
            <a:avLst/>
          </a:prstGeom>
          <a:noFill/>
        </p:spPr>
        <p:txBody>
          <a:bodyPr wrap="square">
            <a:spAutoFit/>
          </a:bodyPr>
          <a:lstStyle/>
          <a:p>
            <a:pPr>
              <a:lnSpc>
                <a:spcPct val="150000"/>
              </a:lnSpc>
            </a:pPr>
            <a:r>
              <a:rPr lang="en-US" sz="4000" b="1" dirty="0">
                <a:solidFill>
                  <a:srgbClr val="00B050"/>
                </a:solidFill>
                <a:latin typeface="Arial "/>
              </a:rPr>
              <a:t>b) Hai </a:t>
            </a:r>
            <a:r>
              <a:rPr lang="en-US" sz="4000" b="1" dirty="0" err="1">
                <a:solidFill>
                  <a:srgbClr val="00B050"/>
                </a:solidFill>
                <a:latin typeface="Arial "/>
              </a:rPr>
              <a:t>đoạn</a:t>
            </a:r>
            <a:r>
              <a:rPr lang="en-US" sz="4000" b="1" dirty="0">
                <a:solidFill>
                  <a:srgbClr val="00B050"/>
                </a:solidFill>
                <a:latin typeface="Arial "/>
              </a:rPr>
              <a:t> thẳng MA </a:t>
            </a:r>
            <a:r>
              <a:rPr lang="en-US" sz="4000" b="1" dirty="0" err="1">
                <a:solidFill>
                  <a:srgbClr val="00B050"/>
                </a:solidFill>
                <a:latin typeface="Arial "/>
              </a:rPr>
              <a:t>và</a:t>
            </a:r>
            <a:r>
              <a:rPr lang="en-US" sz="4000" b="1" dirty="0">
                <a:solidFill>
                  <a:srgbClr val="00B050"/>
                </a:solidFill>
                <a:latin typeface="Arial "/>
              </a:rPr>
              <a:t> MB </a:t>
            </a:r>
            <a:r>
              <a:rPr lang="en-US" sz="4000" b="1" dirty="0" err="1">
                <a:solidFill>
                  <a:srgbClr val="00B050"/>
                </a:solidFill>
                <a:latin typeface="Arial "/>
              </a:rPr>
              <a:t>có</a:t>
            </a:r>
            <a:r>
              <a:rPr lang="en-US" sz="4000" b="1" dirty="0">
                <a:solidFill>
                  <a:srgbClr val="00B050"/>
                </a:solidFill>
                <a:latin typeface="Arial "/>
              </a:rPr>
              <a:t> </a:t>
            </a:r>
            <a:r>
              <a:rPr lang="en-US" sz="4000" b="1" dirty="0" err="1">
                <a:solidFill>
                  <a:srgbClr val="00B050"/>
                </a:solidFill>
                <a:latin typeface="Arial "/>
              </a:rPr>
              <a:t>bằng</a:t>
            </a:r>
            <a:r>
              <a:rPr lang="en-US" sz="4000" b="1" dirty="0">
                <a:solidFill>
                  <a:srgbClr val="00B050"/>
                </a:solidFill>
                <a:latin typeface="Arial "/>
              </a:rPr>
              <a:t> </a:t>
            </a:r>
            <a:r>
              <a:rPr lang="en-US" sz="4000" b="1" dirty="0" err="1">
                <a:solidFill>
                  <a:srgbClr val="00B050"/>
                </a:solidFill>
                <a:latin typeface="Arial "/>
              </a:rPr>
              <a:t>nhau</a:t>
            </a:r>
            <a:r>
              <a:rPr lang="en-US" sz="4000" b="1" dirty="0">
                <a:solidFill>
                  <a:srgbClr val="00B050"/>
                </a:solidFill>
                <a:latin typeface="Arial "/>
              </a:rPr>
              <a:t> không?</a:t>
            </a:r>
          </a:p>
        </p:txBody>
      </p:sp>
    </p:spTree>
    <p:extLst>
      <p:ext uri="{BB962C8B-B14F-4D97-AF65-F5344CB8AC3E}">
        <p14:creationId xmlns:p14="http://schemas.microsoft.com/office/powerpoint/2010/main" val="3416178928"/>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8"/>
                                        </p:tgtEl>
                                        <p:attrNameLst>
                                          <p:attrName>style.visibility</p:attrName>
                                        </p:attrNameLst>
                                      </p:cBhvr>
                                      <p:to>
                                        <p:strVal val="visible"/>
                                      </p:to>
                                    </p:set>
                                    <p:animEffect transition="in" filter="fade">
                                      <p:cBhvr>
                                        <p:cTn id="21" dur="1000"/>
                                        <p:tgtEl>
                                          <p:spTgt spid="68"/>
                                        </p:tgtEl>
                                      </p:cBhvr>
                                    </p:animEffect>
                                    <p:anim calcmode="lin" valueType="num">
                                      <p:cBhvr>
                                        <p:cTn id="22" dur="1000" fill="hold"/>
                                        <p:tgtEl>
                                          <p:spTgt spid="68"/>
                                        </p:tgtEl>
                                        <p:attrNameLst>
                                          <p:attrName>ppt_x</p:attrName>
                                        </p:attrNameLst>
                                      </p:cBhvr>
                                      <p:tavLst>
                                        <p:tav tm="0">
                                          <p:val>
                                            <p:strVal val="#ppt_x"/>
                                          </p:val>
                                        </p:tav>
                                        <p:tav tm="100000">
                                          <p:val>
                                            <p:strVal val="#ppt_x"/>
                                          </p:val>
                                        </p:tav>
                                      </p:tavLst>
                                    </p:anim>
                                    <p:anim calcmode="lin" valueType="num">
                                      <p:cBhvr>
                                        <p:cTn id="23" dur="1000" fill="hold"/>
                                        <p:tgtEl>
                                          <p:spTgt spid="6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1000"/>
                                        <p:tgtEl>
                                          <p:spTgt spid="4"/>
                                        </p:tgtEl>
                                      </p:cBhvr>
                                    </p:animEffect>
                                    <p:anim calcmode="lin" valueType="num">
                                      <p:cBhvr>
                                        <p:cTn id="29" dur="1000" fill="hold"/>
                                        <p:tgtEl>
                                          <p:spTgt spid="4"/>
                                        </p:tgtEl>
                                        <p:attrNameLst>
                                          <p:attrName>ppt_x</p:attrName>
                                        </p:attrNameLst>
                                      </p:cBhvr>
                                      <p:tavLst>
                                        <p:tav tm="0">
                                          <p:val>
                                            <p:strVal val="#ppt_x"/>
                                          </p:val>
                                        </p:tav>
                                        <p:tav tm="100000">
                                          <p:val>
                                            <p:strVal val="#ppt_x"/>
                                          </p:val>
                                        </p:tav>
                                      </p:tavLst>
                                    </p:anim>
                                    <p:anim calcmode="lin" valueType="num">
                                      <p:cBhvr>
                                        <p:cTn id="3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60"/>
                                        </p:tgtEl>
                                        <p:attrNameLst>
                                          <p:attrName>style.visibility</p:attrName>
                                        </p:attrNameLst>
                                      </p:cBhvr>
                                      <p:to>
                                        <p:strVal val="visible"/>
                                      </p:to>
                                    </p:set>
                                    <p:animEffect transition="in" filter="fade">
                                      <p:cBhvr>
                                        <p:cTn id="35" dur="1000"/>
                                        <p:tgtEl>
                                          <p:spTgt spid="60"/>
                                        </p:tgtEl>
                                      </p:cBhvr>
                                    </p:animEffect>
                                    <p:anim calcmode="lin" valueType="num">
                                      <p:cBhvr>
                                        <p:cTn id="36" dur="1000" fill="hold"/>
                                        <p:tgtEl>
                                          <p:spTgt spid="60"/>
                                        </p:tgtEl>
                                        <p:attrNameLst>
                                          <p:attrName>ppt_x</p:attrName>
                                        </p:attrNameLst>
                                      </p:cBhvr>
                                      <p:tavLst>
                                        <p:tav tm="0">
                                          <p:val>
                                            <p:strVal val="#ppt_x"/>
                                          </p:val>
                                        </p:tav>
                                        <p:tav tm="100000">
                                          <p:val>
                                            <p:strVal val="#ppt_x"/>
                                          </p:val>
                                        </p:tav>
                                      </p:tavLst>
                                    </p:anim>
                                    <p:anim calcmode="lin" valueType="num">
                                      <p:cBhvr>
                                        <p:cTn id="37"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3" grpId="0"/>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srcRect/>
          <a:stretch>
            <a:fillRect/>
          </a:stretch>
        </p:blipFill>
        <p:spPr>
          <a:xfrm rot="2782518">
            <a:off x="16458221" y="-383712"/>
            <a:ext cx="1463123" cy="1528066"/>
          </a:xfrm>
          <a:prstGeom prst="rect">
            <a:avLst/>
          </a:prstGeom>
        </p:spPr>
      </p:pic>
      <p:pic>
        <p:nvPicPr>
          <p:cNvPr id="39" name="Picture 1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3500727">
            <a:off x="-265360" y="9094411"/>
            <a:ext cx="2345824" cy="601384"/>
          </a:xfrm>
          <a:prstGeom prst="rect">
            <a:avLst/>
          </a:prstGeom>
        </p:spPr>
      </p:pic>
      <p:pic>
        <p:nvPicPr>
          <p:cNvPr id="5" name="Picture 4">
            <a:extLst>
              <a:ext uri="{FF2B5EF4-FFF2-40B4-BE49-F238E27FC236}">
                <a16:creationId xmlns:a16="http://schemas.microsoft.com/office/drawing/2014/main" id="{CA0AF952-FA5A-4A9A-53B4-4680668A7A5C}"/>
              </a:ext>
            </a:extLst>
          </p:cNvPr>
          <p:cNvPicPr>
            <a:picLocks noChangeAspect="1"/>
          </p:cNvPicPr>
          <p:nvPr/>
        </p:nvPicPr>
        <p:blipFill>
          <a:blip r:embed="rId5"/>
          <a:stretch>
            <a:fillRect/>
          </a:stretch>
        </p:blipFill>
        <p:spPr>
          <a:xfrm>
            <a:off x="1" y="36444"/>
            <a:ext cx="1385956" cy="818374"/>
          </a:xfrm>
          <a:prstGeom prst="rect">
            <a:avLst/>
          </a:prstGeom>
        </p:spPr>
      </p:pic>
      <p:pic>
        <p:nvPicPr>
          <p:cNvPr id="7" name="Picture 6">
            <a:extLst>
              <a:ext uri="{FF2B5EF4-FFF2-40B4-BE49-F238E27FC236}">
                <a16:creationId xmlns:a16="http://schemas.microsoft.com/office/drawing/2014/main" id="{6AFD1ECA-6955-8174-00E7-45ECCDC37055}"/>
              </a:ext>
            </a:extLst>
          </p:cNvPr>
          <p:cNvPicPr>
            <a:picLocks noChangeAspect="1"/>
          </p:cNvPicPr>
          <p:nvPr/>
        </p:nvPicPr>
        <p:blipFill rotWithShape="1">
          <a:blip r:embed="rId6"/>
          <a:srcRect t="7948" r="47242" b="2593"/>
          <a:stretch/>
        </p:blipFill>
        <p:spPr>
          <a:xfrm>
            <a:off x="11286426" y="732469"/>
            <a:ext cx="7487273" cy="4932223"/>
          </a:xfrm>
          <a:prstGeom prst="rect">
            <a:avLst/>
          </a:prstGeom>
        </p:spPr>
      </p:pic>
      <p:grpSp>
        <p:nvGrpSpPr>
          <p:cNvPr id="45" name="Group 44">
            <a:extLst>
              <a:ext uri="{FF2B5EF4-FFF2-40B4-BE49-F238E27FC236}">
                <a16:creationId xmlns:a16="http://schemas.microsoft.com/office/drawing/2014/main" id="{E88E5F89-FD35-B392-D8AA-CB005894B28E}"/>
              </a:ext>
            </a:extLst>
          </p:cNvPr>
          <p:cNvGrpSpPr/>
          <p:nvPr/>
        </p:nvGrpSpPr>
        <p:grpSpPr>
          <a:xfrm>
            <a:off x="26229133" y="12159089"/>
            <a:ext cx="2827338" cy="1544637"/>
            <a:chOff x="6908800" y="8494713"/>
            <a:chExt cx="2827338" cy="1544637"/>
          </a:xfrm>
        </p:grpSpPr>
        <p:graphicFrame>
          <p:nvGraphicFramePr>
            <p:cNvPr id="47" name="Object 46">
              <a:extLst>
                <a:ext uri="{FF2B5EF4-FFF2-40B4-BE49-F238E27FC236}">
                  <a16:creationId xmlns:a16="http://schemas.microsoft.com/office/drawing/2014/main" id="{0DBD540C-9864-A392-982F-5D5203C4C622}"/>
                </a:ext>
              </a:extLst>
            </p:cNvPr>
            <p:cNvGraphicFramePr>
              <a:graphicFrameLocks noChangeAspect="1"/>
            </p:cNvGraphicFramePr>
            <p:nvPr/>
          </p:nvGraphicFramePr>
          <p:xfrm>
            <a:off x="6908800" y="8494713"/>
            <a:ext cx="2827338" cy="687387"/>
          </p:xfrm>
          <a:graphic>
            <a:graphicData uri="http://schemas.openxmlformats.org/presentationml/2006/ole">
              <mc:AlternateContent xmlns:mc="http://schemas.openxmlformats.org/markup-compatibility/2006">
                <mc:Choice xmlns:v="urn:schemas-microsoft-com:vml" Requires="v">
                  <p:oleObj name="Equation" r:id="rId7" imgW="939600" imgH="228600" progId="Equation.DSMT4">
                    <p:embed/>
                  </p:oleObj>
                </mc:Choice>
                <mc:Fallback>
                  <p:oleObj name="Equation" r:id="rId7" imgW="939600" imgH="228600" progId="Equation.DSMT4">
                    <p:embed/>
                    <p:pic>
                      <p:nvPicPr>
                        <p:cNvPr id="47" name="Object 46">
                          <a:extLst>
                            <a:ext uri="{FF2B5EF4-FFF2-40B4-BE49-F238E27FC236}">
                              <a16:creationId xmlns:a16="http://schemas.microsoft.com/office/drawing/2014/main" id="{0DBD540C-9864-A392-982F-5D5203C4C622}"/>
                            </a:ext>
                          </a:extLst>
                        </p:cNvPr>
                        <p:cNvPicPr/>
                        <p:nvPr/>
                      </p:nvPicPr>
                      <p:blipFill>
                        <a:blip r:embed="rId8"/>
                        <a:stretch>
                          <a:fillRect/>
                        </a:stretch>
                      </p:blipFill>
                      <p:spPr>
                        <a:xfrm>
                          <a:off x="6908800" y="8494713"/>
                          <a:ext cx="2827338" cy="687387"/>
                        </a:xfrm>
                        <a:prstGeom prst="rect">
                          <a:avLst/>
                        </a:prstGeom>
                      </p:spPr>
                    </p:pic>
                  </p:oleObj>
                </mc:Fallback>
              </mc:AlternateContent>
            </a:graphicData>
          </a:graphic>
        </p:graphicFrame>
        <p:graphicFrame>
          <p:nvGraphicFramePr>
            <p:cNvPr id="48" name="Object 47">
              <a:extLst>
                <a:ext uri="{FF2B5EF4-FFF2-40B4-BE49-F238E27FC236}">
                  <a16:creationId xmlns:a16="http://schemas.microsoft.com/office/drawing/2014/main" id="{4A7B2508-39C5-6B6C-EBD0-0EDC1ADEE734}"/>
                </a:ext>
              </a:extLst>
            </p:cNvPr>
            <p:cNvGraphicFramePr>
              <a:graphicFrameLocks noChangeAspect="1"/>
            </p:cNvGraphicFramePr>
            <p:nvPr/>
          </p:nvGraphicFramePr>
          <p:xfrm>
            <a:off x="7426325" y="9351963"/>
            <a:ext cx="1069975" cy="687387"/>
          </p:xfrm>
          <a:graphic>
            <a:graphicData uri="http://schemas.openxmlformats.org/presentationml/2006/ole">
              <mc:AlternateContent xmlns:mc="http://schemas.openxmlformats.org/markup-compatibility/2006">
                <mc:Choice xmlns:v="urn:schemas-microsoft-com:vml" Requires="v">
                  <p:oleObj name="Equation" r:id="rId9" imgW="355320" imgH="228600" progId="Equation.DSMT4">
                    <p:embed/>
                  </p:oleObj>
                </mc:Choice>
                <mc:Fallback>
                  <p:oleObj name="Equation" r:id="rId9" imgW="355320" imgH="228600" progId="Equation.DSMT4">
                    <p:embed/>
                    <p:pic>
                      <p:nvPicPr>
                        <p:cNvPr id="48" name="Object 47">
                          <a:extLst>
                            <a:ext uri="{FF2B5EF4-FFF2-40B4-BE49-F238E27FC236}">
                              <a16:creationId xmlns:a16="http://schemas.microsoft.com/office/drawing/2014/main" id="{4A7B2508-39C5-6B6C-EBD0-0EDC1ADEE734}"/>
                            </a:ext>
                          </a:extLst>
                        </p:cNvPr>
                        <p:cNvPicPr/>
                        <p:nvPr/>
                      </p:nvPicPr>
                      <p:blipFill>
                        <a:blip r:embed="rId10"/>
                        <a:stretch>
                          <a:fillRect/>
                        </a:stretch>
                      </p:blipFill>
                      <p:spPr>
                        <a:xfrm>
                          <a:off x="7426325" y="9351963"/>
                          <a:ext cx="1069975" cy="687387"/>
                        </a:xfrm>
                        <a:prstGeom prst="rect">
                          <a:avLst/>
                        </a:prstGeom>
                      </p:spPr>
                    </p:pic>
                  </p:oleObj>
                </mc:Fallback>
              </mc:AlternateContent>
            </a:graphicData>
          </a:graphic>
        </p:graphicFrame>
      </p:grpSp>
      <p:grpSp>
        <p:nvGrpSpPr>
          <p:cNvPr id="73" name="Group 72">
            <a:extLst>
              <a:ext uri="{FF2B5EF4-FFF2-40B4-BE49-F238E27FC236}">
                <a16:creationId xmlns:a16="http://schemas.microsoft.com/office/drawing/2014/main" id="{C7D67EFB-9381-2451-BACF-23DBA51B1194}"/>
              </a:ext>
            </a:extLst>
          </p:cNvPr>
          <p:cNvGrpSpPr/>
          <p:nvPr/>
        </p:nvGrpSpPr>
        <p:grpSpPr>
          <a:xfrm>
            <a:off x="290900" y="6837887"/>
            <a:ext cx="14029995" cy="1824923"/>
            <a:chOff x="36835" y="7797347"/>
            <a:chExt cx="14029995" cy="1824923"/>
          </a:xfrm>
        </p:grpSpPr>
        <p:sp>
          <p:nvSpPr>
            <p:cNvPr id="69" name="Rectangle 68">
              <a:extLst>
                <a:ext uri="{FF2B5EF4-FFF2-40B4-BE49-F238E27FC236}">
                  <a16:creationId xmlns:a16="http://schemas.microsoft.com/office/drawing/2014/main" id="{74EB8FF0-8A94-74E6-3C89-749E93D4581C}"/>
                </a:ext>
              </a:extLst>
            </p:cNvPr>
            <p:cNvSpPr>
              <a:spLocks noChangeArrowheads="1"/>
            </p:cNvSpPr>
            <p:nvPr/>
          </p:nvSpPr>
          <p:spPr bwMode="auto">
            <a:xfrm>
              <a:off x="36835" y="7797347"/>
              <a:ext cx="14029995" cy="18249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d) </a:t>
              </a:r>
              <a:r>
                <a:rPr kumimoji="0" lang="en-US" altLang="en-US" sz="4000" b="1" i="0" u="none" strike="noStrike" cap="none" normalizeH="0" baseline="0" dirty="0" err="1">
                  <a:ln>
                    <a:noFill/>
                  </a:ln>
                  <a:solidFill>
                    <a:srgbClr val="00B0F0"/>
                  </a:solidFill>
                  <a:effectLst/>
                  <a:latin typeface="Arial "/>
                  <a:cs typeface="Open Sans" panose="020B0606030504020204" pitchFamily="34" charset="0"/>
                </a:rPr>
                <a:t>Vì</a:t>
              </a: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 ∆MOA = ∆MOB </a:t>
              </a:r>
              <a:r>
                <a:rPr kumimoji="0" lang="en-US" altLang="en-US" sz="4000" b="1" i="0" u="none" strike="noStrike" cap="none" normalizeH="0" baseline="0" dirty="0" err="1">
                  <a:ln>
                    <a:noFill/>
                  </a:ln>
                  <a:solidFill>
                    <a:srgbClr val="00B0F0"/>
                  </a:solidFill>
                  <a:effectLst/>
                  <a:latin typeface="Arial "/>
                  <a:cs typeface="Open Sans" panose="020B0606030504020204" pitchFamily="34" charset="0"/>
                </a:rPr>
                <a:t>nên</a:t>
              </a: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                     (</a:t>
              </a:r>
              <a:r>
                <a:rPr kumimoji="0" lang="en-US" altLang="en-US" sz="4000" b="1" i="0" u="none" strike="noStrike" cap="none" normalizeH="0" baseline="0" dirty="0" err="1">
                  <a:ln>
                    <a:noFill/>
                  </a:ln>
                  <a:solidFill>
                    <a:srgbClr val="00B0F0"/>
                  </a:solidFill>
                  <a:effectLst/>
                  <a:latin typeface="Arial "/>
                  <a:cs typeface="Open Sans" panose="020B0606030504020204" pitchFamily="34" charset="0"/>
                </a:rPr>
                <a:t>hai</a:t>
              </a: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 góc </a:t>
              </a:r>
              <a:r>
                <a:rPr kumimoji="0" lang="en-US" altLang="en-US" sz="4000" b="1" i="0" u="none" strike="noStrike" cap="none" normalizeH="0" baseline="0" dirty="0" err="1">
                  <a:ln>
                    <a:noFill/>
                  </a:ln>
                  <a:solidFill>
                    <a:srgbClr val="00B0F0"/>
                  </a:solidFill>
                  <a:effectLst/>
                  <a:latin typeface="Arial "/>
                  <a:cs typeface="Open Sans" panose="020B0606030504020204" pitchFamily="34" charset="0"/>
                </a:rPr>
                <a:t>tương</a:t>
              </a: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 </a:t>
              </a:r>
              <a:r>
                <a:rPr kumimoji="0" lang="en-US" altLang="en-US" sz="4000" b="1" i="0" u="none" strike="noStrike" cap="none" normalizeH="0" baseline="0" dirty="0" err="1">
                  <a:ln>
                    <a:noFill/>
                  </a:ln>
                  <a:solidFill>
                    <a:srgbClr val="00B0F0"/>
                  </a:solidFill>
                  <a:effectLst/>
                  <a:latin typeface="Arial "/>
                  <a:cs typeface="Open Sans" panose="020B0606030504020204" pitchFamily="34" charset="0"/>
                </a:rPr>
                <a:t>ứng</a:t>
              </a: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a:t>
              </a:r>
              <a:endParaRPr kumimoji="0" lang="en-US" altLang="en-US" sz="4000" b="1" i="0" u="none" strike="noStrike" cap="none" normalizeH="0" baseline="0" dirty="0">
                <a:ln>
                  <a:noFill/>
                </a:ln>
                <a:solidFill>
                  <a:srgbClr val="00B0F0"/>
                </a:solidFill>
                <a:effectLst/>
                <a:latin typeface="Arial "/>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Do đó OM </a:t>
              </a:r>
              <a:r>
                <a:rPr kumimoji="0" lang="en-US" altLang="en-US" sz="4000" b="1" i="0" u="none" strike="noStrike" cap="none" normalizeH="0" baseline="0" dirty="0" err="1">
                  <a:ln>
                    <a:noFill/>
                  </a:ln>
                  <a:solidFill>
                    <a:srgbClr val="00B0F0"/>
                  </a:solidFill>
                  <a:effectLst/>
                  <a:latin typeface="Arial "/>
                  <a:cs typeface="Open Sans" panose="020B0606030504020204" pitchFamily="34" charset="0"/>
                </a:rPr>
                <a:t>là</a:t>
              </a: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 </a:t>
              </a:r>
              <a:r>
                <a:rPr kumimoji="0" lang="en-US" altLang="en-US" sz="4000" b="1" i="0" u="none" strike="noStrike" cap="none" normalizeH="0" baseline="0" dirty="0" err="1">
                  <a:ln>
                    <a:noFill/>
                  </a:ln>
                  <a:solidFill>
                    <a:srgbClr val="00B0F0"/>
                  </a:solidFill>
                  <a:effectLst/>
                  <a:latin typeface="Arial "/>
                  <a:cs typeface="Open Sans" panose="020B0606030504020204" pitchFamily="34" charset="0"/>
                </a:rPr>
                <a:t>phân</a:t>
              </a: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 </a:t>
              </a:r>
              <a:r>
                <a:rPr kumimoji="0" lang="en-US" altLang="en-US" sz="4000" b="1" i="0" u="none" strike="noStrike" cap="none" normalizeH="0" baseline="0" dirty="0" err="1">
                  <a:ln>
                    <a:noFill/>
                  </a:ln>
                  <a:solidFill>
                    <a:srgbClr val="00B0F0"/>
                  </a:solidFill>
                  <a:effectLst/>
                  <a:latin typeface="Arial "/>
                  <a:cs typeface="Open Sans" panose="020B0606030504020204" pitchFamily="34" charset="0"/>
                </a:rPr>
                <a:t>giác</a:t>
              </a: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 của           .</a:t>
              </a:r>
              <a:endParaRPr kumimoji="0" lang="en-US" altLang="en-US" sz="4000" b="1" i="0" u="none" strike="noStrike" cap="none" normalizeH="0" baseline="0" dirty="0">
                <a:ln>
                  <a:noFill/>
                </a:ln>
                <a:solidFill>
                  <a:srgbClr val="00B0F0"/>
                </a:solidFill>
                <a:effectLst/>
                <a:latin typeface="Arial "/>
              </a:endParaRPr>
            </a:p>
          </p:txBody>
        </p:sp>
        <p:graphicFrame>
          <p:nvGraphicFramePr>
            <p:cNvPr id="71" name="Object 70">
              <a:extLst>
                <a:ext uri="{FF2B5EF4-FFF2-40B4-BE49-F238E27FC236}">
                  <a16:creationId xmlns:a16="http://schemas.microsoft.com/office/drawing/2014/main" id="{B836F713-63F3-179C-9765-CD84D20BAA08}"/>
                </a:ext>
              </a:extLst>
            </p:cNvPr>
            <p:cNvGraphicFramePr>
              <a:graphicFrameLocks noChangeAspect="1"/>
            </p:cNvGraphicFramePr>
            <p:nvPr>
              <p:extLst>
                <p:ext uri="{D42A27DB-BD31-4B8C-83A1-F6EECF244321}">
                  <p14:modId xmlns:p14="http://schemas.microsoft.com/office/powerpoint/2010/main" val="819361102"/>
                </p:ext>
              </p:extLst>
            </p:nvPr>
          </p:nvGraphicFramePr>
          <p:xfrm>
            <a:off x="6542560" y="8772441"/>
            <a:ext cx="1929818" cy="849829"/>
          </p:xfrm>
          <a:graphic>
            <a:graphicData uri="http://schemas.openxmlformats.org/presentationml/2006/ole">
              <mc:AlternateContent xmlns:mc="http://schemas.openxmlformats.org/markup-compatibility/2006">
                <mc:Choice xmlns:v="urn:schemas-microsoft-com:vml" Requires="v">
                  <p:oleObj name="Equation" r:id="rId11" imgW="355320" imgH="228600" progId="Equation.DSMT4">
                    <p:embed/>
                  </p:oleObj>
                </mc:Choice>
                <mc:Fallback>
                  <p:oleObj name="Equation" r:id="rId11" imgW="355320" imgH="228600" progId="Equation.DSMT4">
                    <p:embed/>
                    <p:pic>
                      <p:nvPicPr>
                        <p:cNvPr id="71" name="Object 70">
                          <a:extLst>
                            <a:ext uri="{FF2B5EF4-FFF2-40B4-BE49-F238E27FC236}">
                              <a16:creationId xmlns:a16="http://schemas.microsoft.com/office/drawing/2014/main" id="{B836F713-63F3-179C-9765-CD84D20BAA08}"/>
                            </a:ext>
                          </a:extLst>
                        </p:cNvPr>
                        <p:cNvPicPr/>
                        <p:nvPr/>
                      </p:nvPicPr>
                      <p:blipFill>
                        <a:blip r:embed="rId12"/>
                        <a:stretch>
                          <a:fillRect/>
                        </a:stretch>
                      </p:blipFill>
                      <p:spPr>
                        <a:xfrm>
                          <a:off x="6542560" y="8772441"/>
                          <a:ext cx="1929818" cy="849829"/>
                        </a:xfrm>
                        <a:prstGeom prst="rect">
                          <a:avLst/>
                        </a:prstGeom>
                      </p:spPr>
                    </p:pic>
                  </p:oleObj>
                </mc:Fallback>
              </mc:AlternateContent>
            </a:graphicData>
          </a:graphic>
        </p:graphicFrame>
        <p:graphicFrame>
          <p:nvGraphicFramePr>
            <p:cNvPr id="72" name="Object 71">
              <a:extLst>
                <a:ext uri="{FF2B5EF4-FFF2-40B4-BE49-F238E27FC236}">
                  <a16:creationId xmlns:a16="http://schemas.microsoft.com/office/drawing/2014/main" id="{94AAFD8D-B538-765A-3583-C9B7C9EE0A12}"/>
                </a:ext>
              </a:extLst>
            </p:cNvPr>
            <p:cNvGraphicFramePr>
              <a:graphicFrameLocks noChangeAspect="1"/>
            </p:cNvGraphicFramePr>
            <p:nvPr>
              <p:extLst>
                <p:ext uri="{D42A27DB-BD31-4B8C-83A1-F6EECF244321}">
                  <p14:modId xmlns:p14="http://schemas.microsoft.com/office/powerpoint/2010/main" val="2958419971"/>
                </p:ext>
              </p:extLst>
            </p:nvPr>
          </p:nvGraphicFramePr>
          <p:xfrm>
            <a:off x="6067600" y="7994775"/>
            <a:ext cx="2825924" cy="687387"/>
          </p:xfrm>
          <a:graphic>
            <a:graphicData uri="http://schemas.openxmlformats.org/presentationml/2006/ole">
              <mc:AlternateContent xmlns:mc="http://schemas.openxmlformats.org/markup-compatibility/2006">
                <mc:Choice xmlns:v="urn:schemas-microsoft-com:vml" Requires="v">
                  <p:oleObj name="Equation" r:id="rId13" imgW="939600" imgH="228600" progId="Equation.DSMT4">
                    <p:embed/>
                  </p:oleObj>
                </mc:Choice>
                <mc:Fallback>
                  <p:oleObj name="Equation" r:id="rId13" imgW="939600" imgH="228600" progId="Equation.DSMT4">
                    <p:embed/>
                    <p:pic>
                      <p:nvPicPr>
                        <p:cNvPr id="72" name="Object 71">
                          <a:extLst>
                            <a:ext uri="{FF2B5EF4-FFF2-40B4-BE49-F238E27FC236}">
                              <a16:creationId xmlns:a16="http://schemas.microsoft.com/office/drawing/2014/main" id="{94AAFD8D-B538-765A-3583-C9B7C9EE0A12}"/>
                            </a:ext>
                          </a:extLst>
                        </p:cNvPr>
                        <p:cNvPicPr/>
                        <p:nvPr/>
                      </p:nvPicPr>
                      <p:blipFill>
                        <a:blip r:embed="rId14"/>
                        <a:stretch>
                          <a:fillRect/>
                        </a:stretch>
                      </p:blipFill>
                      <p:spPr>
                        <a:xfrm>
                          <a:off x="6067600" y="7994775"/>
                          <a:ext cx="2825924" cy="687387"/>
                        </a:xfrm>
                        <a:prstGeom prst="rect">
                          <a:avLst/>
                        </a:prstGeom>
                      </p:spPr>
                    </p:pic>
                  </p:oleObj>
                </mc:Fallback>
              </mc:AlternateContent>
            </a:graphicData>
          </a:graphic>
        </p:graphicFrame>
      </p:grpSp>
      <p:grpSp>
        <p:nvGrpSpPr>
          <p:cNvPr id="77" name="Group 76">
            <a:extLst>
              <a:ext uri="{FF2B5EF4-FFF2-40B4-BE49-F238E27FC236}">
                <a16:creationId xmlns:a16="http://schemas.microsoft.com/office/drawing/2014/main" id="{E2049DD3-EDFA-CCA9-0ADC-2B6BEED30C87}"/>
              </a:ext>
            </a:extLst>
          </p:cNvPr>
          <p:cNvGrpSpPr/>
          <p:nvPr/>
        </p:nvGrpSpPr>
        <p:grpSpPr>
          <a:xfrm>
            <a:off x="547188" y="3137737"/>
            <a:ext cx="13403221" cy="1824923"/>
            <a:chOff x="12062315" y="6399363"/>
            <a:chExt cx="13403221" cy="1824923"/>
          </a:xfrm>
        </p:grpSpPr>
        <p:sp>
          <p:nvSpPr>
            <p:cNvPr id="74" name="Rectangle 73">
              <a:extLst>
                <a:ext uri="{FF2B5EF4-FFF2-40B4-BE49-F238E27FC236}">
                  <a16:creationId xmlns:a16="http://schemas.microsoft.com/office/drawing/2014/main" id="{6C75A50C-9519-2CCF-8236-40DDEDD0BAF7}"/>
                </a:ext>
              </a:extLst>
            </p:cNvPr>
            <p:cNvSpPr>
              <a:spLocks noChangeArrowheads="1"/>
            </p:cNvSpPr>
            <p:nvPr/>
          </p:nvSpPr>
          <p:spPr bwMode="auto">
            <a:xfrm>
              <a:off x="12062315" y="6399363"/>
              <a:ext cx="13403221" cy="18249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4000" b="1" i="0" u="none" strike="noStrike" cap="none" normalizeH="0" baseline="0" dirty="0" err="1">
                  <a:ln>
                    <a:noFill/>
                  </a:ln>
                  <a:solidFill>
                    <a:srgbClr val="00B0F0"/>
                  </a:solidFill>
                  <a:effectLst/>
                  <a:latin typeface="Arial "/>
                  <a:cs typeface="Open Sans" panose="020B0606030504020204" pitchFamily="34" charset="0"/>
                </a:rPr>
                <a:t>Vì</a:t>
              </a: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 ∆MOA = ∆MOB </a:t>
              </a:r>
              <a:r>
                <a:rPr kumimoji="0" lang="en-US" altLang="en-US" sz="4000" b="1" i="0" u="none" strike="noStrike" cap="none" normalizeH="0" baseline="0" dirty="0" err="1">
                  <a:ln>
                    <a:noFill/>
                  </a:ln>
                  <a:solidFill>
                    <a:srgbClr val="00B0F0"/>
                  </a:solidFill>
                  <a:effectLst/>
                  <a:latin typeface="Arial "/>
                  <a:cs typeface="Open Sans" panose="020B0606030504020204" pitchFamily="34" charset="0"/>
                </a:rPr>
                <a:t>nên</a:t>
              </a: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                   (</a:t>
              </a:r>
              <a:r>
                <a:rPr kumimoji="0" lang="en-US" altLang="en-US" sz="4000" b="1" i="0" u="none" strike="noStrike" cap="none" normalizeH="0" baseline="0" dirty="0" err="1">
                  <a:ln>
                    <a:noFill/>
                  </a:ln>
                  <a:solidFill>
                    <a:srgbClr val="00B0F0"/>
                  </a:solidFill>
                  <a:effectLst/>
                  <a:latin typeface="Arial "/>
                  <a:cs typeface="Open Sans" panose="020B0606030504020204" pitchFamily="34" charset="0"/>
                </a:rPr>
                <a:t>hai</a:t>
              </a: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 góc </a:t>
              </a:r>
              <a:r>
                <a:rPr kumimoji="0" lang="en-US" altLang="en-US" sz="4000" b="1" i="0" u="none" strike="noStrike" cap="none" normalizeH="0" baseline="0" dirty="0" err="1">
                  <a:ln>
                    <a:noFill/>
                  </a:ln>
                  <a:solidFill>
                    <a:srgbClr val="00B0F0"/>
                  </a:solidFill>
                  <a:effectLst/>
                  <a:latin typeface="Arial "/>
                  <a:cs typeface="Open Sans" panose="020B0606030504020204" pitchFamily="34" charset="0"/>
                </a:rPr>
                <a:t>tương</a:t>
              </a: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 </a:t>
              </a:r>
              <a:r>
                <a:rPr kumimoji="0" lang="en-US" altLang="en-US" sz="4000" b="1" i="0" u="none" strike="noStrike" cap="none" normalizeH="0" baseline="0" dirty="0" err="1">
                  <a:ln>
                    <a:noFill/>
                  </a:ln>
                  <a:solidFill>
                    <a:srgbClr val="00B0F0"/>
                  </a:solidFill>
                  <a:effectLst/>
                  <a:latin typeface="Arial "/>
                  <a:cs typeface="Open Sans" panose="020B0606030504020204" pitchFamily="34" charset="0"/>
                </a:rPr>
                <a:t>ứng</a:t>
              </a: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a:t>
              </a:r>
              <a:endParaRPr kumimoji="0" lang="en-US" altLang="en-US" sz="4000" b="1" i="0" u="none" strike="noStrike" cap="none" normalizeH="0" baseline="0" dirty="0">
                <a:ln>
                  <a:noFill/>
                </a:ln>
                <a:solidFill>
                  <a:srgbClr val="00B0F0"/>
                </a:solidFill>
                <a:effectLst/>
                <a:latin typeface="Arial "/>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Do đó MO </a:t>
              </a:r>
              <a:r>
                <a:rPr kumimoji="0" lang="en-US" altLang="en-US" sz="4000" b="1" i="0" u="none" strike="noStrike" cap="none" normalizeH="0" baseline="0" dirty="0" err="1">
                  <a:ln>
                    <a:noFill/>
                  </a:ln>
                  <a:solidFill>
                    <a:srgbClr val="00B0F0"/>
                  </a:solidFill>
                  <a:effectLst/>
                  <a:latin typeface="Arial "/>
                  <a:cs typeface="Open Sans" panose="020B0606030504020204" pitchFamily="34" charset="0"/>
                </a:rPr>
                <a:t>là</a:t>
              </a: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 </a:t>
              </a:r>
              <a:r>
                <a:rPr kumimoji="0" lang="en-US" altLang="en-US" sz="4000" b="1" i="0" u="none" strike="noStrike" cap="none" normalizeH="0" baseline="0" dirty="0" err="1">
                  <a:ln>
                    <a:noFill/>
                  </a:ln>
                  <a:solidFill>
                    <a:srgbClr val="00B0F0"/>
                  </a:solidFill>
                  <a:effectLst/>
                  <a:latin typeface="Arial "/>
                  <a:cs typeface="Open Sans" panose="020B0606030504020204" pitchFamily="34" charset="0"/>
                </a:rPr>
                <a:t>phân</a:t>
              </a: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 </a:t>
              </a:r>
              <a:r>
                <a:rPr kumimoji="0" lang="en-US" altLang="en-US" sz="4000" b="1" i="0" u="none" strike="noStrike" cap="none" normalizeH="0" baseline="0" dirty="0" err="1">
                  <a:ln>
                    <a:noFill/>
                  </a:ln>
                  <a:solidFill>
                    <a:srgbClr val="00B0F0"/>
                  </a:solidFill>
                  <a:effectLst/>
                  <a:latin typeface="Arial "/>
                  <a:cs typeface="Open Sans" panose="020B0606030504020204" pitchFamily="34" charset="0"/>
                </a:rPr>
                <a:t>giác</a:t>
              </a: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 của </a:t>
              </a:r>
              <a:endParaRPr kumimoji="0" lang="en-US" altLang="en-US" sz="4000" b="1" i="0" u="none" strike="noStrike" cap="none" normalizeH="0" baseline="0" dirty="0">
                <a:ln>
                  <a:noFill/>
                </a:ln>
                <a:solidFill>
                  <a:srgbClr val="00B0F0"/>
                </a:solidFill>
                <a:effectLst/>
                <a:latin typeface="Arial "/>
              </a:endParaRPr>
            </a:p>
          </p:txBody>
        </p:sp>
        <p:graphicFrame>
          <p:nvGraphicFramePr>
            <p:cNvPr id="75" name="Object 74">
              <a:extLst>
                <a:ext uri="{FF2B5EF4-FFF2-40B4-BE49-F238E27FC236}">
                  <a16:creationId xmlns:a16="http://schemas.microsoft.com/office/drawing/2014/main" id="{B89649F4-AC30-7F6F-31C5-ABB5EA00471C}"/>
                </a:ext>
              </a:extLst>
            </p:cNvPr>
            <p:cNvGraphicFramePr>
              <a:graphicFrameLocks noChangeAspect="1"/>
            </p:cNvGraphicFramePr>
            <p:nvPr>
              <p:extLst>
                <p:ext uri="{D42A27DB-BD31-4B8C-83A1-F6EECF244321}">
                  <p14:modId xmlns:p14="http://schemas.microsoft.com/office/powerpoint/2010/main" val="974064409"/>
                </p:ext>
              </p:extLst>
            </p:nvPr>
          </p:nvGraphicFramePr>
          <p:xfrm>
            <a:off x="17257201" y="6505363"/>
            <a:ext cx="2838932" cy="730011"/>
          </p:xfrm>
          <a:graphic>
            <a:graphicData uri="http://schemas.openxmlformats.org/presentationml/2006/ole">
              <mc:AlternateContent xmlns:mc="http://schemas.openxmlformats.org/markup-compatibility/2006">
                <mc:Choice xmlns:v="urn:schemas-microsoft-com:vml" Requires="v">
                  <p:oleObj name="Equation" r:id="rId15" imgW="888840" imgH="228600" progId="Equation.DSMT4">
                    <p:embed/>
                  </p:oleObj>
                </mc:Choice>
                <mc:Fallback>
                  <p:oleObj name="Equation" r:id="rId15" imgW="888840" imgH="228600" progId="Equation.DSMT4">
                    <p:embed/>
                    <p:pic>
                      <p:nvPicPr>
                        <p:cNvPr id="75" name="Object 74">
                          <a:extLst>
                            <a:ext uri="{FF2B5EF4-FFF2-40B4-BE49-F238E27FC236}">
                              <a16:creationId xmlns:a16="http://schemas.microsoft.com/office/drawing/2014/main" id="{B89649F4-AC30-7F6F-31C5-ABB5EA00471C}"/>
                            </a:ext>
                          </a:extLst>
                        </p:cNvPr>
                        <p:cNvPicPr/>
                        <p:nvPr/>
                      </p:nvPicPr>
                      <p:blipFill>
                        <a:blip r:embed="rId16"/>
                        <a:stretch>
                          <a:fillRect/>
                        </a:stretch>
                      </p:blipFill>
                      <p:spPr>
                        <a:xfrm>
                          <a:off x="17257201" y="6505363"/>
                          <a:ext cx="2838932" cy="730011"/>
                        </a:xfrm>
                        <a:prstGeom prst="rect">
                          <a:avLst/>
                        </a:prstGeom>
                      </p:spPr>
                    </p:pic>
                  </p:oleObj>
                </mc:Fallback>
              </mc:AlternateContent>
            </a:graphicData>
          </a:graphic>
        </p:graphicFrame>
        <p:graphicFrame>
          <p:nvGraphicFramePr>
            <p:cNvPr id="76" name="Object 75">
              <a:extLst>
                <a:ext uri="{FF2B5EF4-FFF2-40B4-BE49-F238E27FC236}">
                  <a16:creationId xmlns:a16="http://schemas.microsoft.com/office/drawing/2014/main" id="{E408CF79-6166-8463-6D60-D353C993BED0}"/>
                </a:ext>
              </a:extLst>
            </p:cNvPr>
            <p:cNvGraphicFramePr>
              <a:graphicFrameLocks noChangeAspect="1"/>
            </p:cNvGraphicFramePr>
            <p:nvPr>
              <p:extLst>
                <p:ext uri="{D42A27DB-BD31-4B8C-83A1-F6EECF244321}">
                  <p14:modId xmlns:p14="http://schemas.microsoft.com/office/powerpoint/2010/main" val="283913043"/>
                </p:ext>
              </p:extLst>
            </p:nvPr>
          </p:nvGraphicFramePr>
          <p:xfrm>
            <a:off x="18869538" y="7329763"/>
            <a:ext cx="1288255" cy="730011"/>
          </p:xfrm>
          <a:graphic>
            <a:graphicData uri="http://schemas.openxmlformats.org/presentationml/2006/ole">
              <mc:AlternateContent xmlns:mc="http://schemas.openxmlformats.org/markup-compatibility/2006">
                <mc:Choice xmlns:v="urn:schemas-microsoft-com:vml" Requires="v">
                  <p:oleObj name="Equation" r:id="rId17" imgW="380880" imgH="215640" progId="Equation.DSMT4">
                    <p:embed/>
                  </p:oleObj>
                </mc:Choice>
                <mc:Fallback>
                  <p:oleObj name="Equation" r:id="rId17" imgW="380880" imgH="215640" progId="Equation.DSMT4">
                    <p:embed/>
                    <p:pic>
                      <p:nvPicPr>
                        <p:cNvPr id="76" name="Object 75">
                          <a:extLst>
                            <a:ext uri="{FF2B5EF4-FFF2-40B4-BE49-F238E27FC236}">
                              <a16:creationId xmlns:a16="http://schemas.microsoft.com/office/drawing/2014/main" id="{E408CF79-6166-8463-6D60-D353C993BED0}"/>
                            </a:ext>
                          </a:extLst>
                        </p:cNvPr>
                        <p:cNvPicPr/>
                        <p:nvPr/>
                      </p:nvPicPr>
                      <p:blipFill>
                        <a:blip r:embed="rId18"/>
                        <a:stretch>
                          <a:fillRect/>
                        </a:stretch>
                      </p:blipFill>
                      <p:spPr>
                        <a:xfrm>
                          <a:off x="18869538" y="7329763"/>
                          <a:ext cx="1288255" cy="730011"/>
                        </a:xfrm>
                        <a:prstGeom prst="rect">
                          <a:avLst/>
                        </a:prstGeom>
                      </p:spPr>
                    </p:pic>
                  </p:oleObj>
                </mc:Fallback>
              </mc:AlternateContent>
            </a:graphicData>
          </a:graphic>
        </p:graphicFrame>
      </p:grpSp>
      <p:sp>
        <p:nvSpPr>
          <p:cNvPr id="3" name="TextBox 2">
            <a:extLst>
              <a:ext uri="{FF2B5EF4-FFF2-40B4-BE49-F238E27FC236}">
                <a16:creationId xmlns:a16="http://schemas.microsoft.com/office/drawing/2014/main" id="{047704D7-00C1-0F4A-66BA-81388340068D}"/>
              </a:ext>
            </a:extLst>
          </p:cNvPr>
          <p:cNvSpPr txBox="1"/>
          <p:nvPr/>
        </p:nvSpPr>
        <p:spPr>
          <a:xfrm>
            <a:off x="418182" y="1756613"/>
            <a:ext cx="14632890" cy="901593"/>
          </a:xfrm>
          <a:prstGeom prst="rect">
            <a:avLst/>
          </a:prstGeom>
          <a:noFill/>
        </p:spPr>
        <p:txBody>
          <a:bodyPr wrap="square">
            <a:spAutoFit/>
          </a:bodyPr>
          <a:lstStyle/>
          <a:p>
            <a:pPr>
              <a:lnSpc>
                <a:spcPct val="150000"/>
              </a:lnSpc>
            </a:pPr>
            <a:r>
              <a:rPr lang="en-US" sz="4000" b="1" dirty="0">
                <a:solidFill>
                  <a:srgbClr val="00B050"/>
                </a:solidFill>
                <a:latin typeface="Arial "/>
              </a:rPr>
              <a:t>c) Tia MO </a:t>
            </a:r>
            <a:r>
              <a:rPr lang="en-US" sz="4000" b="1" dirty="0" err="1">
                <a:solidFill>
                  <a:srgbClr val="00B050"/>
                </a:solidFill>
                <a:latin typeface="Arial "/>
              </a:rPr>
              <a:t>có</a:t>
            </a:r>
            <a:r>
              <a:rPr lang="en-US" sz="4000" b="1" dirty="0">
                <a:solidFill>
                  <a:srgbClr val="00B050"/>
                </a:solidFill>
                <a:latin typeface="Arial "/>
              </a:rPr>
              <a:t> </a:t>
            </a:r>
            <a:r>
              <a:rPr lang="en-US" sz="4000" b="1" dirty="0" err="1">
                <a:solidFill>
                  <a:srgbClr val="00B050"/>
                </a:solidFill>
                <a:latin typeface="Arial "/>
              </a:rPr>
              <a:t>phải</a:t>
            </a:r>
            <a:r>
              <a:rPr lang="en-US" sz="4000" b="1" dirty="0">
                <a:solidFill>
                  <a:srgbClr val="00B050"/>
                </a:solidFill>
                <a:latin typeface="Arial "/>
              </a:rPr>
              <a:t> </a:t>
            </a:r>
            <a:r>
              <a:rPr lang="en-US" sz="4000" b="1" dirty="0" err="1">
                <a:solidFill>
                  <a:srgbClr val="00B050"/>
                </a:solidFill>
                <a:latin typeface="Arial "/>
              </a:rPr>
              <a:t>là</a:t>
            </a:r>
            <a:r>
              <a:rPr lang="en-US" sz="4000" b="1" dirty="0">
                <a:solidFill>
                  <a:srgbClr val="00B050"/>
                </a:solidFill>
                <a:latin typeface="Arial "/>
              </a:rPr>
              <a:t> </a:t>
            </a:r>
            <a:r>
              <a:rPr lang="en-US" sz="4000" b="1" dirty="0" err="1">
                <a:solidFill>
                  <a:srgbClr val="00B050"/>
                </a:solidFill>
                <a:latin typeface="Arial "/>
              </a:rPr>
              <a:t>tia</a:t>
            </a:r>
            <a:r>
              <a:rPr lang="en-US" sz="4000" b="1" dirty="0">
                <a:solidFill>
                  <a:srgbClr val="00B050"/>
                </a:solidFill>
                <a:latin typeface="Arial "/>
              </a:rPr>
              <a:t> </a:t>
            </a:r>
            <a:r>
              <a:rPr lang="en-US" sz="4000" b="1" dirty="0" err="1">
                <a:solidFill>
                  <a:srgbClr val="00B050"/>
                </a:solidFill>
                <a:latin typeface="Arial "/>
              </a:rPr>
              <a:t>phân</a:t>
            </a:r>
            <a:r>
              <a:rPr lang="en-US" sz="4000" b="1" dirty="0">
                <a:solidFill>
                  <a:srgbClr val="00B050"/>
                </a:solidFill>
                <a:latin typeface="Arial "/>
              </a:rPr>
              <a:t> </a:t>
            </a:r>
            <a:r>
              <a:rPr lang="en-US" sz="4000" b="1" dirty="0" err="1">
                <a:solidFill>
                  <a:srgbClr val="00B050"/>
                </a:solidFill>
                <a:latin typeface="Arial "/>
              </a:rPr>
              <a:t>giác</a:t>
            </a:r>
            <a:r>
              <a:rPr lang="en-US" sz="4000" b="1" dirty="0">
                <a:solidFill>
                  <a:srgbClr val="00B050"/>
                </a:solidFill>
                <a:latin typeface="Arial "/>
              </a:rPr>
              <a:t> của góc AMB không?</a:t>
            </a:r>
          </a:p>
        </p:txBody>
      </p:sp>
      <p:sp>
        <p:nvSpPr>
          <p:cNvPr id="4" name="TextBox 3">
            <a:extLst>
              <a:ext uri="{FF2B5EF4-FFF2-40B4-BE49-F238E27FC236}">
                <a16:creationId xmlns:a16="http://schemas.microsoft.com/office/drawing/2014/main" id="{2CE53D0E-389A-0C29-8CD5-2F3FE0433DAA}"/>
              </a:ext>
            </a:extLst>
          </p:cNvPr>
          <p:cNvSpPr txBox="1"/>
          <p:nvPr/>
        </p:nvSpPr>
        <p:spPr>
          <a:xfrm>
            <a:off x="547188" y="5548191"/>
            <a:ext cx="14066247" cy="901593"/>
          </a:xfrm>
          <a:prstGeom prst="rect">
            <a:avLst/>
          </a:prstGeom>
          <a:noFill/>
        </p:spPr>
        <p:txBody>
          <a:bodyPr wrap="square">
            <a:spAutoFit/>
          </a:bodyPr>
          <a:lstStyle/>
          <a:p>
            <a:pPr>
              <a:lnSpc>
                <a:spcPct val="150000"/>
              </a:lnSpc>
            </a:pPr>
            <a:r>
              <a:rPr lang="en-US" sz="4000" b="1" dirty="0">
                <a:solidFill>
                  <a:srgbClr val="00B050"/>
                </a:solidFill>
                <a:latin typeface="Arial "/>
              </a:rPr>
              <a:t>d) Tia OM </a:t>
            </a:r>
            <a:r>
              <a:rPr lang="en-US" sz="4000" b="1" dirty="0" err="1">
                <a:solidFill>
                  <a:srgbClr val="00B050"/>
                </a:solidFill>
                <a:latin typeface="Arial "/>
              </a:rPr>
              <a:t>có</a:t>
            </a:r>
            <a:r>
              <a:rPr lang="en-US" sz="4000" b="1" dirty="0">
                <a:solidFill>
                  <a:srgbClr val="00B050"/>
                </a:solidFill>
                <a:latin typeface="Arial "/>
              </a:rPr>
              <a:t> </a:t>
            </a:r>
            <a:r>
              <a:rPr lang="en-US" sz="4000" b="1" dirty="0" err="1">
                <a:solidFill>
                  <a:srgbClr val="00B050"/>
                </a:solidFill>
                <a:latin typeface="Arial "/>
              </a:rPr>
              <a:t>phải</a:t>
            </a:r>
            <a:r>
              <a:rPr lang="en-US" sz="4000" b="1" dirty="0">
                <a:solidFill>
                  <a:srgbClr val="00B050"/>
                </a:solidFill>
                <a:latin typeface="Arial "/>
              </a:rPr>
              <a:t> </a:t>
            </a:r>
            <a:r>
              <a:rPr lang="en-US" sz="4000" b="1" dirty="0" err="1">
                <a:solidFill>
                  <a:srgbClr val="00B050"/>
                </a:solidFill>
                <a:latin typeface="Arial "/>
              </a:rPr>
              <a:t>tia</a:t>
            </a:r>
            <a:r>
              <a:rPr lang="en-US" sz="4000" b="1" dirty="0">
                <a:solidFill>
                  <a:srgbClr val="00B050"/>
                </a:solidFill>
                <a:latin typeface="Arial "/>
              </a:rPr>
              <a:t> </a:t>
            </a:r>
            <a:r>
              <a:rPr lang="en-US" sz="4000" b="1" dirty="0" err="1">
                <a:solidFill>
                  <a:srgbClr val="00B050"/>
                </a:solidFill>
                <a:latin typeface="Arial "/>
              </a:rPr>
              <a:t>phân</a:t>
            </a:r>
            <a:r>
              <a:rPr lang="en-US" sz="4000" b="1" dirty="0">
                <a:solidFill>
                  <a:srgbClr val="00B050"/>
                </a:solidFill>
                <a:latin typeface="Arial "/>
              </a:rPr>
              <a:t> </a:t>
            </a:r>
            <a:r>
              <a:rPr lang="en-US" sz="4000" b="1" dirty="0" err="1">
                <a:solidFill>
                  <a:srgbClr val="00B050"/>
                </a:solidFill>
                <a:latin typeface="Arial "/>
              </a:rPr>
              <a:t>giác</a:t>
            </a:r>
            <a:r>
              <a:rPr lang="en-US" sz="4000" b="1" dirty="0">
                <a:solidFill>
                  <a:srgbClr val="00B050"/>
                </a:solidFill>
                <a:latin typeface="Arial "/>
              </a:rPr>
              <a:t> của góc AOB hay không?</a:t>
            </a:r>
          </a:p>
        </p:txBody>
      </p:sp>
    </p:spTree>
    <p:extLst>
      <p:ext uri="{BB962C8B-B14F-4D97-AF65-F5344CB8AC3E}">
        <p14:creationId xmlns:p14="http://schemas.microsoft.com/office/powerpoint/2010/main" val="1596156178"/>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7"/>
                                        </p:tgtEl>
                                        <p:attrNameLst>
                                          <p:attrName>style.visibility</p:attrName>
                                        </p:attrNameLst>
                                      </p:cBhvr>
                                      <p:to>
                                        <p:strVal val="visible"/>
                                      </p:to>
                                    </p:set>
                                    <p:animEffect transition="in" filter="fade">
                                      <p:cBhvr>
                                        <p:cTn id="14" dur="1000"/>
                                        <p:tgtEl>
                                          <p:spTgt spid="77"/>
                                        </p:tgtEl>
                                      </p:cBhvr>
                                    </p:animEffect>
                                    <p:anim calcmode="lin" valueType="num">
                                      <p:cBhvr>
                                        <p:cTn id="15" dur="1000" fill="hold"/>
                                        <p:tgtEl>
                                          <p:spTgt spid="77"/>
                                        </p:tgtEl>
                                        <p:attrNameLst>
                                          <p:attrName>ppt_x</p:attrName>
                                        </p:attrNameLst>
                                      </p:cBhvr>
                                      <p:tavLst>
                                        <p:tav tm="0">
                                          <p:val>
                                            <p:strVal val="#ppt_x"/>
                                          </p:val>
                                        </p:tav>
                                        <p:tav tm="100000">
                                          <p:val>
                                            <p:strVal val="#ppt_x"/>
                                          </p:val>
                                        </p:tav>
                                      </p:tavLst>
                                    </p:anim>
                                    <p:anim calcmode="lin" valueType="num">
                                      <p:cBhvr>
                                        <p:cTn id="16" dur="1000" fill="hold"/>
                                        <p:tgtEl>
                                          <p:spTgt spid="7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3"/>
                                        </p:tgtEl>
                                        <p:attrNameLst>
                                          <p:attrName>style.visibility</p:attrName>
                                        </p:attrNameLst>
                                      </p:cBhvr>
                                      <p:to>
                                        <p:strVal val="visible"/>
                                      </p:to>
                                    </p:set>
                                    <p:animEffect transition="in" filter="fade">
                                      <p:cBhvr>
                                        <p:cTn id="28" dur="1000"/>
                                        <p:tgtEl>
                                          <p:spTgt spid="73"/>
                                        </p:tgtEl>
                                      </p:cBhvr>
                                    </p:animEffect>
                                    <p:anim calcmode="lin" valueType="num">
                                      <p:cBhvr>
                                        <p:cTn id="29" dur="1000" fill="hold"/>
                                        <p:tgtEl>
                                          <p:spTgt spid="73"/>
                                        </p:tgtEl>
                                        <p:attrNameLst>
                                          <p:attrName>ppt_x</p:attrName>
                                        </p:attrNameLst>
                                      </p:cBhvr>
                                      <p:tavLst>
                                        <p:tav tm="0">
                                          <p:val>
                                            <p:strVal val="#ppt_x"/>
                                          </p:val>
                                        </p:tav>
                                        <p:tav tm="100000">
                                          <p:val>
                                            <p:strVal val="#ppt_x"/>
                                          </p:val>
                                        </p:tav>
                                      </p:tavLst>
                                    </p:anim>
                                    <p:anim calcmode="lin" valueType="num">
                                      <p:cBhvr>
                                        <p:cTn id="30" dur="1000" fill="hold"/>
                                        <p:tgtEl>
                                          <p:spTgt spid="7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 name="Group 4"/>
          <p:cNvGrpSpPr/>
          <p:nvPr/>
        </p:nvGrpSpPr>
        <p:grpSpPr>
          <a:xfrm>
            <a:off x="990600" y="4083098"/>
            <a:ext cx="16341026" cy="3724083"/>
            <a:chOff x="1066800" y="3009900"/>
            <a:chExt cx="16341026" cy="7020179"/>
          </a:xfrm>
        </p:grpSpPr>
        <p:sp>
          <p:nvSpPr>
            <p:cNvPr id="28" name="Google Shape;259;p11"/>
            <p:cNvSpPr/>
            <p:nvPr/>
          </p:nvSpPr>
          <p:spPr>
            <a:xfrm>
              <a:off x="1066800" y="3009900"/>
              <a:ext cx="16341026" cy="5147773"/>
            </a:xfrm>
            <a:prstGeom prst="roundRect">
              <a:avLst>
                <a:gd name="adj" fmla="val 16667"/>
              </a:avLst>
            </a:prstGeom>
            <a:solidFill>
              <a:schemeClr val="tx2"/>
            </a:solidFill>
            <a:ln>
              <a:noFill/>
            </a:ln>
            <a:effectLst>
              <a:outerShdw blurRad="190500" dist="228600" dir="2700000" algn="ctr">
                <a:srgbClr val="000000">
                  <a:alpha val="29803"/>
                </a:srgbClr>
              </a:outerShdw>
            </a:effectLst>
          </p:spPr>
          <p:txBody>
            <a:bodyPr spcFirstLastPara="1" wrap="square" lIns="91425" tIns="45700" rIns="91425" bIns="45700" anchor="ctr" anchorCtr="0">
              <a:noAutofit/>
            </a:bodyPr>
            <a:lstStyle/>
            <a:p>
              <a:pPr marL="0" marR="0" lvl="0" indent="0" algn="just" rtl="0">
                <a:lnSpc>
                  <a:spcPct val="150000"/>
                </a:lnSpc>
                <a:spcBef>
                  <a:spcPts val="0"/>
                </a:spcBef>
                <a:spcAft>
                  <a:spcPts val="0"/>
                </a:spcAft>
                <a:buNone/>
              </a:pPr>
              <a:endParaRPr sz="4800">
                <a:solidFill>
                  <a:schemeClr val="dk1"/>
                </a:solidFill>
                <a:latin typeface="Arial"/>
                <a:ea typeface="Arial"/>
                <a:cs typeface="Arial"/>
                <a:sym typeface="Arial"/>
              </a:endParaRPr>
            </a:p>
          </p:txBody>
        </p:sp>
        <p:sp>
          <p:nvSpPr>
            <p:cNvPr id="30" name="Rectangle 29"/>
            <p:cNvSpPr/>
            <p:nvPr/>
          </p:nvSpPr>
          <p:spPr>
            <a:xfrm>
              <a:off x="1880936" y="3848116"/>
              <a:ext cx="15334493" cy="6181963"/>
            </a:xfrm>
            <a:prstGeom prst="rect">
              <a:avLst/>
            </a:prstGeom>
          </p:spPr>
          <p:txBody>
            <a:bodyPr wrap="square">
              <a:spAutoFit/>
            </a:bodyPr>
            <a:lstStyle/>
            <a:p>
              <a:pPr>
                <a:lnSpc>
                  <a:spcPct val="150000"/>
                </a:lnSpc>
              </a:pPr>
              <a:r>
                <a:rPr lang="en-US" sz="4800" b="1" dirty="0">
                  <a:solidFill>
                    <a:schemeClr val="bg1"/>
                  </a:solidFill>
                  <a:latin typeface="Arial "/>
                </a:rPr>
                <a:t>G</a:t>
              </a:r>
              <a:r>
                <a:rPr lang="vi-VN" sz="4800" b="1" dirty="0">
                  <a:solidFill>
                    <a:schemeClr val="bg1"/>
                  </a:solidFill>
                  <a:latin typeface="Arial "/>
                </a:rPr>
                <a:t>óc AOB được gọi là góc tạo bởi hai bán kính đi qua hai tiếp điểm</a:t>
              </a:r>
              <a:r>
                <a:rPr lang="en-US" sz="4800" b="1" dirty="0">
                  <a:solidFill>
                    <a:schemeClr val="bg1"/>
                  </a:solidFill>
                  <a:latin typeface="Arial "/>
                </a:rPr>
                <a:t>.</a:t>
              </a:r>
              <a:r>
                <a:rPr lang="vi-VN" sz="4800" b="1" dirty="0">
                  <a:solidFill>
                    <a:schemeClr val="bg1"/>
                  </a:solidFill>
                  <a:latin typeface="Arial "/>
                </a:rPr>
                <a:t> </a:t>
              </a:r>
              <a:r>
                <a:rPr lang="en-US" sz="4800" b="1" dirty="0">
                  <a:solidFill>
                    <a:schemeClr val="bg1"/>
                  </a:solidFill>
                  <a:latin typeface="Arial "/>
                </a:rPr>
                <a:t>G</a:t>
              </a:r>
              <a:r>
                <a:rPr lang="vi-VN" sz="4800" b="1" dirty="0">
                  <a:solidFill>
                    <a:schemeClr val="bg1"/>
                  </a:solidFill>
                  <a:latin typeface="Arial "/>
                </a:rPr>
                <a:t>óc AMB được gọi là góc tạo bởi hai tiếp tuyến</a:t>
              </a:r>
              <a:r>
                <a:rPr lang="en-US" sz="4800" b="1" dirty="0">
                  <a:solidFill>
                    <a:schemeClr val="bg1"/>
                  </a:solidFill>
                  <a:latin typeface="Arial "/>
                </a:rPr>
                <a:t>.</a:t>
              </a:r>
            </a:p>
          </p:txBody>
        </p:sp>
      </p:grpSp>
      <p:grpSp>
        <p:nvGrpSpPr>
          <p:cNvPr id="4" name="Group 3"/>
          <p:cNvGrpSpPr/>
          <p:nvPr/>
        </p:nvGrpSpPr>
        <p:grpSpPr>
          <a:xfrm>
            <a:off x="6600446" y="1006642"/>
            <a:ext cx="5181600" cy="1424521"/>
            <a:chOff x="6858000" y="38100"/>
            <a:chExt cx="5181600" cy="1424521"/>
          </a:xfrm>
        </p:grpSpPr>
        <p:grpSp>
          <p:nvGrpSpPr>
            <p:cNvPr id="23" name="Group 9"/>
            <p:cNvGrpSpPr/>
            <p:nvPr/>
          </p:nvGrpSpPr>
          <p:grpSpPr>
            <a:xfrm>
              <a:off x="6858000" y="38100"/>
              <a:ext cx="5181600" cy="1424521"/>
              <a:chOff x="0" y="0"/>
              <a:chExt cx="6451824" cy="1216384"/>
            </a:xfrm>
          </p:grpSpPr>
          <p:sp>
            <p:nvSpPr>
              <p:cNvPr id="24" name="Freeform 10"/>
              <p:cNvSpPr/>
              <p:nvPr/>
            </p:nvSpPr>
            <p:spPr>
              <a:xfrm>
                <a:off x="12700" y="12700"/>
                <a:ext cx="6387054" cy="1147804"/>
              </a:xfrm>
              <a:custGeom>
                <a:avLst/>
                <a:gdLst/>
                <a:ahLst/>
                <a:cxnLst/>
                <a:rect l="l" t="t" r="r" b="b"/>
                <a:pathLst>
                  <a:path w="6387054" h="1147804">
                    <a:moveTo>
                      <a:pt x="146050" y="1147804"/>
                    </a:moveTo>
                    <a:lnTo>
                      <a:pt x="6241004" y="1147804"/>
                    </a:lnTo>
                    <a:cubicBezTo>
                      <a:pt x="6321015" y="1147804"/>
                      <a:pt x="6387054" y="1081764"/>
                      <a:pt x="6387054" y="1001754"/>
                    </a:cubicBezTo>
                    <a:lnTo>
                      <a:pt x="6387054" y="146050"/>
                    </a:lnTo>
                    <a:cubicBezTo>
                      <a:pt x="6387054" y="66040"/>
                      <a:pt x="6321015" y="0"/>
                      <a:pt x="6241004" y="0"/>
                    </a:cubicBezTo>
                    <a:lnTo>
                      <a:pt x="146050" y="0"/>
                    </a:lnTo>
                    <a:cubicBezTo>
                      <a:pt x="66040" y="0"/>
                      <a:pt x="0" y="66040"/>
                      <a:pt x="0" y="146050"/>
                    </a:cubicBezTo>
                    <a:lnTo>
                      <a:pt x="0" y="1001754"/>
                    </a:lnTo>
                    <a:cubicBezTo>
                      <a:pt x="0" y="1083034"/>
                      <a:pt x="66040" y="1147804"/>
                      <a:pt x="146050" y="1147804"/>
                    </a:cubicBezTo>
                    <a:close/>
                  </a:path>
                </a:pathLst>
              </a:custGeom>
              <a:solidFill>
                <a:srgbClr val="FFF7E4"/>
              </a:solidFill>
            </p:spPr>
            <p:txBody>
              <a:bodyPr/>
              <a:lstStyle/>
              <a:p>
                <a:endParaRPr lang="en-US"/>
              </a:p>
            </p:txBody>
          </p:sp>
          <p:sp>
            <p:nvSpPr>
              <p:cNvPr id="25" name="Freeform 11"/>
              <p:cNvSpPr/>
              <p:nvPr/>
            </p:nvSpPr>
            <p:spPr>
              <a:xfrm>
                <a:off x="0" y="0"/>
                <a:ext cx="6451824" cy="1216384"/>
              </a:xfrm>
              <a:custGeom>
                <a:avLst/>
                <a:gdLst/>
                <a:ahLst/>
                <a:cxnLst/>
                <a:rect l="l" t="t" r="r" b="b"/>
                <a:pathLst>
                  <a:path w="6451824" h="1216384">
                    <a:moveTo>
                      <a:pt x="6388324" y="74930"/>
                    </a:moveTo>
                    <a:cubicBezTo>
                      <a:pt x="6360384" y="30480"/>
                      <a:pt x="6310854" y="0"/>
                      <a:pt x="6253704" y="0"/>
                    </a:cubicBezTo>
                    <a:lnTo>
                      <a:pt x="158750" y="0"/>
                    </a:lnTo>
                    <a:cubicBezTo>
                      <a:pt x="71120" y="0"/>
                      <a:pt x="0" y="71120"/>
                      <a:pt x="0" y="158750"/>
                    </a:cubicBezTo>
                    <a:lnTo>
                      <a:pt x="0" y="1014454"/>
                    </a:lnTo>
                    <a:cubicBezTo>
                      <a:pt x="0" y="1066524"/>
                      <a:pt x="25400" y="1112244"/>
                      <a:pt x="63500" y="1141454"/>
                    </a:cubicBezTo>
                    <a:cubicBezTo>
                      <a:pt x="91440" y="1185904"/>
                      <a:pt x="140970" y="1216384"/>
                      <a:pt x="220244" y="1216384"/>
                    </a:cubicBezTo>
                    <a:lnTo>
                      <a:pt x="6293074" y="1216384"/>
                    </a:lnTo>
                    <a:cubicBezTo>
                      <a:pt x="6380704" y="1216384"/>
                      <a:pt x="6451824" y="1145264"/>
                      <a:pt x="6451824" y="1057634"/>
                    </a:cubicBezTo>
                    <a:lnTo>
                      <a:pt x="6451824" y="199532"/>
                    </a:lnTo>
                    <a:cubicBezTo>
                      <a:pt x="6451824" y="149860"/>
                      <a:pt x="6426424" y="104140"/>
                      <a:pt x="6388324" y="74930"/>
                    </a:cubicBezTo>
                    <a:close/>
                    <a:moveTo>
                      <a:pt x="12700" y="1014454"/>
                    </a:moveTo>
                    <a:lnTo>
                      <a:pt x="12700" y="158750"/>
                    </a:lnTo>
                    <a:cubicBezTo>
                      <a:pt x="12700" y="78740"/>
                      <a:pt x="78740" y="12700"/>
                      <a:pt x="158750" y="12700"/>
                    </a:cubicBezTo>
                    <a:lnTo>
                      <a:pt x="6253704" y="12700"/>
                    </a:lnTo>
                    <a:cubicBezTo>
                      <a:pt x="6333715" y="12700"/>
                      <a:pt x="6399754" y="78740"/>
                      <a:pt x="6399754" y="158750"/>
                    </a:cubicBezTo>
                    <a:lnTo>
                      <a:pt x="6399754" y="1014454"/>
                    </a:lnTo>
                    <a:cubicBezTo>
                      <a:pt x="6399754" y="1094464"/>
                      <a:pt x="6333715" y="1160504"/>
                      <a:pt x="6253704" y="1160504"/>
                    </a:cubicBezTo>
                    <a:lnTo>
                      <a:pt x="158750" y="1160504"/>
                    </a:lnTo>
                    <a:cubicBezTo>
                      <a:pt x="78740" y="1160504"/>
                      <a:pt x="12700" y="1095734"/>
                      <a:pt x="12700" y="1014454"/>
                    </a:cubicBezTo>
                    <a:close/>
                  </a:path>
                </a:pathLst>
              </a:custGeom>
              <a:solidFill>
                <a:srgbClr val="031929"/>
              </a:solidFill>
            </p:spPr>
            <p:txBody>
              <a:bodyPr/>
              <a:lstStyle/>
              <a:p>
                <a:endParaRPr lang="en-US"/>
              </a:p>
            </p:txBody>
          </p:sp>
        </p:grpSp>
        <p:sp>
          <p:nvSpPr>
            <p:cNvPr id="27" name="Google Shape;197;p7"/>
            <p:cNvSpPr txBox="1"/>
            <p:nvPr/>
          </p:nvSpPr>
          <p:spPr>
            <a:xfrm>
              <a:off x="7240637" y="291382"/>
              <a:ext cx="4419480" cy="93871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500" b="1" dirty="0">
                  <a:solidFill>
                    <a:schemeClr val="tx2"/>
                  </a:solidFill>
                  <a:latin typeface="Arial"/>
                  <a:ea typeface="Arial"/>
                  <a:cs typeface="Arial"/>
                  <a:sym typeface="Arial"/>
                </a:rPr>
                <a:t>NHẬN XÉT </a:t>
              </a:r>
              <a:endParaRPr sz="5500" b="1" dirty="0">
                <a:solidFill>
                  <a:schemeClr val="tx2"/>
                </a:solidFill>
                <a:latin typeface="Arial"/>
                <a:ea typeface="Arial"/>
                <a:cs typeface="Arial"/>
                <a:sym typeface="Arial"/>
              </a:endParaRPr>
            </a:p>
          </p:txBody>
        </p:sp>
      </p:grpSp>
      <p:pic>
        <p:nvPicPr>
          <p:cNvPr id="31" name="Picture 1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456911" y="8185549"/>
            <a:ext cx="1173320" cy="1045322"/>
          </a:xfrm>
          <a:prstGeom prst="rect">
            <a:avLst/>
          </a:prstGeom>
        </p:spPr>
      </p:pic>
      <p:pic>
        <p:nvPicPr>
          <p:cNvPr id="34"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966133">
            <a:off x="2222048" y="9380821"/>
            <a:ext cx="2183861" cy="559863"/>
          </a:xfrm>
          <a:prstGeom prst="rect">
            <a:avLst/>
          </a:prstGeom>
        </p:spPr>
      </p:pic>
      <p:pic>
        <p:nvPicPr>
          <p:cNvPr id="6" name="Picture 5"/>
          <p:cNvPicPr>
            <a:picLocks noChangeAspect="1"/>
          </p:cNvPicPr>
          <p:nvPr/>
        </p:nvPicPr>
        <p:blipFill>
          <a:blip r:embed="rId6"/>
          <a:stretch>
            <a:fillRect/>
          </a:stretch>
        </p:blipFill>
        <p:spPr>
          <a:xfrm>
            <a:off x="1804736" y="1714500"/>
            <a:ext cx="3237257" cy="3231160"/>
          </a:xfrm>
          <a:prstGeom prst="rect">
            <a:avLst/>
          </a:prstGeom>
        </p:spPr>
      </p:pic>
      <p:pic>
        <p:nvPicPr>
          <p:cNvPr id="7" name="Picture 6"/>
          <p:cNvPicPr>
            <a:picLocks noChangeAspect="1"/>
          </p:cNvPicPr>
          <p:nvPr/>
        </p:nvPicPr>
        <p:blipFill>
          <a:blip r:embed="rId7"/>
          <a:stretch>
            <a:fillRect/>
          </a:stretch>
        </p:blipFill>
        <p:spPr>
          <a:xfrm>
            <a:off x="16002000" y="288280"/>
            <a:ext cx="2987299" cy="2517866"/>
          </a:xfrm>
          <a:prstGeom prst="rect">
            <a:avLst/>
          </a:prstGeom>
        </p:spPr>
      </p:pic>
    </p:spTree>
    <p:extLst>
      <p:ext uri="{BB962C8B-B14F-4D97-AF65-F5344CB8AC3E}">
        <p14:creationId xmlns:p14="http://schemas.microsoft.com/office/powerpoint/2010/main" val="106534573"/>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 name="Group 4"/>
          <p:cNvGrpSpPr/>
          <p:nvPr/>
        </p:nvGrpSpPr>
        <p:grpSpPr>
          <a:xfrm>
            <a:off x="587762" y="1818893"/>
            <a:ext cx="16848543" cy="8739787"/>
            <a:chOff x="1066800" y="3009900"/>
            <a:chExt cx="16341026" cy="7790597"/>
          </a:xfrm>
        </p:grpSpPr>
        <p:sp>
          <p:nvSpPr>
            <p:cNvPr id="28" name="Google Shape;259;p11"/>
            <p:cNvSpPr/>
            <p:nvPr/>
          </p:nvSpPr>
          <p:spPr>
            <a:xfrm>
              <a:off x="1066800" y="3009900"/>
              <a:ext cx="16341026" cy="7548423"/>
            </a:xfrm>
            <a:prstGeom prst="roundRect">
              <a:avLst>
                <a:gd name="adj" fmla="val 16667"/>
              </a:avLst>
            </a:prstGeom>
            <a:solidFill>
              <a:srgbClr val="DBF9FD"/>
            </a:solidFill>
            <a:ln>
              <a:noFill/>
            </a:ln>
            <a:effectLst>
              <a:outerShdw blurRad="190500" dist="228600" dir="2700000" algn="ctr">
                <a:srgbClr val="000000">
                  <a:alpha val="29803"/>
                </a:srgbClr>
              </a:outerShdw>
            </a:effectLst>
          </p:spPr>
          <p:txBody>
            <a:bodyPr spcFirstLastPara="1" wrap="square" lIns="91425" tIns="45700" rIns="91425" bIns="45700" anchor="ctr" anchorCtr="0">
              <a:noAutofit/>
            </a:bodyPr>
            <a:lstStyle/>
            <a:p>
              <a:pPr marL="0" marR="0" lvl="0" indent="0" algn="just" rtl="0">
                <a:lnSpc>
                  <a:spcPct val="150000"/>
                </a:lnSpc>
                <a:spcBef>
                  <a:spcPts val="0"/>
                </a:spcBef>
                <a:spcAft>
                  <a:spcPts val="0"/>
                </a:spcAft>
                <a:buNone/>
              </a:pPr>
              <a:endParaRPr sz="4000">
                <a:latin typeface="Arial"/>
                <a:ea typeface="Arial"/>
                <a:cs typeface="Arial"/>
                <a:sym typeface="Arial"/>
              </a:endParaRPr>
            </a:p>
          </p:txBody>
        </p:sp>
        <p:sp>
          <p:nvSpPr>
            <p:cNvPr id="30" name="Rectangle 29"/>
            <p:cNvSpPr/>
            <p:nvPr/>
          </p:nvSpPr>
          <p:spPr>
            <a:xfrm>
              <a:off x="1273114" y="3200629"/>
              <a:ext cx="16134712" cy="7599868"/>
            </a:xfrm>
            <a:prstGeom prst="rect">
              <a:avLst/>
            </a:prstGeom>
          </p:spPr>
          <p:txBody>
            <a:bodyPr wrap="square">
              <a:spAutoFit/>
            </a:bodyPr>
            <a:lstStyle/>
            <a:p>
              <a:pPr algn="just" eaLnBrk="1" hangingPunct="1">
                <a:spcBef>
                  <a:spcPct val="50000"/>
                </a:spcBef>
                <a:buFontTx/>
                <a:buNone/>
              </a:pPr>
              <a:r>
                <a:rPr lang="vi-VN" altLang="en-US" sz="5400" b="1" dirty="0">
                  <a:latin typeface="Arial" panose="020B0604020202020204" pitchFamily="34" charset="0"/>
                </a:rPr>
                <a:t>Nếu hai tiếp tuyến của một đường tròn cắt nhau tại một điểm thì: </a:t>
              </a:r>
            </a:p>
            <a:p>
              <a:pPr algn="just" eaLnBrk="1" hangingPunct="1">
                <a:spcBef>
                  <a:spcPct val="50000"/>
                </a:spcBef>
                <a:buFontTx/>
                <a:buNone/>
              </a:pPr>
              <a:r>
                <a:rPr lang="vi-VN" altLang="en-US" sz="5400" b="1" dirty="0">
                  <a:latin typeface="Arial" panose="020B0604020202020204" pitchFamily="34" charset="0"/>
                </a:rPr>
                <a:t>+ Điểm đó cách đều hai tiếp điểm;</a:t>
              </a:r>
            </a:p>
            <a:p>
              <a:pPr algn="just" eaLnBrk="1" hangingPunct="1">
                <a:spcBef>
                  <a:spcPct val="50000"/>
                </a:spcBef>
                <a:buFontTx/>
                <a:buNone/>
              </a:pPr>
              <a:r>
                <a:rPr lang="vi-VN" altLang="en-US" sz="5400" b="1" dirty="0">
                  <a:latin typeface="Arial" panose="020B0604020202020204" pitchFamily="34" charset="0"/>
                </a:rPr>
                <a:t>+ Tia kể từ điểm đó đi qua tâm đường tròn là tia phân giác của góc tạo bởi hai tiếp tuyến;</a:t>
              </a:r>
            </a:p>
            <a:p>
              <a:pPr algn="just" eaLnBrk="1" hangingPunct="1">
                <a:spcBef>
                  <a:spcPct val="50000"/>
                </a:spcBef>
                <a:buFontTx/>
                <a:buNone/>
              </a:pPr>
              <a:r>
                <a:rPr lang="vi-VN" altLang="en-US" sz="5400" b="1" dirty="0">
                  <a:latin typeface="Arial" panose="020B0604020202020204" pitchFamily="34" charset="0"/>
                </a:rPr>
                <a:t>+ Tia kể từ tâm của đường tròn đi qua điểm đó là tia phân giác của góc tạo bởi hai bán kính đi qua các tiếp điểm.</a:t>
              </a:r>
              <a:endParaRPr lang="en-US" altLang="en-US" sz="5400" b="1" dirty="0">
                <a:latin typeface="Arial" panose="020B0604020202020204" pitchFamily="34" charset="0"/>
              </a:endParaRPr>
            </a:p>
          </p:txBody>
        </p:sp>
      </p:grpSp>
      <p:grpSp>
        <p:nvGrpSpPr>
          <p:cNvPr id="4" name="Group 3"/>
          <p:cNvGrpSpPr/>
          <p:nvPr/>
        </p:nvGrpSpPr>
        <p:grpSpPr>
          <a:xfrm>
            <a:off x="6553200" y="122692"/>
            <a:ext cx="5181600" cy="1424521"/>
            <a:chOff x="6858000" y="38100"/>
            <a:chExt cx="5181600" cy="1424521"/>
          </a:xfrm>
        </p:grpSpPr>
        <p:grpSp>
          <p:nvGrpSpPr>
            <p:cNvPr id="23" name="Group 9"/>
            <p:cNvGrpSpPr/>
            <p:nvPr/>
          </p:nvGrpSpPr>
          <p:grpSpPr>
            <a:xfrm>
              <a:off x="6858000" y="38100"/>
              <a:ext cx="5181600" cy="1424521"/>
              <a:chOff x="0" y="0"/>
              <a:chExt cx="6451824" cy="1216384"/>
            </a:xfrm>
          </p:grpSpPr>
          <p:sp>
            <p:nvSpPr>
              <p:cNvPr id="24" name="Freeform 10"/>
              <p:cNvSpPr/>
              <p:nvPr/>
            </p:nvSpPr>
            <p:spPr>
              <a:xfrm>
                <a:off x="12700" y="12700"/>
                <a:ext cx="6387054" cy="1147804"/>
              </a:xfrm>
              <a:custGeom>
                <a:avLst/>
                <a:gdLst/>
                <a:ahLst/>
                <a:cxnLst/>
                <a:rect l="l" t="t" r="r" b="b"/>
                <a:pathLst>
                  <a:path w="6387054" h="1147804">
                    <a:moveTo>
                      <a:pt x="146050" y="1147804"/>
                    </a:moveTo>
                    <a:lnTo>
                      <a:pt x="6241004" y="1147804"/>
                    </a:lnTo>
                    <a:cubicBezTo>
                      <a:pt x="6321015" y="1147804"/>
                      <a:pt x="6387054" y="1081764"/>
                      <a:pt x="6387054" y="1001754"/>
                    </a:cubicBezTo>
                    <a:lnTo>
                      <a:pt x="6387054" y="146050"/>
                    </a:lnTo>
                    <a:cubicBezTo>
                      <a:pt x="6387054" y="66040"/>
                      <a:pt x="6321015" y="0"/>
                      <a:pt x="6241004" y="0"/>
                    </a:cubicBezTo>
                    <a:lnTo>
                      <a:pt x="146050" y="0"/>
                    </a:lnTo>
                    <a:cubicBezTo>
                      <a:pt x="66040" y="0"/>
                      <a:pt x="0" y="66040"/>
                      <a:pt x="0" y="146050"/>
                    </a:cubicBezTo>
                    <a:lnTo>
                      <a:pt x="0" y="1001754"/>
                    </a:lnTo>
                    <a:cubicBezTo>
                      <a:pt x="0" y="1083034"/>
                      <a:pt x="66040" y="1147804"/>
                      <a:pt x="146050" y="1147804"/>
                    </a:cubicBezTo>
                    <a:close/>
                  </a:path>
                </a:pathLst>
              </a:custGeom>
              <a:solidFill>
                <a:srgbClr val="FFF7E4"/>
              </a:solidFill>
            </p:spPr>
            <p:txBody>
              <a:bodyPr/>
              <a:lstStyle/>
              <a:p>
                <a:endParaRPr lang="en-US"/>
              </a:p>
            </p:txBody>
          </p:sp>
          <p:sp>
            <p:nvSpPr>
              <p:cNvPr id="25" name="Freeform 11"/>
              <p:cNvSpPr/>
              <p:nvPr/>
            </p:nvSpPr>
            <p:spPr>
              <a:xfrm>
                <a:off x="0" y="0"/>
                <a:ext cx="6451824" cy="1216384"/>
              </a:xfrm>
              <a:custGeom>
                <a:avLst/>
                <a:gdLst/>
                <a:ahLst/>
                <a:cxnLst/>
                <a:rect l="l" t="t" r="r" b="b"/>
                <a:pathLst>
                  <a:path w="6451824" h="1216384">
                    <a:moveTo>
                      <a:pt x="6388324" y="74930"/>
                    </a:moveTo>
                    <a:cubicBezTo>
                      <a:pt x="6360384" y="30480"/>
                      <a:pt x="6310854" y="0"/>
                      <a:pt x="6253704" y="0"/>
                    </a:cubicBezTo>
                    <a:lnTo>
                      <a:pt x="158750" y="0"/>
                    </a:lnTo>
                    <a:cubicBezTo>
                      <a:pt x="71120" y="0"/>
                      <a:pt x="0" y="71120"/>
                      <a:pt x="0" y="158750"/>
                    </a:cubicBezTo>
                    <a:lnTo>
                      <a:pt x="0" y="1014454"/>
                    </a:lnTo>
                    <a:cubicBezTo>
                      <a:pt x="0" y="1066524"/>
                      <a:pt x="25400" y="1112244"/>
                      <a:pt x="63500" y="1141454"/>
                    </a:cubicBezTo>
                    <a:cubicBezTo>
                      <a:pt x="91440" y="1185904"/>
                      <a:pt x="140970" y="1216384"/>
                      <a:pt x="220244" y="1216384"/>
                    </a:cubicBezTo>
                    <a:lnTo>
                      <a:pt x="6293074" y="1216384"/>
                    </a:lnTo>
                    <a:cubicBezTo>
                      <a:pt x="6380704" y="1216384"/>
                      <a:pt x="6451824" y="1145264"/>
                      <a:pt x="6451824" y="1057634"/>
                    </a:cubicBezTo>
                    <a:lnTo>
                      <a:pt x="6451824" y="199532"/>
                    </a:lnTo>
                    <a:cubicBezTo>
                      <a:pt x="6451824" y="149860"/>
                      <a:pt x="6426424" y="104140"/>
                      <a:pt x="6388324" y="74930"/>
                    </a:cubicBezTo>
                    <a:close/>
                    <a:moveTo>
                      <a:pt x="12700" y="1014454"/>
                    </a:moveTo>
                    <a:lnTo>
                      <a:pt x="12700" y="158750"/>
                    </a:lnTo>
                    <a:cubicBezTo>
                      <a:pt x="12700" y="78740"/>
                      <a:pt x="78740" y="12700"/>
                      <a:pt x="158750" y="12700"/>
                    </a:cubicBezTo>
                    <a:lnTo>
                      <a:pt x="6253704" y="12700"/>
                    </a:lnTo>
                    <a:cubicBezTo>
                      <a:pt x="6333715" y="12700"/>
                      <a:pt x="6399754" y="78740"/>
                      <a:pt x="6399754" y="158750"/>
                    </a:cubicBezTo>
                    <a:lnTo>
                      <a:pt x="6399754" y="1014454"/>
                    </a:lnTo>
                    <a:cubicBezTo>
                      <a:pt x="6399754" y="1094464"/>
                      <a:pt x="6333715" y="1160504"/>
                      <a:pt x="6253704" y="1160504"/>
                    </a:cubicBezTo>
                    <a:lnTo>
                      <a:pt x="158750" y="1160504"/>
                    </a:lnTo>
                    <a:cubicBezTo>
                      <a:pt x="78740" y="1160504"/>
                      <a:pt x="12700" y="1095734"/>
                      <a:pt x="12700" y="1014454"/>
                    </a:cubicBezTo>
                    <a:close/>
                  </a:path>
                </a:pathLst>
              </a:custGeom>
              <a:solidFill>
                <a:srgbClr val="031929"/>
              </a:solidFill>
            </p:spPr>
            <p:txBody>
              <a:bodyPr/>
              <a:lstStyle/>
              <a:p>
                <a:endParaRPr lang="en-US"/>
              </a:p>
            </p:txBody>
          </p:sp>
        </p:grpSp>
        <p:sp>
          <p:nvSpPr>
            <p:cNvPr id="27" name="Google Shape;197;p7"/>
            <p:cNvSpPr txBox="1"/>
            <p:nvPr/>
          </p:nvSpPr>
          <p:spPr>
            <a:xfrm>
              <a:off x="7240637" y="291382"/>
              <a:ext cx="4419480" cy="93871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500" b="1" dirty="0">
                  <a:solidFill>
                    <a:schemeClr val="tx2"/>
                  </a:solidFill>
                  <a:latin typeface="Arial"/>
                  <a:ea typeface="Arial"/>
                  <a:cs typeface="Arial"/>
                  <a:sym typeface="Arial"/>
                </a:rPr>
                <a:t>ĐỊNH LÍ</a:t>
              </a:r>
              <a:endParaRPr sz="5500" b="1" dirty="0">
                <a:solidFill>
                  <a:schemeClr val="tx2"/>
                </a:solidFill>
                <a:latin typeface="Arial"/>
                <a:ea typeface="Arial"/>
                <a:cs typeface="Arial"/>
                <a:sym typeface="Arial"/>
              </a:endParaRPr>
            </a:p>
          </p:txBody>
        </p:sp>
      </p:grpSp>
      <p:pic>
        <p:nvPicPr>
          <p:cNvPr id="31" name="Picture 1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877208" y="9241678"/>
            <a:ext cx="1173320" cy="1045322"/>
          </a:xfrm>
          <a:prstGeom prst="rect">
            <a:avLst/>
          </a:prstGeom>
        </p:spPr>
      </p:pic>
      <p:pic>
        <p:nvPicPr>
          <p:cNvPr id="34"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966133">
            <a:off x="2222048" y="9380821"/>
            <a:ext cx="2183861" cy="559863"/>
          </a:xfrm>
          <a:prstGeom prst="rect">
            <a:avLst/>
          </a:prstGeom>
        </p:spPr>
      </p:pic>
      <p:pic>
        <p:nvPicPr>
          <p:cNvPr id="7" name="Picture 6"/>
          <p:cNvPicPr>
            <a:picLocks noChangeAspect="1"/>
          </p:cNvPicPr>
          <p:nvPr/>
        </p:nvPicPr>
        <p:blipFill>
          <a:blip r:embed="rId6"/>
          <a:stretch>
            <a:fillRect/>
          </a:stretch>
        </p:blipFill>
        <p:spPr>
          <a:xfrm>
            <a:off x="16002000" y="288280"/>
            <a:ext cx="2987299" cy="2517866"/>
          </a:xfrm>
          <a:prstGeom prst="rect">
            <a:avLst/>
          </a:prstGeom>
        </p:spPr>
      </p:pic>
      <p:pic>
        <p:nvPicPr>
          <p:cNvPr id="3" name="Picture 2">
            <a:extLst>
              <a:ext uri="{FF2B5EF4-FFF2-40B4-BE49-F238E27FC236}">
                <a16:creationId xmlns:a16="http://schemas.microsoft.com/office/drawing/2014/main" id="{1967DB2E-347C-8CE6-516A-55D71494965C}"/>
              </a:ext>
            </a:extLst>
          </p:cNvPr>
          <p:cNvPicPr>
            <a:picLocks noChangeAspect="1"/>
          </p:cNvPicPr>
          <p:nvPr/>
        </p:nvPicPr>
        <p:blipFill>
          <a:blip r:embed="rId7"/>
          <a:stretch>
            <a:fillRect/>
          </a:stretch>
        </p:blipFill>
        <p:spPr>
          <a:xfrm>
            <a:off x="587762" y="-10041"/>
            <a:ext cx="1641493" cy="1912563"/>
          </a:xfrm>
          <a:prstGeom prst="rect">
            <a:avLst/>
          </a:prstGeom>
        </p:spPr>
      </p:pic>
    </p:spTree>
    <p:extLst>
      <p:ext uri="{BB962C8B-B14F-4D97-AF65-F5344CB8AC3E}">
        <p14:creationId xmlns:p14="http://schemas.microsoft.com/office/powerpoint/2010/main" val="1386676436"/>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5"/>
          <p:cNvPicPr>
            <a:picLocks noChangeAspect="1"/>
          </p:cNvPicPr>
          <p:nvPr/>
        </p:nvPicPr>
        <p:blipFill>
          <a:blip r:embed="rId2"/>
          <a:srcRect/>
          <a:stretch>
            <a:fillRect/>
          </a:stretch>
        </p:blipFill>
        <p:spPr>
          <a:xfrm>
            <a:off x="16764000" y="-38100"/>
            <a:ext cx="1209072" cy="1300077"/>
          </a:xfrm>
          <a:prstGeom prst="rect">
            <a:avLst/>
          </a:prstGeom>
        </p:spPr>
      </p:pic>
      <p:grpSp>
        <p:nvGrpSpPr>
          <p:cNvPr id="11" name="Group 10">
            <a:extLst>
              <a:ext uri="{FF2B5EF4-FFF2-40B4-BE49-F238E27FC236}">
                <a16:creationId xmlns:a16="http://schemas.microsoft.com/office/drawing/2014/main" id="{6B882E0D-FE9D-2276-A319-D0CD21C8BE50}"/>
              </a:ext>
            </a:extLst>
          </p:cNvPr>
          <p:cNvGrpSpPr/>
          <p:nvPr/>
        </p:nvGrpSpPr>
        <p:grpSpPr>
          <a:xfrm>
            <a:off x="724598" y="315496"/>
            <a:ext cx="16838804" cy="3671583"/>
            <a:chOff x="724598" y="315496"/>
            <a:chExt cx="16838804" cy="3671583"/>
          </a:xfrm>
        </p:grpSpPr>
        <p:sp>
          <p:nvSpPr>
            <p:cNvPr id="5" name="Rectangle 4"/>
            <p:cNvSpPr/>
            <p:nvPr/>
          </p:nvSpPr>
          <p:spPr>
            <a:xfrm>
              <a:off x="724598" y="315496"/>
              <a:ext cx="16838804" cy="3671583"/>
            </a:xfrm>
            <a:prstGeom prst="rect">
              <a:avLst/>
            </a:prstGeom>
          </p:spPr>
          <p:txBody>
            <a:bodyPr wrap="square">
              <a:spAutoFit/>
            </a:bodyPr>
            <a:lstStyle/>
            <a:p>
              <a:pPr>
                <a:lnSpc>
                  <a:spcPct val="150000"/>
                </a:lnSpc>
                <a:spcAft>
                  <a:spcPts val="800"/>
                </a:spcAft>
              </a:pP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vi-VN" sz="4000" kern="100" dirty="0">
                  <a:latin typeface="Arial" panose="020B0604020202020204" pitchFamily="34" charset="0"/>
                  <a:ea typeface="Times New Roman" panose="02020603050405020304" pitchFamily="18" charset="0"/>
                  <a:cs typeface="Arial" panose="020B0604020202020204" pitchFamily="34" charset="0"/>
                </a:rPr>
                <a:t>Một chiếc gương có dạng hình tròn được treo bằng hai sợi dây không dãn, mỗi sợi dây đều tiếp xúc với gương. Biết tổng độ dài hai dây treo là 6 dm và góc giữa hai sợi dây là </a:t>
              </a: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vi-VN" sz="4000" kern="100" dirty="0">
                  <a:latin typeface="Arial" panose="020B0604020202020204" pitchFamily="34" charset="0"/>
                  <a:ea typeface="Times New Roman" panose="02020603050405020304" pitchFamily="18" charset="0"/>
                  <a:cs typeface="Arial" panose="020B0604020202020204" pitchFamily="34" charset="0"/>
                </a:rPr>
                <a:t>. Hỏi bán kính của chiếc gương là bao nhiêu dm (làm tròn kết quả đến hàng phần trăm)?</a:t>
              </a:r>
              <a:endParaRPr lang="en-US" sz="4000" kern="100" dirty="0">
                <a:latin typeface="Arial" panose="020B0604020202020204" pitchFamily="34" charset="0"/>
                <a:ea typeface="Calibri" panose="020F0502020204030204" pitchFamily="34" charset="0"/>
                <a:cs typeface="Arial" panose="020B0604020202020204" pitchFamily="34" charset="0"/>
              </a:endParaRPr>
            </a:p>
          </p:txBody>
        </p:sp>
        <p:graphicFrame>
          <p:nvGraphicFramePr>
            <p:cNvPr id="10" name="Object 9">
              <a:extLst>
                <a:ext uri="{FF2B5EF4-FFF2-40B4-BE49-F238E27FC236}">
                  <a16:creationId xmlns:a16="http://schemas.microsoft.com/office/drawing/2014/main" id="{7FA17B47-336A-0124-33EA-8DBD41A26A97}"/>
                </a:ext>
              </a:extLst>
            </p:cNvPr>
            <p:cNvGraphicFramePr>
              <a:graphicFrameLocks noChangeAspect="1"/>
            </p:cNvGraphicFramePr>
            <p:nvPr>
              <p:extLst>
                <p:ext uri="{D42A27DB-BD31-4B8C-83A1-F6EECF244321}">
                  <p14:modId xmlns:p14="http://schemas.microsoft.com/office/powerpoint/2010/main" val="2851499000"/>
                </p:ext>
              </p:extLst>
            </p:nvPr>
          </p:nvGraphicFramePr>
          <p:xfrm>
            <a:off x="9448800" y="2324100"/>
            <a:ext cx="806450" cy="679116"/>
          </p:xfrm>
          <a:graphic>
            <a:graphicData uri="http://schemas.openxmlformats.org/presentationml/2006/ole">
              <mc:AlternateContent xmlns:mc="http://schemas.openxmlformats.org/markup-compatibility/2006">
                <mc:Choice xmlns:v="urn:schemas-microsoft-com:vml" Requires="v">
                  <p:oleObj name="Equation" r:id="rId3" imgW="241200" imgH="203040" progId="Equation.DSMT4">
                    <p:embed/>
                  </p:oleObj>
                </mc:Choice>
                <mc:Fallback>
                  <p:oleObj name="Equation" r:id="rId3" imgW="241200" imgH="203040" progId="Equation.DSMT4">
                    <p:embed/>
                    <p:pic>
                      <p:nvPicPr>
                        <p:cNvPr id="0" name=""/>
                        <p:cNvPicPr/>
                        <p:nvPr/>
                      </p:nvPicPr>
                      <p:blipFill>
                        <a:blip r:embed="rId4"/>
                        <a:stretch>
                          <a:fillRect/>
                        </a:stretch>
                      </p:blipFill>
                      <p:spPr>
                        <a:xfrm>
                          <a:off x="9448800" y="2324100"/>
                          <a:ext cx="806450" cy="679116"/>
                        </a:xfrm>
                        <a:prstGeom prst="rect">
                          <a:avLst/>
                        </a:prstGeom>
                      </p:spPr>
                    </p:pic>
                  </p:oleObj>
                </mc:Fallback>
              </mc:AlternateContent>
            </a:graphicData>
          </a:graphic>
        </p:graphicFrame>
      </p:grpSp>
      <p:pic>
        <p:nvPicPr>
          <p:cNvPr id="13" name="Picture 12">
            <a:extLst>
              <a:ext uri="{FF2B5EF4-FFF2-40B4-BE49-F238E27FC236}">
                <a16:creationId xmlns:a16="http://schemas.microsoft.com/office/drawing/2014/main" id="{5CDCFBC2-776C-945B-ABB0-430DE9F3C2D9}"/>
              </a:ext>
            </a:extLst>
          </p:cNvPr>
          <p:cNvPicPr>
            <a:picLocks noChangeAspect="1"/>
          </p:cNvPicPr>
          <p:nvPr/>
        </p:nvPicPr>
        <p:blipFill>
          <a:blip r:embed="rId5"/>
          <a:stretch>
            <a:fillRect/>
          </a:stretch>
        </p:blipFill>
        <p:spPr>
          <a:xfrm>
            <a:off x="3810000" y="4283800"/>
            <a:ext cx="10668000" cy="5668654"/>
          </a:xfrm>
          <a:prstGeom prst="rect">
            <a:avLst/>
          </a:prstGeom>
        </p:spPr>
      </p:pic>
      <p:pic>
        <p:nvPicPr>
          <p:cNvPr id="2" name="Picture 1">
            <a:extLst>
              <a:ext uri="{FF2B5EF4-FFF2-40B4-BE49-F238E27FC236}">
                <a16:creationId xmlns:a16="http://schemas.microsoft.com/office/drawing/2014/main" id="{1B9736FF-FAFC-3FD5-E6AA-FDE897018E44}"/>
              </a:ext>
            </a:extLst>
          </p:cNvPr>
          <p:cNvPicPr>
            <a:picLocks noChangeAspect="1"/>
          </p:cNvPicPr>
          <p:nvPr/>
        </p:nvPicPr>
        <p:blipFill>
          <a:blip r:embed="rId6"/>
          <a:stretch>
            <a:fillRect/>
          </a:stretch>
        </p:blipFill>
        <p:spPr>
          <a:xfrm>
            <a:off x="724598" y="385667"/>
            <a:ext cx="2234588" cy="876310"/>
          </a:xfrm>
          <a:prstGeom prst="rect">
            <a:avLst/>
          </a:prstGeom>
        </p:spPr>
      </p:pic>
    </p:spTree>
    <p:extLst>
      <p:ext uri="{BB962C8B-B14F-4D97-AF65-F5344CB8AC3E}">
        <p14:creationId xmlns:p14="http://schemas.microsoft.com/office/powerpoint/2010/main" val="3211740947"/>
      </p:ext>
    </p:extLst>
  </p:cSld>
  <p:clrMapOvr>
    <a:masterClrMapping/>
  </p:clrMapOvr>
  <p:transition spd="med">
    <p:wipe/>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 name="Group 19"/>
          <p:cNvGrpSpPr/>
          <p:nvPr/>
        </p:nvGrpSpPr>
        <p:grpSpPr>
          <a:xfrm>
            <a:off x="4648200" y="265083"/>
            <a:ext cx="9220201" cy="1447800"/>
            <a:chOff x="5420131" y="238626"/>
            <a:chExt cx="5765227" cy="1447800"/>
          </a:xfrm>
        </p:grpSpPr>
        <p:sp>
          <p:nvSpPr>
            <p:cNvPr id="21" name="Rounded Rectangle 20"/>
            <p:cNvSpPr/>
            <p:nvPr/>
          </p:nvSpPr>
          <p:spPr>
            <a:xfrm>
              <a:off x="5420131" y="238626"/>
              <a:ext cx="5765227" cy="1447800"/>
            </a:xfrm>
            <a:prstGeom prst="roundRect">
              <a:avLst/>
            </a:prstGeom>
            <a:noFill/>
            <a:ln w="38100">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5"/>
            <p:cNvSpPr txBox="1"/>
            <p:nvPr/>
          </p:nvSpPr>
          <p:spPr>
            <a:xfrm>
              <a:off x="5638801" y="342900"/>
              <a:ext cx="5334000" cy="1098506"/>
            </a:xfrm>
            <a:prstGeom prst="rect">
              <a:avLst/>
            </a:prstGeom>
          </p:spPr>
          <p:txBody>
            <a:bodyPr wrap="square" lIns="0" tIns="0" rIns="0" bIns="0" rtlCol="0" anchor="t">
              <a:spAutoFit/>
            </a:bodyPr>
            <a:lstStyle/>
            <a:p>
              <a:pPr algn="ctr">
                <a:lnSpc>
                  <a:spcPts val="9600"/>
                </a:lnSpc>
              </a:pPr>
              <a:r>
                <a:rPr lang="en-US" sz="6000" b="1" dirty="0">
                  <a:solidFill>
                    <a:srgbClr val="FF0000"/>
                  </a:solidFill>
                  <a:latin typeface="Arial" panose="020B0604020202020204" pitchFamily="34" charset="0"/>
                  <a:cs typeface="Arial" panose="020B0604020202020204" pitchFamily="34" charset="0"/>
                </a:rPr>
                <a:t>CÂU HỎI TÌNH HUỐNG</a:t>
              </a:r>
            </a:p>
          </p:txBody>
        </p:sp>
      </p:grpSp>
      <p:pic>
        <p:nvPicPr>
          <p:cNvPr id="24" name="Picture 1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7297400" y="695121"/>
            <a:ext cx="1173320" cy="1045322"/>
          </a:xfrm>
          <a:prstGeom prst="rect">
            <a:avLst/>
          </a:prstGeom>
        </p:spPr>
      </p:pic>
      <p:pic>
        <p:nvPicPr>
          <p:cNvPr id="25"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585125">
            <a:off x="258002" y="561563"/>
            <a:ext cx="2183861" cy="559863"/>
          </a:xfrm>
          <a:prstGeom prst="rect">
            <a:avLst/>
          </a:prstGeom>
        </p:spPr>
      </p:pic>
      <p:pic>
        <p:nvPicPr>
          <p:cNvPr id="8" name="Picture 7"/>
          <p:cNvPicPr>
            <a:picLocks noChangeAspect="1"/>
          </p:cNvPicPr>
          <p:nvPr/>
        </p:nvPicPr>
        <p:blipFill>
          <a:blip r:embed="rId6"/>
          <a:stretch>
            <a:fillRect/>
          </a:stretch>
        </p:blipFill>
        <p:spPr>
          <a:xfrm>
            <a:off x="572624" y="586594"/>
            <a:ext cx="1554615" cy="1438781"/>
          </a:xfrm>
          <a:prstGeom prst="rect">
            <a:avLst/>
          </a:prstGeom>
        </p:spPr>
      </p:pic>
      <p:pic>
        <p:nvPicPr>
          <p:cNvPr id="27" name="Picture 1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957852" flipH="1">
            <a:off x="17140829" y="8369615"/>
            <a:ext cx="1124729" cy="1649603"/>
          </a:xfrm>
          <a:prstGeom prst="rect">
            <a:avLst/>
          </a:prstGeom>
        </p:spPr>
      </p:pic>
      <p:pic>
        <p:nvPicPr>
          <p:cNvPr id="3" name="Picture 2">
            <a:extLst>
              <a:ext uri="{FF2B5EF4-FFF2-40B4-BE49-F238E27FC236}">
                <a16:creationId xmlns:a16="http://schemas.microsoft.com/office/drawing/2014/main" id="{051156CD-AAE6-E0DA-CB66-C924505F5F2C}"/>
              </a:ext>
            </a:extLst>
          </p:cNvPr>
          <p:cNvPicPr>
            <a:picLocks noChangeAspect="1"/>
          </p:cNvPicPr>
          <p:nvPr/>
        </p:nvPicPr>
        <p:blipFill rotWithShape="1">
          <a:blip r:embed="rId9"/>
          <a:srcRect l="43750" t="18155" r="12083" b="55186"/>
          <a:stretch/>
        </p:blipFill>
        <p:spPr>
          <a:xfrm>
            <a:off x="1349931" y="2667378"/>
            <a:ext cx="14585624" cy="4952243"/>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5"/>
          <p:cNvPicPr>
            <a:picLocks noChangeAspect="1"/>
          </p:cNvPicPr>
          <p:nvPr/>
        </p:nvPicPr>
        <p:blipFill>
          <a:blip r:embed="rId2"/>
          <a:srcRect/>
          <a:stretch>
            <a:fillRect/>
          </a:stretch>
        </p:blipFill>
        <p:spPr>
          <a:xfrm>
            <a:off x="16764000" y="-38100"/>
            <a:ext cx="1209072" cy="1300077"/>
          </a:xfrm>
          <a:prstGeom prst="rect">
            <a:avLst/>
          </a:prstGeom>
        </p:spPr>
      </p:pic>
      <p:pic>
        <p:nvPicPr>
          <p:cNvPr id="13" name="Picture 12">
            <a:extLst>
              <a:ext uri="{FF2B5EF4-FFF2-40B4-BE49-F238E27FC236}">
                <a16:creationId xmlns:a16="http://schemas.microsoft.com/office/drawing/2014/main" id="{5CDCFBC2-776C-945B-ABB0-430DE9F3C2D9}"/>
              </a:ext>
            </a:extLst>
          </p:cNvPr>
          <p:cNvPicPr>
            <a:picLocks noChangeAspect="1"/>
          </p:cNvPicPr>
          <p:nvPr/>
        </p:nvPicPr>
        <p:blipFill rotWithShape="1">
          <a:blip r:embed="rId3"/>
          <a:srcRect l="62143"/>
          <a:stretch/>
        </p:blipFill>
        <p:spPr>
          <a:xfrm>
            <a:off x="14065806" y="1631114"/>
            <a:ext cx="4038600" cy="5668654"/>
          </a:xfrm>
          <a:prstGeom prst="rect">
            <a:avLst/>
          </a:prstGeom>
        </p:spPr>
      </p:pic>
      <p:grpSp>
        <p:nvGrpSpPr>
          <p:cNvPr id="14" name="Group 13">
            <a:extLst>
              <a:ext uri="{FF2B5EF4-FFF2-40B4-BE49-F238E27FC236}">
                <a16:creationId xmlns:a16="http://schemas.microsoft.com/office/drawing/2014/main" id="{A84811EB-6833-C583-3CEB-4678BECC52D7}"/>
              </a:ext>
            </a:extLst>
          </p:cNvPr>
          <p:cNvGrpSpPr/>
          <p:nvPr/>
        </p:nvGrpSpPr>
        <p:grpSpPr>
          <a:xfrm>
            <a:off x="407209" y="3893457"/>
            <a:ext cx="13411200" cy="1824923"/>
            <a:chOff x="-517279" y="4047919"/>
            <a:chExt cx="13411200" cy="1824923"/>
          </a:xfrm>
        </p:grpSpPr>
        <p:sp>
          <p:nvSpPr>
            <p:cNvPr id="4" name="TextBox 3">
              <a:extLst>
                <a:ext uri="{FF2B5EF4-FFF2-40B4-BE49-F238E27FC236}">
                  <a16:creationId xmlns:a16="http://schemas.microsoft.com/office/drawing/2014/main" id="{B15A0334-D677-9165-4FB6-13E1DFE93BEA}"/>
                </a:ext>
              </a:extLst>
            </p:cNvPr>
            <p:cNvSpPr txBox="1"/>
            <p:nvPr/>
          </p:nvSpPr>
          <p:spPr>
            <a:xfrm>
              <a:off x="-517279" y="4047919"/>
              <a:ext cx="13411200" cy="1824923"/>
            </a:xfrm>
            <a:prstGeom prst="rect">
              <a:avLst/>
            </a:prstGeom>
            <a:noFill/>
          </p:spPr>
          <p:txBody>
            <a:bodyPr wrap="square">
              <a:spAutoFit/>
            </a:bodyPr>
            <a:lstStyle/>
            <a:p>
              <a:pPr>
                <a:lnSpc>
                  <a:spcPct val="150000"/>
                </a:lnSpc>
              </a:pPr>
              <a:r>
                <a:rPr lang="en-US" sz="4000" b="1" dirty="0" err="1">
                  <a:latin typeface="Arial "/>
                </a:rPr>
                <a:t>Vì</a:t>
              </a:r>
              <a:r>
                <a:rPr lang="en-US" sz="4000" b="1" dirty="0">
                  <a:latin typeface="Arial "/>
                </a:rPr>
                <a:t> MA, MB </a:t>
              </a:r>
              <a:r>
                <a:rPr lang="en-US" sz="4000" b="1" dirty="0" err="1">
                  <a:latin typeface="Arial "/>
                </a:rPr>
                <a:t>là</a:t>
              </a:r>
              <a:r>
                <a:rPr lang="en-US" sz="4000" b="1" dirty="0">
                  <a:latin typeface="Arial "/>
                </a:rPr>
                <a:t> các </a:t>
              </a:r>
              <a:r>
                <a:rPr lang="en-US" sz="4000" b="1" dirty="0" err="1">
                  <a:latin typeface="Arial "/>
                </a:rPr>
                <a:t>tiếp</a:t>
              </a:r>
              <a:r>
                <a:rPr lang="en-US" sz="4000" b="1" dirty="0">
                  <a:latin typeface="Arial "/>
                </a:rPr>
                <a:t> </a:t>
              </a:r>
              <a:r>
                <a:rPr lang="en-US" sz="4000" b="1" dirty="0" err="1">
                  <a:latin typeface="Arial "/>
                </a:rPr>
                <a:t>tuyến</a:t>
              </a:r>
              <a:r>
                <a:rPr lang="en-US" sz="4000" b="1" dirty="0">
                  <a:latin typeface="Arial "/>
                </a:rPr>
                <a:t> của (O) </a:t>
              </a:r>
              <a:r>
                <a:rPr lang="en-US" sz="4000" b="1" dirty="0" err="1">
                  <a:latin typeface="Arial "/>
                </a:rPr>
                <a:t>nên</a:t>
              </a:r>
              <a:r>
                <a:rPr lang="en-US" sz="4000" b="1" dirty="0">
                  <a:latin typeface="Arial "/>
                </a:rPr>
                <a:t> </a:t>
              </a:r>
            </a:p>
            <a:p>
              <a:pPr>
                <a:lnSpc>
                  <a:spcPct val="150000"/>
                </a:lnSpc>
              </a:pPr>
              <a:r>
                <a:rPr lang="en-US" sz="4000" b="1" dirty="0">
                  <a:latin typeface="Arial "/>
                </a:rPr>
                <a:t>          MA = MB = 3 dm  </a:t>
              </a:r>
              <a:r>
                <a:rPr lang="en-US" sz="4000" b="1" dirty="0" err="1">
                  <a:latin typeface="Arial "/>
                </a:rPr>
                <a:t>và</a:t>
              </a:r>
              <a:r>
                <a:rPr lang="en-US" sz="4000" b="1" dirty="0">
                  <a:latin typeface="Arial "/>
                </a:rPr>
                <a:t> </a:t>
              </a:r>
            </a:p>
          </p:txBody>
        </p:sp>
        <p:graphicFrame>
          <p:nvGraphicFramePr>
            <p:cNvPr id="7" name="Object 6">
              <a:extLst>
                <a:ext uri="{FF2B5EF4-FFF2-40B4-BE49-F238E27FC236}">
                  <a16:creationId xmlns:a16="http://schemas.microsoft.com/office/drawing/2014/main" id="{F185AB15-9939-7DEF-A168-DD24CAC2E871}"/>
                </a:ext>
              </a:extLst>
            </p:cNvPr>
            <p:cNvGraphicFramePr>
              <a:graphicFrameLocks noChangeAspect="1"/>
            </p:cNvGraphicFramePr>
            <p:nvPr>
              <p:extLst>
                <p:ext uri="{D42A27DB-BD31-4B8C-83A1-F6EECF244321}">
                  <p14:modId xmlns:p14="http://schemas.microsoft.com/office/powerpoint/2010/main" val="1318107415"/>
                </p:ext>
              </p:extLst>
            </p:nvPr>
          </p:nvGraphicFramePr>
          <p:xfrm>
            <a:off x="5933512" y="5008472"/>
            <a:ext cx="4071937" cy="763588"/>
          </p:xfrm>
          <a:graphic>
            <a:graphicData uri="http://schemas.openxmlformats.org/presentationml/2006/ole">
              <mc:AlternateContent xmlns:mc="http://schemas.openxmlformats.org/markup-compatibility/2006">
                <mc:Choice xmlns:v="urn:schemas-microsoft-com:vml" Requires="v">
                  <p:oleObj name="Equation" r:id="rId4" imgW="1218960" imgH="228600" progId="Equation.DSMT4">
                    <p:embed/>
                  </p:oleObj>
                </mc:Choice>
                <mc:Fallback>
                  <p:oleObj name="Equation" r:id="rId4" imgW="1218960" imgH="228600" progId="Equation.DSMT4">
                    <p:embed/>
                    <p:pic>
                      <p:nvPicPr>
                        <p:cNvPr id="0" name=""/>
                        <p:cNvPicPr/>
                        <p:nvPr/>
                      </p:nvPicPr>
                      <p:blipFill>
                        <a:blip r:embed="rId5"/>
                        <a:stretch>
                          <a:fillRect/>
                        </a:stretch>
                      </p:blipFill>
                      <p:spPr>
                        <a:xfrm>
                          <a:off x="5933512" y="5008472"/>
                          <a:ext cx="4071937" cy="763588"/>
                        </a:xfrm>
                        <a:prstGeom prst="rect">
                          <a:avLst/>
                        </a:prstGeom>
                      </p:spPr>
                    </p:pic>
                  </p:oleObj>
                </mc:Fallback>
              </mc:AlternateContent>
            </a:graphicData>
          </a:graphic>
        </p:graphicFrame>
      </p:grpSp>
      <p:pic>
        <p:nvPicPr>
          <p:cNvPr id="15" name="Picture 14">
            <a:extLst>
              <a:ext uri="{FF2B5EF4-FFF2-40B4-BE49-F238E27FC236}">
                <a16:creationId xmlns:a16="http://schemas.microsoft.com/office/drawing/2014/main" id="{01D6477D-5215-08A0-DC54-4E1054524983}"/>
              </a:ext>
            </a:extLst>
          </p:cNvPr>
          <p:cNvPicPr>
            <a:picLocks noChangeAspect="1"/>
          </p:cNvPicPr>
          <p:nvPr/>
        </p:nvPicPr>
        <p:blipFill>
          <a:blip r:embed="rId6"/>
          <a:stretch>
            <a:fillRect/>
          </a:stretch>
        </p:blipFill>
        <p:spPr>
          <a:xfrm>
            <a:off x="253091" y="121179"/>
            <a:ext cx="2481895" cy="973293"/>
          </a:xfrm>
          <a:prstGeom prst="rect">
            <a:avLst/>
          </a:prstGeom>
        </p:spPr>
      </p:pic>
      <p:grpSp>
        <p:nvGrpSpPr>
          <p:cNvPr id="16" name="Group 15">
            <a:extLst>
              <a:ext uri="{FF2B5EF4-FFF2-40B4-BE49-F238E27FC236}">
                <a16:creationId xmlns:a16="http://schemas.microsoft.com/office/drawing/2014/main" id="{73ECB27A-74CD-54EB-9D01-C67268F8A202}"/>
              </a:ext>
            </a:extLst>
          </p:cNvPr>
          <p:cNvGrpSpPr/>
          <p:nvPr/>
        </p:nvGrpSpPr>
        <p:grpSpPr>
          <a:xfrm>
            <a:off x="384511" y="843715"/>
            <a:ext cx="14322089" cy="2748253"/>
            <a:chOff x="384511" y="843715"/>
            <a:chExt cx="13411200" cy="2748253"/>
          </a:xfrm>
        </p:grpSpPr>
        <p:sp>
          <p:nvSpPr>
            <p:cNvPr id="8" name="TextBox 7">
              <a:extLst>
                <a:ext uri="{FF2B5EF4-FFF2-40B4-BE49-F238E27FC236}">
                  <a16:creationId xmlns:a16="http://schemas.microsoft.com/office/drawing/2014/main" id="{F3164BE6-40C4-6F3D-BC4C-3E4D9CD89ACF}"/>
                </a:ext>
              </a:extLst>
            </p:cNvPr>
            <p:cNvSpPr txBox="1"/>
            <p:nvPr/>
          </p:nvSpPr>
          <p:spPr>
            <a:xfrm>
              <a:off x="384511" y="843715"/>
              <a:ext cx="13411200" cy="2748253"/>
            </a:xfrm>
            <a:prstGeom prst="rect">
              <a:avLst/>
            </a:prstGeom>
            <a:noFill/>
          </p:spPr>
          <p:txBody>
            <a:bodyPr wrap="square">
              <a:spAutoFit/>
            </a:bodyPr>
            <a:lstStyle/>
            <a:p>
              <a:pPr>
                <a:lnSpc>
                  <a:spcPct val="150000"/>
                </a:lnSpc>
              </a:pPr>
              <a:r>
                <a:rPr lang="en-US" sz="4000" b="1" dirty="0" err="1">
                  <a:latin typeface="Arial "/>
                </a:rPr>
                <a:t>Giả</a:t>
              </a:r>
              <a:r>
                <a:rPr lang="en-US" sz="4000" b="1" dirty="0">
                  <a:latin typeface="Arial "/>
                </a:rPr>
                <a:t> </a:t>
              </a:r>
              <a:r>
                <a:rPr lang="en-US" sz="4000" b="1" dirty="0" err="1">
                  <a:latin typeface="Arial "/>
                </a:rPr>
                <a:t>sử</a:t>
              </a:r>
              <a:r>
                <a:rPr lang="en-US" sz="4000" b="1" dirty="0">
                  <a:latin typeface="Arial "/>
                </a:rPr>
                <a:t> </a:t>
              </a:r>
              <a:r>
                <a:rPr lang="en-US" sz="4000" b="1" dirty="0" err="1">
                  <a:latin typeface="Arial "/>
                </a:rPr>
                <a:t>chiếc</a:t>
              </a:r>
              <a:r>
                <a:rPr lang="en-US" sz="4000" b="1" dirty="0">
                  <a:latin typeface="Arial "/>
                </a:rPr>
                <a:t> </a:t>
              </a:r>
              <a:r>
                <a:rPr lang="en-US" sz="4000" b="1" dirty="0" err="1">
                  <a:latin typeface="Arial "/>
                </a:rPr>
                <a:t>gương</a:t>
              </a:r>
              <a:r>
                <a:rPr lang="en-US" sz="4000" b="1" dirty="0">
                  <a:latin typeface="Arial "/>
                </a:rPr>
                <a:t> được </a:t>
              </a:r>
              <a:r>
                <a:rPr lang="en-US" sz="4000" b="1" dirty="0" err="1">
                  <a:latin typeface="Arial "/>
                </a:rPr>
                <a:t>minh</a:t>
              </a:r>
              <a:r>
                <a:rPr lang="en-US" sz="4000" b="1" dirty="0">
                  <a:latin typeface="Arial "/>
                </a:rPr>
                <a:t> </a:t>
              </a:r>
              <a:r>
                <a:rPr lang="en-US" sz="4000" b="1" dirty="0" err="1">
                  <a:latin typeface="Arial "/>
                </a:rPr>
                <a:t>họa</a:t>
              </a:r>
              <a:r>
                <a:rPr lang="en-US" sz="4000" b="1" dirty="0">
                  <a:latin typeface="Arial "/>
                </a:rPr>
                <a:t> </a:t>
              </a:r>
              <a:r>
                <a:rPr lang="en-US" sz="4000" b="1" dirty="0" err="1">
                  <a:latin typeface="Arial "/>
                </a:rPr>
                <a:t>bởi</a:t>
              </a:r>
              <a:r>
                <a:rPr lang="en-US" sz="4000" b="1" dirty="0">
                  <a:latin typeface="Arial "/>
                </a:rPr>
                <a:t> đường </a:t>
              </a:r>
              <a:r>
                <a:rPr lang="en-US" sz="4000" b="1" dirty="0" err="1">
                  <a:latin typeface="Arial "/>
                </a:rPr>
                <a:t>tròn</a:t>
              </a:r>
              <a:r>
                <a:rPr lang="en-US" sz="4000" b="1" dirty="0">
                  <a:latin typeface="Arial "/>
                </a:rPr>
                <a:t> (O),  </a:t>
              </a:r>
              <a:r>
                <a:rPr lang="en-US" sz="4000" b="1" dirty="0" err="1">
                  <a:latin typeface="Arial "/>
                </a:rPr>
                <a:t>hai</a:t>
              </a:r>
              <a:r>
                <a:rPr lang="en-US" sz="4000" b="1" dirty="0">
                  <a:latin typeface="Arial "/>
                </a:rPr>
                <a:t> </a:t>
              </a:r>
              <a:r>
                <a:rPr lang="en-US" sz="4000" b="1" dirty="0" err="1">
                  <a:latin typeface="Arial "/>
                </a:rPr>
                <a:t>sợi</a:t>
              </a:r>
              <a:r>
                <a:rPr lang="en-US" sz="4000" b="1" dirty="0">
                  <a:latin typeface="Arial "/>
                </a:rPr>
                <a:t> </a:t>
              </a:r>
              <a:r>
                <a:rPr lang="en-US" sz="4000" b="1" dirty="0" err="1">
                  <a:latin typeface="Arial "/>
                </a:rPr>
                <a:t>dây</a:t>
              </a:r>
              <a:r>
                <a:rPr lang="en-US" sz="4000" b="1" dirty="0">
                  <a:latin typeface="Arial "/>
                </a:rPr>
                <a:t> </a:t>
              </a:r>
              <a:r>
                <a:rPr lang="en-US" sz="4000" b="1" dirty="0" err="1">
                  <a:latin typeface="Arial "/>
                </a:rPr>
                <a:t>treo</a:t>
              </a:r>
              <a:r>
                <a:rPr lang="en-US" sz="4000" b="1" dirty="0">
                  <a:latin typeface="Arial "/>
                </a:rPr>
                <a:t> </a:t>
              </a:r>
              <a:r>
                <a:rPr lang="en-US" sz="4000" b="1" dirty="0" err="1">
                  <a:latin typeface="Arial "/>
                </a:rPr>
                <a:t>là</a:t>
              </a:r>
              <a:r>
                <a:rPr lang="en-US" sz="4000" b="1" dirty="0">
                  <a:latin typeface="Arial "/>
                </a:rPr>
                <a:t> </a:t>
              </a:r>
              <a:r>
                <a:rPr lang="en-US" sz="4000" b="1" dirty="0" err="1">
                  <a:latin typeface="Arial "/>
                </a:rPr>
                <a:t>hai</a:t>
              </a:r>
              <a:r>
                <a:rPr lang="en-US" sz="4000" b="1" dirty="0">
                  <a:latin typeface="Arial "/>
                </a:rPr>
                <a:t> </a:t>
              </a:r>
              <a:r>
                <a:rPr lang="en-US" sz="4000" b="1" dirty="0" err="1">
                  <a:latin typeface="Arial "/>
                </a:rPr>
                <a:t>tiếp</a:t>
              </a:r>
              <a:r>
                <a:rPr lang="en-US" sz="4000" b="1" dirty="0">
                  <a:latin typeface="Arial "/>
                </a:rPr>
                <a:t> </a:t>
              </a:r>
              <a:r>
                <a:rPr lang="en-US" sz="4000" b="1" dirty="0" err="1">
                  <a:latin typeface="Arial "/>
                </a:rPr>
                <a:t>tuyến</a:t>
              </a:r>
              <a:r>
                <a:rPr lang="en-US" sz="4000" b="1" dirty="0">
                  <a:latin typeface="Arial "/>
                </a:rPr>
                <a:t> </a:t>
              </a:r>
              <a:r>
                <a:rPr lang="en-US" sz="4000" b="1" dirty="0" err="1">
                  <a:latin typeface="Arial "/>
                </a:rPr>
                <a:t>cắt</a:t>
              </a:r>
              <a:r>
                <a:rPr lang="en-US" sz="4000" b="1" dirty="0">
                  <a:latin typeface="Arial "/>
                </a:rPr>
                <a:t> </a:t>
              </a:r>
              <a:r>
                <a:rPr lang="en-US" sz="4000" b="1" dirty="0" err="1">
                  <a:latin typeface="Arial "/>
                </a:rPr>
                <a:t>nhau</a:t>
              </a:r>
              <a:r>
                <a:rPr lang="en-US" sz="4000" b="1" dirty="0">
                  <a:latin typeface="Arial "/>
                </a:rPr>
                <a:t> MA, MB của (O),  trong đó MA + MB = 6 dm </a:t>
              </a:r>
              <a:r>
                <a:rPr lang="en-US" sz="4000" b="1" dirty="0" err="1">
                  <a:latin typeface="Arial "/>
                </a:rPr>
                <a:t>và</a:t>
              </a:r>
              <a:r>
                <a:rPr lang="en-US" sz="4000" b="1" dirty="0">
                  <a:latin typeface="Arial "/>
                </a:rPr>
                <a:t>            </a:t>
              </a:r>
            </a:p>
          </p:txBody>
        </p:sp>
        <p:graphicFrame>
          <p:nvGraphicFramePr>
            <p:cNvPr id="9" name="Object 8">
              <a:extLst>
                <a:ext uri="{FF2B5EF4-FFF2-40B4-BE49-F238E27FC236}">
                  <a16:creationId xmlns:a16="http://schemas.microsoft.com/office/drawing/2014/main" id="{8E86AA0A-8F98-1551-8CDE-B6BB7F52DA1E}"/>
                </a:ext>
              </a:extLst>
            </p:cNvPr>
            <p:cNvGraphicFramePr>
              <a:graphicFrameLocks noChangeAspect="1"/>
            </p:cNvGraphicFramePr>
            <p:nvPr>
              <p:extLst>
                <p:ext uri="{D42A27DB-BD31-4B8C-83A1-F6EECF244321}">
                  <p14:modId xmlns:p14="http://schemas.microsoft.com/office/powerpoint/2010/main" val="704482400"/>
                </p:ext>
              </p:extLst>
            </p:nvPr>
          </p:nvGraphicFramePr>
          <p:xfrm>
            <a:off x="7090111" y="2742775"/>
            <a:ext cx="2463800" cy="765175"/>
          </p:xfrm>
          <a:graphic>
            <a:graphicData uri="http://schemas.openxmlformats.org/presentationml/2006/ole">
              <mc:AlternateContent xmlns:mc="http://schemas.openxmlformats.org/markup-compatibility/2006">
                <mc:Choice xmlns:v="urn:schemas-microsoft-com:vml" Requires="v">
                  <p:oleObj name="Equation" r:id="rId7" imgW="2464498" imgH="765015" progId="Equation.DSMT4">
                    <p:embed/>
                  </p:oleObj>
                </mc:Choice>
                <mc:Fallback>
                  <p:oleObj name="Equation" r:id="rId7" imgW="2464498" imgH="765015" progId="Equation.DSMT4">
                    <p:embed/>
                    <p:pic>
                      <p:nvPicPr>
                        <p:cNvPr id="0" name=""/>
                        <p:cNvPicPr/>
                        <p:nvPr/>
                      </p:nvPicPr>
                      <p:blipFill>
                        <a:blip r:embed="rId8"/>
                        <a:stretch>
                          <a:fillRect/>
                        </a:stretch>
                      </p:blipFill>
                      <p:spPr>
                        <a:xfrm>
                          <a:off x="7090111" y="2742775"/>
                          <a:ext cx="2463800" cy="765175"/>
                        </a:xfrm>
                        <a:prstGeom prst="rect">
                          <a:avLst/>
                        </a:prstGeom>
                      </p:spPr>
                    </p:pic>
                  </p:oleObj>
                </mc:Fallback>
              </mc:AlternateContent>
            </a:graphicData>
          </a:graphic>
        </p:graphicFrame>
      </p:grpSp>
      <p:grpSp>
        <p:nvGrpSpPr>
          <p:cNvPr id="17" name="Group 16">
            <a:extLst>
              <a:ext uri="{FF2B5EF4-FFF2-40B4-BE49-F238E27FC236}">
                <a16:creationId xmlns:a16="http://schemas.microsoft.com/office/drawing/2014/main" id="{A89DD930-AC3B-F0A4-9B2B-2D22743E622F}"/>
              </a:ext>
            </a:extLst>
          </p:cNvPr>
          <p:cNvGrpSpPr/>
          <p:nvPr/>
        </p:nvGrpSpPr>
        <p:grpSpPr>
          <a:xfrm>
            <a:off x="609600" y="5786244"/>
            <a:ext cx="13411200" cy="2218695"/>
            <a:chOff x="7300127" y="4162881"/>
            <a:chExt cx="13411200" cy="2218695"/>
          </a:xfrm>
        </p:grpSpPr>
        <p:sp>
          <p:nvSpPr>
            <p:cNvPr id="21" name="TextBox 20">
              <a:extLst>
                <a:ext uri="{FF2B5EF4-FFF2-40B4-BE49-F238E27FC236}">
                  <a16:creationId xmlns:a16="http://schemas.microsoft.com/office/drawing/2014/main" id="{69D51CF8-BFE9-594E-0FCF-14D2D969C917}"/>
                </a:ext>
              </a:extLst>
            </p:cNvPr>
            <p:cNvSpPr txBox="1"/>
            <p:nvPr/>
          </p:nvSpPr>
          <p:spPr>
            <a:xfrm>
              <a:off x="7300127" y="4162881"/>
              <a:ext cx="13411200" cy="901593"/>
            </a:xfrm>
            <a:prstGeom prst="rect">
              <a:avLst/>
            </a:prstGeom>
            <a:noFill/>
          </p:spPr>
          <p:txBody>
            <a:bodyPr wrap="square">
              <a:spAutoFit/>
            </a:bodyPr>
            <a:lstStyle/>
            <a:p>
              <a:pPr>
                <a:lnSpc>
                  <a:spcPct val="150000"/>
                </a:lnSpc>
              </a:pPr>
              <a:r>
                <a:rPr lang="en-US" sz="4000" b="1" dirty="0" err="1">
                  <a:latin typeface="Arial "/>
                </a:rPr>
                <a:t>Xét</a:t>
              </a:r>
              <a:r>
                <a:rPr lang="en-US" sz="4000" b="1" dirty="0">
                  <a:latin typeface="Arial "/>
                </a:rPr>
                <a:t>              </a:t>
              </a:r>
              <a:r>
                <a:rPr lang="en-US" sz="4000" b="1" dirty="0" err="1">
                  <a:latin typeface="Arial "/>
                </a:rPr>
                <a:t>có</a:t>
              </a:r>
              <a:r>
                <a:rPr lang="en-US" sz="4000" b="1" dirty="0">
                  <a:latin typeface="Arial "/>
                </a:rPr>
                <a:t> </a:t>
              </a:r>
            </a:p>
          </p:txBody>
        </p:sp>
        <p:graphicFrame>
          <p:nvGraphicFramePr>
            <p:cNvPr id="19" name="Object 18">
              <a:extLst>
                <a:ext uri="{FF2B5EF4-FFF2-40B4-BE49-F238E27FC236}">
                  <a16:creationId xmlns:a16="http://schemas.microsoft.com/office/drawing/2014/main" id="{DE3B674D-3001-8DAE-3EE4-5BCC151AD47B}"/>
                </a:ext>
              </a:extLst>
            </p:cNvPr>
            <p:cNvGraphicFramePr>
              <a:graphicFrameLocks noChangeAspect="1"/>
            </p:cNvGraphicFramePr>
            <p:nvPr>
              <p:extLst>
                <p:ext uri="{D42A27DB-BD31-4B8C-83A1-F6EECF244321}">
                  <p14:modId xmlns:p14="http://schemas.microsoft.com/office/powerpoint/2010/main" val="1076679154"/>
                </p:ext>
              </p:extLst>
            </p:nvPr>
          </p:nvGraphicFramePr>
          <p:xfrm>
            <a:off x="8214527" y="4358337"/>
            <a:ext cx="1821411" cy="762000"/>
          </p:xfrm>
          <a:graphic>
            <a:graphicData uri="http://schemas.openxmlformats.org/presentationml/2006/ole">
              <mc:AlternateContent xmlns:mc="http://schemas.openxmlformats.org/markup-compatibility/2006">
                <mc:Choice xmlns:v="urn:schemas-microsoft-com:vml" Requires="v">
                  <p:oleObj name="Equation" r:id="rId9" imgW="1642999" imgH="687504" progId="Equation.DSMT4">
                    <p:embed/>
                  </p:oleObj>
                </mc:Choice>
                <mc:Fallback>
                  <p:oleObj name="Equation" r:id="rId9" imgW="1642999" imgH="687504" progId="Equation.DSMT4">
                    <p:embed/>
                    <p:pic>
                      <p:nvPicPr>
                        <p:cNvPr id="3" name="Object 2">
                          <a:extLst>
                            <a:ext uri="{FF2B5EF4-FFF2-40B4-BE49-F238E27FC236}">
                              <a16:creationId xmlns:a16="http://schemas.microsoft.com/office/drawing/2014/main" id="{90213957-EF15-849E-0070-8D9956716EFF}"/>
                            </a:ext>
                          </a:extLst>
                        </p:cNvPr>
                        <p:cNvPicPr/>
                        <p:nvPr/>
                      </p:nvPicPr>
                      <p:blipFill>
                        <a:blip r:embed="rId10"/>
                        <a:stretch>
                          <a:fillRect/>
                        </a:stretch>
                      </p:blipFill>
                      <p:spPr>
                        <a:xfrm>
                          <a:off x="8214527" y="4358337"/>
                          <a:ext cx="1821411" cy="762000"/>
                        </a:xfrm>
                        <a:prstGeom prst="rect">
                          <a:avLst/>
                        </a:prstGeom>
                      </p:spPr>
                    </p:pic>
                  </p:oleObj>
                </mc:Fallback>
              </mc:AlternateContent>
            </a:graphicData>
          </a:graphic>
        </p:graphicFrame>
        <p:graphicFrame>
          <p:nvGraphicFramePr>
            <p:cNvPr id="20" name="Object 19">
              <a:extLst>
                <a:ext uri="{FF2B5EF4-FFF2-40B4-BE49-F238E27FC236}">
                  <a16:creationId xmlns:a16="http://schemas.microsoft.com/office/drawing/2014/main" id="{8D4FD711-E1AD-4E28-770C-641302FB5962}"/>
                </a:ext>
              </a:extLst>
            </p:cNvPr>
            <p:cNvGraphicFramePr>
              <a:graphicFrameLocks noChangeAspect="1"/>
            </p:cNvGraphicFramePr>
            <p:nvPr>
              <p:extLst>
                <p:ext uri="{D42A27DB-BD31-4B8C-83A1-F6EECF244321}">
                  <p14:modId xmlns:p14="http://schemas.microsoft.com/office/powerpoint/2010/main" val="2206738859"/>
                </p:ext>
              </p:extLst>
            </p:nvPr>
          </p:nvGraphicFramePr>
          <p:xfrm>
            <a:off x="8519327" y="4728937"/>
            <a:ext cx="12005937" cy="1652639"/>
          </p:xfrm>
          <a:graphic>
            <a:graphicData uri="http://schemas.openxmlformats.org/presentationml/2006/ole">
              <mc:AlternateContent xmlns:mc="http://schemas.openxmlformats.org/markup-compatibility/2006">
                <mc:Choice xmlns:v="urn:schemas-microsoft-com:vml" Requires="v">
                  <p:oleObj name="Equation" r:id="rId11" imgW="3136680" imgH="431640" progId="Equation.DSMT4">
                    <p:embed/>
                  </p:oleObj>
                </mc:Choice>
                <mc:Fallback>
                  <p:oleObj name="Equation" r:id="rId11" imgW="3136680" imgH="431640" progId="Equation.DSMT4">
                    <p:embed/>
                    <p:pic>
                      <p:nvPicPr>
                        <p:cNvPr id="10" name="Object 9">
                          <a:extLst>
                            <a:ext uri="{FF2B5EF4-FFF2-40B4-BE49-F238E27FC236}">
                              <a16:creationId xmlns:a16="http://schemas.microsoft.com/office/drawing/2014/main" id="{134053B6-4886-DCC3-12BE-60C573869154}"/>
                            </a:ext>
                          </a:extLst>
                        </p:cNvPr>
                        <p:cNvPicPr/>
                        <p:nvPr/>
                      </p:nvPicPr>
                      <p:blipFill>
                        <a:blip r:embed="rId12"/>
                        <a:stretch>
                          <a:fillRect/>
                        </a:stretch>
                      </p:blipFill>
                      <p:spPr>
                        <a:xfrm>
                          <a:off x="8519327" y="4728937"/>
                          <a:ext cx="12005937" cy="1652639"/>
                        </a:xfrm>
                        <a:prstGeom prst="rect">
                          <a:avLst/>
                        </a:prstGeom>
                      </p:spPr>
                    </p:pic>
                  </p:oleObj>
                </mc:Fallback>
              </mc:AlternateContent>
            </a:graphicData>
          </a:graphic>
        </p:graphicFrame>
      </p:grpSp>
      <p:sp>
        <p:nvSpPr>
          <p:cNvPr id="25" name="TextBox 24">
            <a:extLst>
              <a:ext uri="{FF2B5EF4-FFF2-40B4-BE49-F238E27FC236}">
                <a16:creationId xmlns:a16="http://schemas.microsoft.com/office/drawing/2014/main" id="{C0C0467B-C2AB-A544-6BF6-D2D1B07A3187}"/>
              </a:ext>
            </a:extLst>
          </p:cNvPr>
          <p:cNvSpPr txBox="1"/>
          <p:nvPr/>
        </p:nvSpPr>
        <p:spPr>
          <a:xfrm>
            <a:off x="519559" y="7924742"/>
            <a:ext cx="13411200" cy="901593"/>
          </a:xfrm>
          <a:prstGeom prst="rect">
            <a:avLst/>
          </a:prstGeom>
          <a:noFill/>
        </p:spPr>
        <p:txBody>
          <a:bodyPr wrap="square">
            <a:spAutoFit/>
          </a:bodyPr>
          <a:lstStyle/>
          <a:p>
            <a:pPr>
              <a:lnSpc>
                <a:spcPct val="150000"/>
              </a:lnSpc>
            </a:pPr>
            <a:r>
              <a:rPr lang="en-US" sz="4000" b="1" dirty="0" err="1">
                <a:latin typeface="Arial "/>
              </a:rPr>
              <a:t>Vậy</a:t>
            </a:r>
            <a:r>
              <a:rPr lang="en-US" sz="4000" b="1" dirty="0">
                <a:latin typeface="Arial "/>
              </a:rPr>
              <a:t> </a:t>
            </a:r>
            <a:r>
              <a:rPr lang="en-US" sz="4000" b="1" dirty="0" err="1">
                <a:latin typeface="Arial "/>
              </a:rPr>
              <a:t>bán</a:t>
            </a:r>
            <a:r>
              <a:rPr lang="en-US" sz="4000" b="1" dirty="0">
                <a:latin typeface="Arial "/>
              </a:rPr>
              <a:t> </a:t>
            </a:r>
            <a:r>
              <a:rPr lang="en-US" sz="4000" b="1" dirty="0" err="1">
                <a:latin typeface="Arial "/>
              </a:rPr>
              <a:t>kính</a:t>
            </a:r>
            <a:r>
              <a:rPr lang="en-US" sz="4000" b="1" dirty="0">
                <a:latin typeface="Arial "/>
              </a:rPr>
              <a:t> của </a:t>
            </a:r>
            <a:r>
              <a:rPr lang="en-US" sz="4000" b="1" dirty="0" err="1">
                <a:latin typeface="Arial "/>
              </a:rPr>
              <a:t>chiếc</a:t>
            </a:r>
            <a:r>
              <a:rPr lang="en-US" sz="4000" b="1" dirty="0">
                <a:latin typeface="Arial "/>
              </a:rPr>
              <a:t> </a:t>
            </a:r>
            <a:r>
              <a:rPr lang="en-US" sz="4000" b="1" dirty="0" err="1">
                <a:latin typeface="Arial "/>
              </a:rPr>
              <a:t>gương</a:t>
            </a:r>
            <a:r>
              <a:rPr lang="en-US" sz="4000" b="1" dirty="0">
                <a:latin typeface="Arial "/>
              </a:rPr>
              <a:t> </a:t>
            </a:r>
            <a:r>
              <a:rPr lang="en-US" sz="4000" b="1" dirty="0" err="1">
                <a:latin typeface="Arial "/>
              </a:rPr>
              <a:t>là</a:t>
            </a:r>
            <a:r>
              <a:rPr lang="en-US" sz="4000" b="1" dirty="0">
                <a:latin typeface="Arial "/>
              </a:rPr>
              <a:t> </a:t>
            </a:r>
            <a:r>
              <a:rPr lang="en-US" sz="4000" b="1" dirty="0" err="1">
                <a:latin typeface="Arial "/>
              </a:rPr>
              <a:t>khoảng</a:t>
            </a:r>
            <a:r>
              <a:rPr lang="en-US" sz="4000" b="1" dirty="0">
                <a:latin typeface="Arial "/>
              </a:rPr>
              <a:t> 1,73 dm</a:t>
            </a:r>
          </a:p>
        </p:txBody>
      </p:sp>
    </p:spTree>
    <p:extLst>
      <p:ext uri="{BB962C8B-B14F-4D97-AF65-F5344CB8AC3E}">
        <p14:creationId xmlns:p14="http://schemas.microsoft.com/office/powerpoint/2010/main" val="3188104989"/>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anim calcmode="lin" valueType="num">
                                      <p:cBhvr>
                                        <p:cTn id="22" dur="1000" fill="hold"/>
                                        <p:tgtEl>
                                          <p:spTgt spid="17"/>
                                        </p:tgtEl>
                                        <p:attrNameLst>
                                          <p:attrName>ppt_x</p:attrName>
                                        </p:attrNameLst>
                                      </p:cBhvr>
                                      <p:tavLst>
                                        <p:tav tm="0">
                                          <p:val>
                                            <p:strVal val="#ppt_x"/>
                                          </p:val>
                                        </p:tav>
                                        <p:tav tm="100000">
                                          <p:val>
                                            <p:strVal val="#ppt_x"/>
                                          </p:val>
                                        </p:tav>
                                      </p:tavLst>
                                    </p:anim>
                                    <p:anim calcmode="lin" valueType="num">
                                      <p:cBhvr>
                                        <p:cTn id="2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1000"/>
                                        <p:tgtEl>
                                          <p:spTgt spid="25"/>
                                        </p:tgtEl>
                                      </p:cBhvr>
                                    </p:animEffect>
                                    <p:anim calcmode="lin" valueType="num">
                                      <p:cBhvr>
                                        <p:cTn id="29" dur="1000" fill="hold"/>
                                        <p:tgtEl>
                                          <p:spTgt spid="25"/>
                                        </p:tgtEl>
                                        <p:attrNameLst>
                                          <p:attrName>ppt_x</p:attrName>
                                        </p:attrNameLst>
                                      </p:cBhvr>
                                      <p:tavLst>
                                        <p:tav tm="0">
                                          <p:val>
                                            <p:strVal val="#ppt_x"/>
                                          </p:val>
                                        </p:tav>
                                        <p:tav tm="100000">
                                          <p:val>
                                            <p:strVal val="#ppt_x"/>
                                          </p:val>
                                        </p:tav>
                                      </p:tavLst>
                                    </p:anim>
                                    <p:anim calcmode="lin" valueType="num">
                                      <p:cBhvr>
                                        <p:cTn id="30"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7" name="Picture 26"/>
          <p:cNvPicPr>
            <a:picLocks noChangeAspect="1"/>
          </p:cNvPicPr>
          <p:nvPr/>
        </p:nvPicPr>
        <p:blipFill>
          <a:blip r:embed="rId2"/>
          <a:stretch>
            <a:fillRect/>
          </a:stretch>
        </p:blipFill>
        <p:spPr>
          <a:xfrm rot="21128703">
            <a:off x="16729032" y="-717169"/>
            <a:ext cx="2085013" cy="1774090"/>
          </a:xfrm>
          <a:prstGeom prst="rect">
            <a:avLst/>
          </a:prstGeom>
        </p:spPr>
      </p:pic>
      <p:pic>
        <p:nvPicPr>
          <p:cNvPr id="4" name="Picture 38">
            <a:extLst>
              <a:ext uri="{FF2B5EF4-FFF2-40B4-BE49-F238E27FC236}">
                <a16:creationId xmlns:a16="http://schemas.microsoft.com/office/drawing/2014/main" id="{30B27C80-5618-6D67-A2A3-3078B05827E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980090" y="7931991"/>
            <a:ext cx="2307909" cy="2355009"/>
          </a:xfrm>
          <a:prstGeom prst="rect">
            <a:avLst/>
          </a:prstGeom>
        </p:spPr>
      </p:pic>
      <p:pic>
        <p:nvPicPr>
          <p:cNvPr id="17" name="Picture 16">
            <a:extLst>
              <a:ext uri="{FF2B5EF4-FFF2-40B4-BE49-F238E27FC236}">
                <a16:creationId xmlns:a16="http://schemas.microsoft.com/office/drawing/2014/main" id="{72FE2A4F-C316-1CB0-6679-28C55B9DEAD7}"/>
              </a:ext>
            </a:extLst>
          </p:cNvPr>
          <p:cNvPicPr>
            <a:picLocks noChangeAspect="1"/>
          </p:cNvPicPr>
          <p:nvPr/>
        </p:nvPicPr>
        <p:blipFill>
          <a:blip r:embed="rId5"/>
          <a:stretch>
            <a:fillRect/>
          </a:stretch>
        </p:blipFill>
        <p:spPr>
          <a:xfrm>
            <a:off x="12867574" y="2589774"/>
            <a:ext cx="5445190" cy="4645643"/>
          </a:xfrm>
          <a:prstGeom prst="rect">
            <a:avLst/>
          </a:prstGeom>
        </p:spPr>
      </p:pic>
      <p:grpSp>
        <p:nvGrpSpPr>
          <p:cNvPr id="26" name="Group 25">
            <a:extLst>
              <a:ext uri="{FF2B5EF4-FFF2-40B4-BE49-F238E27FC236}">
                <a16:creationId xmlns:a16="http://schemas.microsoft.com/office/drawing/2014/main" id="{C3F7691C-F193-F121-9479-D671E67F3C51}"/>
              </a:ext>
            </a:extLst>
          </p:cNvPr>
          <p:cNvGrpSpPr/>
          <p:nvPr/>
        </p:nvGrpSpPr>
        <p:grpSpPr>
          <a:xfrm>
            <a:off x="2297109" y="2571856"/>
            <a:ext cx="11992341" cy="1824923"/>
            <a:chOff x="2177665" y="3727831"/>
            <a:chExt cx="11992341" cy="1824923"/>
          </a:xfrm>
        </p:grpSpPr>
        <p:sp>
          <p:nvSpPr>
            <p:cNvPr id="19" name="TextBox 18">
              <a:extLst>
                <a:ext uri="{FF2B5EF4-FFF2-40B4-BE49-F238E27FC236}">
                  <a16:creationId xmlns:a16="http://schemas.microsoft.com/office/drawing/2014/main" id="{CEAD81C9-0395-C487-8FDF-E7A850981EB1}"/>
                </a:ext>
              </a:extLst>
            </p:cNvPr>
            <p:cNvSpPr txBox="1"/>
            <p:nvPr/>
          </p:nvSpPr>
          <p:spPr>
            <a:xfrm>
              <a:off x="2177665" y="3727831"/>
              <a:ext cx="11992341" cy="1824923"/>
            </a:xfrm>
            <a:prstGeom prst="rect">
              <a:avLst/>
            </a:prstGeom>
            <a:noFill/>
          </p:spPr>
          <p:txBody>
            <a:bodyPr wrap="square">
              <a:spAutoFit/>
            </a:bodyPr>
            <a:lstStyle/>
            <a:p>
              <a:pPr algn="just">
                <a:lnSpc>
                  <a:spcPct val="150000"/>
                </a:lnSpc>
              </a:pPr>
              <a:r>
                <a:rPr lang="vi-VN" sz="4000" b="1" i="0" dirty="0">
                  <a:effectLst/>
                </a:rPr>
                <a:t>Vì MA, MB là hai tiếp tuyến của (O; R) </a:t>
              </a:r>
              <a:endParaRPr lang="en-US" sz="4000" b="1" i="0" dirty="0">
                <a:effectLst/>
              </a:endParaRPr>
            </a:p>
            <a:p>
              <a:pPr algn="just">
                <a:lnSpc>
                  <a:spcPct val="150000"/>
                </a:lnSpc>
              </a:pPr>
              <a:r>
                <a:rPr lang="vi-VN" sz="4000" b="1" i="0" dirty="0">
                  <a:effectLst/>
                </a:rPr>
                <a:t>nên OA = OB = R và</a:t>
              </a:r>
            </a:p>
          </p:txBody>
        </p:sp>
        <p:graphicFrame>
          <p:nvGraphicFramePr>
            <p:cNvPr id="20" name="Object 19">
              <a:extLst>
                <a:ext uri="{FF2B5EF4-FFF2-40B4-BE49-F238E27FC236}">
                  <a16:creationId xmlns:a16="http://schemas.microsoft.com/office/drawing/2014/main" id="{F24438FA-766D-975B-3A23-89DE8870DD8D}"/>
                </a:ext>
              </a:extLst>
            </p:cNvPr>
            <p:cNvGraphicFramePr>
              <a:graphicFrameLocks noChangeAspect="1"/>
            </p:cNvGraphicFramePr>
            <p:nvPr/>
          </p:nvGraphicFramePr>
          <p:xfrm>
            <a:off x="7293193" y="4661403"/>
            <a:ext cx="4277428" cy="769937"/>
          </p:xfrm>
          <a:graphic>
            <a:graphicData uri="http://schemas.openxmlformats.org/presentationml/2006/ole">
              <mc:AlternateContent xmlns:mc="http://schemas.openxmlformats.org/markup-compatibility/2006">
                <mc:Choice xmlns:v="urn:schemas-microsoft-com:vml" Requires="v">
                  <p:oleObj name="Equation" r:id="rId6" imgW="1269720" imgH="228600" progId="Equation.DSMT4">
                    <p:embed/>
                  </p:oleObj>
                </mc:Choice>
                <mc:Fallback>
                  <p:oleObj name="Equation" r:id="rId6" imgW="1269720" imgH="228600" progId="Equation.DSMT4">
                    <p:embed/>
                    <p:pic>
                      <p:nvPicPr>
                        <p:cNvPr id="20" name="Object 19">
                          <a:extLst>
                            <a:ext uri="{FF2B5EF4-FFF2-40B4-BE49-F238E27FC236}">
                              <a16:creationId xmlns:a16="http://schemas.microsoft.com/office/drawing/2014/main" id="{F24438FA-766D-975B-3A23-89DE8870DD8D}"/>
                            </a:ext>
                          </a:extLst>
                        </p:cNvPr>
                        <p:cNvPicPr/>
                        <p:nvPr/>
                      </p:nvPicPr>
                      <p:blipFill>
                        <a:blip r:embed="rId7"/>
                        <a:stretch>
                          <a:fillRect/>
                        </a:stretch>
                      </p:blipFill>
                      <p:spPr>
                        <a:xfrm>
                          <a:off x="7293193" y="4661403"/>
                          <a:ext cx="4277428" cy="769937"/>
                        </a:xfrm>
                        <a:prstGeom prst="rect">
                          <a:avLst/>
                        </a:prstGeom>
                      </p:spPr>
                    </p:pic>
                  </p:oleObj>
                </mc:Fallback>
              </mc:AlternateContent>
            </a:graphicData>
          </a:graphic>
        </p:graphicFrame>
      </p:grpSp>
      <p:grpSp>
        <p:nvGrpSpPr>
          <p:cNvPr id="23" name="Google Shape;305;p14">
            <a:extLst>
              <a:ext uri="{FF2B5EF4-FFF2-40B4-BE49-F238E27FC236}">
                <a16:creationId xmlns:a16="http://schemas.microsoft.com/office/drawing/2014/main" id="{51E93A5A-ABD1-6384-1BAE-67C10318D667}"/>
              </a:ext>
            </a:extLst>
          </p:cNvPr>
          <p:cNvGrpSpPr/>
          <p:nvPr/>
        </p:nvGrpSpPr>
        <p:grpSpPr>
          <a:xfrm flipH="1">
            <a:off x="88907" y="2836590"/>
            <a:ext cx="2351174" cy="1289304"/>
            <a:chOff x="7837953" y="804641"/>
            <a:chExt cx="2022200" cy="1289304"/>
          </a:xfrm>
        </p:grpSpPr>
        <p:pic>
          <p:nvPicPr>
            <p:cNvPr id="24" name="Google Shape;306;p14">
              <a:extLst>
                <a:ext uri="{FF2B5EF4-FFF2-40B4-BE49-F238E27FC236}">
                  <a16:creationId xmlns:a16="http://schemas.microsoft.com/office/drawing/2014/main" id="{0C5EB43B-8085-E889-6D6B-57E96F3B98EF}"/>
                </a:ext>
              </a:extLst>
            </p:cNvPr>
            <p:cNvPicPr preferRelativeResize="0"/>
            <p:nvPr/>
          </p:nvPicPr>
          <p:blipFill rotWithShape="1">
            <a:blip r:embed="rId8">
              <a:alphaModFix/>
            </a:blip>
            <a:srcRect/>
            <a:stretch/>
          </p:blipFill>
          <p:spPr>
            <a:xfrm>
              <a:off x="7974522" y="804641"/>
              <a:ext cx="1828800" cy="1289304"/>
            </a:xfrm>
            <a:prstGeom prst="rect">
              <a:avLst/>
            </a:prstGeom>
            <a:noFill/>
            <a:ln>
              <a:noFill/>
            </a:ln>
          </p:spPr>
        </p:pic>
        <p:sp>
          <p:nvSpPr>
            <p:cNvPr id="25" name="Google Shape;307;p14">
              <a:extLst>
                <a:ext uri="{FF2B5EF4-FFF2-40B4-BE49-F238E27FC236}">
                  <a16:creationId xmlns:a16="http://schemas.microsoft.com/office/drawing/2014/main" id="{7B7A9003-9CCE-3B41-5E40-36A173F5C5FB}"/>
                </a:ext>
              </a:extLst>
            </p:cNvPr>
            <p:cNvSpPr txBox="1"/>
            <p:nvPr/>
          </p:nvSpPr>
          <p:spPr>
            <a:xfrm>
              <a:off x="7837953" y="873633"/>
              <a:ext cx="2022200"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grpSp>
        <p:nvGrpSpPr>
          <p:cNvPr id="28" name="Group 27">
            <a:extLst>
              <a:ext uri="{FF2B5EF4-FFF2-40B4-BE49-F238E27FC236}">
                <a16:creationId xmlns:a16="http://schemas.microsoft.com/office/drawing/2014/main" id="{AF360248-3DAA-9168-967C-FD9945839ABC}"/>
              </a:ext>
            </a:extLst>
          </p:cNvPr>
          <p:cNvGrpSpPr/>
          <p:nvPr/>
        </p:nvGrpSpPr>
        <p:grpSpPr>
          <a:xfrm>
            <a:off x="2057400" y="7415127"/>
            <a:ext cx="11992341" cy="1823704"/>
            <a:chOff x="2330016" y="3607279"/>
            <a:chExt cx="11992341" cy="1823704"/>
          </a:xfrm>
        </p:grpSpPr>
        <p:sp>
          <p:nvSpPr>
            <p:cNvPr id="29" name="TextBox 28">
              <a:extLst>
                <a:ext uri="{FF2B5EF4-FFF2-40B4-BE49-F238E27FC236}">
                  <a16:creationId xmlns:a16="http://schemas.microsoft.com/office/drawing/2014/main" id="{A96017D0-796D-155F-8B95-B9319EF10AE3}"/>
                </a:ext>
              </a:extLst>
            </p:cNvPr>
            <p:cNvSpPr txBox="1"/>
            <p:nvPr/>
          </p:nvSpPr>
          <p:spPr>
            <a:xfrm>
              <a:off x="2330016" y="3607279"/>
              <a:ext cx="11992341" cy="1823704"/>
            </a:xfrm>
            <a:prstGeom prst="rect">
              <a:avLst/>
            </a:prstGeom>
            <a:noFill/>
          </p:spPr>
          <p:txBody>
            <a:bodyPr wrap="square">
              <a:spAutoFit/>
            </a:bodyPr>
            <a:lstStyle/>
            <a:p>
              <a:pPr algn="just">
                <a:lnSpc>
                  <a:spcPct val="150000"/>
                </a:lnSpc>
              </a:pPr>
              <a:r>
                <a:rPr lang="en-US" sz="4000" b="1" i="0" dirty="0" err="1">
                  <a:effectLst/>
                </a:rPr>
                <a:t>Vì</a:t>
              </a:r>
              <a:r>
                <a:rPr lang="en-US" sz="4000" b="1" i="0" dirty="0">
                  <a:effectLst/>
                </a:rPr>
                <a:t>  </a:t>
              </a:r>
              <a:r>
                <a:rPr lang="en-US" sz="4000" b="1" i="0" dirty="0">
                  <a:effectLst/>
                  <a:sym typeface="Symbol" panose="05050102010706020507" pitchFamily="18" charset="2"/>
                </a:rPr>
                <a:t></a:t>
              </a:r>
              <a:r>
                <a:rPr lang="vi-VN" sz="4000" b="1" i="0" dirty="0">
                  <a:effectLst/>
                </a:rPr>
                <a:t>OAB có OA = OB = R và</a:t>
              </a:r>
              <a:endParaRPr lang="en-US" sz="4000" b="1" i="0" dirty="0">
                <a:effectLst/>
              </a:endParaRPr>
            </a:p>
            <a:p>
              <a:pPr algn="just">
                <a:lnSpc>
                  <a:spcPct val="150000"/>
                </a:lnSpc>
              </a:pPr>
              <a:r>
                <a:rPr lang="vi-VN" sz="4000" b="1" i="0" dirty="0">
                  <a:effectLst/>
                </a:rPr>
                <a:t> nên </a:t>
              </a:r>
              <a:r>
                <a:rPr lang="en-US" sz="4000" b="1" i="0" dirty="0">
                  <a:effectLst/>
                  <a:sym typeface="Symbol" panose="05050102010706020507" pitchFamily="18" charset="2"/>
                </a:rPr>
                <a:t></a:t>
              </a:r>
              <a:r>
                <a:rPr lang="vi-VN" sz="4000" b="1" i="0" dirty="0">
                  <a:effectLst/>
                </a:rPr>
                <a:t>OAB là tam giác đều.</a:t>
              </a:r>
            </a:p>
          </p:txBody>
        </p:sp>
        <p:graphicFrame>
          <p:nvGraphicFramePr>
            <p:cNvPr id="32" name="Object 31">
              <a:extLst>
                <a:ext uri="{FF2B5EF4-FFF2-40B4-BE49-F238E27FC236}">
                  <a16:creationId xmlns:a16="http://schemas.microsoft.com/office/drawing/2014/main" id="{D3308E27-1D6B-7F68-22D3-19E9D9855472}"/>
                </a:ext>
              </a:extLst>
            </p:cNvPr>
            <p:cNvGraphicFramePr>
              <a:graphicFrameLocks noChangeAspect="1"/>
            </p:cNvGraphicFramePr>
            <p:nvPr/>
          </p:nvGraphicFramePr>
          <p:xfrm>
            <a:off x="9431690" y="3771517"/>
            <a:ext cx="2438400" cy="769937"/>
          </p:xfrm>
          <a:graphic>
            <a:graphicData uri="http://schemas.openxmlformats.org/presentationml/2006/ole">
              <mc:AlternateContent xmlns:mc="http://schemas.openxmlformats.org/markup-compatibility/2006">
                <mc:Choice xmlns:v="urn:schemas-microsoft-com:vml" Requires="v">
                  <p:oleObj name="Equation" r:id="rId9" imgW="723600" imgH="228600" progId="Equation.DSMT4">
                    <p:embed/>
                  </p:oleObj>
                </mc:Choice>
                <mc:Fallback>
                  <p:oleObj name="Equation" r:id="rId9" imgW="723600" imgH="228600" progId="Equation.DSMT4">
                    <p:embed/>
                    <p:pic>
                      <p:nvPicPr>
                        <p:cNvPr id="32" name="Object 31">
                          <a:extLst>
                            <a:ext uri="{FF2B5EF4-FFF2-40B4-BE49-F238E27FC236}">
                              <a16:creationId xmlns:a16="http://schemas.microsoft.com/office/drawing/2014/main" id="{D3308E27-1D6B-7F68-22D3-19E9D9855472}"/>
                            </a:ext>
                          </a:extLst>
                        </p:cNvPr>
                        <p:cNvPicPr/>
                        <p:nvPr/>
                      </p:nvPicPr>
                      <p:blipFill>
                        <a:blip r:embed="rId10"/>
                        <a:stretch>
                          <a:fillRect/>
                        </a:stretch>
                      </p:blipFill>
                      <p:spPr>
                        <a:xfrm>
                          <a:off x="9431690" y="3771517"/>
                          <a:ext cx="2438400" cy="769937"/>
                        </a:xfrm>
                        <a:prstGeom prst="rect">
                          <a:avLst/>
                        </a:prstGeom>
                      </p:spPr>
                    </p:pic>
                  </p:oleObj>
                </mc:Fallback>
              </mc:AlternateContent>
            </a:graphicData>
          </a:graphic>
        </p:graphicFrame>
      </p:grpSp>
      <p:pic>
        <p:nvPicPr>
          <p:cNvPr id="2" name="Picture 1">
            <a:extLst>
              <a:ext uri="{FF2B5EF4-FFF2-40B4-BE49-F238E27FC236}">
                <a16:creationId xmlns:a16="http://schemas.microsoft.com/office/drawing/2014/main" id="{D29A309B-2991-494B-D91C-5EA89D6EA456}"/>
              </a:ext>
            </a:extLst>
          </p:cNvPr>
          <p:cNvPicPr>
            <a:picLocks noChangeAspect="1"/>
          </p:cNvPicPr>
          <p:nvPr/>
        </p:nvPicPr>
        <p:blipFill>
          <a:blip r:embed="rId11"/>
          <a:stretch>
            <a:fillRect/>
          </a:stretch>
        </p:blipFill>
        <p:spPr>
          <a:xfrm>
            <a:off x="15815" y="-145251"/>
            <a:ext cx="1276365" cy="1432366"/>
          </a:xfrm>
          <a:prstGeom prst="rect">
            <a:avLst/>
          </a:prstGeom>
        </p:spPr>
      </p:pic>
      <p:grpSp>
        <p:nvGrpSpPr>
          <p:cNvPr id="3" name="Group 2">
            <a:extLst>
              <a:ext uri="{FF2B5EF4-FFF2-40B4-BE49-F238E27FC236}">
                <a16:creationId xmlns:a16="http://schemas.microsoft.com/office/drawing/2014/main" id="{C7495449-4423-9D1C-DB2F-DEDC11248DE0}"/>
              </a:ext>
            </a:extLst>
          </p:cNvPr>
          <p:cNvGrpSpPr/>
          <p:nvPr/>
        </p:nvGrpSpPr>
        <p:grpSpPr>
          <a:xfrm>
            <a:off x="664289" y="73160"/>
            <a:ext cx="17468916" cy="2748253"/>
            <a:chOff x="532584" y="1117699"/>
            <a:chExt cx="10071442" cy="2748253"/>
          </a:xfrm>
        </p:grpSpPr>
        <p:sp>
          <p:nvSpPr>
            <p:cNvPr id="5" name="TextBox 4">
              <a:extLst>
                <a:ext uri="{FF2B5EF4-FFF2-40B4-BE49-F238E27FC236}">
                  <a16:creationId xmlns:a16="http://schemas.microsoft.com/office/drawing/2014/main" id="{3477AA47-CBC1-1B56-B74B-CE766B741492}"/>
                </a:ext>
              </a:extLst>
            </p:cNvPr>
            <p:cNvSpPr txBox="1"/>
            <p:nvPr/>
          </p:nvSpPr>
          <p:spPr>
            <a:xfrm>
              <a:off x="532584" y="1117699"/>
              <a:ext cx="10071442" cy="2748253"/>
            </a:xfrm>
            <a:prstGeom prst="rect">
              <a:avLst/>
            </a:prstGeom>
            <a:noFill/>
          </p:spPr>
          <p:txBody>
            <a:bodyPr wrap="square">
              <a:spAutoFit/>
            </a:bodyPr>
            <a:lstStyle/>
            <a:p>
              <a:pPr>
                <a:lnSpc>
                  <a:spcPct val="150000"/>
                </a:lnSpc>
              </a:pPr>
              <a:r>
                <a:rPr lang="en-US" sz="4000" dirty="0">
                  <a:solidFill>
                    <a:srgbClr val="FF0000"/>
                  </a:solidFill>
                  <a:latin typeface="Arial "/>
                </a:rPr>
                <a:t>      Cho đường </a:t>
              </a:r>
              <a:r>
                <a:rPr lang="en-US" sz="4000" dirty="0" err="1">
                  <a:solidFill>
                    <a:srgbClr val="FF0000"/>
                  </a:solidFill>
                  <a:latin typeface="Arial "/>
                </a:rPr>
                <a:t>tròn</a:t>
              </a:r>
              <a:r>
                <a:rPr lang="en-US" sz="4000" dirty="0">
                  <a:solidFill>
                    <a:srgbClr val="FF0000"/>
                  </a:solidFill>
                  <a:latin typeface="Arial "/>
                </a:rPr>
                <a:t> (O;R) </a:t>
              </a:r>
              <a:r>
                <a:rPr lang="en-US" sz="4000" dirty="0" err="1">
                  <a:solidFill>
                    <a:srgbClr val="FF0000"/>
                  </a:solidFill>
                  <a:latin typeface="Arial "/>
                </a:rPr>
                <a:t>và</a:t>
              </a:r>
              <a:r>
                <a:rPr lang="en-US" sz="4000" dirty="0">
                  <a:solidFill>
                    <a:srgbClr val="FF0000"/>
                  </a:solidFill>
                  <a:latin typeface="Arial "/>
                </a:rPr>
                <a:t> điểm M </a:t>
              </a:r>
              <a:r>
                <a:rPr lang="en-US" sz="4000" dirty="0" err="1">
                  <a:solidFill>
                    <a:srgbClr val="FF0000"/>
                  </a:solidFill>
                  <a:latin typeface="Arial "/>
                </a:rPr>
                <a:t>nằm</a:t>
              </a:r>
              <a:r>
                <a:rPr lang="en-US" sz="4000" dirty="0">
                  <a:solidFill>
                    <a:srgbClr val="FF0000"/>
                  </a:solidFill>
                  <a:latin typeface="Arial "/>
                </a:rPr>
                <a:t> </a:t>
              </a:r>
              <a:r>
                <a:rPr lang="en-US" sz="4000" dirty="0" err="1">
                  <a:solidFill>
                    <a:srgbClr val="FF0000"/>
                  </a:solidFill>
                  <a:latin typeface="Arial "/>
                </a:rPr>
                <a:t>ngoài</a:t>
              </a:r>
              <a:r>
                <a:rPr lang="en-US" sz="4000" dirty="0">
                  <a:solidFill>
                    <a:srgbClr val="FF0000"/>
                  </a:solidFill>
                  <a:latin typeface="Arial "/>
                </a:rPr>
                <a:t> đường </a:t>
              </a:r>
              <a:r>
                <a:rPr lang="en-US" sz="4000" dirty="0" err="1">
                  <a:solidFill>
                    <a:srgbClr val="FF0000"/>
                  </a:solidFill>
                  <a:latin typeface="Arial "/>
                </a:rPr>
                <a:t>tròn</a:t>
              </a:r>
              <a:r>
                <a:rPr lang="en-US" sz="4000" dirty="0">
                  <a:solidFill>
                    <a:srgbClr val="FF0000"/>
                  </a:solidFill>
                  <a:latin typeface="Arial "/>
                </a:rPr>
                <a:t>. Hai đường thẳng c, d qua M </a:t>
              </a:r>
              <a:r>
                <a:rPr lang="en-US" sz="4000" dirty="0" err="1">
                  <a:solidFill>
                    <a:srgbClr val="FF0000"/>
                  </a:solidFill>
                  <a:latin typeface="Arial "/>
                </a:rPr>
                <a:t>lần</a:t>
              </a:r>
              <a:r>
                <a:rPr lang="en-US" sz="4000" dirty="0">
                  <a:solidFill>
                    <a:srgbClr val="FF0000"/>
                  </a:solidFill>
                  <a:latin typeface="Arial "/>
                </a:rPr>
                <a:t> </a:t>
              </a:r>
              <a:r>
                <a:rPr lang="en-US" sz="4000" dirty="0" err="1">
                  <a:solidFill>
                    <a:srgbClr val="FF0000"/>
                  </a:solidFill>
                  <a:latin typeface="Arial "/>
                </a:rPr>
                <a:t>lượt</a:t>
              </a:r>
              <a:r>
                <a:rPr lang="en-US" sz="4000" dirty="0">
                  <a:solidFill>
                    <a:srgbClr val="FF0000"/>
                  </a:solidFill>
                  <a:latin typeface="Arial "/>
                </a:rPr>
                <a:t> </a:t>
              </a:r>
              <a:r>
                <a:rPr lang="en-US" sz="4000" dirty="0" err="1">
                  <a:solidFill>
                    <a:srgbClr val="FF0000"/>
                  </a:solidFill>
                  <a:latin typeface="Arial "/>
                </a:rPr>
                <a:t>tiếp</a:t>
              </a:r>
              <a:r>
                <a:rPr lang="en-US" sz="4000" dirty="0">
                  <a:solidFill>
                    <a:srgbClr val="FF0000"/>
                  </a:solidFill>
                  <a:latin typeface="Arial "/>
                </a:rPr>
                <a:t> </a:t>
              </a:r>
              <a:r>
                <a:rPr lang="en-US" sz="4000" dirty="0" err="1">
                  <a:solidFill>
                    <a:srgbClr val="FF0000"/>
                  </a:solidFill>
                  <a:latin typeface="Arial "/>
                </a:rPr>
                <a:t>xúc</a:t>
              </a:r>
              <a:r>
                <a:rPr lang="en-US" sz="4000" dirty="0">
                  <a:solidFill>
                    <a:srgbClr val="FF0000"/>
                  </a:solidFill>
                  <a:latin typeface="Arial "/>
                </a:rPr>
                <a:t> với (O) </a:t>
              </a:r>
              <a:r>
                <a:rPr lang="en-US" sz="4000" dirty="0" err="1">
                  <a:solidFill>
                    <a:srgbClr val="FF0000"/>
                  </a:solidFill>
                  <a:latin typeface="Arial "/>
                </a:rPr>
                <a:t>tại</a:t>
              </a:r>
              <a:r>
                <a:rPr lang="en-US" sz="4000" dirty="0">
                  <a:solidFill>
                    <a:srgbClr val="FF0000"/>
                  </a:solidFill>
                  <a:latin typeface="Arial "/>
                </a:rPr>
                <a:t> A, B. </a:t>
              </a:r>
              <a:r>
                <a:rPr lang="en-US" sz="4000" dirty="0" err="1">
                  <a:solidFill>
                    <a:srgbClr val="FF0000"/>
                  </a:solidFill>
                  <a:latin typeface="Arial "/>
                </a:rPr>
                <a:t>Biết</a:t>
              </a:r>
              <a:r>
                <a:rPr lang="en-US" sz="4000" dirty="0">
                  <a:solidFill>
                    <a:srgbClr val="FF0000"/>
                  </a:solidFill>
                  <a:latin typeface="Arial "/>
                </a:rPr>
                <a:t>               .</a:t>
              </a:r>
            </a:p>
            <a:p>
              <a:pPr>
                <a:lnSpc>
                  <a:spcPct val="150000"/>
                </a:lnSpc>
              </a:pPr>
              <a:r>
                <a:rPr lang="en-US" sz="4000" dirty="0">
                  <a:solidFill>
                    <a:srgbClr val="FF0000"/>
                  </a:solidFill>
                  <a:latin typeface="Arial "/>
                </a:rPr>
                <a:t> </a:t>
              </a:r>
              <a:r>
                <a:rPr lang="en-US" sz="4000" dirty="0" err="1">
                  <a:solidFill>
                    <a:srgbClr val="FF0000"/>
                  </a:solidFill>
                  <a:latin typeface="Arial "/>
                </a:rPr>
                <a:t>Chứng</a:t>
              </a:r>
              <a:r>
                <a:rPr lang="en-US" sz="4000" dirty="0">
                  <a:solidFill>
                    <a:srgbClr val="FF0000"/>
                  </a:solidFill>
                  <a:latin typeface="Arial "/>
                </a:rPr>
                <a:t> </a:t>
              </a:r>
              <a:r>
                <a:rPr lang="en-US" sz="4000" dirty="0" err="1">
                  <a:solidFill>
                    <a:srgbClr val="FF0000"/>
                  </a:solidFill>
                  <a:latin typeface="Arial "/>
                </a:rPr>
                <a:t>minh</a:t>
              </a:r>
              <a:r>
                <a:rPr lang="en-US" sz="4000" dirty="0">
                  <a:solidFill>
                    <a:srgbClr val="FF0000"/>
                  </a:solidFill>
                  <a:latin typeface="Arial "/>
                </a:rPr>
                <a:t> AB=R.</a:t>
              </a:r>
            </a:p>
          </p:txBody>
        </p:sp>
        <p:graphicFrame>
          <p:nvGraphicFramePr>
            <p:cNvPr id="6" name="Object 5">
              <a:extLst>
                <a:ext uri="{FF2B5EF4-FFF2-40B4-BE49-F238E27FC236}">
                  <a16:creationId xmlns:a16="http://schemas.microsoft.com/office/drawing/2014/main" id="{FF4E638E-B00C-2E01-7BBB-FEE88675545E}"/>
                </a:ext>
              </a:extLst>
            </p:cNvPr>
            <p:cNvGraphicFramePr>
              <a:graphicFrameLocks noChangeAspect="1"/>
            </p:cNvGraphicFramePr>
            <p:nvPr>
              <p:extLst>
                <p:ext uri="{D42A27DB-BD31-4B8C-83A1-F6EECF244321}">
                  <p14:modId xmlns:p14="http://schemas.microsoft.com/office/powerpoint/2010/main" val="36737624"/>
                </p:ext>
              </p:extLst>
            </p:nvPr>
          </p:nvGraphicFramePr>
          <p:xfrm>
            <a:off x="7719157" y="2191148"/>
            <a:ext cx="1330590" cy="729275"/>
          </p:xfrm>
          <a:graphic>
            <a:graphicData uri="http://schemas.openxmlformats.org/presentationml/2006/ole">
              <mc:AlternateContent xmlns:mc="http://schemas.openxmlformats.org/markup-compatibility/2006">
                <mc:Choice xmlns:v="urn:schemas-microsoft-com:vml" Requires="v">
                  <p:oleObj name="Equation" r:id="rId12" imgW="799920" imgH="228600" progId="Equation.DSMT4">
                    <p:embed/>
                  </p:oleObj>
                </mc:Choice>
                <mc:Fallback>
                  <p:oleObj name="Equation" r:id="rId12" imgW="799920" imgH="228600" progId="Equation.DSMT4">
                    <p:embed/>
                    <p:pic>
                      <p:nvPicPr>
                        <p:cNvPr id="13" name="Object 12">
                          <a:extLst>
                            <a:ext uri="{FF2B5EF4-FFF2-40B4-BE49-F238E27FC236}">
                              <a16:creationId xmlns:a16="http://schemas.microsoft.com/office/drawing/2014/main" id="{FF4E638E-B00C-2E01-7BBB-FEE88675545E}"/>
                            </a:ext>
                          </a:extLst>
                        </p:cNvPr>
                        <p:cNvPicPr/>
                        <p:nvPr/>
                      </p:nvPicPr>
                      <p:blipFill>
                        <a:blip r:embed="rId13"/>
                        <a:stretch>
                          <a:fillRect/>
                        </a:stretch>
                      </p:blipFill>
                      <p:spPr>
                        <a:xfrm>
                          <a:off x="7719157" y="2191148"/>
                          <a:ext cx="1330590" cy="729275"/>
                        </a:xfrm>
                        <a:prstGeom prst="rect">
                          <a:avLst/>
                        </a:prstGeom>
                      </p:spPr>
                    </p:pic>
                  </p:oleObj>
                </mc:Fallback>
              </mc:AlternateContent>
            </a:graphicData>
          </a:graphic>
        </p:graphicFrame>
      </p:grpSp>
      <p:grpSp>
        <p:nvGrpSpPr>
          <p:cNvPr id="7" name="Group 6">
            <a:extLst>
              <a:ext uri="{FF2B5EF4-FFF2-40B4-BE49-F238E27FC236}">
                <a16:creationId xmlns:a16="http://schemas.microsoft.com/office/drawing/2014/main" id="{27C88DBF-AC41-60F2-7A07-F55F9425C735}"/>
              </a:ext>
            </a:extLst>
          </p:cNvPr>
          <p:cNvGrpSpPr/>
          <p:nvPr/>
        </p:nvGrpSpPr>
        <p:grpSpPr>
          <a:xfrm>
            <a:off x="2285607" y="4194886"/>
            <a:ext cx="11992341" cy="1575366"/>
            <a:chOff x="2126755" y="3777084"/>
            <a:chExt cx="11992341" cy="1575366"/>
          </a:xfrm>
        </p:grpSpPr>
        <p:sp>
          <p:nvSpPr>
            <p:cNvPr id="8" name="TextBox 7">
              <a:extLst>
                <a:ext uri="{FF2B5EF4-FFF2-40B4-BE49-F238E27FC236}">
                  <a16:creationId xmlns:a16="http://schemas.microsoft.com/office/drawing/2014/main" id="{D136B247-8C44-3568-C6E2-8CE040711A2A}"/>
                </a:ext>
              </a:extLst>
            </p:cNvPr>
            <p:cNvSpPr txBox="1"/>
            <p:nvPr/>
          </p:nvSpPr>
          <p:spPr>
            <a:xfrm>
              <a:off x="2126755" y="3777084"/>
              <a:ext cx="11992341" cy="916276"/>
            </a:xfrm>
            <a:prstGeom prst="rect">
              <a:avLst/>
            </a:prstGeom>
            <a:noFill/>
          </p:spPr>
          <p:txBody>
            <a:bodyPr wrap="square">
              <a:spAutoFit/>
            </a:bodyPr>
            <a:lstStyle/>
            <a:p>
              <a:pPr algn="just">
                <a:lnSpc>
                  <a:spcPct val="150000"/>
                </a:lnSpc>
              </a:pPr>
              <a:r>
                <a:rPr lang="vi-VN" sz="4000" b="1" i="0" dirty="0">
                  <a:effectLst/>
                </a:rPr>
                <a:t>Xét tứ giác OAMB có: </a:t>
              </a:r>
              <a:endParaRPr lang="en-US" sz="4000" b="1" i="0" dirty="0">
                <a:effectLst/>
              </a:endParaRPr>
            </a:p>
          </p:txBody>
        </p:sp>
        <p:graphicFrame>
          <p:nvGraphicFramePr>
            <p:cNvPr id="10" name="Object 9">
              <a:extLst>
                <a:ext uri="{FF2B5EF4-FFF2-40B4-BE49-F238E27FC236}">
                  <a16:creationId xmlns:a16="http://schemas.microsoft.com/office/drawing/2014/main" id="{74EE089F-ACC0-D999-8142-951677A74C3D}"/>
                </a:ext>
              </a:extLst>
            </p:cNvPr>
            <p:cNvGraphicFramePr>
              <a:graphicFrameLocks noChangeAspect="1"/>
            </p:cNvGraphicFramePr>
            <p:nvPr>
              <p:extLst>
                <p:ext uri="{D42A27DB-BD31-4B8C-83A1-F6EECF244321}">
                  <p14:modId xmlns:p14="http://schemas.microsoft.com/office/powerpoint/2010/main" val="3294531761"/>
                </p:ext>
              </p:extLst>
            </p:nvPr>
          </p:nvGraphicFramePr>
          <p:xfrm>
            <a:off x="2692376" y="4582512"/>
            <a:ext cx="7612063" cy="769938"/>
          </p:xfrm>
          <a:graphic>
            <a:graphicData uri="http://schemas.openxmlformats.org/presentationml/2006/ole">
              <mc:AlternateContent xmlns:mc="http://schemas.openxmlformats.org/markup-compatibility/2006">
                <mc:Choice xmlns:v="urn:schemas-microsoft-com:vml" Requires="v">
                  <p:oleObj name="Equation" r:id="rId14" imgW="2260440" imgH="228600" progId="Equation.DSMT4">
                    <p:embed/>
                  </p:oleObj>
                </mc:Choice>
                <mc:Fallback>
                  <p:oleObj name="Equation" r:id="rId14" imgW="2260440" imgH="228600" progId="Equation.DSMT4">
                    <p:embed/>
                    <p:pic>
                      <p:nvPicPr>
                        <p:cNvPr id="21" name="Object 20">
                          <a:extLst>
                            <a:ext uri="{FF2B5EF4-FFF2-40B4-BE49-F238E27FC236}">
                              <a16:creationId xmlns:a16="http://schemas.microsoft.com/office/drawing/2014/main" id="{A689D4B2-34AD-F04D-C0F1-9EAF961535A5}"/>
                            </a:ext>
                          </a:extLst>
                        </p:cNvPr>
                        <p:cNvPicPr/>
                        <p:nvPr/>
                      </p:nvPicPr>
                      <p:blipFill>
                        <a:blip r:embed="rId15"/>
                        <a:stretch>
                          <a:fillRect/>
                        </a:stretch>
                      </p:blipFill>
                      <p:spPr>
                        <a:xfrm>
                          <a:off x="2692376" y="4582512"/>
                          <a:ext cx="7612063" cy="769938"/>
                        </a:xfrm>
                        <a:prstGeom prst="rect">
                          <a:avLst/>
                        </a:prstGeom>
                      </p:spPr>
                    </p:pic>
                  </p:oleObj>
                </mc:Fallback>
              </mc:AlternateContent>
            </a:graphicData>
          </a:graphic>
        </p:graphicFrame>
      </p:grpSp>
      <p:graphicFrame>
        <p:nvGraphicFramePr>
          <p:cNvPr id="31" name="Object 30">
            <a:extLst>
              <a:ext uri="{FF2B5EF4-FFF2-40B4-BE49-F238E27FC236}">
                <a16:creationId xmlns:a16="http://schemas.microsoft.com/office/drawing/2014/main" id="{900B7C88-1C9E-917D-96DD-463C83A411BC}"/>
              </a:ext>
            </a:extLst>
          </p:cNvPr>
          <p:cNvGraphicFramePr>
            <a:graphicFrameLocks noChangeAspect="1"/>
          </p:cNvGraphicFramePr>
          <p:nvPr>
            <p:extLst>
              <p:ext uri="{D42A27DB-BD31-4B8C-83A1-F6EECF244321}">
                <p14:modId xmlns:p14="http://schemas.microsoft.com/office/powerpoint/2010/main" val="1942832139"/>
              </p:ext>
            </p:extLst>
          </p:nvPr>
        </p:nvGraphicFramePr>
        <p:xfrm>
          <a:off x="2210841" y="5761928"/>
          <a:ext cx="8896351" cy="1881187"/>
        </p:xfrm>
        <a:graphic>
          <a:graphicData uri="http://schemas.openxmlformats.org/presentationml/2006/ole">
            <mc:AlternateContent xmlns:mc="http://schemas.openxmlformats.org/markup-compatibility/2006">
              <mc:Choice xmlns:v="urn:schemas-microsoft-com:vml" Requires="v">
                <p:oleObj name="Equation" r:id="rId16" imgW="2641320" imgH="558720" progId="Equation.DSMT4">
                  <p:embed/>
                </p:oleObj>
              </mc:Choice>
              <mc:Fallback>
                <p:oleObj name="Equation" r:id="rId16" imgW="2641320" imgH="558720" progId="Equation.DSMT4">
                  <p:embed/>
                  <p:pic>
                    <p:nvPicPr>
                      <p:cNvPr id="11" name="Object 10">
                        <a:extLst>
                          <a:ext uri="{FF2B5EF4-FFF2-40B4-BE49-F238E27FC236}">
                            <a16:creationId xmlns:a16="http://schemas.microsoft.com/office/drawing/2014/main" id="{C2A380DB-C534-F56A-25A4-960A939DF9D9}"/>
                          </a:ext>
                        </a:extLst>
                      </p:cNvPr>
                      <p:cNvPicPr/>
                      <p:nvPr/>
                    </p:nvPicPr>
                    <p:blipFill>
                      <a:blip r:embed="rId17"/>
                      <a:stretch>
                        <a:fillRect/>
                      </a:stretch>
                    </p:blipFill>
                    <p:spPr>
                      <a:xfrm>
                        <a:off x="2210841" y="5761928"/>
                        <a:ext cx="8896351" cy="1881187"/>
                      </a:xfrm>
                      <a:prstGeom prst="rect">
                        <a:avLst/>
                      </a:prstGeom>
                    </p:spPr>
                  </p:pic>
                </p:oleObj>
              </mc:Fallback>
            </mc:AlternateContent>
          </a:graphicData>
        </a:graphic>
      </p:graphicFrame>
      <p:sp>
        <p:nvSpPr>
          <p:cNvPr id="34" name="TextBox 33">
            <a:extLst>
              <a:ext uri="{FF2B5EF4-FFF2-40B4-BE49-F238E27FC236}">
                <a16:creationId xmlns:a16="http://schemas.microsoft.com/office/drawing/2014/main" id="{5C6F7DD8-E49D-5E4E-3459-6D56DE8F545E}"/>
              </a:ext>
            </a:extLst>
          </p:cNvPr>
          <p:cNvSpPr txBox="1"/>
          <p:nvPr/>
        </p:nvSpPr>
        <p:spPr>
          <a:xfrm>
            <a:off x="2121926" y="9195332"/>
            <a:ext cx="11992341" cy="901593"/>
          </a:xfrm>
          <a:prstGeom prst="rect">
            <a:avLst/>
          </a:prstGeom>
          <a:noFill/>
        </p:spPr>
        <p:txBody>
          <a:bodyPr wrap="square">
            <a:spAutoFit/>
          </a:bodyPr>
          <a:lstStyle/>
          <a:p>
            <a:pPr algn="just">
              <a:lnSpc>
                <a:spcPct val="150000"/>
              </a:lnSpc>
            </a:pPr>
            <a:r>
              <a:rPr lang="vi-VN" sz="4000" b="1" i="0" dirty="0">
                <a:effectLst/>
              </a:rPr>
              <a:t>Do đó AB = OA = OB = R.</a:t>
            </a:r>
          </a:p>
        </p:txBody>
      </p:sp>
    </p:spTree>
    <p:extLst>
      <p:ext uri="{BB962C8B-B14F-4D97-AF65-F5344CB8AC3E}">
        <p14:creationId xmlns:p14="http://schemas.microsoft.com/office/powerpoint/2010/main" val="132101069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fade">
                                      <p:cBhvr>
                                        <p:cTn id="26" dur="1000"/>
                                        <p:tgtEl>
                                          <p:spTgt spid="31"/>
                                        </p:tgtEl>
                                      </p:cBhvr>
                                    </p:animEffect>
                                    <p:anim calcmode="lin" valueType="num">
                                      <p:cBhvr>
                                        <p:cTn id="27" dur="1000" fill="hold"/>
                                        <p:tgtEl>
                                          <p:spTgt spid="31"/>
                                        </p:tgtEl>
                                        <p:attrNameLst>
                                          <p:attrName>ppt_x</p:attrName>
                                        </p:attrNameLst>
                                      </p:cBhvr>
                                      <p:tavLst>
                                        <p:tav tm="0">
                                          <p:val>
                                            <p:strVal val="#ppt_x"/>
                                          </p:val>
                                        </p:tav>
                                        <p:tav tm="100000">
                                          <p:val>
                                            <p:strVal val="#ppt_x"/>
                                          </p:val>
                                        </p:tav>
                                      </p:tavLst>
                                    </p:anim>
                                    <p:anim calcmode="lin" valueType="num">
                                      <p:cBhvr>
                                        <p:cTn id="28"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fade">
                                      <p:cBhvr>
                                        <p:cTn id="33" dur="1000"/>
                                        <p:tgtEl>
                                          <p:spTgt spid="28"/>
                                        </p:tgtEl>
                                      </p:cBhvr>
                                    </p:animEffect>
                                    <p:anim calcmode="lin" valueType="num">
                                      <p:cBhvr>
                                        <p:cTn id="34" dur="1000" fill="hold"/>
                                        <p:tgtEl>
                                          <p:spTgt spid="28"/>
                                        </p:tgtEl>
                                        <p:attrNameLst>
                                          <p:attrName>ppt_x</p:attrName>
                                        </p:attrNameLst>
                                      </p:cBhvr>
                                      <p:tavLst>
                                        <p:tav tm="0">
                                          <p:val>
                                            <p:strVal val="#ppt_x"/>
                                          </p:val>
                                        </p:tav>
                                        <p:tav tm="100000">
                                          <p:val>
                                            <p:strVal val="#ppt_x"/>
                                          </p:val>
                                        </p:tav>
                                      </p:tavLst>
                                    </p:anim>
                                    <p:anim calcmode="lin" valueType="num">
                                      <p:cBhvr>
                                        <p:cTn id="35"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fade">
                                      <p:cBhvr>
                                        <p:cTn id="40" dur="1000"/>
                                        <p:tgtEl>
                                          <p:spTgt spid="34"/>
                                        </p:tgtEl>
                                      </p:cBhvr>
                                    </p:animEffect>
                                    <p:anim calcmode="lin" valueType="num">
                                      <p:cBhvr>
                                        <p:cTn id="41" dur="1000" fill="hold"/>
                                        <p:tgtEl>
                                          <p:spTgt spid="34"/>
                                        </p:tgtEl>
                                        <p:attrNameLst>
                                          <p:attrName>ppt_x</p:attrName>
                                        </p:attrNameLst>
                                      </p:cBhvr>
                                      <p:tavLst>
                                        <p:tav tm="0">
                                          <p:val>
                                            <p:strVal val="#ppt_x"/>
                                          </p:val>
                                        </p:tav>
                                        <p:tav tm="100000">
                                          <p:val>
                                            <p:strVal val="#ppt_x"/>
                                          </p:val>
                                        </p:tav>
                                      </p:tavLst>
                                    </p:anim>
                                    <p:anim calcmode="lin" valueType="num">
                                      <p:cBhvr>
                                        <p:cTn id="42"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6000" r="-6000"/>
          </a:stretch>
        </a:blipFill>
        <a:effectLst/>
      </p:bgPr>
    </p:bg>
    <p:spTree>
      <p:nvGrpSpPr>
        <p:cNvPr id="1" name=""/>
        <p:cNvGrpSpPr/>
        <p:nvPr/>
      </p:nvGrpSpPr>
      <p:grpSpPr>
        <a:xfrm>
          <a:off x="0" y="0"/>
          <a:ext cx="0" cy="0"/>
          <a:chOff x="0" y="0"/>
          <a:chExt cx="0" cy="0"/>
        </a:xfrm>
      </p:grpSpPr>
      <p:sp>
        <p:nvSpPr>
          <p:cNvPr id="4" name="Rectangle 3"/>
          <p:cNvSpPr/>
          <p:nvPr/>
        </p:nvSpPr>
        <p:spPr>
          <a:xfrm>
            <a:off x="5488006" y="107096"/>
            <a:ext cx="9435916" cy="3508653"/>
          </a:xfrm>
          <a:prstGeom prst="rect">
            <a:avLst/>
          </a:prstGeom>
          <a:noFill/>
        </p:spPr>
        <p:txBody>
          <a:bodyPr wrap="none" lIns="182880" tIns="91440" rIns="182880" bIns="9144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0800" b="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Cọp ơi! </a:t>
            </a:r>
          </a:p>
          <a:p>
            <a:pPr algn="ctr"/>
            <a:r>
              <a:rPr lang="en-US" sz="10800" b="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Cậu ở đâu thế ?</a:t>
            </a:r>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966960" y="6079279"/>
            <a:ext cx="3129040" cy="2995890"/>
          </a:xfrm>
          <a:prstGeom prst="rect">
            <a:avLst/>
          </a:prstGeom>
        </p:spPr>
      </p:pic>
      <p:sp>
        <p:nvSpPr>
          <p:cNvPr id="14" name="Rectangle 13"/>
          <p:cNvSpPr/>
          <p:nvPr/>
        </p:nvSpPr>
        <p:spPr>
          <a:xfrm>
            <a:off x="6205917" y="5600700"/>
            <a:ext cx="5071686" cy="3200400"/>
          </a:xfrm>
          <a:prstGeom prst="rect">
            <a:avLst/>
          </a:prstGeom>
          <a:noFill/>
        </p:spPr>
        <p:txBody>
          <a:bodyPr wrap="none">
            <a:prstTxWarp prst="textFadeLeft">
              <a:avLst/>
            </a:prstTxWarp>
            <a:spAutoFit/>
          </a:bodyPr>
          <a:lstStyle/>
          <a:p>
            <a:r>
              <a:rPr lang="en-US" sz="3600" b="1">
                <a:solidFill>
                  <a:srgbClr val="002060"/>
                </a:solidFill>
                <a:latin typeface="Times New Roman" pitchFamily="18" charset="0"/>
                <a:cs typeface="Times New Roman" pitchFamily="18" charset="0"/>
              </a:rPr>
              <a:t>TỚ SẼ TÌM RA CẬU</a:t>
            </a:r>
          </a:p>
        </p:txBody>
      </p:sp>
      <p:pic>
        <p:nvPicPr>
          <p:cNvPr id="16" name="Crystal.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77600" y="10782300"/>
            <a:ext cx="1219200" cy="1219200"/>
          </a:xfrm>
          <a:prstGeom prst="rect">
            <a:avLst/>
          </a:prstGeom>
        </p:spPr>
      </p:pic>
      <p:pic>
        <p:nvPicPr>
          <p:cNvPr id="17" name="Picture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06819" y="1262628"/>
            <a:ext cx="5886450" cy="2971800"/>
          </a:xfrm>
          <a:prstGeom prst="rect">
            <a:avLst/>
          </a:prstGeom>
        </p:spPr>
      </p:pic>
      <p:pic>
        <p:nvPicPr>
          <p:cNvPr id="18" name="Picture 1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387519" y="6112700"/>
            <a:ext cx="4133850" cy="2628900"/>
          </a:xfrm>
          <a:prstGeom prst="rect">
            <a:avLst/>
          </a:prstGeom>
        </p:spPr>
      </p:pic>
      <p:pic>
        <p:nvPicPr>
          <p:cNvPr id="19" name="Picture 1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57765" y="5226904"/>
            <a:ext cx="528638" cy="830996"/>
          </a:xfrm>
          <a:prstGeom prst="rect">
            <a:avLst/>
          </a:prstGeom>
        </p:spPr>
      </p:pic>
    </p:spTree>
    <p:extLst>
      <p:ext uri="{BB962C8B-B14F-4D97-AF65-F5344CB8AC3E}">
        <p14:creationId xmlns:p14="http://schemas.microsoft.com/office/powerpoint/2010/main" val="2400958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3925" fill="hold"/>
                                        <p:tgtEl>
                                          <p:spTgt spid="16"/>
                                        </p:tgtEl>
                                      </p:cBhvr>
                                    </p:cmd>
                                  </p:childTnLst>
                                </p:cTn>
                              </p:par>
                              <p:par>
                                <p:cTn id="7" presetID="26" presetClass="emph" presetSubtype="0" repeatCount="indefinite" fill="hold" grpId="0" nodeType="withEffect">
                                  <p:stCondLst>
                                    <p:cond delay="0"/>
                                  </p:stCondLst>
                                  <p:childTnLst>
                                    <p:animEffect transition="out" filter="fade">
                                      <p:cBhvr>
                                        <p:cTn id="8" dur="500" tmFilter="0, 0; .2, .5; .8, .5; 1, 0"/>
                                        <p:tgtEl>
                                          <p:spTgt spid="4"/>
                                        </p:tgtEl>
                                      </p:cBhvr>
                                    </p:animEffect>
                                    <p:animScale>
                                      <p:cBhvr>
                                        <p:cTn id="9" dur="250" autoRev="1" fill="hold"/>
                                        <p:tgtEl>
                                          <p:spTgt spid="4"/>
                                        </p:tgtEl>
                                      </p:cBhvr>
                                      <p:by x="105000" y="105000"/>
                                    </p:animScale>
                                  </p:childTnLst>
                                </p:cTn>
                              </p:par>
                              <p:par>
                                <p:cTn id="10" presetID="41" presetClass="entr" presetSubtype="0" repeatCount="indefinite" fill="hold" grpId="0" nodeType="withEffect">
                                  <p:stCondLst>
                                    <p:cond delay="0"/>
                                  </p:stCondLst>
                                  <p:iterate type="lt">
                                    <p:tmPct val="10000"/>
                                  </p:iterate>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14"/>
                                        </p:tgtEl>
                                        <p:attrNameLst>
                                          <p:attrName>ppt_y</p:attrName>
                                        </p:attrNameLst>
                                      </p:cBhvr>
                                      <p:tavLst>
                                        <p:tav tm="0">
                                          <p:val>
                                            <p:strVal val="#ppt_y"/>
                                          </p:val>
                                        </p:tav>
                                        <p:tav tm="100000">
                                          <p:val>
                                            <p:strVal val="#ppt_y"/>
                                          </p:val>
                                        </p:tav>
                                      </p:tavLst>
                                    </p:anim>
                                    <p:anim calcmode="lin" valueType="num">
                                      <p:cBhvr>
                                        <p:cTn id="14" dur="50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14"/>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16"/>
                </p:tgtEl>
              </p:cMediaNode>
            </p:audio>
          </p:childTnLst>
        </p:cTn>
      </p:par>
    </p:tnLst>
    <p:bldLst>
      <p:bldP spid="4" grpId="0"/>
      <p:bldP spid="14"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9">
            <a:lum/>
          </a:blip>
          <a:srcRect/>
          <a:stretch>
            <a:fillRect l="-6000" r="-6000"/>
          </a:stretch>
        </a:blipFill>
        <a:effectLst/>
      </p:bgPr>
    </p:bg>
    <p:spTree>
      <p:nvGrpSpPr>
        <p:cNvPr id="1" name=""/>
        <p:cNvGrpSpPr/>
        <p:nvPr/>
      </p:nvGrpSpPr>
      <p:grpSpPr>
        <a:xfrm>
          <a:off x="0" y="0"/>
          <a:ext cx="0" cy="0"/>
          <a:chOff x="0" y="0"/>
          <a:chExt cx="0" cy="0"/>
        </a:xfrm>
      </p:grpSpPr>
      <p:grpSp>
        <p:nvGrpSpPr>
          <p:cNvPr id="33" name="Group 32"/>
          <p:cNvGrpSpPr/>
          <p:nvPr/>
        </p:nvGrpSpPr>
        <p:grpSpPr>
          <a:xfrm>
            <a:off x="531895" y="2332558"/>
            <a:ext cx="6336326" cy="3539851"/>
            <a:chOff x="774506" y="3290058"/>
            <a:chExt cx="1174917" cy="1109571"/>
          </a:xfrm>
        </p:grpSpPr>
        <p:pic>
          <p:nvPicPr>
            <p:cNvPr id="34" name="Picture 33"/>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0" b="90000" l="10000" r="90000"/>
                      </a14:imgEffect>
                      <a14:imgEffect>
                        <a14:saturation sat="400000"/>
                      </a14:imgEffect>
                    </a14:imgLayer>
                  </a14:imgProps>
                </a:ext>
                <a:ext uri="{28A0092B-C50C-407E-A947-70E740481C1C}">
                  <a14:useLocalDpi xmlns:a14="http://schemas.microsoft.com/office/drawing/2010/main" val="0"/>
                </a:ext>
              </a:extLst>
            </a:blip>
            <a:srcRect l="16111" t="21481" r="25741" b="21852"/>
            <a:stretch/>
          </p:blipFill>
          <p:spPr>
            <a:xfrm>
              <a:off x="810843" y="3290058"/>
              <a:ext cx="1138580" cy="1109571"/>
            </a:xfrm>
            <a:prstGeom prst="rect">
              <a:avLst/>
            </a:prstGeom>
          </p:spPr>
        </p:pic>
        <p:sp>
          <p:nvSpPr>
            <p:cNvPr id="35" name="TextBox 34"/>
            <p:cNvSpPr txBox="1"/>
            <p:nvPr/>
          </p:nvSpPr>
          <p:spPr>
            <a:xfrm>
              <a:off x="774506" y="3401735"/>
              <a:ext cx="1021136" cy="955082"/>
            </a:xfrm>
            <a:prstGeom prst="rect">
              <a:avLst/>
            </a:prstGeom>
            <a:noFill/>
          </p:spPr>
          <p:txBody>
            <a:bodyPr wrap="square" rtlCol="0">
              <a:spAutoFit/>
            </a:bodyPr>
            <a:lstStyle/>
            <a:p>
              <a:pPr algn="ctr"/>
              <a:r>
                <a:rPr lang="en-US" sz="4800" b="1" dirty="0">
                  <a:solidFill>
                    <a:schemeClr val="bg1"/>
                  </a:solidFill>
                  <a:latin typeface="Times New Roman" pitchFamily="18" charset="0"/>
                  <a:cs typeface="Times New Roman" pitchFamily="18" charset="0"/>
                </a:rPr>
                <a:t>B. </a:t>
              </a:r>
              <a:r>
                <a:rPr lang="en-US" altLang="en-US" sz="4800" b="1" dirty="0">
                  <a:solidFill>
                    <a:schemeClr val="bg1"/>
                  </a:solidFill>
                  <a:latin typeface="Arial" panose="020B0604020202020204" pitchFamily="34" charset="0"/>
                </a:rPr>
                <a:t>Đường thẳng </a:t>
              </a:r>
              <a:r>
                <a:rPr lang="en-US" altLang="en-US" sz="4800" b="1" dirty="0" err="1">
                  <a:solidFill>
                    <a:schemeClr val="bg1"/>
                  </a:solidFill>
                  <a:latin typeface="Arial" panose="020B0604020202020204" pitchFamily="34" charset="0"/>
                </a:rPr>
                <a:t>vuông</a:t>
              </a:r>
              <a:r>
                <a:rPr lang="en-US" altLang="en-US" sz="4800" b="1" dirty="0">
                  <a:solidFill>
                    <a:schemeClr val="bg1"/>
                  </a:solidFill>
                  <a:latin typeface="Arial" panose="020B0604020202020204" pitchFamily="34" charset="0"/>
                </a:rPr>
                <a:t> góc với </a:t>
              </a:r>
              <a:r>
                <a:rPr lang="en-US" altLang="en-US" sz="4800" b="1" dirty="0" err="1">
                  <a:solidFill>
                    <a:schemeClr val="bg1"/>
                  </a:solidFill>
                  <a:latin typeface="Arial" panose="020B0604020202020204" pitchFamily="34" charset="0"/>
                </a:rPr>
                <a:t>bán</a:t>
              </a:r>
              <a:r>
                <a:rPr lang="en-US" altLang="en-US" sz="4800" b="1" dirty="0">
                  <a:solidFill>
                    <a:schemeClr val="bg1"/>
                  </a:solidFill>
                  <a:latin typeface="Arial" panose="020B0604020202020204" pitchFamily="34" charset="0"/>
                </a:rPr>
                <a:t> </a:t>
              </a:r>
              <a:r>
                <a:rPr lang="en-US" altLang="en-US" sz="4800" b="1" dirty="0" err="1">
                  <a:solidFill>
                    <a:schemeClr val="bg1"/>
                  </a:solidFill>
                  <a:latin typeface="Arial" panose="020B0604020202020204" pitchFamily="34" charset="0"/>
                </a:rPr>
                <a:t>kính</a:t>
              </a:r>
              <a:r>
                <a:rPr lang="en-US" altLang="en-US" sz="4800" b="1" dirty="0">
                  <a:solidFill>
                    <a:schemeClr val="bg1"/>
                  </a:solidFill>
                  <a:latin typeface="Arial" panose="020B0604020202020204" pitchFamily="34" charset="0"/>
                </a:rPr>
                <a:t> của đường </a:t>
              </a:r>
              <a:r>
                <a:rPr lang="en-US" altLang="en-US" sz="4800" b="1" dirty="0" err="1">
                  <a:solidFill>
                    <a:schemeClr val="bg1"/>
                  </a:solidFill>
                  <a:latin typeface="Arial" panose="020B0604020202020204" pitchFamily="34" charset="0"/>
                </a:rPr>
                <a:t>tròn</a:t>
              </a:r>
              <a:r>
                <a:rPr lang="en-US" altLang="en-US" sz="4800" b="1" dirty="0">
                  <a:solidFill>
                    <a:schemeClr val="bg1"/>
                  </a:solidFill>
                  <a:latin typeface="Arial" panose="020B0604020202020204" pitchFamily="34" charset="0"/>
                </a:rPr>
                <a:t> </a:t>
              </a:r>
            </a:p>
          </p:txBody>
        </p:sp>
      </p:grpSp>
      <p:grpSp>
        <p:nvGrpSpPr>
          <p:cNvPr id="45" name="Group 44"/>
          <p:cNvGrpSpPr/>
          <p:nvPr/>
        </p:nvGrpSpPr>
        <p:grpSpPr>
          <a:xfrm>
            <a:off x="10434890" y="2142532"/>
            <a:ext cx="5547749" cy="4191399"/>
            <a:chOff x="842620" y="3341516"/>
            <a:chExt cx="1138580" cy="1109571"/>
          </a:xfrm>
        </p:grpSpPr>
        <p:pic>
          <p:nvPicPr>
            <p:cNvPr id="46" name="Picture 45"/>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0" b="90000" l="10000" r="90000"/>
                      </a14:imgEffect>
                      <a14:imgEffect>
                        <a14:saturation sat="400000"/>
                      </a14:imgEffect>
                    </a14:imgLayer>
                  </a14:imgProps>
                </a:ext>
                <a:ext uri="{28A0092B-C50C-407E-A947-70E740481C1C}">
                  <a14:useLocalDpi xmlns:a14="http://schemas.microsoft.com/office/drawing/2010/main" val="0"/>
                </a:ext>
              </a:extLst>
            </a:blip>
            <a:srcRect l="16111" t="21481" r="25741" b="21852"/>
            <a:stretch/>
          </p:blipFill>
          <p:spPr>
            <a:xfrm>
              <a:off x="842620" y="3341516"/>
              <a:ext cx="1138580" cy="1109571"/>
            </a:xfrm>
            <a:prstGeom prst="rect">
              <a:avLst/>
            </a:prstGeom>
          </p:spPr>
        </p:pic>
        <p:sp>
          <p:nvSpPr>
            <p:cNvPr id="47" name="TextBox 46"/>
            <p:cNvSpPr txBox="1"/>
            <p:nvPr/>
          </p:nvSpPr>
          <p:spPr>
            <a:xfrm>
              <a:off x="846806" y="3528133"/>
              <a:ext cx="1101785" cy="806616"/>
            </a:xfrm>
            <a:prstGeom prst="rect">
              <a:avLst/>
            </a:prstGeom>
            <a:noFill/>
          </p:spPr>
          <p:txBody>
            <a:bodyPr wrap="square" rtlCol="0">
              <a:spAutoFit/>
            </a:bodyPr>
            <a:lstStyle/>
            <a:p>
              <a:pPr algn="ctr"/>
              <a:r>
                <a:rPr lang="en-US" sz="4800" b="1" dirty="0">
                  <a:solidFill>
                    <a:schemeClr val="bg1"/>
                  </a:solidFill>
                  <a:latin typeface="Times New Roman" pitchFamily="18" charset="0"/>
                  <a:cs typeface="Times New Roman" pitchFamily="18" charset="0"/>
                </a:rPr>
                <a:t>D. </a:t>
              </a:r>
              <a:r>
                <a:rPr lang="en-US" altLang="en-US" sz="4800" b="1" dirty="0">
                  <a:solidFill>
                    <a:schemeClr val="bg1"/>
                  </a:solidFill>
                  <a:latin typeface="Arial" panose="020B0604020202020204" pitchFamily="34" charset="0"/>
                </a:rPr>
                <a:t>Đường thẳng </a:t>
              </a:r>
              <a:r>
                <a:rPr lang="en-US" altLang="en-US" sz="4800" b="1" dirty="0" err="1">
                  <a:solidFill>
                    <a:schemeClr val="bg1"/>
                  </a:solidFill>
                  <a:latin typeface="Arial" panose="020B0604020202020204" pitchFamily="34" charset="0"/>
                </a:rPr>
                <a:t>cắt</a:t>
              </a:r>
              <a:r>
                <a:rPr lang="en-US" altLang="en-US" sz="4800" b="1" dirty="0">
                  <a:solidFill>
                    <a:schemeClr val="bg1"/>
                  </a:solidFill>
                  <a:latin typeface="Arial" panose="020B0604020202020204" pitchFamily="34" charset="0"/>
                </a:rPr>
                <a:t> đường </a:t>
              </a:r>
              <a:r>
                <a:rPr lang="en-US" altLang="en-US" sz="4800" b="1" dirty="0" err="1">
                  <a:solidFill>
                    <a:schemeClr val="bg1"/>
                  </a:solidFill>
                  <a:latin typeface="Arial" panose="020B0604020202020204" pitchFamily="34" charset="0"/>
                </a:rPr>
                <a:t>tròn</a:t>
              </a:r>
              <a:r>
                <a:rPr lang="en-US" altLang="en-US" sz="4800" b="1" dirty="0">
                  <a:solidFill>
                    <a:schemeClr val="bg1"/>
                  </a:solidFill>
                  <a:latin typeface="Arial" panose="020B0604020202020204" pitchFamily="34" charset="0"/>
                </a:rPr>
                <a:t> </a:t>
              </a:r>
              <a:r>
                <a:rPr lang="en-US" altLang="en-US" sz="4800" b="1" dirty="0" err="1">
                  <a:solidFill>
                    <a:schemeClr val="bg1"/>
                  </a:solidFill>
                  <a:latin typeface="Arial" panose="020B0604020202020204" pitchFamily="34" charset="0"/>
                </a:rPr>
                <a:t>và</a:t>
              </a:r>
              <a:r>
                <a:rPr lang="en-US" altLang="en-US" sz="4800" b="1" dirty="0">
                  <a:solidFill>
                    <a:schemeClr val="bg1"/>
                  </a:solidFill>
                  <a:latin typeface="Arial" panose="020B0604020202020204" pitchFamily="34" charset="0"/>
                </a:rPr>
                <a:t> </a:t>
              </a:r>
              <a:r>
                <a:rPr lang="en-US" altLang="en-US" sz="4800" b="1" dirty="0" err="1">
                  <a:solidFill>
                    <a:schemeClr val="bg1"/>
                  </a:solidFill>
                  <a:latin typeface="Arial" panose="020B0604020202020204" pitchFamily="34" charset="0"/>
                </a:rPr>
                <a:t>vuông</a:t>
              </a:r>
              <a:r>
                <a:rPr lang="en-US" altLang="en-US" sz="4800" b="1" dirty="0">
                  <a:solidFill>
                    <a:schemeClr val="bg1"/>
                  </a:solidFill>
                  <a:latin typeface="Arial" panose="020B0604020202020204" pitchFamily="34" charset="0"/>
                </a:rPr>
                <a:t> góc với </a:t>
              </a:r>
              <a:r>
                <a:rPr lang="en-US" altLang="en-US" sz="4800" b="1" dirty="0" err="1">
                  <a:solidFill>
                    <a:schemeClr val="bg1"/>
                  </a:solidFill>
                  <a:latin typeface="Arial" panose="020B0604020202020204" pitchFamily="34" charset="0"/>
                </a:rPr>
                <a:t>bán</a:t>
              </a:r>
              <a:r>
                <a:rPr lang="en-US" altLang="en-US" sz="4800" b="1" dirty="0">
                  <a:solidFill>
                    <a:schemeClr val="bg1"/>
                  </a:solidFill>
                  <a:latin typeface="Arial" panose="020B0604020202020204" pitchFamily="34" charset="0"/>
                </a:rPr>
                <a:t> </a:t>
              </a:r>
              <a:r>
                <a:rPr lang="en-US" altLang="en-US" sz="4800" b="1" dirty="0" err="1">
                  <a:solidFill>
                    <a:schemeClr val="bg1"/>
                  </a:solidFill>
                  <a:latin typeface="Arial" panose="020B0604020202020204" pitchFamily="34" charset="0"/>
                </a:rPr>
                <a:t>kính</a:t>
              </a:r>
              <a:r>
                <a:rPr lang="en-US" altLang="en-US" sz="4800" b="1" dirty="0">
                  <a:solidFill>
                    <a:schemeClr val="bg1"/>
                  </a:solidFill>
                  <a:latin typeface="Arial" panose="020B0604020202020204" pitchFamily="34" charset="0"/>
                </a:rPr>
                <a:t> </a:t>
              </a:r>
            </a:p>
          </p:txBody>
        </p:sp>
      </p:grpSp>
      <p:pic>
        <p:nvPicPr>
          <p:cNvPr id="22" name="Picture 2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139249" y="7011483"/>
            <a:ext cx="2052791" cy="2052791"/>
          </a:xfrm>
          <a:prstGeom prst="rect">
            <a:avLst/>
          </a:prstGeom>
        </p:spPr>
      </p:pic>
      <p:pic>
        <p:nvPicPr>
          <p:cNvPr id="62" name="Picture 61"/>
          <p:cNvPicPr>
            <a:picLocks noChangeAspect="1"/>
          </p:cNvPicPr>
          <p:nvPr/>
        </p:nvPicPr>
        <p:blipFill>
          <a:blip r:embed="rId13">
            <a:extLst>
              <a:ext uri="{BEBA8EAE-BF5A-486C-A8C5-ECC9F3942E4B}">
                <a14:imgProps xmlns:a14="http://schemas.microsoft.com/office/drawing/2010/main">
                  <a14:imgLayer r:embed="rId14">
                    <a14:imgEffect>
                      <a14:saturation sat="400000"/>
                    </a14:imgEffect>
                  </a14:imgLayer>
                </a14:imgProps>
              </a:ext>
              <a:ext uri="{28A0092B-C50C-407E-A947-70E740481C1C}">
                <a14:useLocalDpi xmlns:a14="http://schemas.microsoft.com/office/drawing/2010/main" val="0"/>
              </a:ext>
            </a:extLst>
          </a:blip>
          <a:stretch>
            <a:fillRect/>
          </a:stretch>
        </p:blipFill>
        <p:spPr>
          <a:xfrm>
            <a:off x="3078981" y="-706281"/>
            <a:ext cx="12130038" cy="3051665"/>
          </a:xfrm>
          <a:prstGeom prst="rect">
            <a:avLst/>
          </a:prstGeom>
        </p:spPr>
      </p:pic>
      <p:pic>
        <p:nvPicPr>
          <p:cNvPr id="64" name="Picture 63"/>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18435160">
            <a:off x="18803390" y="1109705"/>
            <a:ext cx="1047436" cy="665558"/>
          </a:xfrm>
          <a:prstGeom prst="rect">
            <a:avLst/>
          </a:prstGeom>
        </p:spPr>
      </p:pic>
      <p:pic>
        <p:nvPicPr>
          <p:cNvPr id="69"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9050000" y="6137404"/>
            <a:ext cx="1219200" cy="1219200"/>
          </a:xfrm>
          <a:prstGeom prst="rect">
            <a:avLst/>
          </a:prstGeom>
        </p:spPr>
      </p:pic>
      <p:pic>
        <p:nvPicPr>
          <p:cNvPr id="70" name="magic.wav">
            <a:hlinkClick r:id="" action="ppaction://media"/>
          </p:cNvPr>
          <p:cNvPicPr>
            <a:picLocks noChangeAspect="1"/>
          </p:cNvPicPr>
          <p:nvPr>
            <a:audioFile r:link="rId3"/>
            <p:extLst>
              <p:ext uri="{DAA4B4D4-6D71-4841-9C94-3DE7FCFB9230}">
                <p14:media xmlns:p14="http://schemas.microsoft.com/office/powerpoint/2010/main" r:embed="rId4">
                  <p14:trim end="1739.8568"/>
                </p14:media>
              </p:ext>
            </p:extLst>
          </p:nvPr>
        </p:nvPicPr>
        <p:blipFill>
          <a:blip r:embed="rId17"/>
          <a:stretch>
            <a:fillRect/>
          </a:stretch>
        </p:blipFill>
        <p:spPr>
          <a:xfrm>
            <a:off x="19050000" y="2883284"/>
            <a:ext cx="1219200" cy="1219200"/>
          </a:xfrm>
          <a:prstGeom prst="rect">
            <a:avLst/>
          </a:prstGeom>
        </p:spPr>
      </p:pic>
      <p:pic>
        <p:nvPicPr>
          <p:cNvPr id="72" name="chon sai.wma">
            <a:hlinkClick r:id="" action="ppaction://media"/>
          </p:cNvPr>
          <p:cNvPicPr>
            <a:picLocks noChangeAspect="1"/>
          </p:cNvPicPr>
          <p:nvPr>
            <a:audioFile r:link="rId3"/>
            <p:extLst>
              <p:ext uri="{DAA4B4D4-6D71-4841-9C94-3DE7FCFB9230}">
                <p14:media xmlns:p14="http://schemas.microsoft.com/office/powerpoint/2010/main" r:embed="rId5">
                  <p14:trim st="261.8162"/>
                </p14:media>
              </p:ext>
            </p:extLst>
          </p:nvPr>
        </p:nvPicPr>
        <p:blipFill>
          <a:blip r:embed="rId18"/>
          <a:stretch>
            <a:fillRect/>
          </a:stretch>
        </p:blipFill>
        <p:spPr>
          <a:xfrm>
            <a:off x="19050000" y="4229100"/>
            <a:ext cx="1219200" cy="1219200"/>
          </a:xfrm>
          <a:prstGeom prst="rect">
            <a:avLst/>
          </a:prstGeom>
        </p:spPr>
      </p:pic>
      <p:pic>
        <p:nvPicPr>
          <p:cNvPr id="73" name="vui mung nhay.wma">
            <a:hlinkClick r:id="" action="ppaction://media"/>
          </p:cNvPr>
          <p:cNvPicPr>
            <a:picLocks noChangeAspect="1"/>
          </p:cNvPicPr>
          <p:nvPr>
            <a:audioFile r:link="rId7"/>
            <p:extLst>
              <p:ext uri="{DAA4B4D4-6D71-4841-9C94-3DE7FCFB9230}">
                <p14:media xmlns:p14="http://schemas.microsoft.com/office/powerpoint/2010/main" r:embed="rId6"/>
              </p:ext>
            </p:extLst>
          </p:nvPr>
        </p:nvPicPr>
        <p:blipFill>
          <a:blip r:embed="rId19"/>
          <a:stretch>
            <a:fillRect/>
          </a:stretch>
        </p:blipFill>
        <p:spPr>
          <a:xfrm>
            <a:off x="19050000" y="7956184"/>
            <a:ext cx="1219200" cy="1219200"/>
          </a:xfrm>
          <a:prstGeom prst="rect">
            <a:avLst/>
          </a:prstGeom>
        </p:spPr>
      </p:pic>
      <p:sp>
        <p:nvSpPr>
          <p:cNvPr id="65" name="TextBox 64"/>
          <p:cNvSpPr txBox="1"/>
          <p:nvPr/>
        </p:nvSpPr>
        <p:spPr>
          <a:xfrm>
            <a:off x="3617950" y="717112"/>
            <a:ext cx="11144910" cy="1015663"/>
          </a:xfrm>
          <a:prstGeom prst="rect">
            <a:avLst/>
          </a:prstGeom>
          <a:noFill/>
        </p:spPr>
        <p:txBody>
          <a:bodyPr wrap="none" rtlCol="0">
            <a:spAutoFit/>
          </a:bodyPr>
          <a:lstStyle/>
          <a:p>
            <a:r>
              <a:rPr lang="en-US" altLang="en-US" sz="6000" b="1" dirty="0" err="1">
                <a:latin typeface="Times New Roman" panose="02020603050405020304" pitchFamily="18" charset="0"/>
              </a:rPr>
              <a:t>Ti</a:t>
            </a:r>
            <a:r>
              <a:rPr lang="en-US" altLang="en-US" sz="6000" b="1" dirty="0" err="1">
                <a:latin typeface="Arial" panose="020B0604020202020204" pitchFamily="34" charset="0"/>
              </a:rPr>
              <a:t>ếp</a:t>
            </a:r>
            <a:r>
              <a:rPr lang="en-US" altLang="en-US" sz="6000" b="1" dirty="0">
                <a:latin typeface="Arial" panose="020B0604020202020204" pitchFamily="34" charset="0"/>
              </a:rPr>
              <a:t> </a:t>
            </a:r>
            <a:r>
              <a:rPr lang="en-US" altLang="en-US" sz="6000" b="1" dirty="0" err="1">
                <a:latin typeface="Arial" panose="020B0604020202020204" pitchFamily="34" charset="0"/>
              </a:rPr>
              <a:t>tuyến</a:t>
            </a:r>
            <a:r>
              <a:rPr lang="en-US" altLang="en-US" sz="6000" b="1" dirty="0">
                <a:latin typeface="Arial" panose="020B0604020202020204" pitchFamily="34" charset="0"/>
              </a:rPr>
              <a:t> của đường </a:t>
            </a:r>
            <a:r>
              <a:rPr lang="en-US" altLang="en-US" sz="6000" b="1" dirty="0" err="1">
                <a:latin typeface="Arial" panose="020B0604020202020204" pitchFamily="34" charset="0"/>
              </a:rPr>
              <a:t>tròn</a:t>
            </a:r>
            <a:r>
              <a:rPr lang="en-US" altLang="en-US" sz="6000" b="1" dirty="0">
                <a:latin typeface="Arial" panose="020B0604020202020204" pitchFamily="34" charset="0"/>
              </a:rPr>
              <a:t> </a:t>
            </a:r>
            <a:r>
              <a:rPr lang="en-US" altLang="en-US" sz="6000" b="1" dirty="0" err="1">
                <a:latin typeface="Arial" panose="020B0604020202020204" pitchFamily="34" charset="0"/>
              </a:rPr>
              <a:t>là</a:t>
            </a:r>
            <a:r>
              <a:rPr lang="en-US" altLang="en-US" sz="6000" b="1" dirty="0">
                <a:latin typeface="Arial" panose="020B0604020202020204" pitchFamily="34" charset="0"/>
              </a:rPr>
              <a:t>:</a:t>
            </a:r>
            <a:endParaRPr lang="en-US" sz="6000" b="1" dirty="0">
              <a:solidFill>
                <a:schemeClr val="bg1"/>
              </a:solidFill>
            </a:endParaRPr>
          </a:p>
        </p:txBody>
      </p:sp>
      <p:grpSp>
        <p:nvGrpSpPr>
          <p:cNvPr id="42" name="Group 41"/>
          <p:cNvGrpSpPr/>
          <p:nvPr/>
        </p:nvGrpSpPr>
        <p:grpSpPr>
          <a:xfrm>
            <a:off x="11305490" y="6386711"/>
            <a:ext cx="6582319" cy="3539850"/>
            <a:chOff x="842620" y="3341516"/>
            <a:chExt cx="1138580" cy="1109571"/>
          </a:xfrm>
        </p:grpSpPr>
        <p:pic>
          <p:nvPicPr>
            <p:cNvPr id="43" name="Picture 42"/>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0" b="90000" l="10000" r="90000"/>
                      </a14:imgEffect>
                      <a14:imgEffect>
                        <a14:saturation sat="400000"/>
                      </a14:imgEffect>
                    </a14:imgLayer>
                  </a14:imgProps>
                </a:ext>
                <a:ext uri="{28A0092B-C50C-407E-A947-70E740481C1C}">
                  <a14:useLocalDpi xmlns:a14="http://schemas.microsoft.com/office/drawing/2010/main" val="0"/>
                </a:ext>
              </a:extLst>
            </a:blip>
            <a:srcRect l="16111" t="21481" r="25741" b="21852"/>
            <a:stretch/>
          </p:blipFill>
          <p:spPr>
            <a:xfrm>
              <a:off x="842620" y="3341516"/>
              <a:ext cx="1138580" cy="1109571"/>
            </a:xfrm>
            <a:prstGeom prst="rect">
              <a:avLst/>
            </a:prstGeom>
          </p:spPr>
        </p:pic>
        <p:sp>
          <p:nvSpPr>
            <p:cNvPr id="44" name="TextBox 43"/>
            <p:cNvSpPr txBox="1"/>
            <p:nvPr/>
          </p:nvSpPr>
          <p:spPr>
            <a:xfrm>
              <a:off x="857595" y="3540764"/>
              <a:ext cx="959625" cy="723547"/>
            </a:xfrm>
            <a:prstGeom prst="rect">
              <a:avLst/>
            </a:prstGeom>
            <a:noFill/>
          </p:spPr>
          <p:txBody>
            <a:bodyPr wrap="square" rtlCol="0">
              <a:spAutoFit/>
            </a:bodyPr>
            <a:lstStyle/>
            <a:p>
              <a:pPr algn="ctr"/>
              <a:r>
                <a:rPr lang="en-US" sz="4800" b="1" dirty="0">
                  <a:solidFill>
                    <a:schemeClr val="bg1"/>
                  </a:solidFill>
                  <a:latin typeface="Times New Roman" pitchFamily="18" charset="0"/>
                  <a:cs typeface="Times New Roman" pitchFamily="18" charset="0"/>
                </a:rPr>
                <a:t>C. </a:t>
              </a:r>
              <a:r>
                <a:rPr lang="en-US" altLang="en-US" sz="4800" b="1" dirty="0">
                  <a:solidFill>
                    <a:schemeClr val="bg1"/>
                  </a:solidFill>
                  <a:latin typeface="Arial" panose="020B0604020202020204" pitchFamily="34" charset="0"/>
                </a:rPr>
                <a:t>Đường thẳng </a:t>
              </a:r>
              <a:r>
                <a:rPr lang="en-US" altLang="en-US" sz="4800" b="1" dirty="0" err="1">
                  <a:solidFill>
                    <a:schemeClr val="bg1"/>
                  </a:solidFill>
                  <a:latin typeface="Arial" panose="020B0604020202020204" pitchFamily="34" charset="0"/>
                </a:rPr>
                <a:t>có</a:t>
              </a:r>
              <a:r>
                <a:rPr lang="en-US" altLang="en-US" sz="4800" b="1" dirty="0">
                  <a:solidFill>
                    <a:schemeClr val="bg1"/>
                  </a:solidFill>
                  <a:latin typeface="Arial" panose="020B0604020202020204" pitchFamily="34" charset="0"/>
                </a:rPr>
                <a:t> </a:t>
              </a:r>
              <a:r>
                <a:rPr lang="en-US" altLang="en-US" sz="4800" b="1" dirty="0" err="1">
                  <a:solidFill>
                    <a:schemeClr val="bg1"/>
                  </a:solidFill>
                  <a:latin typeface="Arial" panose="020B0604020202020204" pitchFamily="34" charset="0"/>
                </a:rPr>
                <a:t>hai</a:t>
              </a:r>
              <a:r>
                <a:rPr lang="en-US" altLang="en-US" sz="4800" b="1" dirty="0">
                  <a:solidFill>
                    <a:schemeClr val="bg1"/>
                  </a:solidFill>
                  <a:latin typeface="Arial" panose="020B0604020202020204" pitchFamily="34" charset="0"/>
                </a:rPr>
                <a:t> điểm </a:t>
              </a:r>
              <a:r>
                <a:rPr lang="en-US" altLang="en-US" sz="4800" b="1" dirty="0" err="1">
                  <a:solidFill>
                    <a:schemeClr val="bg1"/>
                  </a:solidFill>
                  <a:latin typeface="Arial" panose="020B0604020202020204" pitchFamily="34" charset="0"/>
                </a:rPr>
                <a:t>chung</a:t>
              </a:r>
              <a:r>
                <a:rPr lang="en-US" altLang="en-US" sz="4800" b="1" dirty="0">
                  <a:solidFill>
                    <a:schemeClr val="bg1"/>
                  </a:solidFill>
                  <a:latin typeface="Arial" panose="020B0604020202020204" pitchFamily="34" charset="0"/>
                </a:rPr>
                <a:t> với đường </a:t>
              </a:r>
              <a:r>
                <a:rPr lang="en-US" altLang="en-US" sz="4800" b="1" dirty="0" err="1">
                  <a:solidFill>
                    <a:schemeClr val="bg1"/>
                  </a:solidFill>
                  <a:latin typeface="Arial" panose="020B0604020202020204" pitchFamily="34" charset="0"/>
                </a:rPr>
                <a:t>tròn</a:t>
              </a:r>
              <a:endParaRPr lang="en-US" altLang="en-US" sz="4800" dirty="0">
                <a:solidFill>
                  <a:schemeClr val="bg1"/>
                </a:solidFill>
                <a:latin typeface="Arial" panose="020B0604020202020204" pitchFamily="34" charset="0"/>
              </a:endParaRPr>
            </a:p>
          </p:txBody>
        </p:sp>
      </p:grpSp>
      <p:grpSp>
        <p:nvGrpSpPr>
          <p:cNvPr id="29" name="Group 28"/>
          <p:cNvGrpSpPr/>
          <p:nvPr/>
        </p:nvGrpSpPr>
        <p:grpSpPr>
          <a:xfrm>
            <a:off x="3422678" y="5735827"/>
            <a:ext cx="7326087" cy="5586147"/>
            <a:chOff x="813157" y="3341516"/>
            <a:chExt cx="1168043" cy="1580325"/>
          </a:xfrm>
        </p:grpSpPr>
        <p:pic>
          <p:nvPicPr>
            <p:cNvPr id="19" name="Picture 18"/>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0" b="90000" l="10000" r="90000"/>
                      </a14:imgEffect>
                      <a14:imgEffect>
                        <a14:saturation sat="400000"/>
                      </a14:imgEffect>
                    </a14:imgLayer>
                  </a14:imgProps>
                </a:ext>
                <a:ext uri="{28A0092B-C50C-407E-A947-70E740481C1C}">
                  <a14:useLocalDpi xmlns:a14="http://schemas.microsoft.com/office/drawing/2010/main" val="0"/>
                </a:ext>
              </a:extLst>
            </a:blip>
            <a:srcRect l="16111" t="21481" r="25741" b="21852"/>
            <a:stretch/>
          </p:blipFill>
          <p:spPr>
            <a:xfrm>
              <a:off x="842620" y="3341516"/>
              <a:ext cx="1138580" cy="1109571"/>
            </a:xfrm>
            <a:prstGeom prst="rect">
              <a:avLst/>
            </a:prstGeom>
          </p:spPr>
        </p:pic>
        <p:sp>
          <p:nvSpPr>
            <p:cNvPr id="28" name="TextBox 27"/>
            <p:cNvSpPr txBox="1"/>
            <p:nvPr/>
          </p:nvSpPr>
          <p:spPr>
            <a:xfrm>
              <a:off x="813157" y="3371297"/>
              <a:ext cx="1054524" cy="1550544"/>
            </a:xfrm>
            <a:prstGeom prst="rect">
              <a:avLst/>
            </a:prstGeom>
            <a:noFill/>
          </p:spPr>
          <p:txBody>
            <a:bodyPr wrap="square" rtlCol="0">
              <a:spAutoFit/>
            </a:bodyPr>
            <a:lstStyle/>
            <a:p>
              <a:pPr algn="ctr"/>
              <a:r>
                <a:rPr lang="en-US" sz="4800" b="1" dirty="0">
                  <a:solidFill>
                    <a:schemeClr val="bg1"/>
                  </a:solidFill>
                  <a:latin typeface="Times New Roman" pitchFamily="18" charset="0"/>
                  <a:cs typeface="Times New Roman" pitchFamily="18" charset="0"/>
                </a:rPr>
                <a:t>A. </a:t>
              </a:r>
              <a:r>
                <a:rPr lang="en-US" altLang="en-US" sz="4800" b="1" dirty="0">
                  <a:solidFill>
                    <a:schemeClr val="bg1"/>
                  </a:solidFill>
                  <a:latin typeface="Arial" panose="020B0604020202020204" pitchFamily="34" charset="0"/>
                </a:rPr>
                <a:t>Đường thẳng </a:t>
              </a:r>
              <a:r>
                <a:rPr lang="en-US" altLang="en-US" sz="4800" b="1" dirty="0" err="1">
                  <a:solidFill>
                    <a:schemeClr val="bg1"/>
                  </a:solidFill>
                  <a:latin typeface="Arial" panose="020B0604020202020204" pitchFamily="34" charset="0"/>
                </a:rPr>
                <a:t>đi</a:t>
              </a:r>
              <a:r>
                <a:rPr lang="en-US" altLang="en-US" sz="4800" b="1" dirty="0">
                  <a:solidFill>
                    <a:schemeClr val="bg1"/>
                  </a:solidFill>
                  <a:latin typeface="Arial" panose="020B0604020202020204" pitchFamily="34" charset="0"/>
                </a:rPr>
                <a:t> qua một điểm của đường </a:t>
              </a:r>
              <a:r>
                <a:rPr lang="en-US" altLang="en-US" sz="4800" b="1" dirty="0" err="1">
                  <a:solidFill>
                    <a:schemeClr val="bg1"/>
                  </a:solidFill>
                  <a:latin typeface="Arial" panose="020B0604020202020204" pitchFamily="34" charset="0"/>
                </a:rPr>
                <a:t>tròn</a:t>
              </a:r>
              <a:r>
                <a:rPr lang="en-US" altLang="en-US" sz="4800" b="1" dirty="0">
                  <a:solidFill>
                    <a:schemeClr val="bg1"/>
                  </a:solidFill>
                  <a:latin typeface="Arial" panose="020B0604020202020204" pitchFamily="34" charset="0"/>
                </a:rPr>
                <a:t> </a:t>
              </a:r>
              <a:r>
                <a:rPr lang="en-US" altLang="en-US" sz="4800" b="1" dirty="0" err="1">
                  <a:solidFill>
                    <a:schemeClr val="bg1"/>
                  </a:solidFill>
                  <a:latin typeface="Arial" panose="020B0604020202020204" pitchFamily="34" charset="0"/>
                </a:rPr>
                <a:t>và</a:t>
              </a:r>
              <a:r>
                <a:rPr lang="en-US" altLang="en-US" sz="4800" b="1" dirty="0">
                  <a:solidFill>
                    <a:schemeClr val="bg1"/>
                  </a:solidFill>
                  <a:latin typeface="Arial" panose="020B0604020202020204" pitchFamily="34" charset="0"/>
                </a:rPr>
                <a:t> </a:t>
              </a:r>
              <a:r>
                <a:rPr lang="en-US" altLang="en-US" sz="4800" b="1" dirty="0" err="1">
                  <a:solidFill>
                    <a:schemeClr val="bg1"/>
                  </a:solidFill>
                  <a:latin typeface="Arial" panose="020B0604020202020204" pitchFamily="34" charset="0"/>
                </a:rPr>
                <a:t>vuông</a:t>
              </a:r>
              <a:r>
                <a:rPr lang="en-US" altLang="en-US" sz="4800" b="1" dirty="0">
                  <a:solidFill>
                    <a:schemeClr val="bg1"/>
                  </a:solidFill>
                  <a:latin typeface="Arial" panose="020B0604020202020204" pitchFamily="34" charset="0"/>
                </a:rPr>
                <a:t> góc với </a:t>
              </a:r>
              <a:r>
                <a:rPr lang="en-US" altLang="en-US" sz="4800" b="1" dirty="0" err="1">
                  <a:solidFill>
                    <a:schemeClr val="bg1"/>
                  </a:solidFill>
                  <a:latin typeface="Arial" panose="020B0604020202020204" pitchFamily="34" charset="0"/>
                </a:rPr>
                <a:t>bán</a:t>
              </a:r>
              <a:r>
                <a:rPr lang="en-US" altLang="en-US" sz="4800" b="1" dirty="0">
                  <a:solidFill>
                    <a:schemeClr val="bg1"/>
                  </a:solidFill>
                  <a:latin typeface="Arial" panose="020B0604020202020204" pitchFamily="34" charset="0"/>
                </a:rPr>
                <a:t> </a:t>
              </a:r>
              <a:r>
                <a:rPr lang="en-US" altLang="en-US" sz="4800" b="1" dirty="0" err="1">
                  <a:solidFill>
                    <a:schemeClr val="bg1"/>
                  </a:solidFill>
                  <a:latin typeface="Arial" panose="020B0604020202020204" pitchFamily="34" charset="0"/>
                </a:rPr>
                <a:t>kính</a:t>
              </a:r>
              <a:r>
                <a:rPr lang="en-US" altLang="en-US" sz="4800" b="1" dirty="0">
                  <a:solidFill>
                    <a:schemeClr val="bg1"/>
                  </a:solidFill>
                  <a:latin typeface="Arial" panose="020B0604020202020204" pitchFamily="34" charset="0"/>
                </a:rPr>
                <a:t> </a:t>
              </a:r>
              <a:r>
                <a:rPr lang="en-US" altLang="en-US" sz="4800" b="1" dirty="0" err="1">
                  <a:solidFill>
                    <a:schemeClr val="bg1"/>
                  </a:solidFill>
                  <a:latin typeface="Arial" panose="020B0604020202020204" pitchFamily="34" charset="0"/>
                </a:rPr>
                <a:t>tại</a:t>
              </a:r>
              <a:r>
                <a:rPr lang="en-US" altLang="en-US" sz="4800" b="1" dirty="0">
                  <a:solidFill>
                    <a:schemeClr val="bg1"/>
                  </a:solidFill>
                  <a:latin typeface="Arial" panose="020B0604020202020204" pitchFamily="34" charset="0"/>
                </a:rPr>
                <a:t> điểm đó</a:t>
              </a:r>
              <a:r>
                <a:rPr lang="en-US" altLang="en-US" sz="4800" dirty="0">
                  <a:solidFill>
                    <a:schemeClr val="bg1"/>
                  </a:solidFill>
                  <a:latin typeface="Arial" panose="020B0604020202020204" pitchFamily="34" charset="0"/>
                </a:rPr>
                <a:t> </a:t>
              </a:r>
              <a:endParaRPr lang="en-US" sz="4800" b="1" dirty="0">
                <a:solidFill>
                  <a:schemeClr val="bg1"/>
                </a:solidFill>
                <a:latin typeface="Times New Roman" pitchFamily="18" charset="0"/>
                <a:cs typeface="Times New Roman" pitchFamily="18" charset="0"/>
              </a:endParaRPr>
            </a:p>
          </p:txBody>
        </p:sp>
      </p:grpSp>
      <p:pic>
        <p:nvPicPr>
          <p:cNvPr id="66" name="Picture 65"/>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flipH="1">
            <a:off x="6601134" y="4021471"/>
            <a:ext cx="2132564" cy="2041816"/>
          </a:xfrm>
          <a:prstGeom prst="rect">
            <a:avLst/>
          </a:prstGeom>
        </p:spPr>
      </p:pic>
    </p:spTree>
    <p:extLst>
      <p:ext uri="{BB962C8B-B14F-4D97-AF65-F5344CB8AC3E}">
        <p14:creationId xmlns:p14="http://schemas.microsoft.com/office/powerpoint/2010/main" val="3906705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65"/>
                                        </p:tgtEl>
                                        <p:attrNameLst>
                                          <p:attrName>style.visibility</p:attrName>
                                        </p:attrNameLst>
                                      </p:cBhvr>
                                      <p:to>
                                        <p:strVal val="visible"/>
                                      </p:to>
                                    </p:set>
                                    <p:anim calcmode="lin" valueType="num">
                                      <p:cBhvr>
                                        <p:cTn id="7" dur="500" fill="hold"/>
                                        <p:tgtEl>
                                          <p:spTgt spid="6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5"/>
                                        </p:tgtEl>
                                        <p:attrNameLst>
                                          <p:attrName>ppt_y</p:attrName>
                                        </p:attrNameLst>
                                      </p:cBhvr>
                                      <p:tavLst>
                                        <p:tav tm="0">
                                          <p:val>
                                            <p:strVal val="#ppt_y"/>
                                          </p:val>
                                        </p:tav>
                                        <p:tav tm="100000">
                                          <p:val>
                                            <p:strVal val="#ppt_y"/>
                                          </p:val>
                                        </p:tav>
                                      </p:tavLst>
                                    </p:anim>
                                    <p:anim calcmode="lin" valueType="num">
                                      <p:cBhvr>
                                        <p:cTn id="9" dur="500" fill="hold"/>
                                        <p:tgtEl>
                                          <p:spTgt spid="6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5"/>
                                        </p:tgtEl>
                                      </p:cBhvr>
                                    </p:animEffect>
                                  </p:childTnLst>
                                </p:cTn>
                              </p:par>
                              <p:par>
                                <p:cTn id="12" presetID="1" presetClass="mediacall" presetSubtype="0" fill="hold" nodeType="withEffect">
                                  <p:stCondLst>
                                    <p:cond delay="0"/>
                                  </p:stCondLst>
                                  <p:childTnLst>
                                    <p:cmd type="call" cmd="playFrom(0.0)">
                                      <p:cBhvr>
                                        <p:cTn id="13" dur="1260" fill="hold"/>
                                        <p:tgtEl>
                                          <p:spTgt spid="70"/>
                                        </p:tgtEl>
                                      </p:cBhvr>
                                    </p:cmd>
                                  </p:childTnLst>
                                </p:cTn>
                              </p:par>
                            </p:childTnLst>
                          </p:cTn>
                        </p:par>
                        <p:par>
                          <p:cTn id="14" fill="hold">
                            <p:stCondLst>
                              <p:cond delay="1650"/>
                            </p:stCondLst>
                            <p:childTnLst>
                              <p:par>
                                <p:cTn id="15" presetID="47" presetClass="entr" presetSubtype="0" fill="hold" nodeType="after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1000"/>
                                        <p:tgtEl>
                                          <p:spTgt spid="29"/>
                                        </p:tgtEl>
                                      </p:cBhvr>
                                    </p:animEffect>
                                    <p:anim calcmode="lin" valueType="num">
                                      <p:cBhvr>
                                        <p:cTn id="18" dur="1000" fill="hold"/>
                                        <p:tgtEl>
                                          <p:spTgt spid="29"/>
                                        </p:tgtEl>
                                        <p:attrNameLst>
                                          <p:attrName>ppt_x</p:attrName>
                                        </p:attrNameLst>
                                      </p:cBhvr>
                                      <p:tavLst>
                                        <p:tav tm="0">
                                          <p:val>
                                            <p:strVal val="#ppt_x"/>
                                          </p:val>
                                        </p:tav>
                                        <p:tav tm="100000">
                                          <p:val>
                                            <p:strVal val="#ppt_x"/>
                                          </p:val>
                                        </p:tav>
                                      </p:tavLst>
                                    </p:anim>
                                    <p:anim calcmode="lin" valueType="num">
                                      <p:cBhvr>
                                        <p:cTn id="19" dur="1000" fill="hold"/>
                                        <p:tgtEl>
                                          <p:spTgt spid="29"/>
                                        </p:tgtEl>
                                        <p:attrNameLst>
                                          <p:attrName>ppt_y</p:attrName>
                                        </p:attrNameLst>
                                      </p:cBhvr>
                                      <p:tavLst>
                                        <p:tav tm="0">
                                          <p:val>
                                            <p:strVal val="#ppt_y-.1"/>
                                          </p:val>
                                        </p:tav>
                                        <p:tav tm="100000">
                                          <p:val>
                                            <p:strVal val="#ppt_y"/>
                                          </p:val>
                                        </p:tav>
                                      </p:tavLst>
                                    </p:anim>
                                  </p:childTnLst>
                                </p:cTn>
                              </p:par>
                            </p:childTnLst>
                          </p:cTn>
                        </p:par>
                        <p:par>
                          <p:cTn id="20" fill="hold">
                            <p:stCondLst>
                              <p:cond delay="2650"/>
                            </p:stCondLst>
                            <p:childTnLst>
                              <p:par>
                                <p:cTn id="21" presetID="47" presetClass="entr" presetSubtype="0" fill="hold" nodeType="after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fade">
                                      <p:cBhvr>
                                        <p:cTn id="23" dur="1000"/>
                                        <p:tgtEl>
                                          <p:spTgt spid="33"/>
                                        </p:tgtEl>
                                      </p:cBhvr>
                                    </p:animEffect>
                                    <p:anim calcmode="lin" valueType="num">
                                      <p:cBhvr>
                                        <p:cTn id="24" dur="1000" fill="hold"/>
                                        <p:tgtEl>
                                          <p:spTgt spid="33"/>
                                        </p:tgtEl>
                                        <p:attrNameLst>
                                          <p:attrName>ppt_x</p:attrName>
                                        </p:attrNameLst>
                                      </p:cBhvr>
                                      <p:tavLst>
                                        <p:tav tm="0">
                                          <p:val>
                                            <p:strVal val="#ppt_x"/>
                                          </p:val>
                                        </p:tav>
                                        <p:tav tm="100000">
                                          <p:val>
                                            <p:strVal val="#ppt_x"/>
                                          </p:val>
                                        </p:tav>
                                      </p:tavLst>
                                    </p:anim>
                                    <p:anim calcmode="lin" valueType="num">
                                      <p:cBhvr>
                                        <p:cTn id="25" dur="1000" fill="hold"/>
                                        <p:tgtEl>
                                          <p:spTgt spid="33"/>
                                        </p:tgtEl>
                                        <p:attrNameLst>
                                          <p:attrName>ppt_y</p:attrName>
                                        </p:attrNameLst>
                                      </p:cBhvr>
                                      <p:tavLst>
                                        <p:tav tm="0">
                                          <p:val>
                                            <p:strVal val="#ppt_y-.1"/>
                                          </p:val>
                                        </p:tav>
                                        <p:tav tm="100000">
                                          <p:val>
                                            <p:strVal val="#ppt_y"/>
                                          </p:val>
                                        </p:tav>
                                      </p:tavLst>
                                    </p:anim>
                                  </p:childTnLst>
                                </p:cTn>
                              </p:par>
                            </p:childTnLst>
                          </p:cTn>
                        </p:par>
                        <p:par>
                          <p:cTn id="26" fill="hold">
                            <p:stCondLst>
                              <p:cond delay="3650"/>
                            </p:stCondLst>
                            <p:childTnLst>
                              <p:par>
                                <p:cTn id="27" presetID="47" presetClass="entr" presetSubtype="0" fill="hold" nodeType="afterEffect">
                                  <p:stCondLst>
                                    <p:cond delay="0"/>
                                  </p:stCondLst>
                                  <p:childTnLst>
                                    <p:set>
                                      <p:cBhvr>
                                        <p:cTn id="28" dur="1" fill="hold">
                                          <p:stCondLst>
                                            <p:cond delay="0"/>
                                          </p:stCondLst>
                                        </p:cTn>
                                        <p:tgtEl>
                                          <p:spTgt spid="42"/>
                                        </p:tgtEl>
                                        <p:attrNameLst>
                                          <p:attrName>style.visibility</p:attrName>
                                        </p:attrNameLst>
                                      </p:cBhvr>
                                      <p:to>
                                        <p:strVal val="visible"/>
                                      </p:to>
                                    </p:set>
                                    <p:animEffect transition="in" filter="fade">
                                      <p:cBhvr>
                                        <p:cTn id="29" dur="1000"/>
                                        <p:tgtEl>
                                          <p:spTgt spid="42"/>
                                        </p:tgtEl>
                                      </p:cBhvr>
                                    </p:animEffect>
                                    <p:anim calcmode="lin" valueType="num">
                                      <p:cBhvr>
                                        <p:cTn id="30" dur="1000" fill="hold"/>
                                        <p:tgtEl>
                                          <p:spTgt spid="42"/>
                                        </p:tgtEl>
                                        <p:attrNameLst>
                                          <p:attrName>ppt_x</p:attrName>
                                        </p:attrNameLst>
                                      </p:cBhvr>
                                      <p:tavLst>
                                        <p:tav tm="0">
                                          <p:val>
                                            <p:strVal val="#ppt_x"/>
                                          </p:val>
                                        </p:tav>
                                        <p:tav tm="100000">
                                          <p:val>
                                            <p:strVal val="#ppt_x"/>
                                          </p:val>
                                        </p:tav>
                                      </p:tavLst>
                                    </p:anim>
                                    <p:anim calcmode="lin" valueType="num">
                                      <p:cBhvr>
                                        <p:cTn id="31" dur="1000" fill="hold"/>
                                        <p:tgtEl>
                                          <p:spTgt spid="42"/>
                                        </p:tgtEl>
                                        <p:attrNameLst>
                                          <p:attrName>ppt_y</p:attrName>
                                        </p:attrNameLst>
                                      </p:cBhvr>
                                      <p:tavLst>
                                        <p:tav tm="0">
                                          <p:val>
                                            <p:strVal val="#ppt_y-.1"/>
                                          </p:val>
                                        </p:tav>
                                        <p:tav tm="100000">
                                          <p:val>
                                            <p:strVal val="#ppt_y"/>
                                          </p:val>
                                        </p:tav>
                                      </p:tavLst>
                                    </p:anim>
                                  </p:childTnLst>
                                </p:cTn>
                              </p:par>
                            </p:childTnLst>
                          </p:cTn>
                        </p:par>
                        <p:par>
                          <p:cTn id="32" fill="hold">
                            <p:stCondLst>
                              <p:cond delay="4650"/>
                            </p:stCondLst>
                            <p:childTnLst>
                              <p:par>
                                <p:cTn id="33" presetID="47" presetClass="entr" presetSubtype="0" fill="hold" nodeType="afterEffect">
                                  <p:stCondLst>
                                    <p:cond delay="0"/>
                                  </p:stCondLst>
                                  <p:childTnLst>
                                    <p:set>
                                      <p:cBhvr>
                                        <p:cTn id="34" dur="1" fill="hold">
                                          <p:stCondLst>
                                            <p:cond delay="0"/>
                                          </p:stCondLst>
                                        </p:cTn>
                                        <p:tgtEl>
                                          <p:spTgt spid="45"/>
                                        </p:tgtEl>
                                        <p:attrNameLst>
                                          <p:attrName>style.visibility</p:attrName>
                                        </p:attrNameLst>
                                      </p:cBhvr>
                                      <p:to>
                                        <p:strVal val="visible"/>
                                      </p:to>
                                    </p:set>
                                    <p:animEffect transition="in" filter="fade">
                                      <p:cBhvr>
                                        <p:cTn id="35" dur="1000"/>
                                        <p:tgtEl>
                                          <p:spTgt spid="45"/>
                                        </p:tgtEl>
                                      </p:cBhvr>
                                    </p:animEffect>
                                    <p:anim calcmode="lin" valueType="num">
                                      <p:cBhvr>
                                        <p:cTn id="36" dur="1000" fill="hold"/>
                                        <p:tgtEl>
                                          <p:spTgt spid="45"/>
                                        </p:tgtEl>
                                        <p:attrNameLst>
                                          <p:attrName>ppt_x</p:attrName>
                                        </p:attrNameLst>
                                      </p:cBhvr>
                                      <p:tavLst>
                                        <p:tav tm="0">
                                          <p:val>
                                            <p:strVal val="#ppt_x"/>
                                          </p:val>
                                        </p:tav>
                                        <p:tav tm="100000">
                                          <p:val>
                                            <p:strVal val="#ppt_x"/>
                                          </p:val>
                                        </p:tav>
                                      </p:tavLst>
                                    </p:anim>
                                    <p:anim calcmode="lin" valueType="num">
                                      <p:cBhvr>
                                        <p:cTn id="37" dur="1000" fill="hold"/>
                                        <p:tgtEl>
                                          <p:spTgt spid="45"/>
                                        </p:tgtEl>
                                        <p:attrNameLst>
                                          <p:attrName>ppt_y</p:attrName>
                                        </p:attrNameLst>
                                      </p:cBhvr>
                                      <p:tavLst>
                                        <p:tav tm="0">
                                          <p:val>
                                            <p:strVal val="#ppt_y-.1"/>
                                          </p:val>
                                        </p:tav>
                                        <p:tav tm="100000">
                                          <p:val>
                                            <p:strVal val="#ppt_y"/>
                                          </p:val>
                                        </p:tav>
                                      </p:tavLst>
                                    </p:anim>
                                  </p:childTnLst>
                                </p:cTn>
                              </p:par>
                            </p:childTnLst>
                          </p:cTn>
                        </p:par>
                        <p:par>
                          <p:cTn id="38" fill="hold">
                            <p:stCondLst>
                              <p:cond delay="5650"/>
                            </p:stCondLst>
                            <p:childTnLst>
                              <p:par>
                                <p:cTn id="39" presetID="10" presetClass="entr" presetSubtype="0" fill="hold" nodeType="after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250"/>
                                        <p:tgtEl>
                                          <p:spTgt spid="22"/>
                                        </p:tgtEl>
                                      </p:cBhvr>
                                    </p:animEffect>
                                  </p:childTnLst>
                                </p:cTn>
                              </p:par>
                            </p:childTnLst>
                          </p:cTn>
                        </p:par>
                        <p:par>
                          <p:cTn id="42" fill="hold">
                            <p:stCondLst>
                              <p:cond delay="5900"/>
                            </p:stCondLst>
                            <p:childTnLst>
                              <p:par>
                                <p:cTn id="43" presetID="10" presetClass="entr" presetSubtype="0" fill="hold" nodeType="afterEffect">
                                  <p:stCondLst>
                                    <p:cond delay="0"/>
                                  </p:stCondLst>
                                  <p:childTnLst>
                                    <p:set>
                                      <p:cBhvr>
                                        <p:cTn id="44" dur="1" fill="hold">
                                          <p:stCondLst>
                                            <p:cond delay="0"/>
                                          </p:stCondLst>
                                        </p:cTn>
                                        <p:tgtEl>
                                          <p:spTgt spid="64"/>
                                        </p:tgtEl>
                                        <p:attrNameLst>
                                          <p:attrName>style.visibility</p:attrName>
                                        </p:attrNameLst>
                                      </p:cBhvr>
                                      <p:to>
                                        <p:strVal val="visible"/>
                                      </p:to>
                                    </p:set>
                                    <p:animEffect transition="in" filter="fade">
                                      <p:cBhvr>
                                        <p:cTn id="45" dur="500"/>
                                        <p:tgtEl>
                                          <p:spTgt spid="64"/>
                                        </p:tgtEl>
                                      </p:cBhvr>
                                    </p:animEffect>
                                  </p:childTnLst>
                                </p:cTn>
                              </p:par>
                              <p:par>
                                <p:cTn id="46" presetID="61" presetClass="path" presetSubtype="0" accel="50000" decel="50000" fill="hold" nodeType="withEffect">
                                  <p:stCondLst>
                                    <p:cond delay="0"/>
                                  </p:stCondLst>
                                  <p:childTnLst>
                                    <p:animMotion origin="layout" path="M -0.22152 -0.00803 C -0.22986 2.09877E-6 -0.23889 0.00802 -0.24282 0.0179 C -0.24699 0.02901 -0.24907 0.04197 -0.25092 0.05494 C -0.25301 0.0679 -0.25092 0.07901 -0.24907 0.09105 C -0.24699 0.10216 -0.24398 0.11389 -0.23657 0.12407 C -0.23078 0.13395 -0.22083 0.14197 -0.20949 0.14815 C -0.1993 0.15401 -0.18703 0.15802 -0.17523 0.15987 C -0.16296 0.16203 -0.15092 0.16203 -0.13958 0.15987 C -0.12754 0.15802 -0.11643 0.15308 -0.10764 0.14506 C -0.09791 0.13796 -0.09004 0.12901 -0.08611 0.1179 C -0.08125 0.10802 -0.07939 0.09413 -0.07939 0.08302 C -0.07801 0.07191 -0.07939 0.05895 -0.08449 0.04784 C -0.08912 0.03796 -0.09791 0.02994 -0.11018 0.02592 C -0.12268 0.02284 -0.13495 0.02685 -0.14282 0.03395 C -0.14977 0.04105 -0.15486 0.05185 -0.15625 0.06512 C -0.15625 0.07808 -0.15486 0.09012 -0.14977 0.1 C -0.14467 0.10987 -0.14606 0.11203 -0.12569 0.125 C -0.10764 0.13889 -0.08912 0.13487 -0.07801 0.13611 C -0.06713 0.13611 -0.0581 0.1321 -0.04676 0.12808 C -0.03426 0.12315 -0.0243 0.11389 -0.01713 0.10586 C -0.01018 0.09815 -0.00764 0.08796 -0.00324 0.07191 C -3.33333E-6 0.05586 -3.33333E-6 0.04784 -3.33333E-6 0.03611 C -3.33333E-6 0.02407 -3.33333E-6 0.01203 -3.33333E-6 2.09877E-6 " pathEditMode="relative" rAng="0" ptsTypes="AAAAAAAAAAAAAAAAAAAAAAA">
                                      <p:cBhvr>
                                        <p:cTn id="47" dur="6000" spd="-100000" fill="hold"/>
                                        <p:tgtEl>
                                          <p:spTgt spid="64"/>
                                        </p:tgtEl>
                                        <p:attrNameLst>
                                          <p:attrName>ppt_x</p:attrName>
                                          <p:attrName>ppt_y</p:attrName>
                                        </p:attrNameLst>
                                      </p:cBhvr>
                                      <p:rCtr x="9560" y="8457"/>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48" restart="whenNotActive" fill="hold" evtFilter="cancelBubble" nodeType="interactiveSeq">
                <p:stCondLst>
                  <p:cond evt="onClick" delay="0">
                    <p:tgtEl>
                      <p:spTgt spid="29"/>
                    </p:tgtEl>
                  </p:cond>
                </p:stCondLst>
                <p:endSync evt="end" delay="0">
                  <p:rtn val="all"/>
                </p:endSync>
                <p:childTnLst>
                  <p:par>
                    <p:cTn id="49" fill="hold">
                      <p:stCondLst>
                        <p:cond delay="0"/>
                      </p:stCondLst>
                      <p:childTnLst>
                        <p:par>
                          <p:cTn id="50" fill="hold">
                            <p:stCondLst>
                              <p:cond delay="0"/>
                            </p:stCondLst>
                            <p:childTnLst>
                              <p:par>
                                <p:cTn id="51" presetID="44" presetClass="path" presetSubtype="0" accel="50000" decel="50000" fill="hold" nodeType="afterEffect">
                                  <p:stCondLst>
                                    <p:cond delay="0"/>
                                  </p:stCondLst>
                                  <p:childTnLst>
                                    <p:animMotion origin="layout" path="M -3.19444E-6 -2.34568E-6 L -0.03264 -0.14722 C -0.03932 -0.18024 -0.04956 -0.19815 -0.06041 -0.19815 C -0.07248 -0.19815 -0.0822 -0.18024 -0.08863 -0.14722 L -0.12109 -2.34568E-6 " pathEditMode="relative" rAng="0" ptsTypes="AAAAA">
                                      <p:cBhvr>
                                        <p:cTn id="52" dur="2000" fill="hold"/>
                                        <p:tgtEl>
                                          <p:spTgt spid="29"/>
                                        </p:tgtEl>
                                        <p:attrNameLst>
                                          <p:attrName>ppt_x</p:attrName>
                                          <p:attrName>ppt_y</p:attrName>
                                        </p:attrNameLst>
                                      </p:cBhvr>
                                      <p:rCtr x="-6059" y="-9907"/>
                                    </p:animMotion>
                                  </p:childTnLst>
                                </p:cTn>
                              </p:par>
                            </p:childTnLst>
                          </p:cTn>
                        </p:par>
                        <p:par>
                          <p:cTn id="53" fill="hold">
                            <p:stCondLst>
                              <p:cond delay="2000"/>
                            </p:stCondLst>
                            <p:childTnLst>
                              <p:par>
                                <p:cTn id="54" presetID="52" presetClass="entr" presetSubtype="0" fill="hold" nodeType="afterEffect">
                                  <p:stCondLst>
                                    <p:cond delay="0"/>
                                  </p:stCondLst>
                                  <p:childTnLst>
                                    <p:set>
                                      <p:cBhvr>
                                        <p:cTn id="55" dur="1" fill="hold">
                                          <p:stCondLst>
                                            <p:cond delay="0"/>
                                          </p:stCondLst>
                                        </p:cTn>
                                        <p:tgtEl>
                                          <p:spTgt spid="66"/>
                                        </p:tgtEl>
                                        <p:attrNameLst>
                                          <p:attrName>style.visibility</p:attrName>
                                        </p:attrNameLst>
                                      </p:cBhvr>
                                      <p:to>
                                        <p:strVal val="visible"/>
                                      </p:to>
                                    </p:set>
                                    <p:animScale>
                                      <p:cBhvr>
                                        <p:cTn id="56" dur="500" decel="50000" fill="hold">
                                          <p:stCondLst>
                                            <p:cond delay="0"/>
                                          </p:stCondLst>
                                        </p:cTn>
                                        <p:tgtEl>
                                          <p:spTgt spid="6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7" dur="500" decel="50000" fill="hold">
                                          <p:stCondLst>
                                            <p:cond delay="0"/>
                                          </p:stCondLst>
                                        </p:cTn>
                                        <p:tgtEl>
                                          <p:spTgt spid="66"/>
                                        </p:tgtEl>
                                        <p:attrNameLst>
                                          <p:attrName>ppt_x</p:attrName>
                                          <p:attrName>ppt_y</p:attrName>
                                        </p:attrNameLst>
                                      </p:cBhvr>
                                    </p:animMotion>
                                    <p:animEffect transition="in" filter="fade">
                                      <p:cBhvr>
                                        <p:cTn id="58" dur="500"/>
                                        <p:tgtEl>
                                          <p:spTgt spid="66"/>
                                        </p:tgtEl>
                                      </p:cBhvr>
                                    </p:animEffect>
                                  </p:childTnLst>
                                </p:cTn>
                              </p:par>
                              <p:par>
                                <p:cTn id="59" presetID="1" presetClass="mediacall" presetSubtype="0" fill="hold" nodeType="withEffect">
                                  <p:stCondLst>
                                    <p:cond delay="0"/>
                                  </p:stCondLst>
                                  <p:childTnLst>
                                    <p:cmd type="call" cmd="playFrom(0.0)">
                                      <p:cBhvr>
                                        <p:cTn id="60" dur="4744" fill="hold"/>
                                        <p:tgtEl>
                                          <p:spTgt spid="69"/>
                                        </p:tgtEl>
                                      </p:cBhvr>
                                    </p:cmd>
                                  </p:childTnLst>
                                </p:cTn>
                              </p:par>
                              <p:par>
                                <p:cTn id="61" presetID="1" presetClass="mediacall" presetSubtype="0" fill="hold" nodeType="withEffect">
                                  <p:stCondLst>
                                    <p:cond delay="0"/>
                                  </p:stCondLst>
                                  <p:childTnLst>
                                    <p:cmd type="call" cmd="playFrom(0.0)">
                                      <p:cBhvr>
                                        <p:cTn id="62" dur="2058" fill="hold"/>
                                        <p:tgtEl>
                                          <p:spTgt spid="73"/>
                                        </p:tgtEl>
                                      </p:cBhvr>
                                    </p:cmd>
                                  </p:childTnLst>
                                </p:cTn>
                              </p:par>
                            </p:childTnLst>
                          </p:cTn>
                        </p:par>
                      </p:childTnLst>
                    </p:cTn>
                  </p:par>
                </p:childTnLst>
              </p:cTn>
              <p:nextCondLst>
                <p:cond evt="onClick" delay="0">
                  <p:tgtEl>
                    <p:spTgt spid="29"/>
                  </p:tgtEl>
                </p:cond>
              </p:nextCondLst>
            </p:seq>
            <p:seq concurrent="1" nextAc="seek">
              <p:cTn id="63" restart="whenNotActive" fill="hold" evtFilter="cancelBubble" nodeType="interactiveSeq">
                <p:stCondLst>
                  <p:cond evt="onClick" delay="0">
                    <p:tgtEl>
                      <p:spTgt spid="33"/>
                    </p:tgtEl>
                  </p:cond>
                </p:stCondLst>
                <p:endSync evt="end" delay="0">
                  <p:rtn val="all"/>
                </p:endSync>
                <p:childTnLst>
                  <p:par>
                    <p:cTn id="64" fill="hold">
                      <p:stCondLst>
                        <p:cond delay="0"/>
                      </p:stCondLst>
                      <p:childTnLst>
                        <p:par>
                          <p:cTn id="65" fill="hold">
                            <p:stCondLst>
                              <p:cond delay="0"/>
                            </p:stCondLst>
                            <p:childTnLst>
                              <p:par>
                                <p:cTn id="66" presetID="44" presetClass="path" presetSubtype="0" accel="50000" decel="50000" fill="hold" nodeType="clickEffect">
                                  <p:stCondLst>
                                    <p:cond delay="0"/>
                                  </p:stCondLst>
                                  <p:childTnLst>
                                    <p:animMotion origin="layout" path="M 3.05556E-6 4.5679E-6 L -0.03264 -0.14723 C -0.03933 -0.18025 -0.04957 -0.19815 -0.06042 -0.19815 C -0.07223 -0.19815 -0.08221 -0.18025 -0.08863 -0.14723 L -0.1211 4.5679E-6 " pathEditMode="relative" rAng="0" ptsTypes="AAAAA">
                                      <p:cBhvr>
                                        <p:cTn id="67" dur="2000" fill="hold"/>
                                        <p:tgtEl>
                                          <p:spTgt spid="33"/>
                                        </p:tgtEl>
                                        <p:attrNameLst>
                                          <p:attrName>ppt_x</p:attrName>
                                          <p:attrName>ppt_y</p:attrName>
                                        </p:attrNameLst>
                                      </p:cBhvr>
                                      <p:rCtr x="-6059" y="-9907"/>
                                    </p:animMotion>
                                  </p:childTnLst>
                                </p:cTn>
                              </p:par>
                              <p:par>
                                <p:cTn id="68" presetID="1" presetClass="mediacall" presetSubtype="0" fill="hold" nodeType="withEffect">
                                  <p:stCondLst>
                                    <p:cond delay="0"/>
                                  </p:stCondLst>
                                  <p:childTnLst>
                                    <p:cmd type="call" cmd="playFrom(0.0)">
                                      <p:cBhvr>
                                        <p:cTn id="69" dur="3801" fill="hold"/>
                                        <p:tgtEl>
                                          <p:spTgt spid="72"/>
                                        </p:tgtEl>
                                      </p:cBhvr>
                                    </p:cmd>
                                  </p:childTnLst>
                                </p:cTn>
                              </p:par>
                            </p:childTnLst>
                          </p:cTn>
                        </p:par>
                      </p:childTnLst>
                    </p:cTn>
                  </p:par>
                </p:childTnLst>
              </p:cTn>
              <p:nextCondLst>
                <p:cond evt="onClick" delay="0">
                  <p:tgtEl>
                    <p:spTgt spid="33"/>
                  </p:tgtEl>
                </p:cond>
              </p:nextCondLst>
            </p:seq>
            <p:seq concurrent="1" nextAc="seek">
              <p:cTn id="70" restart="whenNotActive" fill="hold" evtFilter="cancelBubble" nodeType="interactiveSeq">
                <p:stCondLst>
                  <p:cond evt="onClick" delay="0">
                    <p:tgtEl>
                      <p:spTgt spid="42"/>
                    </p:tgtEl>
                  </p:cond>
                </p:stCondLst>
                <p:endSync evt="end" delay="0">
                  <p:rtn val="all"/>
                </p:endSync>
                <p:childTnLst>
                  <p:par>
                    <p:cTn id="71" fill="hold">
                      <p:stCondLst>
                        <p:cond delay="0"/>
                      </p:stCondLst>
                      <p:childTnLst>
                        <p:par>
                          <p:cTn id="72" fill="hold">
                            <p:stCondLst>
                              <p:cond delay="0"/>
                            </p:stCondLst>
                            <p:childTnLst>
                              <p:par>
                                <p:cTn id="73" presetID="44" presetClass="path" presetSubtype="0" accel="50000" decel="50000" fill="hold" nodeType="clickEffect">
                                  <p:stCondLst>
                                    <p:cond delay="0"/>
                                  </p:stCondLst>
                                  <p:childTnLst>
                                    <p:animMotion origin="layout" path="M 2.91667E-6 -1.23457E-6 L -0.03264 -0.14722 C -0.03941 -0.18025 -0.04948 -0.19815 -0.06042 -0.19815 C -0.07223 -0.19815 -0.08212 -0.18025 -0.08872 -0.14722 L -0.12101 -1.23457E-6 " pathEditMode="relative" rAng="0" ptsTypes="AAAAA">
                                      <p:cBhvr>
                                        <p:cTn id="74" dur="2000" fill="hold"/>
                                        <p:tgtEl>
                                          <p:spTgt spid="42"/>
                                        </p:tgtEl>
                                        <p:attrNameLst>
                                          <p:attrName>ppt_x</p:attrName>
                                          <p:attrName>ppt_y</p:attrName>
                                        </p:attrNameLst>
                                      </p:cBhvr>
                                      <p:rCtr x="-6050" y="-9907"/>
                                    </p:animMotion>
                                  </p:childTnLst>
                                </p:cTn>
                              </p:par>
                              <p:par>
                                <p:cTn id="75" presetID="1" presetClass="mediacall" presetSubtype="0" fill="hold" nodeType="withEffect">
                                  <p:stCondLst>
                                    <p:cond delay="0"/>
                                  </p:stCondLst>
                                  <p:childTnLst>
                                    <p:cmd type="call" cmd="playFrom(0.0)">
                                      <p:cBhvr>
                                        <p:cTn id="76" dur="3801" fill="hold"/>
                                        <p:tgtEl>
                                          <p:spTgt spid="72"/>
                                        </p:tgtEl>
                                      </p:cBhvr>
                                    </p:cmd>
                                  </p:childTnLst>
                                </p:cTn>
                              </p:par>
                            </p:childTnLst>
                          </p:cTn>
                        </p:par>
                      </p:childTnLst>
                    </p:cTn>
                  </p:par>
                </p:childTnLst>
              </p:cTn>
              <p:nextCondLst>
                <p:cond evt="onClick" delay="0">
                  <p:tgtEl>
                    <p:spTgt spid="42"/>
                  </p:tgtEl>
                </p:cond>
              </p:nextCondLst>
            </p:seq>
            <p:seq concurrent="1" nextAc="seek">
              <p:cTn id="77" restart="whenNotActive" fill="hold" evtFilter="cancelBubble" nodeType="interactiveSeq">
                <p:stCondLst>
                  <p:cond evt="onClick" delay="0">
                    <p:tgtEl>
                      <p:spTgt spid="45"/>
                    </p:tgtEl>
                  </p:cond>
                </p:stCondLst>
                <p:endSync evt="end" delay="0">
                  <p:rtn val="all"/>
                </p:endSync>
                <p:childTnLst>
                  <p:par>
                    <p:cTn id="78" fill="hold">
                      <p:stCondLst>
                        <p:cond delay="indefinite"/>
                      </p:stCondLst>
                      <p:childTnLst>
                        <p:par>
                          <p:cTn id="79" fill="hold">
                            <p:stCondLst>
                              <p:cond delay="0"/>
                            </p:stCondLst>
                            <p:childTnLst>
                              <p:par>
                                <p:cTn id="80" presetID="44" presetClass="path" presetSubtype="0" accel="50000" decel="50000" fill="hold" nodeType="clickEffect">
                                  <p:stCondLst>
                                    <p:cond delay="0"/>
                                  </p:stCondLst>
                                  <p:childTnLst>
                                    <p:animMotion origin="layout" path="M -2.22222E-6 2.96296E-6 L -0.03264 -0.14723 C -0.03941 -0.18025 -0.04948 -0.19815 -0.06041 -0.19815 C -0.07222 -0.19815 -0.08212 -0.18025 -0.08871 -0.14723 L -0.121 2.96296E-6 " pathEditMode="relative" rAng="0" ptsTypes="AAAAA">
                                      <p:cBhvr>
                                        <p:cTn id="81" dur="2000" fill="hold"/>
                                        <p:tgtEl>
                                          <p:spTgt spid="45"/>
                                        </p:tgtEl>
                                        <p:attrNameLst>
                                          <p:attrName>ppt_x</p:attrName>
                                          <p:attrName>ppt_y</p:attrName>
                                        </p:attrNameLst>
                                      </p:cBhvr>
                                      <p:rCtr x="-6050" y="-9907"/>
                                    </p:animMotion>
                                  </p:childTnLst>
                                </p:cTn>
                              </p:par>
                              <p:par>
                                <p:cTn id="82" presetID="1" presetClass="mediacall" presetSubtype="0" fill="hold" nodeType="withEffect">
                                  <p:stCondLst>
                                    <p:cond delay="0"/>
                                  </p:stCondLst>
                                  <p:childTnLst>
                                    <p:cmd type="call" cmd="playFrom(0.0)">
                                      <p:cBhvr>
                                        <p:cTn id="83" dur="3801" fill="hold"/>
                                        <p:tgtEl>
                                          <p:spTgt spid="72"/>
                                        </p:tgtEl>
                                      </p:cBhvr>
                                    </p:cmd>
                                  </p:childTnLst>
                                </p:cTn>
                              </p:par>
                            </p:childTnLst>
                          </p:cTn>
                        </p:par>
                      </p:childTnLst>
                    </p:cTn>
                  </p:par>
                </p:childTnLst>
              </p:cTn>
              <p:nextCondLst>
                <p:cond evt="onClick" delay="0">
                  <p:tgtEl>
                    <p:spTgt spid="45"/>
                  </p:tgtEl>
                </p:cond>
              </p:nextCondLst>
            </p:seq>
            <p:audio>
              <p:cMediaNode vol="100000">
                <p:cTn id="84" fill="hold" display="0">
                  <p:stCondLst>
                    <p:cond delay="indefinite"/>
                  </p:stCondLst>
                  <p:endCondLst>
                    <p:cond evt="onStopAudio" delay="0">
                      <p:tgtEl>
                        <p:sldTgt/>
                      </p:tgtEl>
                    </p:cond>
                  </p:endCondLst>
                </p:cTn>
                <p:tgtEl>
                  <p:spTgt spid="69"/>
                </p:tgtEl>
              </p:cMediaNode>
            </p:audio>
            <p:audio>
              <p:cMediaNode vol="80000">
                <p:cTn id="85" fill="hold" display="0">
                  <p:stCondLst>
                    <p:cond delay="indefinite"/>
                  </p:stCondLst>
                  <p:endCondLst>
                    <p:cond evt="onStopAudio" delay="0">
                      <p:tgtEl>
                        <p:sldTgt/>
                      </p:tgtEl>
                    </p:cond>
                  </p:endCondLst>
                </p:cTn>
                <p:tgtEl>
                  <p:spTgt spid="70"/>
                </p:tgtEl>
              </p:cMediaNode>
            </p:audio>
            <p:audio>
              <p:cMediaNode vol="80000">
                <p:cTn id="86" fill="hold" display="0">
                  <p:stCondLst>
                    <p:cond delay="indefinite"/>
                  </p:stCondLst>
                  <p:endCondLst>
                    <p:cond evt="onStopAudio" delay="0">
                      <p:tgtEl>
                        <p:sldTgt/>
                      </p:tgtEl>
                    </p:cond>
                  </p:endCondLst>
                </p:cTn>
                <p:tgtEl>
                  <p:spTgt spid="72"/>
                </p:tgtEl>
              </p:cMediaNode>
            </p:audio>
            <p:audio>
              <p:cMediaNode vol="100000">
                <p:cTn id="87" repeatCount="2000" fill="hold" display="0">
                  <p:stCondLst>
                    <p:cond delay="indefinite"/>
                  </p:stCondLst>
                  <p:endCondLst>
                    <p:cond evt="onStopAudio" delay="0">
                      <p:tgtEl>
                        <p:sldTgt/>
                      </p:tgtEl>
                    </p:cond>
                  </p:endCondLst>
                </p:cTn>
                <p:tgtEl>
                  <p:spTgt spid="73"/>
                </p:tgtEl>
              </p:cMediaNode>
            </p:audio>
          </p:childTnLst>
        </p:cTn>
      </p:par>
    </p:tnLst>
    <p:bldLst>
      <p:bldP spid="65"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9">
            <a:lum/>
          </a:blip>
          <a:srcRect/>
          <a:stretch>
            <a:fillRect l="-6000" r="-6000"/>
          </a:stretch>
        </a:blipFill>
        <a:effectLst/>
      </p:bgPr>
    </p:bg>
    <p:spTree>
      <p:nvGrpSpPr>
        <p:cNvPr id="1" name=""/>
        <p:cNvGrpSpPr/>
        <p:nvPr/>
      </p:nvGrpSpPr>
      <p:grpSpPr>
        <a:xfrm>
          <a:off x="0" y="0"/>
          <a:ext cx="0" cy="0"/>
          <a:chOff x="0" y="0"/>
          <a:chExt cx="0" cy="0"/>
        </a:xfrm>
      </p:grpSpPr>
      <p:grpSp>
        <p:nvGrpSpPr>
          <p:cNvPr id="45" name="Group 44"/>
          <p:cNvGrpSpPr/>
          <p:nvPr/>
        </p:nvGrpSpPr>
        <p:grpSpPr>
          <a:xfrm>
            <a:off x="11338643" y="4058944"/>
            <a:ext cx="6582641" cy="2608556"/>
            <a:chOff x="827697" y="3341516"/>
            <a:chExt cx="1153503" cy="1109571"/>
          </a:xfrm>
        </p:grpSpPr>
        <p:pic>
          <p:nvPicPr>
            <p:cNvPr id="46" name="Picture 45"/>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0" b="90000" l="10000" r="90000"/>
                      </a14:imgEffect>
                      <a14:imgEffect>
                        <a14:saturation sat="400000"/>
                      </a14:imgEffect>
                    </a14:imgLayer>
                  </a14:imgProps>
                </a:ext>
                <a:ext uri="{28A0092B-C50C-407E-A947-70E740481C1C}">
                  <a14:useLocalDpi xmlns:a14="http://schemas.microsoft.com/office/drawing/2010/main" val="0"/>
                </a:ext>
              </a:extLst>
            </a:blip>
            <a:srcRect l="16111" t="21481" r="25741" b="21852"/>
            <a:stretch/>
          </p:blipFill>
          <p:spPr>
            <a:xfrm>
              <a:off x="842620" y="3341516"/>
              <a:ext cx="1138580" cy="1109571"/>
            </a:xfrm>
            <a:prstGeom prst="rect">
              <a:avLst/>
            </a:prstGeom>
          </p:spPr>
        </p:pic>
        <p:sp>
          <p:nvSpPr>
            <p:cNvPr id="47" name="TextBox 46"/>
            <p:cNvSpPr txBox="1"/>
            <p:nvPr/>
          </p:nvSpPr>
          <p:spPr>
            <a:xfrm>
              <a:off x="827697" y="3481591"/>
              <a:ext cx="1111824" cy="969496"/>
            </a:xfrm>
            <a:prstGeom prst="rect">
              <a:avLst/>
            </a:prstGeom>
            <a:noFill/>
          </p:spPr>
          <p:txBody>
            <a:bodyPr wrap="square" rtlCol="0">
              <a:spAutoFit/>
            </a:bodyPr>
            <a:lstStyle/>
            <a:p>
              <a:pPr algn="ctr"/>
              <a:r>
                <a:rPr lang="en-US" sz="6000" b="1" dirty="0">
                  <a:solidFill>
                    <a:schemeClr val="bg1"/>
                  </a:solidFill>
                  <a:latin typeface="Times New Roman" pitchFamily="18" charset="0"/>
                  <a:cs typeface="Times New Roman" pitchFamily="18" charset="0"/>
                </a:rPr>
                <a:t>D. </a:t>
              </a:r>
              <a:r>
                <a:rPr lang="en-US" altLang="en-US" sz="6000" b="1" dirty="0">
                  <a:solidFill>
                    <a:schemeClr val="bg1"/>
                  </a:solidFill>
                  <a:latin typeface="Arial" panose="020B0604020202020204" pitchFamily="34" charset="0"/>
                </a:rPr>
                <a:t>tam </a:t>
              </a:r>
              <a:r>
                <a:rPr lang="en-US" altLang="en-US" sz="6000" b="1" dirty="0" err="1">
                  <a:solidFill>
                    <a:schemeClr val="bg1"/>
                  </a:solidFill>
                  <a:latin typeface="Arial" panose="020B0604020202020204" pitchFamily="34" charset="0"/>
                </a:rPr>
                <a:t>giác</a:t>
              </a:r>
              <a:r>
                <a:rPr lang="en-US" altLang="en-US" sz="6000" b="1" dirty="0">
                  <a:solidFill>
                    <a:schemeClr val="bg1"/>
                  </a:solidFill>
                  <a:latin typeface="Arial" panose="020B0604020202020204" pitchFamily="34" charset="0"/>
                </a:rPr>
                <a:t> ABC </a:t>
              </a:r>
              <a:r>
                <a:rPr lang="en-US" altLang="en-US" sz="6000" b="1" dirty="0" err="1">
                  <a:solidFill>
                    <a:schemeClr val="bg1"/>
                  </a:solidFill>
                  <a:latin typeface="Arial" panose="020B0604020202020204" pitchFamily="34" charset="0"/>
                </a:rPr>
                <a:t>vuông</a:t>
              </a:r>
              <a:r>
                <a:rPr lang="en-US" altLang="en-US" sz="6000" b="1" dirty="0">
                  <a:solidFill>
                    <a:schemeClr val="bg1"/>
                  </a:solidFill>
                  <a:latin typeface="Arial" panose="020B0604020202020204" pitchFamily="34" charset="0"/>
                </a:rPr>
                <a:t> </a:t>
              </a:r>
              <a:r>
                <a:rPr lang="en-US" altLang="en-US" sz="6000" b="1" dirty="0" err="1">
                  <a:solidFill>
                    <a:schemeClr val="bg1"/>
                  </a:solidFill>
                  <a:latin typeface="Arial" panose="020B0604020202020204" pitchFamily="34" charset="0"/>
                </a:rPr>
                <a:t>tại</a:t>
              </a:r>
              <a:r>
                <a:rPr lang="en-US" altLang="en-US" sz="6000" b="1" dirty="0">
                  <a:solidFill>
                    <a:schemeClr val="bg1"/>
                  </a:solidFill>
                  <a:latin typeface="Arial" panose="020B0604020202020204" pitchFamily="34" charset="0"/>
                </a:rPr>
                <a:t> A</a:t>
              </a:r>
              <a:endParaRPr lang="en-US" sz="6000" b="1" dirty="0">
                <a:solidFill>
                  <a:schemeClr val="bg1"/>
                </a:solidFill>
                <a:latin typeface="Times New Roman" pitchFamily="18" charset="0"/>
                <a:cs typeface="Times New Roman" pitchFamily="18" charset="0"/>
              </a:endParaRPr>
            </a:p>
          </p:txBody>
        </p:sp>
      </p:grpSp>
      <p:pic>
        <p:nvPicPr>
          <p:cNvPr id="22" name="Picture 2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366592" y="4730238"/>
            <a:ext cx="1466850" cy="1466850"/>
          </a:xfrm>
          <a:prstGeom prst="rect">
            <a:avLst/>
          </a:prstGeom>
        </p:spPr>
      </p:pic>
      <p:grpSp>
        <p:nvGrpSpPr>
          <p:cNvPr id="29" name="Group 28"/>
          <p:cNvGrpSpPr/>
          <p:nvPr/>
        </p:nvGrpSpPr>
        <p:grpSpPr>
          <a:xfrm>
            <a:off x="2414022" y="4170567"/>
            <a:ext cx="6460952" cy="2808065"/>
            <a:chOff x="826933" y="3341516"/>
            <a:chExt cx="1154267" cy="1109571"/>
          </a:xfrm>
        </p:grpSpPr>
        <p:pic>
          <p:nvPicPr>
            <p:cNvPr id="19" name="Picture 18"/>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0" b="90000" l="10000" r="90000"/>
                      </a14:imgEffect>
                      <a14:imgEffect>
                        <a14:saturation sat="400000"/>
                      </a14:imgEffect>
                    </a14:imgLayer>
                  </a14:imgProps>
                </a:ext>
                <a:ext uri="{28A0092B-C50C-407E-A947-70E740481C1C}">
                  <a14:useLocalDpi xmlns:a14="http://schemas.microsoft.com/office/drawing/2010/main" val="0"/>
                </a:ext>
              </a:extLst>
            </a:blip>
            <a:srcRect l="16111" t="21481" r="25741" b="21852"/>
            <a:stretch/>
          </p:blipFill>
          <p:spPr>
            <a:xfrm>
              <a:off x="842620" y="3341516"/>
              <a:ext cx="1138580" cy="1109571"/>
            </a:xfrm>
            <a:prstGeom prst="rect">
              <a:avLst/>
            </a:prstGeom>
          </p:spPr>
        </p:pic>
        <p:sp>
          <p:nvSpPr>
            <p:cNvPr id="28" name="TextBox 27"/>
            <p:cNvSpPr txBox="1"/>
            <p:nvPr/>
          </p:nvSpPr>
          <p:spPr>
            <a:xfrm>
              <a:off x="826933" y="3455463"/>
              <a:ext cx="1099132" cy="969496"/>
            </a:xfrm>
            <a:prstGeom prst="rect">
              <a:avLst/>
            </a:prstGeom>
            <a:noFill/>
          </p:spPr>
          <p:txBody>
            <a:bodyPr wrap="square" rtlCol="0">
              <a:spAutoFit/>
            </a:bodyPr>
            <a:lstStyle/>
            <a:p>
              <a:pPr algn="ctr"/>
              <a:r>
                <a:rPr lang="en-US" sz="6000" b="1" dirty="0">
                  <a:solidFill>
                    <a:schemeClr val="bg1"/>
                  </a:solidFill>
                  <a:latin typeface="Times New Roman" pitchFamily="18" charset="0"/>
                  <a:cs typeface="Times New Roman" pitchFamily="18" charset="0"/>
                </a:rPr>
                <a:t>B. </a:t>
              </a:r>
              <a:r>
                <a:rPr lang="en-US" altLang="en-US" sz="6000" b="1" dirty="0">
                  <a:solidFill>
                    <a:schemeClr val="bg1"/>
                  </a:solidFill>
                  <a:latin typeface="Arial" panose="020B0604020202020204" pitchFamily="34" charset="0"/>
                </a:rPr>
                <a:t>BC </a:t>
              </a:r>
              <a:r>
                <a:rPr lang="en-US" altLang="en-US" sz="6000" b="1" dirty="0" err="1">
                  <a:solidFill>
                    <a:schemeClr val="bg1"/>
                  </a:solidFill>
                  <a:latin typeface="Arial" panose="020B0604020202020204" pitchFamily="34" charset="0"/>
                </a:rPr>
                <a:t>là</a:t>
              </a:r>
              <a:r>
                <a:rPr lang="en-US" altLang="en-US" sz="6000" b="1" dirty="0">
                  <a:solidFill>
                    <a:schemeClr val="bg1"/>
                  </a:solidFill>
                  <a:latin typeface="Arial" panose="020B0604020202020204" pitchFamily="34" charset="0"/>
                </a:rPr>
                <a:t> </a:t>
              </a:r>
              <a:r>
                <a:rPr lang="en-US" altLang="en-US" sz="6000" b="1" dirty="0" err="1">
                  <a:solidFill>
                    <a:schemeClr val="bg1"/>
                  </a:solidFill>
                  <a:latin typeface="Arial" panose="020B0604020202020204" pitchFamily="34" charset="0"/>
                </a:rPr>
                <a:t>tiếp</a:t>
              </a:r>
              <a:r>
                <a:rPr lang="en-US" altLang="en-US" sz="6000" b="1" dirty="0">
                  <a:solidFill>
                    <a:schemeClr val="bg1"/>
                  </a:solidFill>
                  <a:latin typeface="Arial" panose="020B0604020202020204" pitchFamily="34" charset="0"/>
                </a:rPr>
                <a:t> </a:t>
              </a:r>
              <a:r>
                <a:rPr lang="en-US" altLang="en-US" sz="6000" b="1" dirty="0" err="1">
                  <a:solidFill>
                    <a:schemeClr val="bg1"/>
                  </a:solidFill>
                  <a:latin typeface="Arial" panose="020B0604020202020204" pitchFamily="34" charset="0"/>
                </a:rPr>
                <a:t>tuyến</a:t>
              </a:r>
              <a:r>
                <a:rPr lang="en-US" altLang="en-US" sz="6000" b="1" dirty="0">
                  <a:solidFill>
                    <a:schemeClr val="bg1"/>
                  </a:solidFill>
                  <a:latin typeface="Arial" panose="020B0604020202020204" pitchFamily="34" charset="0"/>
                </a:rPr>
                <a:t> của (A; 6)</a:t>
              </a:r>
            </a:p>
          </p:txBody>
        </p:sp>
      </p:grpSp>
      <p:pic>
        <p:nvPicPr>
          <p:cNvPr id="62" name="Picture 61"/>
          <p:cNvPicPr>
            <a:picLocks noChangeAspect="1"/>
          </p:cNvPicPr>
          <p:nvPr/>
        </p:nvPicPr>
        <p:blipFill>
          <a:blip r:embed="rId13">
            <a:extLst>
              <a:ext uri="{BEBA8EAE-BF5A-486C-A8C5-ECC9F3942E4B}">
                <a14:imgProps xmlns:a14="http://schemas.microsoft.com/office/drawing/2010/main">
                  <a14:imgLayer r:embed="rId14">
                    <a14:imgEffect>
                      <a14:saturation sat="400000"/>
                    </a14:imgEffect>
                  </a14:imgLayer>
                </a14:imgProps>
              </a:ext>
              <a:ext uri="{28A0092B-C50C-407E-A947-70E740481C1C}">
                <a14:useLocalDpi xmlns:a14="http://schemas.microsoft.com/office/drawing/2010/main" val="0"/>
              </a:ext>
            </a:extLst>
          </a:blip>
          <a:stretch>
            <a:fillRect/>
          </a:stretch>
        </p:blipFill>
        <p:spPr>
          <a:xfrm>
            <a:off x="3338193" y="-822977"/>
            <a:ext cx="12130038" cy="3937690"/>
          </a:xfrm>
          <a:prstGeom prst="rect">
            <a:avLst/>
          </a:prstGeom>
        </p:spPr>
      </p:pic>
      <p:pic>
        <p:nvPicPr>
          <p:cNvPr id="64" name="Picture 63"/>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18435160">
            <a:off x="18803390" y="1109705"/>
            <a:ext cx="1047436" cy="665558"/>
          </a:xfrm>
          <a:prstGeom prst="rect">
            <a:avLst/>
          </a:prstGeom>
        </p:spPr>
      </p:pic>
      <p:pic>
        <p:nvPicPr>
          <p:cNvPr id="66" name="Picture 6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flipH="1">
            <a:off x="4423908" y="2939752"/>
            <a:ext cx="2132564" cy="2041816"/>
          </a:xfrm>
          <a:prstGeom prst="rect">
            <a:avLst/>
          </a:prstGeom>
        </p:spPr>
      </p:pic>
      <p:pic>
        <p:nvPicPr>
          <p:cNvPr id="69"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9050000" y="6137404"/>
            <a:ext cx="1219200" cy="1219200"/>
          </a:xfrm>
          <a:prstGeom prst="rect">
            <a:avLst/>
          </a:prstGeom>
        </p:spPr>
      </p:pic>
      <p:pic>
        <p:nvPicPr>
          <p:cNvPr id="70" name="magic.wav">
            <a:hlinkClick r:id="" action="ppaction://media"/>
          </p:cNvPr>
          <p:cNvPicPr>
            <a:picLocks noChangeAspect="1"/>
          </p:cNvPicPr>
          <p:nvPr>
            <a:audioFile r:link="rId3"/>
            <p:extLst>
              <p:ext uri="{DAA4B4D4-6D71-4841-9C94-3DE7FCFB9230}">
                <p14:media xmlns:p14="http://schemas.microsoft.com/office/powerpoint/2010/main" r:embed="rId4">
                  <p14:trim end="1739.8568"/>
                </p14:media>
              </p:ext>
            </p:extLst>
          </p:nvPr>
        </p:nvPicPr>
        <p:blipFill>
          <a:blip r:embed="rId18"/>
          <a:stretch>
            <a:fillRect/>
          </a:stretch>
        </p:blipFill>
        <p:spPr>
          <a:xfrm>
            <a:off x="19050000" y="2883284"/>
            <a:ext cx="1219200" cy="1219200"/>
          </a:xfrm>
          <a:prstGeom prst="rect">
            <a:avLst/>
          </a:prstGeom>
        </p:spPr>
      </p:pic>
      <p:pic>
        <p:nvPicPr>
          <p:cNvPr id="72" name="chon sai.wma">
            <a:hlinkClick r:id="" action="ppaction://media"/>
          </p:cNvPr>
          <p:cNvPicPr>
            <a:picLocks noChangeAspect="1"/>
          </p:cNvPicPr>
          <p:nvPr>
            <a:audioFile r:link="rId3"/>
            <p:extLst>
              <p:ext uri="{DAA4B4D4-6D71-4841-9C94-3DE7FCFB9230}">
                <p14:media xmlns:p14="http://schemas.microsoft.com/office/powerpoint/2010/main" r:embed="rId5">
                  <p14:trim st="261.8162"/>
                </p14:media>
              </p:ext>
            </p:extLst>
          </p:nvPr>
        </p:nvPicPr>
        <p:blipFill>
          <a:blip r:embed="rId19"/>
          <a:stretch>
            <a:fillRect/>
          </a:stretch>
        </p:blipFill>
        <p:spPr>
          <a:xfrm>
            <a:off x="19050000" y="4229100"/>
            <a:ext cx="1219200" cy="1219200"/>
          </a:xfrm>
          <a:prstGeom prst="rect">
            <a:avLst/>
          </a:prstGeom>
        </p:spPr>
      </p:pic>
      <p:pic>
        <p:nvPicPr>
          <p:cNvPr id="73" name="vui mung nhay.wma">
            <a:hlinkClick r:id="" action="ppaction://media"/>
          </p:cNvPr>
          <p:cNvPicPr>
            <a:picLocks noChangeAspect="1"/>
          </p:cNvPicPr>
          <p:nvPr>
            <a:audioFile r:link="rId7"/>
            <p:extLst>
              <p:ext uri="{DAA4B4D4-6D71-4841-9C94-3DE7FCFB9230}">
                <p14:media xmlns:p14="http://schemas.microsoft.com/office/powerpoint/2010/main" r:embed="rId6"/>
              </p:ext>
            </p:extLst>
          </p:nvPr>
        </p:nvPicPr>
        <p:blipFill>
          <a:blip r:embed="rId20"/>
          <a:stretch>
            <a:fillRect/>
          </a:stretch>
        </p:blipFill>
        <p:spPr>
          <a:xfrm>
            <a:off x="19050000" y="7956184"/>
            <a:ext cx="1219200" cy="1219200"/>
          </a:xfrm>
          <a:prstGeom prst="rect">
            <a:avLst/>
          </a:prstGeom>
        </p:spPr>
      </p:pic>
      <p:sp>
        <p:nvSpPr>
          <p:cNvPr id="65" name="TextBox 64"/>
          <p:cNvSpPr txBox="1"/>
          <p:nvPr/>
        </p:nvSpPr>
        <p:spPr>
          <a:xfrm>
            <a:off x="3703884" y="152212"/>
            <a:ext cx="11808259" cy="2862322"/>
          </a:xfrm>
          <a:prstGeom prst="rect">
            <a:avLst/>
          </a:prstGeom>
          <a:noFill/>
        </p:spPr>
        <p:txBody>
          <a:bodyPr wrap="square" rtlCol="0">
            <a:spAutoFit/>
          </a:bodyPr>
          <a:lstStyle/>
          <a:p>
            <a:pPr>
              <a:spcBef>
                <a:spcPct val="0"/>
              </a:spcBef>
            </a:pPr>
            <a:r>
              <a:rPr lang="en-US" altLang="en-US" sz="6000" b="1" dirty="0">
                <a:solidFill>
                  <a:schemeClr val="bg1"/>
                </a:solidFill>
                <a:latin typeface="Arial" panose="020B0604020202020204" pitchFamily="34" charset="0"/>
              </a:rPr>
              <a:t>Cho tam </a:t>
            </a:r>
            <a:r>
              <a:rPr lang="en-US" altLang="en-US" sz="6000" b="1" dirty="0" err="1">
                <a:solidFill>
                  <a:schemeClr val="bg1"/>
                </a:solidFill>
                <a:latin typeface="Arial" panose="020B0604020202020204" pitchFamily="34" charset="0"/>
              </a:rPr>
              <a:t>giác</a:t>
            </a:r>
            <a:r>
              <a:rPr lang="en-US" altLang="en-US" sz="6000" b="1" dirty="0">
                <a:solidFill>
                  <a:schemeClr val="bg1"/>
                </a:solidFill>
                <a:latin typeface="Arial" panose="020B0604020202020204" pitchFamily="34" charset="0"/>
              </a:rPr>
              <a:t> ABC </a:t>
            </a:r>
            <a:r>
              <a:rPr lang="en-US" altLang="en-US" sz="6000" b="1" dirty="0" err="1">
                <a:solidFill>
                  <a:schemeClr val="bg1"/>
                </a:solidFill>
                <a:latin typeface="Arial" panose="020B0604020202020204" pitchFamily="34" charset="0"/>
              </a:rPr>
              <a:t>có</a:t>
            </a:r>
            <a:r>
              <a:rPr lang="en-US" altLang="en-US" sz="6000" b="1" dirty="0">
                <a:solidFill>
                  <a:schemeClr val="bg1"/>
                </a:solidFill>
                <a:latin typeface="Arial" panose="020B0604020202020204" pitchFamily="34" charset="0"/>
              </a:rPr>
              <a:t> AB = 6; AC= 8; BC= 10. Trong các câu </a:t>
            </a:r>
            <a:r>
              <a:rPr lang="en-US" altLang="en-US" sz="6000" b="1" dirty="0" err="1">
                <a:solidFill>
                  <a:schemeClr val="bg1"/>
                </a:solidFill>
                <a:latin typeface="Arial" panose="020B0604020202020204" pitchFamily="34" charset="0"/>
              </a:rPr>
              <a:t>sau</a:t>
            </a:r>
            <a:r>
              <a:rPr lang="en-US" altLang="en-US" sz="6000" b="1" dirty="0">
                <a:solidFill>
                  <a:schemeClr val="bg1"/>
                </a:solidFill>
                <a:latin typeface="Arial" panose="020B0604020202020204" pitchFamily="34" charset="0"/>
              </a:rPr>
              <a:t>, câu </a:t>
            </a:r>
            <a:r>
              <a:rPr lang="en-US" altLang="en-US" sz="6000" b="1" dirty="0" err="1">
                <a:solidFill>
                  <a:schemeClr val="bg1"/>
                </a:solidFill>
                <a:latin typeface="Arial" panose="020B0604020202020204" pitchFamily="34" charset="0"/>
              </a:rPr>
              <a:t>nào</a:t>
            </a:r>
            <a:r>
              <a:rPr lang="en-US" altLang="en-US" sz="6000" b="1" dirty="0">
                <a:solidFill>
                  <a:schemeClr val="bg1"/>
                </a:solidFill>
                <a:latin typeface="Arial" panose="020B0604020202020204" pitchFamily="34" charset="0"/>
              </a:rPr>
              <a:t> </a:t>
            </a:r>
            <a:r>
              <a:rPr lang="en-US" altLang="en-US" sz="6000" b="1" dirty="0" err="1">
                <a:latin typeface="Arial" panose="020B0604020202020204" pitchFamily="34" charset="0"/>
              </a:rPr>
              <a:t>sai</a:t>
            </a:r>
            <a:r>
              <a:rPr lang="en-US" altLang="en-US" sz="6000" b="1" dirty="0">
                <a:solidFill>
                  <a:schemeClr val="bg1"/>
                </a:solidFill>
                <a:latin typeface="Arial" panose="020B0604020202020204" pitchFamily="34" charset="0"/>
              </a:rPr>
              <a:t>?</a:t>
            </a:r>
          </a:p>
        </p:txBody>
      </p:sp>
      <p:grpSp>
        <p:nvGrpSpPr>
          <p:cNvPr id="33" name="Group 32"/>
          <p:cNvGrpSpPr/>
          <p:nvPr/>
        </p:nvGrpSpPr>
        <p:grpSpPr>
          <a:xfrm>
            <a:off x="93312" y="7274315"/>
            <a:ext cx="6621128" cy="2508078"/>
            <a:chOff x="791055" y="3181281"/>
            <a:chExt cx="2689265" cy="1269807"/>
          </a:xfrm>
        </p:grpSpPr>
        <p:pic>
          <p:nvPicPr>
            <p:cNvPr id="34" name="Picture 33"/>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0" b="90000" l="10000" r="90000"/>
                      </a14:imgEffect>
                      <a14:imgEffect>
                        <a14:saturation sat="400000"/>
                      </a14:imgEffect>
                    </a14:imgLayer>
                  </a14:imgProps>
                </a:ext>
                <a:ext uri="{28A0092B-C50C-407E-A947-70E740481C1C}">
                  <a14:useLocalDpi xmlns:a14="http://schemas.microsoft.com/office/drawing/2010/main" val="0"/>
                </a:ext>
              </a:extLst>
            </a:blip>
            <a:srcRect l="16111" t="21481" r="25741" b="21852"/>
            <a:stretch/>
          </p:blipFill>
          <p:spPr>
            <a:xfrm>
              <a:off x="842620" y="3181281"/>
              <a:ext cx="2532779" cy="1269807"/>
            </a:xfrm>
            <a:prstGeom prst="rect">
              <a:avLst/>
            </a:prstGeom>
          </p:spPr>
        </p:pic>
        <p:sp>
          <p:nvSpPr>
            <p:cNvPr id="35" name="TextBox 34"/>
            <p:cNvSpPr txBox="1"/>
            <p:nvPr/>
          </p:nvSpPr>
          <p:spPr>
            <a:xfrm>
              <a:off x="791055" y="3319702"/>
              <a:ext cx="2689265" cy="981686"/>
            </a:xfrm>
            <a:prstGeom prst="rect">
              <a:avLst/>
            </a:prstGeom>
            <a:noFill/>
          </p:spPr>
          <p:txBody>
            <a:bodyPr wrap="square" rtlCol="0">
              <a:spAutoFit/>
            </a:bodyPr>
            <a:lstStyle/>
            <a:p>
              <a:pPr algn="ctr"/>
              <a:r>
                <a:rPr lang="en-US" sz="6000" b="1" dirty="0">
                  <a:solidFill>
                    <a:schemeClr val="bg1"/>
                  </a:solidFill>
                  <a:latin typeface="Times New Roman" pitchFamily="18" charset="0"/>
                  <a:cs typeface="Times New Roman" pitchFamily="18" charset="0"/>
                </a:rPr>
                <a:t>A. </a:t>
              </a:r>
              <a:r>
                <a:rPr lang="en-US" altLang="en-US" sz="6000" b="1" dirty="0">
                  <a:solidFill>
                    <a:schemeClr val="bg1"/>
                  </a:solidFill>
                  <a:latin typeface="Arial" panose="020B0604020202020204" pitchFamily="34" charset="0"/>
                </a:rPr>
                <a:t>AC </a:t>
              </a:r>
              <a:r>
                <a:rPr lang="en-US" altLang="en-US" sz="6000" b="1" dirty="0" err="1">
                  <a:solidFill>
                    <a:schemeClr val="bg1"/>
                  </a:solidFill>
                  <a:latin typeface="Arial" panose="020B0604020202020204" pitchFamily="34" charset="0"/>
                </a:rPr>
                <a:t>là</a:t>
              </a:r>
              <a:r>
                <a:rPr lang="en-US" altLang="en-US" sz="6000" b="1" dirty="0">
                  <a:solidFill>
                    <a:schemeClr val="bg1"/>
                  </a:solidFill>
                  <a:latin typeface="Arial" panose="020B0604020202020204" pitchFamily="34" charset="0"/>
                </a:rPr>
                <a:t> </a:t>
              </a:r>
              <a:r>
                <a:rPr lang="en-US" altLang="en-US" sz="6000" b="1" dirty="0" err="1">
                  <a:solidFill>
                    <a:schemeClr val="bg1"/>
                  </a:solidFill>
                  <a:latin typeface="Arial" panose="020B0604020202020204" pitchFamily="34" charset="0"/>
                </a:rPr>
                <a:t>tiếp</a:t>
              </a:r>
              <a:r>
                <a:rPr lang="en-US" altLang="en-US" sz="6000" b="1" dirty="0">
                  <a:solidFill>
                    <a:schemeClr val="bg1"/>
                  </a:solidFill>
                  <a:latin typeface="Arial" panose="020B0604020202020204" pitchFamily="34" charset="0"/>
                </a:rPr>
                <a:t> </a:t>
              </a:r>
              <a:r>
                <a:rPr lang="en-US" altLang="en-US" sz="6000" b="1" dirty="0" err="1">
                  <a:solidFill>
                    <a:schemeClr val="bg1"/>
                  </a:solidFill>
                  <a:latin typeface="Arial" panose="020B0604020202020204" pitchFamily="34" charset="0"/>
                </a:rPr>
                <a:t>tuyến</a:t>
              </a:r>
              <a:r>
                <a:rPr lang="en-US" altLang="en-US" sz="6000" b="1" dirty="0">
                  <a:solidFill>
                    <a:schemeClr val="bg1"/>
                  </a:solidFill>
                  <a:latin typeface="Arial" panose="020B0604020202020204" pitchFamily="34" charset="0"/>
                </a:rPr>
                <a:t> của (B; 6)</a:t>
              </a:r>
            </a:p>
          </p:txBody>
        </p:sp>
      </p:grpSp>
      <p:grpSp>
        <p:nvGrpSpPr>
          <p:cNvPr id="42" name="Group 41"/>
          <p:cNvGrpSpPr/>
          <p:nvPr/>
        </p:nvGrpSpPr>
        <p:grpSpPr>
          <a:xfrm>
            <a:off x="8874974" y="7161877"/>
            <a:ext cx="7164899" cy="2219142"/>
            <a:chOff x="777963" y="3305635"/>
            <a:chExt cx="1181166" cy="1109571"/>
          </a:xfrm>
        </p:grpSpPr>
        <p:pic>
          <p:nvPicPr>
            <p:cNvPr id="43" name="Picture 42"/>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0" b="90000" l="10000" r="90000"/>
                      </a14:imgEffect>
                      <a14:imgEffect>
                        <a14:saturation sat="400000"/>
                      </a14:imgEffect>
                    </a14:imgLayer>
                  </a14:imgProps>
                </a:ext>
                <a:ext uri="{28A0092B-C50C-407E-A947-70E740481C1C}">
                  <a14:useLocalDpi xmlns:a14="http://schemas.microsoft.com/office/drawing/2010/main" val="0"/>
                </a:ext>
              </a:extLst>
            </a:blip>
            <a:srcRect l="16111" t="21481" r="25741" b="21852"/>
            <a:stretch/>
          </p:blipFill>
          <p:spPr>
            <a:xfrm>
              <a:off x="820549" y="3305635"/>
              <a:ext cx="1138580" cy="1109571"/>
            </a:xfrm>
            <a:prstGeom prst="rect">
              <a:avLst/>
            </a:prstGeom>
          </p:spPr>
        </p:pic>
        <p:sp>
          <p:nvSpPr>
            <p:cNvPr id="44" name="TextBox 43"/>
            <p:cNvSpPr txBox="1"/>
            <p:nvPr/>
          </p:nvSpPr>
          <p:spPr>
            <a:xfrm>
              <a:off x="777963" y="3375672"/>
              <a:ext cx="1099551" cy="969496"/>
            </a:xfrm>
            <a:prstGeom prst="rect">
              <a:avLst/>
            </a:prstGeom>
            <a:noFill/>
          </p:spPr>
          <p:txBody>
            <a:bodyPr wrap="square" rtlCol="0">
              <a:spAutoFit/>
            </a:bodyPr>
            <a:lstStyle/>
            <a:p>
              <a:pPr algn="ctr"/>
              <a:r>
                <a:rPr lang="en-US" sz="6000" b="1" dirty="0">
                  <a:solidFill>
                    <a:schemeClr val="bg1"/>
                  </a:solidFill>
                  <a:latin typeface="Times New Roman" pitchFamily="18" charset="0"/>
                  <a:cs typeface="Times New Roman" pitchFamily="18" charset="0"/>
                </a:rPr>
                <a:t>C. </a:t>
              </a:r>
              <a:r>
                <a:rPr lang="en-US" altLang="en-US" sz="6000" b="1" dirty="0">
                  <a:solidFill>
                    <a:schemeClr val="bg1"/>
                  </a:solidFill>
                  <a:latin typeface="Arial" panose="020B0604020202020204" pitchFamily="34" charset="0"/>
                </a:rPr>
                <a:t>AB </a:t>
              </a:r>
              <a:r>
                <a:rPr lang="en-US" altLang="en-US" sz="6000" b="1" dirty="0" err="1">
                  <a:solidFill>
                    <a:schemeClr val="bg1"/>
                  </a:solidFill>
                  <a:latin typeface="Arial" panose="020B0604020202020204" pitchFamily="34" charset="0"/>
                </a:rPr>
                <a:t>là</a:t>
              </a:r>
              <a:r>
                <a:rPr lang="en-US" altLang="en-US" sz="6000" b="1" dirty="0">
                  <a:solidFill>
                    <a:schemeClr val="bg1"/>
                  </a:solidFill>
                  <a:latin typeface="Arial" panose="020B0604020202020204" pitchFamily="34" charset="0"/>
                </a:rPr>
                <a:t> </a:t>
              </a:r>
              <a:r>
                <a:rPr lang="en-US" altLang="en-US" sz="6000" b="1" dirty="0" err="1">
                  <a:solidFill>
                    <a:schemeClr val="bg1"/>
                  </a:solidFill>
                  <a:latin typeface="Arial" panose="020B0604020202020204" pitchFamily="34" charset="0"/>
                </a:rPr>
                <a:t>tiếp</a:t>
              </a:r>
              <a:r>
                <a:rPr lang="en-US" altLang="en-US" sz="6000" b="1" dirty="0">
                  <a:solidFill>
                    <a:schemeClr val="bg1"/>
                  </a:solidFill>
                  <a:latin typeface="Arial" panose="020B0604020202020204" pitchFamily="34" charset="0"/>
                </a:rPr>
                <a:t> </a:t>
              </a:r>
              <a:r>
                <a:rPr lang="en-US" altLang="en-US" sz="6000" b="1" dirty="0" err="1">
                  <a:solidFill>
                    <a:schemeClr val="bg1"/>
                  </a:solidFill>
                  <a:latin typeface="Arial" panose="020B0604020202020204" pitchFamily="34" charset="0"/>
                </a:rPr>
                <a:t>tuyến</a:t>
              </a:r>
              <a:r>
                <a:rPr lang="en-US" altLang="en-US" sz="6000" b="1" dirty="0">
                  <a:solidFill>
                    <a:schemeClr val="bg1"/>
                  </a:solidFill>
                  <a:latin typeface="Arial" panose="020B0604020202020204" pitchFamily="34" charset="0"/>
                </a:rPr>
                <a:t> của (C; 8)</a:t>
              </a:r>
            </a:p>
          </p:txBody>
        </p:sp>
      </p:grpSp>
    </p:spTree>
    <p:extLst>
      <p:ext uri="{BB962C8B-B14F-4D97-AF65-F5344CB8AC3E}">
        <p14:creationId xmlns:p14="http://schemas.microsoft.com/office/powerpoint/2010/main" val="3494182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65"/>
                                        </p:tgtEl>
                                        <p:attrNameLst>
                                          <p:attrName>style.visibility</p:attrName>
                                        </p:attrNameLst>
                                      </p:cBhvr>
                                      <p:to>
                                        <p:strVal val="visible"/>
                                      </p:to>
                                    </p:set>
                                    <p:anim calcmode="lin" valueType="num">
                                      <p:cBhvr>
                                        <p:cTn id="7" dur="500" fill="hold"/>
                                        <p:tgtEl>
                                          <p:spTgt spid="6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5"/>
                                        </p:tgtEl>
                                        <p:attrNameLst>
                                          <p:attrName>ppt_y</p:attrName>
                                        </p:attrNameLst>
                                      </p:cBhvr>
                                      <p:tavLst>
                                        <p:tav tm="0">
                                          <p:val>
                                            <p:strVal val="#ppt_y"/>
                                          </p:val>
                                        </p:tav>
                                        <p:tav tm="100000">
                                          <p:val>
                                            <p:strVal val="#ppt_y"/>
                                          </p:val>
                                        </p:tav>
                                      </p:tavLst>
                                    </p:anim>
                                    <p:anim calcmode="lin" valueType="num">
                                      <p:cBhvr>
                                        <p:cTn id="9" dur="500" fill="hold"/>
                                        <p:tgtEl>
                                          <p:spTgt spid="6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5"/>
                                        </p:tgtEl>
                                      </p:cBhvr>
                                    </p:animEffect>
                                  </p:childTnLst>
                                </p:cTn>
                              </p:par>
                              <p:par>
                                <p:cTn id="12" presetID="1" presetClass="mediacall" presetSubtype="0" fill="hold" nodeType="withEffect">
                                  <p:stCondLst>
                                    <p:cond delay="0"/>
                                  </p:stCondLst>
                                  <p:childTnLst>
                                    <p:cmd type="call" cmd="playFrom(0.0)">
                                      <p:cBhvr>
                                        <p:cTn id="13" dur="1260" fill="hold"/>
                                        <p:tgtEl>
                                          <p:spTgt spid="70"/>
                                        </p:tgtEl>
                                      </p:cBhvr>
                                    </p:cmd>
                                  </p:childTnLst>
                                </p:cTn>
                              </p:par>
                            </p:childTnLst>
                          </p:cTn>
                        </p:par>
                        <p:par>
                          <p:cTn id="14" fill="hold">
                            <p:stCondLst>
                              <p:cond delay="3250"/>
                            </p:stCondLst>
                            <p:childTnLst>
                              <p:par>
                                <p:cTn id="15" presetID="47" presetClass="entr" presetSubtype="0" fill="hold" nodeType="after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1000"/>
                                        <p:tgtEl>
                                          <p:spTgt spid="33"/>
                                        </p:tgtEl>
                                      </p:cBhvr>
                                    </p:animEffect>
                                    <p:anim calcmode="lin" valueType="num">
                                      <p:cBhvr>
                                        <p:cTn id="18" dur="1000" fill="hold"/>
                                        <p:tgtEl>
                                          <p:spTgt spid="33"/>
                                        </p:tgtEl>
                                        <p:attrNameLst>
                                          <p:attrName>ppt_x</p:attrName>
                                        </p:attrNameLst>
                                      </p:cBhvr>
                                      <p:tavLst>
                                        <p:tav tm="0">
                                          <p:val>
                                            <p:strVal val="#ppt_x"/>
                                          </p:val>
                                        </p:tav>
                                        <p:tav tm="100000">
                                          <p:val>
                                            <p:strVal val="#ppt_x"/>
                                          </p:val>
                                        </p:tav>
                                      </p:tavLst>
                                    </p:anim>
                                    <p:anim calcmode="lin" valueType="num">
                                      <p:cBhvr>
                                        <p:cTn id="19" dur="1000" fill="hold"/>
                                        <p:tgtEl>
                                          <p:spTgt spid="33"/>
                                        </p:tgtEl>
                                        <p:attrNameLst>
                                          <p:attrName>ppt_y</p:attrName>
                                        </p:attrNameLst>
                                      </p:cBhvr>
                                      <p:tavLst>
                                        <p:tav tm="0">
                                          <p:val>
                                            <p:strVal val="#ppt_y-.1"/>
                                          </p:val>
                                        </p:tav>
                                        <p:tav tm="100000">
                                          <p:val>
                                            <p:strVal val="#ppt_y"/>
                                          </p:val>
                                        </p:tav>
                                      </p:tavLst>
                                    </p:anim>
                                  </p:childTnLst>
                                </p:cTn>
                              </p:par>
                            </p:childTnLst>
                          </p:cTn>
                        </p:par>
                        <p:par>
                          <p:cTn id="20" fill="hold">
                            <p:stCondLst>
                              <p:cond delay="4250"/>
                            </p:stCondLst>
                            <p:childTnLst>
                              <p:par>
                                <p:cTn id="21" presetID="47" presetClass="entr" presetSubtype="0" fill="hold" nodeType="after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fade">
                                      <p:cBhvr>
                                        <p:cTn id="23" dur="1000"/>
                                        <p:tgtEl>
                                          <p:spTgt spid="29"/>
                                        </p:tgtEl>
                                      </p:cBhvr>
                                    </p:animEffect>
                                    <p:anim calcmode="lin" valueType="num">
                                      <p:cBhvr>
                                        <p:cTn id="24" dur="1000" fill="hold"/>
                                        <p:tgtEl>
                                          <p:spTgt spid="29"/>
                                        </p:tgtEl>
                                        <p:attrNameLst>
                                          <p:attrName>ppt_x</p:attrName>
                                        </p:attrNameLst>
                                      </p:cBhvr>
                                      <p:tavLst>
                                        <p:tav tm="0">
                                          <p:val>
                                            <p:strVal val="#ppt_x"/>
                                          </p:val>
                                        </p:tav>
                                        <p:tav tm="100000">
                                          <p:val>
                                            <p:strVal val="#ppt_x"/>
                                          </p:val>
                                        </p:tav>
                                      </p:tavLst>
                                    </p:anim>
                                    <p:anim calcmode="lin" valueType="num">
                                      <p:cBhvr>
                                        <p:cTn id="25" dur="1000" fill="hold"/>
                                        <p:tgtEl>
                                          <p:spTgt spid="29"/>
                                        </p:tgtEl>
                                        <p:attrNameLst>
                                          <p:attrName>ppt_y</p:attrName>
                                        </p:attrNameLst>
                                      </p:cBhvr>
                                      <p:tavLst>
                                        <p:tav tm="0">
                                          <p:val>
                                            <p:strVal val="#ppt_y-.1"/>
                                          </p:val>
                                        </p:tav>
                                        <p:tav tm="100000">
                                          <p:val>
                                            <p:strVal val="#ppt_y"/>
                                          </p:val>
                                        </p:tav>
                                      </p:tavLst>
                                    </p:anim>
                                  </p:childTnLst>
                                </p:cTn>
                              </p:par>
                            </p:childTnLst>
                          </p:cTn>
                        </p:par>
                        <p:par>
                          <p:cTn id="26" fill="hold">
                            <p:stCondLst>
                              <p:cond delay="5250"/>
                            </p:stCondLst>
                            <p:childTnLst>
                              <p:par>
                                <p:cTn id="27" presetID="47" presetClass="entr" presetSubtype="0" fill="hold" nodeType="afterEffect">
                                  <p:stCondLst>
                                    <p:cond delay="0"/>
                                  </p:stCondLst>
                                  <p:childTnLst>
                                    <p:set>
                                      <p:cBhvr>
                                        <p:cTn id="28" dur="1" fill="hold">
                                          <p:stCondLst>
                                            <p:cond delay="0"/>
                                          </p:stCondLst>
                                        </p:cTn>
                                        <p:tgtEl>
                                          <p:spTgt spid="42"/>
                                        </p:tgtEl>
                                        <p:attrNameLst>
                                          <p:attrName>style.visibility</p:attrName>
                                        </p:attrNameLst>
                                      </p:cBhvr>
                                      <p:to>
                                        <p:strVal val="visible"/>
                                      </p:to>
                                    </p:set>
                                    <p:animEffect transition="in" filter="fade">
                                      <p:cBhvr>
                                        <p:cTn id="29" dur="1000"/>
                                        <p:tgtEl>
                                          <p:spTgt spid="42"/>
                                        </p:tgtEl>
                                      </p:cBhvr>
                                    </p:animEffect>
                                    <p:anim calcmode="lin" valueType="num">
                                      <p:cBhvr>
                                        <p:cTn id="30" dur="1000" fill="hold"/>
                                        <p:tgtEl>
                                          <p:spTgt spid="42"/>
                                        </p:tgtEl>
                                        <p:attrNameLst>
                                          <p:attrName>ppt_x</p:attrName>
                                        </p:attrNameLst>
                                      </p:cBhvr>
                                      <p:tavLst>
                                        <p:tav tm="0">
                                          <p:val>
                                            <p:strVal val="#ppt_x"/>
                                          </p:val>
                                        </p:tav>
                                        <p:tav tm="100000">
                                          <p:val>
                                            <p:strVal val="#ppt_x"/>
                                          </p:val>
                                        </p:tav>
                                      </p:tavLst>
                                    </p:anim>
                                    <p:anim calcmode="lin" valueType="num">
                                      <p:cBhvr>
                                        <p:cTn id="31" dur="1000" fill="hold"/>
                                        <p:tgtEl>
                                          <p:spTgt spid="42"/>
                                        </p:tgtEl>
                                        <p:attrNameLst>
                                          <p:attrName>ppt_y</p:attrName>
                                        </p:attrNameLst>
                                      </p:cBhvr>
                                      <p:tavLst>
                                        <p:tav tm="0">
                                          <p:val>
                                            <p:strVal val="#ppt_y-.1"/>
                                          </p:val>
                                        </p:tav>
                                        <p:tav tm="100000">
                                          <p:val>
                                            <p:strVal val="#ppt_y"/>
                                          </p:val>
                                        </p:tav>
                                      </p:tavLst>
                                    </p:anim>
                                  </p:childTnLst>
                                </p:cTn>
                              </p:par>
                            </p:childTnLst>
                          </p:cTn>
                        </p:par>
                        <p:par>
                          <p:cTn id="32" fill="hold">
                            <p:stCondLst>
                              <p:cond delay="6250"/>
                            </p:stCondLst>
                            <p:childTnLst>
                              <p:par>
                                <p:cTn id="33" presetID="47" presetClass="entr" presetSubtype="0" fill="hold" nodeType="afterEffect">
                                  <p:stCondLst>
                                    <p:cond delay="0"/>
                                  </p:stCondLst>
                                  <p:childTnLst>
                                    <p:set>
                                      <p:cBhvr>
                                        <p:cTn id="34" dur="1" fill="hold">
                                          <p:stCondLst>
                                            <p:cond delay="0"/>
                                          </p:stCondLst>
                                        </p:cTn>
                                        <p:tgtEl>
                                          <p:spTgt spid="45"/>
                                        </p:tgtEl>
                                        <p:attrNameLst>
                                          <p:attrName>style.visibility</p:attrName>
                                        </p:attrNameLst>
                                      </p:cBhvr>
                                      <p:to>
                                        <p:strVal val="visible"/>
                                      </p:to>
                                    </p:set>
                                    <p:animEffect transition="in" filter="fade">
                                      <p:cBhvr>
                                        <p:cTn id="35" dur="1000"/>
                                        <p:tgtEl>
                                          <p:spTgt spid="45"/>
                                        </p:tgtEl>
                                      </p:cBhvr>
                                    </p:animEffect>
                                    <p:anim calcmode="lin" valueType="num">
                                      <p:cBhvr>
                                        <p:cTn id="36" dur="1000" fill="hold"/>
                                        <p:tgtEl>
                                          <p:spTgt spid="45"/>
                                        </p:tgtEl>
                                        <p:attrNameLst>
                                          <p:attrName>ppt_x</p:attrName>
                                        </p:attrNameLst>
                                      </p:cBhvr>
                                      <p:tavLst>
                                        <p:tav tm="0">
                                          <p:val>
                                            <p:strVal val="#ppt_x"/>
                                          </p:val>
                                        </p:tav>
                                        <p:tav tm="100000">
                                          <p:val>
                                            <p:strVal val="#ppt_x"/>
                                          </p:val>
                                        </p:tav>
                                      </p:tavLst>
                                    </p:anim>
                                    <p:anim calcmode="lin" valueType="num">
                                      <p:cBhvr>
                                        <p:cTn id="37" dur="1000" fill="hold"/>
                                        <p:tgtEl>
                                          <p:spTgt spid="45"/>
                                        </p:tgtEl>
                                        <p:attrNameLst>
                                          <p:attrName>ppt_y</p:attrName>
                                        </p:attrNameLst>
                                      </p:cBhvr>
                                      <p:tavLst>
                                        <p:tav tm="0">
                                          <p:val>
                                            <p:strVal val="#ppt_y-.1"/>
                                          </p:val>
                                        </p:tav>
                                        <p:tav tm="100000">
                                          <p:val>
                                            <p:strVal val="#ppt_y"/>
                                          </p:val>
                                        </p:tav>
                                      </p:tavLst>
                                    </p:anim>
                                  </p:childTnLst>
                                </p:cTn>
                              </p:par>
                            </p:childTnLst>
                          </p:cTn>
                        </p:par>
                        <p:par>
                          <p:cTn id="38" fill="hold">
                            <p:stCondLst>
                              <p:cond delay="7250"/>
                            </p:stCondLst>
                            <p:childTnLst>
                              <p:par>
                                <p:cTn id="39" presetID="10" presetClass="entr" presetSubtype="0" fill="hold" nodeType="after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250"/>
                                        <p:tgtEl>
                                          <p:spTgt spid="22"/>
                                        </p:tgtEl>
                                      </p:cBhvr>
                                    </p:animEffect>
                                  </p:childTnLst>
                                </p:cTn>
                              </p:par>
                            </p:childTnLst>
                          </p:cTn>
                        </p:par>
                        <p:par>
                          <p:cTn id="42" fill="hold">
                            <p:stCondLst>
                              <p:cond delay="7500"/>
                            </p:stCondLst>
                            <p:childTnLst>
                              <p:par>
                                <p:cTn id="43" presetID="10" presetClass="entr" presetSubtype="0" fill="hold" nodeType="afterEffect">
                                  <p:stCondLst>
                                    <p:cond delay="0"/>
                                  </p:stCondLst>
                                  <p:childTnLst>
                                    <p:set>
                                      <p:cBhvr>
                                        <p:cTn id="44" dur="1" fill="hold">
                                          <p:stCondLst>
                                            <p:cond delay="0"/>
                                          </p:stCondLst>
                                        </p:cTn>
                                        <p:tgtEl>
                                          <p:spTgt spid="64"/>
                                        </p:tgtEl>
                                        <p:attrNameLst>
                                          <p:attrName>style.visibility</p:attrName>
                                        </p:attrNameLst>
                                      </p:cBhvr>
                                      <p:to>
                                        <p:strVal val="visible"/>
                                      </p:to>
                                    </p:set>
                                    <p:animEffect transition="in" filter="fade">
                                      <p:cBhvr>
                                        <p:cTn id="45" dur="500"/>
                                        <p:tgtEl>
                                          <p:spTgt spid="64"/>
                                        </p:tgtEl>
                                      </p:cBhvr>
                                    </p:animEffect>
                                  </p:childTnLst>
                                </p:cTn>
                              </p:par>
                              <p:par>
                                <p:cTn id="46" presetID="61" presetClass="path" presetSubtype="0" accel="50000" decel="50000" fill="hold" nodeType="withEffect">
                                  <p:stCondLst>
                                    <p:cond delay="0"/>
                                  </p:stCondLst>
                                  <p:childTnLst>
                                    <p:animMotion origin="layout" path="M -0.22152 -0.00803 C -0.22963 2.09877E-6 -0.23865 0.00802 -0.24282 0.0179 C -0.24676 0.02901 -0.24884 0.04197 -0.25069 0.05494 C -0.25301 0.0679 -0.25069 0.07901 -0.24884 0.09105 C -0.24676 0.10216 -0.24375 0.11389 -0.23657 0.12407 C -0.23055 0.13395 -0.2206 0.14197 -0.20949 0.14815 C -0.1993 0.15401 -0.18703 0.15802 -0.175 0.15987 C -0.16273 0.16203 -0.15069 0.16203 -0.13958 0.15987 C -0.12754 0.15802 -0.11643 0.15308 -0.1074 0.14506 C -0.09814 0.13796 -0.09004 0.12901 -0.08588 0.1179 C -0.08102 0.10802 -0.07916 0.09413 -0.07916 0.08302 C -0.07801 0.07191 -0.07916 0.05895 -0.08426 0.04784 C -0.08912 0.03796 -0.09814 0.02994 -0.11018 0.02592 C -0.12245 0.02284 -0.13472 0.02685 -0.14259 0.03395 C -0.14977 0.04105 -0.15486 0.05185 -0.15602 0.06512 C -0.15602 0.07808 -0.15486 0.09012 -0.14977 0.1 C -0.14467 0.10987 -0.14583 0.11203 -0.12546 0.125 C -0.1074 0.13889 -0.08912 0.13487 -0.07801 0.13611 C -0.06689 0.13611 -0.05787 0.1321 -0.04676 0.12808 C -0.03426 0.12315 -0.0243 0.11389 -0.01713 0.10586 C -0.00995 0.09815 -0.0074 0.08796 -0.00324 0.07191 C -3.33333E-6 0.05586 -3.33333E-6 0.04784 -3.33333E-6 0.03611 C -3.33333E-6 0.02407 -3.33333E-6 0.01203 -3.33333E-6 2.09877E-6 " pathEditMode="relative" rAng="0" ptsTypes="AAAAAAAAAAAAAAAAAAAAAAA">
                                      <p:cBhvr>
                                        <p:cTn id="47" dur="6000" spd="-100000" fill="hold"/>
                                        <p:tgtEl>
                                          <p:spTgt spid="64"/>
                                        </p:tgtEl>
                                        <p:attrNameLst>
                                          <p:attrName>ppt_x</p:attrName>
                                          <p:attrName>ppt_y</p:attrName>
                                        </p:attrNameLst>
                                      </p:cBhvr>
                                      <p:rCtr x="9560" y="8457"/>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48" restart="whenNotActive" fill="hold" evtFilter="cancelBubble" nodeType="interactiveSeq">
                <p:stCondLst>
                  <p:cond evt="onClick" delay="0">
                    <p:tgtEl>
                      <p:spTgt spid="29"/>
                    </p:tgtEl>
                  </p:cond>
                </p:stCondLst>
                <p:endSync evt="end" delay="0">
                  <p:rtn val="all"/>
                </p:endSync>
                <p:childTnLst>
                  <p:par>
                    <p:cTn id="49" fill="hold">
                      <p:stCondLst>
                        <p:cond delay="0"/>
                      </p:stCondLst>
                      <p:childTnLst>
                        <p:par>
                          <p:cTn id="50" fill="hold">
                            <p:stCondLst>
                              <p:cond delay="0"/>
                            </p:stCondLst>
                            <p:childTnLst>
                              <p:par>
                                <p:cTn id="51" presetID="44" presetClass="path" presetSubtype="0" accel="50000" decel="50000" fill="hold" nodeType="afterEffect">
                                  <p:stCondLst>
                                    <p:cond delay="0"/>
                                  </p:stCondLst>
                                  <p:childTnLst>
                                    <p:animMotion origin="layout" path="M -5.55556E-7 -9.87654E-7 L -0.03264 -0.14722 C -0.03932 -0.18025 -0.04957 -0.19815 -0.06042 -0.19815 C -0.07222 -0.19815 -0.0822 -0.18025 -0.08863 -0.14722 L -0.12109 -9.87654E-7 " pathEditMode="relative" rAng="0" ptsTypes="AAAAA">
                                      <p:cBhvr>
                                        <p:cTn id="52" dur="2000" fill="hold"/>
                                        <p:tgtEl>
                                          <p:spTgt spid="29"/>
                                        </p:tgtEl>
                                        <p:attrNameLst>
                                          <p:attrName>ppt_x</p:attrName>
                                          <p:attrName>ppt_y</p:attrName>
                                        </p:attrNameLst>
                                      </p:cBhvr>
                                      <p:rCtr x="-6059" y="-9907"/>
                                    </p:animMotion>
                                  </p:childTnLst>
                                </p:cTn>
                              </p:par>
                            </p:childTnLst>
                          </p:cTn>
                        </p:par>
                        <p:par>
                          <p:cTn id="53" fill="hold">
                            <p:stCondLst>
                              <p:cond delay="2000"/>
                            </p:stCondLst>
                            <p:childTnLst>
                              <p:par>
                                <p:cTn id="54" presetID="52" presetClass="entr" presetSubtype="0" fill="hold" nodeType="afterEffect">
                                  <p:stCondLst>
                                    <p:cond delay="0"/>
                                  </p:stCondLst>
                                  <p:childTnLst>
                                    <p:set>
                                      <p:cBhvr>
                                        <p:cTn id="55" dur="1" fill="hold">
                                          <p:stCondLst>
                                            <p:cond delay="0"/>
                                          </p:stCondLst>
                                        </p:cTn>
                                        <p:tgtEl>
                                          <p:spTgt spid="66"/>
                                        </p:tgtEl>
                                        <p:attrNameLst>
                                          <p:attrName>style.visibility</p:attrName>
                                        </p:attrNameLst>
                                      </p:cBhvr>
                                      <p:to>
                                        <p:strVal val="visible"/>
                                      </p:to>
                                    </p:set>
                                    <p:animScale>
                                      <p:cBhvr>
                                        <p:cTn id="56" dur="500" decel="50000" fill="hold">
                                          <p:stCondLst>
                                            <p:cond delay="0"/>
                                          </p:stCondLst>
                                        </p:cTn>
                                        <p:tgtEl>
                                          <p:spTgt spid="6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7" dur="500" decel="50000" fill="hold">
                                          <p:stCondLst>
                                            <p:cond delay="0"/>
                                          </p:stCondLst>
                                        </p:cTn>
                                        <p:tgtEl>
                                          <p:spTgt spid="66"/>
                                        </p:tgtEl>
                                        <p:attrNameLst>
                                          <p:attrName>ppt_x</p:attrName>
                                          <p:attrName>ppt_y</p:attrName>
                                        </p:attrNameLst>
                                      </p:cBhvr>
                                    </p:animMotion>
                                    <p:animEffect transition="in" filter="fade">
                                      <p:cBhvr>
                                        <p:cTn id="58" dur="500"/>
                                        <p:tgtEl>
                                          <p:spTgt spid="66"/>
                                        </p:tgtEl>
                                      </p:cBhvr>
                                    </p:animEffect>
                                  </p:childTnLst>
                                </p:cTn>
                              </p:par>
                              <p:par>
                                <p:cTn id="59" presetID="1" presetClass="mediacall" presetSubtype="0" fill="hold" nodeType="withEffect">
                                  <p:stCondLst>
                                    <p:cond delay="0"/>
                                  </p:stCondLst>
                                  <p:childTnLst>
                                    <p:cmd type="call" cmd="playFrom(0.0)">
                                      <p:cBhvr>
                                        <p:cTn id="60" dur="4744" fill="hold"/>
                                        <p:tgtEl>
                                          <p:spTgt spid="69"/>
                                        </p:tgtEl>
                                      </p:cBhvr>
                                    </p:cmd>
                                  </p:childTnLst>
                                </p:cTn>
                              </p:par>
                              <p:par>
                                <p:cTn id="61" presetID="1" presetClass="mediacall" presetSubtype="0" fill="hold" nodeType="withEffect">
                                  <p:stCondLst>
                                    <p:cond delay="0"/>
                                  </p:stCondLst>
                                  <p:childTnLst>
                                    <p:cmd type="call" cmd="playFrom(0.0)">
                                      <p:cBhvr>
                                        <p:cTn id="62" dur="2058" fill="hold"/>
                                        <p:tgtEl>
                                          <p:spTgt spid="73"/>
                                        </p:tgtEl>
                                      </p:cBhvr>
                                    </p:cmd>
                                  </p:childTnLst>
                                </p:cTn>
                              </p:par>
                            </p:childTnLst>
                          </p:cTn>
                        </p:par>
                      </p:childTnLst>
                    </p:cTn>
                  </p:par>
                </p:childTnLst>
              </p:cTn>
              <p:nextCondLst>
                <p:cond evt="onClick" delay="0">
                  <p:tgtEl>
                    <p:spTgt spid="29"/>
                  </p:tgtEl>
                </p:cond>
              </p:nextCondLst>
            </p:seq>
            <p:seq concurrent="1" nextAc="seek">
              <p:cTn id="63" restart="whenNotActive" fill="hold" evtFilter="cancelBubble" nodeType="interactiveSeq">
                <p:stCondLst>
                  <p:cond evt="onClick" delay="0">
                    <p:tgtEl>
                      <p:spTgt spid="33"/>
                    </p:tgtEl>
                  </p:cond>
                </p:stCondLst>
                <p:endSync evt="end" delay="0">
                  <p:rtn val="all"/>
                </p:endSync>
                <p:childTnLst>
                  <p:par>
                    <p:cTn id="64" fill="hold">
                      <p:stCondLst>
                        <p:cond delay="0"/>
                      </p:stCondLst>
                      <p:childTnLst>
                        <p:par>
                          <p:cTn id="65" fill="hold">
                            <p:stCondLst>
                              <p:cond delay="0"/>
                            </p:stCondLst>
                            <p:childTnLst>
                              <p:par>
                                <p:cTn id="66" presetID="44" presetClass="path" presetSubtype="0" accel="50000" decel="50000" fill="hold" nodeType="clickEffect">
                                  <p:stCondLst>
                                    <p:cond delay="0"/>
                                  </p:stCondLst>
                                  <p:childTnLst>
                                    <p:animMotion origin="layout" path="M -1.11111E-6 -2.34568E-6 L -0.03264 -0.14722 C -0.03932 -0.18024 -0.04956 -0.19815 -0.06042 -0.19815 C -0.07248 -0.19815 -0.0822 -0.18024 -0.08863 -0.14722 L -0.12109 -2.34568E-6 " pathEditMode="relative" rAng="0" ptsTypes="AAAAA">
                                      <p:cBhvr>
                                        <p:cTn id="67" dur="2000" fill="hold"/>
                                        <p:tgtEl>
                                          <p:spTgt spid="33"/>
                                        </p:tgtEl>
                                        <p:attrNameLst>
                                          <p:attrName>ppt_x</p:attrName>
                                          <p:attrName>ppt_y</p:attrName>
                                        </p:attrNameLst>
                                      </p:cBhvr>
                                      <p:rCtr x="-6059" y="-9907"/>
                                    </p:animMotion>
                                  </p:childTnLst>
                                </p:cTn>
                              </p:par>
                              <p:par>
                                <p:cTn id="68" presetID="1" presetClass="mediacall" presetSubtype="0" fill="hold" nodeType="withEffect">
                                  <p:stCondLst>
                                    <p:cond delay="0"/>
                                  </p:stCondLst>
                                  <p:childTnLst>
                                    <p:cmd type="call" cmd="playFrom(0.0)">
                                      <p:cBhvr>
                                        <p:cTn id="69" dur="3801" fill="hold"/>
                                        <p:tgtEl>
                                          <p:spTgt spid="72"/>
                                        </p:tgtEl>
                                      </p:cBhvr>
                                    </p:cmd>
                                  </p:childTnLst>
                                </p:cTn>
                              </p:par>
                            </p:childTnLst>
                          </p:cTn>
                        </p:par>
                      </p:childTnLst>
                    </p:cTn>
                  </p:par>
                </p:childTnLst>
              </p:cTn>
              <p:nextCondLst>
                <p:cond evt="onClick" delay="0">
                  <p:tgtEl>
                    <p:spTgt spid="33"/>
                  </p:tgtEl>
                </p:cond>
              </p:nextCondLst>
            </p:seq>
            <p:seq concurrent="1" nextAc="seek">
              <p:cTn id="70" restart="whenNotActive" fill="hold" evtFilter="cancelBubble" nodeType="interactiveSeq">
                <p:stCondLst>
                  <p:cond evt="onClick" delay="0">
                    <p:tgtEl>
                      <p:spTgt spid="42"/>
                    </p:tgtEl>
                  </p:cond>
                </p:stCondLst>
                <p:endSync evt="end" delay="0">
                  <p:rtn val="all"/>
                </p:endSync>
                <p:childTnLst>
                  <p:par>
                    <p:cTn id="71" fill="hold">
                      <p:stCondLst>
                        <p:cond delay="0"/>
                      </p:stCondLst>
                      <p:childTnLst>
                        <p:par>
                          <p:cTn id="72" fill="hold">
                            <p:stCondLst>
                              <p:cond delay="0"/>
                            </p:stCondLst>
                            <p:childTnLst>
                              <p:par>
                                <p:cTn id="73" presetID="44" presetClass="path" presetSubtype="0" accel="50000" decel="50000" fill="hold" nodeType="clickEffect">
                                  <p:stCondLst>
                                    <p:cond delay="0"/>
                                  </p:stCondLst>
                                  <p:childTnLst>
                                    <p:animMotion origin="layout" path="M -3.19444E-6 -2.34568E-6 L -0.03264 -0.14722 C -0.03941 -0.18024 -0.04948 -0.19815 -0.06041 -0.19815 C -0.07222 -0.19815 -0.08211 -0.18024 -0.08871 -0.14722 L -0.121 -2.34568E-6 " pathEditMode="relative" rAng="0" ptsTypes="AAAAA">
                                      <p:cBhvr>
                                        <p:cTn id="74" dur="2000" fill="hold"/>
                                        <p:tgtEl>
                                          <p:spTgt spid="42"/>
                                        </p:tgtEl>
                                        <p:attrNameLst>
                                          <p:attrName>ppt_x</p:attrName>
                                          <p:attrName>ppt_y</p:attrName>
                                        </p:attrNameLst>
                                      </p:cBhvr>
                                      <p:rCtr x="-6050" y="-9907"/>
                                    </p:animMotion>
                                  </p:childTnLst>
                                </p:cTn>
                              </p:par>
                              <p:par>
                                <p:cTn id="75" presetID="1" presetClass="mediacall" presetSubtype="0" fill="hold" nodeType="withEffect">
                                  <p:stCondLst>
                                    <p:cond delay="0"/>
                                  </p:stCondLst>
                                  <p:childTnLst>
                                    <p:cmd type="call" cmd="playFrom(0.0)">
                                      <p:cBhvr>
                                        <p:cTn id="76" dur="3801" fill="hold"/>
                                        <p:tgtEl>
                                          <p:spTgt spid="72"/>
                                        </p:tgtEl>
                                      </p:cBhvr>
                                    </p:cmd>
                                  </p:childTnLst>
                                </p:cTn>
                              </p:par>
                            </p:childTnLst>
                          </p:cTn>
                        </p:par>
                      </p:childTnLst>
                    </p:cTn>
                  </p:par>
                </p:childTnLst>
              </p:cTn>
              <p:nextCondLst>
                <p:cond evt="onClick" delay="0">
                  <p:tgtEl>
                    <p:spTgt spid="42"/>
                  </p:tgtEl>
                </p:cond>
              </p:nextCondLst>
            </p:seq>
            <p:seq concurrent="1" nextAc="seek">
              <p:cTn id="77" restart="whenNotActive" fill="hold" evtFilter="cancelBubble" nodeType="interactiveSeq">
                <p:stCondLst>
                  <p:cond evt="onClick" delay="0">
                    <p:tgtEl>
                      <p:spTgt spid="45"/>
                    </p:tgtEl>
                  </p:cond>
                </p:stCondLst>
                <p:endSync evt="end" delay="0">
                  <p:rtn val="all"/>
                </p:endSync>
                <p:childTnLst>
                  <p:par>
                    <p:cTn id="78" fill="hold">
                      <p:stCondLst>
                        <p:cond delay="indefinite"/>
                      </p:stCondLst>
                      <p:childTnLst>
                        <p:par>
                          <p:cTn id="79" fill="hold">
                            <p:stCondLst>
                              <p:cond delay="0"/>
                            </p:stCondLst>
                            <p:childTnLst>
                              <p:par>
                                <p:cTn id="80" presetID="44" presetClass="path" presetSubtype="0" accel="50000" decel="50000" fill="hold" nodeType="clickEffect">
                                  <p:stCondLst>
                                    <p:cond delay="0"/>
                                  </p:stCondLst>
                                  <p:childTnLst>
                                    <p:animMotion origin="layout" path="M -3.19444E-6 3.7037E-6 L -0.03264 -0.14723 C -0.03941 -0.18025 -0.04948 -0.19815 -0.06041 -0.19815 C -0.07222 -0.19815 -0.08211 -0.18025 -0.08871 -0.14723 L -0.121 3.7037E-6 " pathEditMode="relative" rAng="0" ptsTypes="AAAAA">
                                      <p:cBhvr>
                                        <p:cTn id="81" dur="2000" fill="hold"/>
                                        <p:tgtEl>
                                          <p:spTgt spid="45"/>
                                        </p:tgtEl>
                                        <p:attrNameLst>
                                          <p:attrName>ppt_x</p:attrName>
                                          <p:attrName>ppt_y</p:attrName>
                                        </p:attrNameLst>
                                      </p:cBhvr>
                                      <p:rCtr x="-6050" y="-9907"/>
                                    </p:animMotion>
                                  </p:childTnLst>
                                </p:cTn>
                              </p:par>
                              <p:par>
                                <p:cTn id="82" presetID="1" presetClass="mediacall" presetSubtype="0" fill="hold" nodeType="withEffect">
                                  <p:stCondLst>
                                    <p:cond delay="0"/>
                                  </p:stCondLst>
                                  <p:childTnLst>
                                    <p:cmd type="call" cmd="playFrom(0.0)">
                                      <p:cBhvr>
                                        <p:cTn id="83" dur="3801" fill="hold"/>
                                        <p:tgtEl>
                                          <p:spTgt spid="72"/>
                                        </p:tgtEl>
                                      </p:cBhvr>
                                    </p:cmd>
                                  </p:childTnLst>
                                </p:cTn>
                              </p:par>
                            </p:childTnLst>
                          </p:cTn>
                        </p:par>
                      </p:childTnLst>
                    </p:cTn>
                  </p:par>
                </p:childTnLst>
              </p:cTn>
              <p:nextCondLst>
                <p:cond evt="onClick" delay="0">
                  <p:tgtEl>
                    <p:spTgt spid="45"/>
                  </p:tgtEl>
                </p:cond>
              </p:nextCondLst>
            </p:seq>
            <p:audio>
              <p:cMediaNode vol="100000">
                <p:cTn id="84" fill="hold" display="0">
                  <p:stCondLst>
                    <p:cond delay="indefinite"/>
                  </p:stCondLst>
                  <p:endCondLst>
                    <p:cond evt="onStopAudio" delay="0">
                      <p:tgtEl>
                        <p:sldTgt/>
                      </p:tgtEl>
                    </p:cond>
                  </p:endCondLst>
                </p:cTn>
                <p:tgtEl>
                  <p:spTgt spid="69"/>
                </p:tgtEl>
              </p:cMediaNode>
            </p:audio>
            <p:audio>
              <p:cMediaNode vol="80000">
                <p:cTn id="85" fill="hold" display="0">
                  <p:stCondLst>
                    <p:cond delay="indefinite"/>
                  </p:stCondLst>
                  <p:endCondLst>
                    <p:cond evt="onStopAudio" delay="0">
                      <p:tgtEl>
                        <p:sldTgt/>
                      </p:tgtEl>
                    </p:cond>
                  </p:endCondLst>
                </p:cTn>
                <p:tgtEl>
                  <p:spTgt spid="70"/>
                </p:tgtEl>
              </p:cMediaNode>
            </p:audio>
            <p:audio>
              <p:cMediaNode vol="80000">
                <p:cTn id="86" fill="hold" display="0">
                  <p:stCondLst>
                    <p:cond delay="indefinite"/>
                  </p:stCondLst>
                  <p:endCondLst>
                    <p:cond evt="onStopAudio" delay="0">
                      <p:tgtEl>
                        <p:sldTgt/>
                      </p:tgtEl>
                    </p:cond>
                  </p:endCondLst>
                </p:cTn>
                <p:tgtEl>
                  <p:spTgt spid="72"/>
                </p:tgtEl>
              </p:cMediaNode>
            </p:audio>
            <p:audio>
              <p:cMediaNode vol="100000">
                <p:cTn id="87" repeatCount="2000" fill="hold" display="0">
                  <p:stCondLst>
                    <p:cond delay="indefinite"/>
                  </p:stCondLst>
                  <p:endCondLst>
                    <p:cond evt="onStopAudio" delay="0">
                      <p:tgtEl>
                        <p:sldTgt/>
                      </p:tgtEl>
                    </p:cond>
                  </p:endCondLst>
                </p:cTn>
                <p:tgtEl>
                  <p:spTgt spid="73"/>
                </p:tgtEl>
              </p:cMediaNode>
            </p:audio>
          </p:childTnLst>
        </p:cTn>
      </p:par>
    </p:tnLst>
    <p:bldLst>
      <p:bldP spid="65"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9">
            <a:lum/>
          </a:blip>
          <a:srcRect/>
          <a:stretch>
            <a:fillRect l="-6000" r="-6000"/>
          </a:stretch>
        </a:blipFill>
        <a:effectLst/>
      </p:bgPr>
    </p:bg>
    <p:spTree>
      <p:nvGrpSpPr>
        <p:cNvPr id="1" name=""/>
        <p:cNvGrpSpPr/>
        <p:nvPr/>
      </p:nvGrpSpPr>
      <p:grpSpPr>
        <a:xfrm>
          <a:off x="0" y="0"/>
          <a:ext cx="0" cy="0"/>
          <a:chOff x="0" y="0"/>
          <a:chExt cx="0" cy="0"/>
        </a:xfrm>
      </p:grpSpPr>
      <p:grpSp>
        <p:nvGrpSpPr>
          <p:cNvPr id="45" name="Group 44"/>
          <p:cNvGrpSpPr/>
          <p:nvPr/>
        </p:nvGrpSpPr>
        <p:grpSpPr>
          <a:xfrm>
            <a:off x="10147254" y="3433715"/>
            <a:ext cx="7901548" cy="4952818"/>
            <a:chOff x="768260" y="3341516"/>
            <a:chExt cx="1212940" cy="1762987"/>
          </a:xfrm>
        </p:grpSpPr>
        <p:pic>
          <p:nvPicPr>
            <p:cNvPr id="46" name="Picture 45"/>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0" b="90000" l="10000" r="90000"/>
                      </a14:imgEffect>
                      <a14:imgEffect>
                        <a14:saturation sat="400000"/>
                      </a14:imgEffect>
                    </a14:imgLayer>
                  </a14:imgProps>
                </a:ext>
                <a:ext uri="{28A0092B-C50C-407E-A947-70E740481C1C}">
                  <a14:useLocalDpi xmlns:a14="http://schemas.microsoft.com/office/drawing/2010/main" val="0"/>
                </a:ext>
              </a:extLst>
            </a:blip>
            <a:srcRect l="16111" t="21481" r="25741" b="21852"/>
            <a:stretch/>
          </p:blipFill>
          <p:spPr>
            <a:xfrm>
              <a:off x="842620" y="3341516"/>
              <a:ext cx="1138580" cy="1109571"/>
            </a:xfrm>
            <a:prstGeom prst="rect">
              <a:avLst/>
            </a:prstGeom>
          </p:spPr>
        </p:pic>
        <p:sp>
          <p:nvSpPr>
            <p:cNvPr id="47" name="TextBox 46"/>
            <p:cNvSpPr txBox="1"/>
            <p:nvPr/>
          </p:nvSpPr>
          <p:spPr>
            <a:xfrm>
              <a:off x="768260" y="3396343"/>
              <a:ext cx="1201511" cy="1708160"/>
            </a:xfrm>
            <a:prstGeom prst="rect">
              <a:avLst/>
            </a:prstGeom>
            <a:noFill/>
          </p:spPr>
          <p:txBody>
            <a:bodyPr wrap="square" rtlCol="0">
              <a:spAutoFit/>
            </a:bodyPr>
            <a:lstStyle/>
            <a:p>
              <a:pPr algn="ctr"/>
              <a:r>
                <a:rPr lang="en-US" sz="5400" b="1" dirty="0">
                  <a:solidFill>
                    <a:schemeClr val="bg1"/>
                  </a:solidFill>
                  <a:latin typeface="Times New Roman" pitchFamily="18" charset="0"/>
                  <a:cs typeface="Times New Roman" pitchFamily="18" charset="0"/>
                </a:rPr>
                <a:t>D. Tia </a:t>
              </a:r>
              <a:r>
                <a:rPr lang="en-US" sz="5400" b="1" dirty="0" err="1">
                  <a:solidFill>
                    <a:schemeClr val="bg1"/>
                  </a:solidFill>
                  <a:latin typeface="Times New Roman" pitchFamily="18" charset="0"/>
                  <a:cs typeface="Times New Roman" pitchFamily="18" charset="0"/>
                </a:rPr>
                <a:t>nối</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từ</a:t>
              </a:r>
              <a:r>
                <a:rPr lang="en-US" sz="5400" b="1" dirty="0">
                  <a:solidFill>
                    <a:schemeClr val="bg1"/>
                  </a:solidFill>
                  <a:latin typeface="Times New Roman" pitchFamily="18" charset="0"/>
                  <a:cs typeface="Times New Roman" pitchFamily="18" charset="0"/>
                </a:rPr>
                <a:t> điểm đó </a:t>
              </a:r>
              <a:r>
                <a:rPr lang="en-US" sz="5400" b="1" dirty="0" err="1">
                  <a:solidFill>
                    <a:schemeClr val="bg1"/>
                  </a:solidFill>
                  <a:latin typeface="Times New Roman" pitchFamily="18" charset="0"/>
                  <a:cs typeface="Times New Roman" pitchFamily="18" charset="0"/>
                </a:rPr>
                <a:t>tới</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tâm</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là</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tia</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phân</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giác</a:t>
              </a:r>
              <a:r>
                <a:rPr lang="en-US" sz="5400" b="1" dirty="0">
                  <a:solidFill>
                    <a:schemeClr val="bg1"/>
                  </a:solidFill>
                  <a:latin typeface="Times New Roman" pitchFamily="18" charset="0"/>
                  <a:cs typeface="Times New Roman" pitchFamily="18" charset="0"/>
                </a:rPr>
                <a:t> của góc </a:t>
              </a:r>
              <a:r>
                <a:rPr lang="en-US" sz="5400" b="1" dirty="0" err="1">
                  <a:solidFill>
                    <a:schemeClr val="bg1"/>
                  </a:solidFill>
                  <a:latin typeface="Times New Roman" pitchFamily="18" charset="0"/>
                  <a:cs typeface="Times New Roman" pitchFamily="18" charset="0"/>
                </a:rPr>
                <a:t>tạo</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bởi</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tiếp</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tuyến</a:t>
              </a:r>
              <a:r>
                <a:rPr lang="en-US" sz="5400" b="1" dirty="0">
                  <a:solidFill>
                    <a:schemeClr val="bg1"/>
                  </a:solidFill>
                  <a:latin typeface="Times New Roman" pitchFamily="18" charset="0"/>
                  <a:cs typeface="Times New Roman" pitchFamily="18" charset="0"/>
                </a:rPr>
                <a:t>.</a:t>
              </a:r>
            </a:p>
          </p:txBody>
        </p:sp>
      </p:grpSp>
      <p:grpSp>
        <p:nvGrpSpPr>
          <p:cNvPr id="42" name="Group 41"/>
          <p:cNvGrpSpPr/>
          <p:nvPr/>
        </p:nvGrpSpPr>
        <p:grpSpPr>
          <a:xfrm>
            <a:off x="1282242" y="3103420"/>
            <a:ext cx="8157204" cy="3643584"/>
            <a:chOff x="820687" y="3341516"/>
            <a:chExt cx="1160513" cy="1382611"/>
          </a:xfrm>
        </p:grpSpPr>
        <p:pic>
          <p:nvPicPr>
            <p:cNvPr id="43" name="Picture 42"/>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0" b="90000" l="10000" r="90000"/>
                      </a14:imgEffect>
                      <a14:imgEffect>
                        <a14:saturation sat="400000"/>
                      </a14:imgEffect>
                    </a14:imgLayer>
                  </a14:imgProps>
                </a:ext>
                <a:ext uri="{28A0092B-C50C-407E-A947-70E740481C1C}">
                  <a14:useLocalDpi xmlns:a14="http://schemas.microsoft.com/office/drawing/2010/main" val="0"/>
                </a:ext>
              </a:extLst>
            </a:blip>
            <a:srcRect l="16111" t="21481" r="25741" b="21852"/>
            <a:stretch/>
          </p:blipFill>
          <p:spPr>
            <a:xfrm>
              <a:off x="842620" y="3341516"/>
              <a:ext cx="1138580" cy="1109571"/>
            </a:xfrm>
            <a:prstGeom prst="rect">
              <a:avLst/>
            </a:prstGeom>
          </p:spPr>
        </p:pic>
        <p:sp>
          <p:nvSpPr>
            <p:cNvPr id="44" name="TextBox 43"/>
            <p:cNvSpPr txBox="1"/>
            <p:nvPr/>
          </p:nvSpPr>
          <p:spPr>
            <a:xfrm>
              <a:off x="820687" y="3431465"/>
              <a:ext cx="1138580" cy="1292662"/>
            </a:xfrm>
            <a:prstGeom prst="rect">
              <a:avLst/>
            </a:prstGeom>
            <a:noFill/>
          </p:spPr>
          <p:txBody>
            <a:bodyPr wrap="square" rtlCol="0">
              <a:spAutoFit/>
            </a:bodyPr>
            <a:lstStyle/>
            <a:p>
              <a:pPr algn="ctr"/>
              <a:r>
                <a:rPr lang="en-US" sz="5400" b="1" dirty="0">
                  <a:solidFill>
                    <a:schemeClr val="bg1"/>
                  </a:solidFill>
                  <a:latin typeface="Times New Roman" pitchFamily="18" charset="0"/>
                  <a:cs typeface="Times New Roman" pitchFamily="18" charset="0"/>
                </a:rPr>
                <a:t>B. Tia </a:t>
              </a:r>
              <a:r>
                <a:rPr lang="en-US" sz="5400" b="1" dirty="0" err="1">
                  <a:solidFill>
                    <a:schemeClr val="bg1"/>
                  </a:solidFill>
                  <a:latin typeface="Times New Roman" pitchFamily="18" charset="0"/>
                  <a:cs typeface="Times New Roman" pitchFamily="18" charset="0"/>
                </a:rPr>
                <a:t>nối</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từ</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tâm</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tới</a:t>
              </a:r>
              <a:r>
                <a:rPr lang="en-US" sz="5400" b="1" dirty="0">
                  <a:solidFill>
                    <a:schemeClr val="bg1"/>
                  </a:solidFill>
                  <a:latin typeface="Times New Roman" pitchFamily="18" charset="0"/>
                  <a:cs typeface="Times New Roman" pitchFamily="18" charset="0"/>
                </a:rPr>
                <a:t> điểm đó </a:t>
              </a:r>
              <a:r>
                <a:rPr lang="en-US" sz="5400" b="1" dirty="0" err="1">
                  <a:solidFill>
                    <a:schemeClr val="bg1"/>
                  </a:solidFill>
                  <a:latin typeface="Times New Roman" pitchFamily="18" charset="0"/>
                  <a:cs typeface="Times New Roman" pitchFamily="18" charset="0"/>
                </a:rPr>
                <a:t>là</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tia</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phân</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giác</a:t>
              </a:r>
              <a:r>
                <a:rPr lang="en-US" sz="5400" b="1" dirty="0">
                  <a:solidFill>
                    <a:schemeClr val="bg1"/>
                  </a:solidFill>
                  <a:latin typeface="Times New Roman" pitchFamily="18" charset="0"/>
                  <a:cs typeface="Times New Roman" pitchFamily="18" charset="0"/>
                </a:rPr>
                <a:t> của góc </a:t>
              </a:r>
              <a:r>
                <a:rPr lang="en-US" sz="5400" b="1" dirty="0" err="1">
                  <a:solidFill>
                    <a:schemeClr val="bg1"/>
                  </a:solidFill>
                  <a:latin typeface="Times New Roman" pitchFamily="18" charset="0"/>
                  <a:cs typeface="Times New Roman" pitchFamily="18" charset="0"/>
                </a:rPr>
                <a:t>tạo</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bởi</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hai</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bán</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kính</a:t>
              </a:r>
              <a:r>
                <a:rPr lang="en-US" sz="5400" b="1" dirty="0">
                  <a:solidFill>
                    <a:schemeClr val="bg1"/>
                  </a:solidFill>
                  <a:latin typeface="Times New Roman" pitchFamily="18" charset="0"/>
                  <a:cs typeface="Times New Roman" pitchFamily="18" charset="0"/>
                </a:rPr>
                <a:t>.</a:t>
              </a:r>
            </a:p>
          </p:txBody>
        </p:sp>
      </p:grpSp>
      <p:pic>
        <p:nvPicPr>
          <p:cNvPr id="62" name="Picture 61"/>
          <p:cNvPicPr>
            <a:picLocks noChangeAspect="1"/>
          </p:cNvPicPr>
          <p:nvPr/>
        </p:nvPicPr>
        <p:blipFill>
          <a:blip r:embed="rId12">
            <a:extLst>
              <a:ext uri="{BEBA8EAE-BF5A-486C-A8C5-ECC9F3942E4B}">
                <a14:imgProps xmlns:a14="http://schemas.microsoft.com/office/drawing/2010/main">
                  <a14:imgLayer r:embed="rId13">
                    <a14:imgEffect>
                      <a14:saturation sat="400000"/>
                    </a14:imgEffect>
                  </a14:imgLayer>
                </a14:imgProps>
              </a:ext>
              <a:ext uri="{28A0092B-C50C-407E-A947-70E740481C1C}">
                <a14:useLocalDpi xmlns:a14="http://schemas.microsoft.com/office/drawing/2010/main" val="0"/>
              </a:ext>
            </a:extLst>
          </a:blip>
          <a:stretch>
            <a:fillRect/>
          </a:stretch>
        </p:blipFill>
        <p:spPr>
          <a:xfrm>
            <a:off x="2895600" y="-881933"/>
            <a:ext cx="12996942" cy="4219107"/>
          </a:xfrm>
          <a:prstGeom prst="rect">
            <a:avLst/>
          </a:prstGeom>
        </p:spPr>
      </p:pic>
      <p:pic>
        <p:nvPicPr>
          <p:cNvPr id="64" name="Picture 6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35160">
            <a:off x="18803390" y="1109705"/>
            <a:ext cx="1047436" cy="665558"/>
          </a:xfrm>
          <a:prstGeom prst="rect">
            <a:avLst/>
          </a:prstGeom>
        </p:spPr>
      </p:pic>
      <p:pic>
        <p:nvPicPr>
          <p:cNvPr id="69"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9050000" y="6137404"/>
            <a:ext cx="1219200" cy="1219200"/>
          </a:xfrm>
          <a:prstGeom prst="rect">
            <a:avLst/>
          </a:prstGeom>
        </p:spPr>
      </p:pic>
      <p:pic>
        <p:nvPicPr>
          <p:cNvPr id="70" name="magic.wav">
            <a:hlinkClick r:id="" action="ppaction://media"/>
          </p:cNvPr>
          <p:cNvPicPr>
            <a:picLocks noChangeAspect="1"/>
          </p:cNvPicPr>
          <p:nvPr>
            <a:audioFile r:link="rId3"/>
            <p:extLst>
              <p:ext uri="{DAA4B4D4-6D71-4841-9C94-3DE7FCFB9230}">
                <p14:media xmlns:p14="http://schemas.microsoft.com/office/powerpoint/2010/main" r:embed="rId4">
                  <p14:trim end="1739.8568"/>
                </p14:media>
              </p:ext>
            </p:extLst>
          </p:nvPr>
        </p:nvPicPr>
        <p:blipFill>
          <a:blip r:embed="rId16"/>
          <a:stretch>
            <a:fillRect/>
          </a:stretch>
        </p:blipFill>
        <p:spPr>
          <a:xfrm>
            <a:off x="19050000" y="2883284"/>
            <a:ext cx="1219200" cy="1219200"/>
          </a:xfrm>
          <a:prstGeom prst="rect">
            <a:avLst/>
          </a:prstGeom>
        </p:spPr>
      </p:pic>
      <p:pic>
        <p:nvPicPr>
          <p:cNvPr id="72" name="chon sai.wma">
            <a:hlinkClick r:id="" action="ppaction://media"/>
          </p:cNvPr>
          <p:cNvPicPr>
            <a:picLocks noChangeAspect="1"/>
          </p:cNvPicPr>
          <p:nvPr>
            <a:audioFile r:link="rId3"/>
            <p:extLst>
              <p:ext uri="{DAA4B4D4-6D71-4841-9C94-3DE7FCFB9230}">
                <p14:media xmlns:p14="http://schemas.microsoft.com/office/powerpoint/2010/main" r:embed="rId5">
                  <p14:trim st="261.8162"/>
                </p14:media>
              </p:ext>
            </p:extLst>
          </p:nvPr>
        </p:nvPicPr>
        <p:blipFill>
          <a:blip r:embed="rId17"/>
          <a:stretch>
            <a:fillRect/>
          </a:stretch>
        </p:blipFill>
        <p:spPr>
          <a:xfrm>
            <a:off x="19050000" y="4229100"/>
            <a:ext cx="1219200" cy="1219200"/>
          </a:xfrm>
          <a:prstGeom prst="rect">
            <a:avLst/>
          </a:prstGeom>
        </p:spPr>
      </p:pic>
      <p:pic>
        <p:nvPicPr>
          <p:cNvPr id="73" name="vui mung nhay.wma">
            <a:hlinkClick r:id="" action="ppaction://media"/>
          </p:cNvPr>
          <p:cNvPicPr>
            <a:picLocks noChangeAspect="1"/>
          </p:cNvPicPr>
          <p:nvPr>
            <a:audioFile r:link="rId7"/>
            <p:extLst>
              <p:ext uri="{DAA4B4D4-6D71-4841-9C94-3DE7FCFB9230}">
                <p14:media xmlns:p14="http://schemas.microsoft.com/office/powerpoint/2010/main" r:embed="rId6"/>
              </p:ext>
            </p:extLst>
          </p:nvPr>
        </p:nvPicPr>
        <p:blipFill>
          <a:blip r:embed="rId18"/>
          <a:stretch>
            <a:fillRect/>
          </a:stretch>
        </p:blipFill>
        <p:spPr>
          <a:xfrm>
            <a:off x="19050000" y="7956184"/>
            <a:ext cx="1219200" cy="1219200"/>
          </a:xfrm>
          <a:prstGeom prst="rect">
            <a:avLst/>
          </a:prstGeom>
        </p:spPr>
      </p:pic>
      <p:grpSp>
        <p:nvGrpSpPr>
          <p:cNvPr id="33" name="Group 32"/>
          <p:cNvGrpSpPr/>
          <p:nvPr/>
        </p:nvGrpSpPr>
        <p:grpSpPr>
          <a:xfrm>
            <a:off x="-228600" y="6929527"/>
            <a:ext cx="8430241" cy="3183775"/>
            <a:chOff x="-1031240" y="4182632"/>
            <a:chExt cx="1181713" cy="1203174"/>
          </a:xfrm>
        </p:grpSpPr>
        <p:pic>
          <p:nvPicPr>
            <p:cNvPr id="34" name="Picture 33"/>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0" b="90000" l="10000" r="90000"/>
                      </a14:imgEffect>
                      <a14:imgEffect>
                        <a14:saturation sat="400000"/>
                      </a14:imgEffect>
                    </a14:imgLayer>
                  </a14:imgProps>
                </a:ext>
                <a:ext uri="{28A0092B-C50C-407E-A947-70E740481C1C}">
                  <a14:useLocalDpi xmlns:a14="http://schemas.microsoft.com/office/drawing/2010/main" val="0"/>
                </a:ext>
              </a:extLst>
            </a:blip>
            <a:srcRect l="16111" t="21481" r="25741" b="21852"/>
            <a:stretch/>
          </p:blipFill>
          <p:spPr>
            <a:xfrm>
              <a:off x="-988107" y="4182632"/>
              <a:ext cx="1138580" cy="1109571"/>
            </a:xfrm>
            <a:prstGeom prst="rect">
              <a:avLst/>
            </a:prstGeom>
          </p:spPr>
        </p:pic>
        <p:sp>
          <p:nvSpPr>
            <p:cNvPr id="35" name="TextBox 34"/>
            <p:cNvSpPr txBox="1"/>
            <p:nvPr/>
          </p:nvSpPr>
          <p:spPr>
            <a:xfrm>
              <a:off x="-1031240" y="4408792"/>
              <a:ext cx="1107445" cy="977014"/>
            </a:xfrm>
            <a:prstGeom prst="rect">
              <a:avLst/>
            </a:prstGeom>
            <a:noFill/>
          </p:spPr>
          <p:txBody>
            <a:bodyPr wrap="square" rtlCol="0">
              <a:spAutoFit/>
            </a:bodyPr>
            <a:lstStyle/>
            <a:p>
              <a:pPr algn="ctr"/>
              <a:r>
                <a:rPr lang="en-US" sz="5400" b="1" dirty="0">
                  <a:solidFill>
                    <a:schemeClr val="bg1"/>
                  </a:solidFill>
                  <a:latin typeface="Times New Roman" pitchFamily="18" charset="0"/>
                  <a:cs typeface="Times New Roman" pitchFamily="18" charset="0"/>
                </a:rPr>
                <a:t>A. </a:t>
              </a:r>
              <a:r>
                <a:rPr lang="en-US" sz="5400" b="1" dirty="0" err="1">
                  <a:solidFill>
                    <a:schemeClr val="bg1"/>
                  </a:solidFill>
                  <a:latin typeface="Times New Roman" pitchFamily="18" charset="0"/>
                  <a:cs typeface="Times New Roman" pitchFamily="18" charset="0"/>
                </a:rPr>
                <a:t>Khoảng</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cách</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từ</a:t>
              </a:r>
              <a:r>
                <a:rPr lang="en-US" sz="5400" b="1" dirty="0">
                  <a:solidFill>
                    <a:schemeClr val="bg1"/>
                  </a:solidFill>
                  <a:latin typeface="Times New Roman" pitchFamily="18" charset="0"/>
                  <a:cs typeface="Times New Roman" pitchFamily="18" charset="0"/>
                </a:rPr>
                <a:t> điểm đó </a:t>
              </a:r>
              <a:r>
                <a:rPr lang="en-US" sz="5400" b="1" dirty="0" err="1">
                  <a:solidFill>
                    <a:schemeClr val="bg1"/>
                  </a:solidFill>
                  <a:latin typeface="Times New Roman" pitchFamily="18" charset="0"/>
                  <a:cs typeface="Times New Roman" pitchFamily="18" charset="0"/>
                </a:rPr>
                <a:t>đến</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hai</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tiếp</a:t>
              </a:r>
              <a:r>
                <a:rPr lang="en-US" sz="5400" b="1" dirty="0">
                  <a:solidFill>
                    <a:schemeClr val="bg1"/>
                  </a:solidFill>
                  <a:latin typeface="Times New Roman" pitchFamily="18" charset="0"/>
                  <a:cs typeface="Times New Roman" pitchFamily="18" charset="0"/>
                </a:rPr>
                <a:t> điểm </a:t>
              </a:r>
              <a:r>
                <a:rPr lang="en-US" sz="5400" b="1" dirty="0" err="1">
                  <a:solidFill>
                    <a:schemeClr val="bg1"/>
                  </a:solidFill>
                  <a:latin typeface="Times New Roman" pitchFamily="18" charset="0"/>
                  <a:cs typeface="Times New Roman" pitchFamily="18" charset="0"/>
                </a:rPr>
                <a:t>là</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bằng</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nhau</a:t>
              </a:r>
              <a:r>
                <a:rPr lang="en-US" sz="5400" b="1" dirty="0">
                  <a:solidFill>
                    <a:schemeClr val="bg1"/>
                  </a:solidFill>
                  <a:latin typeface="Times New Roman" pitchFamily="18" charset="0"/>
                  <a:cs typeface="Times New Roman" pitchFamily="18" charset="0"/>
                </a:rPr>
                <a:t>.</a:t>
              </a:r>
            </a:p>
          </p:txBody>
        </p:sp>
      </p:grpSp>
      <p:pic>
        <p:nvPicPr>
          <p:cNvPr id="22" name="Picture 21"/>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5908871" y="8565784"/>
            <a:ext cx="1466850" cy="1466850"/>
          </a:xfrm>
          <a:prstGeom prst="rect">
            <a:avLst/>
          </a:prstGeom>
        </p:spPr>
      </p:pic>
      <p:grpSp>
        <p:nvGrpSpPr>
          <p:cNvPr id="29" name="Group 28"/>
          <p:cNvGrpSpPr/>
          <p:nvPr/>
        </p:nvGrpSpPr>
        <p:grpSpPr>
          <a:xfrm>
            <a:off x="10043743" y="7675998"/>
            <a:ext cx="7969683" cy="2870159"/>
            <a:chOff x="842620" y="3335623"/>
            <a:chExt cx="1182228" cy="1292662"/>
          </a:xfrm>
        </p:grpSpPr>
        <p:pic>
          <p:nvPicPr>
            <p:cNvPr id="19" name="Picture 18"/>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0" b="90000" l="10000" r="90000"/>
                      </a14:imgEffect>
                      <a14:imgEffect>
                        <a14:saturation sat="400000"/>
                      </a14:imgEffect>
                    </a14:imgLayer>
                  </a14:imgProps>
                </a:ext>
                <a:ext uri="{28A0092B-C50C-407E-A947-70E740481C1C}">
                  <a14:useLocalDpi xmlns:a14="http://schemas.microsoft.com/office/drawing/2010/main" val="0"/>
                </a:ext>
              </a:extLst>
            </a:blip>
            <a:srcRect l="16111" t="21481" r="25741" b="21852"/>
            <a:stretch/>
          </p:blipFill>
          <p:spPr>
            <a:xfrm>
              <a:off x="842620" y="3341516"/>
              <a:ext cx="1138580" cy="1109571"/>
            </a:xfrm>
            <a:prstGeom prst="rect">
              <a:avLst/>
            </a:prstGeom>
          </p:spPr>
        </p:pic>
        <p:sp>
          <p:nvSpPr>
            <p:cNvPr id="28" name="TextBox 27"/>
            <p:cNvSpPr txBox="1"/>
            <p:nvPr/>
          </p:nvSpPr>
          <p:spPr>
            <a:xfrm>
              <a:off x="921590" y="3335623"/>
              <a:ext cx="1103258" cy="1292662"/>
            </a:xfrm>
            <a:prstGeom prst="rect">
              <a:avLst/>
            </a:prstGeom>
            <a:noFill/>
          </p:spPr>
          <p:txBody>
            <a:bodyPr wrap="square" rtlCol="0">
              <a:spAutoFit/>
            </a:bodyPr>
            <a:lstStyle/>
            <a:p>
              <a:pPr algn="ctr"/>
              <a:r>
                <a:rPr lang="en-US" sz="5400" b="1" dirty="0">
                  <a:solidFill>
                    <a:schemeClr val="bg1"/>
                  </a:solidFill>
                  <a:latin typeface="Times New Roman" pitchFamily="18" charset="0"/>
                  <a:cs typeface="Times New Roman" pitchFamily="18" charset="0"/>
                </a:rPr>
                <a:t>C. Tia </a:t>
              </a:r>
              <a:r>
                <a:rPr lang="en-US" sz="5400" b="1" dirty="0" err="1">
                  <a:solidFill>
                    <a:schemeClr val="bg1"/>
                  </a:solidFill>
                  <a:latin typeface="Times New Roman" pitchFamily="18" charset="0"/>
                  <a:cs typeface="Times New Roman" pitchFamily="18" charset="0"/>
                </a:rPr>
                <a:t>nối</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từ</a:t>
              </a:r>
              <a:r>
                <a:rPr lang="en-US" sz="5400" b="1" dirty="0">
                  <a:solidFill>
                    <a:schemeClr val="bg1"/>
                  </a:solidFill>
                  <a:latin typeface="Times New Roman" pitchFamily="18" charset="0"/>
                  <a:cs typeface="Times New Roman" pitchFamily="18" charset="0"/>
                </a:rPr>
                <a:t> điểm đó </a:t>
              </a:r>
              <a:r>
                <a:rPr lang="en-US" sz="5400" b="1" dirty="0" err="1">
                  <a:solidFill>
                    <a:schemeClr val="bg1"/>
                  </a:solidFill>
                  <a:latin typeface="Times New Roman" pitchFamily="18" charset="0"/>
                  <a:cs typeface="Times New Roman" pitchFamily="18" charset="0"/>
                </a:rPr>
                <a:t>tới</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tâm</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là</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tia</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phân</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giác</a:t>
              </a:r>
              <a:r>
                <a:rPr lang="en-US" sz="5400" b="1" dirty="0">
                  <a:solidFill>
                    <a:schemeClr val="bg1"/>
                  </a:solidFill>
                  <a:latin typeface="Times New Roman" pitchFamily="18" charset="0"/>
                  <a:cs typeface="Times New Roman" pitchFamily="18" charset="0"/>
                </a:rPr>
                <a:t> của góc </a:t>
              </a:r>
              <a:r>
                <a:rPr lang="en-US" sz="5400" b="1" dirty="0" err="1">
                  <a:solidFill>
                    <a:schemeClr val="bg1"/>
                  </a:solidFill>
                  <a:latin typeface="Times New Roman" pitchFamily="18" charset="0"/>
                  <a:cs typeface="Times New Roman" pitchFamily="18" charset="0"/>
                </a:rPr>
                <a:t>tạo</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bởi</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hai</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bán</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kính</a:t>
              </a:r>
              <a:endParaRPr lang="en-US" sz="5400" b="1" dirty="0">
                <a:solidFill>
                  <a:schemeClr val="bg1"/>
                </a:solidFill>
                <a:latin typeface="Times New Roman" pitchFamily="18" charset="0"/>
                <a:cs typeface="Times New Roman" pitchFamily="18" charset="0"/>
              </a:endParaRPr>
            </a:p>
          </p:txBody>
        </p:sp>
      </p:grpSp>
      <p:pic>
        <p:nvPicPr>
          <p:cNvPr id="66" name="Picture 65"/>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flipH="1">
            <a:off x="9306397" y="6075255"/>
            <a:ext cx="2132564" cy="2041816"/>
          </a:xfrm>
          <a:prstGeom prst="rect">
            <a:avLst/>
          </a:prstGeom>
        </p:spPr>
      </p:pic>
      <p:sp>
        <p:nvSpPr>
          <p:cNvPr id="65" name="TextBox 64"/>
          <p:cNvSpPr txBox="1"/>
          <p:nvPr/>
        </p:nvSpPr>
        <p:spPr>
          <a:xfrm>
            <a:off x="3766944" y="254140"/>
            <a:ext cx="10590407" cy="2862322"/>
          </a:xfrm>
          <a:prstGeom prst="rect">
            <a:avLst/>
          </a:prstGeom>
          <a:noFill/>
        </p:spPr>
        <p:txBody>
          <a:bodyPr wrap="square" rtlCol="0">
            <a:spAutoFit/>
          </a:bodyPr>
          <a:lstStyle/>
          <a:p>
            <a:r>
              <a:rPr lang="vi-VN" sz="6000" b="1" dirty="0">
                <a:solidFill>
                  <a:schemeClr val="bg1"/>
                </a:solidFill>
                <a:latin typeface="Arial "/>
              </a:rPr>
              <a:t>Cho hai tiếp tuyến của một đường tròn cắt nhau tại một điểm. Chọn khẳng định </a:t>
            </a:r>
            <a:r>
              <a:rPr lang="vi-VN" sz="6000" b="1" dirty="0">
                <a:latin typeface="Arial "/>
              </a:rPr>
              <a:t>sai</a:t>
            </a:r>
            <a:r>
              <a:rPr lang="vi-VN" sz="6000" b="1" dirty="0">
                <a:solidFill>
                  <a:schemeClr val="bg1"/>
                </a:solidFill>
                <a:latin typeface="Arial "/>
              </a:rPr>
              <a:t>?</a:t>
            </a:r>
            <a:endParaRPr lang="en-US" sz="6000" b="1" dirty="0">
              <a:solidFill>
                <a:schemeClr val="bg1"/>
              </a:solidFill>
              <a:latin typeface="Arial "/>
            </a:endParaRPr>
          </a:p>
        </p:txBody>
      </p:sp>
    </p:spTree>
    <p:extLst>
      <p:ext uri="{BB962C8B-B14F-4D97-AF65-F5344CB8AC3E}">
        <p14:creationId xmlns:p14="http://schemas.microsoft.com/office/powerpoint/2010/main" val="388499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65"/>
                                        </p:tgtEl>
                                        <p:attrNameLst>
                                          <p:attrName>style.visibility</p:attrName>
                                        </p:attrNameLst>
                                      </p:cBhvr>
                                      <p:to>
                                        <p:strVal val="visible"/>
                                      </p:to>
                                    </p:set>
                                    <p:anim calcmode="lin" valueType="num">
                                      <p:cBhvr>
                                        <p:cTn id="7" dur="500" fill="hold"/>
                                        <p:tgtEl>
                                          <p:spTgt spid="6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5"/>
                                        </p:tgtEl>
                                        <p:attrNameLst>
                                          <p:attrName>ppt_y</p:attrName>
                                        </p:attrNameLst>
                                      </p:cBhvr>
                                      <p:tavLst>
                                        <p:tav tm="0">
                                          <p:val>
                                            <p:strVal val="#ppt_y"/>
                                          </p:val>
                                        </p:tav>
                                        <p:tav tm="100000">
                                          <p:val>
                                            <p:strVal val="#ppt_y"/>
                                          </p:val>
                                        </p:tav>
                                      </p:tavLst>
                                    </p:anim>
                                    <p:anim calcmode="lin" valueType="num">
                                      <p:cBhvr>
                                        <p:cTn id="9" dur="500" fill="hold"/>
                                        <p:tgtEl>
                                          <p:spTgt spid="6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5"/>
                                        </p:tgtEl>
                                      </p:cBhvr>
                                    </p:animEffect>
                                  </p:childTnLst>
                                </p:cTn>
                              </p:par>
                              <p:par>
                                <p:cTn id="12" presetID="1" presetClass="mediacall" presetSubtype="0" fill="hold" nodeType="withEffect">
                                  <p:stCondLst>
                                    <p:cond delay="0"/>
                                  </p:stCondLst>
                                  <p:childTnLst>
                                    <p:cmd type="call" cmd="playFrom(0.0)">
                                      <p:cBhvr>
                                        <p:cTn id="13" dur="1260" fill="hold"/>
                                        <p:tgtEl>
                                          <p:spTgt spid="70"/>
                                        </p:tgtEl>
                                      </p:cBhvr>
                                    </p:cmd>
                                  </p:childTnLst>
                                </p:cTn>
                              </p:par>
                            </p:childTnLst>
                          </p:cTn>
                        </p:par>
                        <p:par>
                          <p:cTn id="14" fill="hold">
                            <p:stCondLst>
                              <p:cond delay="3700"/>
                            </p:stCondLst>
                            <p:childTnLst>
                              <p:par>
                                <p:cTn id="15" presetID="47" presetClass="entr" presetSubtype="0" fill="hold" nodeType="after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1000"/>
                                        <p:tgtEl>
                                          <p:spTgt spid="33"/>
                                        </p:tgtEl>
                                      </p:cBhvr>
                                    </p:animEffect>
                                    <p:anim calcmode="lin" valueType="num">
                                      <p:cBhvr>
                                        <p:cTn id="18" dur="1000" fill="hold"/>
                                        <p:tgtEl>
                                          <p:spTgt spid="33"/>
                                        </p:tgtEl>
                                        <p:attrNameLst>
                                          <p:attrName>ppt_x</p:attrName>
                                        </p:attrNameLst>
                                      </p:cBhvr>
                                      <p:tavLst>
                                        <p:tav tm="0">
                                          <p:val>
                                            <p:strVal val="#ppt_x"/>
                                          </p:val>
                                        </p:tav>
                                        <p:tav tm="100000">
                                          <p:val>
                                            <p:strVal val="#ppt_x"/>
                                          </p:val>
                                        </p:tav>
                                      </p:tavLst>
                                    </p:anim>
                                    <p:anim calcmode="lin" valueType="num">
                                      <p:cBhvr>
                                        <p:cTn id="19" dur="1000" fill="hold"/>
                                        <p:tgtEl>
                                          <p:spTgt spid="33"/>
                                        </p:tgtEl>
                                        <p:attrNameLst>
                                          <p:attrName>ppt_y</p:attrName>
                                        </p:attrNameLst>
                                      </p:cBhvr>
                                      <p:tavLst>
                                        <p:tav tm="0">
                                          <p:val>
                                            <p:strVal val="#ppt_y-.1"/>
                                          </p:val>
                                        </p:tav>
                                        <p:tav tm="100000">
                                          <p:val>
                                            <p:strVal val="#ppt_y"/>
                                          </p:val>
                                        </p:tav>
                                      </p:tavLst>
                                    </p:anim>
                                  </p:childTnLst>
                                </p:cTn>
                              </p:par>
                            </p:childTnLst>
                          </p:cTn>
                        </p:par>
                        <p:par>
                          <p:cTn id="20" fill="hold">
                            <p:stCondLst>
                              <p:cond delay="4700"/>
                            </p:stCondLst>
                            <p:childTnLst>
                              <p:par>
                                <p:cTn id="21" presetID="47" presetClass="entr" presetSubtype="0" fill="hold" nodeType="after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fade">
                                      <p:cBhvr>
                                        <p:cTn id="23" dur="1000"/>
                                        <p:tgtEl>
                                          <p:spTgt spid="42"/>
                                        </p:tgtEl>
                                      </p:cBhvr>
                                    </p:animEffect>
                                    <p:anim calcmode="lin" valueType="num">
                                      <p:cBhvr>
                                        <p:cTn id="24" dur="1000" fill="hold"/>
                                        <p:tgtEl>
                                          <p:spTgt spid="42"/>
                                        </p:tgtEl>
                                        <p:attrNameLst>
                                          <p:attrName>ppt_x</p:attrName>
                                        </p:attrNameLst>
                                      </p:cBhvr>
                                      <p:tavLst>
                                        <p:tav tm="0">
                                          <p:val>
                                            <p:strVal val="#ppt_x"/>
                                          </p:val>
                                        </p:tav>
                                        <p:tav tm="100000">
                                          <p:val>
                                            <p:strVal val="#ppt_x"/>
                                          </p:val>
                                        </p:tav>
                                      </p:tavLst>
                                    </p:anim>
                                    <p:anim calcmode="lin" valueType="num">
                                      <p:cBhvr>
                                        <p:cTn id="25" dur="1000" fill="hold"/>
                                        <p:tgtEl>
                                          <p:spTgt spid="42"/>
                                        </p:tgtEl>
                                        <p:attrNameLst>
                                          <p:attrName>ppt_y</p:attrName>
                                        </p:attrNameLst>
                                      </p:cBhvr>
                                      <p:tavLst>
                                        <p:tav tm="0">
                                          <p:val>
                                            <p:strVal val="#ppt_y-.1"/>
                                          </p:val>
                                        </p:tav>
                                        <p:tav tm="100000">
                                          <p:val>
                                            <p:strVal val="#ppt_y"/>
                                          </p:val>
                                        </p:tav>
                                      </p:tavLst>
                                    </p:anim>
                                  </p:childTnLst>
                                </p:cTn>
                              </p:par>
                            </p:childTnLst>
                          </p:cTn>
                        </p:par>
                        <p:par>
                          <p:cTn id="26" fill="hold">
                            <p:stCondLst>
                              <p:cond delay="5700"/>
                            </p:stCondLst>
                            <p:childTnLst>
                              <p:par>
                                <p:cTn id="27" presetID="47" presetClass="entr" presetSubtype="0" fill="hold" nodeType="after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fade">
                                      <p:cBhvr>
                                        <p:cTn id="29" dur="1000"/>
                                        <p:tgtEl>
                                          <p:spTgt spid="29"/>
                                        </p:tgtEl>
                                      </p:cBhvr>
                                    </p:animEffect>
                                    <p:anim calcmode="lin" valueType="num">
                                      <p:cBhvr>
                                        <p:cTn id="30" dur="1000" fill="hold"/>
                                        <p:tgtEl>
                                          <p:spTgt spid="29"/>
                                        </p:tgtEl>
                                        <p:attrNameLst>
                                          <p:attrName>ppt_x</p:attrName>
                                        </p:attrNameLst>
                                      </p:cBhvr>
                                      <p:tavLst>
                                        <p:tav tm="0">
                                          <p:val>
                                            <p:strVal val="#ppt_x"/>
                                          </p:val>
                                        </p:tav>
                                        <p:tav tm="100000">
                                          <p:val>
                                            <p:strVal val="#ppt_x"/>
                                          </p:val>
                                        </p:tav>
                                      </p:tavLst>
                                    </p:anim>
                                    <p:anim calcmode="lin" valueType="num">
                                      <p:cBhvr>
                                        <p:cTn id="31" dur="1000" fill="hold"/>
                                        <p:tgtEl>
                                          <p:spTgt spid="29"/>
                                        </p:tgtEl>
                                        <p:attrNameLst>
                                          <p:attrName>ppt_y</p:attrName>
                                        </p:attrNameLst>
                                      </p:cBhvr>
                                      <p:tavLst>
                                        <p:tav tm="0">
                                          <p:val>
                                            <p:strVal val="#ppt_y-.1"/>
                                          </p:val>
                                        </p:tav>
                                        <p:tav tm="100000">
                                          <p:val>
                                            <p:strVal val="#ppt_y"/>
                                          </p:val>
                                        </p:tav>
                                      </p:tavLst>
                                    </p:anim>
                                  </p:childTnLst>
                                </p:cTn>
                              </p:par>
                            </p:childTnLst>
                          </p:cTn>
                        </p:par>
                        <p:par>
                          <p:cTn id="32" fill="hold">
                            <p:stCondLst>
                              <p:cond delay="6700"/>
                            </p:stCondLst>
                            <p:childTnLst>
                              <p:par>
                                <p:cTn id="33" presetID="47" presetClass="entr" presetSubtype="0" fill="hold" nodeType="afterEffect">
                                  <p:stCondLst>
                                    <p:cond delay="0"/>
                                  </p:stCondLst>
                                  <p:childTnLst>
                                    <p:set>
                                      <p:cBhvr>
                                        <p:cTn id="34" dur="1" fill="hold">
                                          <p:stCondLst>
                                            <p:cond delay="0"/>
                                          </p:stCondLst>
                                        </p:cTn>
                                        <p:tgtEl>
                                          <p:spTgt spid="45"/>
                                        </p:tgtEl>
                                        <p:attrNameLst>
                                          <p:attrName>style.visibility</p:attrName>
                                        </p:attrNameLst>
                                      </p:cBhvr>
                                      <p:to>
                                        <p:strVal val="visible"/>
                                      </p:to>
                                    </p:set>
                                    <p:animEffect transition="in" filter="fade">
                                      <p:cBhvr>
                                        <p:cTn id="35" dur="1000"/>
                                        <p:tgtEl>
                                          <p:spTgt spid="45"/>
                                        </p:tgtEl>
                                      </p:cBhvr>
                                    </p:animEffect>
                                    <p:anim calcmode="lin" valueType="num">
                                      <p:cBhvr>
                                        <p:cTn id="36" dur="1000" fill="hold"/>
                                        <p:tgtEl>
                                          <p:spTgt spid="45"/>
                                        </p:tgtEl>
                                        <p:attrNameLst>
                                          <p:attrName>ppt_x</p:attrName>
                                        </p:attrNameLst>
                                      </p:cBhvr>
                                      <p:tavLst>
                                        <p:tav tm="0">
                                          <p:val>
                                            <p:strVal val="#ppt_x"/>
                                          </p:val>
                                        </p:tav>
                                        <p:tav tm="100000">
                                          <p:val>
                                            <p:strVal val="#ppt_x"/>
                                          </p:val>
                                        </p:tav>
                                      </p:tavLst>
                                    </p:anim>
                                    <p:anim calcmode="lin" valueType="num">
                                      <p:cBhvr>
                                        <p:cTn id="37" dur="1000" fill="hold"/>
                                        <p:tgtEl>
                                          <p:spTgt spid="45"/>
                                        </p:tgtEl>
                                        <p:attrNameLst>
                                          <p:attrName>ppt_y</p:attrName>
                                        </p:attrNameLst>
                                      </p:cBhvr>
                                      <p:tavLst>
                                        <p:tav tm="0">
                                          <p:val>
                                            <p:strVal val="#ppt_y-.1"/>
                                          </p:val>
                                        </p:tav>
                                        <p:tav tm="100000">
                                          <p:val>
                                            <p:strVal val="#ppt_y"/>
                                          </p:val>
                                        </p:tav>
                                      </p:tavLst>
                                    </p:anim>
                                  </p:childTnLst>
                                </p:cTn>
                              </p:par>
                            </p:childTnLst>
                          </p:cTn>
                        </p:par>
                        <p:par>
                          <p:cTn id="38" fill="hold">
                            <p:stCondLst>
                              <p:cond delay="7700"/>
                            </p:stCondLst>
                            <p:childTnLst>
                              <p:par>
                                <p:cTn id="39" presetID="10" presetClass="entr" presetSubtype="0" fill="hold" nodeType="after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250"/>
                                        <p:tgtEl>
                                          <p:spTgt spid="22"/>
                                        </p:tgtEl>
                                      </p:cBhvr>
                                    </p:animEffect>
                                  </p:childTnLst>
                                </p:cTn>
                              </p:par>
                            </p:childTnLst>
                          </p:cTn>
                        </p:par>
                        <p:par>
                          <p:cTn id="42" fill="hold">
                            <p:stCondLst>
                              <p:cond delay="7950"/>
                            </p:stCondLst>
                            <p:childTnLst>
                              <p:par>
                                <p:cTn id="43" presetID="10" presetClass="entr" presetSubtype="0" fill="hold" nodeType="afterEffect">
                                  <p:stCondLst>
                                    <p:cond delay="0"/>
                                  </p:stCondLst>
                                  <p:childTnLst>
                                    <p:set>
                                      <p:cBhvr>
                                        <p:cTn id="44" dur="1" fill="hold">
                                          <p:stCondLst>
                                            <p:cond delay="0"/>
                                          </p:stCondLst>
                                        </p:cTn>
                                        <p:tgtEl>
                                          <p:spTgt spid="64"/>
                                        </p:tgtEl>
                                        <p:attrNameLst>
                                          <p:attrName>style.visibility</p:attrName>
                                        </p:attrNameLst>
                                      </p:cBhvr>
                                      <p:to>
                                        <p:strVal val="visible"/>
                                      </p:to>
                                    </p:set>
                                    <p:animEffect transition="in" filter="fade">
                                      <p:cBhvr>
                                        <p:cTn id="45" dur="500"/>
                                        <p:tgtEl>
                                          <p:spTgt spid="64"/>
                                        </p:tgtEl>
                                      </p:cBhvr>
                                    </p:animEffect>
                                  </p:childTnLst>
                                </p:cTn>
                              </p:par>
                              <p:par>
                                <p:cTn id="46" presetID="61" presetClass="path" presetSubtype="0" accel="50000" decel="50000" fill="hold" nodeType="withEffect">
                                  <p:stCondLst>
                                    <p:cond delay="0"/>
                                  </p:stCondLst>
                                  <p:childTnLst>
                                    <p:animMotion origin="layout" path="M -0.22152 -0.00803 C -0.22963 2.09877E-6 -0.23865 0.00802 -0.24282 0.0179 C -0.24676 0.02901 -0.24884 0.04197 -0.25069 0.05494 C -0.25301 0.0679 -0.25069 0.07901 -0.24884 0.09105 C -0.24676 0.10216 -0.24375 0.11389 -0.23657 0.12407 C -0.23055 0.13395 -0.2206 0.14197 -0.20949 0.14815 C -0.1993 0.15401 -0.18703 0.15802 -0.175 0.15987 C -0.16273 0.16203 -0.15069 0.16203 -0.13958 0.15987 C -0.12754 0.15802 -0.11643 0.15308 -0.1074 0.14506 C -0.09814 0.13796 -0.09004 0.12901 -0.08588 0.1179 C -0.08102 0.10802 -0.07916 0.09413 -0.07916 0.08302 C -0.07801 0.07191 -0.07916 0.05895 -0.08426 0.04784 C -0.08912 0.03796 -0.09814 0.02994 -0.11018 0.02592 C -0.12245 0.02284 -0.13472 0.02685 -0.14259 0.03395 C -0.14977 0.04105 -0.15486 0.05185 -0.15602 0.06512 C -0.15602 0.07808 -0.15486 0.09012 -0.14977 0.1 C -0.14467 0.10987 -0.14583 0.11203 -0.12546 0.125 C -0.1074 0.13889 -0.08912 0.13487 -0.07801 0.13611 C -0.06689 0.13611 -0.05787 0.1321 -0.04676 0.12808 C -0.03426 0.12315 -0.0243 0.11389 -0.01713 0.10586 C -0.00995 0.09815 -0.0074 0.08796 -0.00324 0.07191 C -3.33333E-6 0.05586 -3.33333E-6 0.04784 -3.33333E-6 0.03611 C -3.33333E-6 0.02407 -3.33333E-6 0.01203 -3.33333E-6 2.09877E-6 " pathEditMode="relative" rAng="0" ptsTypes="AAAAAAAAAAAAAAAAAAAAAAA">
                                      <p:cBhvr>
                                        <p:cTn id="47" dur="6000" spd="-100000" fill="hold"/>
                                        <p:tgtEl>
                                          <p:spTgt spid="64"/>
                                        </p:tgtEl>
                                        <p:attrNameLst>
                                          <p:attrName>ppt_x</p:attrName>
                                          <p:attrName>ppt_y</p:attrName>
                                        </p:attrNameLst>
                                      </p:cBhvr>
                                      <p:rCtr x="9560" y="8457"/>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48" restart="whenNotActive" fill="hold" evtFilter="cancelBubble" nodeType="interactiveSeq">
                <p:stCondLst>
                  <p:cond evt="onClick" delay="0">
                    <p:tgtEl>
                      <p:spTgt spid="29"/>
                    </p:tgtEl>
                  </p:cond>
                </p:stCondLst>
                <p:endSync evt="end" delay="0">
                  <p:rtn val="all"/>
                </p:endSync>
                <p:childTnLst>
                  <p:par>
                    <p:cTn id="49" fill="hold">
                      <p:stCondLst>
                        <p:cond delay="0"/>
                      </p:stCondLst>
                      <p:childTnLst>
                        <p:par>
                          <p:cTn id="50" fill="hold">
                            <p:stCondLst>
                              <p:cond delay="0"/>
                            </p:stCondLst>
                            <p:childTnLst>
                              <p:par>
                                <p:cTn id="51" presetID="44" presetClass="path" presetSubtype="0" accel="50000" decel="50000" fill="hold" nodeType="afterEffect">
                                  <p:stCondLst>
                                    <p:cond delay="0"/>
                                  </p:stCondLst>
                                  <p:childTnLst>
                                    <p:animMotion origin="layout" path="M -6.94444E-7 1.85185E-6 L -0.03264 -0.14722 C -0.03941 -0.18025 -0.04948 -0.19815 -0.06042 -0.19815 C -0.07222 -0.19815 -0.08212 -0.18025 -0.08871 -0.14722 L -0.12101 1.85185E-6 " pathEditMode="relative" rAng="0" ptsTypes="AAAAA">
                                      <p:cBhvr>
                                        <p:cTn id="52" dur="2000" fill="hold"/>
                                        <p:tgtEl>
                                          <p:spTgt spid="29"/>
                                        </p:tgtEl>
                                        <p:attrNameLst>
                                          <p:attrName>ppt_x</p:attrName>
                                          <p:attrName>ppt_y</p:attrName>
                                        </p:attrNameLst>
                                      </p:cBhvr>
                                      <p:rCtr x="-6050" y="-9907"/>
                                    </p:animMotion>
                                  </p:childTnLst>
                                </p:cTn>
                              </p:par>
                            </p:childTnLst>
                          </p:cTn>
                        </p:par>
                        <p:par>
                          <p:cTn id="53" fill="hold">
                            <p:stCondLst>
                              <p:cond delay="2000"/>
                            </p:stCondLst>
                            <p:childTnLst>
                              <p:par>
                                <p:cTn id="54" presetID="52" presetClass="entr" presetSubtype="0" fill="hold" nodeType="afterEffect">
                                  <p:stCondLst>
                                    <p:cond delay="0"/>
                                  </p:stCondLst>
                                  <p:childTnLst>
                                    <p:set>
                                      <p:cBhvr>
                                        <p:cTn id="55" dur="1" fill="hold">
                                          <p:stCondLst>
                                            <p:cond delay="0"/>
                                          </p:stCondLst>
                                        </p:cTn>
                                        <p:tgtEl>
                                          <p:spTgt spid="66"/>
                                        </p:tgtEl>
                                        <p:attrNameLst>
                                          <p:attrName>style.visibility</p:attrName>
                                        </p:attrNameLst>
                                      </p:cBhvr>
                                      <p:to>
                                        <p:strVal val="visible"/>
                                      </p:to>
                                    </p:set>
                                    <p:animScale>
                                      <p:cBhvr>
                                        <p:cTn id="56" dur="500" decel="50000" fill="hold">
                                          <p:stCondLst>
                                            <p:cond delay="0"/>
                                          </p:stCondLst>
                                        </p:cTn>
                                        <p:tgtEl>
                                          <p:spTgt spid="6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7" dur="500" decel="50000" fill="hold">
                                          <p:stCondLst>
                                            <p:cond delay="0"/>
                                          </p:stCondLst>
                                        </p:cTn>
                                        <p:tgtEl>
                                          <p:spTgt spid="66"/>
                                        </p:tgtEl>
                                        <p:attrNameLst>
                                          <p:attrName>ppt_x</p:attrName>
                                          <p:attrName>ppt_y</p:attrName>
                                        </p:attrNameLst>
                                      </p:cBhvr>
                                    </p:animMotion>
                                    <p:animEffect transition="in" filter="fade">
                                      <p:cBhvr>
                                        <p:cTn id="58" dur="500"/>
                                        <p:tgtEl>
                                          <p:spTgt spid="66"/>
                                        </p:tgtEl>
                                      </p:cBhvr>
                                    </p:animEffect>
                                  </p:childTnLst>
                                </p:cTn>
                              </p:par>
                              <p:par>
                                <p:cTn id="59" presetID="1" presetClass="mediacall" presetSubtype="0" fill="hold" nodeType="withEffect">
                                  <p:stCondLst>
                                    <p:cond delay="0"/>
                                  </p:stCondLst>
                                  <p:childTnLst>
                                    <p:cmd type="call" cmd="playFrom(0.0)">
                                      <p:cBhvr>
                                        <p:cTn id="60" dur="4715" fill="hold"/>
                                        <p:tgtEl>
                                          <p:spTgt spid="69"/>
                                        </p:tgtEl>
                                      </p:cBhvr>
                                    </p:cmd>
                                  </p:childTnLst>
                                </p:cTn>
                              </p:par>
                              <p:par>
                                <p:cTn id="61" presetID="1" presetClass="mediacall" presetSubtype="0" fill="hold" nodeType="withEffect">
                                  <p:stCondLst>
                                    <p:cond delay="0"/>
                                  </p:stCondLst>
                                  <p:childTnLst>
                                    <p:cmd type="call" cmd="playFrom(0.0)">
                                      <p:cBhvr>
                                        <p:cTn id="62" dur="2058" fill="hold"/>
                                        <p:tgtEl>
                                          <p:spTgt spid="73"/>
                                        </p:tgtEl>
                                      </p:cBhvr>
                                    </p:cmd>
                                  </p:childTnLst>
                                </p:cTn>
                              </p:par>
                            </p:childTnLst>
                          </p:cTn>
                        </p:par>
                      </p:childTnLst>
                    </p:cTn>
                  </p:par>
                </p:childTnLst>
              </p:cTn>
              <p:nextCondLst>
                <p:cond evt="onClick" delay="0">
                  <p:tgtEl>
                    <p:spTgt spid="29"/>
                  </p:tgtEl>
                </p:cond>
              </p:nextCondLst>
            </p:seq>
            <p:seq concurrent="1" nextAc="seek">
              <p:cTn id="63" restart="whenNotActive" fill="hold" evtFilter="cancelBubble" nodeType="interactiveSeq">
                <p:stCondLst>
                  <p:cond evt="onClick" delay="0">
                    <p:tgtEl>
                      <p:spTgt spid="33"/>
                    </p:tgtEl>
                  </p:cond>
                </p:stCondLst>
                <p:endSync evt="end" delay="0">
                  <p:rtn val="all"/>
                </p:endSync>
                <p:childTnLst>
                  <p:par>
                    <p:cTn id="64" fill="hold">
                      <p:stCondLst>
                        <p:cond delay="0"/>
                      </p:stCondLst>
                      <p:childTnLst>
                        <p:par>
                          <p:cTn id="65" fill="hold">
                            <p:stCondLst>
                              <p:cond delay="0"/>
                            </p:stCondLst>
                            <p:childTnLst>
                              <p:par>
                                <p:cTn id="66" presetID="44" presetClass="path" presetSubtype="0" accel="50000" decel="50000" fill="hold" nodeType="clickEffect">
                                  <p:stCondLst>
                                    <p:cond delay="0"/>
                                  </p:stCondLst>
                                  <p:childTnLst>
                                    <p:animMotion origin="layout" path="M 1.25E-6 4.93827E-6 L -0.03264 -0.14723 C -0.03932 -0.18025 -0.04957 -0.19815 -0.06042 -0.19815 C -0.07248 -0.19815 -0.08221 -0.18025 -0.08863 -0.14723 L -0.12109 4.93827E-6 " pathEditMode="relative" rAng="0" ptsTypes="AAAAA">
                                      <p:cBhvr>
                                        <p:cTn id="67" dur="2000" fill="hold"/>
                                        <p:tgtEl>
                                          <p:spTgt spid="33"/>
                                        </p:tgtEl>
                                        <p:attrNameLst>
                                          <p:attrName>ppt_x</p:attrName>
                                          <p:attrName>ppt_y</p:attrName>
                                        </p:attrNameLst>
                                      </p:cBhvr>
                                      <p:rCtr x="-6059" y="-9907"/>
                                    </p:animMotion>
                                  </p:childTnLst>
                                </p:cTn>
                              </p:par>
                              <p:par>
                                <p:cTn id="68" presetID="1" presetClass="mediacall" presetSubtype="0" fill="hold" nodeType="withEffect">
                                  <p:stCondLst>
                                    <p:cond delay="0"/>
                                  </p:stCondLst>
                                  <p:childTnLst>
                                    <p:cmd type="call" cmd="playFrom(0.0)">
                                      <p:cBhvr>
                                        <p:cTn id="69" dur="3801" fill="hold"/>
                                        <p:tgtEl>
                                          <p:spTgt spid="72"/>
                                        </p:tgtEl>
                                      </p:cBhvr>
                                    </p:cmd>
                                  </p:childTnLst>
                                </p:cTn>
                              </p:par>
                            </p:childTnLst>
                          </p:cTn>
                        </p:par>
                      </p:childTnLst>
                    </p:cTn>
                  </p:par>
                </p:childTnLst>
              </p:cTn>
              <p:nextCondLst>
                <p:cond evt="onClick" delay="0">
                  <p:tgtEl>
                    <p:spTgt spid="33"/>
                  </p:tgtEl>
                </p:cond>
              </p:nextCondLst>
            </p:seq>
            <p:seq concurrent="1" nextAc="seek">
              <p:cTn id="70" restart="whenNotActive" fill="hold" evtFilter="cancelBubble" nodeType="interactiveSeq">
                <p:stCondLst>
                  <p:cond evt="onClick" delay="0">
                    <p:tgtEl>
                      <p:spTgt spid="42"/>
                    </p:tgtEl>
                  </p:cond>
                </p:stCondLst>
                <p:endSync evt="end" delay="0">
                  <p:rtn val="all"/>
                </p:endSync>
                <p:childTnLst>
                  <p:par>
                    <p:cTn id="71" fill="hold">
                      <p:stCondLst>
                        <p:cond delay="0"/>
                      </p:stCondLst>
                      <p:childTnLst>
                        <p:par>
                          <p:cTn id="72" fill="hold">
                            <p:stCondLst>
                              <p:cond delay="0"/>
                            </p:stCondLst>
                            <p:childTnLst>
                              <p:par>
                                <p:cTn id="73" presetID="44" presetClass="path" presetSubtype="0" accel="50000" decel="50000" fill="hold" nodeType="clickEffect">
                                  <p:stCondLst>
                                    <p:cond delay="0"/>
                                  </p:stCondLst>
                                  <p:childTnLst>
                                    <p:animMotion origin="layout" path="M -2.36111E-6 -3.7037E-6 L -0.03264 -0.14722 C -0.03932 -0.18024 -0.04956 -0.19814 -0.06041 -0.19814 C -0.07222 -0.19814 -0.0822 -0.18024 -0.08863 -0.14722 L -0.12109 -3.7037E-6 " pathEditMode="relative" rAng="0" ptsTypes="AAAAA">
                                      <p:cBhvr>
                                        <p:cTn id="74" dur="2000" fill="hold"/>
                                        <p:tgtEl>
                                          <p:spTgt spid="42"/>
                                        </p:tgtEl>
                                        <p:attrNameLst>
                                          <p:attrName>ppt_x</p:attrName>
                                          <p:attrName>ppt_y</p:attrName>
                                        </p:attrNameLst>
                                      </p:cBhvr>
                                      <p:rCtr x="-6059" y="-9907"/>
                                    </p:animMotion>
                                  </p:childTnLst>
                                </p:cTn>
                              </p:par>
                              <p:par>
                                <p:cTn id="75" presetID="1" presetClass="mediacall" presetSubtype="0" fill="hold" nodeType="withEffect">
                                  <p:stCondLst>
                                    <p:cond delay="0"/>
                                  </p:stCondLst>
                                  <p:childTnLst>
                                    <p:cmd type="call" cmd="playFrom(0.0)">
                                      <p:cBhvr>
                                        <p:cTn id="76" dur="3801" fill="hold"/>
                                        <p:tgtEl>
                                          <p:spTgt spid="72"/>
                                        </p:tgtEl>
                                      </p:cBhvr>
                                    </p:cmd>
                                  </p:childTnLst>
                                </p:cTn>
                              </p:par>
                            </p:childTnLst>
                          </p:cTn>
                        </p:par>
                      </p:childTnLst>
                    </p:cTn>
                  </p:par>
                </p:childTnLst>
              </p:cTn>
              <p:nextCondLst>
                <p:cond evt="onClick" delay="0">
                  <p:tgtEl>
                    <p:spTgt spid="42"/>
                  </p:tgtEl>
                </p:cond>
              </p:nextCondLst>
            </p:seq>
            <p:seq concurrent="1" nextAc="seek">
              <p:cTn id="77" restart="whenNotActive" fill="hold" evtFilter="cancelBubble" nodeType="interactiveSeq">
                <p:stCondLst>
                  <p:cond evt="onClick" delay="0">
                    <p:tgtEl>
                      <p:spTgt spid="45"/>
                    </p:tgtEl>
                  </p:cond>
                </p:stCondLst>
                <p:endSync evt="end" delay="0">
                  <p:rtn val="all"/>
                </p:endSync>
                <p:childTnLst>
                  <p:par>
                    <p:cTn id="78" fill="hold">
                      <p:stCondLst>
                        <p:cond delay="indefinite"/>
                      </p:stCondLst>
                      <p:childTnLst>
                        <p:par>
                          <p:cTn id="79" fill="hold">
                            <p:stCondLst>
                              <p:cond delay="0"/>
                            </p:stCondLst>
                            <p:childTnLst>
                              <p:par>
                                <p:cTn id="80" presetID="44" presetClass="path" presetSubtype="0" accel="50000" decel="50000" fill="hold" nodeType="clickEffect">
                                  <p:stCondLst>
                                    <p:cond delay="0"/>
                                  </p:stCondLst>
                                  <p:childTnLst>
                                    <p:animMotion origin="layout" path="M -3.33333E-6 2.96296E-6 L -0.03264 -0.14723 C -0.03941 -0.18025 -0.04948 -0.19815 -0.06041 -0.19815 C -0.07222 -0.19815 -0.08211 -0.18025 -0.08871 -0.14723 L -0.121 2.96296E-6 " pathEditMode="relative" rAng="0" ptsTypes="AAAAA">
                                      <p:cBhvr>
                                        <p:cTn id="81" dur="2000" fill="hold"/>
                                        <p:tgtEl>
                                          <p:spTgt spid="45"/>
                                        </p:tgtEl>
                                        <p:attrNameLst>
                                          <p:attrName>ppt_x</p:attrName>
                                          <p:attrName>ppt_y</p:attrName>
                                        </p:attrNameLst>
                                      </p:cBhvr>
                                      <p:rCtr x="-6050" y="-9907"/>
                                    </p:animMotion>
                                  </p:childTnLst>
                                </p:cTn>
                              </p:par>
                              <p:par>
                                <p:cTn id="82" presetID="1" presetClass="mediacall" presetSubtype="0" fill="hold" nodeType="withEffect">
                                  <p:stCondLst>
                                    <p:cond delay="0"/>
                                  </p:stCondLst>
                                  <p:childTnLst>
                                    <p:cmd type="call" cmd="playFrom(0.0)">
                                      <p:cBhvr>
                                        <p:cTn id="83" dur="3801" fill="hold"/>
                                        <p:tgtEl>
                                          <p:spTgt spid="72"/>
                                        </p:tgtEl>
                                      </p:cBhvr>
                                    </p:cmd>
                                  </p:childTnLst>
                                </p:cTn>
                              </p:par>
                            </p:childTnLst>
                          </p:cTn>
                        </p:par>
                      </p:childTnLst>
                    </p:cTn>
                  </p:par>
                </p:childTnLst>
              </p:cTn>
              <p:nextCondLst>
                <p:cond evt="onClick" delay="0">
                  <p:tgtEl>
                    <p:spTgt spid="45"/>
                  </p:tgtEl>
                </p:cond>
              </p:nextCondLst>
            </p:seq>
            <p:audio>
              <p:cMediaNode vol="100000">
                <p:cTn id="84" fill="hold" display="0">
                  <p:stCondLst>
                    <p:cond delay="indefinite"/>
                  </p:stCondLst>
                  <p:endCondLst>
                    <p:cond evt="onStopAudio" delay="0">
                      <p:tgtEl>
                        <p:sldTgt/>
                      </p:tgtEl>
                    </p:cond>
                  </p:endCondLst>
                </p:cTn>
                <p:tgtEl>
                  <p:spTgt spid="69"/>
                </p:tgtEl>
              </p:cMediaNode>
            </p:audio>
            <p:audio>
              <p:cMediaNode vol="80000">
                <p:cTn id="85" fill="hold" display="0">
                  <p:stCondLst>
                    <p:cond delay="indefinite"/>
                  </p:stCondLst>
                  <p:endCondLst>
                    <p:cond evt="onStopAudio" delay="0">
                      <p:tgtEl>
                        <p:sldTgt/>
                      </p:tgtEl>
                    </p:cond>
                  </p:endCondLst>
                </p:cTn>
                <p:tgtEl>
                  <p:spTgt spid="70"/>
                </p:tgtEl>
              </p:cMediaNode>
            </p:audio>
            <p:audio>
              <p:cMediaNode vol="80000">
                <p:cTn id="86" fill="hold" display="0">
                  <p:stCondLst>
                    <p:cond delay="indefinite"/>
                  </p:stCondLst>
                  <p:endCondLst>
                    <p:cond evt="onStopAudio" delay="0">
                      <p:tgtEl>
                        <p:sldTgt/>
                      </p:tgtEl>
                    </p:cond>
                  </p:endCondLst>
                </p:cTn>
                <p:tgtEl>
                  <p:spTgt spid="72"/>
                </p:tgtEl>
              </p:cMediaNode>
            </p:audio>
            <p:audio>
              <p:cMediaNode vol="100000">
                <p:cTn id="87" repeatCount="2000" fill="hold" display="0">
                  <p:stCondLst>
                    <p:cond delay="indefinite"/>
                  </p:stCondLst>
                  <p:endCondLst>
                    <p:cond evt="onStopAudio" delay="0">
                      <p:tgtEl>
                        <p:sldTgt/>
                      </p:tgtEl>
                    </p:cond>
                  </p:endCondLst>
                </p:cTn>
                <p:tgtEl>
                  <p:spTgt spid="73"/>
                </p:tgtEl>
              </p:cMediaNode>
            </p:audio>
          </p:childTnLst>
        </p:cTn>
      </p:par>
    </p:tnLst>
    <p:bldLst>
      <p:bldP spid="65"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9">
            <a:lum/>
          </a:blip>
          <a:srcRect/>
          <a:stretch>
            <a:fillRect l="-6000" r="-6000"/>
          </a:stretch>
        </a:blipFill>
        <a:effectLst/>
      </p:bgPr>
    </p:bg>
    <p:spTree>
      <p:nvGrpSpPr>
        <p:cNvPr id="1" name=""/>
        <p:cNvGrpSpPr/>
        <p:nvPr/>
      </p:nvGrpSpPr>
      <p:grpSpPr>
        <a:xfrm>
          <a:off x="0" y="0"/>
          <a:ext cx="0" cy="0"/>
          <a:chOff x="0" y="0"/>
          <a:chExt cx="0" cy="0"/>
        </a:xfrm>
      </p:grpSpPr>
      <p:pic>
        <p:nvPicPr>
          <p:cNvPr id="22" name="Picture 2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6030575" y="6747004"/>
            <a:ext cx="1466850" cy="1466850"/>
          </a:xfrm>
          <a:prstGeom prst="rect">
            <a:avLst/>
          </a:prstGeom>
        </p:spPr>
      </p:pic>
      <p:grpSp>
        <p:nvGrpSpPr>
          <p:cNvPr id="29" name="Group 28"/>
          <p:cNvGrpSpPr/>
          <p:nvPr/>
        </p:nvGrpSpPr>
        <p:grpSpPr>
          <a:xfrm>
            <a:off x="13639800" y="4763284"/>
            <a:ext cx="4439793" cy="3512865"/>
            <a:chOff x="792243" y="3341516"/>
            <a:chExt cx="1216217" cy="1109571"/>
          </a:xfrm>
        </p:grpSpPr>
        <p:pic>
          <p:nvPicPr>
            <p:cNvPr id="19" name="Picture 18"/>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0000" b="90000" l="10000" r="90000"/>
                      </a14:imgEffect>
                      <a14:imgEffect>
                        <a14:saturation sat="400000"/>
                      </a14:imgEffect>
                    </a14:imgLayer>
                  </a14:imgProps>
                </a:ext>
                <a:ext uri="{28A0092B-C50C-407E-A947-70E740481C1C}">
                  <a14:useLocalDpi xmlns:a14="http://schemas.microsoft.com/office/drawing/2010/main" val="0"/>
                </a:ext>
              </a:extLst>
            </a:blip>
            <a:srcRect l="16111" t="21481" r="25741" b="21852"/>
            <a:stretch/>
          </p:blipFill>
          <p:spPr>
            <a:xfrm>
              <a:off x="842620" y="3341516"/>
              <a:ext cx="1138580" cy="1109571"/>
            </a:xfrm>
            <a:prstGeom prst="rect">
              <a:avLst/>
            </a:prstGeom>
          </p:spPr>
        </p:pic>
        <p:sp>
          <p:nvSpPr>
            <p:cNvPr id="28" name="TextBox 27"/>
            <p:cNvSpPr txBox="1"/>
            <p:nvPr/>
          </p:nvSpPr>
          <p:spPr>
            <a:xfrm>
              <a:off x="792243" y="3546013"/>
              <a:ext cx="1216217" cy="612449"/>
            </a:xfrm>
            <a:prstGeom prst="rect">
              <a:avLst/>
            </a:prstGeom>
            <a:noFill/>
          </p:spPr>
          <p:txBody>
            <a:bodyPr wrap="none" rtlCol="0">
              <a:spAutoFit/>
            </a:bodyPr>
            <a:lstStyle/>
            <a:p>
              <a:pPr algn="ctr"/>
              <a:r>
                <a:rPr lang="en-US" sz="6000" b="1" dirty="0">
                  <a:solidFill>
                    <a:schemeClr val="bg1"/>
                  </a:solidFill>
                  <a:latin typeface="Times New Roman" pitchFamily="18" charset="0"/>
                  <a:cs typeface="Times New Roman" pitchFamily="18" charset="0"/>
                </a:rPr>
                <a:t>D. </a:t>
              </a:r>
            </a:p>
            <a:p>
              <a:pPr algn="ctr"/>
              <a:r>
                <a:rPr lang="en-US" sz="6000" b="1" dirty="0">
                  <a:solidFill>
                    <a:schemeClr val="bg1"/>
                  </a:solidFill>
                  <a:latin typeface="Times New Roman" pitchFamily="18" charset="0"/>
                  <a:cs typeface="Times New Roman" pitchFamily="18" charset="0"/>
                </a:rPr>
                <a:t>BD = 3,6cm</a:t>
              </a:r>
            </a:p>
          </p:txBody>
        </p:sp>
      </p:grpSp>
      <p:grpSp>
        <p:nvGrpSpPr>
          <p:cNvPr id="42" name="Group 41"/>
          <p:cNvGrpSpPr/>
          <p:nvPr/>
        </p:nvGrpSpPr>
        <p:grpSpPr>
          <a:xfrm>
            <a:off x="4807852" y="3709576"/>
            <a:ext cx="4762058" cy="3512866"/>
            <a:chOff x="447650" y="3259265"/>
            <a:chExt cx="1496792" cy="1109571"/>
          </a:xfrm>
        </p:grpSpPr>
        <p:pic>
          <p:nvPicPr>
            <p:cNvPr id="43" name="Picture 42"/>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0000" b="90000" l="10000" r="90000"/>
                      </a14:imgEffect>
                      <a14:imgEffect>
                        <a14:saturation sat="400000"/>
                      </a14:imgEffect>
                    </a14:imgLayer>
                  </a14:imgProps>
                </a:ext>
                <a:ext uri="{28A0092B-C50C-407E-A947-70E740481C1C}">
                  <a14:useLocalDpi xmlns:a14="http://schemas.microsoft.com/office/drawing/2010/main" val="0"/>
                </a:ext>
              </a:extLst>
            </a:blip>
            <a:srcRect l="16111" t="21481" r="25741" b="21852"/>
            <a:stretch/>
          </p:blipFill>
          <p:spPr>
            <a:xfrm>
              <a:off x="691895" y="3259265"/>
              <a:ext cx="1138580" cy="1109571"/>
            </a:xfrm>
            <a:prstGeom prst="rect">
              <a:avLst/>
            </a:prstGeom>
          </p:spPr>
        </p:pic>
        <p:sp>
          <p:nvSpPr>
            <p:cNvPr id="44" name="TextBox 43"/>
            <p:cNvSpPr txBox="1"/>
            <p:nvPr/>
          </p:nvSpPr>
          <p:spPr>
            <a:xfrm>
              <a:off x="447650" y="3383369"/>
              <a:ext cx="1496792" cy="703142"/>
            </a:xfrm>
            <a:prstGeom prst="rect">
              <a:avLst/>
            </a:prstGeom>
            <a:noFill/>
          </p:spPr>
          <p:txBody>
            <a:bodyPr wrap="none" rtlCol="0">
              <a:spAutoFit/>
            </a:bodyPr>
            <a:lstStyle/>
            <a:p>
              <a:pPr algn="ctr"/>
              <a:r>
                <a:rPr lang="en-US" sz="6000" b="1" dirty="0">
                  <a:solidFill>
                    <a:schemeClr val="bg1"/>
                  </a:solidFill>
                  <a:latin typeface="Times New Roman" pitchFamily="18" charset="0"/>
                  <a:cs typeface="Times New Roman" pitchFamily="18" charset="0"/>
                </a:rPr>
                <a:t>B. </a:t>
              </a:r>
            </a:p>
            <a:p>
              <a:pPr algn="ctr"/>
              <a:r>
                <a:rPr lang="en-US" sz="6000" b="1" dirty="0">
                  <a:solidFill>
                    <a:schemeClr val="bg1"/>
                  </a:solidFill>
                  <a:latin typeface="Times New Roman" pitchFamily="18" charset="0"/>
                  <a:cs typeface="Times New Roman" pitchFamily="18" charset="0"/>
                </a:rPr>
                <a:t>BD = 4cm</a:t>
              </a:r>
            </a:p>
          </p:txBody>
        </p:sp>
      </p:grpSp>
      <p:pic>
        <p:nvPicPr>
          <p:cNvPr id="62" name="Picture 61"/>
          <p:cNvPicPr>
            <a:picLocks noChangeAspect="1"/>
          </p:cNvPicPr>
          <p:nvPr/>
        </p:nvPicPr>
        <p:blipFill>
          <a:blip r:embed="rId13">
            <a:extLst>
              <a:ext uri="{BEBA8EAE-BF5A-486C-A8C5-ECC9F3942E4B}">
                <a14:imgProps xmlns:a14="http://schemas.microsoft.com/office/drawing/2010/main">
                  <a14:imgLayer r:embed="rId14">
                    <a14:imgEffect>
                      <a14:saturation sat="400000"/>
                    </a14:imgEffect>
                  </a14:imgLayer>
                </a14:imgProps>
              </a:ext>
              <a:ext uri="{28A0092B-C50C-407E-A947-70E740481C1C}">
                <a14:useLocalDpi xmlns:a14="http://schemas.microsoft.com/office/drawing/2010/main" val="0"/>
              </a:ext>
            </a:extLst>
          </a:blip>
          <a:stretch>
            <a:fillRect/>
          </a:stretch>
        </p:blipFill>
        <p:spPr>
          <a:xfrm>
            <a:off x="1120463" y="-735492"/>
            <a:ext cx="16710337" cy="4502776"/>
          </a:xfrm>
          <a:prstGeom prst="rect">
            <a:avLst/>
          </a:prstGeom>
        </p:spPr>
      </p:pic>
      <p:pic>
        <p:nvPicPr>
          <p:cNvPr id="64" name="Picture 63"/>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18435160">
            <a:off x="18803390" y="1109705"/>
            <a:ext cx="1047436" cy="665558"/>
          </a:xfrm>
          <a:prstGeom prst="rect">
            <a:avLst/>
          </a:prstGeom>
        </p:spPr>
      </p:pic>
      <p:pic>
        <p:nvPicPr>
          <p:cNvPr id="66" name="Picture 6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flipH="1">
            <a:off x="12204129" y="3633353"/>
            <a:ext cx="2132564" cy="2041816"/>
          </a:xfrm>
          <a:prstGeom prst="rect">
            <a:avLst/>
          </a:prstGeom>
        </p:spPr>
      </p:pic>
      <p:pic>
        <p:nvPicPr>
          <p:cNvPr id="69"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9050000" y="6137404"/>
            <a:ext cx="1219200" cy="1219200"/>
          </a:xfrm>
          <a:prstGeom prst="rect">
            <a:avLst/>
          </a:prstGeom>
        </p:spPr>
      </p:pic>
      <p:pic>
        <p:nvPicPr>
          <p:cNvPr id="70" name="magic.wav">
            <a:hlinkClick r:id="" action="ppaction://media"/>
          </p:cNvPr>
          <p:cNvPicPr>
            <a:picLocks noChangeAspect="1"/>
          </p:cNvPicPr>
          <p:nvPr>
            <a:audioFile r:link="rId3"/>
            <p:extLst>
              <p:ext uri="{DAA4B4D4-6D71-4841-9C94-3DE7FCFB9230}">
                <p14:media xmlns:p14="http://schemas.microsoft.com/office/powerpoint/2010/main" r:embed="rId4">
                  <p14:trim end="1739.8568"/>
                </p14:media>
              </p:ext>
            </p:extLst>
          </p:nvPr>
        </p:nvPicPr>
        <p:blipFill>
          <a:blip r:embed="rId18"/>
          <a:stretch>
            <a:fillRect/>
          </a:stretch>
        </p:blipFill>
        <p:spPr>
          <a:xfrm>
            <a:off x="19050000" y="2883284"/>
            <a:ext cx="1219200" cy="1219200"/>
          </a:xfrm>
          <a:prstGeom prst="rect">
            <a:avLst/>
          </a:prstGeom>
        </p:spPr>
      </p:pic>
      <p:pic>
        <p:nvPicPr>
          <p:cNvPr id="72" name="chon sai.wma">
            <a:hlinkClick r:id="" action="ppaction://media"/>
          </p:cNvPr>
          <p:cNvPicPr>
            <a:picLocks noChangeAspect="1"/>
          </p:cNvPicPr>
          <p:nvPr>
            <a:audioFile r:link="rId3"/>
            <p:extLst>
              <p:ext uri="{DAA4B4D4-6D71-4841-9C94-3DE7FCFB9230}">
                <p14:media xmlns:p14="http://schemas.microsoft.com/office/powerpoint/2010/main" r:embed="rId5">
                  <p14:trim st="261.8162"/>
                </p14:media>
              </p:ext>
            </p:extLst>
          </p:nvPr>
        </p:nvPicPr>
        <p:blipFill>
          <a:blip r:embed="rId19"/>
          <a:stretch>
            <a:fillRect/>
          </a:stretch>
        </p:blipFill>
        <p:spPr>
          <a:xfrm>
            <a:off x="19050000" y="4229100"/>
            <a:ext cx="1219200" cy="1219200"/>
          </a:xfrm>
          <a:prstGeom prst="rect">
            <a:avLst/>
          </a:prstGeom>
        </p:spPr>
      </p:pic>
      <p:pic>
        <p:nvPicPr>
          <p:cNvPr id="73" name="vui mung nhay.wma">
            <a:hlinkClick r:id="" action="ppaction://media"/>
          </p:cNvPr>
          <p:cNvPicPr>
            <a:picLocks noChangeAspect="1"/>
          </p:cNvPicPr>
          <p:nvPr>
            <a:audioFile r:link="rId7"/>
            <p:extLst>
              <p:ext uri="{DAA4B4D4-6D71-4841-9C94-3DE7FCFB9230}">
                <p14:media xmlns:p14="http://schemas.microsoft.com/office/powerpoint/2010/main" r:embed="rId6"/>
              </p:ext>
            </p:extLst>
          </p:nvPr>
        </p:nvPicPr>
        <p:blipFill>
          <a:blip r:embed="rId20"/>
          <a:stretch>
            <a:fillRect/>
          </a:stretch>
        </p:blipFill>
        <p:spPr>
          <a:xfrm>
            <a:off x="19050000" y="7956184"/>
            <a:ext cx="1219200" cy="1219200"/>
          </a:xfrm>
          <a:prstGeom prst="rect">
            <a:avLst/>
          </a:prstGeom>
        </p:spPr>
      </p:pic>
      <p:sp>
        <p:nvSpPr>
          <p:cNvPr id="65" name="TextBox 64"/>
          <p:cNvSpPr txBox="1"/>
          <p:nvPr/>
        </p:nvSpPr>
        <p:spPr>
          <a:xfrm>
            <a:off x="1523999" y="453094"/>
            <a:ext cx="16128207" cy="2862322"/>
          </a:xfrm>
          <a:prstGeom prst="rect">
            <a:avLst/>
          </a:prstGeom>
          <a:noFill/>
        </p:spPr>
        <p:txBody>
          <a:bodyPr wrap="square" rtlCol="0">
            <a:spAutoFit/>
          </a:bodyPr>
          <a:lstStyle/>
          <a:p>
            <a:r>
              <a:rPr lang="vi-VN" sz="6000" b="1" dirty="0">
                <a:solidFill>
                  <a:schemeClr val="bg1"/>
                </a:solidFill>
              </a:rPr>
              <a:t>Hai tiếp tuyến tại B và C của đường tròn (O) cắt nhau tại A. Biết OB = 3cm; OA = 5cm. </a:t>
            </a:r>
            <a:r>
              <a:rPr lang="en-US" sz="6000" b="1" dirty="0">
                <a:solidFill>
                  <a:schemeClr val="bg1"/>
                </a:solidFill>
              </a:rPr>
              <a:t> </a:t>
            </a:r>
            <a:r>
              <a:rPr lang="vi-VN" sz="6000" b="1" dirty="0">
                <a:solidFill>
                  <a:schemeClr val="bg1"/>
                </a:solidFill>
              </a:rPr>
              <a:t>Vẽ đường kính CD của (O). Tính BD</a:t>
            </a:r>
            <a:endParaRPr lang="en-US" sz="6000" b="1" dirty="0">
              <a:solidFill>
                <a:schemeClr val="bg1"/>
              </a:solidFill>
            </a:endParaRPr>
          </a:p>
        </p:txBody>
      </p:sp>
      <p:grpSp>
        <p:nvGrpSpPr>
          <p:cNvPr id="45" name="Group 44"/>
          <p:cNvGrpSpPr/>
          <p:nvPr/>
        </p:nvGrpSpPr>
        <p:grpSpPr>
          <a:xfrm>
            <a:off x="6328101" y="7082495"/>
            <a:ext cx="7585178" cy="2751413"/>
            <a:chOff x="425534" y="3365732"/>
            <a:chExt cx="1831084" cy="943612"/>
          </a:xfrm>
        </p:grpSpPr>
        <p:pic>
          <p:nvPicPr>
            <p:cNvPr id="46" name="Picture 45"/>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0000" b="90000" l="10000" r="90000"/>
                      </a14:imgEffect>
                      <a14:imgEffect>
                        <a14:saturation sat="400000"/>
                      </a14:imgEffect>
                    </a14:imgLayer>
                  </a14:imgProps>
                </a:ext>
                <a:ext uri="{28A0092B-C50C-407E-A947-70E740481C1C}">
                  <a14:useLocalDpi xmlns:a14="http://schemas.microsoft.com/office/drawing/2010/main" val="0"/>
                </a:ext>
              </a:extLst>
            </a:blip>
            <a:srcRect l="16111" t="21481" r="25741" b="21852"/>
            <a:stretch/>
          </p:blipFill>
          <p:spPr>
            <a:xfrm>
              <a:off x="831625" y="3365732"/>
              <a:ext cx="1138580" cy="943612"/>
            </a:xfrm>
            <a:prstGeom prst="rect">
              <a:avLst/>
            </a:prstGeom>
          </p:spPr>
        </p:pic>
        <p:sp>
          <p:nvSpPr>
            <p:cNvPr id="47" name="TextBox 46"/>
            <p:cNvSpPr txBox="1"/>
            <p:nvPr/>
          </p:nvSpPr>
          <p:spPr>
            <a:xfrm>
              <a:off x="425534" y="3459476"/>
              <a:ext cx="1831084" cy="703142"/>
            </a:xfrm>
            <a:prstGeom prst="rect">
              <a:avLst/>
            </a:prstGeom>
            <a:noFill/>
          </p:spPr>
          <p:txBody>
            <a:bodyPr wrap="none" rtlCol="0">
              <a:spAutoFit/>
            </a:bodyPr>
            <a:lstStyle/>
            <a:p>
              <a:pPr algn="ctr"/>
              <a:r>
                <a:rPr lang="en-US" sz="6000" b="1" dirty="0">
                  <a:solidFill>
                    <a:schemeClr val="bg1"/>
                  </a:solidFill>
                  <a:latin typeface="Times New Roman" pitchFamily="18" charset="0"/>
                  <a:cs typeface="Times New Roman" pitchFamily="18" charset="0"/>
                </a:rPr>
                <a:t>C. </a:t>
              </a:r>
            </a:p>
            <a:p>
              <a:pPr algn="ctr"/>
              <a:r>
                <a:rPr lang="en-US" sz="6000" b="1" dirty="0">
                  <a:solidFill>
                    <a:schemeClr val="bg1"/>
                  </a:solidFill>
                  <a:latin typeface="Times New Roman" pitchFamily="18" charset="0"/>
                  <a:cs typeface="Times New Roman" pitchFamily="18" charset="0"/>
                </a:rPr>
                <a:t>BD = 1,8 cm</a:t>
              </a:r>
            </a:p>
          </p:txBody>
        </p:sp>
      </p:grpSp>
      <p:grpSp>
        <p:nvGrpSpPr>
          <p:cNvPr id="33" name="Group 32"/>
          <p:cNvGrpSpPr/>
          <p:nvPr/>
        </p:nvGrpSpPr>
        <p:grpSpPr>
          <a:xfrm>
            <a:off x="381000" y="6422623"/>
            <a:ext cx="5130944" cy="3059767"/>
            <a:chOff x="626905" y="3341516"/>
            <a:chExt cx="1496792" cy="1109571"/>
          </a:xfrm>
        </p:grpSpPr>
        <p:pic>
          <p:nvPicPr>
            <p:cNvPr id="34" name="Picture 33"/>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0000" b="90000" l="10000" r="90000"/>
                      </a14:imgEffect>
                      <a14:imgEffect>
                        <a14:saturation sat="400000"/>
                      </a14:imgEffect>
                    </a14:imgLayer>
                  </a14:imgProps>
                </a:ext>
                <a:ext uri="{28A0092B-C50C-407E-A947-70E740481C1C}">
                  <a14:useLocalDpi xmlns:a14="http://schemas.microsoft.com/office/drawing/2010/main" val="0"/>
                </a:ext>
              </a:extLst>
            </a:blip>
            <a:srcRect l="16111" t="21481" r="25741" b="21852"/>
            <a:stretch/>
          </p:blipFill>
          <p:spPr>
            <a:xfrm>
              <a:off x="842620" y="3341516"/>
              <a:ext cx="1138580" cy="1109571"/>
            </a:xfrm>
            <a:prstGeom prst="rect">
              <a:avLst/>
            </a:prstGeom>
          </p:spPr>
        </p:pic>
        <p:sp>
          <p:nvSpPr>
            <p:cNvPr id="35" name="TextBox 34"/>
            <p:cNvSpPr txBox="1"/>
            <p:nvPr/>
          </p:nvSpPr>
          <p:spPr>
            <a:xfrm>
              <a:off x="626905" y="3607480"/>
              <a:ext cx="1496792" cy="703142"/>
            </a:xfrm>
            <a:prstGeom prst="rect">
              <a:avLst/>
            </a:prstGeom>
            <a:noFill/>
          </p:spPr>
          <p:txBody>
            <a:bodyPr wrap="none" rtlCol="0">
              <a:spAutoFit/>
            </a:bodyPr>
            <a:lstStyle/>
            <a:p>
              <a:pPr algn="ctr"/>
              <a:r>
                <a:rPr lang="en-US" sz="6000" b="1" dirty="0">
                  <a:solidFill>
                    <a:schemeClr val="bg1"/>
                  </a:solidFill>
                  <a:latin typeface="Times New Roman" pitchFamily="18" charset="0"/>
                  <a:cs typeface="Times New Roman" pitchFamily="18" charset="0"/>
                </a:rPr>
                <a:t>A. </a:t>
              </a:r>
            </a:p>
            <a:p>
              <a:pPr algn="ctr"/>
              <a:r>
                <a:rPr lang="en-US" sz="6000" b="1" dirty="0">
                  <a:solidFill>
                    <a:schemeClr val="bg1"/>
                  </a:solidFill>
                  <a:latin typeface="Times New Roman" pitchFamily="18" charset="0"/>
                  <a:cs typeface="Times New Roman" pitchFamily="18" charset="0"/>
                </a:rPr>
                <a:t>BD = 2cm</a:t>
              </a:r>
            </a:p>
          </p:txBody>
        </p:sp>
      </p:grpSp>
    </p:spTree>
    <p:extLst>
      <p:ext uri="{BB962C8B-B14F-4D97-AF65-F5344CB8AC3E}">
        <p14:creationId xmlns:p14="http://schemas.microsoft.com/office/powerpoint/2010/main" val="1887583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65"/>
                                        </p:tgtEl>
                                        <p:attrNameLst>
                                          <p:attrName>style.visibility</p:attrName>
                                        </p:attrNameLst>
                                      </p:cBhvr>
                                      <p:to>
                                        <p:strVal val="visible"/>
                                      </p:to>
                                    </p:set>
                                    <p:anim calcmode="lin" valueType="num">
                                      <p:cBhvr>
                                        <p:cTn id="7" dur="500" fill="hold"/>
                                        <p:tgtEl>
                                          <p:spTgt spid="6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5"/>
                                        </p:tgtEl>
                                        <p:attrNameLst>
                                          <p:attrName>ppt_y</p:attrName>
                                        </p:attrNameLst>
                                      </p:cBhvr>
                                      <p:tavLst>
                                        <p:tav tm="0">
                                          <p:val>
                                            <p:strVal val="#ppt_y"/>
                                          </p:val>
                                        </p:tav>
                                        <p:tav tm="100000">
                                          <p:val>
                                            <p:strVal val="#ppt_y"/>
                                          </p:val>
                                        </p:tav>
                                      </p:tavLst>
                                    </p:anim>
                                    <p:anim calcmode="lin" valueType="num">
                                      <p:cBhvr>
                                        <p:cTn id="9" dur="500" fill="hold"/>
                                        <p:tgtEl>
                                          <p:spTgt spid="6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5"/>
                                        </p:tgtEl>
                                      </p:cBhvr>
                                    </p:animEffect>
                                  </p:childTnLst>
                                </p:cTn>
                              </p:par>
                              <p:par>
                                <p:cTn id="12" presetID="1" presetClass="mediacall" presetSubtype="0" fill="hold" nodeType="withEffect">
                                  <p:stCondLst>
                                    <p:cond delay="0"/>
                                  </p:stCondLst>
                                  <p:childTnLst>
                                    <p:cmd type="call" cmd="playFrom(0.0)">
                                      <p:cBhvr>
                                        <p:cTn id="13" dur="1260" fill="hold"/>
                                        <p:tgtEl>
                                          <p:spTgt spid="70"/>
                                        </p:tgtEl>
                                      </p:cBhvr>
                                    </p:cmd>
                                  </p:childTnLst>
                                </p:cTn>
                              </p:par>
                            </p:childTnLst>
                          </p:cTn>
                        </p:par>
                        <p:par>
                          <p:cTn id="14" fill="hold">
                            <p:stCondLst>
                              <p:cond delay="4950"/>
                            </p:stCondLst>
                            <p:childTnLst>
                              <p:par>
                                <p:cTn id="15" presetID="47" presetClass="entr" presetSubtype="0" fill="hold" nodeType="after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1000"/>
                                        <p:tgtEl>
                                          <p:spTgt spid="33"/>
                                        </p:tgtEl>
                                      </p:cBhvr>
                                    </p:animEffect>
                                    <p:anim calcmode="lin" valueType="num">
                                      <p:cBhvr>
                                        <p:cTn id="18" dur="1000" fill="hold"/>
                                        <p:tgtEl>
                                          <p:spTgt spid="33"/>
                                        </p:tgtEl>
                                        <p:attrNameLst>
                                          <p:attrName>ppt_x</p:attrName>
                                        </p:attrNameLst>
                                      </p:cBhvr>
                                      <p:tavLst>
                                        <p:tav tm="0">
                                          <p:val>
                                            <p:strVal val="#ppt_x"/>
                                          </p:val>
                                        </p:tav>
                                        <p:tav tm="100000">
                                          <p:val>
                                            <p:strVal val="#ppt_x"/>
                                          </p:val>
                                        </p:tav>
                                      </p:tavLst>
                                    </p:anim>
                                    <p:anim calcmode="lin" valueType="num">
                                      <p:cBhvr>
                                        <p:cTn id="19" dur="1000" fill="hold"/>
                                        <p:tgtEl>
                                          <p:spTgt spid="33"/>
                                        </p:tgtEl>
                                        <p:attrNameLst>
                                          <p:attrName>ppt_y</p:attrName>
                                        </p:attrNameLst>
                                      </p:cBhvr>
                                      <p:tavLst>
                                        <p:tav tm="0">
                                          <p:val>
                                            <p:strVal val="#ppt_y-.1"/>
                                          </p:val>
                                        </p:tav>
                                        <p:tav tm="100000">
                                          <p:val>
                                            <p:strVal val="#ppt_y"/>
                                          </p:val>
                                        </p:tav>
                                      </p:tavLst>
                                    </p:anim>
                                  </p:childTnLst>
                                </p:cTn>
                              </p:par>
                            </p:childTnLst>
                          </p:cTn>
                        </p:par>
                        <p:par>
                          <p:cTn id="20" fill="hold">
                            <p:stCondLst>
                              <p:cond delay="5950"/>
                            </p:stCondLst>
                            <p:childTnLst>
                              <p:par>
                                <p:cTn id="21" presetID="47" presetClass="entr" presetSubtype="0" fill="hold" nodeType="after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fade">
                                      <p:cBhvr>
                                        <p:cTn id="23" dur="1000"/>
                                        <p:tgtEl>
                                          <p:spTgt spid="42"/>
                                        </p:tgtEl>
                                      </p:cBhvr>
                                    </p:animEffect>
                                    <p:anim calcmode="lin" valueType="num">
                                      <p:cBhvr>
                                        <p:cTn id="24" dur="1000" fill="hold"/>
                                        <p:tgtEl>
                                          <p:spTgt spid="42"/>
                                        </p:tgtEl>
                                        <p:attrNameLst>
                                          <p:attrName>ppt_x</p:attrName>
                                        </p:attrNameLst>
                                      </p:cBhvr>
                                      <p:tavLst>
                                        <p:tav tm="0">
                                          <p:val>
                                            <p:strVal val="#ppt_x"/>
                                          </p:val>
                                        </p:tav>
                                        <p:tav tm="100000">
                                          <p:val>
                                            <p:strVal val="#ppt_x"/>
                                          </p:val>
                                        </p:tav>
                                      </p:tavLst>
                                    </p:anim>
                                    <p:anim calcmode="lin" valueType="num">
                                      <p:cBhvr>
                                        <p:cTn id="25" dur="1000" fill="hold"/>
                                        <p:tgtEl>
                                          <p:spTgt spid="42"/>
                                        </p:tgtEl>
                                        <p:attrNameLst>
                                          <p:attrName>ppt_y</p:attrName>
                                        </p:attrNameLst>
                                      </p:cBhvr>
                                      <p:tavLst>
                                        <p:tav tm="0">
                                          <p:val>
                                            <p:strVal val="#ppt_y-.1"/>
                                          </p:val>
                                        </p:tav>
                                        <p:tav tm="100000">
                                          <p:val>
                                            <p:strVal val="#ppt_y"/>
                                          </p:val>
                                        </p:tav>
                                      </p:tavLst>
                                    </p:anim>
                                  </p:childTnLst>
                                </p:cTn>
                              </p:par>
                            </p:childTnLst>
                          </p:cTn>
                        </p:par>
                        <p:par>
                          <p:cTn id="26" fill="hold">
                            <p:stCondLst>
                              <p:cond delay="6950"/>
                            </p:stCondLst>
                            <p:childTnLst>
                              <p:par>
                                <p:cTn id="27" presetID="47" presetClass="entr" presetSubtype="0" fill="hold" nodeType="after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fade">
                                      <p:cBhvr>
                                        <p:cTn id="29" dur="1000"/>
                                        <p:tgtEl>
                                          <p:spTgt spid="45"/>
                                        </p:tgtEl>
                                      </p:cBhvr>
                                    </p:animEffect>
                                    <p:anim calcmode="lin" valueType="num">
                                      <p:cBhvr>
                                        <p:cTn id="30" dur="1000" fill="hold"/>
                                        <p:tgtEl>
                                          <p:spTgt spid="45"/>
                                        </p:tgtEl>
                                        <p:attrNameLst>
                                          <p:attrName>ppt_x</p:attrName>
                                        </p:attrNameLst>
                                      </p:cBhvr>
                                      <p:tavLst>
                                        <p:tav tm="0">
                                          <p:val>
                                            <p:strVal val="#ppt_x"/>
                                          </p:val>
                                        </p:tav>
                                        <p:tav tm="100000">
                                          <p:val>
                                            <p:strVal val="#ppt_x"/>
                                          </p:val>
                                        </p:tav>
                                      </p:tavLst>
                                    </p:anim>
                                    <p:anim calcmode="lin" valueType="num">
                                      <p:cBhvr>
                                        <p:cTn id="31" dur="1000" fill="hold"/>
                                        <p:tgtEl>
                                          <p:spTgt spid="45"/>
                                        </p:tgtEl>
                                        <p:attrNameLst>
                                          <p:attrName>ppt_y</p:attrName>
                                        </p:attrNameLst>
                                      </p:cBhvr>
                                      <p:tavLst>
                                        <p:tav tm="0">
                                          <p:val>
                                            <p:strVal val="#ppt_y-.1"/>
                                          </p:val>
                                        </p:tav>
                                        <p:tav tm="100000">
                                          <p:val>
                                            <p:strVal val="#ppt_y"/>
                                          </p:val>
                                        </p:tav>
                                      </p:tavLst>
                                    </p:anim>
                                  </p:childTnLst>
                                </p:cTn>
                              </p:par>
                            </p:childTnLst>
                          </p:cTn>
                        </p:par>
                        <p:par>
                          <p:cTn id="32" fill="hold">
                            <p:stCondLst>
                              <p:cond delay="7950"/>
                            </p:stCondLst>
                            <p:childTnLst>
                              <p:par>
                                <p:cTn id="33" presetID="47" presetClass="entr" presetSubtype="0" fill="hold" nodeType="after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fade">
                                      <p:cBhvr>
                                        <p:cTn id="35" dur="1000"/>
                                        <p:tgtEl>
                                          <p:spTgt spid="29"/>
                                        </p:tgtEl>
                                      </p:cBhvr>
                                    </p:animEffect>
                                    <p:anim calcmode="lin" valueType="num">
                                      <p:cBhvr>
                                        <p:cTn id="36" dur="1000" fill="hold"/>
                                        <p:tgtEl>
                                          <p:spTgt spid="29"/>
                                        </p:tgtEl>
                                        <p:attrNameLst>
                                          <p:attrName>ppt_x</p:attrName>
                                        </p:attrNameLst>
                                      </p:cBhvr>
                                      <p:tavLst>
                                        <p:tav tm="0">
                                          <p:val>
                                            <p:strVal val="#ppt_x"/>
                                          </p:val>
                                        </p:tav>
                                        <p:tav tm="100000">
                                          <p:val>
                                            <p:strVal val="#ppt_x"/>
                                          </p:val>
                                        </p:tav>
                                      </p:tavLst>
                                    </p:anim>
                                    <p:anim calcmode="lin" valueType="num">
                                      <p:cBhvr>
                                        <p:cTn id="37" dur="1000" fill="hold"/>
                                        <p:tgtEl>
                                          <p:spTgt spid="29"/>
                                        </p:tgtEl>
                                        <p:attrNameLst>
                                          <p:attrName>ppt_y</p:attrName>
                                        </p:attrNameLst>
                                      </p:cBhvr>
                                      <p:tavLst>
                                        <p:tav tm="0">
                                          <p:val>
                                            <p:strVal val="#ppt_y-.1"/>
                                          </p:val>
                                        </p:tav>
                                        <p:tav tm="100000">
                                          <p:val>
                                            <p:strVal val="#ppt_y"/>
                                          </p:val>
                                        </p:tav>
                                      </p:tavLst>
                                    </p:anim>
                                  </p:childTnLst>
                                </p:cTn>
                              </p:par>
                            </p:childTnLst>
                          </p:cTn>
                        </p:par>
                        <p:par>
                          <p:cTn id="38" fill="hold">
                            <p:stCondLst>
                              <p:cond delay="8950"/>
                            </p:stCondLst>
                            <p:childTnLst>
                              <p:par>
                                <p:cTn id="39" presetID="10" presetClass="entr" presetSubtype="0" fill="hold" nodeType="after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250"/>
                                        <p:tgtEl>
                                          <p:spTgt spid="22"/>
                                        </p:tgtEl>
                                      </p:cBhvr>
                                    </p:animEffect>
                                  </p:childTnLst>
                                </p:cTn>
                              </p:par>
                            </p:childTnLst>
                          </p:cTn>
                        </p:par>
                        <p:par>
                          <p:cTn id="42" fill="hold">
                            <p:stCondLst>
                              <p:cond delay="9200"/>
                            </p:stCondLst>
                            <p:childTnLst>
                              <p:par>
                                <p:cTn id="43" presetID="10" presetClass="entr" presetSubtype="0" fill="hold" nodeType="afterEffect">
                                  <p:stCondLst>
                                    <p:cond delay="0"/>
                                  </p:stCondLst>
                                  <p:childTnLst>
                                    <p:set>
                                      <p:cBhvr>
                                        <p:cTn id="44" dur="1" fill="hold">
                                          <p:stCondLst>
                                            <p:cond delay="0"/>
                                          </p:stCondLst>
                                        </p:cTn>
                                        <p:tgtEl>
                                          <p:spTgt spid="64"/>
                                        </p:tgtEl>
                                        <p:attrNameLst>
                                          <p:attrName>style.visibility</p:attrName>
                                        </p:attrNameLst>
                                      </p:cBhvr>
                                      <p:to>
                                        <p:strVal val="visible"/>
                                      </p:to>
                                    </p:set>
                                    <p:animEffect transition="in" filter="fade">
                                      <p:cBhvr>
                                        <p:cTn id="45" dur="500"/>
                                        <p:tgtEl>
                                          <p:spTgt spid="64"/>
                                        </p:tgtEl>
                                      </p:cBhvr>
                                    </p:animEffect>
                                  </p:childTnLst>
                                </p:cTn>
                              </p:par>
                              <p:par>
                                <p:cTn id="46" presetID="61" presetClass="path" presetSubtype="0" accel="50000" decel="50000" fill="hold" nodeType="withEffect">
                                  <p:stCondLst>
                                    <p:cond delay="0"/>
                                  </p:stCondLst>
                                  <p:childTnLst>
                                    <p:animMotion origin="layout" path="M -0.22152 -0.00803 C -0.22963 2.09877E-6 -0.23865 0.00802 -0.24282 0.0179 C -0.24676 0.02901 -0.24884 0.04197 -0.25069 0.05494 C -0.25301 0.0679 -0.25069 0.07901 -0.24884 0.09105 C -0.24676 0.10216 -0.24375 0.11389 -0.23657 0.12407 C -0.23055 0.13395 -0.2206 0.14197 -0.20949 0.14815 C -0.1993 0.15401 -0.18703 0.15802 -0.175 0.15987 C -0.16273 0.16203 -0.15069 0.16203 -0.13958 0.15987 C -0.12754 0.15802 -0.11643 0.15308 -0.1074 0.14506 C -0.09814 0.13796 -0.09004 0.12901 -0.08588 0.1179 C -0.08102 0.10802 -0.07916 0.09413 -0.07916 0.08302 C -0.07801 0.07191 -0.07916 0.05895 -0.08426 0.04784 C -0.08912 0.03796 -0.09814 0.02994 -0.11018 0.02592 C -0.12245 0.02284 -0.13472 0.02685 -0.14259 0.03395 C -0.14977 0.04105 -0.15486 0.05185 -0.15602 0.06512 C -0.15602 0.07808 -0.15486 0.09012 -0.14977 0.1 C -0.14467 0.10987 -0.14583 0.11203 -0.12546 0.125 C -0.1074 0.13889 -0.08912 0.13487 -0.07801 0.13611 C -0.06689 0.13611 -0.05787 0.1321 -0.04676 0.12808 C -0.03426 0.12315 -0.0243 0.11389 -0.01713 0.10586 C -0.00995 0.09815 -0.0074 0.08796 -0.00324 0.07191 C -3.33333E-6 0.05586 -3.33333E-6 0.04784 -3.33333E-6 0.03611 C -3.33333E-6 0.02407 -3.33333E-6 0.01203 -3.33333E-6 2.09877E-6 " pathEditMode="relative" rAng="0" ptsTypes="AAAAAAAAAAAAAAAAAAAAAAA">
                                      <p:cBhvr>
                                        <p:cTn id="47" dur="6000" spd="-100000" fill="hold"/>
                                        <p:tgtEl>
                                          <p:spTgt spid="64"/>
                                        </p:tgtEl>
                                        <p:attrNameLst>
                                          <p:attrName>ppt_x</p:attrName>
                                          <p:attrName>ppt_y</p:attrName>
                                        </p:attrNameLst>
                                      </p:cBhvr>
                                      <p:rCtr x="9560" y="8457"/>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48" restart="whenNotActive" fill="hold" evtFilter="cancelBubble" nodeType="interactiveSeq">
                <p:stCondLst>
                  <p:cond evt="onClick" delay="0">
                    <p:tgtEl>
                      <p:spTgt spid="29"/>
                    </p:tgtEl>
                  </p:cond>
                </p:stCondLst>
                <p:endSync evt="end" delay="0">
                  <p:rtn val="all"/>
                </p:endSync>
                <p:childTnLst>
                  <p:par>
                    <p:cTn id="49" fill="hold">
                      <p:stCondLst>
                        <p:cond delay="0"/>
                      </p:stCondLst>
                      <p:childTnLst>
                        <p:par>
                          <p:cTn id="50" fill="hold">
                            <p:stCondLst>
                              <p:cond delay="0"/>
                            </p:stCondLst>
                            <p:childTnLst>
                              <p:par>
                                <p:cTn id="51" presetID="44" presetClass="path" presetSubtype="0" accel="50000" decel="50000" fill="hold" nodeType="afterEffect">
                                  <p:stCondLst>
                                    <p:cond delay="0"/>
                                  </p:stCondLst>
                                  <p:childTnLst>
                                    <p:animMotion origin="layout" path="M 2.5E-6 -1.97531E-6 L -0.03264 -0.14722 C -0.03941 -0.18024 -0.04948 -0.19815 -0.06042 -0.19815 C -0.07222 -0.19815 -0.08212 -0.18024 -0.08872 -0.14722 L -0.12101 -1.97531E-6 " pathEditMode="relative" rAng="0" ptsTypes="AAAAA">
                                      <p:cBhvr>
                                        <p:cTn id="52" dur="2000" fill="hold"/>
                                        <p:tgtEl>
                                          <p:spTgt spid="29"/>
                                        </p:tgtEl>
                                        <p:attrNameLst>
                                          <p:attrName>ppt_x</p:attrName>
                                          <p:attrName>ppt_y</p:attrName>
                                        </p:attrNameLst>
                                      </p:cBhvr>
                                      <p:rCtr x="-6050" y="-9907"/>
                                    </p:animMotion>
                                  </p:childTnLst>
                                </p:cTn>
                              </p:par>
                            </p:childTnLst>
                          </p:cTn>
                        </p:par>
                        <p:par>
                          <p:cTn id="53" fill="hold">
                            <p:stCondLst>
                              <p:cond delay="2000"/>
                            </p:stCondLst>
                            <p:childTnLst>
                              <p:par>
                                <p:cTn id="54" presetID="52" presetClass="entr" presetSubtype="0" fill="hold" nodeType="afterEffect">
                                  <p:stCondLst>
                                    <p:cond delay="0"/>
                                  </p:stCondLst>
                                  <p:childTnLst>
                                    <p:set>
                                      <p:cBhvr>
                                        <p:cTn id="55" dur="1" fill="hold">
                                          <p:stCondLst>
                                            <p:cond delay="0"/>
                                          </p:stCondLst>
                                        </p:cTn>
                                        <p:tgtEl>
                                          <p:spTgt spid="66"/>
                                        </p:tgtEl>
                                        <p:attrNameLst>
                                          <p:attrName>style.visibility</p:attrName>
                                        </p:attrNameLst>
                                      </p:cBhvr>
                                      <p:to>
                                        <p:strVal val="visible"/>
                                      </p:to>
                                    </p:set>
                                    <p:animScale>
                                      <p:cBhvr>
                                        <p:cTn id="56" dur="500" decel="50000" fill="hold">
                                          <p:stCondLst>
                                            <p:cond delay="0"/>
                                          </p:stCondLst>
                                        </p:cTn>
                                        <p:tgtEl>
                                          <p:spTgt spid="6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7" dur="500" decel="50000" fill="hold">
                                          <p:stCondLst>
                                            <p:cond delay="0"/>
                                          </p:stCondLst>
                                        </p:cTn>
                                        <p:tgtEl>
                                          <p:spTgt spid="66"/>
                                        </p:tgtEl>
                                        <p:attrNameLst>
                                          <p:attrName>ppt_x</p:attrName>
                                          <p:attrName>ppt_y</p:attrName>
                                        </p:attrNameLst>
                                      </p:cBhvr>
                                    </p:animMotion>
                                    <p:animEffect transition="in" filter="fade">
                                      <p:cBhvr>
                                        <p:cTn id="58" dur="500"/>
                                        <p:tgtEl>
                                          <p:spTgt spid="66"/>
                                        </p:tgtEl>
                                      </p:cBhvr>
                                    </p:animEffect>
                                  </p:childTnLst>
                                </p:cTn>
                              </p:par>
                              <p:par>
                                <p:cTn id="59" presetID="1" presetClass="mediacall" presetSubtype="0" fill="hold" nodeType="withEffect">
                                  <p:stCondLst>
                                    <p:cond delay="0"/>
                                  </p:stCondLst>
                                  <p:childTnLst>
                                    <p:cmd type="call" cmd="playFrom(0.0)">
                                      <p:cBhvr>
                                        <p:cTn id="60" dur="4715" fill="hold"/>
                                        <p:tgtEl>
                                          <p:spTgt spid="69"/>
                                        </p:tgtEl>
                                      </p:cBhvr>
                                    </p:cmd>
                                  </p:childTnLst>
                                </p:cTn>
                              </p:par>
                              <p:par>
                                <p:cTn id="61" presetID="1" presetClass="mediacall" presetSubtype="0" fill="hold" nodeType="withEffect">
                                  <p:stCondLst>
                                    <p:cond delay="0"/>
                                  </p:stCondLst>
                                  <p:childTnLst>
                                    <p:cmd type="call" cmd="playFrom(0.0)">
                                      <p:cBhvr>
                                        <p:cTn id="62" dur="2058" fill="hold"/>
                                        <p:tgtEl>
                                          <p:spTgt spid="73"/>
                                        </p:tgtEl>
                                      </p:cBhvr>
                                    </p:cmd>
                                  </p:childTnLst>
                                </p:cTn>
                              </p:par>
                            </p:childTnLst>
                          </p:cTn>
                        </p:par>
                      </p:childTnLst>
                    </p:cTn>
                  </p:par>
                </p:childTnLst>
              </p:cTn>
              <p:nextCondLst>
                <p:cond evt="onClick" delay="0">
                  <p:tgtEl>
                    <p:spTgt spid="29"/>
                  </p:tgtEl>
                </p:cond>
              </p:nextCondLst>
            </p:seq>
            <p:seq concurrent="1" nextAc="seek">
              <p:cTn id="63" restart="whenNotActive" fill="hold" evtFilter="cancelBubble" nodeType="interactiveSeq">
                <p:stCondLst>
                  <p:cond evt="onClick" delay="0">
                    <p:tgtEl>
                      <p:spTgt spid="33"/>
                    </p:tgtEl>
                  </p:cond>
                </p:stCondLst>
                <p:endSync evt="end" delay="0">
                  <p:rtn val="all"/>
                </p:endSync>
                <p:childTnLst>
                  <p:par>
                    <p:cTn id="64" fill="hold">
                      <p:stCondLst>
                        <p:cond delay="0"/>
                      </p:stCondLst>
                      <p:childTnLst>
                        <p:par>
                          <p:cTn id="65" fill="hold">
                            <p:stCondLst>
                              <p:cond delay="0"/>
                            </p:stCondLst>
                            <p:childTnLst>
                              <p:par>
                                <p:cTn id="66" presetID="44" presetClass="path" presetSubtype="0" accel="50000" decel="50000" fill="hold" nodeType="clickEffect">
                                  <p:stCondLst>
                                    <p:cond delay="0"/>
                                  </p:stCondLst>
                                  <p:childTnLst>
                                    <p:animMotion origin="layout" path="M -1.11111E-6 -3.82716E-6 L -0.03264 -0.14722 C -0.03932 -0.18024 -0.04956 -0.19814 -0.06042 -0.19814 C -0.07248 -0.19814 -0.0822 -0.18024 -0.08863 -0.14722 L -0.12109 -3.82716E-6 " pathEditMode="relative" rAng="0" ptsTypes="AAAAA">
                                      <p:cBhvr>
                                        <p:cTn id="67" dur="2000" fill="hold"/>
                                        <p:tgtEl>
                                          <p:spTgt spid="33"/>
                                        </p:tgtEl>
                                        <p:attrNameLst>
                                          <p:attrName>ppt_x</p:attrName>
                                          <p:attrName>ppt_y</p:attrName>
                                        </p:attrNameLst>
                                      </p:cBhvr>
                                      <p:rCtr x="-6059" y="-9907"/>
                                    </p:animMotion>
                                  </p:childTnLst>
                                </p:cTn>
                              </p:par>
                              <p:par>
                                <p:cTn id="68" presetID="1" presetClass="mediacall" presetSubtype="0" fill="hold" nodeType="withEffect">
                                  <p:stCondLst>
                                    <p:cond delay="0"/>
                                  </p:stCondLst>
                                  <p:childTnLst>
                                    <p:cmd type="call" cmd="playFrom(0.0)">
                                      <p:cBhvr>
                                        <p:cTn id="69" dur="3801" fill="hold"/>
                                        <p:tgtEl>
                                          <p:spTgt spid="72"/>
                                        </p:tgtEl>
                                      </p:cBhvr>
                                    </p:cmd>
                                  </p:childTnLst>
                                </p:cTn>
                              </p:par>
                            </p:childTnLst>
                          </p:cTn>
                        </p:par>
                      </p:childTnLst>
                    </p:cTn>
                  </p:par>
                </p:childTnLst>
              </p:cTn>
              <p:nextCondLst>
                <p:cond evt="onClick" delay="0">
                  <p:tgtEl>
                    <p:spTgt spid="33"/>
                  </p:tgtEl>
                </p:cond>
              </p:nextCondLst>
            </p:seq>
            <p:seq concurrent="1" nextAc="seek">
              <p:cTn id="70" restart="whenNotActive" fill="hold" evtFilter="cancelBubble" nodeType="interactiveSeq">
                <p:stCondLst>
                  <p:cond evt="onClick" delay="0">
                    <p:tgtEl>
                      <p:spTgt spid="42"/>
                    </p:tgtEl>
                  </p:cond>
                </p:stCondLst>
                <p:endSync evt="end" delay="0">
                  <p:rtn val="all"/>
                </p:endSync>
                <p:childTnLst>
                  <p:par>
                    <p:cTn id="71" fill="hold">
                      <p:stCondLst>
                        <p:cond delay="0"/>
                      </p:stCondLst>
                      <p:childTnLst>
                        <p:par>
                          <p:cTn id="72" fill="hold">
                            <p:stCondLst>
                              <p:cond delay="0"/>
                            </p:stCondLst>
                            <p:childTnLst>
                              <p:par>
                                <p:cTn id="73" presetID="44" presetClass="path" presetSubtype="0" accel="50000" decel="50000" fill="hold" nodeType="clickEffect">
                                  <p:stCondLst>
                                    <p:cond delay="0"/>
                                  </p:stCondLst>
                                  <p:childTnLst>
                                    <p:animMotion origin="layout" path="M 4.44444E-6 2.83951E-6 L -0.03264 -0.14723 C -0.03933 -0.18025 -0.04957 -0.19815 -0.06042 -0.19815 C -0.07223 -0.19815 -0.08221 -0.18025 -0.08863 -0.14723 L -0.1211 2.83951E-6 " pathEditMode="relative" rAng="0" ptsTypes="AAAAA">
                                      <p:cBhvr>
                                        <p:cTn id="74" dur="2000" fill="hold"/>
                                        <p:tgtEl>
                                          <p:spTgt spid="42"/>
                                        </p:tgtEl>
                                        <p:attrNameLst>
                                          <p:attrName>ppt_x</p:attrName>
                                          <p:attrName>ppt_y</p:attrName>
                                        </p:attrNameLst>
                                      </p:cBhvr>
                                      <p:rCtr x="-6059" y="-9907"/>
                                    </p:animMotion>
                                  </p:childTnLst>
                                </p:cTn>
                              </p:par>
                              <p:par>
                                <p:cTn id="75" presetID="1" presetClass="mediacall" presetSubtype="0" fill="hold" nodeType="withEffect">
                                  <p:stCondLst>
                                    <p:cond delay="0"/>
                                  </p:stCondLst>
                                  <p:childTnLst>
                                    <p:cmd type="call" cmd="playFrom(0.0)">
                                      <p:cBhvr>
                                        <p:cTn id="76" dur="3801" fill="hold"/>
                                        <p:tgtEl>
                                          <p:spTgt spid="72"/>
                                        </p:tgtEl>
                                      </p:cBhvr>
                                    </p:cmd>
                                  </p:childTnLst>
                                </p:cTn>
                              </p:par>
                            </p:childTnLst>
                          </p:cTn>
                        </p:par>
                      </p:childTnLst>
                    </p:cTn>
                  </p:par>
                </p:childTnLst>
              </p:cTn>
              <p:nextCondLst>
                <p:cond evt="onClick" delay="0">
                  <p:tgtEl>
                    <p:spTgt spid="42"/>
                  </p:tgtEl>
                </p:cond>
              </p:nextCondLst>
            </p:seq>
            <p:seq concurrent="1" nextAc="seek">
              <p:cTn id="77" restart="whenNotActive" fill="hold" evtFilter="cancelBubble" nodeType="interactiveSeq">
                <p:stCondLst>
                  <p:cond evt="onClick" delay="0">
                    <p:tgtEl>
                      <p:spTgt spid="45"/>
                    </p:tgtEl>
                  </p:cond>
                </p:stCondLst>
                <p:endSync evt="end" delay="0">
                  <p:rtn val="all"/>
                </p:endSync>
                <p:childTnLst>
                  <p:par>
                    <p:cTn id="78" fill="hold">
                      <p:stCondLst>
                        <p:cond delay="indefinite"/>
                      </p:stCondLst>
                      <p:childTnLst>
                        <p:par>
                          <p:cTn id="79" fill="hold">
                            <p:stCondLst>
                              <p:cond delay="0"/>
                            </p:stCondLst>
                            <p:childTnLst>
                              <p:par>
                                <p:cTn id="80" presetID="44" presetClass="path" presetSubtype="0" accel="50000" decel="50000" fill="hold" nodeType="clickEffect">
                                  <p:stCondLst>
                                    <p:cond delay="0"/>
                                  </p:stCondLst>
                                  <p:childTnLst>
                                    <p:animMotion origin="layout" path="M 4.58333E-6 -2.22222E-6 L -0.03264 -0.14722 C -0.03941 -0.18024 -0.04948 -0.19815 -0.06042 -0.19815 C -0.07223 -0.19815 -0.08212 -0.18024 -0.08872 -0.14722 L -0.12101 -2.22222E-6 " pathEditMode="relative" rAng="0" ptsTypes="AAAAA">
                                      <p:cBhvr>
                                        <p:cTn id="81" dur="2000" fill="hold"/>
                                        <p:tgtEl>
                                          <p:spTgt spid="45"/>
                                        </p:tgtEl>
                                        <p:attrNameLst>
                                          <p:attrName>ppt_x</p:attrName>
                                          <p:attrName>ppt_y</p:attrName>
                                        </p:attrNameLst>
                                      </p:cBhvr>
                                      <p:rCtr x="-6050" y="-9907"/>
                                    </p:animMotion>
                                  </p:childTnLst>
                                </p:cTn>
                              </p:par>
                              <p:par>
                                <p:cTn id="82" presetID="1" presetClass="mediacall" presetSubtype="0" fill="hold" nodeType="withEffect">
                                  <p:stCondLst>
                                    <p:cond delay="0"/>
                                  </p:stCondLst>
                                  <p:childTnLst>
                                    <p:cmd type="call" cmd="playFrom(0.0)">
                                      <p:cBhvr>
                                        <p:cTn id="83" dur="3801" fill="hold"/>
                                        <p:tgtEl>
                                          <p:spTgt spid="72"/>
                                        </p:tgtEl>
                                      </p:cBhvr>
                                    </p:cmd>
                                  </p:childTnLst>
                                </p:cTn>
                              </p:par>
                            </p:childTnLst>
                          </p:cTn>
                        </p:par>
                      </p:childTnLst>
                    </p:cTn>
                  </p:par>
                </p:childTnLst>
              </p:cTn>
              <p:nextCondLst>
                <p:cond evt="onClick" delay="0">
                  <p:tgtEl>
                    <p:spTgt spid="45"/>
                  </p:tgtEl>
                </p:cond>
              </p:nextCondLst>
            </p:seq>
            <p:audio>
              <p:cMediaNode vol="100000">
                <p:cTn id="84" fill="hold" display="0">
                  <p:stCondLst>
                    <p:cond delay="indefinite"/>
                  </p:stCondLst>
                  <p:endCondLst>
                    <p:cond evt="onStopAudio" delay="0">
                      <p:tgtEl>
                        <p:sldTgt/>
                      </p:tgtEl>
                    </p:cond>
                  </p:endCondLst>
                </p:cTn>
                <p:tgtEl>
                  <p:spTgt spid="69"/>
                </p:tgtEl>
              </p:cMediaNode>
            </p:audio>
            <p:audio>
              <p:cMediaNode vol="80000">
                <p:cTn id="85" fill="hold" display="0">
                  <p:stCondLst>
                    <p:cond delay="indefinite"/>
                  </p:stCondLst>
                  <p:endCondLst>
                    <p:cond evt="onStopAudio" delay="0">
                      <p:tgtEl>
                        <p:sldTgt/>
                      </p:tgtEl>
                    </p:cond>
                  </p:endCondLst>
                </p:cTn>
                <p:tgtEl>
                  <p:spTgt spid="70"/>
                </p:tgtEl>
              </p:cMediaNode>
            </p:audio>
            <p:audio>
              <p:cMediaNode vol="80000">
                <p:cTn id="86" fill="hold" display="0">
                  <p:stCondLst>
                    <p:cond delay="indefinite"/>
                  </p:stCondLst>
                  <p:endCondLst>
                    <p:cond evt="onStopAudio" delay="0">
                      <p:tgtEl>
                        <p:sldTgt/>
                      </p:tgtEl>
                    </p:cond>
                  </p:endCondLst>
                </p:cTn>
                <p:tgtEl>
                  <p:spTgt spid="72"/>
                </p:tgtEl>
              </p:cMediaNode>
            </p:audio>
            <p:audio>
              <p:cMediaNode vol="100000">
                <p:cTn id="87" repeatCount="2000" fill="hold" display="0">
                  <p:stCondLst>
                    <p:cond delay="indefinite"/>
                  </p:stCondLst>
                  <p:endCondLst>
                    <p:cond evt="onStopAudio" delay="0">
                      <p:tgtEl>
                        <p:sldTgt/>
                      </p:tgtEl>
                    </p:cond>
                  </p:endCondLst>
                </p:cTn>
                <p:tgtEl>
                  <p:spTgt spid="73"/>
                </p:tgtEl>
              </p:cMediaNode>
            </p:audio>
          </p:childTnLst>
        </p:cTn>
      </p:par>
    </p:tnLst>
    <p:bldLst>
      <p:bldP spid="65"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99E366-709B-77C1-E3AF-26C66966AD7E}"/>
              </a:ext>
            </a:extLst>
          </p:cNvPr>
          <p:cNvPicPr>
            <a:picLocks noChangeAspect="1"/>
          </p:cNvPicPr>
          <p:nvPr/>
        </p:nvPicPr>
        <p:blipFill>
          <a:blip r:embed="rId2"/>
          <a:stretch>
            <a:fillRect/>
          </a:stretch>
        </p:blipFill>
        <p:spPr>
          <a:xfrm>
            <a:off x="12039600" y="22824"/>
            <a:ext cx="6096000" cy="5870714"/>
          </a:xfrm>
          <a:prstGeom prst="rect">
            <a:avLst/>
          </a:prstGeom>
        </p:spPr>
      </p:pic>
      <p:sp>
        <p:nvSpPr>
          <p:cNvPr id="4" name="TextBox 3">
            <a:extLst>
              <a:ext uri="{FF2B5EF4-FFF2-40B4-BE49-F238E27FC236}">
                <a16:creationId xmlns:a16="http://schemas.microsoft.com/office/drawing/2014/main" id="{D3391DAB-E5A5-B5D1-EA35-65313BBB8BEC}"/>
              </a:ext>
            </a:extLst>
          </p:cNvPr>
          <p:cNvSpPr txBox="1"/>
          <p:nvPr/>
        </p:nvSpPr>
        <p:spPr>
          <a:xfrm>
            <a:off x="457200" y="22824"/>
            <a:ext cx="11582400" cy="4594912"/>
          </a:xfrm>
          <a:prstGeom prst="rect">
            <a:avLst/>
          </a:prstGeom>
          <a:noFill/>
        </p:spPr>
        <p:txBody>
          <a:bodyPr wrap="square">
            <a:spAutoFit/>
          </a:bodyPr>
          <a:lstStyle/>
          <a:p>
            <a:pPr>
              <a:lnSpc>
                <a:spcPct val="150000"/>
              </a:lnSpc>
            </a:pPr>
            <a:r>
              <a:rPr lang="en-US" sz="4000" b="1" dirty="0">
                <a:solidFill>
                  <a:srgbClr val="FF0000"/>
                </a:solidFill>
                <a:latin typeface="Arial" panose="020B0604020202020204" pitchFamily="34" charset="0"/>
                <a:cs typeface="Arial" panose="020B0604020202020204" pitchFamily="34" charset="0"/>
              </a:rPr>
              <a:t>Bài 1/ 109 SGK: </a:t>
            </a:r>
            <a:r>
              <a:rPr lang="en-US" sz="4000" dirty="0" err="1">
                <a:latin typeface="Arial" panose="020B0604020202020204" pitchFamily="34" charset="0"/>
                <a:cs typeface="Arial" panose="020B0604020202020204" pitchFamily="34" charset="0"/>
              </a:rPr>
              <a:t>Ròng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một </a:t>
            </a:r>
            <a:r>
              <a:rPr lang="en-US" sz="4000" dirty="0" err="1">
                <a:latin typeface="Arial" panose="020B0604020202020204" pitchFamily="34" charset="0"/>
                <a:cs typeface="Arial" panose="020B0604020202020204" pitchFamily="34" charset="0"/>
              </a:rPr>
              <a:t>loại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máy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cơ</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giản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rãnh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thể</a:t>
            </a:r>
            <a:r>
              <a:rPr lang="en-US" sz="4000" dirty="0">
                <a:latin typeface="Arial" panose="020B0604020202020204" pitchFamily="34" charset="0"/>
                <a:cs typeface="Arial" panose="020B0604020202020204" pitchFamily="34" charset="0"/>
              </a:rPr>
              <a:t> quay </a:t>
            </a:r>
            <a:r>
              <a:rPr lang="en-US" sz="4000" dirty="0" err="1">
                <a:latin typeface="Arial" panose="020B0604020202020204" pitchFamily="34" charset="0"/>
                <a:cs typeface="Arial" panose="020B0604020202020204" pitchFamily="34" charset="0"/>
              </a:rPr>
              <a:t>quanh</a:t>
            </a:r>
            <a:r>
              <a:rPr lang="en-US" sz="4000" dirty="0">
                <a:latin typeface="Arial" panose="020B0604020202020204" pitchFamily="34" charset="0"/>
                <a:cs typeface="Arial" panose="020B0604020202020204" pitchFamily="34" charset="0"/>
              </a:rPr>
              <a:t> một </a:t>
            </a:r>
            <a:r>
              <a:rPr lang="en-US" sz="4000" dirty="0" err="1">
                <a:latin typeface="Arial" panose="020B0604020202020204" pitchFamily="34" charset="0"/>
                <a:cs typeface="Arial" panose="020B0604020202020204" pitchFamily="34" charset="0"/>
              </a:rPr>
              <a:t>trục</a:t>
            </a:r>
            <a:r>
              <a:rPr lang="en-US" sz="4000" dirty="0">
                <a:latin typeface="Arial" panose="020B0604020202020204" pitchFamily="34" charset="0"/>
                <a:cs typeface="Arial" panose="020B0604020202020204" pitchFamily="34" charset="0"/>
              </a:rPr>
              <a:t>, được </a:t>
            </a:r>
            <a:r>
              <a:rPr lang="en-US" sz="4000" dirty="0" err="1">
                <a:latin typeface="Arial" panose="020B0604020202020204" pitchFamily="34" charset="0"/>
                <a:cs typeface="Arial" panose="020B0604020202020204" pitchFamily="34" charset="0"/>
              </a:rPr>
              <a:t>sử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dụng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rộng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rãi</a:t>
            </a:r>
            <a:r>
              <a:rPr lang="en-US" sz="4000" dirty="0">
                <a:latin typeface="Arial" panose="020B0604020202020204" pitchFamily="34" charset="0"/>
                <a:cs typeface="Arial" panose="020B0604020202020204" pitchFamily="34" charset="0"/>
              </a:rPr>
              <a:t> trong </a:t>
            </a:r>
            <a:r>
              <a:rPr lang="en-US" sz="4000" dirty="0" err="1">
                <a:latin typeface="Arial" panose="020B0604020202020204" pitchFamily="34" charset="0"/>
                <a:cs typeface="Arial" panose="020B0604020202020204" pitchFamily="34" charset="0"/>
              </a:rPr>
              <a:t>công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việc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nâng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hạ</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xuống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vật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nặng</a:t>
            </a:r>
            <a:r>
              <a:rPr lang="en-US" sz="4000" dirty="0">
                <a:latin typeface="Arial" panose="020B0604020202020204" pitchFamily="34" charset="0"/>
                <a:cs typeface="Arial" panose="020B0604020202020204" pitchFamily="34" charset="0"/>
              </a:rPr>
              <a:t> trong </a:t>
            </a:r>
            <a:r>
              <a:rPr lang="en-US" sz="4000" dirty="0" err="1">
                <a:latin typeface="Arial" panose="020B0604020202020204" pitchFamily="34" charset="0"/>
                <a:cs typeface="Arial" panose="020B0604020202020204" pitchFamily="34" charset="0"/>
              </a:rPr>
              <a:t>cuộc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sống</a:t>
            </a:r>
            <a:r>
              <a:rPr lang="en-US" sz="4000" dirty="0">
                <a:latin typeface="Arial" panose="020B0604020202020204" pitchFamily="34" charset="0"/>
                <a:cs typeface="Arial" panose="020B0604020202020204" pitchFamily="34" charset="0"/>
              </a:rPr>
              <a:t>. Trong </a:t>
            </a:r>
            <a:r>
              <a:rPr lang="en-US" sz="4000" i="1" dirty="0">
                <a:latin typeface="Arial" panose="020B0604020202020204" pitchFamily="34" charset="0"/>
                <a:cs typeface="Arial" panose="020B0604020202020204" pitchFamily="34" charset="0"/>
              </a:rPr>
              <a:t>Hình 41a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một </a:t>
            </a:r>
            <a:r>
              <a:rPr lang="en-US" sz="4000" dirty="0" err="1">
                <a:latin typeface="Arial" panose="020B0604020202020204" pitchFamily="34" charset="0"/>
                <a:cs typeface="Arial" panose="020B0604020202020204" pitchFamily="34" charset="0"/>
              </a:rPr>
              <a:t>sợi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dây</a:t>
            </a:r>
            <a:r>
              <a:rPr lang="en-US" sz="4000" dirty="0">
                <a:latin typeface="Arial" panose="020B0604020202020204" pitchFamily="34" charset="0"/>
                <a:cs typeface="Arial" panose="020B0604020202020204" pitchFamily="34" charset="0"/>
              </a:rPr>
              <a:t> không </a:t>
            </a:r>
            <a:r>
              <a:rPr lang="en-US" sz="4000" dirty="0" err="1">
                <a:latin typeface="Arial" panose="020B0604020202020204" pitchFamily="34" charset="0"/>
                <a:cs typeface="Arial" panose="020B0604020202020204" pitchFamily="34" charset="0"/>
              </a:rPr>
              <a:t>giản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vắt</a:t>
            </a:r>
            <a:r>
              <a:rPr lang="en-US" sz="4000" dirty="0">
                <a:latin typeface="Arial" panose="020B0604020202020204" pitchFamily="34" charset="0"/>
                <a:cs typeface="Arial" panose="020B0604020202020204" pitchFamily="34" charset="0"/>
              </a:rPr>
              <a:t> qua </a:t>
            </a:r>
            <a:r>
              <a:rPr lang="en-US" sz="4000" dirty="0" err="1">
                <a:latin typeface="Arial" panose="020B0604020202020204" pitchFamily="34" charset="0"/>
                <a:cs typeface="Arial" panose="020B0604020202020204" pitchFamily="34" charset="0"/>
              </a:rPr>
              <a:t>ròng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rọc</a:t>
            </a:r>
            <a:r>
              <a:rPr lang="en-US" sz="4000" dirty="0">
                <a:latin typeface="Arial" panose="020B0604020202020204" pitchFamily="34" charset="0"/>
                <a:cs typeface="Arial" panose="020B0604020202020204" pitchFamily="34" charset="0"/>
              </a:rPr>
              <a:t>.</a:t>
            </a:r>
          </a:p>
        </p:txBody>
      </p:sp>
      <p:sp>
        <p:nvSpPr>
          <p:cNvPr id="6" name="TextBox 5">
            <a:extLst>
              <a:ext uri="{FF2B5EF4-FFF2-40B4-BE49-F238E27FC236}">
                <a16:creationId xmlns:a16="http://schemas.microsoft.com/office/drawing/2014/main" id="{866440BC-7F61-E171-70C4-674E1764DFD7}"/>
              </a:ext>
            </a:extLst>
          </p:cNvPr>
          <p:cNvSpPr txBox="1"/>
          <p:nvPr/>
        </p:nvSpPr>
        <p:spPr>
          <a:xfrm>
            <a:off x="1905000" y="8378157"/>
            <a:ext cx="17259300" cy="1824923"/>
          </a:xfrm>
          <a:prstGeom prst="rect">
            <a:avLst/>
          </a:prstGeom>
          <a:noFill/>
        </p:spPr>
        <p:txBody>
          <a:bodyPr wrap="square">
            <a:spAutoFit/>
          </a:bodyPr>
          <a:lstStyle/>
          <a:p>
            <a:pPr>
              <a:lnSpc>
                <a:spcPct val="150000"/>
              </a:lnSpc>
            </a:pPr>
            <a:r>
              <a:rPr lang="en-US" sz="4000" b="1" dirty="0" err="1">
                <a:solidFill>
                  <a:srgbClr val="00B0F0"/>
                </a:solidFill>
                <a:latin typeface="Arial" panose="020B0604020202020204" pitchFamily="34" charset="0"/>
                <a:cs typeface="Arial" panose="020B0604020202020204" pitchFamily="34" charset="0"/>
              </a:rPr>
              <a:t>Vì</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Ma,Nb</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là</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tiếp</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tuyến</a:t>
            </a:r>
            <a:r>
              <a:rPr lang="en-US" sz="4000" b="1" dirty="0">
                <a:solidFill>
                  <a:srgbClr val="00B0F0"/>
                </a:solidFill>
                <a:latin typeface="Arial" panose="020B0604020202020204" pitchFamily="34" charset="0"/>
                <a:cs typeface="Arial" panose="020B0604020202020204" pitchFamily="34" charset="0"/>
              </a:rPr>
              <a:t> của đường </a:t>
            </a:r>
            <a:r>
              <a:rPr lang="en-US" sz="4000" b="1" dirty="0" err="1">
                <a:solidFill>
                  <a:srgbClr val="00B0F0"/>
                </a:solidFill>
                <a:latin typeface="Arial" panose="020B0604020202020204" pitchFamily="34" charset="0"/>
                <a:cs typeface="Arial" panose="020B0604020202020204" pitchFamily="34" charset="0"/>
              </a:rPr>
              <a:t>tròn</a:t>
            </a:r>
            <a:r>
              <a:rPr lang="en-US" sz="4000" b="1" dirty="0">
                <a:solidFill>
                  <a:srgbClr val="00B0F0"/>
                </a:solidFill>
                <a:latin typeface="Arial" panose="020B0604020202020204" pitchFamily="34" charset="0"/>
                <a:cs typeface="Arial" panose="020B0604020202020204" pitchFamily="34" charset="0"/>
              </a:rPr>
              <a:t> (O) </a:t>
            </a:r>
            <a:r>
              <a:rPr lang="en-US" sz="4000" b="1" dirty="0" err="1">
                <a:solidFill>
                  <a:srgbClr val="00B0F0"/>
                </a:solidFill>
                <a:latin typeface="Arial" panose="020B0604020202020204" pitchFamily="34" charset="0"/>
                <a:cs typeface="Arial" panose="020B0604020202020204" pitchFamily="34" charset="0"/>
              </a:rPr>
              <a:t>nên</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Ma⊥MN</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và</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Nb⊥MN</a:t>
            </a:r>
            <a:r>
              <a:rPr lang="en-US" sz="4000" b="1" dirty="0">
                <a:solidFill>
                  <a:srgbClr val="00B0F0"/>
                </a:solidFill>
                <a:latin typeface="Arial" panose="020B0604020202020204" pitchFamily="34" charset="0"/>
                <a:cs typeface="Arial" panose="020B0604020202020204" pitchFamily="34" charset="0"/>
              </a:rPr>
              <a:t>.</a:t>
            </a:r>
          </a:p>
          <a:p>
            <a:pPr>
              <a:lnSpc>
                <a:spcPct val="150000"/>
              </a:lnSpc>
            </a:pPr>
            <a:r>
              <a:rPr lang="en-US" sz="4000" b="1" dirty="0" err="1">
                <a:solidFill>
                  <a:srgbClr val="00B0F0"/>
                </a:solidFill>
                <a:latin typeface="Arial" panose="020B0604020202020204" pitchFamily="34" charset="0"/>
                <a:cs typeface="Arial" panose="020B0604020202020204" pitchFamily="34" charset="0"/>
              </a:rPr>
              <a:t>Suy</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ra</a:t>
            </a:r>
            <a:r>
              <a:rPr lang="en-US" sz="4000" b="1" dirty="0">
                <a:solidFill>
                  <a:srgbClr val="00B0F0"/>
                </a:solidFill>
                <a:latin typeface="Arial" panose="020B0604020202020204" pitchFamily="34" charset="0"/>
                <a:cs typeface="Arial" panose="020B0604020202020204" pitchFamily="34" charset="0"/>
              </a:rPr>
              <a:t> Ma//Nb</a:t>
            </a:r>
          </a:p>
        </p:txBody>
      </p:sp>
      <p:sp>
        <p:nvSpPr>
          <p:cNvPr id="7" name="TextBox 6">
            <a:extLst>
              <a:ext uri="{FF2B5EF4-FFF2-40B4-BE49-F238E27FC236}">
                <a16:creationId xmlns:a16="http://schemas.microsoft.com/office/drawing/2014/main" id="{C6AE6F9E-9174-0E24-EC3C-5444180BC87B}"/>
              </a:ext>
            </a:extLst>
          </p:cNvPr>
          <p:cNvSpPr txBox="1"/>
          <p:nvPr/>
        </p:nvSpPr>
        <p:spPr>
          <a:xfrm>
            <a:off x="423333" y="4332366"/>
            <a:ext cx="16840200" cy="3671583"/>
          </a:xfrm>
          <a:prstGeom prst="rect">
            <a:avLst/>
          </a:prstGeom>
          <a:noFill/>
        </p:spPr>
        <p:txBody>
          <a:bodyPr wrap="square">
            <a:spAutoFit/>
          </a:bodyPr>
          <a:lstStyle/>
          <a:p>
            <a:pPr>
              <a:lnSpc>
                <a:spcPct val="150000"/>
              </a:lnSpc>
            </a:pPr>
            <a:r>
              <a:rPr lang="en-US" sz="4000" dirty="0" err="1">
                <a:latin typeface="Arial" panose="020B0604020202020204" pitchFamily="34" charset="0"/>
                <a:cs typeface="Arial" panose="020B0604020202020204" pitchFamily="34" charset="0"/>
              </a:rPr>
              <a:t>Giả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ròng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rọc</a:t>
            </a:r>
            <a:r>
              <a:rPr lang="en-US" sz="4000" dirty="0">
                <a:latin typeface="Arial" panose="020B0604020202020204" pitchFamily="34" charset="0"/>
                <a:cs typeface="Arial" panose="020B0604020202020204" pitchFamily="34" charset="0"/>
              </a:rPr>
              <a:t> được </a:t>
            </a:r>
            <a:r>
              <a:rPr lang="en-US" sz="4000" dirty="0" err="1">
                <a:latin typeface="Arial" panose="020B0604020202020204" pitchFamily="34" charset="0"/>
                <a:cs typeface="Arial" panose="020B0604020202020204" pitchFamily="34" charset="0"/>
              </a:rPr>
              <a:t>minh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bởi</a:t>
            </a:r>
            <a:r>
              <a:rPr lang="en-US" sz="4000" dirty="0">
                <a:latin typeface="Arial" panose="020B0604020202020204" pitchFamily="34" charset="0"/>
                <a:cs typeface="Arial" panose="020B0604020202020204" pitchFamily="34" charset="0"/>
              </a:rPr>
              <a:t> đường </a:t>
            </a:r>
            <a:r>
              <a:rPr lang="en-US" sz="4000" dirty="0" err="1">
                <a:latin typeface="Arial" panose="020B0604020202020204" pitchFamily="34" charset="0"/>
                <a:cs typeface="Arial" panose="020B0604020202020204" pitchFamily="34" charset="0"/>
              </a:rPr>
              <a:t>tròn</a:t>
            </a:r>
            <a:r>
              <a:rPr lang="en-US" sz="4000" dirty="0">
                <a:latin typeface="Arial" panose="020B0604020202020204" pitchFamily="34" charset="0"/>
                <a:cs typeface="Arial" panose="020B0604020202020204" pitchFamily="34" charset="0"/>
              </a:rPr>
              <a:t> (O),</a:t>
            </a:r>
          </a:p>
          <a:p>
            <a:pPr>
              <a:lnSpc>
                <a:spcPct val="150000"/>
              </a:lnSpc>
            </a:pPr>
            <a:r>
              <a:rPr lang="en-US" sz="4000" dirty="0" err="1">
                <a:latin typeface="Arial" panose="020B0604020202020204" pitchFamily="34" charset="0"/>
                <a:cs typeface="Arial" panose="020B0604020202020204" pitchFamily="34" charset="0"/>
              </a:rPr>
              <a:t>sợi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dây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vắt</a:t>
            </a:r>
            <a:r>
              <a:rPr lang="en-US" sz="4000" dirty="0">
                <a:latin typeface="Arial" panose="020B0604020202020204" pitchFamily="34" charset="0"/>
                <a:cs typeface="Arial" panose="020B0604020202020204" pitchFamily="34" charset="0"/>
              </a:rPr>
              <a:t> qua </a:t>
            </a:r>
            <a:r>
              <a:rPr lang="en-US" sz="4000" dirty="0" err="1">
                <a:latin typeface="Arial" panose="020B0604020202020204" pitchFamily="34" charset="0"/>
                <a:cs typeface="Arial" panose="020B0604020202020204" pitchFamily="34" charset="0"/>
              </a:rPr>
              <a:t>ròng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rọc</a:t>
            </a:r>
            <a:r>
              <a:rPr lang="en-US" sz="4000" dirty="0">
                <a:latin typeface="Arial" panose="020B0604020202020204" pitchFamily="34" charset="0"/>
                <a:cs typeface="Arial" panose="020B0604020202020204" pitchFamily="34" charset="0"/>
              </a:rPr>
              <a:t> được </a:t>
            </a:r>
            <a:r>
              <a:rPr lang="en-US" sz="4000" dirty="0" err="1">
                <a:latin typeface="Arial" panose="020B0604020202020204" pitchFamily="34" charset="0"/>
                <a:cs typeface="Arial" panose="020B0604020202020204" pitchFamily="34" charset="0"/>
              </a:rPr>
              <a:t>minh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bởi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nửa</a:t>
            </a:r>
            <a:r>
              <a:rPr lang="en-US" sz="4000" dirty="0">
                <a:latin typeface="Arial" panose="020B0604020202020204" pitchFamily="34" charset="0"/>
                <a:cs typeface="Arial" panose="020B0604020202020204" pitchFamily="34" charset="0"/>
              </a:rPr>
              <a:t> </a:t>
            </a:r>
          </a:p>
          <a:p>
            <a:pPr>
              <a:lnSpc>
                <a:spcPct val="150000"/>
              </a:lnSpc>
            </a:pPr>
            <a:r>
              <a:rPr lang="en-US" sz="4000" dirty="0">
                <a:latin typeface="Arial" panose="020B0604020202020204" pitchFamily="34" charset="0"/>
                <a:cs typeface="Arial" panose="020B0604020202020204" pitchFamily="34" charset="0"/>
              </a:rPr>
              <a:t>đường </a:t>
            </a:r>
            <a:r>
              <a:rPr lang="en-US" sz="4000" dirty="0" err="1">
                <a:latin typeface="Arial" panose="020B0604020202020204" pitchFamily="34" charset="0"/>
                <a:cs typeface="Arial" panose="020B0604020202020204" pitchFamily="34" charset="0"/>
              </a:rPr>
              <a:t>tròn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MtN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tiếp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tuyến</a:t>
            </a:r>
            <a:r>
              <a:rPr lang="en-US" sz="4000" dirty="0">
                <a:latin typeface="Arial" panose="020B0604020202020204" pitchFamily="34" charset="0"/>
                <a:cs typeface="Arial" panose="020B0604020202020204" pitchFamily="34" charset="0"/>
              </a:rPr>
              <a:t> Ma, Nb của đường </a:t>
            </a:r>
            <a:r>
              <a:rPr lang="en-US" sz="4000" dirty="0" err="1">
                <a:latin typeface="Arial" panose="020B0604020202020204" pitchFamily="34" charset="0"/>
                <a:cs typeface="Arial" panose="020B0604020202020204" pitchFamily="34" charset="0"/>
              </a:rPr>
              <a:t>tròn</a:t>
            </a:r>
            <a:r>
              <a:rPr lang="en-US" sz="4000" dirty="0">
                <a:latin typeface="Arial" panose="020B0604020202020204" pitchFamily="34" charset="0"/>
                <a:cs typeface="Arial" panose="020B0604020202020204" pitchFamily="34" charset="0"/>
              </a:rPr>
              <a:t> (O) </a:t>
            </a:r>
            <a:r>
              <a:rPr lang="en-US" sz="4000" i="1" dirty="0">
                <a:latin typeface="Arial" panose="020B0604020202020204" pitchFamily="34" charset="0"/>
                <a:cs typeface="Arial" panose="020B0604020202020204" pitchFamily="34" charset="0"/>
              </a:rPr>
              <a:t>(Hình 41b). </a:t>
            </a:r>
            <a:r>
              <a:rPr lang="en-US" sz="4000" dirty="0" err="1">
                <a:latin typeface="Arial" panose="020B0604020202020204" pitchFamily="34" charset="0"/>
                <a:cs typeface="Arial" panose="020B0604020202020204" pitchFamily="34" charset="0"/>
              </a:rPr>
              <a:t>Chứng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minh</a:t>
            </a:r>
            <a:r>
              <a:rPr lang="en-US" sz="4000" dirty="0">
                <a:latin typeface="Arial" panose="020B0604020202020204" pitchFamily="34" charset="0"/>
                <a:cs typeface="Arial" panose="020B0604020202020204" pitchFamily="34" charset="0"/>
              </a:rPr>
              <a:t> Ma//Nb.</a:t>
            </a:r>
          </a:p>
        </p:txBody>
      </p:sp>
      <p:grpSp>
        <p:nvGrpSpPr>
          <p:cNvPr id="8" name="Google Shape;305;p14">
            <a:extLst>
              <a:ext uri="{FF2B5EF4-FFF2-40B4-BE49-F238E27FC236}">
                <a16:creationId xmlns:a16="http://schemas.microsoft.com/office/drawing/2014/main" id="{0871A35E-94F3-1296-3F85-A3F8310C4DD7}"/>
              </a:ext>
            </a:extLst>
          </p:cNvPr>
          <p:cNvGrpSpPr/>
          <p:nvPr/>
        </p:nvGrpSpPr>
        <p:grpSpPr>
          <a:xfrm flipH="1">
            <a:off x="25400" y="8052182"/>
            <a:ext cx="2351174" cy="1289304"/>
            <a:chOff x="7837953" y="804641"/>
            <a:chExt cx="2022200" cy="1289304"/>
          </a:xfrm>
        </p:grpSpPr>
        <p:pic>
          <p:nvPicPr>
            <p:cNvPr id="9" name="Google Shape;306;p14">
              <a:extLst>
                <a:ext uri="{FF2B5EF4-FFF2-40B4-BE49-F238E27FC236}">
                  <a16:creationId xmlns:a16="http://schemas.microsoft.com/office/drawing/2014/main" id="{2862549A-7985-7FBC-2E03-442F6B7A2BAD}"/>
                </a:ext>
              </a:extLst>
            </p:cNvPr>
            <p:cNvPicPr preferRelativeResize="0"/>
            <p:nvPr/>
          </p:nvPicPr>
          <p:blipFill rotWithShape="1">
            <a:blip r:embed="rId3">
              <a:alphaModFix/>
            </a:blip>
            <a:srcRect/>
            <a:stretch/>
          </p:blipFill>
          <p:spPr>
            <a:xfrm>
              <a:off x="7974522" y="804641"/>
              <a:ext cx="1828800" cy="1289304"/>
            </a:xfrm>
            <a:prstGeom prst="rect">
              <a:avLst/>
            </a:prstGeom>
            <a:noFill/>
            <a:ln>
              <a:noFill/>
            </a:ln>
          </p:spPr>
        </p:pic>
        <p:sp>
          <p:nvSpPr>
            <p:cNvPr id="10" name="Google Shape;307;p14">
              <a:extLst>
                <a:ext uri="{FF2B5EF4-FFF2-40B4-BE49-F238E27FC236}">
                  <a16:creationId xmlns:a16="http://schemas.microsoft.com/office/drawing/2014/main" id="{A9C3ABB3-679F-3A5C-97E4-5DE00D9FA418}"/>
                </a:ext>
              </a:extLst>
            </p:cNvPr>
            <p:cNvSpPr txBox="1"/>
            <p:nvPr/>
          </p:nvSpPr>
          <p:spPr>
            <a:xfrm>
              <a:off x="7837953" y="873633"/>
              <a:ext cx="2022200"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spTree>
    <p:extLst>
      <p:ext uri="{BB962C8B-B14F-4D97-AF65-F5344CB8AC3E}">
        <p14:creationId xmlns:p14="http://schemas.microsoft.com/office/powerpoint/2010/main" val="3959612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01CD1644-EA89-4831-8242-991815E13AD9}"/>
              </a:ext>
            </a:extLst>
          </p:cNvPr>
          <p:cNvGrpSpPr/>
          <p:nvPr/>
        </p:nvGrpSpPr>
        <p:grpSpPr>
          <a:xfrm>
            <a:off x="381000" y="342900"/>
            <a:ext cx="17449800" cy="2748253"/>
            <a:chOff x="381000" y="342900"/>
            <a:chExt cx="17449800" cy="2748253"/>
          </a:xfrm>
        </p:grpSpPr>
        <p:sp>
          <p:nvSpPr>
            <p:cNvPr id="9" name="TextBox 8">
              <a:extLst>
                <a:ext uri="{FF2B5EF4-FFF2-40B4-BE49-F238E27FC236}">
                  <a16:creationId xmlns:a16="http://schemas.microsoft.com/office/drawing/2014/main" id="{BC2DA411-746D-416C-C670-B2E90D8FA44D}"/>
                </a:ext>
              </a:extLst>
            </p:cNvPr>
            <p:cNvSpPr txBox="1"/>
            <p:nvPr/>
          </p:nvSpPr>
          <p:spPr>
            <a:xfrm>
              <a:off x="381000" y="342900"/>
              <a:ext cx="17449800" cy="2748253"/>
            </a:xfrm>
            <a:prstGeom prst="rect">
              <a:avLst/>
            </a:prstGeom>
            <a:noFill/>
          </p:spPr>
          <p:txBody>
            <a:bodyPr wrap="square">
              <a:spAutoFit/>
            </a:bodyPr>
            <a:lstStyle/>
            <a:p>
              <a:pPr>
                <a:lnSpc>
                  <a:spcPct val="150000"/>
                </a:lnSpc>
              </a:pPr>
              <a:r>
                <a:rPr lang="en-US" sz="4000" b="1" dirty="0">
                  <a:solidFill>
                    <a:srgbClr val="FF0000"/>
                  </a:solidFill>
                  <a:latin typeface="Arial" panose="020B0604020202020204" pitchFamily="34" charset="0"/>
                  <a:cs typeface="Arial" panose="020B0604020202020204" pitchFamily="34" charset="0"/>
                </a:rPr>
                <a:t>Bài 2/ 110 SGK: </a:t>
              </a:r>
              <a:r>
                <a:rPr lang="en-US" sz="4000" dirty="0">
                  <a:latin typeface="Arial" panose="020B0604020202020204" pitchFamily="34" charset="0"/>
                  <a:cs typeface="Arial" panose="020B0604020202020204" pitchFamily="34" charset="0"/>
                </a:rPr>
                <a:t>Cho đường </a:t>
              </a:r>
              <a:r>
                <a:rPr lang="en-US" sz="4000" dirty="0" err="1">
                  <a:latin typeface="Arial" panose="020B0604020202020204" pitchFamily="34" charset="0"/>
                  <a:cs typeface="Arial" panose="020B0604020202020204" pitchFamily="34" charset="0"/>
                </a:rPr>
                <a:t>tròn</a:t>
              </a:r>
              <a:r>
                <a:rPr lang="en-US" sz="4000" dirty="0">
                  <a:latin typeface="Arial" panose="020B0604020202020204" pitchFamily="34" charset="0"/>
                  <a:cs typeface="Arial" panose="020B0604020202020204" pitchFamily="34" charset="0"/>
                </a:rPr>
                <a:t> (O)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dây</a:t>
              </a:r>
              <a:r>
                <a:rPr lang="en-US" sz="4000" dirty="0">
                  <a:latin typeface="Arial" panose="020B0604020202020204" pitchFamily="34" charset="0"/>
                  <a:cs typeface="Arial" panose="020B0604020202020204" pitchFamily="34" charset="0"/>
                </a:rPr>
                <a:t> AB. Điểm M </a:t>
              </a:r>
              <a:r>
                <a:rPr lang="en-US" sz="4000" dirty="0" err="1">
                  <a:latin typeface="Arial" panose="020B0604020202020204" pitchFamily="34" charset="0"/>
                  <a:cs typeface="Arial" panose="020B0604020202020204" pitchFamily="34" charset="0"/>
                </a:rPr>
                <a:t>nằm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ngoài</a:t>
              </a:r>
              <a:r>
                <a:rPr lang="en-US" sz="4000" dirty="0">
                  <a:latin typeface="Arial" panose="020B0604020202020204" pitchFamily="34" charset="0"/>
                  <a:cs typeface="Arial" panose="020B0604020202020204" pitchFamily="34" charset="0"/>
                </a:rPr>
                <a:t> đường </a:t>
              </a:r>
              <a:r>
                <a:rPr lang="en-US" sz="4000" dirty="0" err="1">
                  <a:latin typeface="Arial" panose="020B0604020202020204" pitchFamily="34" charset="0"/>
                  <a:cs typeface="Arial" panose="020B0604020202020204" pitchFamily="34" charset="0"/>
                </a:rPr>
                <a:t>tròn</a:t>
              </a:r>
              <a:r>
                <a:rPr lang="en-US" sz="4000" dirty="0">
                  <a:latin typeface="Arial" panose="020B0604020202020204" pitchFamily="34" charset="0"/>
                  <a:cs typeface="Arial" panose="020B0604020202020204" pitchFamily="34" charset="0"/>
                </a:rPr>
                <a:t> (O) </a:t>
              </a:r>
              <a:r>
                <a:rPr lang="en-US" sz="4000" dirty="0" err="1">
                  <a:latin typeface="Arial" panose="020B0604020202020204" pitchFamily="34" charset="0"/>
                  <a:cs typeface="Arial" panose="020B0604020202020204" pitchFamily="34" charset="0"/>
                </a:rPr>
                <a:t>thỏa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mãn</a:t>
              </a:r>
              <a:r>
                <a:rPr lang="en-US" sz="4000" dirty="0">
                  <a:latin typeface="Arial" panose="020B0604020202020204" pitchFamily="34" charset="0"/>
                  <a:cs typeface="Arial" panose="020B0604020202020204" pitchFamily="34" charset="0"/>
                </a:rPr>
                <a:t> điểm B </a:t>
              </a:r>
              <a:r>
                <a:rPr lang="en-US" sz="4000" dirty="0" err="1">
                  <a:latin typeface="Arial" panose="020B0604020202020204" pitchFamily="34" charset="0"/>
                  <a:cs typeface="Arial" panose="020B0604020202020204" pitchFamily="34" charset="0"/>
                </a:rPr>
                <a:t>nằm</a:t>
              </a:r>
              <a:r>
                <a:rPr lang="en-US" sz="4000" dirty="0">
                  <a:latin typeface="Arial" panose="020B0604020202020204" pitchFamily="34" charset="0"/>
                  <a:cs typeface="Arial" panose="020B0604020202020204" pitchFamily="34" charset="0"/>
                </a:rPr>
                <a:t> trong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p>
            <a:p>
              <a:pPr>
                <a:lnSpc>
                  <a:spcPct val="150000"/>
                </a:lnSpc>
              </a:pPr>
              <a:r>
                <a:rPr lang="en-US" sz="4000" dirty="0" err="1">
                  <a:latin typeface="Arial" panose="020B0604020202020204" pitchFamily="34" charset="0"/>
                  <a:cs typeface="Arial" panose="020B0604020202020204" pitchFamily="34" charset="0"/>
                </a:rPr>
                <a:t>Chứng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minh</a:t>
              </a:r>
              <a:r>
                <a:rPr lang="en-US" sz="4000" dirty="0">
                  <a:latin typeface="Arial" panose="020B0604020202020204" pitchFamily="34" charset="0"/>
                  <a:cs typeface="Arial" panose="020B0604020202020204" pitchFamily="34" charset="0"/>
                </a:rPr>
                <a:t> đường thẳng MA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tiếp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tuyến</a:t>
              </a:r>
              <a:r>
                <a:rPr lang="en-US" sz="4000" dirty="0">
                  <a:latin typeface="Arial" panose="020B0604020202020204" pitchFamily="34" charset="0"/>
                  <a:cs typeface="Arial" panose="020B0604020202020204" pitchFamily="34" charset="0"/>
                </a:rPr>
                <a:t> của đường </a:t>
              </a:r>
              <a:r>
                <a:rPr lang="en-US" sz="4000" dirty="0" err="1">
                  <a:latin typeface="Arial" panose="020B0604020202020204" pitchFamily="34" charset="0"/>
                  <a:cs typeface="Arial" panose="020B0604020202020204" pitchFamily="34" charset="0"/>
                </a:rPr>
                <a:t>tròn</a:t>
              </a:r>
              <a:r>
                <a:rPr lang="en-US" sz="4000" dirty="0">
                  <a:latin typeface="Arial" panose="020B0604020202020204" pitchFamily="34" charset="0"/>
                  <a:cs typeface="Arial" panose="020B0604020202020204" pitchFamily="34" charset="0"/>
                </a:rPr>
                <a:t> (O).</a:t>
              </a:r>
            </a:p>
          </p:txBody>
        </p:sp>
        <mc:AlternateContent xmlns:mc="http://schemas.openxmlformats.org/markup-compatibility/2006" xmlns:a14="http://schemas.microsoft.com/office/drawing/2010/main">
          <mc:Choice Requires="a14">
            <p:graphicFrame>
              <p:nvGraphicFramePr>
                <p:cNvPr id="10" name="Object 9">
                  <a:extLst>
                    <a:ext uri="{FF2B5EF4-FFF2-40B4-BE49-F238E27FC236}">
                      <a16:creationId xmlns:a16="http://schemas.microsoft.com/office/drawing/2014/main" id="{D9B0A68A-E1AC-59B9-47A0-DB3CC4FCF260}"/>
                    </a:ext>
                  </a:extLst>
                </p:cNvPr>
                <p:cNvGraphicFramePr>
                  <a:graphicFrameLocks noChangeAspect="1"/>
                </p:cNvGraphicFramePr>
                <p:nvPr>
                  <p:extLst>
                    <p:ext uri="{D42A27DB-BD31-4B8C-83A1-F6EECF244321}">
                      <p14:modId xmlns:p14="http://schemas.microsoft.com/office/powerpoint/2010/main" val="2112784642"/>
                    </p:ext>
                  </p:extLst>
                </p:nvPr>
              </p:nvGraphicFramePr>
              <p:xfrm>
                <a:off x="8686800" y="1409701"/>
                <a:ext cx="1142999" cy="685800"/>
              </p:xfrm>
              <a:graphic>
                <a:graphicData uri="http://schemas.openxmlformats.org/presentationml/2006/ole">
                  <mc:AlternateContent>
                    <mc:Choice xmlns:v="urn:schemas-microsoft-com:vml" Requires="v">
                      <p:oleObj name="Equation" r:id="rId2" imgW="380880" imgH="228600" progId="Equation.DSMT4">
                        <p:embed/>
                      </p:oleObj>
                    </mc:Choice>
                    <mc:Fallback>
                      <p:oleObj name="Equation" r:id="rId2" imgW="380880" imgH="228600" progId="Equation.DSMT4">
                        <p:embed/>
                        <p:pic>
                          <p:nvPicPr>
                            <p:cNvPr id="0" name=""/>
                            <p:cNvPicPr/>
                            <p:nvPr/>
                          </p:nvPicPr>
                          <p:blipFill>
                            <a:blip r:embed="rId3"/>
                            <a:stretch>
                              <a:fillRect/>
                            </a:stretch>
                          </p:blipFill>
                          <p:spPr>
                            <a:xfrm>
                              <a:off x="8686800" y="1409701"/>
                              <a:ext cx="1142999" cy="685800"/>
                            </a:xfrm>
                            <a:prstGeom prst="rect">
                              <a:avLst/>
                            </a:prstGeom>
                          </p:spPr>
                        </p:pic>
                      </p:oleObj>
                    </mc:Fallback>
                  </mc:AlternateContent>
                </a:graphicData>
              </a:graphic>
            </p:graphicFrame>
          </mc:Choice>
          <mc:Fallback xmlns="">
            <p:graphicFrame>
              <p:nvGraphicFramePr>
                <p:cNvPr id="10" name="Object 9">
                  <a:extLst>
                    <a:ext uri="{FF2B5EF4-FFF2-40B4-BE49-F238E27FC236}">
                      <a16:creationId xmlns:a16="http://schemas.microsoft.com/office/drawing/2014/main" id="{D9B0A68A-E1AC-59B9-47A0-DB3CC4FCF260}"/>
                    </a:ext>
                  </a:extLst>
                </p:cNvPr>
                <p:cNvGraphicFramePr>
                  <a:graphicFrameLocks noChangeAspect="1"/>
                </p:cNvGraphicFramePr>
                <p:nvPr>
                  <p:extLst>
                    <p:ext uri="{D42A27DB-BD31-4B8C-83A1-F6EECF244321}">
                      <p14:modId xmlns:p14="http://schemas.microsoft.com/office/powerpoint/2010/main" val="2112784642"/>
                    </p:ext>
                  </p:extLst>
                </p:nvPr>
              </p:nvGraphicFramePr>
              <p:xfrm>
                <a:off x="8686800" y="1409701"/>
                <a:ext cx="1142999" cy="685800"/>
              </p:xfrm>
              <a:graphic>
                <a:graphicData uri="http://schemas.openxmlformats.org/presentationml/2006/ole">
                  <mc:AlternateContent>
                    <mc:Choice xmlns:v="urn:schemas-microsoft-com:vml" Requires="v">
                      <p:oleObj name="Equation" r:id="rId4" imgW="380880" imgH="228600" progId="Equation.DSMT4">
                        <p:embed/>
                      </p:oleObj>
                    </mc:Choice>
                    <mc:Fallback>
                      <p:oleObj name="Equation" r:id="rId4" imgW="380880" imgH="228600" progId="Equation.DSMT4">
                        <p:embed/>
                        <p:pic>
                          <p:nvPicPr>
                            <p:cNvPr id="0" name=""/>
                            <p:cNvPicPr/>
                            <p:nvPr/>
                          </p:nvPicPr>
                          <p:blipFill>
                            <a:blip r:embed="rId5"/>
                            <a:stretch>
                              <a:fillRect/>
                            </a:stretch>
                          </p:blipFill>
                          <p:spPr>
                            <a:xfrm>
                              <a:off x="8686800" y="1409701"/>
                              <a:ext cx="1142999" cy="685800"/>
                            </a:xfrm>
                            <a:prstGeom prst="rect">
                              <a:avLst/>
                            </a:prstGeom>
                          </p:spPr>
                        </p:pic>
                      </p:oleObj>
                    </mc:Fallback>
                  </mc:AlternateContent>
                </a:graphicData>
              </a:graphic>
            </p:graphicFrame>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02401E27-044F-39C5-9BE5-8B93ED7521D2}"/>
                    </a:ext>
                  </a:extLst>
                </p:cNvPr>
                <p:cNvSpPr txBox="1"/>
                <p:nvPr/>
              </p:nvSpPr>
              <p:spPr>
                <a:xfrm>
                  <a:off x="10439400" y="1130187"/>
                  <a:ext cx="3581400" cy="124482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4000" i="1" smtClean="0">
                                <a:solidFill>
                                  <a:srgbClr val="836967"/>
                                </a:solidFill>
                                <a:latin typeface="Cambria Math" panose="02040503050406030204" pitchFamily="18" charset="0"/>
                              </a:rPr>
                            </m:ctrlPr>
                          </m:accPr>
                          <m:e>
                            <m:r>
                              <a:rPr lang="en-US" sz="4000" i="1">
                                <a:latin typeface="Cambria Math" panose="02040503050406030204" pitchFamily="18" charset="0"/>
                              </a:rPr>
                              <m:t>𝑀𝐴𝐵</m:t>
                            </m:r>
                          </m:e>
                        </m:acc>
                        <m:r>
                          <a:rPr lang="en-US" sz="4000" i="0">
                            <a:latin typeface="Cambria Math" panose="02040503050406030204" pitchFamily="18" charset="0"/>
                          </a:rPr>
                          <m:t>=</m:t>
                        </m:r>
                        <m:f>
                          <m:fPr>
                            <m:ctrlPr>
                              <a:rPr lang="en-US" sz="4000" i="1">
                                <a:solidFill>
                                  <a:srgbClr val="836967"/>
                                </a:solidFill>
                                <a:latin typeface="Cambria Math" panose="02040503050406030204" pitchFamily="18" charset="0"/>
                              </a:rPr>
                            </m:ctrlPr>
                          </m:fPr>
                          <m:num>
                            <m:r>
                              <a:rPr lang="en-US" sz="4000" i="0">
                                <a:latin typeface="Cambria Math" panose="02040503050406030204" pitchFamily="18" charset="0"/>
                              </a:rPr>
                              <m:t>1</m:t>
                            </m:r>
                          </m:num>
                          <m:den>
                            <m:r>
                              <a:rPr lang="en-US" sz="4000" i="0">
                                <a:latin typeface="Cambria Math" panose="02040503050406030204" pitchFamily="18" charset="0"/>
                              </a:rPr>
                              <m:t>2</m:t>
                            </m:r>
                          </m:den>
                        </m:f>
                        <m:acc>
                          <m:accPr>
                            <m:chr m:val="̂"/>
                            <m:ctrlPr>
                              <a:rPr lang="en-US" sz="4000" i="1">
                                <a:solidFill>
                                  <a:srgbClr val="836967"/>
                                </a:solidFill>
                                <a:latin typeface="Cambria Math" panose="02040503050406030204" pitchFamily="18" charset="0"/>
                              </a:rPr>
                            </m:ctrlPr>
                          </m:accPr>
                          <m:e>
                            <m:r>
                              <a:rPr lang="en-US" sz="4000" i="1">
                                <a:latin typeface="Cambria Math" panose="02040503050406030204" pitchFamily="18" charset="0"/>
                              </a:rPr>
                              <m:t>𝐴𝑂𝐵</m:t>
                            </m:r>
                          </m:e>
                        </m:acc>
                      </m:oMath>
                    </m:oMathPara>
                  </a14:m>
                  <a:endParaRPr lang="en-US" sz="4000" dirty="0">
                    <a:latin typeface="Bookshelf Symbol 7" panose="05010101010101010101" pitchFamily="2" charset="2"/>
                  </a:endParaRPr>
                </a:p>
              </p:txBody>
            </p:sp>
          </mc:Choice>
          <mc:Fallback xmlns="">
            <p:sp>
              <p:nvSpPr>
                <p:cNvPr id="12" name="TextBox 11">
                  <a:extLst>
                    <a:ext uri="{FF2B5EF4-FFF2-40B4-BE49-F238E27FC236}">
                      <a16:creationId xmlns:a16="http://schemas.microsoft.com/office/drawing/2014/main" id="{02401E27-044F-39C5-9BE5-8B93ED7521D2}"/>
                    </a:ext>
                  </a:extLst>
                </p:cNvPr>
                <p:cNvSpPr txBox="1">
                  <a:spLocks noRot="1" noChangeAspect="1" noMove="1" noResize="1" noEditPoints="1" noAdjustHandles="1" noChangeArrowheads="1" noChangeShapeType="1" noTextEdit="1"/>
                </p:cNvSpPr>
                <p:nvPr/>
              </p:nvSpPr>
              <p:spPr>
                <a:xfrm>
                  <a:off x="10439400" y="1130187"/>
                  <a:ext cx="3581400" cy="1244828"/>
                </a:xfrm>
                <a:prstGeom prst="rect">
                  <a:avLst/>
                </a:prstGeom>
                <a:blipFill>
                  <a:blip r:embed="rId6"/>
                  <a:stretch>
                    <a:fillRect/>
                  </a:stretch>
                </a:blipFill>
              </p:spPr>
              <p:txBody>
                <a:bodyPr/>
                <a:lstStyle/>
                <a:p>
                  <a:r>
                    <a:rPr lang="en-US">
                      <a:noFill/>
                    </a:rPr>
                    <a:t> </a:t>
                  </a:r>
                </a:p>
              </p:txBody>
            </p:sp>
          </mc:Fallback>
        </mc:AlternateContent>
      </p:grpSp>
      <p:pic>
        <p:nvPicPr>
          <p:cNvPr id="14" name="Picture 13">
            <a:extLst>
              <a:ext uri="{FF2B5EF4-FFF2-40B4-BE49-F238E27FC236}">
                <a16:creationId xmlns:a16="http://schemas.microsoft.com/office/drawing/2014/main" id="{168A183A-5F19-5072-9B3B-9DD15F7CBB27}"/>
              </a:ext>
            </a:extLst>
          </p:cNvPr>
          <p:cNvPicPr>
            <a:picLocks noChangeAspect="1"/>
          </p:cNvPicPr>
          <p:nvPr/>
        </p:nvPicPr>
        <p:blipFill>
          <a:blip r:embed="rId7"/>
          <a:stretch>
            <a:fillRect/>
          </a:stretch>
        </p:blipFill>
        <p:spPr>
          <a:xfrm>
            <a:off x="228600" y="3147622"/>
            <a:ext cx="6754034" cy="3746672"/>
          </a:xfrm>
          <a:prstGeom prst="rect">
            <a:avLst/>
          </a:prstGeom>
        </p:spPr>
      </p:pic>
      <p:grpSp>
        <p:nvGrpSpPr>
          <p:cNvPr id="16" name="Group 15">
            <a:extLst>
              <a:ext uri="{FF2B5EF4-FFF2-40B4-BE49-F238E27FC236}">
                <a16:creationId xmlns:a16="http://schemas.microsoft.com/office/drawing/2014/main" id="{BB527946-0A00-0E74-3C7E-AD37360FB681}"/>
              </a:ext>
            </a:extLst>
          </p:cNvPr>
          <p:cNvGrpSpPr/>
          <p:nvPr/>
        </p:nvGrpSpPr>
        <p:grpSpPr>
          <a:xfrm>
            <a:off x="5058833" y="6603277"/>
            <a:ext cx="17449800" cy="1896350"/>
            <a:chOff x="381000" y="271473"/>
            <a:chExt cx="17449800" cy="1896350"/>
          </a:xfrm>
        </p:grpSpPr>
        <p:sp>
          <p:nvSpPr>
            <p:cNvPr id="17" name="TextBox 16">
              <a:extLst>
                <a:ext uri="{FF2B5EF4-FFF2-40B4-BE49-F238E27FC236}">
                  <a16:creationId xmlns:a16="http://schemas.microsoft.com/office/drawing/2014/main" id="{A475C99C-F7AE-46A4-EB41-9CB5672D20FA}"/>
                </a:ext>
              </a:extLst>
            </p:cNvPr>
            <p:cNvSpPr txBox="1"/>
            <p:nvPr/>
          </p:nvSpPr>
          <p:spPr>
            <a:xfrm>
              <a:off x="381000" y="342900"/>
              <a:ext cx="17449800" cy="1824923"/>
            </a:xfrm>
            <a:prstGeom prst="rect">
              <a:avLst/>
            </a:prstGeom>
            <a:noFill/>
          </p:spPr>
          <p:txBody>
            <a:bodyPr wrap="square">
              <a:spAutoFit/>
            </a:bodyPr>
            <a:lstStyle/>
            <a:p>
              <a:pPr>
                <a:lnSpc>
                  <a:spcPct val="150000"/>
                </a:lnSpc>
              </a:pPr>
              <a:r>
                <a:rPr lang="en-US" sz="4000" b="1" dirty="0" err="1">
                  <a:solidFill>
                    <a:srgbClr val="00B0F0"/>
                  </a:solidFill>
                  <a:latin typeface="Arial" panose="020B0604020202020204" pitchFamily="34" charset="0"/>
                  <a:cs typeface="Arial" panose="020B0604020202020204" pitchFamily="34" charset="0"/>
                </a:rPr>
                <a:t>Lại</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có</a:t>
              </a:r>
              <a:r>
                <a:rPr lang="en-US" sz="4000" b="1" dirty="0">
                  <a:solidFill>
                    <a:srgbClr val="00B0F0"/>
                  </a:solidFill>
                  <a:latin typeface="Arial" panose="020B0604020202020204" pitchFamily="34" charset="0"/>
                  <a:cs typeface="Arial" panose="020B0604020202020204" pitchFamily="34" charset="0"/>
                </a:rPr>
                <a:t> </a:t>
              </a:r>
            </a:p>
            <a:p>
              <a:pPr>
                <a:lnSpc>
                  <a:spcPct val="150000"/>
                </a:lnSpc>
              </a:pPr>
              <a:endParaRPr lang="en-US" sz="4000" b="1" dirty="0">
                <a:solidFill>
                  <a:srgbClr val="00B0F0"/>
                </a:solidFill>
                <a:latin typeface="Arial" panose="020B0604020202020204" pitchFamily="34" charset="0"/>
                <a:cs typeface="Arial" panose="020B0604020202020204" pitchFamily="34" charset="0"/>
              </a:endParaRPr>
            </a:p>
          </p:txBody>
        </p:sp>
        <p:graphicFrame>
          <p:nvGraphicFramePr>
            <p:cNvPr id="20" name="Object 19">
              <a:extLst>
                <a:ext uri="{FF2B5EF4-FFF2-40B4-BE49-F238E27FC236}">
                  <a16:creationId xmlns:a16="http://schemas.microsoft.com/office/drawing/2014/main" id="{5C457228-9CD3-313E-52B2-DB2821B0BDA5}"/>
                </a:ext>
              </a:extLst>
            </p:cNvPr>
            <p:cNvGraphicFramePr>
              <a:graphicFrameLocks noChangeAspect="1"/>
            </p:cNvGraphicFramePr>
            <p:nvPr>
              <p:extLst>
                <p:ext uri="{D42A27DB-BD31-4B8C-83A1-F6EECF244321}">
                  <p14:modId xmlns:p14="http://schemas.microsoft.com/office/powerpoint/2010/main" val="2122889587"/>
                </p:ext>
              </p:extLst>
            </p:nvPr>
          </p:nvGraphicFramePr>
          <p:xfrm>
            <a:off x="2286000" y="271473"/>
            <a:ext cx="8458200" cy="1295400"/>
          </p:xfrm>
          <a:graphic>
            <a:graphicData uri="http://schemas.openxmlformats.org/presentationml/2006/ole">
              <mc:AlternateContent xmlns:mc="http://schemas.openxmlformats.org/markup-compatibility/2006">
                <mc:Choice xmlns:v="urn:schemas-microsoft-com:vml" Requires="v">
                  <p:oleObj name="Equation" r:id="rId8" imgW="2819160" imgH="431640" progId="Equation.DSMT4">
                    <p:embed/>
                  </p:oleObj>
                </mc:Choice>
                <mc:Fallback>
                  <p:oleObj name="Equation" r:id="rId8" imgW="2819160" imgH="431640" progId="Equation.DSMT4">
                    <p:embed/>
                    <p:pic>
                      <p:nvPicPr>
                        <p:cNvPr id="18" name="Object 17">
                          <a:extLst>
                            <a:ext uri="{FF2B5EF4-FFF2-40B4-BE49-F238E27FC236}">
                              <a16:creationId xmlns:a16="http://schemas.microsoft.com/office/drawing/2014/main" id="{7054BD50-BD1A-BD23-71A0-D845E9576AE1}"/>
                            </a:ext>
                          </a:extLst>
                        </p:cNvPr>
                        <p:cNvPicPr/>
                        <p:nvPr/>
                      </p:nvPicPr>
                      <p:blipFill>
                        <a:blip r:embed="rId9"/>
                        <a:stretch>
                          <a:fillRect/>
                        </a:stretch>
                      </p:blipFill>
                      <p:spPr>
                        <a:xfrm>
                          <a:off x="2286000" y="271473"/>
                          <a:ext cx="8458200" cy="1295400"/>
                        </a:xfrm>
                        <a:prstGeom prst="rect">
                          <a:avLst/>
                        </a:prstGeom>
                      </p:spPr>
                    </p:pic>
                  </p:oleObj>
                </mc:Fallback>
              </mc:AlternateContent>
            </a:graphicData>
          </a:graphic>
        </p:graphicFrame>
      </p:grpSp>
      <p:grpSp>
        <p:nvGrpSpPr>
          <p:cNvPr id="23" name="Google Shape;305;p14">
            <a:extLst>
              <a:ext uri="{FF2B5EF4-FFF2-40B4-BE49-F238E27FC236}">
                <a16:creationId xmlns:a16="http://schemas.microsoft.com/office/drawing/2014/main" id="{75E1379C-FB7F-3A08-8A4A-B5599D0EB63F}"/>
              </a:ext>
            </a:extLst>
          </p:cNvPr>
          <p:cNvGrpSpPr/>
          <p:nvPr/>
        </p:nvGrpSpPr>
        <p:grpSpPr>
          <a:xfrm flipH="1">
            <a:off x="8594109" y="3663174"/>
            <a:ext cx="2351174" cy="1289304"/>
            <a:chOff x="7837953" y="804641"/>
            <a:chExt cx="2022200" cy="1289304"/>
          </a:xfrm>
        </p:grpSpPr>
        <p:pic>
          <p:nvPicPr>
            <p:cNvPr id="24" name="Google Shape;306;p14">
              <a:extLst>
                <a:ext uri="{FF2B5EF4-FFF2-40B4-BE49-F238E27FC236}">
                  <a16:creationId xmlns:a16="http://schemas.microsoft.com/office/drawing/2014/main" id="{A981520A-EB66-FC2B-4D3F-51382E73E636}"/>
                </a:ext>
              </a:extLst>
            </p:cNvPr>
            <p:cNvPicPr preferRelativeResize="0"/>
            <p:nvPr/>
          </p:nvPicPr>
          <p:blipFill rotWithShape="1">
            <a:blip r:embed="rId10">
              <a:alphaModFix/>
            </a:blip>
            <a:srcRect/>
            <a:stretch/>
          </p:blipFill>
          <p:spPr>
            <a:xfrm>
              <a:off x="7974522" y="804641"/>
              <a:ext cx="1828800" cy="1289304"/>
            </a:xfrm>
            <a:prstGeom prst="rect">
              <a:avLst/>
            </a:prstGeom>
            <a:noFill/>
            <a:ln>
              <a:noFill/>
            </a:ln>
          </p:spPr>
        </p:pic>
        <p:sp>
          <p:nvSpPr>
            <p:cNvPr id="25" name="Google Shape;307;p14">
              <a:extLst>
                <a:ext uri="{FF2B5EF4-FFF2-40B4-BE49-F238E27FC236}">
                  <a16:creationId xmlns:a16="http://schemas.microsoft.com/office/drawing/2014/main" id="{51E830FA-ECA7-7939-216B-AB58EEEF44C0}"/>
                </a:ext>
              </a:extLst>
            </p:cNvPr>
            <p:cNvSpPr txBox="1"/>
            <p:nvPr/>
          </p:nvSpPr>
          <p:spPr>
            <a:xfrm>
              <a:off x="7837953" y="873633"/>
              <a:ext cx="2022200"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sp>
        <p:nvSpPr>
          <p:cNvPr id="26" name="TextBox 25">
            <a:extLst>
              <a:ext uri="{FF2B5EF4-FFF2-40B4-BE49-F238E27FC236}">
                <a16:creationId xmlns:a16="http://schemas.microsoft.com/office/drawing/2014/main" id="{C5AC95EB-D859-13C1-2D05-39C2636716AE}"/>
              </a:ext>
            </a:extLst>
          </p:cNvPr>
          <p:cNvSpPr txBox="1"/>
          <p:nvPr/>
        </p:nvSpPr>
        <p:spPr>
          <a:xfrm>
            <a:off x="4495800" y="9156813"/>
            <a:ext cx="17449800" cy="901593"/>
          </a:xfrm>
          <a:prstGeom prst="rect">
            <a:avLst/>
          </a:prstGeom>
          <a:noFill/>
        </p:spPr>
        <p:txBody>
          <a:bodyPr wrap="square">
            <a:spAutoFit/>
          </a:bodyPr>
          <a:lstStyle/>
          <a:p>
            <a:pPr>
              <a:lnSpc>
                <a:spcPct val="150000"/>
              </a:lnSpc>
            </a:pPr>
            <a:r>
              <a:rPr lang="en-US" sz="4000" b="1" dirty="0" err="1">
                <a:solidFill>
                  <a:srgbClr val="00B0F0"/>
                </a:solidFill>
                <a:latin typeface="Arial" panose="020B0604020202020204" pitchFamily="34" charset="0"/>
                <a:cs typeface="Arial" panose="020B0604020202020204" pitchFamily="34" charset="0"/>
              </a:rPr>
              <a:t>Vậy</a:t>
            </a:r>
            <a:r>
              <a:rPr lang="en-US" sz="4000" b="1" dirty="0">
                <a:solidFill>
                  <a:srgbClr val="00B0F0"/>
                </a:solidFill>
                <a:latin typeface="Arial" panose="020B0604020202020204" pitchFamily="34" charset="0"/>
                <a:cs typeface="Arial" panose="020B0604020202020204" pitchFamily="34" charset="0"/>
              </a:rPr>
              <a:t> đường thẳng MA </a:t>
            </a:r>
            <a:r>
              <a:rPr lang="en-US" sz="4000" b="1" dirty="0" err="1">
                <a:solidFill>
                  <a:srgbClr val="00B0F0"/>
                </a:solidFill>
                <a:latin typeface="Arial" panose="020B0604020202020204" pitchFamily="34" charset="0"/>
                <a:cs typeface="Arial" panose="020B0604020202020204" pitchFamily="34" charset="0"/>
              </a:rPr>
              <a:t>là</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tiếp</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tuyến</a:t>
            </a:r>
            <a:r>
              <a:rPr lang="en-US" sz="4000" b="1" dirty="0">
                <a:solidFill>
                  <a:srgbClr val="00B0F0"/>
                </a:solidFill>
                <a:latin typeface="Arial" panose="020B0604020202020204" pitchFamily="34" charset="0"/>
                <a:cs typeface="Arial" panose="020B0604020202020204" pitchFamily="34" charset="0"/>
              </a:rPr>
              <a:t> của đường </a:t>
            </a:r>
            <a:r>
              <a:rPr lang="en-US" sz="4000" b="1" dirty="0" err="1">
                <a:solidFill>
                  <a:srgbClr val="00B0F0"/>
                </a:solidFill>
                <a:latin typeface="Arial" panose="020B0604020202020204" pitchFamily="34" charset="0"/>
                <a:cs typeface="Arial" panose="020B0604020202020204" pitchFamily="34" charset="0"/>
              </a:rPr>
              <a:t>tròn</a:t>
            </a:r>
            <a:r>
              <a:rPr lang="en-US" sz="4000" b="1" dirty="0">
                <a:solidFill>
                  <a:srgbClr val="00B0F0"/>
                </a:solidFill>
                <a:latin typeface="Arial" panose="020B0604020202020204" pitchFamily="34" charset="0"/>
                <a:cs typeface="Arial" panose="020B0604020202020204" pitchFamily="34" charset="0"/>
              </a:rPr>
              <a:t> (O). </a:t>
            </a:r>
          </a:p>
        </p:txBody>
      </p:sp>
      <p:grpSp>
        <p:nvGrpSpPr>
          <p:cNvPr id="27" name="Group 26">
            <a:extLst>
              <a:ext uri="{FF2B5EF4-FFF2-40B4-BE49-F238E27FC236}">
                <a16:creationId xmlns:a16="http://schemas.microsoft.com/office/drawing/2014/main" id="{883E8FC0-4B86-D95E-53D8-4D34DDC5E58E}"/>
              </a:ext>
            </a:extLst>
          </p:cNvPr>
          <p:cNvGrpSpPr/>
          <p:nvPr/>
        </p:nvGrpSpPr>
        <p:grpSpPr>
          <a:xfrm>
            <a:off x="5067300" y="5403953"/>
            <a:ext cx="17449800" cy="1295400"/>
            <a:chOff x="381000" y="207772"/>
            <a:chExt cx="17449800" cy="1295400"/>
          </a:xfrm>
        </p:grpSpPr>
        <p:sp>
          <p:nvSpPr>
            <p:cNvPr id="28" name="TextBox 27">
              <a:extLst>
                <a:ext uri="{FF2B5EF4-FFF2-40B4-BE49-F238E27FC236}">
                  <a16:creationId xmlns:a16="http://schemas.microsoft.com/office/drawing/2014/main" id="{2AFAC631-B503-65F5-0084-CF798B9B110F}"/>
                </a:ext>
              </a:extLst>
            </p:cNvPr>
            <p:cNvSpPr txBox="1"/>
            <p:nvPr/>
          </p:nvSpPr>
          <p:spPr>
            <a:xfrm>
              <a:off x="381000" y="342900"/>
              <a:ext cx="17449800" cy="901593"/>
            </a:xfrm>
            <a:prstGeom prst="rect">
              <a:avLst/>
            </a:prstGeom>
            <a:noFill/>
          </p:spPr>
          <p:txBody>
            <a:bodyPr wrap="square">
              <a:spAutoFit/>
            </a:bodyPr>
            <a:lstStyle/>
            <a:p>
              <a:pPr>
                <a:lnSpc>
                  <a:spcPct val="150000"/>
                </a:lnSpc>
              </a:pPr>
              <a:r>
                <a:rPr lang="en-US" sz="4000" b="1" dirty="0" err="1">
                  <a:solidFill>
                    <a:srgbClr val="00B0F0"/>
                  </a:solidFill>
                  <a:latin typeface="Arial" panose="020B0604020202020204" pitchFamily="34" charset="0"/>
                  <a:cs typeface="Arial" panose="020B0604020202020204" pitchFamily="34" charset="0"/>
                </a:rPr>
                <a:t>Vì</a:t>
              </a:r>
              <a:r>
                <a:rPr lang="en-US" sz="4000" b="1" dirty="0">
                  <a:solidFill>
                    <a:srgbClr val="00B0F0"/>
                  </a:solidFill>
                  <a:latin typeface="Arial" panose="020B0604020202020204" pitchFamily="34" charset="0"/>
                  <a:cs typeface="Arial" panose="020B0604020202020204" pitchFamily="34" charset="0"/>
                </a:rPr>
                <a:t> </a:t>
              </a:r>
              <a:r>
                <a:rPr lang="el-GR" sz="4000" b="1" dirty="0">
                  <a:solidFill>
                    <a:srgbClr val="00B0F0"/>
                  </a:solidFill>
                  <a:latin typeface="Arial" panose="020B0604020202020204" pitchFamily="34" charset="0"/>
                  <a:cs typeface="Arial" panose="020B0604020202020204" pitchFamily="34" charset="0"/>
                </a:rPr>
                <a:t>Δ</a:t>
              </a:r>
              <a:r>
                <a:rPr lang="en-US" sz="4000" b="1" dirty="0">
                  <a:solidFill>
                    <a:srgbClr val="00B0F0"/>
                  </a:solidFill>
                  <a:latin typeface="Arial" panose="020B0604020202020204" pitchFamily="34" charset="0"/>
                  <a:cs typeface="Arial" panose="020B0604020202020204" pitchFamily="34" charset="0"/>
                </a:rPr>
                <a:t>OAB </a:t>
              </a:r>
              <a:r>
                <a:rPr lang="en-US" sz="4000" b="1" dirty="0" err="1">
                  <a:solidFill>
                    <a:srgbClr val="00B0F0"/>
                  </a:solidFill>
                  <a:latin typeface="Arial" panose="020B0604020202020204" pitchFamily="34" charset="0"/>
                  <a:cs typeface="Arial" panose="020B0604020202020204" pitchFamily="34" charset="0"/>
                </a:rPr>
                <a:t>cân</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tại</a:t>
              </a:r>
              <a:r>
                <a:rPr lang="en-US" sz="4000" b="1" dirty="0">
                  <a:solidFill>
                    <a:srgbClr val="00B0F0"/>
                  </a:solidFill>
                  <a:latin typeface="Arial" panose="020B0604020202020204" pitchFamily="34" charset="0"/>
                  <a:cs typeface="Arial" panose="020B0604020202020204" pitchFamily="34" charset="0"/>
                </a:rPr>
                <a:t> O ( OA = OB) </a:t>
              </a:r>
              <a:r>
                <a:rPr lang="en-US" sz="4000" b="1" dirty="0" err="1">
                  <a:solidFill>
                    <a:srgbClr val="00B0F0"/>
                  </a:solidFill>
                  <a:latin typeface="Arial" panose="020B0604020202020204" pitchFamily="34" charset="0"/>
                  <a:cs typeface="Arial" panose="020B0604020202020204" pitchFamily="34" charset="0"/>
                </a:rPr>
                <a:t>nên</a:t>
              </a:r>
              <a:r>
                <a:rPr lang="en-US" sz="4000" b="1" dirty="0">
                  <a:solidFill>
                    <a:srgbClr val="00B0F0"/>
                  </a:solidFill>
                  <a:latin typeface="Arial" panose="020B0604020202020204" pitchFamily="34" charset="0"/>
                  <a:cs typeface="Arial" panose="020B0604020202020204" pitchFamily="34" charset="0"/>
                </a:rPr>
                <a:t> </a:t>
              </a:r>
            </a:p>
          </p:txBody>
        </p:sp>
        <p:graphicFrame>
          <p:nvGraphicFramePr>
            <p:cNvPr id="29" name="Object 28">
              <a:extLst>
                <a:ext uri="{FF2B5EF4-FFF2-40B4-BE49-F238E27FC236}">
                  <a16:creationId xmlns:a16="http://schemas.microsoft.com/office/drawing/2014/main" id="{C6094644-EA2E-83FD-2CC2-F78D3DD686F7}"/>
                </a:ext>
              </a:extLst>
            </p:cNvPr>
            <p:cNvGraphicFramePr>
              <a:graphicFrameLocks noChangeAspect="1"/>
            </p:cNvGraphicFramePr>
            <p:nvPr>
              <p:extLst>
                <p:ext uri="{D42A27DB-BD31-4B8C-83A1-F6EECF244321}">
                  <p14:modId xmlns:p14="http://schemas.microsoft.com/office/powerpoint/2010/main" val="3530358326"/>
                </p:ext>
              </p:extLst>
            </p:nvPr>
          </p:nvGraphicFramePr>
          <p:xfrm>
            <a:off x="8782983" y="207772"/>
            <a:ext cx="3810000" cy="1295400"/>
          </p:xfrm>
          <a:graphic>
            <a:graphicData uri="http://schemas.openxmlformats.org/presentationml/2006/ole">
              <mc:AlternateContent xmlns:mc="http://schemas.openxmlformats.org/markup-compatibility/2006">
                <mc:Choice xmlns:v="urn:schemas-microsoft-com:vml" Requires="v">
                  <p:oleObj name="Equation" r:id="rId11" imgW="1269720" imgH="431640" progId="Equation.DSMT4">
                    <p:embed/>
                  </p:oleObj>
                </mc:Choice>
                <mc:Fallback>
                  <p:oleObj name="Equation" r:id="rId11" imgW="1269720" imgH="431640" progId="Equation.DSMT4">
                    <p:embed/>
                    <p:pic>
                      <p:nvPicPr>
                        <p:cNvPr id="18" name="Object 17">
                          <a:extLst>
                            <a:ext uri="{FF2B5EF4-FFF2-40B4-BE49-F238E27FC236}">
                              <a16:creationId xmlns:a16="http://schemas.microsoft.com/office/drawing/2014/main" id="{7054BD50-BD1A-BD23-71A0-D845E9576AE1}"/>
                            </a:ext>
                          </a:extLst>
                        </p:cNvPr>
                        <p:cNvPicPr/>
                        <p:nvPr/>
                      </p:nvPicPr>
                      <p:blipFill>
                        <a:blip r:embed="rId12"/>
                        <a:stretch>
                          <a:fillRect/>
                        </a:stretch>
                      </p:blipFill>
                      <p:spPr>
                        <a:xfrm>
                          <a:off x="8782983" y="207772"/>
                          <a:ext cx="3810000" cy="1295400"/>
                        </a:xfrm>
                        <a:prstGeom prst="rect">
                          <a:avLst/>
                        </a:prstGeom>
                      </p:spPr>
                    </p:pic>
                  </p:oleObj>
                </mc:Fallback>
              </mc:AlternateContent>
            </a:graphicData>
          </a:graphic>
        </p:graphicFrame>
      </p:grpSp>
      <p:graphicFrame>
        <p:nvGraphicFramePr>
          <p:cNvPr id="32" name="Object 31">
            <a:extLst>
              <a:ext uri="{FF2B5EF4-FFF2-40B4-BE49-F238E27FC236}">
                <a16:creationId xmlns:a16="http://schemas.microsoft.com/office/drawing/2014/main" id="{F2450156-27E7-D5D8-0B03-5F7C63FF5456}"/>
              </a:ext>
            </a:extLst>
          </p:cNvPr>
          <p:cNvGraphicFramePr>
            <a:graphicFrameLocks noChangeAspect="1"/>
          </p:cNvGraphicFramePr>
          <p:nvPr>
            <p:extLst>
              <p:ext uri="{D42A27DB-BD31-4B8C-83A1-F6EECF244321}">
                <p14:modId xmlns:p14="http://schemas.microsoft.com/office/powerpoint/2010/main" val="3980726999"/>
              </p:ext>
            </p:extLst>
          </p:nvPr>
        </p:nvGraphicFramePr>
        <p:xfrm>
          <a:off x="8122552" y="7966181"/>
          <a:ext cx="5676900" cy="1181100"/>
        </p:xfrm>
        <a:graphic>
          <a:graphicData uri="http://schemas.openxmlformats.org/presentationml/2006/ole">
            <mc:AlternateContent xmlns:mc="http://schemas.openxmlformats.org/markup-compatibility/2006">
              <mc:Choice xmlns:v="urn:schemas-microsoft-com:vml" Requires="v">
                <p:oleObj name="Equation" r:id="rId13" imgW="5677090" imgH="1181411" progId="Equation.DSMT4">
                  <p:embed/>
                </p:oleObj>
              </mc:Choice>
              <mc:Fallback>
                <p:oleObj name="Equation" r:id="rId13" imgW="5677090" imgH="1181411" progId="Equation.DSMT4">
                  <p:embed/>
                  <p:pic>
                    <p:nvPicPr>
                      <p:cNvPr id="0" name=""/>
                      <p:cNvPicPr/>
                      <p:nvPr/>
                    </p:nvPicPr>
                    <p:blipFill>
                      <a:blip r:embed="rId14"/>
                      <a:stretch>
                        <a:fillRect/>
                      </a:stretch>
                    </p:blipFill>
                    <p:spPr>
                      <a:xfrm>
                        <a:off x="8122552" y="7966181"/>
                        <a:ext cx="5676900" cy="1181100"/>
                      </a:xfrm>
                      <a:prstGeom prst="rect">
                        <a:avLst/>
                      </a:prstGeom>
                    </p:spPr>
                  </p:pic>
                </p:oleObj>
              </mc:Fallback>
            </mc:AlternateContent>
          </a:graphicData>
        </a:graphic>
      </p:graphicFrame>
    </p:spTree>
    <p:extLst>
      <p:ext uri="{BB962C8B-B14F-4D97-AF65-F5344CB8AC3E}">
        <p14:creationId xmlns:p14="http://schemas.microsoft.com/office/powerpoint/2010/main" val="4240194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1000"/>
                                        <p:tgtEl>
                                          <p:spTgt spid="27"/>
                                        </p:tgtEl>
                                      </p:cBhvr>
                                    </p:animEffect>
                                    <p:anim calcmode="lin" valueType="num">
                                      <p:cBhvr>
                                        <p:cTn id="22" dur="1000" fill="hold"/>
                                        <p:tgtEl>
                                          <p:spTgt spid="27"/>
                                        </p:tgtEl>
                                        <p:attrNameLst>
                                          <p:attrName>ppt_x</p:attrName>
                                        </p:attrNameLst>
                                      </p:cBhvr>
                                      <p:tavLst>
                                        <p:tav tm="0">
                                          <p:val>
                                            <p:strVal val="#ppt_x"/>
                                          </p:val>
                                        </p:tav>
                                        <p:tav tm="100000">
                                          <p:val>
                                            <p:strVal val="#ppt_x"/>
                                          </p:val>
                                        </p:tav>
                                      </p:tavLst>
                                    </p:anim>
                                    <p:anim calcmode="lin" valueType="num">
                                      <p:cBhvr>
                                        <p:cTn id="23"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1000"/>
                                        <p:tgtEl>
                                          <p:spTgt spid="16"/>
                                        </p:tgtEl>
                                      </p:cBhvr>
                                    </p:animEffect>
                                    <p:anim calcmode="lin" valueType="num">
                                      <p:cBhvr>
                                        <p:cTn id="29" dur="1000" fill="hold"/>
                                        <p:tgtEl>
                                          <p:spTgt spid="16"/>
                                        </p:tgtEl>
                                        <p:attrNameLst>
                                          <p:attrName>ppt_x</p:attrName>
                                        </p:attrNameLst>
                                      </p:cBhvr>
                                      <p:tavLst>
                                        <p:tav tm="0">
                                          <p:val>
                                            <p:strVal val="#ppt_x"/>
                                          </p:val>
                                        </p:tav>
                                        <p:tav tm="100000">
                                          <p:val>
                                            <p:strVal val="#ppt_x"/>
                                          </p:val>
                                        </p:tav>
                                      </p:tavLst>
                                    </p:anim>
                                    <p:anim calcmode="lin" valueType="num">
                                      <p:cBhvr>
                                        <p:cTn id="3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fade">
                                      <p:cBhvr>
                                        <p:cTn id="35" dur="1000"/>
                                        <p:tgtEl>
                                          <p:spTgt spid="32"/>
                                        </p:tgtEl>
                                      </p:cBhvr>
                                    </p:animEffect>
                                    <p:anim calcmode="lin" valueType="num">
                                      <p:cBhvr>
                                        <p:cTn id="36" dur="1000" fill="hold"/>
                                        <p:tgtEl>
                                          <p:spTgt spid="32"/>
                                        </p:tgtEl>
                                        <p:attrNameLst>
                                          <p:attrName>ppt_x</p:attrName>
                                        </p:attrNameLst>
                                      </p:cBhvr>
                                      <p:tavLst>
                                        <p:tav tm="0">
                                          <p:val>
                                            <p:strVal val="#ppt_x"/>
                                          </p:val>
                                        </p:tav>
                                        <p:tav tm="100000">
                                          <p:val>
                                            <p:strVal val="#ppt_x"/>
                                          </p:val>
                                        </p:tav>
                                      </p:tavLst>
                                    </p:anim>
                                    <p:anim calcmode="lin" valueType="num">
                                      <p:cBhvr>
                                        <p:cTn id="37"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1000"/>
                                        <p:tgtEl>
                                          <p:spTgt spid="26"/>
                                        </p:tgtEl>
                                      </p:cBhvr>
                                    </p:animEffect>
                                    <p:anim calcmode="lin" valueType="num">
                                      <p:cBhvr>
                                        <p:cTn id="43" dur="1000" fill="hold"/>
                                        <p:tgtEl>
                                          <p:spTgt spid="26"/>
                                        </p:tgtEl>
                                        <p:attrNameLst>
                                          <p:attrName>ppt_x</p:attrName>
                                        </p:attrNameLst>
                                      </p:cBhvr>
                                      <p:tavLst>
                                        <p:tav tm="0">
                                          <p:val>
                                            <p:strVal val="#ppt_x"/>
                                          </p:val>
                                        </p:tav>
                                        <p:tav tm="100000">
                                          <p:val>
                                            <p:strVal val="#ppt_x"/>
                                          </p:val>
                                        </p:tav>
                                      </p:tavLst>
                                    </p:anim>
                                    <p:anim calcmode="lin" valueType="num">
                                      <p:cBhvr>
                                        <p:cTn id="4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3" name="Google Shape;305;p14">
            <a:extLst>
              <a:ext uri="{FF2B5EF4-FFF2-40B4-BE49-F238E27FC236}">
                <a16:creationId xmlns:a16="http://schemas.microsoft.com/office/drawing/2014/main" id="{75E1379C-FB7F-3A08-8A4A-B5599D0EB63F}"/>
              </a:ext>
            </a:extLst>
          </p:cNvPr>
          <p:cNvGrpSpPr/>
          <p:nvPr/>
        </p:nvGrpSpPr>
        <p:grpSpPr>
          <a:xfrm flipH="1">
            <a:off x="157913" y="2993786"/>
            <a:ext cx="2351174" cy="1289304"/>
            <a:chOff x="7837953" y="804641"/>
            <a:chExt cx="2022200" cy="1289304"/>
          </a:xfrm>
        </p:grpSpPr>
        <p:pic>
          <p:nvPicPr>
            <p:cNvPr id="24" name="Google Shape;306;p14">
              <a:extLst>
                <a:ext uri="{FF2B5EF4-FFF2-40B4-BE49-F238E27FC236}">
                  <a16:creationId xmlns:a16="http://schemas.microsoft.com/office/drawing/2014/main" id="{A981520A-EB66-FC2B-4D3F-51382E73E636}"/>
                </a:ext>
              </a:extLst>
            </p:cNvPr>
            <p:cNvPicPr preferRelativeResize="0"/>
            <p:nvPr/>
          </p:nvPicPr>
          <p:blipFill rotWithShape="1">
            <a:blip r:embed="rId2">
              <a:alphaModFix/>
            </a:blip>
            <a:srcRect/>
            <a:stretch/>
          </p:blipFill>
          <p:spPr>
            <a:xfrm>
              <a:off x="7974522" y="804641"/>
              <a:ext cx="1828800" cy="1289304"/>
            </a:xfrm>
            <a:prstGeom prst="rect">
              <a:avLst/>
            </a:prstGeom>
            <a:noFill/>
            <a:ln>
              <a:noFill/>
            </a:ln>
          </p:spPr>
        </p:pic>
        <p:sp>
          <p:nvSpPr>
            <p:cNvPr id="25" name="Google Shape;307;p14">
              <a:extLst>
                <a:ext uri="{FF2B5EF4-FFF2-40B4-BE49-F238E27FC236}">
                  <a16:creationId xmlns:a16="http://schemas.microsoft.com/office/drawing/2014/main" id="{51E830FA-ECA7-7939-216B-AB58EEEF44C0}"/>
                </a:ext>
              </a:extLst>
            </p:cNvPr>
            <p:cNvSpPr txBox="1"/>
            <p:nvPr/>
          </p:nvSpPr>
          <p:spPr>
            <a:xfrm>
              <a:off x="7837953" y="873633"/>
              <a:ext cx="2022200"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pic>
        <p:nvPicPr>
          <p:cNvPr id="2" name="Picture 1">
            <a:extLst>
              <a:ext uri="{FF2B5EF4-FFF2-40B4-BE49-F238E27FC236}">
                <a16:creationId xmlns:a16="http://schemas.microsoft.com/office/drawing/2014/main" id="{49CDC015-F7E0-AB04-FAF1-21B3BE3CB1C1}"/>
              </a:ext>
            </a:extLst>
          </p:cNvPr>
          <p:cNvPicPr>
            <a:picLocks noChangeAspect="1"/>
          </p:cNvPicPr>
          <p:nvPr/>
        </p:nvPicPr>
        <p:blipFill rotWithShape="1">
          <a:blip r:embed="rId3"/>
          <a:srcRect l="4780" t="6279" r="62192" b="26957"/>
          <a:stretch/>
        </p:blipFill>
        <p:spPr>
          <a:xfrm>
            <a:off x="157913" y="4212692"/>
            <a:ext cx="5242120" cy="4842682"/>
          </a:xfrm>
          <a:prstGeom prst="rect">
            <a:avLst/>
          </a:prstGeom>
        </p:spPr>
      </p:pic>
      <p:grpSp>
        <p:nvGrpSpPr>
          <p:cNvPr id="5" name="Group 4">
            <a:extLst>
              <a:ext uri="{FF2B5EF4-FFF2-40B4-BE49-F238E27FC236}">
                <a16:creationId xmlns:a16="http://schemas.microsoft.com/office/drawing/2014/main" id="{EA2DCFBE-4464-8B08-04B4-BBA2225A3EC2}"/>
              </a:ext>
            </a:extLst>
          </p:cNvPr>
          <p:cNvGrpSpPr/>
          <p:nvPr/>
        </p:nvGrpSpPr>
        <p:grpSpPr>
          <a:xfrm>
            <a:off x="228600" y="58427"/>
            <a:ext cx="18059400" cy="2748253"/>
            <a:chOff x="228600" y="342900"/>
            <a:chExt cx="18059400" cy="2748253"/>
          </a:xfrm>
        </p:grpSpPr>
        <p:sp>
          <p:nvSpPr>
            <p:cNvPr id="9" name="TextBox 8">
              <a:extLst>
                <a:ext uri="{FF2B5EF4-FFF2-40B4-BE49-F238E27FC236}">
                  <a16:creationId xmlns:a16="http://schemas.microsoft.com/office/drawing/2014/main" id="{BC2DA411-746D-416C-C670-B2E90D8FA44D}"/>
                </a:ext>
              </a:extLst>
            </p:cNvPr>
            <p:cNvSpPr txBox="1"/>
            <p:nvPr/>
          </p:nvSpPr>
          <p:spPr>
            <a:xfrm>
              <a:off x="381000" y="342900"/>
              <a:ext cx="17907000" cy="2748253"/>
            </a:xfrm>
            <a:prstGeom prst="rect">
              <a:avLst/>
            </a:prstGeom>
            <a:noFill/>
          </p:spPr>
          <p:txBody>
            <a:bodyPr wrap="square">
              <a:spAutoFit/>
            </a:bodyPr>
            <a:lstStyle/>
            <a:p>
              <a:pPr>
                <a:lnSpc>
                  <a:spcPct val="150000"/>
                </a:lnSpc>
              </a:pPr>
              <a:r>
                <a:rPr lang="en-US" sz="4000" b="1" dirty="0">
                  <a:solidFill>
                    <a:srgbClr val="FF0000"/>
                  </a:solidFill>
                  <a:latin typeface="Arial" panose="020B0604020202020204" pitchFamily="34" charset="0"/>
                  <a:cs typeface="Arial" panose="020B0604020202020204" pitchFamily="34" charset="0"/>
                </a:rPr>
                <a:t>Bài 3/ 110 SGK: </a:t>
              </a:r>
              <a:r>
                <a:rPr lang="vi-VN" sz="4000" dirty="0">
                  <a:latin typeface="Arial" panose="020B0604020202020204" pitchFamily="34" charset="0"/>
                  <a:cs typeface="Arial" panose="020B0604020202020204" pitchFamily="34" charset="0"/>
                </a:rPr>
                <a:t>Cho đường tròn </a:t>
              </a:r>
              <a:r>
                <a:rPr lang="en-US" sz="4000" dirty="0">
                  <a:latin typeface="Arial" panose="020B0604020202020204" pitchFamily="34" charset="0"/>
                  <a:cs typeface="Arial" panose="020B0604020202020204" pitchFamily="34" charset="0"/>
                </a:rPr>
                <a:t>(</a:t>
              </a:r>
              <a:r>
                <a:rPr lang="vi-VN" sz="4000" dirty="0">
                  <a:latin typeface="Arial" panose="020B0604020202020204" pitchFamily="34" charset="0"/>
                  <a:cs typeface="Arial" panose="020B0604020202020204" pitchFamily="34" charset="0"/>
                </a:rPr>
                <a:t>O</a:t>
              </a:r>
              <a:r>
                <a:rPr lang="en-US" sz="4000" dirty="0">
                  <a:latin typeface="Arial" panose="020B0604020202020204" pitchFamily="34" charset="0"/>
                  <a:cs typeface="Arial" panose="020B0604020202020204" pitchFamily="34" charset="0"/>
                </a:rPr>
                <a:t>)</a:t>
              </a:r>
              <a:r>
                <a:rPr lang="vi-VN" sz="4000" dirty="0">
                  <a:latin typeface="Arial" panose="020B0604020202020204" pitchFamily="34" charset="0"/>
                  <a:cs typeface="Arial" panose="020B0604020202020204" pitchFamily="34" charset="0"/>
                </a:rPr>
                <a:t> và điểm M nằm ngoài đường tròn</a:t>
              </a:r>
              <a:r>
                <a:rPr lang="en-US" sz="4000" dirty="0">
                  <a:latin typeface="Arial" panose="020B0604020202020204" pitchFamily="34" charset="0"/>
                  <a:cs typeface="Arial" panose="020B0604020202020204" pitchFamily="34" charset="0"/>
                </a:rPr>
                <a:t>. H</a:t>
              </a:r>
              <a:r>
                <a:rPr lang="vi-VN" sz="4000" dirty="0">
                  <a:latin typeface="Arial" panose="020B0604020202020204" pitchFamily="34" charset="0"/>
                  <a:cs typeface="Arial" panose="020B0604020202020204" pitchFamily="34" charset="0"/>
                </a:rPr>
                <a:t>ai đường thẳng </a:t>
              </a:r>
              <a:r>
                <a:rPr lang="en-US" sz="4000" dirty="0">
                  <a:latin typeface="Arial" panose="020B0604020202020204" pitchFamily="34" charset="0"/>
                  <a:cs typeface="Arial" panose="020B0604020202020204" pitchFamily="34" charset="0"/>
                </a:rPr>
                <a:t>c, d</a:t>
              </a:r>
              <a:r>
                <a:rPr lang="vi-VN" sz="4000" dirty="0">
                  <a:latin typeface="Arial" panose="020B0604020202020204" pitchFamily="34" charset="0"/>
                  <a:cs typeface="Arial" panose="020B0604020202020204" pitchFamily="34" charset="0"/>
                </a:rPr>
                <a:t> đi qua điểm M lần lượt tiếp xúc với </a:t>
              </a:r>
              <a:r>
                <a:rPr lang="en-US" sz="4000" dirty="0">
                  <a:latin typeface="Arial" panose="020B0604020202020204" pitchFamily="34" charset="0"/>
                  <a:cs typeface="Arial" panose="020B0604020202020204" pitchFamily="34" charset="0"/>
                </a:rPr>
                <a:t>(</a:t>
              </a:r>
              <a:r>
                <a:rPr lang="vi-VN" sz="4000" dirty="0">
                  <a:latin typeface="Arial" panose="020B0604020202020204" pitchFamily="34" charset="0"/>
                  <a:cs typeface="Arial" panose="020B0604020202020204" pitchFamily="34" charset="0"/>
                </a:rPr>
                <a:t>O</a:t>
              </a:r>
              <a:r>
                <a:rPr lang="en-US" sz="4000" dirty="0">
                  <a:latin typeface="Arial" panose="020B0604020202020204" pitchFamily="34" charset="0"/>
                  <a:cs typeface="Arial" panose="020B0604020202020204" pitchFamily="34" charset="0"/>
                </a:rPr>
                <a:t>)</a:t>
              </a:r>
              <a:r>
                <a:rPr lang="vi-VN" sz="4000" dirty="0">
                  <a:latin typeface="Arial" panose="020B0604020202020204" pitchFamily="34" charset="0"/>
                  <a:cs typeface="Arial" panose="020B0604020202020204" pitchFamily="34" charset="0"/>
                </a:rPr>
                <a:t> tại A</a:t>
              </a:r>
              <a:r>
                <a:rPr lang="en-US" sz="4000" dirty="0">
                  <a:latin typeface="Arial" panose="020B0604020202020204" pitchFamily="34" charset="0"/>
                  <a:cs typeface="Arial" panose="020B0604020202020204" pitchFamily="34" charset="0"/>
                </a:rPr>
                <a:t>,</a:t>
              </a:r>
              <a:r>
                <a:rPr lang="vi-VN" sz="4000" dirty="0">
                  <a:latin typeface="Arial" panose="020B0604020202020204" pitchFamily="34" charset="0"/>
                  <a:cs typeface="Arial" panose="020B0604020202020204" pitchFamily="34" charset="0"/>
                </a:rPr>
                <a:t>B</a:t>
              </a:r>
              <a:r>
                <a:rPr lang="en-US" sz="4000" dirty="0">
                  <a:latin typeface="Arial" panose="020B0604020202020204" pitchFamily="34" charset="0"/>
                  <a:cs typeface="Arial" panose="020B0604020202020204" pitchFamily="34" charset="0"/>
                </a:rPr>
                <a:t>.</a:t>
              </a:r>
              <a:r>
                <a:rPr lang="vi-VN" sz="4000" dirty="0">
                  <a:latin typeface="Arial" panose="020B0604020202020204" pitchFamily="34" charset="0"/>
                  <a:cs typeface="Arial" panose="020B0604020202020204" pitchFamily="34" charset="0"/>
                </a:rPr>
                <a:t> Tia phân giác </a:t>
              </a:r>
              <a:r>
                <a:rPr lang="en-US" sz="4000" dirty="0">
                  <a:latin typeface="Arial" panose="020B0604020202020204" pitchFamily="34" charset="0"/>
                  <a:cs typeface="Arial" panose="020B0604020202020204" pitchFamily="34" charset="0"/>
                </a:rPr>
                <a:t>                   </a:t>
              </a:r>
            </a:p>
            <a:p>
              <a:pPr>
                <a:lnSpc>
                  <a:spcPct val="150000"/>
                </a:lnSpc>
              </a:pPr>
              <a:r>
                <a:rPr lang="en-US" sz="4000" dirty="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cắt </a:t>
              </a:r>
              <a:r>
                <a:rPr lang="en-US" sz="4000" dirty="0">
                  <a:latin typeface="Arial" panose="020B0604020202020204" pitchFamily="34" charset="0"/>
                  <a:cs typeface="Arial" panose="020B0604020202020204" pitchFamily="34" charset="0"/>
                </a:rPr>
                <a:t>MO</a:t>
              </a:r>
              <a:r>
                <a:rPr lang="vi-VN" sz="4000" dirty="0">
                  <a:latin typeface="Arial" panose="020B0604020202020204" pitchFamily="34" charset="0"/>
                  <a:cs typeface="Arial" panose="020B0604020202020204" pitchFamily="34" charset="0"/>
                </a:rPr>
                <a:t> tại </a:t>
              </a:r>
              <a:r>
                <a:rPr lang="en-US" sz="4000" dirty="0">
                  <a:latin typeface="Arial" panose="020B0604020202020204" pitchFamily="34" charset="0"/>
                  <a:cs typeface="Arial" panose="020B0604020202020204" pitchFamily="34" charset="0"/>
                </a:rPr>
                <a:t>I. </a:t>
              </a:r>
              <a:r>
                <a:rPr lang="vi-VN" sz="4000" dirty="0">
                  <a:latin typeface="Arial" panose="020B0604020202020204" pitchFamily="34" charset="0"/>
                  <a:cs typeface="Arial" panose="020B0604020202020204" pitchFamily="34" charset="0"/>
                </a:rPr>
                <a:t>Chứng minh điểm I cách đều ba đường thẳng MA</a:t>
              </a:r>
              <a:r>
                <a:rPr lang="en-US" sz="4000" dirty="0">
                  <a:latin typeface="Arial" panose="020B0604020202020204" pitchFamily="34" charset="0"/>
                  <a:cs typeface="Arial" panose="020B0604020202020204" pitchFamily="34" charset="0"/>
                </a:rPr>
                <a:t>,</a:t>
              </a:r>
              <a:r>
                <a:rPr lang="vi-VN" sz="4000" dirty="0">
                  <a:latin typeface="Arial" panose="020B0604020202020204" pitchFamily="34" charset="0"/>
                  <a:cs typeface="Arial" panose="020B0604020202020204" pitchFamily="34" charset="0"/>
                </a:rPr>
                <a:t> MB và AB</a:t>
              </a:r>
              <a:endParaRPr lang="en-US" sz="4000" dirty="0">
                <a:latin typeface="Arial" panose="020B0604020202020204" pitchFamily="34" charset="0"/>
                <a:cs typeface="Arial" panose="020B0604020202020204" pitchFamily="34" charset="0"/>
              </a:endParaRPr>
            </a:p>
          </p:txBody>
        </p:sp>
        <p:graphicFrame>
          <p:nvGraphicFramePr>
            <p:cNvPr id="3" name="Object 2">
              <a:extLst>
                <a:ext uri="{FF2B5EF4-FFF2-40B4-BE49-F238E27FC236}">
                  <a16:creationId xmlns:a16="http://schemas.microsoft.com/office/drawing/2014/main" id="{D9B0A68A-E1AC-59B9-47A0-DB3CC4FCF260}"/>
                </a:ext>
              </a:extLst>
            </p:cNvPr>
            <p:cNvGraphicFramePr>
              <a:graphicFrameLocks noChangeAspect="1"/>
            </p:cNvGraphicFramePr>
            <p:nvPr>
              <p:extLst>
                <p:ext uri="{D42A27DB-BD31-4B8C-83A1-F6EECF244321}">
                  <p14:modId xmlns:p14="http://schemas.microsoft.com/office/powerpoint/2010/main" val="3420055831"/>
                </p:ext>
              </p:extLst>
            </p:nvPr>
          </p:nvGraphicFramePr>
          <p:xfrm>
            <a:off x="228600" y="2324100"/>
            <a:ext cx="1104900" cy="647700"/>
          </p:xfrm>
          <a:graphic>
            <a:graphicData uri="http://schemas.openxmlformats.org/presentationml/2006/ole">
              <mc:AlternateContent xmlns:mc="http://schemas.openxmlformats.org/markup-compatibility/2006">
                <mc:Choice xmlns:v="urn:schemas-microsoft-com:vml" Requires="v">
                  <p:oleObj name="Equation" r:id="rId4" imgW="368280" imgH="215640" progId="Equation.DSMT4">
                    <p:embed/>
                  </p:oleObj>
                </mc:Choice>
                <mc:Fallback>
                  <p:oleObj name="Equation" r:id="rId4" imgW="368280" imgH="215640" progId="Equation.DSMT4">
                    <p:embed/>
                    <p:pic>
                      <p:nvPicPr>
                        <p:cNvPr id="10" name="Object 9">
                          <a:extLst>
                            <a:ext uri="{FF2B5EF4-FFF2-40B4-BE49-F238E27FC236}">
                              <a16:creationId xmlns:a16="http://schemas.microsoft.com/office/drawing/2014/main" id="{D9B0A68A-E1AC-59B9-47A0-DB3CC4FCF260}"/>
                            </a:ext>
                          </a:extLst>
                        </p:cNvPr>
                        <p:cNvPicPr/>
                        <p:nvPr/>
                      </p:nvPicPr>
                      <p:blipFill>
                        <a:blip r:embed="rId5"/>
                        <a:stretch>
                          <a:fillRect/>
                        </a:stretch>
                      </p:blipFill>
                      <p:spPr>
                        <a:xfrm>
                          <a:off x="228600" y="2324100"/>
                          <a:ext cx="1104900" cy="647700"/>
                        </a:xfrm>
                        <a:prstGeom prst="rect">
                          <a:avLst/>
                        </a:prstGeom>
                      </p:spPr>
                    </p:pic>
                  </p:oleObj>
                </mc:Fallback>
              </mc:AlternateContent>
            </a:graphicData>
          </a:graphic>
        </p:graphicFrame>
      </p:grpSp>
      <p:grpSp>
        <p:nvGrpSpPr>
          <p:cNvPr id="15" name="Group 14">
            <a:extLst>
              <a:ext uri="{FF2B5EF4-FFF2-40B4-BE49-F238E27FC236}">
                <a16:creationId xmlns:a16="http://schemas.microsoft.com/office/drawing/2014/main" id="{270585C8-8E87-3FDD-909D-C56DA51D634C}"/>
              </a:ext>
            </a:extLst>
          </p:cNvPr>
          <p:cNvGrpSpPr/>
          <p:nvPr/>
        </p:nvGrpSpPr>
        <p:grpSpPr>
          <a:xfrm>
            <a:off x="5366166" y="3346832"/>
            <a:ext cx="12272811" cy="1824923"/>
            <a:chOff x="3007594" y="3541365"/>
            <a:chExt cx="12272811" cy="1824923"/>
          </a:xfrm>
        </p:grpSpPr>
        <p:sp>
          <p:nvSpPr>
            <p:cNvPr id="7" name="TextBox 6">
              <a:extLst>
                <a:ext uri="{FF2B5EF4-FFF2-40B4-BE49-F238E27FC236}">
                  <a16:creationId xmlns:a16="http://schemas.microsoft.com/office/drawing/2014/main" id="{0599121B-014A-C106-7292-24B60D844BE8}"/>
                </a:ext>
              </a:extLst>
            </p:cNvPr>
            <p:cNvSpPr txBox="1"/>
            <p:nvPr/>
          </p:nvSpPr>
          <p:spPr>
            <a:xfrm>
              <a:off x="3007594" y="3541365"/>
              <a:ext cx="12272811" cy="1824923"/>
            </a:xfrm>
            <a:prstGeom prst="rect">
              <a:avLst/>
            </a:prstGeom>
            <a:noFill/>
          </p:spPr>
          <p:txBody>
            <a:bodyPr wrap="square">
              <a:spAutoFit/>
            </a:bodyPr>
            <a:lstStyle/>
            <a:p>
              <a:pPr>
                <a:lnSpc>
                  <a:spcPct val="150000"/>
                </a:lnSpc>
              </a:pPr>
              <a:r>
                <a:rPr lang="en-US" sz="4000" b="1" dirty="0">
                  <a:solidFill>
                    <a:srgbClr val="00B0F0"/>
                  </a:solidFill>
                  <a:latin typeface="Arial" panose="020B0604020202020204" pitchFamily="34" charset="0"/>
                  <a:cs typeface="Arial" panose="020B0604020202020204" pitchFamily="34" charset="0"/>
                </a:rPr>
                <a:t>Do MA, MB </a:t>
              </a:r>
              <a:r>
                <a:rPr lang="en-US" sz="4000" b="1" dirty="0" err="1">
                  <a:solidFill>
                    <a:srgbClr val="00B0F0"/>
                  </a:solidFill>
                  <a:latin typeface="Arial" panose="020B0604020202020204" pitchFamily="34" charset="0"/>
                  <a:cs typeface="Arial" panose="020B0604020202020204" pitchFamily="34" charset="0"/>
                </a:rPr>
                <a:t>là</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tiếp</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tuyến</a:t>
              </a:r>
              <a:r>
                <a:rPr lang="en-US" sz="4000" b="1" dirty="0">
                  <a:solidFill>
                    <a:srgbClr val="00B0F0"/>
                  </a:solidFill>
                  <a:latin typeface="Arial" panose="020B0604020202020204" pitchFamily="34" charset="0"/>
                  <a:cs typeface="Arial" panose="020B0604020202020204" pitchFamily="34" charset="0"/>
                </a:rPr>
                <a:t> của đường </a:t>
              </a:r>
              <a:r>
                <a:rPr lang="en-US" sz="4000" b="1" dirty="0" err="1">
                  <a:solidFill>
                    <a:srgbClr val="00B0F0"/>
                  </a:solidFill>
                  <a:latin typeface="Arial" panose="020B0604020202020204" pitchFamily="34" charset="0"/>
                  <a:cs typeface="Arial" panose="020B0604020202020204" pitchFamily="34" charset="0"/>
                </a:rPr>
                <a:t>tròn</a:t>
              </a:r>
              <a:r>
                <a:rPr lang="en-US" sz="4000" b="1" dirty="0">
                  <a:solidFill>
                    <a:srgbClr val="00B0F0"/>
                  </a:solidFill>
                  <a:latin typeface="Arial" panose="020B0604020202020204" pitchFamily="34" charset="0"/>
                  <a:cs typeface="Arial" panose="020B0604020202020204" pitchFamily="34" charset="0"/>
                </a:rPr>
                <a:t> (O) </a:t>
              </a:r>
            </a:p>
            <a:p>
              <a:pPr>
                <a:lnSpc>
                  <a:spcPct val="150000"/>
                </a:lnSpc>
              </a:pPr>
              <a:r>
                <a:rPr lang="en-US" sz="4000" b="1" dirty="0" err="1">
                  <a:solidFill>
                    <a:srgbClr val="00B0F0"/>
                  </a:solidFill>
                  <a:latin typeface="Arial" panose="020B0604020202020204" pitchFamily="34" charset="0"/>
                  <a:cs typeface="Arial" panose="020B0604020202020204" pitchFamily="34" charset="0"/>
                </a:rPr>
                <a:t>nên</a:t>
              </a:r>
              <a:r>
                <a:rPr lang="en-US" sz="4000" b="1" dirty="0">
                  <a:solidFill>
                    <a:srgbClr val="00B0F0"/>
                  </a:solidFill>
                  <a:latin typeface="Arial" panose="020B0604020202020204" pitchFamily="34" charset="0"/>
                  <a:cs typeface="Arial" panose="020B0604020202020204" pitchFamily="34" charset="0"/>
                </a:rPr>
                <a:t> MO </a:t>
              </a:r>
              <a:r>
                <a:rPr lang="en-US" sz="4000" b="1" dirty="0" err="1">
                  <a:solidFill>
                    <a:srgbClr val="00B0F0"/>
                  </a:solidFill>
                  <a:latin typeface="Arial" panose="020B0604020202020204" pitchFamily="34" charset="0"/>
                  <a:cs typeface="Arial" panose="020B0604020202020204" pitchFamily="34" charset="0"/>
                </a:rPr>
                <a:t>là</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tia</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phân</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giác</a:t>
              </a:r>
              <a:r>
                <a:rPr lang="en-US" sz="4000" b="1" dirty="0">
                  <a:solidFill>
                    <a:srgbClr val="00B0F0"/>
                  </a:solidFill>
                  <a:latin typeface="Arial" panose="020B0604020202020204" pitchFamily="34" charset="0"/>
                  <a:cs typeface="Arial" panose="020B0604020202020204" pitchFamily="34" charset="0"/>
                </a:rPr>
                <a:t> của</a:t>
              </a: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4FBB314C-2DDC-FE68-4A9B-14E0B26404C7}"/>
                    </a:ext>
                  </a:extLst>
                </p:cNvPr>
                <p:cNvSpPr txBox="1"/>
                <p:nvPr/>
              </p:nvSpPr>
              <p:spPr>
                <a:xfrm>
                  <a:off x="9674263" y="4593202"/>
                  <a:ext cx="1710267" cy="72853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4000" i="1" smtClean="0">
                                <a:solidFill>
                                  <a:srgbClr val="836967"/>
                                </a:solidFill>
                                <a:latin typeface="Cambria Math" panose="02040503050406030204" pitchFamily="18" charset="0"/>
                              </a:rPr>
                            </m:ctrlPr>
                          </m:accPr>
                          <m:e>
                            <m:r>
                              <a:rPr lang="en-US" sz="4000" i="1">
                                <a:latin typeface="Cambria Math" panose="02040503050406030204" pitchFamily="18" charset="0"/>
                              </a:rPr>
                              <m:t>𝐴</m:t>
                            </m:r>
                            <m:r>
                              <a:rPr lang="en-US" sz="4000" b="0" i="1" smtClean="0">
                                <a:latin typeface="Cambria Math" panose="02040503050406030204" pitchFamily="18" charset="0"/>
                              </a:rPr>
                              <m:t>𝑀</m:t>
                            </m:r>
                            <m:r>
                              <a:rPr lang="en-US" sz="4000" i="1">
                                <a:latin typeface="Cambria Math" panose="02040503050406030204" pitchFamily="18" charset="0"/>
                              </a:rPr>
                              <m:t>𝐵</m:t>
                            </m:r>
                          </m:e>
                        </m:acc>
                      </m:oMath>
                    </m:oMathPara>
                  </a14:m>
                  <a:endParaRPr lang="en-US" sz="4000" dirty="0">
                    <a:latin typeface="Bookshelf Symbol 7" panose="05010101010101010101" pitchFamily="2" charset="2"/>
                  </a:endParaRPr>
                </a:p>
              </p:txBody>
            </p:sp>
          </mc:Choice>
          <mc:Fallback xmlns="">
            <p:sp>
              <p:nvSpPr>
                <p:cNvPr id="11" name="TextBox 10">
                  <a:extLst>
                    <a:ext uri="{FF2B5EF4-FFF2-40B4-BE49-F238E27FC236}">
                      <a16:creationId xmlns:a16="http://schemas.microsoft.com/office/drawing/2014/main" id="{4FBB314C-2DDC-FE68-4A9B-14E0B26404C7}"/>
                    </a:ext>
                  </a:extLst>
                </p:cNvPr>
                <p:cNvSpPr txBox="1">
                  <a:spLocks noRot="1" noChangeAspect="1" noMove="1" noResize="1" noEditPoints="1" noAdjustHandles="1" noChangeArrowheads="1" noChangeShapeType="1" noTextEdit="1"/>
                </p:cNvSpPr>
                <p:nvPr/>
              </p:nvSpPr>
              <p:spPr>
                <a:xfrm>
                  <a:off x="9674263" y="4593202"/>
                  <a:ext cx="1710267" cy="728533"/>
                </a:xfrm>
                <a:prstGeom prst="rect">
                  <a:avLst/>
                </a:prstGeom>
                <a:blipFill>
                  <a:blip r:embed="rId6"/>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7108647E-C722-7B5F-9D44-9F5240166D1A}"/>
                  </a:ext>
                </a:extLst>
              </p:cNvPr>
              <p:cNvSpPr txBox="1"/>
              <p:nvPr/>
            </p:nvSpPr>
            <p:spPr>
              <a:xfrm>
                <a:off x="5416967" y="7306836"/>
                <a:ext cx="12272811" cy="1824923"/>
              </a:xfrm>
              <a:prstGeom prst="rect">
                <a:avLst/>
              </a:prstGeom>
              <a:noFill/>
            </p:spPr>
            <p:txBody>
              <a:bodyPr wrap="square">
                <a:spAutoFit/>
              </a:bodyPr>
              <a:lstStyle/>
              <a:p>
                <a:pPr>
                  <a:lnSpc>
                    <a:spcPct val="150000"/>
                  </a:lnSpc>
                </a:pPr>
                <a14:m>
                  <m:oMath xmlns:m="http://schemas.openxmlformats.org/officeDocument/2006/math">
                    <m:r>
                      <a:rPr lang="en-US" sz="4000" b="1" i="1" dirty="0" smtClean="0">
                        <a:solidFill>
                          <a:srgbClr val="00B0F0"/>
                        </a:solidFill>
                        <a:latin typeface="Cambria Math" panose="02040503050406030204" pitchFamily="18" charset="0"/>
                        <a:ea typeface="Cambria Math" panose="02040503050406030204" pitchFamily="18" charset="0"/>
                        <a:cs typeface="Arial" panose="020B0604020202020204" pitchFamily="34" charset="0"/>
                      </a:rPr>
                      <m:t>⇒ </m:t>
                    </m:r>
                  </m:oMath>
                </a14:m>
                <a:r>
                  <a:rPr lang="en-US" sz="4000" b="1" dirty="0">
                    <a:solidFill>
                      <a:srgbClr val="00B0F0"/>
                    </a:solidFill>
                    <a:latin typeface="Arial" panose="020B0604020202020204" pitchFamily="34" charset="0"/>
                    <a:cs typeface="Arial" panose="020B0604020202020204" pitchFamily="34" charset="0"/>
                  </a:rPr>
                  <a:t>I </a:t>
                </a:r>
                <a:r>
                  <a:rPr lang="en-US" sz="4000" b="1" dirty="0" err="1">
                    <a:solidFill>
                      <a:srgbClr val="00B0F0"/>
                    </a:solidFill>
                    <a:latin typeface="Arial" panose="020B0604020202020204" pitchFamily="34" charset="0"/>
                    <a:cs typeface="Arial" panose="020B0604020202020204" pitchFamily="34" charset="0"/>
                  </a:rPr>
                  <a:t>là</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giao</a:t>
                </a:r>
                <a:r>
                  <a:rPr lang="en-US" sz="4000" b="1" dirty="0">
                    <a:solidFill>
                      <a:srgbClr val="00B0F0"/>
                    </a:solidFill>
                    <a:latin typeface="Arial" panose="020B0604020202020204" pitchFamily="34" charset="0"/>
                    <a:cs typeface="Arial" panose="020B0604020202020204" pitchFamily="34" charset="0"/>
                  </a:rPr>
                  <a:t> điểm của 3 đường </a:t>
                </a:r>
                <a:r>
                  <a:rPr lang="en-US" sz="4000" b="1" dirty="0" err="1">
                    <a:solidFill>
                      <a:srgbClr val="00B0F0"/>
                    </a:solidFill>
                    <a:latin typeface="Arial" panose="020B0604020202020204" pitchFamily="34" charset="0"/>
                    <a:cs typeface="Arial" panose="020B0604020202020204" pitchFamily="34" charset="0"/>
                  </a:rPr>
                  <a:t>phân</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giác</a:t>
                </a:r>
                <a:r>
                  <a:rPr lang="en-US" sz="4000" b="1" dirty="0">
                    <a:solidFill>
                      <a:srgbClr val="00B0F0"/>
                    </a:solidFill>
                    <a:latin typeface="Arial" panose="020B0604020202020204" pitchFamily="34" charset="0"/>
                    <a:cs typeface="Arial" panose="020B0604020202020204" pitchFamily="34" charset="0"/>
                  </a:rPr>
                  <a:t> </a:t>
                </a:r>
                <a:r>
                  <a:rPr lang="el-GR" sz="4000" b="1" dirty="0">
                    <a:solidFill>
                      <a:srgbClr val="00B0F0"/>
                    </a:solidFill>
                    <a:latin typeface="Arial" panose="020B0604020202020204" pitchFamily="34" charset="0"/>
                    <a:cs typeface="Arial" panose="020B0604020202020204" pitchFamily="34" charset="0"/>
                  </a:rPr>
                  <a:t>Δ</a:t>
                </a:r>
                <a:r>
                  <a:rPr lang="en-US" sz="4000" b="1" dirty="0">
                    <a:solidFill>
                      <a:srgbClr val="00B0F0"/>
                    </a:solidFill>
                    <a:latin typeface="Arial" panose="020B0604020202020204" pitchFamily="34" charset="0"/>
                    <a:cs typeface="Arial" panose="020B0604020202020204" pitchFamily="34" charset="0"/>
                  </a:rPr>
                  <a:t>AMB. </a:t>
                </a:r>
                <a:r>
                  <a:rPr lang="en-US" sz="4000" b="1" dirty="0" err="1">
                    <a:solidFill>
                      <a:srgbClr val="00B0F0"/>
                    </a:solidFill>
                    <a:latin typeface="Arial" panose="020B0604020202020204" pitchFamily="34" charset="0"/>
                    <a:cs typeface="Arial" panose="020B0604020202020204" pitchFamily="34" charset="0"/>
                  </a:rPr>
                  <a:t>Vậy</a:t>
                </a:r>
                <a:r>
                  <a:rPr lang="en-US" sz="4000" b="1" dirty="0">
                    <a:solidFill>
                      <a:srgbClr val="00B0F0"/>
                    </a:solidFill>
                    <a:latin typeface="Arial" panose="020B0604020202020204" pitchFamily="34" charset="0"/>
                    <a:cs typeface="Arial" panose="020B0604020202020204" pitchFamily="34" charset="0"/>
                  </a:rPr>
                  <a:t> I </a:t>
                </a:r>
                <a:r>
                  <a:rPr lang="en-US" sz="4000" b="1" dirty="0" err="1">
                    <a:solidFill>
                      <a:srgbClr val="00B0F0"/>
                    </a:solidFill>
                    <a:latin typeface="Arial" panose="020B0604020202020204" pitchFamily="34" charset="0"/>
                    <a:cs typeface="Arial" panose="020B0604020202020204" pitchFamily="34" charset="0"/>
                  </a:rPr>
                  <a:t>cách</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đều</a:t>
                </a:r>
                <a:r>
                  <a:rPr lang="en-US" sz="4000" b="1" dirty="0">
                    <a:solidFill>
                      <a:srgbClr val="00B0F0"/>
                    </a:solidFill>
                    <a:latin typeface="Arial" panose="020B0604020202020204" pitchFamily="34" charset="0"/>
                    <a:cs typeface="Arial" panose="020B0604020202020204" pitchFamily="34" charset="0"/>
                  </a:rPr>
                  <a:t> MA,MB,AB</a:t>
                </a:r>
              </a:p>
            </p:txBody>
          </p:sp>
        </mc:Choice>
        <mc:Fallback xmlns="">
          <p:sp>
            <p:nvSpPr>
              <p:cNvPr id="21" name="TextBox 20">
                <a:extLst>
                  <a:ext uri="{FF2B5EF4-FFF2-40B4-BE49-F238E27FC236}">
                    <a16:creationId xmlns:a16="http://schemas.microsoft.com/office/drawing/2014/main" id="{7108647E-C722-7B5F-9D44-9F5240166D1A}"/>
                  </a:ext>
                </a:extLst>
              </p:cNvPr>
              <p:cNvSpPr txBox="1">
                <a:spLocks noRot="1" noChangeAspect="1" noMove="1" noResize="1" noEditPoints="1" noAdjustHandles="1" noChangeArrowheads="1" noChangeShapeType="1" noTextEdit="1"/>
              </p:cNvSpPr>
              <p:nvPr/>
            </p:nvSpPr>
            <p:spPr>
              <a:xfrm>
                <a:off x="5416967" y="7306836"/>
                <a:ext cx="12272811" cy="1824923"/>
              </a:xfrm>
              <a:prstGeom prst="rect">
                <a:avLst/>
              </a:prstGeom>
              <a:blipFill>
                <a:blip r:embed="rId7"/>
                <a:stretch>
                  <a:fillRect l="-1788" b="-13712"/>
                </a:stretch>
              </a:blipFill>
            </p:spPr>
            <p:txBody>
              <a:bodyPr/>
              <a:lstStyle/>
              <a:p>
                <a:r>
                  <a:rPr lang="en-US">
                    <a:noFill/>
                  </a:rPr>
                  <a:t> </a:t>
                </a:r>
              </a:p>
            </p:txBody>
          </p:sp>
        </mc:Fallback>
      </mc:AlternateContent>
      <p:grpSp>
        <p:nvGrpSpPr>
          <p:cNvPr id="31" name="Group 30">
            <a:extLst>
              <a:ext uri="{FF2B5EF4-FFF2-40B4-BE49-F238E27FC236}">
                <a16:creationId xmlns:a16="http://schemas.microsoft.com/office/drawing/2014/main" id="{09F7596B-3BB5-57A6-1885-38175CAEE4D0}"/>
              </a:ext>
            </a:extLst>
          </p:cNvPr>
          <p:cNvGrpSpPr/>
          <p:nvPr/>
        </p:nvGrpSpPr>
        <p:grpSpPr>
          <a:xfrm>
            <a:off x="5400033" y="5277773"/>
            <a:ext cx="12272811" cy="1823704"/>
            <a:chOff x="3007594" y="3541365"/>
            <a:chExt cx="12272811" cy="1823704"/>
          </a:xfrm>
        </p:grpSpPr>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ED267AAE-B0A1-58CC-827D-7A6C7B4CE8E6}"/>
                    </a:ext>
                  </a:extLst>
                </p:cNvPr>
                <p:cNvSpPr txBox="1"/>
                <p:nvPr/>
              </p:nvSpPr>
              <p:spPr>
                <a:xfrm>
                  <a:off x="11601262" y="4636536"/>
                  <a:ext cx="1710267" cy="72853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4000" i="1" smtClean="0">
                                <a:solidFill>
                                  <a:srgbClr val="836967"/>
                                </a:solidFill>
                                <a:latin typeface="Cambria Math" panose="02040503050406030204" pitchFamily="18" charset="0"/>
                              </a:rPr>
                            </m:ctrlPr>
                          </m:accPr>
                          <m:e>
                            <m:r>
                              <a:rPr lang="en-US" sz="4000" i="1">
                                <a:latin typeface="Cambria Math" panose="02040503050406030204" pitchFamily="18" charset="0"/>
                              </a:rPr>
                              <m:t>𝑀𝐴𝐵</m:t>
                            </m:r>
                          </m:e>
                        </m:acc>
                      </m:oMath>
                    </m:oMathPara>
                  </a14:m>
                  <a:endParaRPr lang="en-US" sz="4000" dirty="0">
                    <a:latin typeface="Bookshelf Symbol 7" panose="05010101010101010101" pitchFamily="2" charset="2"/>
                  </a:endParaRPr>
                </a:p>
              </p:txBody>
            </p:sp>
          </mc:Choice>
          <mc:Fallback xmlns="">
            <p:sp>
              <p:nvSpPr>
                <p:cNvPr id="33" name="TextBox 32">
                  <a:extLst>
                    <a:ext uri="{FF2B5EF4-FFF2-40B4-BE49-F238E27FC236}">
                      <a16:creationId xmlns:a16="http://schemas.microsoft.com/office/drawing/2014/main" id="{ED267AAE-B0A1-58CC-827D-7A6C7B4CE8E6}"/>
                    </a:ext>
                  </a:extLst>
                </p:cNvPr>
                <p:cNvSpPr txBox="1">
                  <a:spLocks noRot="1" noChangeAspect="1" noMove="1" noResize="1" noEditPoints="1" noAdjustHandles="1" noChangeArrowheads="1" noChangeShapeType="1" noTextEdit="1"/>
                </p:cNvSpPr>
                <p:nvPr/>
              </p:nvSpPr>
              <p:spPr>
                <a:xfrm>
                  <a:off x="11601262" y="4636536"/>
                  <a:ext cx="1710267" cy="728533"/>
                </a:xfrm>
                <a:prstGeom prst="rect">
                  <a:avLst/>
                </a:prstGeom>
                <a:blipFill>
                  <a:blip r:embed="rId8"/>
                  <a:stretch>
                    <a:fillRect/>
                  </a:stretch>
                </a:blipFill>
              </p:spPr>
              <p:txBody>
                <a:bodyPr/>
                <a:lstStyle/>
                <a:p>
                  <a:r>
                    <a:rPr lang="en-US">
                      <a:noFill/>
                    </a:rPr>
                    <a:t> </a:t>
                  </a:r>
                </a:p>
              </p:txBody>
            </p:sp>
          </mc:Fallback>
        </mc:AlternateContent>
        <p:sp>
          <p:nvSpPr>
            <p:cNvPr id="34" name="TextBox 33">
              <a:extLst>
                <a:ext uri="{FF2B5EF4-FFF2-40B4-BE49-F238E27FC236}">
                  <a16:creationId xmlns:a16="http://schemas.microsoft.com/office/drawing/2014/main" id="{50E8567A-5BAA-543B-C041-9822EC52B09F}"/>
                </a:ext>
              </a:extLst>
            </p:cNvPr>
            <p:cNvSpPr txBox="1"/>
            <p:nvPr/>
          </p:nvSpPr>
          <p:spPr>
            <a:xfrm>
              <a:off x="3007594" y="3541365"/>
              <a:ext cx="12272811" cy="1823704"/>
            </a:xfrm>
            <a:prstGeom prst="rect">
              <a:avLst/>
            </a:prstGeom>
            <a:noFill/>
          </p:spPr>
          <p:txBody>
            <a:bodyPr wrap="square">
              <a:spAutoFit/>
            </a:bodyPr>
            <a:lstStyle/>
            <a:p>
              <a:pPr>
                <a:lnSpc>
                  <a:spcPct val="150000"/>
                </a:lnSpc>
              </a:pPr>
              <a:r>
                <a:rPr lang="en-US" sz="4000" b="1" dirty="0" err="1">
                  <a:solidFill>
                    <a:srgbClr val="00B0F0"/>
                  </a:solidFill>
                  <a:latin typeface="Arial" panose="020B0604020202020204" pitchFamily="34" charset="0"/>
                  <a:cs typeface="Arial" panose="020B0604020202020204" pitchFamily="34" charset="0"/>
                </a:rPr>
                <a:t>Xét</a:t>
              </a:r>
              <a:r>
                <a:rPr lang="en-US" sz="4000" b="1" dirty="0">
                  <a:solidFill>
                    <a:srgbClr val="00B0F0"/>
                  </a:solidFill>
                  <a:latin typeface="Arial" panose="020B0604020202020204" pitchFamily="34" charset="0"/>
                  <a:cs typeface="Arial" panose="020B0604020202020204" pitchFamily="34" charset="0"/>
                </a:rPr>
                <a:t> </a:t>
              </a:r>
              <a:r>
                <a:rPr lang="el-GR" sz="4000" b="1" dirty="0">
                  <a:solidFill>
                    <a:srgbClr val="00B0F0"/>
                  </a:solidFill>
                  <a:latin typeface="Arial" panose="020B0604020202020204" pitchFamily="34" charset="0"/>
                  <a:cs typeface="Arial" panose="020B0604020202020204" pitchFamily="34" charset="0"/>
                </a:rPr>
                <a:t>Δ</a:t>
              </a:r>
              <a:r>
                <a:rPr lang="en-US" sz="4000" b="1" dirty="0">
                  <a:solidFill>
                    <a:srgbClr val="00B0F0"/>
                  </a:solidFill>
                  <a:latin typeface="Arial" panose="020B0604020202020204" pitchFamily="34" charset="0"/>
                  <a:cs typeface="Arial" panose="020B0604020202020204" pitchFamily="34" charset="0"/>
                </a:rPr>
                <a:t>AMB </a:t>
              </a:r>
              <a:r>
                <a:rPr lang="en-US" sz="4000" b="1" dirty="0" err="1">
                  <a:solidFill>
                    <a:srgbClr val="00B0F0"/>
                  </a:solidFill>
                  <a:latin typeface="Arial" panose="020B0604020202020204" pitchFamily="34" charset="0"/>
                  <a:cs typeface="Arial" panose="020B0604020202020204" pitchFamily="34" charset="0"/>
                </a:rPr>
                <a:t>có:AI</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là</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tia</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phân</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giác</a:t>
              </a:r>
              <a:r>
                <a:rPr lang="en-US" sz="4000" b="1" dirty="0">
                  <a:solidFill>
                    <a:srgbClr val="00B0F0"/>
                  </a:solidFill>
                  <a:latin typeface="Arial" panose="020B0604020202020204" pitchFamily="34" charset="0"/>
                  <a:cs typeface="Arial" panose="020B0604020202020204" pitchFamily="34" charset="0"/>
                </a:rPr>
                <a:t> của</a:t>
              </a:r>
            </a:p>
            <a:p>
              <a:pPr>
                <a:lnSpc>
                  <a:spcPct val="150000"/>
                </a:lnSpc>
              </a:pPr>
              <a:r>
                <a:rPr lang="en-US" sz="4000" b="1" dirty="0">
                  <a:solidFill>
                    <a:srgbClr val="00B0F0"/>
                  </a:solidFill>
                  <a:latin typeface="Arial" panose="020B0604020202020204" pitchFamily="34" charset="0"/>
                  <a:cs typeface="Arial" panose="020B0604020202020204" pitchFamily="34" charset="0"/>
                </a:rPr>
                <a:t>                       MI </a:t>
              </a:r>
              <a:r>
                <a:rPr lang="en-US" sz="4000" b="1" dirty="0" err="1">
                  <a:solidFill>
                    <a:srgbClr val="00B0F0"/>
                  </a:solidFill>
                  <a:latin typeface="Arial" panose="020B0604020202020204" pitchFamily="34" charset="0"/>
                  <a:cs typeface="Arial" panose="020B0604020202020204" pitchFamily="34" charset="0"/>
                </a:rPr>
                <a:t>là</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tia</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phân</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giác</a:t>
              </a:r>
              <a:r>
                <a:rPr lang="en-US" sz="4000" b="1" dirty="0">
                  <a:solidFill>
                    <a:srgbClr val="00B0F0"/>
                  </a:solidFill>
                  <a:latin typeface="Arial" panose="020B0604020202020204" pitchFamily="34" charset="0"/>
                  <a:cs typeface="Arial" panose="020B0604020202020204" pitchFamily="34" charset="0"/>
                </a:rPr>
                <a:t> của          (I </a:t>
              </a:r>
              <a:r>
                <a:rPr lang="en-US" sz="4000" b="1" dirty="0">
                  <a:solidFill>
                    <a:srgbClr val="00B0F0"/>
                  </a:solidFill>
                  <a:latin typeface="Arial" panose="020B0604020202020204" pitchFamily="34" charset="0"/>
                  <a:cs typeface="Arial" panose="020B0604020202020204" pitchFamily="34" charset="0"/>
                  <a:sym typeface="Symbol" panose="05050102010706020507" pitchFamily="18" charset="2"/>
                </a:rPr>
                <a:t> MO)</a:t>
              </a:r>
              <a:r>
                <a:rPr lang="en-US" sz="4000" b="1" dirty="0">
                  <a:solidFill>
                    <a:srgbClr val="00B0F0"/>
                  </a:solidFill>
                  <a:latin typeface="Arial" panose="020B0604020202020204" pitchFamily="34" charset="0"/>
                  <a:cs typeface="Arial" panose="020B0604020202020204" pitchFamily="34" charset="0"/>
                </a:rPr>
                <a:t>                </a:t>
              </a:r>
            </a:p>
          </p:txBody>
        </p:sp>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859BB3F4-B2E0-8F6F-6E19-8C5A74EC6447}"/>
                    </a:ext>
                  </a:extLst>
                </p:cNvPr>
                <p:cNvSpPr txBox="1"/>
                <p:nvPr/>
              </p:nvSpPr>
              <p:spPr>
                <a:xfrm>
                  <a:off x="11704561" y="3683762"/>
                  <a:ext cx="1710267" cy="72853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4000" i="1" smtClean="0">
                                <a:solidFill>
                                  <a:srgbClr val="836967"/>
                                </a:solidFill>
                                <a:latin typeface="Cambria Math" panose="02040503050406030204" pitchFamily="18" charset="0"/>
                              </a:rPr>
                            </m:ctrlPr>
                          </m:accPr>
                          <m:e>
                            <m:r>
                              <a:rPr lang="en-US" sz="4000" i="1">
                                <a:latin typeface="Cambria Math" panose="02040503050406030204" pitchFamily="18" charset="0"/>
                              </a:rPr>
                              <m:t>𝐴</m:t>
                            </m:r>
                            <m:r>
                              <a:rPr lang="en-US" sz="4000" b="0" i="1" smtClean="0">
                                <a:latin typeface="Cambria Math" panose="02040503050406030204" pitchFamily="18" charset="0"/>
                              </a:rPr>
                              <m:t>𝑀</m:t>
                            </m:r>
                            <m:r>
                              <a:rPr lang="en-US" sz="4000" i="1">
                                <a:latin typeface="Cambria Math" panose="02040503050406030204" pitchFamily="18" charset="0"/>
                              </a:rPr>
                              <m:t>𝐵</m:t>
                            </m:r>
                          </m:e>
                        </m:acc>
                      </m:oMath>
                    </m:oMathPara>
                  </a14:m>
                  <a:endParaRPr lang="en-US" sz="4000" dirty="0">
                    <a:latin typeface="Bookshelf Symbol 7" panose="05010101010101010101" pitchFamily="2" charset="2"/>
                  </a:endParaRPr>
                </a:p>
              </p:txBody>
            </p:sp>
          </mc:Choice>
          <mc:Fallback xmlns="">
            <p:sp>
              <p:nvSpPr>
                <p:cNvPr id="35" name="TextBox 34">
                  <a:extLst>
                    <a:ext uri="{FF2B5EF4-FFF2-40B4-BE49-F238E27FC236}">
                      <a16:creationId xmlns:a16="http://schemas.microsoft.com/office/drawing/2014/main" id="{859BB3F4-B2E0-8F6F-6E19-8C5A74EC6447}"/>
                    </a:ext>
                  </a:extLst>
                </p:cNvPr>
                <p:cNvSpPr txBox="1">
                  <a:spLocks noRot="1" noChangeAspect="1" noMove="1" noResize="1" noEditPoints="1" noAdjustHandles="1" noChangeArrowheads="1" noChangeShapeType="1" noTextEdit="1"/>
                </p:cNvSpPr>
                <p:nvPr/>
              </p:nvSpPr>
              <p:spPr>
                <a:xfrm>
                  <a:off x="11704561" y="3683762"/>
                  <a:ext cx="1710267" cy="728533"/>
                </a:xfrm>
                <a:prstGeom prst="rect">
                  <a:avLst/>
                </a:prstGeom>
                <a:blipFill>
                  <a:blip r:embed="rId9"/>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3674739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anim calcmode="lin" valueType="num">
                                      <p:cBhvr>
                                        <p:cTn id="22" dur="1000" fill="hold"/>
                                        <p:tgtEl>
                                          <p:spTgt spid="15"/>
                                        </p:tgtEl>
                                        <p:attrNameLst>
                                          <p:attrName>ppt_x</p:attrName>
                                        </p:attrNameLst>
                                      </p:cBhvr>
                                      <p:tavLst>
                                        <p:tav tm="0">
                                          <p:val>
                                            <p:strVal val="#ppt_x"/>
                                          </p:val>
                                        </p:tav>
                                        <p:tav tm="100000">
                                          <p:val>
                                            <p:strVal val="#ppt_x"/>
                                          </p:val>
                                        </p:tav>
                                      </p:tavLst>
                                    </p:anim>
                                    <p:anim calcmode="lin" valueType="num">
                                      <p:cBhvr>
                                        <p:cTn id="2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fade">
                                      <p:cBhvr>
                                        <p:cTn id="28" dur="1000"/>
                                        <p:tgtEl>
                                          <p:spTgt spid="31"/>
                                        </p:tgtEl>
                                      </p:cBhvr>
                                    </p:animEffect>
                                    <p:anim calcmode="lin" valueType="num">
                                      <p:cBhvr>
                                        <p:cTn id="29" dur="1000" fill="hold"/>
                                        <p:tgtEl>
                                          <p:spTgt spid="31"/>
                                        </p:tgtEl>
                                        <p:attrNameLst>
                                          <p:attrName>ppt_x</p:attrName>
                                        </p:attrNameLst>
                                      </p:cBhvr>
                                      <p:tavLst>
                                        <p:tav tm="0">
                                          <p:val>
                                            <p:strVal val="#ppt_x"/>
                                          </p:val>
                                        </p:tav>
                                        <p:tav tm="100000">
                                          <p:val>
                                            <p:strVal val="#ppt_x"/>
                                          </p:val>
                                        </p:tav>
                                      </p:tavLst>
                                    </p:anim>
                                    <p:anim calcmode="lin" valueType="num">
                                      <p:cBhvr>
                                        <p:cTn id="30"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1000"/>
                                        <p:tgtEl>
                                          <p:spTgt spid="21"/>
                                        </p:tgtEl>
                                      </p:cBhvr>
                                    </p:animEffect>
                                    <p:anim calcmode="lin" valueType="num">
                                      <p:cBhvr>
                                        <p:cTn id="36" dur="1000" fill="hold"/>
                                        <p:tgtEl>
                                          <p:spTgt spid="21"/>
                                        </p:tgtEl>
                                        <p:attrNameLst>
                                          <p:attrName>ppt_x</p:attrName>
                                        </p:attrNameLst>
                                      </p:cBhvr>
                                      <p:tavLst>
                                        <p:tav tm="0">
                                          <p:val>
                                            <p:strVal val="#ppt_x"/>
                                          </p:val>
                                        </p:tav>
                                        <p:tav tm="100000">
                                          <p:val>
                                            <p:strVal val="#ppt_x"/>
                                          </p:val>
                                        </p:tav>
                                      </p:tavLst>
                                    </p:anim>
                                    <p:anim calcmode="lin" valueType="num">
                                      <p:cBhvr>
                                        <p:cTn id="37"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srcRect/>
          <a:stretch>
            <a:fillRect/>
          </a:stretch>
        </p:blipFill>
        <p:spPr>
          <a:xfrm>
            <a:off x="1905000" y="1034133"/>
            <a:ext cx="14935200" cy="8561051"/>
          </a:xfrm>
          <a:prstGeom prst="rect">
            <a:avLst/>
          </a:prstGeom>
        </p:spPr>
      </p:pic>
      <p:sp>
        <p:nvSpPr>
          <p:cNvPr id="20" name="Google Shape;132;p3"/>
          <p:cNvSpPr/>
          <p:nvPr/>
        </p:nvSpPr>
        <p:spPr>
          <a:xfrm>
            <a:off x="2286000" y="1638300"/>
            <a:ext cx="14173200" cy="1938952"/>
          </a:xfrm>
          <a:prstGeom prst="rect">
            <a:avLst/>
          </a:prstGeom>
          <a:noFill/>
          <a:ln>
            <a:noFill/>
          </a:ln>
        </p:spPr>
        <p:txBody>
          <a:bodyPr spcFirstLastPara="1" wrap="square" lIns="91425" tIns="45700" rIns="91425" bIns="45700" anchor="t" anchorCtr="0">
            <a:spAutoFit/>
          </a:bodyPr>
          <a:lstStyle/>
          <a:p>
            <a:pPr lvl="0" algn="ctr">
              <a:lnSpc>
                <a:spcPct val="150000"/>
              </a:lnSpc>
            </a:pPr>
            <a:r>
              <a:rPr lang="vi-VN" sz="7700" b="1" dirty="0">
                <a:solidFill>
                  <a:schemeClr val="bg1"/>
                </a:solidFill>
                <a:latin typeface="Arial"/>
                <a:ea typeface="Arial"/>
                <a:cs typeface="Arial"/>
                <a:sym typeface="Arial"/>
              </a:rPr>
              <a:t>CHƯƠNG </a:t>
            </a:r>
            <a:r>
              <a:rPr lang="en-US" sz="7700" b="1" dirty="0">
                <a:solidFill>
                  <a:schemeClr val="bg1"/>
                </a:solidFill>
                <a:latin typeface="Arial"/>
                <a:ea typeface="Arial"/>
                <a:cs typeface="Arial"/>
                <a:sym typeface="Arial"/>
              </a:rPr>
              <a:t>V</a:t>
            </a:r>
            <a:r>
              <a:rPr lang="vi-VN" sz="7700" b="1" dirty="0">
                <a:solidFill>
                  <a:schemeClr val="bg1"/>
                </a:solidFill>
                <a:latin typeface="Arial"/>
                <a:ea typeface="Arial"/>
                <a:cs typeface="Arial"/>
                <a:sym typeface="Arial"/>
              </a:rPr>
              <a:t>:</a:t>
            </a:r>
            <a:r>
              <a:rPr lang="en-US" sz="7700" b="1" dirty="0">
                <a:solidFill>
                  <a:schemeClr val="bg1"/>
                </a:solidFill>
                <a:latin typeface="Arial"/>
                <a:ea typeface="Arial"/>
                <a:cs typeface="Arial"/>
                <a:sym typeface="Arial"/>
              </a:rPr>
              <a:t> </a:t>
            </a:r>
            <a:r>
              <a:rPr lang="en-US" sz="8000" b="1" dirty="0">
                <a:solidFill>
                  <a:schemeClr val="bg1"/>
                </a:solidFill>
                <a:latin typeface="Arial"/>
                <a:ea typeface="Arial"/>
                <a:cs typeface="Arial"/>
                <a:sym typeface="Arial"/>
              </a:rPr>
              <a:t>ĐƯỜNG TRÒN</a:t>
            </a:r>
            <a:r>
              <a:rPr lang="en-US" sz="7700" b="1" dirty="0">
                <a:solidFill>
                  <a:schemeClr val="bg1"/>
                </a:solidFill>
                <a:latin typeface="Arial"/>
                <a:ea typeface="Arial"/>
                <a:cs typeface="Arial"/>
                <a:sym typeface="Arial"/>
              </a:rPr>
              <a:t> </a:t>
            </a:r>
            <a:endParaRPr sz="7700" dirty="0">
              <a:solidFill>
                <a:schemeClr val="bg1"/>
              </a:solidFill>
              <a:latin typeface="Calibri"/>
              <a:ea typeface="Calibri"/>
              <a:cs typeface="Calibri"/>
              <a:sym typeface="Calibri"/>
            </a:endParaRPr>
          </a:p>
        </p:txBody>
      </p:sp>
      <p:sp>
        <p:nvSpPr>
          <p:cNvPr id="21" name="Google Shape;133;p3"/>
          <p:cNvSpPr/>
          <p:nvPr/>
        </p:nvSpPr>
        <p:spPr>
          <a:xfrm>
            <a:off x="3610753" y="5096026"/>
            <a:ext cx="11523694" cy="3554779"/>
          </a:xfrm>
          <a:prstGeom prst="rect">
            <a:avLst/>
          </a:prstGeom>
          <a:noFill/>
          <a:ln>
            <a:noFill/>
          </a:ln>
        </p:spPr>
        <p:txBody>
          <a:bodyPr spcFirstLastPara="1" wrap="square" lIns="91425" tIns="45700" rIns="91425" bIns="45700" anchor="t" anchorCtr="0">
            <a:spAutoFit/>
          </a:bodyPr>
          <a:lstStyle/>
          <a:p>
            <a:pPr lvl="0" algn="ctr">
              <a:lnSpc>
                <a:spcPct val="150000"/>
              </a:lnSpc>
            </a:pPr>
            <a:r>
              <a:rPr lang="en-US" sz="7500" b="1" dirty="0">
                <a:solidFill>
                  <a:srgbClr val="FFFF00"/>
                </a:solidFill>
                <a:latin typeface="Arial"/>
                <a:ea typeface="Arial"/>
                <a:cs typeface="Arial"/>
                <a:sym typeface="Arial"/>
              </a:rPr>
              <a:t>BÀI 3: TIẾP TUYẾN CỦA ĐƯỜNG TRÒN</a:t>
            </a:r>
            <a:endParaRPr sz="7500" b="1" dirty="0">
              <a:solidFill>
                <a:srgbClr val="FFFF00"/>
              </a:solidFill>
              <a:latin typeface="Calibri"/>
              <a:ea typeface="Calibri"/>
              <a:cs typeface="Calibri"/>
              <a:sym typeface="Calibri"/>
            </a:endParaRPr>
          </a:p>
        </p:txBody>
      </p:sp>
      <p:pic>
        <p:nvPicPr>
          <p:cNvPr id="5" name="Picture 4"/>
          <p:cNvPicPr>
            <a:picLocks noChangeAspect="1"/>
          </p:cNvPicPr>
          <p:nvPr/>
        </p:nvPicPr>
        <p:blipFill>
          <a:blip r:embed="rId3"/>
          <a:stretch>
            <a:fillRect/>
          </a:stretch>
        </p:blipFill>
        <p:spPr>
          <a:xfrm>
            <a:off x="158980" y="4898664"/>
            <a:ext cx="3339640" cy="4895236"/>
          </a:xfrm>
          <a:prstGeom prst="rect">
            <a:avLst/>
          </a:prstGeom>
        </p:spPr>
      </p:pic>
      <p:pic>
        <p:nvPicPr>
          <p:cNvPr id="12" name="Picture 4"/>
          <p:cNvPicPr>
            <a:picLocks noChangeAspect="1"/>
          </p:cNvPicPr>
          <p:nvPr/>
        </p:nvPicPr>
        <p:blipFill>
          <a:blip r:embed="rId4"/>
          <a:srcRect/>
          <a:stretch>
            <a:fillRect/>
          </a:stretch>
        </p:blipFill>
        <p:spPr>
          <a:xfrm flipH="1">
            <a:off x="14666613" y="210037"/>
            <a:ext cx="3478543" cy="1917547"/>
          </a:xfrm>
          <a:prstGeom prst="rect">
            <a:avLst/>
          </a:prstGeom>
        </p:spPr>
      </p:pic>
    </p:spTree>
  </p:cSld>
  <p:clrMapOvr>
    <a:masterClrMapping/>
  </p:clrMapOvr>
  <p:transition spd="med">
    <p:comb/>
  </p:transition>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C2DA411-746D-416C-C670-B2E90D8FA44D}"/>
              </a:ext>
            </a:extLst>
          </p:cNvPr>
          <p:cNvSpPr txBox="1"/>
          <p:nvPr/>
        </p:nvSpPr>
        <p:spPr>
          <a:xfrm>
            <a:off x="381000" y="342900"/>
            <a:ext cx="17449800" cy="901593"/>
          </a:xfrm>
          <a:prstGeom prst="rect">
            <a:avLst/>
          </a:prstGeom>
          <a:noFill/>
        </p:spPr>
        <p:txBody>
          <a:bodyPr wrap="square">
            <a:spAutoFit/>
          </a:bodyPr>
          <a:lstStyle/>
          <a:p>
            <a:pPr>
              <a:lnSpc>
                <a:spcPct val="150000"/>
              </a:lnSpc>
            </a:pPr>
            <a:r>
              <a:rPr lang="en-US" sz="4000" b="1" dirty="0">
                <a:solidFill>
                  <a:srgbClr val="FF0000"/>
                </a:solidFill>
                <a:latin typeface="Arial" panose="020B0604020202020204" pitchFamily="34" charset="0"/>
                <a:cs typeface="Arial" panose="020B0604020202020204" pitchFamily="34" charset="0"/>
              </a:rPr>
              <a:t>Bài 4/ 110 SGK:</a:t>
            </a:r>
            <a:endParaRPr lang="en-US" sz="4000" dirty="0">
              <a:latin typeface="Arial" panose="020B0604020202020204" pitchFamily="34" charset="0"/>
              <a:cs typeface="Arial" panose="020B0604020202020204" pitchFamily="34" charset="0"/>
            </a:endParaRPr>
          </a:p>
        </p:txBody>
      </p:sp>
      <p:grpSp>
        <p:nvGrpSpPr>
          <p:cNvPr id="23" name="Google Shape;305;p14">
            <a:extLst>
              <a:ext uri="{FF2B5EF4-FFF2-40B4-BE49-F238E27FC236}">
                <a16:creationId xmlns:a16="http://schemas.microsoft.com/office/drawing/2014/main" id="{75E1379C-FB7F-3A08-8A4A-B5599D0EB63F}"/>
              </a:ext>
            </a:extLst>
          </p:cNvPr>
          <p:cNvGrpSpPr/>
          <p:nvPr/>
        </p:nvGrpSpPr>
        <p:grpSpPr>
          <a:xfrm flipH="1">
            <a:off x="8594109" y="3663174"/>
            <a:ext cx="2351174" cy="1289304"/>
            <a:chOff x="7837953" y="804641"/>
            <a:chExt cx="2022200" cy="1289304"/>
          </a:xfrm>
        </p:grpSpPr>
        <p:pic>
          <p:nvPicPr>
            <p:cNvPr id="24" name="Google Shape;306;p14">
              <a:extLst>
                <a:ext uri="{FF2B5EF4-FFF2-40B4-BE49-F238E27FC236}">
                  <a16:creationId xmlns:a16="http://schemas.microsoft.com/office/drawing/2014/main" id="{A981520A-EB66-FC2B-4D3F-51382E73E636}"/>
                </a:ext>
              </a:extLst>
            </p:cNvPr>
            <p:cNvPicPr preferRelativeResize="0"/>
            <p:nvPr/>
          </p:nvPicPr>
          <p:blipFill rotWithShape="1">
            <a:blip r:embed="rId2">
              <a:alphaModFix/>
            </a:blip>
            <a:srcRect/>
            <a:stretch/>
          </p:blipFill>
          <p:spPr>
            <a:xfrm>
              <a:off x="7974522" y="804641"/>
              <a:ext cx="1828800" cy="1289304"/>
            </a:xfrm>
            <a:prstGeom prst="rect">
              <a:avLst/>
            </a:prstGeom>
            <a:noFill/>
            <a:ln>
              <a:noFill/>
            </a:ln>
          </p:spPr>
        </p:pic>
        <p:sp>
          <p:nvSpPr>
            <p:cNvPr id="25" name="Google Shape;307;p14">
              <a:extLst>
                <a:ext uri="{FF2B5EF4-FFF2-40B4-BE49-F238E27FC236}">
                  <a16:creationId xmlns:a16="http://schemas.microsoft.com/office/drawing/2014/main" id="{51E830FA-ECA7-7939-216B-AB58EEEF44C0}"/>
                </a:ext>
              </a:extLst>
            </p:cNvPr>
            <p:cNvSpPr txBox="1"/>
            <p:nvPr/>
          </p:nvSpPr>
          <p:spPr>
            <a:xfrm>
              <a:off x="7837953" y="873633"/>
              <a:ext cx="2022200"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pic>
        <p:nvPicPr>
          <p:cNvPr id="2" name="Picture 1">
            <a:extLst>
              <a:ext uri="{FF2B5EF4-FFF2-40B4-BE49-F238E27FC236}">
                <a16:creationId xmlns:a16="http://schemas.microsoft.com/office/drawing/2014/main" id="{7ADD2266-E1D0-50E4-6C87-D7C9AC9ED4F0}"/>
              </a:ext>
            </a:extLst>
          </p:cNvPr>
          <p:cNvPicPr>
            <a:picLocks noChangeAspect="1"/>
          </p:cNvPicPr>
          <p:nvPr/>
        </p:nvPicPr>
        <p:blipFill rotWithShape="1">
          <a:blip r:embed="rId3"/>
          <a:srcRect l="4328" t="3448"/>
          <a:stretch/>
        </p:blipFill>
        <p:spPr>
          <a:xfrm>
            <a:off x="491066" y="1409700"/>
            <a:ext cx="17463493" cy="8534400"/>
          </a:xfrm>
          <a:prstGeom prst="rect">
            <a:avLst/>
          </a:prstGeom>
        </p:spPr>
      </p:pic>
    </p:spTree>
    <p:extLst>
      <p:ext uri="{BB962C8B-B14F-4D97-AF65-F5344CB8AC3E}">
        <p14:creationId xmlns:p14="http://schemas.microsoft.com/office/powerpoint/2010/main" val="3699831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C2DA411-746D-416C-C670-B2E90D8FA44D}"/>
              </a:ext>
            </a:extLst>
          </p:cNvPr>
          <p:cNvSpPr txBox="1"/>
          <p:nvPr/>
        </p:nvSpPr>
        <p:spPr>
          <a:xfrm>
            <a:off x="381000" y="342900"/>
            <a:ext cx="17449800" cy="901593"/>
          </a:xfrm>
          <a:prstGeom prst="rect">
            <a:avLst/>
          </a:prstGeom>
          <a:noFill/>
        </p:spPr>
        <p:txBody>
          <a:bodyPr wrap="square">
            <a:spAutoFit/>
          </a:bodyPr>
          <a:lstStyle/>
          <a:p>
            <a:pPr>
              <a:lnSpc>
                <a:spcPct val="150000"/>
              </a:lnSpc>
            </a:pPr>
            <a:r>
              <a:rPr lang="en-US" sz="4000" b="1" dirty="0">
                <a:solidFill>
                  <a:srgbClr val="FF0000"/>
                </a:solidFill>
                <a:latin typeface="Arial" panose="020B0604020202020204" pitchFamily="34" charset="0"/>
                <a:cs typeface="Arial" panose="020B0604020202020204" pitchFamily="34" charset="0"/>
              </a:rPr>
              <a:t>Bài 4/ 110 SGK:</a:t>
            </a:r>
            <a:endParaRPr lang="en-US" sz="4000" dirty="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7ADD2266-E1D0-50E4-6C87-D7C9AC9ED4F0}"/>
              </a:ext>
            </a:extLst>
          </p:cNvPr>
          <p:cNvPicPr>
            <a:picLocks noChangeAspect="1"/>
          </p:cNvPicPr>
          <p:nvPr/>
        </p:nvPicPr>
        <p:blipFill rotWithShape="1">
          <a:blip r:embed="rId2"/>
          <a:srcRect l="72605" t="3448" b="32759"/>
          <a:stretch/>
        </p:blipFill>
        <p:spPr>
          <a:xfrm>
            <a:off x="12954000" y="1409700"/>
            <a:ext cx="5000559" cy="5638800"/>
          </a:xfrm>
          <a:prstGeom prst="rect">
            <a:avLst/>
          </a:prstGeom>
        </p:spPr>
      </p:pic>
      <p:grpSp>
        <p:nvGrpSpPr>
          <p:cNvPr id="11" name="Group 10">
            <a:extLst>
              <a:ext uri="{FF2B5EF4-FFF2-40B4-BE49-F238E27FC236}">
                <a16:creationId xmlns:a16="http://schemas.microsoft.com/office/drawing/2014/main" id="{DB6B75DA-306B-58B3-925A-78ECD9D70627}"/>
              </a:ext>
            </a:extLst>
          </p:cNvPr>
          <p:cNvGrpSpPr/>
          <p:nvPr/>
        </p:nvGrpSpPr>
        <p:grpSpPr>
          <a:xfrm>
            <a:off x="609600" y="1211832"/>
            <a:ext cx="12725400" cy="1408494"/>
            <a:chOff x="609600" y="1211832"/>
            <a:chExt cx="12725400" cy="1408494"/>
          </a:xfrm>
        </p:grpSpPr>
        <p:sp>
          <p:nvSpPr>
            <p:cNvPr id="4" name="TextBox 3">
              <a:extLst>
                <a:ext uri="{FF2B5EF4-FFF2-40B4-BE49-F238E27FC236}">
                  <a16:creationId xmlns:a16="http://schemas.microsoft.com/office/drawing/2014/main" id="{573DA4FC-6893-4DDF-A6B5-38658CF0FE43}"/>
                </a:ext>
              </a:extLst>
            </p:cNvPr>
            <p:cNvSpPr txBox="1"/>
            <p:nvPr/>
          </p:nvSpPr>
          <p:spPr>
            <a:xfrm>
              <a:off x="609600" y="1244493"/>
              <a:ext cx="12725400" cy="901593"/>
            </a:xfrm>
            <a:prstGeom prst="rect">
              <a:avLst/>
            </a:prstGeom>
            <a:noFill/>
          </p:spPr>
          <p:txBody>
            <a:bodyPr wrap="square">
              <a:spAutoFit/>
            </a:bodyPr>
            <a:lstStyle/>
            <a:p>
              <a:pPr>
                <a:lnSpc>
                  <a:spcPct val="150000"/>
                </a:lnSpc>
              </a:pPr>
              <a:r>
                <a:rPr lang="en-US" sz="4000" dirty="0">
                  <a:latin typeface="Arial" panose="020B0604020202020204" pitchFamily="34" charset="0"/>
                  <a:cs typeface="Arial" panose="020B0604020202020204" pitchFamily="34" charset="0"/>
                </a:rPr>
                <a:t>Ta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a:t>
              </a:r>
            </a:p>
          </p:txBody>
        </p:sp>
        <p:graphicFrame>
          <p:nvGraphicFramePr>
            <p:cNvPr id="5" name="Object 4">
              <a:extLst>
                <a:ext uri="{FF2B5EF4-FFF2-40B4-BE49-F238E27FC236}">
                  <a16:creationId xmlns:a16="http://schemas.microsoft.com/office/drawing/2014/main" id="{9ED72C79-5204-1431-B153-DF5332420F99}"/>
                </a:ext>
              </a:extLst>
            </p:cNvPr>
            <p:cNvGraphicFramePr>
              <a:graphicFrameLocks noChangeAspect="1"/>
            </p:cNvGraphicFramePr>
            <p:nvPr>
              <p:extLst>
                <p:ext uri="{D42A27DB-BD31-4B8C-83A1-F6EECF244321}">
                  <p14:modId xmlns:p14="http://schemas.microsoft.com/office/powerpoint/2010/main" val="240467226"/>
                </p:ext>
              </p:extLst>
            </p:nvPr>
          </p:nvGraphicFramePr>
          <p:xfrm>
            <a:off x="2356008" y="1211832"/>
            <a:ext cx="10631859" cy="1408494"/>
          </p:xfrm>
          <a:graphic>
            <a:graphicData uri="http://schemas.openxmlformats.org/presentationml/2006/ole">
              <mc:AlternateContent xmlns:mc="http://schemas.openxmlformats.org/markup-compatibility/2006">
                <mc:Choice xmlns:v="urn:schemas-microsoft-com:vml" Requires="v">
                  <p:oleObj name="Equation" r:id="rId3" imgW="2971800" imgH="393480" progId="Equation.DSMT4">
                    <p:embed/>
                  </p:oleObj>
                </mc:Choice>
                <mc:Fallback>
                  <p:oleObj name="Equation" r:id="rId3" imgW="2971800" imgH="393480" progId="Equation.DSMT4">
                    <p:embed/>
                    <p:pic>
                      <p:nvPicPr>
                        <p:cNvPr id="0" name=""/>
                        <p:cNvPicPr/>
                        <p:nvPr/>
                      </p:nvPicPr>
                      <p:blipFill>
                        <a:blip r:embed="rId4"/>
                        <a:stretch>
                          <a:fillRect/>
                        </a:stretch>
                      </p:blipFill>
                      <p:spPr>
                        <a:xfrm>
                          <a:off x="2356008" y="1211832"/>
                          <a:ext cx="10631859" cy="1408494"/>
                        </a:xfrm>
                        <a:prstGeom prst="rect">
                          <a:avLst/>
                        </a:prstGeom>
                      </p:spPr>
                    </p:pic>
                  </p:oleObj>
                </mc:Fallback>
              </mc:AlternateContent>
            </a:graphicData>
          </a:graphic>
        </p:graphicFrame>
      </p:grpSp>
      <p:graphicFrame>
        <p:nvGraphicFramePr>
          <p:cNvPr id="6" name="Object 5">
            <a:extLst>
              <a:ext uri="{FF2B5EF4-FFF2-40B4-BE49-F238E27FC236}">
                <a16:creationId xmlns:a16="http://schemas.microsoft.com/office/drawing/2014/main" id="{16AA11C6-2A25-0686-8687-6AF591541A74}"/>
              </a:ext>
            </a:extLst>
          </p:cNvPr>
          <p:cNvGraphicFramePr>
            <a:graphicFrameLocks noChangeAspect="1"/>
          </p:cNvGraphicFramePr>
          <p:nvPr>
            <p:extLst>
              <p:ext uri="{D42A27DB-BD31-4B8C-83A1-F6EECF244321}">
                <p14:modId xmlns:p14="http://schemas.microsoft.com/office/powerpoint/2010/main" val="3267819282"/>
              </p:ext>
            </p:extLst>
          </p:nvPr>
        </p:nvGraphicFramePr>
        <p:xfrm>
          <a:off x="2186781" y="3457441"/>
          <a:ext cx="4271963" cy="727075"/>
        </p:xfrm>
        <a:graphic>
          <a:graphicData uri="http://schemas.openxmlformats.org/presentationml/2006/ole">
            <mc:AlternateContent xmlns:mc="http://schemas.openxmlformats.org/markup-compatibility/2006">
              <mc:Choice xmlns:v="urn:schemas-microsoft-com:vml" Requires="v">
                <p:oleObj name="Equation" r:id="rId5" imgW="1193760" imgH="203040" progId="Equation.DSMT4">
                  <p:embed/>
                </p:oleObj>
              </mc:Choice>
              <mc:Fallback>
                <p:oleObj name="Equation" r:id="rId5" imgW="1193760" imgH="203040" progId="Equation.DSMT4">
                  <p:embed/>
                  <p:pic>
                    <p:nvPicPr>
                      <p:cNvPr id="5" name="Object 4">
                        <a:extLst>
                          <a:ext uri="{FF2B5EF4-FFF2-40B4-BE49-F238E27FC236}">
                            <a16:creationId xmlns:a16="http://schemas.microsoft.com/office/drawing/2014/main" id="{9ED72C79-5204-1431-B153-DF5332420F99}"/>
                          </a:ext>
                        </a:extLst>
                      </p:cNvPr>
                      <p:cNvPicPr/>
                      <p:nvPr/>
                    </p:nvPicPr>
                    <p:blipFill>
                      <a:blip r:embed="rId6"/>
                      <a:stretch>
                        <a:fillRect/>
                      </a:stretch>
                    </p:blipFill>
                    <p:spPr>
                      <a:xfrm>
                        <a:off x="2186781" y="3457441"/>
                        <a:ext cx="4271963" cy="727075"/>
                      </a:xfrm>
                      <a:prstGeom prst="rect">
                        <a:avLst/>
                      </a:prstGeom>
                    </p:spPr>
                  </p:pic>
                </p:oleObj>
              </mc:Fallback>
            </mc:AlternateContent>
          </a:graphicData>
        </a:graphic>
      </p:graphicFrame>
      <p:sp>
        <p:nvSpPr>
          <p:cNvPr id="7" name="TextBox 6">
            <a:extLst>
              <a:ext uri="{FF2B5EF4-FFF2-40B4-BE49-F238E27FC236}">
                <a16:creationId xmlns:a16="http://schemas.microsoft.com/office/drawing/2014/main" id="{AAA246DA-8CAB-758C-DB1E-53FD8A81F59E}"/>
              </a:ext>
            </a:extLst>
          </p:cNvPr>
          <p:cNvSpPr txBox="1"/>
          <p:nvPr/>
        </p:nvSpPr>
        <p:spPr>
          <a:xfrm>
            <a:off x="609600" y="2406650"/>
            <a:ext cx="12725400" cy="901593"/>
          </a:xfrm>
          <a:prstGeom prst="rect">
            <a:avLst/>
          </a:prstGeom>
          <a:noFill/>
        </p:spPr>
        <p:txBody>
          <a:bodyPr wrap="square">
            <a:spAutoFit/>
          </a:bodyPr>
          <a:lstStyle/>
          <a:p>
            <a:pPr>
              <a:lnSpc>
                <a:spcPct val="150000"/>
              </a:lnSpc>
            </a:pPr>
            <a:r>
              <a:rPr lang="en-US" sz="4000" dirty="0" err="1">
                <a:latin typeface="Arial" panose="020B0604020202020204" pitchFamily="34" charset="0"/>
                <a:cs typeface="Arial" panose="020B0604020202020204" pitchFamily="34" charset="0"/>
              </a:rPr>
              <a:t>Áp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dụng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định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lý</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Pythagore</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vào</a:t>
            </a:r>
            <a:r>
              <a:rPr lang="en-US" sz="4000" dirty="0">
                <a:latin typeface="Arial" panose="020B0604020202020204" pitchFamily="34" charset="0"/>
                <a:cs typeface="Arial" panose="020B0604020202020204" pitchFamily="34" charset="0"/>
              </a:rPr>
              <a:t> </a:t>
            </a:r>
            <a:r>
              <a:rPr lang="el-GR" sz="4000" dirty="0">
                <a:latin typeface="Arial" panose="020B0604020202020204" pitchFamily="34" charset="0"/>
                <a:cs typeface="Arial" panose="020B0604020202020204" pitchFamily="34" charset="0"/>
              </a:rPr>
              <a:t>Δ</a:t>
            </a:r>
            <a:r>
              <a:rPr lang="en-US" sz="4000" dirty="0">
                <a:latin typeface="Arial" panose="020B0604020202020204" pitchFamily="34" charset="0"/>
                <a:cs typeface="Arial" panose="020B0604020202020204" pitchFamily="34" charset="0"/>
              </a:rPr>
              <a:t>AOC </a:t>
            </a:r>
            <a:r>
              <a:rPr lang="en-US" sz="4000" dirty="0" err="1">
                <a:latin typeface="Arial" panose="020B0604020202020204" pitchFamily="34" charset="0"/>
                <a:cs typeface="Arial" panose="020B0604020202020204" pitchFamily="34" charset="0"/>
              </a:rPr>
              <a:t>vuông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tại</a:t>
            </a:r>
            <a:r>
              <a:rPr lang="en-US" sz="4000" dirty="0">
                <a:latin typeface="Arial" panose="020B0604020202020204" pitchFamily="34" charset="0"/>
                <a:cs typeface="Arial" panose="020B0604020202020204" pitchFamily="34" charset="0"/>
              </a:rPr>
              <a:t> C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a:t>
            </a:r>
          </a:p>
        </p:txBody>
      </p:sp>
      <p:graphicFrame>
        <p:nvGraphicFramePr>
          <p:cNvPr id="8" name="Object 7">
            <a:extLst>
              <a:ext uri="{FF2B5EF4-FFF2-40B4-BE49-F238E27FC236}">
                <a16:creationId xmlns:a16="http://schemas.microsoft.com/office/drawing/2014/main" id="{D267EF77-7CF6-7EDE-6623-1C91D0913394}"/>
              </a:ext>
            </a:extLst>
          </p:cNvPr>
          <p:cNvGraphicFramePr>
            <a:graphicFrameLocks noChangeAspect="1"/>
          </p:cNvGraphicFramePr>
          <p:nvPr>
            <p:extLst>
              <p:ext uri="{D42A27DB-BD31-4B8C-83A1-F6EECF244321}">
                <p14:modId xmlns:p14="http://schemas.microsoft.com/office/powerpoint/2010/main" val="1945547362"/>
              </p:ext>
            </p:extLst>
          </p:nvPr>
        </p:nvGraphicFramePr>
        <p:xfrm>
          <a:off x="1447800" y="4180283"/>
          <a:ext cx="6769100" cy="2547937"/>
        </p:xfrm>
        <a:graphic>
          <a:graphicData uri="http://schemas.openxmlformats.org/presentationml/2006/ole">
            <mc:AlternateContent xmlns:mc="http://schemas.openxmlformats.org/markup-compatibility/2006">
              <mc:Choice xmlns:v="urn:schemas-microsoft-com:vml" Requires="v">
                <p:oleObj name="Equation" r:id="rId7" imgW="1892160" imgH="711000" progId="Equation.DSMT4">
                  <p:embed/>
                </p:oleObj>
              </mc:Choice>
              <mc:Fallback>
                <p:oleObj name="Equation" r:id="rId7" imgW="1892160" imgH="711000" progId="Equation.DSMT4">
                  <p:embed/>
                  <p:pic>
                    <p:nvPicPr>
                      <p:cNvPr id="6" name="Object 5">
                        <a:extLst>
                          <a:ext uri="{FF2B5EF4-FFF2-40B4-BE49-F238E27FC236}">
                            <a16:creationId xmlns:a16="http://schemas.microsoft.com/office/drawing/2014/main" id="{16AA11C6-2A25-0686-8687-6AF591541A74}"/>
                          </a:ext>
                        </a:extLst>
                      </p:cNvPr>
                      <p:cNvPicPr/>
                      <p:nvPr/>
                    </p:nvPicPr>
                    <p:blipFill>
                      <a:blip r:embed="rId8"/>
                      <a:stretch>
                        <a:fillRect/>
                      </a:stretch>
                    </p:blipFill>
                    <p:spPr>
                      <a:xfrm>
                        <a:off x="1447800" y="4180283"/>
                        <a:ext cx="6769100" cy="2547937"/>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6FA27C47-06B0-D7AF-AFD6-FA09BD937947}"/>
              </a:ext>
            </a:extLst>
          </p:cNvPr>
          <p:cNvGraphicFramePr>
            <a:graphicFrameLocks noChangeAspect="1"/>
          </p:cNvGraphicFramePr>
          <p:nvPr>
            <p:extLst>
              <p:ext uri="{D42A27DB-BD31-4B8C-83A1-F6EECF244321}">
                <p14:modId xmlns:p14="http://schemas.microsoft.com/office/powerpoint/2010/main" val="1816296982"/>
              </p:ext>
            </p:extLst>
          </p:nvPr>
        </p:nvGraphicFramePr>
        <p:xfrm>
          <a:off x="1790701" y="6728220"/>
          <a:ext cx="3543300" cy="909637"/>
        </p:xfrm>
        <a:graphic>
          <a:graphicData uri="http://schemas.openxmlformats.org/presentationml/2006/ole">
            <mc:AlternateContent xmlns:mc="http://schemas.openxmlformats.org/markup-compatibility/2006">
              <mc:Choice xmlns:v="urn:schemas-microsoft-com:vml" Requires="v">
                <p:oleObj name="Equation" r:id="rId9" imgW="990360" imgH="253800" progId="Equation.DSMT4">
                  <p:embed/>
                </p:oleObj>
              </mc:Choice>
              <mc:Fallback>
                <p:oleObj name="Equation" r:id="rId9" imgW="990360" imgH="253800" progId="Equation.DSMT4">
                  <p:embed/>
                  <p:pic>
                    <p:nvPicPr>
                      <p:cNvPr id="8" name="Object 7">
                        <a:extLst>
                          <a:ext uri="{FF2B5EF4-FFF2-40B4-BE49-F238E27FC236}">
                            <a16:creationId xmlns:a16="http://schemas.microsoft.com/office/drawing/2014/main" id="{D267EF77-7CF6-7EDE-6623-1C91D0913394}"/>
                          </a:ext>
                        </a:extLst>
                      </p:cNvPr>
                      <p:cNvPicPr/>
                      <p:nvPr/>
                    </p:nvPicPr>
                    <p:blipFill>
                      <a:blip r:embed="rId10"/>
                      <a:stretch>
                        <a:fillRect/>
                      </a:stretch>
                    </p:blipFill>
                    <p:spPr>
                      <a:xfrm>
                        <a:off x="1790701" y="6728220"/>
                        <a:ext cx="3543300" cy="909637"/>
                      </a:xfrm>
                      <a:prstGeom prst="rect">
                        <a:avLst/>
                      </a:prstGeom>
                    </p:spPr>
                  </p:pic>
                </p:oleObj>
              </mc:Fallback>
            </mc:AlternateContent>
          </a:graphicData>
        </a:graphic>
      </p:graphicFrame>
    </p:spTree>
    <p:extLst>
      <p:ext uri="{BB962C8B-B14F-4D97-AF65-F5344CB8AC3E}">
        <p14:creationId xmlns:p14="http://schemas.microsoft.com/office/powerpoint/2010/main" val="210429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A338B63-8112-DAEC-1F19-4CEEB8C958C9}"/>
              </a:ext>
            </a:extLst>
          </p:cNvPr>
          <p:cNvPicPr>
            <a:picLocks noChangeAspect="1"/>
          </p:cNvPicPr>
          <p:nvPr/>
        </p:nvPicPr>
        <p:blipFill rotWithShape="1">
          <a:blip r:embed="rId2"/>
          <a:srcRect l="1328" t="3096" r="56884" b="11272"/>
          <a:stretch/>
        </p:blipFill>
        <p:spPr>
          <a:xfrm>
            <a:off x="10617200" y="2628900"/>
            <a:ext cx="7315200" cy="6850743"/>
          </a:xfrm>
          <a:prstGeom prst="rect">
            <a:avLst/>
          </a:prstGeom>
        </p:spPr>
      </p:pic>
      <p:grpSp>
        <p:nvGrpSpPr>
          <p:cNvPr id="2" name="Group 1">
            <a:extLst>
              <a:ext uri="{FF2B5EF4-FFF2-40B4-BE49-F238E27FC236}">
                <a16:creationId xmlns:a16="http://schemas.microsoft.com/office/drawing/2014/main" id="{09A90EAA-893F-954A-B8DE-D65D021B7313}"/>
              </a:ext>
            </a:extLst>
          </p:cNvPr>
          <p:cNvGrpSpPr/>
          <p:nvPr/>
        </p:nvGrpSpPr>
        <p:grpSpPr>
          <a:xfrm>
            <a:off x="419100" y="342900"/>
            <a:ext cx="17449800" cy="7364901"/>
            <a:chOff x="419100" y="342900"/>
            <a:chExt cx="17449800" cy="7364901"/>
          </a:xfrm>
        </p:grpSpPr>
        <p:sp>
          <p:nvSpPr>
            <p:cNvPr id="9" name="TextBox 8">
              <a:extLst>
                <a:ext uri="{FF2B5EF4-FFF2-40B4-BE49-F238E27FC236}">
                  <a16:creationId xmlns:a16="http://schemas.microsoft.com/office/drawing/2014/main" id="{BC2DA411-746D-416C-C670-B2E90D8FA44D}"/>
                </a:ext>
              </a:extLst>
            </p:cNvPr>
            <p:cNvSpPr txBox="1"/>
            <p:nvPr/>
          </p:nvSpPr>
          <p:spPr>
            <a:xfrm>
              <a:off x="419100" y="342900"/>
              <a:ext cx="17449800" cy="7364901"/>
            </a:xfrm>
            <a:prstGeom prst="rect">
              <a:avLst/>
            </a:prstGeom>
            <a:noFill/>
          </p:spPr>
          <p:txBody>
            <a:bodyPr wrap="square">
              <a:spAutoFit/>
            </a:bodyPr>
            <a:lstStyle/>
            <a:p>
              <a:pPr>
                <a:lnSpc>
                  <a:spcPct val="150000"/>
                </a:lnSpc>
              </a:pPr>
              <a:r>
                <a:rPr lang="en-US" sz="4000" b="1" dirty="0">
                  <a:solidFill>
                    <a:srgbClr val="FF0000"/>
                  </a:solidFill>
                  <a:latin typeface="Arial" panose="020B0604020202020204" pitchFamily="34" charset="0"/>
                  <a:cs typeface="Arial" panose="020B0604020202020204" pitchFamily="34" charset="0"/>
                </a:rPr>
                <a:t>Bài 5/ 110 SGK: </a:t>
              </a:r>
              <a:r>
                <a:rPr lang="en-US" sz="4000" dirty="0">
                  <a:latin typeface="Arial" panose="020B0604020202020204" pitchFamily="34" charset="0"/>
                  <a:cs typeface="Arial" panose="020B0604020202020204" pitchFamily="34" charset="0"/>
                </a:rPr>
                <a:t>Cho đường </a:t>
              </a:r>
              <a:r>
                <a:rPr lang="en-US" sz="4000" dirty="0" err="1">
                  <a:latin typeface="Arial" panose="020B0604020202020204" pitchFamily="34" charset="0"/>
                  <a:cs typeface="Arial" panose="020B0604020202020204" pitchFamily="34" charset="0"/>
                </a:rPr>
                <a:t>tròn</a:t>
              </a:r>
              <a:r>
                <a:rPr lang="en-US" sz="4000" dirty="0">
                  <a:latin typeface="Arial" panose="020B0604020202020204" pitchFamily="34" charset="0"/>
                  <a:cs typeface="Arial" panose="020B0604020202020204" pitchFamily="34" charset="0"/>
                </a:rPr>
                <a:t> (O; R) đường </a:t>
              </a:r>
              <a:r>
                <a:rPr lang="en-US" sz="4000" dirty="0" err="1">
                  <a:latin typeface="Arial" panose="020B0604020202020204" pitchFamily="34" charset="0"/>
                  <a:cs typeface="Arial" panose="020B0604020202020204" pitchFamily="34" charset="0"/>
                </a:rPr>
                <a:t>kính</a:t>
              </a:r>
              <a:r>
                <a:rPr lang="en-US" sz="4000" dirty="0">
                  <a:latin typeface="Arial" panose="020B0604020202020204" pitchFamily="34" charset="0"/>
                  <a:cs typeface="Arial" panose="020B0604020202020204" pitchFamily="34" charset="0"/>
                </a:rPr>
                <a:t> AB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các đường thẳng </a:t>
              </a:r>
              <a:r>
                <a:rPr lang="en-US" sz="4000" dirty="0" err="1">
                  <a:latin typeface="Arial" panose="020B0604020202020204" pitchFamily="34" charset="0"/>
                  <a:cs typeface="Arial" panose="020B0604020202020204" pitchFamily="34" charset="0"/>
                </a:rPr>
                <a:t>m,n,p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lần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lượt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tiếp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xúc</a:t>
              </a:r>
              <a:r>
                <a:rPr lang="en-US" sz="4000" dirty="0">
                  <a:latin typeface="Arial" panose="020B0604020202020204" pitchFamily="34" charset="0"/>
                  <a:cs typeface="Arial" panose="020B0604020202020204" pitchFamily="34" charset="0"/>
                </a:rPr>
                <a:t> với đường </a:t>
              </a:r>
              <a:r>
                <a:rPr lang="en-US" sz="4000" dirty="0" err="1">
                  <a:latin typeface="Arial" panose="020B0604020202020204" pitchFamily="34" charset="0"/>
                  <a:cs typeface="Arial" panose="020B0604020202020204" pitchFamily="34" charset="0"/>
                </a:rPr>
                <a:t>tròn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tại</a:t>
              </a:r>
              <a:r>
                <a:rPr lang="en-US" sz="4000" dirty="0">
                  <a:latin typeface="Arial" panose="020B0604020202020204" pitchFamily="34" charset="0"/>
                  <a:cs typeface="Arial" panose="020B0604020202020204" pitchFamily="34" charset="0"/>
                </a:rPr>
                <a:t> A, B, C.  </a:t>
              </a:r>
              <a:r>
                <a:rPr lang="en-US" sz="4000" dirty="0" err="1">
                  <a:latin typeface="Arial" panose="020B0604020202020204" pitchFamily="34" charset="0"/>
                  <a:cs typeface="Arial" panose="020B0604020202020204" pitchFamily="34" charset="0"/>
                </a:rPr>
                <a:t>Chứng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minh</a:t>
              </a:r>
              <a:r>
                <a:rPr lang="en-US" sz="4000" dirty="0">
                  <a:latin typeface="Arial" panose="020B0604020202020204" pitchFamily="34" charset="0"/>
                  <a:cs typeface="Arial" panose="020B0604020202020204" pitchFamily="34" charset="0"/>
                </a:rPr>
                <a:t>:</a:t>
              </a:r>
            </a:p>
            <a:p>
              <a:pPr marL="742950" indent="-742950">
                <a:lnSpc>
                  <a:spcPct val="150000"/>
                </a:lnSpc>
                <a:buAutoNum type="alphaLcParenR"/>
              </a:pPr>
              <a:r>
                <a:rPr lang="en-US" sz="4000" dirty="0">
                  <a:latin typeface="Arial" panose="020B0604020202020204" pitchFamily="34" charset="0"/>
                  <a:cs typeface="Arial" panose="020B0604020202020204" pitchFamily="34" charset="0"/>
                </a:rPr>
                <a:t>AD + BE = DE.</a:t>
              </a:r>
            </a:p>
            <a:p>
              <a:pPr marL="742950" indent="-742950">
                <a:lnSpc>
                  <a:spcPct val="150000"/>
                </a:lnSpc>
                <a:buAutoNum type="alphaLcParenR"/>
              </a:pP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endParaRPr lang="en-US" sz="4000" dirty="0">
                <a:latin typeface="Arial" panose="020B0604020202020204" pitchFamily="34" charset="0"/>
                <a:cs typeface="Arial" panose="020B0604020202020204" pitchFamily="34" charset="0"/>
              </a:endParaRPr>
            </a:p>
            <a:p>
              <a:pPr marL="742950" indent="-742950">
                <a:lnSpc>
                  <a:spcPct val="150000"/>
                </a:lnSpc>
                <a:buAutoNum type="alphaLcParenR"/>
              </a:pPr>
              <a:r>
                <a:rPr lang="en-US" sz="4000" dirty="0">
                  <a:latin typeface="Arial" panose="020B0604020202020204" pitchFamily="34" charset="0"/>
                  <a:cs typeface="Arial" panose="020B0604020202020204" pitchFamily="34" charset="0"/>
                </a:rPr>
                <a:t>Tam </a:t>
              </a:r>
              <a:r>
                <a:rPr lang="en-US" sz="4000" dirty="0" err="1">
                  <a:latin typeface="Arial" panose="020B0604020202020204" pitchFamily="34" charset="0"/>
                  <a:cs typeface="Arial" panose="020B0604020202020204" pitchFamily="34" charset="0"/>
                </a:rPr>
                <a:t>giác</a:t>
              </a:r>
              <a:r>
                <a:rPr lang="en-US" sz="4000" dirty="0">
                  <a:latin typeface="Arial" panose="020B0604020202020204" pitchFamily="34" charset="0"/>
                  <a:cs typeface="Arial" panose="020B0604020202020204" pitchFamily="34" charset="0"/>
                </a:rPr>
                <a:t> ODE </a:t>
              </a:r>
              <a:r>
                <a:rPr lang="en-US" sz="4000" dirty="0" err="1">
                  <a:latin typeface="Arial" panose="020B0604020202020204" pitchFamily="34" charset="0"/>
                  <a:cs typeface="Arial" panose="020B0604020202020204" pitchFamily="34" charset="0"/>
                </a:rPr>
                <a:t>vuông</a:t>
              </a:r>
              <a:r>
                <a:rPr lang="en-US" sz="4000" dirty="0">
                  <a:latin typeface="Arial" panose="020B0604020202020204" pitchFamily="34" charset="0"/>
                  <a:cs typeface="Arial" panose="020B0604020202020204" pitchFamily="34" charset="0"/>
                </a:rPr>
                <a:t>.</a:t>
              </a:r>
            </a:p>
            <a:p>
              <a:pPr>
                <a:lnSpc>
                  <a:spcPct val="150000"/>
                </a:lnSpc>
              </a:pPr>
              <a:r>
                <a:rPr lang="en-US" sz="4000" dirty="0">
                  <a:latin typeface="Arial" panose="020B0604020202020204" pitchFamily="34" charset="0"/>
                  <a:cs typeface="Arial" panose="020B0604020202020204" pitchFamily="34" charset="0"/>
                </a:rPr>
                <a:t>d) </a:t>
              </a:r>
            </a:p>
            <a:p>
              <a:pPr marL="742950" indent="-742950">
                <a:lnSpc>
                  <a:spcPct val="150000"/>
                </a:lnSpc>
                <a:buAutoNum type="alphaLcParenR"/>
              </a:pPr>
              <a:endParaRPr lang="en-US" sz="4000" dirty="0">
                <a:latin typeface="Arial" panose="020B0604020202020204" pitchFamily="34" charset="0"/>
                <a:cs typeface="Arial" panose="020B0604020202020204" pitchFamily="34" charset="0"/>
              </a:endParaRPr>
            </a:p>
            <a:p>
              <a:pPr>
                <a:lnSpc>
                  <a:spcPct val="150000"/>
                </a:lnSpc>
              </a:pPr>
              <a:endParaRPr lang="en-US" sz="4000" dirty="0">
                <a:latin typeface="Arial" panose="020B0604020202020204" pitchFamily="34" charset="0"/>
                <a:cs typeface="Arial" panose="020B0604020202020204" pitchFamily="34" charset="0"/>
              </a:endParaRPr>
            </a:p>
          </p:txBody>
        </p:sp>
        <p:graphicFrame>
          <p:nvGraphicFramePr>
            <p:cNvPr id="10" name="Object 9">
              <a:extLst>
                <a:ext uri="{FF2B5EF4-FFF2-40B4-BE49-F238E27FC236}">
                  <a16:creationId xmlns:a16="http://schemas.microsoft.com/office/drawing/2014/main" id="{BEAF9D48-0F2C-8FB5-BEC4-1F46B976BDAD}"/>
                </a:ext>
              </a:extLst>
            </p:cNvPr>
            <p:cNvGraphicFramePr>
              <a:graphicFrameLocks noChangeAspect="1"/>
            </p:cNvGraphicFramePr>
            <p:nvPr>
              <p:extLst>
                <p:ext uri="{D42A27DB-BD31-4B8C-83A1-F6EECF244321}">
                  <p14:modId xmlns:p14="http://schemas.microsoft.com/office/powerpoint/2010/main" val="4138684675"/>
                </p:ext>
              </p:extLst>
            </p:nvPr>
          </p:nvGraphicFramePr>
          <p:xfrm>
            <a:off x="990600" y="3009900"/>
            <a:ext cx="3276600" cy="1354328"/>
          </p:xfrm>
          <a:graphic>
            <a:graphicData uri="http://schemas.openxmlformats.org/presentationml/2006/ole">
              <mc:AlternateContent xmlns:mc="http://schemas.openxmlformats.org/markup-compatibility/2006">
                <mc:Choice xmlns:v="urn:schemas-microsoft-com:vml" Requires="v">
                  <p:oleObj name="Equation" r:id="rId3" imgW="952200" imgH="393480" progId="Equation.DSMT4">
                    <p:embed/>
                  </p:oleObj>
                </mc:Choice>
                <mc:Fallback>
                  <p:oleObj name="Equation" r:id="rId3" imgW="952200" imgH="393480" progId="Equation.DSMT4">
                    <p:embed/>
                    <p:pic>
                      <p:nvPicPr>
                        <p:cNvPr id="0" name=""/>
                        <p:cNvPicPr/>
                        <p:nvPr/>
                      </p:nvPicPr>
                      <p:blipFill>
                        <a:blip r:embed="rId4"/>
                        <a:stretch>
                          <a:fillRect/>
                        </a:stretch>
                      </p:blipFill>
                      <p:spPr>
                        <a:xfrm>
                          <a:off x="990600" y="3009900"/>
                          <a:ext cx="3276600" cy="1354328"/>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324708E9-E1EF-5E11-8260-86B90E1936DF}"/>
                </a:ext>
              </a:extLst>
            </p:cNvPr>
            <p:cNvGraphicFramePr>
              <a:graphicFrameLocks noChangeAspect="1"/>
            </p:cNvGraphicFramePr>
            <p:nvPr>
              <p:extLst>
                <p:ext uri="{D42A27DB-BD31-4B8C-83A1-F6EECF244321}">
                  <p14:modId xmlns:p14="http://schemas.microsoft.com/office/powerpoint/2010/main" val="451413510"/>
                </p:ext>
              </p:extLst>
            </p:nvPr>
          </p:nvGraphicFramePr>
          <p:xfrm>
            <a:off x="5126038" y="3009900"/>
            <a:ext cx="3233737" cy="1354138"/>
          </p:xfrm>
          <a:graphic>
            <a:graphicData uri="http://schemas.openxmlformats.org/presentationml/2006/ole">
              <mc:AlternateContent xmlns:mc="http://schemas.openxmlformats.org/markup-compatibility/2006">
                <mc:Choice xmlns:v="urn:schemas-microsoft-com:vml" Requires="v">
                  <p:oleObj name="Equation" r:id="rId5" imgW="939600" imgH="393480" progId="Equation.DSMT4">
                    <p:embed/>
                  </p:oleObj>
                </mc:Choice>
                <mc:Fallback>
                  <p:oleObj name="Equation" r:id="rId5" imgW="939600" imgH="393480" progId="Equation.DSMT4">
                    <p:embed/>
                    <p:pic>
                      <p:nvPicPr>
                        <p:cNvPr id="10" name="Object 9">
                          <a:extLst>
                            <a:ext uri="{FF2B5EF4-FFF2-40B4-BE49-F238E27FC236}">
                              <a16:creationId xmlns:a16="http://schemas.microsoft.com/office/drawing/2014/main" id="{BEAF9D48-0F2C-8FB5-BEC4-1F46B976BDAD}"/>
                            </a:ext>
                          </a:extLst>
                        </p:cNvPr>
                        <p:cNvPicPr/>
                        <p:nvPr/>
                      </p:nvPicPr>
                      <p:blipFill>
                        <a:blip r:embed="rId6"/>
                        <a:stretch>
                          <a:fillRect/>
                        </a:stretch>
                      </p:blipFill>
                      <p:spPr>
                        <a:xfrm>
                          <a:off x="5126038" y="3009900"/>
                          <a:ext cx="3233737" cy="1354138"/>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A7592061-F76B-C945-C806-FE92C54E4650}"/>
                </a:ext>
              </a:extLst>
            </p:cNvPr>
            <p:cNvGraphicFramePr>
              <a:graphicFrameLocks noChangeAspect="1"/>
            </p:cNvGraphicFramePr>
            <p:nvPr>
              <p:extLst>
                <p:ext uri="{D42A27DB-BD31-4B8C-83A1-F6EECF244321}">
                  <p14:modId xmlns:p14="http://schemas.microsoft.com/office/powerpoint/2010/main" val="4061973688"/>
                </p:ext>
              </p:extLst>
            </p:nvPr>
          </p:nvGraphicFramePr>
          <p:xfrm>
            <a:off x="1514475" y="5046663"/>
            <a:ext cx="2795588" cy="1354137"/>
          </p:xfrm>
          <a:graphic>
            <a:graphicData uri="http://schemas.openxmlformats.org/presentationml/2006/ole">
              <mc:AlternateContent xmlns:mc="http://schemas.openxmlformats.org/markup-compatibility/2006">
                <mc:Choice xmlns:v="urn:schemas-microsoft-com:vml" Requires="v">
                  <p:oleObj name="Equation" r:id="rId7" imgW="812520" imgH="393480" progId="Equation.DSMT4">
                    <p:embed/>
                  </p:oleObj>
                </mc:Choice>
                <mc:Fallback>
                  <p:oleObj name="Equation" r:id="rId7" imgW="812520" imgH="393480" progId="Equation.DSMT4">
                    <p:embed/>
                    <p:pic>
                      <p:nvPicPr>
                        <p:cNvPr id="11" name="Object 10">
                          <a:extLst>
                            <a:ext uri="{FF2B5EF4-FFF2-40B4-BE49-F238E27FC236}">
                              <a16:creationId xmlns:a16="http://schemas.microsoft.com/office/drawing/2014/main" id="{324708E9-E1EF-5E11-8260-86B90E1936DF}"/>
                            </a:ext>
                          </a:extLst>
                        </p:cNvPr>
                        <p:cNvPicPr/>
                        <p:nvPr/>
                      </p:nvPicPr>
                      <p:blipFill>
                        <a:blip r:embed="rId8"/>
                        <a:stretch>
                          <a:fillRect/>
                        </a:stretch>
                      </p:blipFill>
                      <p:spPr>
                        <a:xfrm>
                          <a:off x="1514475" y="5046663"/>
                          <a:ext cx="2795588" cy="1354137"/>
                        </a:xfrm>
                        <a:prstGeom prst="rect">
                          <a:avLst/>
                        </a:prstGeom>
                      </p:spPr>
                    </p:pic>
                  </p:oleObj>
                </mc:Fallback>
              </mc:AlternateContent>
            </a:graphicData>
          </a:graphic>
        </p:graphicFrame>
      </p:grpSp>
    </p:spTree>
    <p:extLst>
      <p:ext uri="{BB962C8B-B14F-4D97-AF65-F5344CB8AC3E}">
        <p14:creationId xmlns:p14="http://schemas.microsoft.com/office/powerpoint/2010/main" val="41309839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C2DA411-746D-416C-C670-B2E90D8FA44D}"/>
              </a:ext>
            </a:extLst>
          </p:cNvPr>
          <p:cNvSpPr txBox="1"/>
          <p:nvPr/>
        </p:nvSpPr>
        <p:spPr>
          <a:xfrm>
            <a:off x="381000" y="342900"/>
            <a:ext cx="17449800" cy="1824923"/>
          </a:xfrm>
          <a:prstGeom prst="rect">
            <a:avLst/>
          </a:prstGeom>
          <a:noFill/>
        </p:spPr>
        <p:txBody>
          <a:bodyPr wrap="square">
            <a:spAutoFit/>
          </a:bodyPr>
          <a:lstStyle/>
          <a:p>
            <a:pPr>
              <a:lnSpc>
                <a:spcPct val="150000"/>
              </a:lnSpc>
            </a:pPr>
            <a:r>
              <a:rPr lang="en-US" sz="4000" b="1" dirty="0">
                <a:solidFill>
                  <a:srgbClr val="FF0000"/>
                </a:solidFill>
                <a:latin typeface="Arial" panose="020B0604020202020204" pitchFamily="34" charset="0"/>
                <a:cs typeface="Arial" panose="020B0604020202020204" pitchFamily="34" charset="0"/>
              </a:rPr>
              <a:t>Bài 5/ 110 SGK:</a:t>
            </a:r>
            <a:r>
              <a:rPr lang="en-US" sz="4000" dirty="0">
                <a:latin typeface="Arial" panose="020B0604020202020204" pitchFamily="34" charset="0"/>
                <a:cs typeface="Arial" panose="020B0604020202020204" pitchFamily="34" charset="0"/>
              </a:rPr>
              <a:t>  </a:t>
            </a:r>
          </a:p>
          <a:p>
            <a:pPr>
              <a:lnSpc>
                <a:spcPct val="150000"/>
              </a:lnSpc>
            </a:pPr>
            <a:r>
              <a:rPr lang="en-US" sz="4000" b="1" dirty="0">
                <a:solidFill>
                  <a:srgbClr val="00B050"/>
                </a:solidFill>
                <a:latin typeface="Arial" panose="020B0604020202020204" pitchFamily="34" charset="0"/>
                <a:cs typeface="Arial" panose="020B0604020202020204" pitchFamily="34" charset="0"/>
              </a:rPr>
              <a:t>a) </a:t>
            </a:r>
            <a:r>
              <a:rPr lang="en-US" sz="4000" b="1" dirty="0" err="1">
                <a:solidFill>
                  <a:srgbClr val="00B050"/>
                </a:solidFill>
                <a:latin typeface="Arial" panose="020B0604020202020204" pitchFamily="34" charset="0"/>
                <a:cs typeface="Arial" panose="020B0604020202020204" pitchFamily="34" charset="0"/>
              </a:rPr>
              <a:t>Chứng</a:t>
            </a:r>
            <a:r>
              <a:rPr lang="en-US" sz="4000" b="1" dirty="0">
                <a:solidFill>
                  <a:srgbClr val="00B050"/>
                </a:solidFill>
                <a:latin typeface="Arial" panose="020B0604020202020204" pitchFamily="34" charset="0"/>
                <a:cs typeface="Arial" panose="020B0604020202020204" pitchFamily="34" charset="0"/>
              </a:rPr>
              <a:t> </a:t>
            </a:r>
            <a:r>
              <a:rPr lang="en-US" sz="4000" b="1" dirty="0" err="1">
                <a:solidFill>
                  <a:srgbClr val="00B050"/>
                </a:solidFill>
                <a:latin typeface="Arial" panose="020B0604020202020204" pitchFamily="34" charset="0"/>
                <a:cs typeface="Arial" panose="020B0604020202020204" pitchFamily="34" charset="0"/>
              </a:rPr>
              <a:t>minh</a:t>
            </a:r>
            <a:r>
              <a:rPr lang="en-US" sz="4000" b="1" dirty="0">
                <a:solidFill>
                  <a:srgbClr val="00B050"/>
                </a:solidFill>
                <a:latin typeface="Arial" panose="020B0604020202020204" pitchFamily="34" charset="0"/>
                <a:cs typeface="Arial" panose="020B0604020202020204" pitchFamily="34" charset="0"/>
              </a:rPr>
              <a:t>: AD + BE = DE.</a:t>
            </a:r>
          </a:p>
        </p:txBody>
      </p:sp>
      <p:pic>
        <p:nvPicPr>
          <p:cNvPr id="8" name="Picture 7">
            <a:extLst>
              <a:ext uri="{FF2B5EF4-FFF2-40B4-BE49-F238E27FC236}">
                <a16:creationId xmlns:a16="http://schemas.microsoft.com/office/drawing/2014/main" id="{FA338B63-8112-DAEC-1F19-4CEEB8C958C9}"/>
              </a:ext>
            </a:extLst>
          </p:cNvPr>
          <p:cNvPicPr>
            <a:picLocks noChangeAspect="1"/>
          </p:cNvPicPr>
          <p:nvPr/>
        </p:nvPicPr>
        <p:blipFill rotWithShape="1">
          <a:blip r:embed="rId2"/>
          <a:srcRect l="1328" t="3096" r="56884" b="11272"/>
          <a:stretch/>
        </p:blipFill>
        <p:spPr>
          <a:xfrm>
            <a:off x="10896600" y="342900"/>
            <a:ext cx="7315200" cy="6850743"/>
          </a:xfrm>
          <a:prstGeom prst="rect">
            <a:avLst/>
          </a:prstGeom>
        </p:spPr>
      </p:pic>
      <p:sp>
        <p:nvSpPr>
          <p:cNvPr id="3" name="TextBox 2">
            <a:extLst>
              <a:ext uri="{FF2B5EF4-FFF2-40B4-BE49-F238E27FC236}">
                <a16:creationId xmlns:a16="http://schemas.microsoft.com/office/drawing/2014/main" id="{D2958D74-8296-D0A6-3D6D-72E5EE003338}"/>
              </a:ext>
            </a:extLst>
          </p:cNvPr>
          <p:cNvSpPr txBox="1"/>
          <p:nvPr/>
        </p:nvSpPr>
        <p:spPr>
          <a:xfrm>
            <a:off x="614916" y="2580124"/>
            <a:ext cx="10586484" cy="4594912"/>
          </a:xfrm>
          <a:prstGeom prst="rect">
            <a:avLst/>
          </a:prstGeom>
          <a:noFill/>
        </p:spPr>
        <p:txBody>
          <a:bodyPr wrap="square">
            <a:spAutoFit/>
          </a:bodyPr>
          <a:lstStyle/>
          <a:p>
            <a:pPr>
              <a:lnSpc>
                <a:spcPct val="150000"/>
              </a:lnSpc>
            </a:pPr>
            <a:r>
              <a:rPr lang="en-US" sz="4000" b="1" dirty="0">
                <a:solidFill>
                  <a:srgbClr val="00B0F0"/>
                </a:solidFill>
                <a:latin typeface="Arial" panose="020B0604020202020204" pitchFamily="34" charset="0"/>
                <a:cs typeface="Arial" panose="020B0604020202020204" pitchFamily="34" charset="0"/>
              </a:rPr>
              <a:t>Do DC,DA </a:t>
            </a:r>
            <a:r>
              <a:rPr lang="en-US" sz="4000" b="1" dirty="0" err="1">
                <a:solidFill>
                  <a:srgbClr val="00B0F0"/>
                </a:solidFill>
                <a:latin typeface="Arial" panose="020B0604020202020204" pitchFamily="34" charset="0"/>
                <a:cs typeface="Arial" panose="020B0604020202020204" pitchFamily="34" charset="0"/>
              </a:rPr>
              <a:t>là</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tiếp</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tuyến</a:t>
            </a:r>
            <a:r>
              <a:rPr lang="en-US" sz="4000" b="1" dirty="0">
                <a:solidFill>
                  <a:srgbClr val="00B0F0"/>
                </a:solidFill>
                <a:latin typeface="Arial" panose="020B0604020202020204" pitchFamily="34" charset="0"/>
                <a:cs typeface="Arial" panose="020B0604020202020204" pitchFamily="34" charset="0"/>
              </a:rPr>
              <a:t> của đường </a:t>
            </a:r>
            <a:r>
              <a:rPr lang="en-US" sz="4000" b="1" dirty="0" err="1">
                <a:solidFill>
                  <a:srgbClr val="00B0F0"/>
                </a:solidFill>
                <a:latin typeface="Arial" panose="020B0604020202020204" pitchFamily="34" charset="0"/>
                <a:cs typeface="Arial" panose="020B0604020202020204" pitchFamily="34" charset="0"/>
              </a:rPr>
              <a:t>tròn</a:t>
            </a:r>
            <a:r>
              <a:rPr lang="en-US" sz="4000" b="1" dirty="0">
                <a:solidFill>
                  <a:srgbClr val="00B0F0"/>
                </a:solidFill>
                <a:latin typeface="Arial" panose="020B0604020202020204" pitchFamily="34" charset="0"/>
                <a:cs typeface="Arial" panose="020B0604020202020204" pitchFamily="34" charset="0"/>
              </a:rPr>
              <a:t> (O) </a:t>
            </a:r>
            <a:r>
              <a:rPr lang="en-US" sz="4000" b="1" dirty="0" err="1">
                <a:solidFill>
                  <a:srgbClr val="00B0F0"/>
                </a:solidFill>
                <a:latin typeface="Arial" panose="020B0604020202020204" pitchFamily="34" charset="0"/>
                <a:cs typeface="Arial" panose="020B0604020202020204" pitchFamily="34" charset="0"/>
              </a:rPr>
              <a:t>nên</a:t>
            </a:r>
            <a:r>
              <a:rPr lang="en-US" sz="4000" b="1" dirty="0">
                <a:solidFill>
                  <a:srgbClr val="00B0F0"/>
                </a:solidFill>
                <a:latin typeface="Arial" panose="020B0604020202020204" pitchFamily="34" charset="0"/>
                <a:cs typeface="Arial" panose="020B0604020202020204" pitchFamily="34" charset="0"/>
              </a:rPr>
              <a:t> DA = DC.</a:t>
            </a:r>
          </a:p>
          <a:p>
            <a:pPr>
              <a:lnSpc>
                <a:spcPct val="150000"/>
              </a:lnSpc>
            </a:pPr>
            <a:r>
              <a:rPr lang="en-US" sz="4000" b="1" dirty="0">
                <a:solidFill>
                  <a:srgbClr val="00B0F0"/>
                </a:solidFill>
                <a:latin typeface="Arial" panose="020B0604020202020204" pitchFamily="34" charset="0"/>
                <a:cs typeface="Arial" panose="020B0604020202020204" pitchFamily="34" charset="0"/>
              </a:rPr>
              <a:t>Do EC,EB </a:t>
            </a:r>
            <a:r>
              <a:rPr lang="en-US" sz="4000" b="1" dirty="0" err="1">
                <a:solidFill>
                  <a:srgbClr val="00B0F0"/>
                </a:solidFill>
                <a:latin typeface="Arial" panose="020B0604020202020204" pitchFamily="34" charset="0"/>
                <a:cs typeface="Arial" panose="020B0604020202020204" pitchFamily="34" charset="0"/>
              </a:rPr>
              <a:t>là</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tiếp</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tuyến</a:t>
            </a:r>
            <a:r>
              <a:rPr lang="en-US" sz="4000" b="1" dirty="0">
                <a:solidFill>
                  <a:srgbClr val="00B0F0"/>
                </a:solidFill>
                <a:latin typeface="Arial" panose="020B0604020202020204" pitchFamily="34" charset="0"/>
                <a:cs typeface="Arial" panose="020B0604020202020204" pitchFamily="34" charset="0"/>
              </a:rPr>
              <a:t> của đường </a:t>
            </a:r>
            <a:r>
              <a:rPr lang="en-US" sz="4000" b="1" dirty="0" err="1">
                <a:solidFill>
                  <a:srgbClr val="00B0F0"/>
                </a:solidFill>
                <a:latin typeface="Arial" panose="020B0604020202020204" pitchFamily="34" charset="0"/>
                <a:cs typeface="Arial" panose="020B0604020202020204" pitchFamily="34" charset="0"/>
              </a:rPr>
              <a:t>tròn</a:t>
            </a:r>
            <a:r>
              <a:rPr lang="en-US" sz="4000" b="1" dirty="0">
                <a:solidFill>
                  <a:srgbClr val="00B0F0"/>
                </a:solidFill>
                <a:latin typeface="Arial" panose="020B0604020202020204" pitchFamily="34" charset="0"/>
                <a:cs typeface="Arial" panose="020B0604020202020204" pitchFamily="34" charset="0"/>
              </a:rPr>
              <a:t> (O) </a:t>
            </a:r>
            <a:r>
              <a:rPr lang="en-US" sz="4000" b="1" dirty="0" err="1">
                <a:solidFill>
                  <a:srgbClr val="00B0F0"/>
                </a:solidFill>
                <a:latin typeface="Arial" panose="020B0604020202020204" pitchFamily="34" charset="0"/>
                <a:cs typeface="Arial" panose="020B0604020202020204" pitchFamily="34" charset="0"/>
              </a:rPr>
              <a:t>nên</a:t>
            </a:r>
            <a:r>
              <a:rPr lang="en-US" sz="4000" b="1" dirty="0">
                <a:solidFill>
                  <a:srgbClr val="00B0F0"/>
                </a:solidFill>
                <a:latin typeface="Arial" panose="020B0604020202020204" pitchFamily="34" charset="0"/>
                <a:cs typeface="Arial" panose="020B0604020202020204" pitchFamily="34" charset="0"/>
              </a:rPr>
              <a:t> CE = BE.</a:t>
            </a:r>
          </a:p>
          <a:p>
            <a:pPr>
              <a:lnSpc>
                <a:spcPct val="150000"/>
              </a:lnSpc>
            </a:pPr>
            <a:r>
              <a:rPr lang="en-US" sz="4000" b="1" dirty="0" err="1">
                <a:solidFill>
                  <a:srgbClr val="00B0F0"/>
                </a:solidFill>
                <a:latin typeface="Arial" panose="020B0604020202020204" pitchFamily="34" charset="0"/>
                <a:cs typeface="Arial" panose="020B0604020202020204" pitchFamily="34" charset="0"/>
              </a:rPr>
              <a:t>Lại</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có</a:t>
            </a:r>
            <a:r>
              <a:rPr lang="en-US" sz="4000" b="1" dirty="0">
                <a:solidFill>
                  <a:srgbClr val="00B0F0"/>
                </a:solidFill>
                <a:latin typeface="Arial" panose="020B0604020202020204" pitchFamily="34" charset="0"/>
                <a:cs typeface="Arial" panose="020B0604020202020204" pitchFamily="34" charset="0"/>
              </a:rPr>
              <a:t>: DE = DC + CE = DA + EB ( </a:t>
            </a:r>
            <a:r>
              <a:rPr lang="en-US" sz="4000" b="1" dirty="0" err="1">
                <a:solidFill>
                  <a:srgbClr val="00B0F0"/>
                </a:solidFill>
                <a:latin typeface="Arial" panose="020B0604020202020204" pitchFamily="34" charset="0"/>
                <a:cs typeface="Arial" panose="020B0604020202020204" pitchFamily="34" charset="0"/>
              </a:rPr>
              <a:t>Đpcm</a:t>
            </a:r>
            <a:r>
              <a:rPr lang="en-US" sz="4000" b="1" dirty="0">
                <a:solidFill>
                  <a:srgbClr val="00B0F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085192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A338B63-8112-DAEC-1F19-4CEEB8C958C9}"/>
              </a:ext>
            </a:extLst>
          </p:cNvPr>
          <p:cNvPicPr>
            <a:picLocks noChangeAspect="1"/>
          </p:cNvPicPr>
          <p:nvPr/>
        </p:nvPicPr>
        <p:blipFill rotWithShape="1">
          <a:blip r:embed="rId2"/>
          <a:srcRect l="1328" t="3096" r="56884" b="11272"/>
          <a:stretch/>
        </p:blipFill>
        <p:spPr>
          <a:xfrm>
            <a:off x="10896600" y="342900"/>
            <a:ext cx="7315200" cy="6850743"/>
          </a:xfrm>
          <a:prstGeom prst="rect">
            <a:avLst/>
          </a:prstGeom>
        </p:spPr>
      </p:pic>
      <p:grpSp>
        <p:nvGrpSpPr>
          <p:cNvPr id="13" name="Group 12">
            <a:extLst>
              <a:ext uri="{FF2B5EF4-FFF2-40B4-BE49-F238E27FC236}">
                <a16:creationId xmlns:a16="http://schemas.microsoft.com/office/drawing/2014/main" id="{C9DA4FF6-6441-12DB-55C5-15A6704D9FEB}"/>
              </a:ext>
            </a:extLst>
          </p:cNvPr>
          <p:cNvGrpSpPr/>
          <p:nvPr/>
        </p:nvGrpSpPr>
        <p:grpSpPr>
          <a:xfrm>
            <a:off x="590550" y="2139055"/>
            <a:ext cx="17068800" cy="3258432"/>
            <a:chOff x="609600" y="2167823"/>
            <a:chExt cx="17068800" cy="3258432"/>
          </a:xfrm>
        </p:grpSpPr>
        <p:graphicFrame>
          <p:nvGraphicFramePr>
            <p:cNvPr id="2" name="Object 1">
              <a:extLst>
                <a:ext uri="{FF2B5EF4-FFF2-40B4-BE49-F238E27FC236}">
                  <a16:creationId xmlns:a16="http://schemas.microsoft.com/office/drawing/2014/main" id="{04CC389E-E99C-9A55-CEC7-176DF517C8BB}"/>
                </a:ext>
              </a:extLst>
            </p:cNvPr>
            <p:cNvGraphicFramePr>
              <a:graphicFrameLocks noChangeAspect="1"/>
            </p:cNvGraphicFramePr>
            <p:nvPr>
              <p:extLst>
                <p:ext uri="{D42A27DB-BD31-4B8C-83A1-F6EECF244321}">
                  <p14:modId xmlns:p14="http://schemas.microsoft.com/office/powerpoint/2010/main" val="1996356019"/>
                </p:ext>
              </p:extLst>
            </p:nvPr>
          </p:nvGraphicFramePr>
          <p:xfrm>
            <a:off x="1352900" y="4071927"/>
            <a:ext cx="3888232" cy="1354328"/>
          </p:xfrm>
          <a:graphic>
            <a:graphicData uri="http://schemas.openxmlformats.org/presentationml/2006/ole">
              <mc:AlternateContent xmlns:mc="http://schemas.openxmlformats.org/markup-compatibility/2006">
                <mc:Choice xmlns:v="urn:schemas-microsoft-com:vml" Requires="v">
                  <p:oleObj name="Equation" r:id="rId3" imgW="1130040" imgH="393480" progId="Equation.DSMT4">
                    <p:embed/>
                  </p:oleObj>
                </mc:Choice>
                <mc:Fallback>
                  <p:oleObj name="Equation" r:id="rId3" imgW="1130040" imgH="393480" progId="Equation.DSMT4">
                    <p:embed/>
                    <p:pic>
                      <p:nvPicPr>
                        <p:cNvPr id="2" name="Object 1">
                          <a:extLst>
                            <a:ext uri="{FF2B5EF4-FFF2-40B4-BE49-F238E27FC236}">
                              <a16:creationId xmlns:a16="http://schemas.microsoft.com/office/drawing/2014/main" id="{04CC389E-E99C-9A55-CEC7-176DF517C8BB}"/>
                            </a:ext>
                          </a:extLst>
                        </p:cNvPr>
                        <p:cNvPicPr/>
                        <p:nvPr/>
                      </p:nvPicPr>
                      <p:blipFill>
                        <a:blip r:embed="rId4"/>
                        <a:stretch>
                          <a:fillRect/>
                        </a:stretch>
                      </p:blipFill>
                      <p:spPr>
                        <a:xfrm>
                          <a:off x="1352900" y="4071927"/>
                          <a:ext cx="3888232" cy="1354328"/>
                        </a:xfrm>
                        <a:prstGeom prst="rect">
                          <a:avLst/>
                        </a:prstGeom>
                      </p:spPr>
                    </p:pic>
                  </p:oleObj>
                </mc:Fallback>
              </mc:AlternateContent>
            </a:graphicData>
          </a:graphic>
        </p:graphicFrame>
        <p:sp>
          <p:nvSpPr>
            <p:cNvPr id="4" name="TextBox 3">
              <a:extLst>
                <a:ext uri="{FF2B5EF4-FFF2-40B4-BE49-F238E27FC236}">
                  <a16:creationId xmlns:a16="http://schemas.microsoft.com/office/drawing/2014/main" id="{254AF099-DB9D-313C-DE13-67C1F61FCBE0}"/>
                </a:ext>
              </a:extLst>
            </p:cNvPr>
            <p:cNvSpPr txBox="1"/>
            <p:nvPr/>
          </p:nvSpPr>
          <p:spPr>
            <a:xfrm>
              <a:off x="609600" y="2167823"/>
              <a:ext cx="17068800" cy="2748253"/>
            </a:xfrm>
            <a:prstGeom prst="rect">
              <a:avLst/>
            </a:prstGeom>
            <a:noFill/>
          </p:spPr>
          <p:txBody>
            <a:bodyPr wrap="square">
              <a:spAutoFit/>
            </a:bodyPr>
            <a:lstStyle/>
            <a:p>
              <a:pPr>
                <a:lnSpc>
                  <a:spcPct val="150000"/>
                </a:lnSpc>
              </a:pP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Vì</a:t>
              </a:r>
              <a:r>
                <a:rPr lang="en-US" sz="4000" b="1" dirty="0">
                  <a:solidFill>
                    <a:srgbClr val="00B0F0"/>
                  </a:solidFill>
                  <a:latin typeface="Arial" panose="020B0604020202020204" pitchFamily="34" charset="0"/>
                  <a:cs typeface="Arial" panose="020B0604020202020204" pitchFamily="34" charset="0"/>
                </a:rPr>
                <a:t>  DC,DA </a:t>
              </a:r>
              <a:r>
                <a:rPr lang="en-US" sz="4000" b="1" dirty="0" err="1">
                  <a:solidFill>
                    <a:srgbClr val="00B0F0"/>
                  </a:solidFill>
                  <a:latin typeface="Arial" panose="020B0604020202020204" pitchFamily="34" charset="0"/>
                  <a:cs typeface="Arial" panose="020B0604020202020204" pitchFamily="34" charset="0"/>
                </a:rPr>
                <a:t>tiếp</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tuyến</a:t>
              </a:r>
              <a:r>
                <a:rPr lang="en-US" sz="4000" b="1" dirty="0">
                  <a:solidFill>
                    <a:srgbClr val="00B0F0"/>
                  </a:solidFill>
                  <a:latin typeface="Arial" panose="020B0604020202020204" pitchFamily="34" charset="0"/>
                  <a:cs typeface="Arial" panose="020B0604020202020204" pitchFamily="34" charset="0"/>
                </a:rPr>
                <a:t> của đường </a:t>
              </a:r>
              <a:r>
                <a:rPr lang="en-US" sz="4000" b="1" dirty="0" err="1">
                  <a:solidFill>
                    <a:srgbClr val="00B0F0"/>
                  </a:solidFill>
                  <a:latin typeface="Arial" panose="020B0604020202020204" pitchFamily="34" charset="0"/>
                  <a:cs typeface="Arial" panose="020B0604020202020204" pitchFamily="34" charset="0"/>
                </a:rPr>
                <a:t>tròn</a:t>
              </a:r>
              <a:r>
                <a:rPr lang="en-US" sz="4000" b="1" dirty="0">
                  <a:solidFill>
                    <a:srgbClr val="00B0F0"/>
                  </a:solidFill>
                  <a:latin typeface="Arial" panose="020B0604020202020204" pitchFamily="34" charset="0"/>
                  <a:cs typeface="Arial" panose="020B0604020202020204" pitchFamily="34" charset="0"/>
                </a:rPr>
                <a:t> (O) </a:t>
              </a:r>
            </a:p>
            <a:p>
              <a:pPr>
                <a:lnSpc>
                  <a:spcPct val="150000"/>
                </a:lnSpc>
              </a:pPr>
              <a:r>
                <a:rPr lang="en-US" sz="4000" b="1" dirty="0" err="1">
                  <a:solidFill>
                    <a:srgbClr val="00B0F0"/>
                  </a:solidFill>
                  <a:latin typeface="Arial" panose="020B0604020202020204" pitchFamily="34" charset="0"/>
                  <a:cs typeface="Arial" panose="020B0604020202020204" pitchFamily="34" charset="0"/>
                </a:rPr>
                <a:t>nên</a:t>
              </a:r>
              <a:r>
                <a:rPr lang="en-US" sz="4000" b="1" dirty="0">
                  <a:solidFill>
                    <a:srgbClr val="00B0F0"/>
                  </a:solidFill>
                  <a:latin typeface="Arial" panose="020B0604020202020204" pitchFamily="34" charset="0"/>
                  <a:cs typeface="Arial" panose="020B0604020202020204" pitchFamily="34" charset="0"/>
                </a:rPr>
                <a:t> OD </a:t>
              </a:r>
              <a:r>
                <a:rPr lang="en-US" sz="4000" b="1" dirty="0" err="1">
                  <a:solidFill>
                    <a:srgbClr val="00B0F0"/>
                  </a:solidFill>
                  <a:latin typeface="Arial" panose="020B0604020202020204" pitchFamily="34" charset="0"/>
                  <a:cs typeface="Arial" panose="020B0604020202020204" pitchFamily="34" charset="0"/>
                </a:rPr>
                <a:t>là</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tia</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phân</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giác</a:t>
              </a:r>
              <a:r>
                <a:rPr lang="en-US" sz="4000" b="1" dirty="0">
                  <a:solidFill>
                    <a:srgbClr val="00B0F0"/>
                  </a:solidFill>
                  <a:latin typeface="Arial" panose="020B0604020202020204" pitchFamily="34" charset="0"/>
                  <a:cs typeface="Arial" panose="020B0604020202020204" pitchFamily="34" charset="0"/>
                </a:rPr>
                <a:t> của</a:t>
              </a:r>
            </a:p>
            <a:p>
              <a:pPr>
                <a:lnSpc>
                  <a:spcPct val="150000"/>
                </a:lnSpc>
              </a:pPr>
              <a:endParaRPr lang="en-US" sz="4000" b="1" dirty="0">
                <a:solidFill>
                  <a:srgbClr val="00B0F0"/>
                </a:solidFill>
                <a:latin typeface="Arial" panose="020B0604020202020204" pitchFamily="34" charset="0"/>
                <a:cs typeface="Arial" panose="020B0604020202020204" pitchFamily="34" charset="0"/>
              </a:endParaRPr>
            </a:p>
          </p:txBody>
        </p:sp>
        <p:graphicFrame>
          <p:nvGraphicFramePr>
            <p:cNvPr id="5" name="Object 4">
              <a:extLst>
                <a:ext uri="{FF2B5EF4-FFF2-40B4-BE49-F238E27FC236}">
                  <a16:creationId xmlns:a16="http://schemas.microsoft.com/office/drawing/2014/main" id="{391DE38B-E8A0-37C6-A379-CFE074652425}"/>
                </a:ext>
              </a:extLst>
            </p:cNvPr>
            <p:cNvGraphicFramePr>
              <a:graphicFrameLocks noChangeAspect="1"/>
            </p:cNvGraphicFramePr>
            <p:nvPr>
              <p:extLst>
                <p:ext uri="{D42A27DB-BD31-4B8C-83A1-F6EECF244321}">
                  <p14:modId xmlns:p14="http://schemas.microsoft.com/office/powerpoint/2010/main" val="608814638"/>
                </p:ext>
              </p:extLst>
            </p:nvPr>
          </p:nvGraphicFramePr>
          <p:xfrm>
            <a:off x="7447988" y="3107253"/>
            <a:ext cx="1284287" cy="856191"/>
          </p:xfrm>
          <a:graphic>
            <a:graphicData uri="http://schemas.openxmlformats.org/presentationml/2006/ole">
              <mc:AlternateContent xmlns:mc="http://schemas.openxmlformats.org/markup-compatibility/2006">
                <mc:Choice xmlns:v="urn:schemas-microsoft-com:vml" Requires="v">
                  <p:oleObj name="Equation" r:id="rId5" imgW="342720" imgH="228600" progId="Equation.DSMT4">
                    <p:embed/>
                  </p:oleObj>
                </mc:Choice>
                <mc:Fallback>
                  <p:oleObj name="Equation" r:id="rId5" imgW="342720" imgH="228600" progId="Equation.DSMT4">
                    <p:embed/>
                    <p:pic>
                      <p:nvPicPr>
                        <p:cNvPr id="5" name="Object 4">
                          <a:extLst>
                            <a:ext uri="{FF2B5EF4-FFF2-40B4-BE49-F238E27FC236}">
                              <a16:creationId xmlns:a16="http://schemas.microsoft.com/office/drawing/2014/main" id="{391DE38B-E8A0-37C6-A379-CFE074652425}"/>
                            </a:ext>
                          </a:extLst>
                        </p:cNvPr>
                        <p:cNvPicPr/>
                        <p:nvPr/>
                      </p:nvPicPr>
                      <p:blipFill>
                        <a:blip r:embed="rId6"/>
                        <a:stretch>
                          <a:fillRect/>
                        </a:stretch>
                      </p:blipFill>
                      <p:spPr>
                        <a:xfrm>
                          <a:off x="7447988" y="3107253"/>
                          <a:ext cx="1284287" cy="856191"/>
                        </a:xfrm>
                        <a:prstGeom prst="rect">
                          <a:avLst/>
                        </a:prstGeom>
                      </p:spPr>
                    </p:pic>
                  </p:oleObj>
                </mc:Fallback>
              </mc:AlternateContent>
            </a:graphicData>
          </a:graphic>
        </p:graphicFrame>
      </p:grpSp>
      <p:grpSp>
        <p:nvGrpSpPr>
          <p:cNvPr id="6" name="Group 5">
            <a:extLst>
              <a:ext uri="{FF2B5EF4-FFF2-40B4-BE49-F238E27FC236}">
                <a16:creationId xmlns:a16="http://schemas.microsoft.com/office/drawing/2014/main" id="{10729AA1-FBF9-1FB3-03FC-66AFCA3FDFC4}"/>
              </a:ext>
            </a:extLst>
          </p:cNvPr>
          <p:cNvGrpSpPr/>
          <p:nvPr/>
        </p:nvGrpSpPr>
        <p:grpSpPr>
          <a:xfrm>
            <a:off x="419100" y="342900"/>
            <a:ext cx="17449800" cy="2192338"/>
            <a:chOff x="419100" y="342900"/>
            <a:chExt cx="17449800" cy="2192338"/>
          </a:xfrm>
        </p:grpSpPr>
        <p:sp>
          <p:nvSpPr>
            <p:cNvPr id="7" name="TextBox 6">
              <a:extLst>
                <a:ext uri="{FF2B5EF4-FFF2-40B4-BE49-F238E27FC236}">
                  <a16:creationId xmlns:a16="http://schemas.microsoft.com/office/drawing/2014/main" id="{2E3ED053-927F-2F57-0D66-E8AA3B922B1A}"/>
                </a:ext>
              </a:extLst>
            </p:cNvPr>
            <p:cNvSpPr txBox="1"/>
            <p:nvPr/>
          </p:nvSpPr>
          <p:spPr>
            <a:xfrm>
              <a:off x="419100" y="342900"/>
              <a:ext cx="17449800" cy="1824923"/>
            </a:xfrm>
            <a:prstGeom prst="rect">
              <a:avLst/>
            </a:prstGeom>
            <a:noFill/>
          </p:spPr>
          <p:txBody>
            <a:bodyPr wrap="square">
              <a:spAutoFit/>
            </a:bodyPr>
            <a:lstStyle/>
            <a:p>
              <a:pPr>
                <a:lnSpc>
                  <a:spcPct val="150000"/>
                </a:lnSpc>
              </a:pPr>
              <a:r>
                <a:rPr lang="en-US" sz="4000" b="1" dirty="0">
                  <a:solidFill>
                    <a:srgbClr val="FF0000"/>
                  </a:solidFill>
                  <a:latin typeface="Arial" panose="020B0604020202020204" pitchFamily="34" charset="0"/>
                  <a:cs typeface="Arial" panose="020B0604020202020204" pitchFamily="34" charset="0"/>
                </a:rPr>
                <a:t>Bài 5/ 110 SGK: </a:t>
              </a:r>
              <a:r>
                <a:rPr lang="en-US" sz="4000" b="1" dirty="0" err="1">
                  <a:solidFill>
                    <a:srgbClr val="00B050"/>
                  </a:solidFill>
                  <a:latin typeface="Arial" panose="020B0604020202020204" pitchFamily="34" charset="0"/>
                  <a:cs typeface="Arial" panose="020B0604020202020204" pitchFamily="34" charset="0"/>
                </a:rPr>
                <a:t>Chứng</a:t>
              </a:r>
              <a:r>
                <a:rPr lang="en-US" sz="4000" b="1" dirty="0">
                  <a:solidFill>
                    <a:srgbClr val="00B050"/>
                  </a:solidFill>
                  <a:latin typeface="Arial" panose="020B0604020202020204" pitchFamily="34" charset="0"/>
                  <a:cs typeface="Arial" panose="020B0604020202020204" pitchFamily="34" charset="0"/>
                </a:rPr>
                <a:t> </a:t>
              </a:r>
              <a:r>
                <a:rPr lang="en-US" sz="4000" b="1" dirty="0" err="1">
                  <a:solidFill>
                    <a:srgbClr val="00B050"/>
                  </a:solidFill>
                  <a:latin typeface="Arial" panose="020B0604020202020204" pitchFamily="34" charset="0"/>
                  <a:cs typeface="Arial" panose="020B0604020202020204" pitchFamily="34" charset="0"/>
                </a:rPr>
                <a:t>minh</a:t>
              </a:r>
              <a:r>
                <a:rPr lang="en-US" sz="4000" b="1" dirty="0">
                  <a:solidFill>
                    <a:srgbClr val="00B050"/>
                  </a:solidFill>
                  <a:latin typeface="Arial" panose="020B0604020202020204" pitchFamily="34" charset="0"/>
                  <a:cs typeface="Arial" panose="020B0604020202020204" pitchFamily="34" charset="0"/>
                </a:rPr>
                <a:t>:</a:t>
              </a:r>
            </a:p>
            <a:p>
              <a:pPr>
                <a:lnSpc>
                  <a:spcPct val="150000"/>
                </a:lnSpc>
              </a:pPr>
              <a:r>
                <a:rPr lang="en-US" sz="4000" b="1" dirty="0">
                  <a:solidFill>
                    <a:srgbClr val="00B050"/>
                  </a:solidFill>
                  <a:latin typeface="Arial" panose="020B0604020202020204" pitchFamily="34" charset="0"/>
                  <a:cs typeface="Arial" panose="020B0604020202020204" pitchFamily="34" charset="0"/>
                </a:rPr>
                <a:t>b)                         </a:t>
              </a:r>
              <a:r>
                <a:rPr lang="en-US" sz="4000" b="1" dirty="0" err="1">
                  <a:solidFill>
                    <a:srgbClr val="00B050"/>
                  </a:solidFill>
                  <a:latin typeface="Arial" panose="020B0604020202020204" pitchFamily="34" charset="0"/>
                  <a:cs typeface="Arial" panose="020B0604020202020204" pitchFamily="34" charset="0"/>
                </a:rPr>
                <a:t>và</a:t>
              </a:r>
              <a:endParaRPr lang="en-US" sz="4000" b="1" dirty="0">
                <a:solidFill>
                  <a:srgbClr val="00B050"/>
                </a:solidFill>
                <a:latin typeface="Arial" panose="020B0604020202020204" pitchFamily="34" charset="0"/>
                <a:cs typeface="Arial" panose="020B0604020202020204" pitchFamily="34" charset="0"/>
              </a:endParaRPr>
            </a:p>
          </p:txBody>
        </p:sp>
        <p:graphicFrame>
          <p:nvGraphicFramePr>
            <p:cNvPr id="10" name="Object 9">
              <a:extLst>
                <a:ext uri="{FF2B5EF4-FFF2-40B4-BE49-F238E27FC236}">
                  <a16:creationId xmlns:a16="http://schemas.microsoft.com/office/drawing/2014/main" id="{ED7A1F86-0D08-F9B1-33E2-14078B38460D}"/>
                </a:ext>
              </a:extLst>
            </p:cNvPr>
            <p:cNvGraphicFramePr>
              <a:graphicFrameLocks noChangeAspect="1"/>
            </p:cNvGraphicFramePr>
            <p:nvPr>
              <p:extLst>
                <p:ext uri="{D42A27DB-BD31-4B8C-83A1-F6EECF244321}">
                  <p14:modId xmlns:p14="http://schemas.microsoft.com/office/powerpoint/2010/main" val="2315937164"/>
                </p:ext>
              </p:extLst>
            </p:nvPr>
          </p:nvGraphicFramePr>
          <p:xfrm>
            <a:off x="1147836" y="1118946"/>
            <a:ext cx="3276600" cy="1354328"/>
          </p:xfrm>
          <a:graphic>
            <a:graphicData uri="http://schemas.openxmlformats.org/presentationml/2006/ole">
              <mc:AlternateContent xmlns:mc="http://schemas.openxmlformats.org/markup-compatibility/2006">
                <mc:Choice xmlns:v="urn:schemas-microsoft-com:vml" Requires="v">
                  <p:oleObj name="Equation" r:id="rId7" imgW="952200" imgH="393480" progId="Equation.DSMT4">
                    <p:embed/>
                  </p:oleObj>
                </mc:Choice>
                <mc:Fallback>
                  <p:oleObj name="Equation" r:id="rId7" imgW="952200" imgH="393480" progId="Equation.DSMT4">
                    <p:embed/>
                    <p:pic>
                      <p:nvPicPr>
                        <p:cNvPr id="10" name="Object 9">
                          <a:extLst>
                            <a:ext uri="{FF2B5EF4-FFF2-40B4-BE49-F238E27FC236}">
                              <a16:creationId xmlns:a16="http://schemas.microsoft.com/office/drawing/2014/main" id="{BEAF9D48-0F2C-8FB5-BEC4-1F46B976BDAD}"/>
                            </a:ext>
                          </a:extLst>
                        </p:cNvPr>
                        <p:cNvPicPr/>
                        <p:nvPr/>
                      </p:nvPicPr>
                      <p:blipFill>
                        <a:blip r:embed="rId8"/>
                        <a:stretch>
                          <a:fillRect/>
                        </a:stretch>
                      </p:blipFill>
                      <p:spPr>
                        <a:xfrm>
                          <a:off x="1147836" y="1118946"/>
                          <a:ext cx="3276600" cy="1354328"/>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EA828D80-9185-DA7C-443B-5CD129E317B6}"/>
                </a:ext>
              </a:extLst>
            </p:cNvPr>
            <p:cNvGraphicFramePr>
              <a:graphicFrameLocks noChangeAspect="1"/>
            </p:cNvGraphicFramePr>
            <p:nvPr>
              <p:extLst>
                <p:ext uri="{D42A27DB-BD31-4B8C-83A1-F6EECF244321}">
                  <p14:modId xmlns:p14="http://schemas.microsoft.com/office/powerpoint/2010/main" val="1723293975"/>
                </p:ext>
              </p:extLst>
            </p:nvPr>
          </p:nvGraphicFramePr>
          <p:xfrm>
            <a:off x="5241131" y="1181100"/>
            <a:ext cx="3233737" cy="1354138"/>
          </p:xfrm>
          <a:graphic>
            <a:graphicData uri="http://schemas.openxmlformats.org/presentationml/2006/ole">
              <mc:AlternateContent xmlns:mc="http://schemas.openxmlformats.org/markup-compatibility/2006">
                <mc:Choice xmlns:v="urn:schemas-microsoft-com:vml" Requires="v">
                  <p:oleObj name="Equation" r:id="rId9" imgW="939600" imgH="393480" progId="Equation.DSMT4">
                    <p:embed/>
                  </p:oleObj>
                </mc:Choice>
                <mc:Fallback>
                  <p:oleObj name="Equation" r:id="rId9" imgW="939600" imgH="393480" progId="Equation.DSMT4">
                    <p:embed/>
                    <p:pic>
                      <p:nvPicPr>
                        <p:cNvPr id="11" name="Object 10">
                          <a:extLst>
                            <a:ext uri="{FF2B5EF4-FFF2-40B4-BE49-F238E27FC236}">
                              <a16:creationId xmlns:a16="http://schemas.microsoft.com/office/drawing/2014/main" id="{324708E9-E1EF-5E11-8260-86B90E1936DF}"/>
                            </a:ext>
                          </a:extLst>
                        </p:cNvPr>
                        <p:cNvPicPr/>
                        <p:nvPr/>
                      </p:nvPicPr>
                      <p:blipFill>
                        <a:blip r:embed="rId10"/>
                        <a:stretch>
                          <a:fillRect/>
                        </a:stretch>
                      </p:blipFill>
                      <p:spPr>
                        <a:xfrm>
                          <a:off x="5241131" y="1181100"/>
                          <a:ext cx="3233737" cy="1354138"/>
                        </a:xfrm>
                        <a:prstGeom prst="rect">
                          <a:avLst/>
                        </a:prstGeom>
                      </p:spPr>
                    </p:pic>
                  </p:oleObj>
                </mc:Fallback>
              </mc:AlternateContent>
            </a:graphicData>
          </a:graphic>
        </p:graphicFrame>
      </p:grpSp>
      <p:grpSp>
        <p:nvGrpSpPr>
          <p:cNvPr id="14" name="Group 13">
            <a:extLst>
              <a:ext uri="{FF2B5EF4-FFF2-40B4-BE49-F238E27FC236}">
                <a16:creationId xmlns:a16="http://schemas.microsoft.com/office/drawing/2014/main" id="{1EC46AE4-853A-9867-2EC9-51A788C9E6B0}"/>
              </a:ext>
            </a:extLst>
          </p:cNvPr>
          <p:cNvGrpSpPr/>
          <p:nvPr/>
        </p:nvGrpSpPr>
        <p:grpSpPr>
          <a:xfrm>
            <a:off x="419100" y="4396831"/>
            <a:ext cx="17068800" cy="3935596"/>
            <a:chOff x="609600" y="2167823"/>
            <a:chExt cx="17068800" cy="3935596"/>
          </a:xfrm>
        </p:grpSpPr>
        <p:graphicFrame>
          <p:nvGraphicFramePr>
            <p:cNvPr id="15" name="Object 14">
              <a:extLst>
                <a:ext uri="{FF2B5EF4-FFF2-40B4-BE49-F238E27FC236}">
                  <a16:creationId xmlns:a16="http://schemas.microsoft.com/office/drawing/2014/main" id="{B1DE7531-34B6-82FC-4E11-0B389E2FA4E0}"/>
                </a:ext>
              </a:extLst>
            </p:cNvPr>
            <p:cNvGraphicFramePr>
              <a:graphicFrameLocks noChangeAspect="1"/>
            </p:cNvGraphicFramePr>
            <p:nvPr>
              <p:extLst>
                <p:ext uri="{D42A27DB-BD31-4B8C-83A1-F6EECF244321}">
                  <p14:modId xmlns:p14="http://schemas.microsoft.com/office/powerpoint/2010/main" val="628387818"/>
                </p:ext>
              </p:extLst>
            </p:nvPr>
          </p:nvGraphicFramePr>
          <p:xfrm>
            <a:off x="1395430" y="4749091"/>
            <a:ext cx="3888232" cy="1354328"/>
          </p:xfrm>
          <a:graphic>
            <a:graphicData uri="http://schemas.openxmlformats.org/presentationml/2006/ole">
              <mc:AlternateContent xmlns:mc="http://schemas.openxmlformats.org/markup-compatibility/2006">
                <mc:Choice xmlns:v="urn:schemas-microsoft-com:vml" Requires="v">
                  <p:oleObj name="Equation" r:id="rId11" imgW="1130040" imgH="393480" progId="Equation.DSMT4">
                    <p:embed/>
                  </p:oleObj>
                </mc:Choice>
                <mc:Fallback>
                  <p:oleObj name="Equation" r:id="rId11" imgW="1130040" imgH="393480" progId="Equation.DSMT4">
                    <p:embed/>
                    <p:pic>
                      <p:nvPicPr>
                        <p:cNvPr id="2" name="Object 1">
                          <a:extLst>
                            <a:ext uri="{FF2B5EF4-FFF2-40B4-BE49-F238E27FC236}">
                              <a16:creationId xmlns:a16="http://schemas.microsoft.com/office/drawing/2014/main" id="{04CC389E-E99C-9A55-CEC7-176DF517C8BB}"/>
                            </a:ext>
                          </a:extLst>
                        </p:cNvPr>
                        <p:cNvPicPr/>
                        <p:nvPr/>
                      </p:nvPicPr>
                      <p:blipFill>
                        <a:blip r:embed="rId12"/>
                        <a:stretch>
                          <a:fillRect/>
                        </a:stretch>
                      </p:blipFill>
                      <p:spPr>
                        <a:xfrm>
                          <a:off x="1395430" y="4749091"/>
                          <a:ext cx="3888232" cy="1354328"/>
                        </a:xfrm>
                        <a:prstGeom prst="rect">
                          <a:avLst/>
                        </a:prstGeom>
                      </p:spPr>
                    </p:pic>
                  </p:oleObj>
                </mc:Fallback>
              </mc:AlternateContent>
            </a:graphicData>
          </a:graphic>
        </p:graphicFrame>
        <p:sp>
          <p:nvSpPr>
            <p:cNvPr id="16" name="TextBox 15">
              <a:extLst>
                <a:ext uri="{FF2B5EF4-FFF2-40B4-BE49-F238E27FC236}">
                  <a16:creationId xmlns:a16="http://schemas.microsoft.com/office/drawing/2014/main" id="{5A389991-29C5-372C-B8DC-B3B33DFDD759}"/>
                </a:ext>
              </a:extLst>
            </p:cNvPr>
            <p:cNvSpPr txBox="1"/>
            <p:nvPr/>
          </p:nvSpPr>
          <p:spPr>
            <a:xfrm>
              <a:off x="609600" y="2167823"/>
              <a:ext cx="17068800" cy="2748253"/>
            </a:xfrm>
            <a:prstGeom prst="rect">
              <a:avLst/>
            </a:prstGeom>
            <a:noFill/>
          </p:spPr>
          <p:txBody>
            <a:bodyPr wrap="square">
              <a:spAutoFit/>
            </a:bodyPr>
            <a:lstStyle/>
            <a:p>
              <a:pPr>
                <a:lnSpc>
                  <a:spcPct val="150000"/>
                </a:lnSpc>
              </a:pPr>
              <a:endParaRPr lang="en-US" sz="4000" b="1" dirty="0">
                <a:solidFill>
                  <a:srgbClr val="00B0F0"/>
                </a:solidFill>
                <a:latin typeface="Arial" panose="020B0604020202020204" pitchFamily="34" charset="0"/>
                <a:cs typeface="Arial" panose="020B0604020202020204" pitchFamily="34" charset="0"/>
              </a:endParaRPr>
            </a:p>
            <a:p>
              <a:pPr>
                <a:lnSpc>
                  <a:spcPct val="150000"/>
                </a:lnSpc>
              </a:pPr>
              <a:r>
                <a:rPr lang="en-US" sz="4000" b="1" dirty="0">
                  <a:solidFill>
                    <a:srgbClr val="00B0F0"/>
                  </a:solidFill>
                  <a:latin typeface="Arial" panose="020B0604020202020204" pitchFamily="34" charset="0"/>
                  <a:cs typeface="Arial" panose="020B0604020202020204" pitchFamily="34" charset="0"/>
                </a:rPr>
                <a:t>+</a:t>
              </a:r>
              <a:r>
                <a:rPr lang="en-US" sz="4000" b="1" dirty="0" err="1">
                  <a:solidFill>
                    <a:srgbClr val="00B0F0"/>
                  </a:solidFill>
                  <a:latin typeface="Arial" panose="020B0604020202020204" pitchFamily="34" charset="0"/>
                  <a:cs typeface="Arial" panose="020B0604020202020204" pitchFamily="34" charset="0"/>
                </a:rPr>
                <a:t>Vì</a:t>
              </a:r>
              <a:r>
                <a:rPr lang="en-US" sz="4000" b="1" dirty="0">
                  <a:solidFill>
                    <a:srgbClr val="00B0F0"/>
                  </a:solidFill>
                  <a:latin typeface="Arial" panose="020B0604020202020204" pitchFamily="34" charset="0"/>
                  <a:cs typeface="Arial" panose="020B0604020202020204" pitchFamily="34" charset="0"/>
                </a:rPr>
                <a:t> EC,EB </a:t>
              </a:r>
              <a:r>
                <a:rPr lang="en-US" sz="4000" b="1" dirty="0" err="1">
                  <a:solidFill>
                    <a:srgbClr val="00B0F0"/>
                  </a:solidFill>
                  <a:latin typeface="Arial" panose="020B0604020202020204" pitchFamily="34" charset="0"/>
                  <a:cs typeface="Arial" panose="020B0604020202020204" pitchFamily="34" charset="0"/>
                </a:rPr>
                <a:t>là</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tiếp</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tuyến</a:t>
              </a:r>
              <a:r>
                <a:rPr lang="en-US" sz="4000" b="1" dirty="0">
                  <a:solidFill>
                    <a:srgbClr val="00B0F0"/>
                  </a:solidFill>
                  <a:latin typeface="Arial" panose="020B0604020202020204" pitchFamily="34" charset="0"/>
                  <a:cs typeface="Arial" panose="020B0604020202020204" pitchFamily="34" charset="0"/>
                </a:rPr>
                <a:t> của đường </a:t>
              </a:r>
              <a:r>
                <a:rPr lang="en-US" sz="4000" b="1" dirty="0" err="1">
                  <a:solidFill>
                    <a:srgbClr val="00B0F0"/>
                  </a:solidFill>
                  <a:latin typeface="Arial" panose="020B0604020202020204" pitchFamily="34" charset="0"/>
                  <a:cs typeface="Arial" panose="020B0604020202020204" pitchFamily="34" charset="0"/>
                </a:rPr>
                <a:t>tròn</a:t>
              </a:r>
              <a:r>
                <a:rPr lang="en-US" sz="4000" b="1" dirty="0">
                  <a:solidFill>
                    <a:srgbClr val="00B0F0"/>
                  </a:solidFill>
                  <a:latin typeface="Arial" panose="020B0604020202020204" pitchFamily="34" charset="0"/>
                  <a:cs typeface="Arial" panose="020B0604020202020204" pitchFamily="34" charset="0"/>
                </a:rPr>
                <a:t> (O)</a:t>
              </a:r>
            </a:p>
            <a:p>
              <a:pPr>
                <a:lnSpc>
                  <a:spcPct val="150000"/>
                </a:lnSpc>
              </a:pPr>
              <a:r>
                <a:rPr lang="en-US" sz="4000" b="1" dirty="0" err="1">
                  <a:solidFill>
                    <a:srgbClr val="00B0F0"/>
                  </a:solidFill>
                  <a:latin typeface="Arial" panose="020B0604020202020204" pitchFamily="34" charset="0"/>
                  <a:cs typeface="Arial" panose="020B0604020202020204" pitchFamily="34" charset="0"/>
                </a:rPr>
                <a:t>nên</a:t>
              </a:r>
              <a:r>
                <a:rPr lang="en-US" sz="4000" b="1" dirty="0">
                  <a:solidFill>
                    <a:srgbClr val="00B0F0"/>
                  </a:solidFill>
                  <a:latin typeface="Arial" panose="020B0604020202020204" pitchFamily="34" charset="0"/>
                  <a:cs typeface="Arial" panose="020B0604020202020204" pitchFamily="34" charset="0"/>
                </a:rPr>
                <a:t> OE𝑂𝐸 </a:t>
              </a:r>
              <a:r>
                <a:rPr lang="en-US" sz="4000" b="1" dirty="0" err="1">
                  <a:solidFill>
                    <a:srgbClr val="00B0F0"/>
                  </a:solidFill>
                  <a:latin typeface="Arial" panose="020B0604020202020204" pitchFamily="34" charset="0"/>
                  <a:cs typeface="Arial" panose="020B0604020202020204" pitchFamily="34" charset="0"/>
                </a:rPr>
                <a:t>là</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tia</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phân</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giác</a:t>
              </a:r>
              <a:r>
                <a:rPr lang="en-US" sz="4000" b="1" dirty="0">
                  <a:solidFill>
                    <a:srgbClr val="00B0F0"/>
                  </a:solidFill>
                  <a:latin typeface="Arial" panose="020B0604020202020204" pitchFamily="34" charset="0"/>
                  <a:cs typeface="Arial" panose="020B0604020202020204" pitchFamily="34" charset="0"/>
                </a:rPr>
                <a:t> của</a:t>
              </a:r>
            </a:p>
          </p:txBody>
        </p:sp>
        <p:graphicFrame>
          <p:nvGraphicFramePr>
            <p:cNvPr id="17" name="Object 16">
              <a:extLst>
                <a:ext uri="{FF2B5EF4-FFF2-40B4-BE49-F238E27FC236}">
                  <a16:creationId xmlns:a16="http://schemas.microsoft.com/office/drawing/2014/main" id="{4DC57165-5B65-BAD0-E853-BDFC36691500}"/>
                </a:ext>
              </a:extLst>
            </p:cNvPr>
            <p:cNvGraphicFramePr>
              <a:graphicFrameLocks noChangeAspect="1"/>
            </p:cNvGraphicFramePr>
            <p:nvPr>
              <p:extLst>
                <p:ext uri="{D42A27DB-BD31-4B8C-83A1-F6EECF244321}">
                  <p14:modId xmlns:p14="http://schemas.microsoft.com/office/powerpoint/2010/main" val="3063964133"/>
                </p:ext>
              </p:extLst>
            </p:nvPr>
          </p:nvGraphicFramePr>
          <p:xfrm>
            <a:off x="8111396" y="3968863"/>
            <a:ext cx="1331912" cy="857250"/>
          </p:xfrm>
          <a:graphic>
            <a:graphicData uri="http://schemas.openxmlformats.org/presentationml/2006/ole">
              <mc:AlternateContent xmlns:mc="http://schemas.openxmlformats.org/markup-compatibility/2006">
                <mc:Choice xmlns:v="urn:schemas-microsoft-com:vml" Requires="v">
                  <p:oleObj name="Equation" r:id="rId13" imgW="355320" imgH="228600" progId="Equation.DSMT4">
                    <p:embed/>
                  </p:oleObj>
                </mc:Choice>
                <mc:Fallback>
                  <p:oleObj name="Equation" r:id="rId13" imgW="355320" imgH="228600" progId="Equation.DSMT4">
                    <p:embed/>
                    <p:pic>
                      <p:nvPicPr>
                        <p:cNvPr id="5" name="Object 4">
                          <a:extLst>
                            <a:ext uri="{FF2B5EF4-FFF2-40B4-BE49-F238E27FC236}">
                              <a16:creationId xmlns:a16="http://schemas.microsoft.com/office/drawing/2014/main" id="{391DE38B-E8A0-37C6-A379-CFE074652425}"/>
                            </a:ext>
                          </a:extLst>
                        </p:cNvPr>
                        <p:cNvPicPr/>
                        <p:nvPr/>
                      </p:nvPicPr>
                      <p:blipFill>
                        <a:blip r:embed="rId14"/>
                        <a:stretch>
                          <a:fillRect/>
                        </a:stretch>
                      </p:blipFill>
                      <p:spPr>
                        <a:xfrm>
                          <a:off x="8111396" y="3968863"/>
                          <a:ext cx="1331912" cy="857250"/>
                        </a:xfrm>
                        <a:prstGeom prst="rect">
                          <a:avLst/>
                        </a:prstGeom>
                      </p:spPr>
                    </p:pic>
                  </p:oleObj>
                </mc:Fallback>
              </mc:AlternateContent>
            </a:graphicData>
          </a:graphic>
        </p:graphicFrame>
      </p:grpSp>
    </p:spTree>
    <p:extLst>
      <p:ext uri="{BB962C8B-B14F-4D97-AF65-F5344CB8AC3E}">
        <p14:creationId xmlns:p14="http://schemas.microsoft.com/office/powerpoint/2010/main" val="1568629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C2DA411-746D-416C-C670-B2E90D8FA44D}"/>
              </a:ext>
            </a:extLst>
          </p:cNvPr>
          <p:cNvSpPr txBox="1"/>
          <p:nvPr/>
        </p:nvSpPr>
        <p:spPr>
          <a:xfrm>
            <a:off x="381000" y="342900"/>
            <a:ext cx="17449800" cy="1824923"/>
          </a:xfrm>
          <a:prstGeom prst="rect">
            <a:avLst/>
          </a:prstGeom>
          <a:noFill/>
        </p:spPr>
        <p:txBody>
          <a:bodyPr wrap="square">
            <a:spAutoFit/>
          </a:bodyPr>
          <a:lstStyle/>
          <a:p>
            <a:pPr>
              <a:lnSpc>
                <a:spcPct val="150000"/>
              </a:lnSpc>
            </a:pPr>
            <a:r>
              <a:rPr lang="en-US" sz="4000" b="1" dirty="0">
                <a:solidFill>
                  <a:srgbClr val="FF0000"/>
                </a:solidFill>
                <a:latin typeface="Arial" panose="020B0604020202020204" pitchFamily="34" charset="0"/>
                <a:cs typeface="Arial" panose="020B0604020202020204" pitchFamily="34" charset="0"/>
              </a:rPr>
              <a:t>Bài 5/ 110 SGK: </a:t>
            </a:r>
            <a:r>
              <a:rPr lang="en-US" sz="4000" b="1" dirty="0" err="1">
                <a:solidFill>
                  <a:srgbClr val="00B050"/>
                </a:solidFill>
                <a:latin typeface="Arial" panose="020B0604020202020204" pitchFamily="34" charset="0"/>
                <a:cs typeface="Arial" panose="020B0604020202020204" pitchFamily="34" charset="0"/>
              </a:rPr>
              <a:t>Chứng</a:t>
            </a:r>
            <a:r>
              <a:rPr lang="en-US" sz="4000" b="1" dirty="0">
                <a:solidFill>
                  <a:srgbClr val="00B050"/>
                </a:solidFill>
                <a:latin typeface="Arial" panose="020B0604020202020204" pitchFamily="34" charset="0"/>
                <a:cs typeface="Arial" panose="020B0604020202020204" pitchFamily="34" charset="0"/>
              </a:rPr>
              <a:t> </a:t>
            </a:r>
            <a:r>
              <a:rPr lang="en-US" sz="4000" b="1" dirty="0" err="1">
                <a:solidFill>
                  <a:srgbClr val="00B050"/>
                </a:solidFill>
                <a:latin typeface="Arial" panose="020B0604020202020204" pitchFamily="34" charset="0"/>
                <a:cs typeface="Arial" panose="020B0604020202020204" pitchFamily="34" charset="0"/>
              </a:rPr>
              <a:t>minh</a:t>
            </a:r>
            <a:r>
              <a:rPr lang="en-US" sz="4000" b="1" dirty="0">
                <a:solidFill>
                  <a:srgbClr val="00B050"/>
                </a:solidFill>
                <a:latin typeface="Arial" panose="020B0604020202020204" pitchFamily="34" charset="0"/>
                <a:cs typeface="Arial" panose="020B0604020202020204" pitchFamily="34" charset="0"/>
              </a:rPr>
              <a:t>:</a:t>
            </a:r>
          </a:p>
          <a:p>
            <a:pPr>
              <a:lnSpc>
                <a:spcPct val="150000"/>
              </a:lnSpc>
            </a:pPr>
            <a:r>
              <a:rPr lang="en-US" sz="4000" b="1" dirty="0">
                <a:solidFill>
                  <a:srgbClr val="00B050"/>
                </a:solidFill>
                <a:latin typeface="Arial" panose="020B0604020202020204" pitchFamily="34" charset="0"/>
                <a:cs typeface="Arial" panose="020B0604020202020204" pitchFamily="34" charset="0"/>
              </a:rPr>
              <a:t>c) Tam </a:t>
            </a:r>
            <a:r>
              <a:rPr lang="en-US" sz="4000" b="1" dirty="0" err="1">
                <a:solidFill>
                  <a:srgbClr val="00B050"/>
                </a:solidFill>
                <a:latin typeface="Arial" panose="020B0604020202020204" pitchFamily="34" charset="0"/>
                <a:cs typeface="Arial" panose="020B0604020202020204" pitchFamily="34" charset="0"/>
              </a:rPr>
              <a:t>giác</a:t>
            </a:r>
            <a:r>
              <a:rPr lang="en-US" sz="4000" b="1" dirty="0">
                <a:solidFill>
                  <a:srgbClr val="00B050"/>
                </a:solidFill>
                <a:latin typeface="Arial" panose="020B0604020202020204" pitchFamily="34" charset="0"/>
                <a:cs typeface="Arial" panose="020B0604020202020204" pitchFamily="34" charset="0"/>
              </a:rPr>
              <a:t> ODE </a:t>
            </a:r>
            <a:r>
              <a:rPr lang="en-US" sz="4000" b="1" dirty="0" err="1">
                <a:solidFill>
                  <a:srgbClr val="00B050"/>
                </a:solidFill>
                <a:latin typeface="Arial" panose="020B0604020202020204" pitchFamily="34" charset="0"/>
                <a:cs typeface="Arial" panose="020B0604020202020204" pitchFamily="34" charset="0"/>
              </a:rPr>
              <a:t>vuông</a:t>
            </a:r>
            <a:r>
              <a:rPr lang="en-US" sz="4000" b="1" dirty="0">
                <a:solidFill>
                  <a:srgbClr val="00B050"/>
                </a:solidFill>
                <a:latin typeface="Arial" panose="020B0604020202020204" pitchFamily="34" charset="0"/>
                <a:cs typeface="Arial" panose="020B0604020202020204" pitchFamily="34" charset="0"/>
              </a:rPr>
              <a:t>.</a:t>
            </a:r>
          </a:p>
        </p:txBody>
      </p:sp>
      <p:pic>
        <p:nvPicPr>
          <p:cNvPr id="8" name="Picture 7">
            <a:extLst>
              <a:ext uri="{FF2B5EF4-FFF2-40B4-BE49-F238E27FC236}">
                <a16:creationId xmlns:a16="http://schemas.microsoft.com/office/drawing/2014/main" id="{FA338B63-8112-DAEC-1F19-4CEEB8C958C9}"/>
              </a:ext>
            </a:extLst>
          </p:cNvPr>
          <p:cNvPicPr>
            <a:picLocks noChangeAspect="1"/>
          </p:cNvPicPr>
          <p:nvPr/>
        </p:nvPicPr>
        <p:blipFill rotWithShape="1">
          <a:blip r:embed="rId2"/>
          <a:srcRect l="1328" t="3096" r="56884" b="11272"/>
          <a:stretch/>
        </p:blipFill>
        <p:spPr>
          <a:xfrm>
            <a:off x="10617200" y="2628900"/>
            <a:ext cx="7315200" cy="6850743"/>
          </a:xfrm>
          <a:prstGeom prst="rect">
            <a:avLst/>
          </a:prstGeom>
        </p:spPr>
      </p:pic>
      <p:grpSp>
        <p:nvGrpSpPr>
          <p:cNvPr id="13" name="Group 12">
            <a:extLst>
              <a:ext uri="{FF2B5EF4-FFF2-40B4-BE49-F238E27FC236}">
                <a16:creationId xmlns:a16="http://schemas.microsoft.com/office/drawing/2014/main" id="{05B59B11-268D-FB21-9F9F-7E3B57B1B451}"/>
              </a:ext>
            </a:extLst>
          </p:cNvPr>
          <p:cNvGrpSpPr/>
          <p:nvPr/>
        </p:nvGrpSpPr>
        <p:grpSpPr>
          <a:xfrm>
            <a:off x="685800" y="2384532"/>
            <a:ext cx="9931400" cy="901593"/>
            <a:chOff x="685800" y="2384532"/>
            <a:chExt cx="9931400" cy="901593"/>
          </a:xfrm>
        </p:grpSpPr>
        <p:sp>
          <p:nvSpPr>
            <p:cNvPr id="4" name="TextBox 3">
              <a:extLst>
                <a:ext uri="{FF2B5EF4-FFF2-40B4-BE49-F238E27FC236}">
                  <a16:creationId xmlns:a16="http://schemas.microsoft.com/office/drawing/2014/main" id="{3208DA98-CAD4-52EB-DB78-F547268E5C50}"/>
                </a:ext>
              </a:extLst>
            </p:cNvPr>
            <p:cNvSpPr txBox="1"/>
            <p:nvPr/>
          </p:nvSpPr>
          <p:spPr>
            <a:xfrm>
              <a:off x="685800" y="2384532"/>
              <a:ext cx="9931400" cy="901593"/>
            </a:xfrm>
            <a:prstGeom prst="rect">
              <a:avLst/>
            </a:prstGeom>
            <a:noFill/>
          </p:spPr>
          <p:txBody>
            <a:bodyPr wrap="square">
              <a:spAutoFit/>
            </a:bodyPr>
            <a:lstStyle/>
            <a:p>
              <a:pPr>
                <a:lnSpc>
                  <a:spcPct val="150000"/>
                </a:lnSpc>
              </a:pPr>
              <a:r>
                <a:rPr lang="en-US" sz="4000" b="1" dirty="0">
                  <a:solidFill>
                    <a:srgbClr val="00B0F0"/>
                  </a:solidFill>
                  <a:latin typeface="Arial" panose="020B0604020202020204" pitchFamily="34" charset="0"/>
                  <a:cs typeface="Arial" panose="020B0604020202020204" pitchFamily="34" charset="0"/>
                </a:rPr>
                <a:t>Ta </a:t>
              </a:r>
              <a:r>
                <a:rPr lang="en-US" sz="4000" b="1" dirty="0" err="1">
                  <a:solidFill>
                    <a:srgbClr val="00B0F0"/>
                  </a:solidFill>
                  <a:latin typeface="Arial" panose="020B0604020202020204" pitchFamily="34" charset="0"/>
                  <a:cs typeface="Arial" panose="020B0604020202020204" pitchFamily="34" charset="0"/>
                </a:rPr>
                <a:t>có</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hai</a:t>
              </a:r>
              <a:r>
                <a:rPr lang="en-US" sz="4000" b="1" dirty="0">
                  <a:solidFill>
                    <a:srgbClr val="00B0F0"/>
                  </a:solidFill>
                  <a:latin typeface="Arial" panose="020B0604020202020204" pitchFamily="34" charset="0"/>
                  <a:cs typeface="Arial" panose="020B0604020202020204" pitchFamily="34" charset="0"/>
                </a:rPr>
                <a:t> góc </a:t>
              </a:r>
              <a:r>
                <a:rPr lang="en-US" sz="4000" b="1" dirty="0" err="1">
                  <a:solidFill>
                    <a:srgbClr val="00B0F0"/>
                  </a:solidFill>
                  <a:latin typeface="Arial" panose="020B0604020202020204" pitchFamily="34" charset="0"/>
                  <a:cs typeface="Arial" panose="020B0604020202020204" pitchFamily="34" charset="0"/>
                </a:rPr>
                <a:t>kề</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bù</a:t>
              </a:r>
              <a:r>
                <a:rPr lang="en-US" sz="4000" b="1" dirty="0">
                  <a:solidFill>
                    <a:srgbClr val="00B0F0"/>
                  </a:solidFill>
                  <a:latin typeface="Arial" panose="020B0604020202020204" pitchFamily="34" charset="0"/>
                  <a:cs typeface="Arial" panose="020B0604020202020204" pitchFamily="34" charset="0"/>
                </a:rPr>
                <a:t>).</a:t>
              </a:r>
            </a:p>
          </p:txBody>
        </p:sp>
        <p:graphicFrame>
          <p:nvGraphicFramePr>
            <p:cNvPr id="5" name="Object 4">
              <a:extLst>
                <a:ext uri="{FF2B5EF4-FFF2-40B4-BE49-F238E27FC236}">
                  <a16:creationId xmlns:a16="http://schemas.microsoft.com/office/drawing/2014/main" id="{053E96CB-0389-A82E-A594-FC5C505FDD4C}"/>
                </a:ext>
              </a:extLst>
            </p:cNvPr>
            <p:cNvGraphicFramePr>
              <a:graphicFrameLocks noChangeAspect="1"/>
            </p:cNvGraphicFramePr>
            <p:nvPr>
              <p:extLst>
                <p:ext uri="{D42A27DB-BD31-4B8C-83A1-F6EECF244321}">
                  <p14:modId xmlns:p14="http://schemas.microsoft.com/office/powerpoint/2010/main" val="908120211"/>
                </p:ext>
              </p:extLst>
            </p:nvPr>
          </p:nvGraphicFramePr>
          <p:xfrm>
            <a:off x="2133600" y="2457985"/>
            <a:ext cx="4281488" cy="785813"/>
          </p:xfrm>
          <a:graphic>
            <a:graphicData uri="http://schemas.openxmlformats.org/presentationml/2006/ole">
              <mc:AlternateContent xmlns:mc="http://schemas.openxmlformats.org/markup-compatibility/2006">
                <mc:Choice xmlns:v="urn:schemas-microsoft-com:vml" Requires="v">
                  <p:oleObj name="Equation" r:id="rId3" imgW="1244520" imgH="228600" progId="Equation.DSMT4">
                    <p:embed/>
                  </p:oleObj>
                </mc:Choice>
                <mc:Fallback>
                  <p:oleObj name="Equation" r:id="rId3" imgW="1244520" imgH="228600" progId="Equation.DSMT4">
                    <p:embed/>
                    <p:pic>
                      <p:nvPicPr>
                        <p:cNvPr id="15" name="Object 14">
                          <a:extLst>
                            <a:ext uri="{FF2B5EF4-FFF2-40B4-BE49-F238E27FC236}">
                              <a16:creationId xmlns:a16="http://schemas.microsoft.com/office/drawing/2014/main" id="{B1DE7531-34B6-82FC-4E11-0B389E2FA4E0}"/>
                            </a:ext>
                          </a:extLst>
                        </p:cNvPr>
                        <p:cNvPicPr/>
                        <p:nvPr/>
                      </p:nvPicPr>
                      <p:blipFill>
                        <a:blip r:embed="rId4"/>
                        <a:stretch>
                          <a:fillRect/>
                        </a:stretch>
                      </p:blipFill>
                      <p:spPr>
                        <a:xfrm>
                          <a:off x="2133600" y="2457985"/>
                          <a:ext cx="4281488" cy="785813"/>
                        </a:xfrm>
                        <a:prstGeom prst="rect">
                          <a:avLst/>
                        </a:prstGeom>
                      </p:spPr>
                    </p:pic>
                  </p:oleObj>
                </mc:Fallback>
              </mc:AlternateContent>
            </a:graphicData>
          </a:graphic>
        </p:graphicFrame>
      </p:grpSp>
      <p:graphicFrame>
        <p:nvGraphicFramePr>
          <p:cNvPr id="6" name="Object 5">
            <a:extLst>
              <a:ext uri="{FF2B5EF4-FFF2-40B4-BE49-F238E27FC236}">
                <a16:creationId xmlns:a16="http://schemas.microsoft.com/office/drawing/2014/main" id="{4E51CA91-CB5A-B09F-1C5C-E5443EE51B82}"/>
              </a:ext>
            </a:extLst>
          </p:cNvPr>
          <p:cNvGraphicFramePr>
            <a:graphicFrameLocks noChangeAspect="1"/>
          </p:cNvGraphicFramePr>
          <p:nvPr>
            <p:extLst>
              <p:ext uri="{D42A27DB-BD31-4B8C-83A1-F6EECF244321}">
                <p14:modId xmlns:p14="http://schemas.microsoft.com/office/powerpoint/2010/main" val="2741915425"/>
              </p:ext>
            </p:extLst>
          </p:nvPr>
        </p:nvGraphicFramePr>
        <p:xfrm>
          <a:off x="1389856" y="3221414"/>
          <a:ext cx="5768975" cy="4024312"/>
        </p:xfrm>
        <a:graphic>
          <a:graphicData uri="http://schemas.openxmlformats.org/presentationml/2006/ole">
            <mc:AlternateContent xmlns:mc="http://schemas.openxmlformats.org/markup-compatibility/2006">
              <mc:Choice xmlns:v="urn:schemas-microsoft-com:vml" Requires="v">
                <p:oleObj name="Equation" r:id="rId5" imgW="1676160" imgH="1168200" progId="Equation.DSMT4">
                  <p:embed/>
                </p:oleObj>
              </mc:Choice>
              <mc:Fallback>
                <p:oleObj name="Equation" r:id="rId5" imgW="1676160" imgH="1168200" progId="Equation.DSMT4">
                  <p:embed/>
                  <p:pic>
                    <p:nvPicPr>
                      <p:cNvPr id="5" name="Object 4">
                        <a:extLst>
                          <a:ext uri="{FF2B5EF4-FFF2-40B4-BE49-F238E27FC236}">
                            <a16:creationId xmlns:a16="http://schemas.microsoft.com/office/drawing/2014/main" id="{053E96CB-0389-A82E-A594-FC5C505FDD4C}"/>
                          </a:ext>
                        </a:extLst>
                      </p:cNvPr>
                      <p:cNvPicPr/>
                      <p:nvPr/>
                    </p:nvPicPr>
                    <p:blipFill>
                      <a:blip r:embed="rId6"/>
                      <a:stretch>
                        <a:fillRect/>
                      </a:stretch>
                    </p:blipFill>
                    <p:spPr>
                      <a:xfrm>
                        <a:off x="1389856" y="3221414"/>
                        <a:ext cx="5768975" cy="4024312"/>
                      </a:xfrm>
                      <a:prstGeom prst="rect">
                        <a:avLst/>
                      </a:prstGeom>
                    </p:spPr>
                  </p:pic>
                </p:oleObj>
              </mc:Fallback>
            </mc:AlternateContent>
          </a:graphicData>
        </a:graphic>
      </p:graphicFrame>
      <p:sp>
        <p:nvSpPr>
          <p:cNvPr id="7" name="TextBox 6">
            <a:extLst>
              <a:ext uri="{FF2B5EF4-FFF2-40B4-BE49-F238E27FC236}">
                <a16:creationId xmlns:a16="http://schemas.microsoft.com/office/drawing/2014/main" id="{5F13DA98-1EA4-1C40-3406-EDF36DFF1C82}"/>
              </a:ext>
            </a:extLst>
          </p:cNvPr>
          <p:cNvSpPr txBox="1"/>
          <p:nvPr/>
        </p:nvSpPr>
        <p:spPr>
          <a:xfrm>
            <a:off x="664535" y="7378218"/>
            <a:ext cx="9601200" cy="901593"/>
          </a:xfrm>
          <a:prstGeom prst="rect">
            <a:avLst/>
          </a:prstGeom>
          <a:noFill/>
        </p:spPr>
        <p:txBody>
          <a:bodyPr wrap="square">
            <a:spAutoFit/>
          </a:bodyPr>
          <a:lstStyle/>
          <a:p>
            <a:pPr>
              <a:lnSpc>
                <a:spcPct val="150000"/>
              </a:lnSpc>
            </a:pPr>
            <a:r>
              <a:rPr lang="en-US" sz="4000" b="1" dirty="0" err="1">
                <a:solidFill>
                  <a:srgbClr val="00B0F0"/>
                </a:solidFill>
                <a:latin typeface="Arial" panose="020B0604020202020204" pitchFamily="34" charset="0"/>
                <a:cs typeface="Arial" panose="020B0604020202020204" pitchFamily="34" charset="0"/>
              </a:rPr>
              <a:t>Vậy</a:t>
            </a:r>
            <a:r>
              <a:rPr lang="en-US" sz="4000" b="1" dirty="0">
                <a:solidFill>
                  <a:srgbClr val="00B0F0"/>
                </a:solidFill>
                <a:latin typeface="Arial" panose="020B0604020202020204" pitchFamily="34" charset="0"/>
                <a:cs typeface="Arial" panose="020B0604020202020204" pitchFamily="34" charset="0"/>
              </a:rPr>
              <a:t> tam </a:t>
            </a:r>
            <a:r>
              <a:rPr lang="en-US" sz="4000" b="1" dirty="0" err="1">
                <a:solidFill>
                  <a:srgbClr val="00B0F0"/>
                </a:solidFill>
                <a:latin typeface="Arial" panose="020B0604020202020204" pitchFamily="34" charset="0"/>
                <a:cs typeface="Arial" panose="020B0604020202020204" pitchFamily="34" charset="0"/>
              </a:rPr>
              <a:t>giác</a:t>
            </a:r>
            <a:r>
              <a:rPr lang="en-US" sz="4000" b="1" dirty="0">
                <a:solidFill>
                  <a:srgbClr val="00B0F0"/>
                </a:solidFill>
                <a:latin typeface="Arial" panose="020B0604020202020204" pitchFamily="34" charset="0"/>
                <a:cs typeface="Arial" panose="020B0604020202020204" pitchFamily="34" charset="0"/>
              </a:rPr>
              <a:t> ODE </a:t>
            </a:r>
            <a:r>
              <a:rPr lang="en-US" sz="4000" b="1" dirty="0" err="1">
                <a:solidFill>
                  <a:srgbClr val="00B0F0"/>
                </a:solidFill>
                <a:latin typeface="Arial" panose="020B0604020202020204" pitchFamily="34" charset="0"/>
                <a:cs typeface="Arial" panose="020B0604020202020204" pitchFamily="34" charset="0"/>
              </a:rPr>
              <a:t>vuông</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tại</a:t>
            </a:r>
            <a:r>
              <a:rPr lang="en-US" sz="4000" b="1" dirty="0">
                <a:solidFill>
                  <a:srgbClr val="00B0F0"/>
                </a:solidFill>
                <a:latin typeface="Arial" panose="020B0604020202020204" pitchFamily="34" charset="0"/>
                <a:cs typeface="Arial" panose="020B0604020202020204" pitchFamily="34" charset="0"/>
              </a:rPr>
              <a:t> O.</a:t>
            </a:r>
          </a:p>
        </p:txBody>
      </p:sp>
    </p:spTree>
    <p:extLst>
      <p:ext uri="{BB962C8B-B14F-4D97-AF65-F5344CB8AC3E}">
        <p14:creationId xmlns:p14="http://schemas.microsoft.com/office/powerpoint/2010/main" val="2858022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C2DA411-746D-416C-C670-B2E90D8FA44D}"/>
              </a:ext>
            </a:extLst>
          </p:cNvPr>
          <p:cNvSpPr txBox="1"/>
          <p:nvPr/>
        </p:nvSpPr>
        <p:spPr>
          <a:xfrm>
            <a:off x="381000" y="342900"/>
            <a:ext cx="17449800" cy="1824923"/>
          </a:xfrm>
          <a:prstGeom prst="rect">
            <a:avLst/>
          </a:prstGeom>
          <a:noFill/>
        </p:spPr>
        <p:txBody>
          <a:bodyPr wrap="square">
            <a:spAutoFit/>
          </a:bodyPr>
          <a:lstStyle/>
          <a:p>
            <a:pPr>
              <a:lnSpc>
                <a:spcPct val="150000"/>
              </a:lnSpc>
            </a:pPr>
            <a:r>
              <a:rPr lang="en-US" sz="4000" b="1" dirty="0">
                <a:solidFill>
                  <a:srgbClr val="FF0000"/>
                </a:solidFill>
                <a:latin typeface="Arial" panose="020B0604020202020204" pitchFamily="34" charset="0"/>
                <a:cs typeface="Arial" panose="020B0604020202020204" pitchFamily="34" charset="0"/>
              </a:rPr>
              <a:t>Bài 5/ 110 SGK: </a:t>
            </a:r>
            <a:r>
              <a:rPr lang="en-US" sz="4000" b="1" dirty="0" err="1">
                <a:solidFill>
                  <a:srgbClr val="00B050"/>
                </a:solidFill>
                <a:latin typeface="Arial" panose="020B0604020202020204" pitchFamily="34" charset="0"/>
                <a:cs typeface="Arial" panose="020B0604020202020204" pitchFamily="34" charset="0"/>
              </a:rPr>
              <a:t>Chứng</a:t>
            </a:r>
            <a:r>
              <a:rPr lang="en-US" sz="4000" b="1" dirty="0">
                <a:solidFill>
                  <a:srgbClr val="00B050"/>
                </a:solidFill>
                <a:latin typeface="Arial" panose="020B0604020202020204" pitchFamily="34" charset="0"/>
                <a:cs typeface="Arial" panose="020B0604020202020204" pitchFamily="34" charset="0"/>
              </a:rPr>
              <a:t> </a:t>
            </a:r>
            <a:r>
              <a:rPr lang="en-US" sz="4000" b="1" dirty="0" err="1">
                <a:solidFill>
                  <a:srgbClr val="00B050"/>
                </a:solidFill>
                <a:latin typeface="Arial" panose="020B0604020202020204" pitchFamily="34" charset="0"/>
                <a:cs typeface="Arial" panose="020B0604020202020204" pitchFamily="34" charset="0"/>
              </a:rPr>
              <a:t>minh</a:t>
            </a:r>
            <a:r>
              <a:rPr lang="en-US" sz="4000" b="1" dirty="0">
                <a:solidFill>
                  <a:srgbClr val="00B050"/>
                </a:solidFill>
                <a:latin typeface="Arial" panose="020B0604020202020204" pitchFamily="34" charset="0"/>
                <a:cs typeface="Arial" panose="020B0604020202020204" pitchFamily="34" charset="0"/>
              </a:rPr>
              <a:t>:</a:t>
            </a:r>
          </a:p>
          <a:p>
            <a:pPr>
              <a:lnSpc>
                <a:spcPct val="150000"/>
              </a:lnSpc>
            </a:pPr>
            <a:r>
              <a:rPr lang="en-US" sz="4000" b="1" dirty="0">
                <a:solidFill>
                  <a:srgbClr val="00B050"/>
                </a:solidFill>
                <a:latin typeface="Arial" panose="020B0604020202020204" pitchFamily="34" charset="0"/>
                <a:cs typeface="Arial" panose="020B0604020202020204" pitchFamily="34" charset="0"/>
              </a:rPr>
              <a:t>d) </a:t>
            </a:r>
          </a:p>
        </p:txBody>
      </p:sp>
      <p:pic>
        <p:nvPicPr>
          <p:cNvPr id="8" name="Picture 7">
            <a:extLst>
              <a:ext uri="{FF2B5EF4-FFF2-40B4-BE49-F238E27FC236}">
                <a16:creationId xmlns:a16="http://schemas.microsoft.com/office/drawing/2014/main" id="{FA338B63-8112-DAEC-1F19-4CEEB8C958C9}"/>
              </a:ext>
            </a:extLst>
          </p:cNvPr>
          <p:cNvPicPr>
            <a:picLocks noChangeAspect="1"/>
          </p:cNvPicPr>
          <p:nvPr/>
        </p:nvPicPr>
        <p:blipFill rotWithShape="1">
          <a:blip r:embed="rId2"/>
          <a:srcRect l="1328" t="3096" r="56884" b="11272"/>
          <a:stretch/>
        </p:blipFill>
        <p:spPr>
          <a:xfrm>
            <a:off x="10886742" y="342900"/>
            <a:ext cx="7315200" cy="6850743"/>
          </a:xfrm>
          <a:prstGeom prst="rect">
            <a:avLst/>
          </a:prstGeom>
        </p:spPr>
      </p:pic>
      <p:graphicFrame>
        <p:nvGraphicFramePr>
          <p:cNvPr id="12" name="Object 11">
            <a:extLst>
              <a:ext uri="{FF2B5EF4-FFF2-40B4-BE49-F238E27FC236}">
                <a16:creationId xmlns:a16="http://schemas.microsoft.com/office/drawing/2014/main" id="{A7592061-F76B-C945-C806-FE92C54E4650}"/>
              </a:ext>
            </a:extLst>
          </p:cNvPr>
          <p:cNvGraphicFramePr>
            <a:graphicFrameLocks noChangeAspect="1"/>
          </p:cNvGraphicFramePr>
          <p:nvPr>
            <p:extLst>
              <p:ext uri="{D42A27DB-BD31-4B8C-83A1-F6EECF244321}">
                <p14:modId xmlns:p14="http://schemas.microsoft.com/office/powerpoint/2010/main" val="2296463376"/>
              </p:ext>
            </p:extLst>
          </p:nvPr>
        </p:nvGraphicFramePr>
        <p:xfrm>
          <a:off x="1471612" y="1234724"/>
          <a:ext cx="2795588" cy="1354137"/>
        </p:xfrm>
        <a:graphic>
          <a:graphicData uri="http://schemas.openxmlformats.org/presentationml/2006/ole">
            <mc:AlternateContent xmlns:mc="http://schemas.openxmlformats.org/markup-compatibility/2006">
              <mc:Choice xmlns:v="urn:schemas-microsoft-com:vml" Requires="v">
                <p:oleObj name="Equation" r:id="rId3" imgW="812520" imgH="393480" progId="Equation.DSMT4">
                  <p:embed/>
                </p:oleObj>
              </mc:Choice>
              <mc:Fallback>
                <p:oleObj name="Equation" r:id="rId3" imgW="812520" imgH="393480" progId="Equation.DSMT4">
                  <p:embed/>
                  <p:pic>
                    <p:nvPicPr>
                      <p:cNvPr id="12" name="Object 11">
                        <a:extLst>
                          <a:ext uri="{FF2B5EF4-FFF2-40B4-BE49-F238E27FC236}">
                            <a16:creationId xmlns:a16="http://schemas.microsoft.com/office/drawing/2014/main" id="{A7592061-F76B-C945-C806-FE92C54E4650}"/>
                          </a:ext>
                        </a:extLst>
                      </p:cNvPr>
                      <p:cNvPicPr/>
                      <p:nvPr/>
                    </p:nvPicPr>
                    <p:blipFill>
                      <a:blip r:embed="rId4"/>
                      <a:stretch>
                        <a:fillRect/>
                      </a:stretch>
                    </p:blipFill>
                    <p:spPr>
                      <a:xfrm>
                        <a:off x="1471612" y="1234724"/>
                        <a:ext cx="2795588" cy="1354137"/>
                      </a:xfrm>
                      <a:prstGeom prst="rect">
                        <a:avLst/>
                      </a:prstGeom>
                    </p:spPr>
                  </p:pic>
                </p:oleObj>
              </mc:Fallback>
            </mc:AlternateContent>
          </a:graphicData>
        </a:graphic>
      </p:graphicFrame>
      <p:sp>
        <p:nvSpPr>
          <p:cNvPr id="4" name="TextBox 3">
            <a:extLst>
              <a:ext uri="{FF2B5EF4-FFF2-40B4-BE49-F238E27FC236}">
                <a16:creationId xmlns:a16="http://schemas.microsoft.com/office/drawing/2014/main" id="{630E0176-0986-4328-4DAB-7A9ED0EA6628}"/>
              </a:ext>
            </a:extLst>
          </p:cNvPr>
          <p:cNvSpPr txBox="1"/>
          <p:nvPr/>
        </p:nvSpPr>
        <p:spPr>
          <a:xfrm>
            <a:off x="514986" y="2588861"/>
            <a:ext cx="10534014" cy="1824923"/>
          </a:xfrm>
          <a:prstGeom prst="rect">
            <a:avLst/>
          </a:prstGeom>
          <a:noFill/>
        </p:spPr>
        <p:txBody>
          <a:bodyPr wrap="square">
            <a:spAutoFit/>
          </a:bodyPr>
          <a:lstStyle/>
          <a:p>
            <a:pPr>
              <a:lnSpc>
                <a:spcPct val="150000"/>
              </a:lnSpc>
            </a:pP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Xét</a:t>
            </a:r>
            <a:r>
              <a:rPr lang="en-US" sz="4000" b="1" dirty="0">
                <a:solidFill>
                  <a:srgbClr val="00B0F0"/>
                </a:solidFill>
                <a:latin typeface="Arial" panose="020B0604020202020204" pitchFamily="34" charset="0"/>
                <a:cs typeface="Arial" panose="020B0604020202020204" pitchFamily="34" charset="0"/>
              </a:rPr>
              <a:t> </a:t>
            </a:r>
            <a:r>
              <a:rPr lang="el-GR" sz="4000" b="1" dirty="0">
                <a:solidFill>
                  <a:srgbClr val="00B0F0"/>
                </a:solidFill>
                <a:latin typeface="Arial" panose="020B0604020202020204" pitchFamily="34" charset="0"/>
                <a:cs typeface="Arial" panose="020B0604020202020204" pitchFamily="34" charset="0"/>
              </a:rPr>
              <a:t>Δ</a:t>
            </a:r>
            <a:r>
              <a:rPr lang="en-US" sz="4000" b="1" dirty="0">
                <a:solidFill>
                  <a:srgbClr val="00B0F0"/>
                </a:solidFill>
                <a:latin typeface="Arial" panose="020B0604020202020204" pitchFamily="34" charset="0"/>
                <a:cs typeface="Arial" panose="020B0604020202020204" pitchFamily="34" charset="0"/>
              </a:rPr>
              <a:t>ODE </a:t>
            </a:r>
            <a:r>
              <a:rPr lang="en-US" sz="4000" b="1" dirty="0" err="1">
                <a:solidFill>
                  <a:srgbClr val="00B0F0"/>
                </a:solidFill>
                <a:latin typeface="Arial" panose="020B0604020202020204" pitchFamily="34" charset="0"/>
                <a:cs typeface="Arial" panose="020B0604020202020204" pitchFamily="34" charset="0"/>
              </a:rPr>
              <a:t>vuông</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tại</a:t>
            </a:r>
            <a:r>
              <a:rPr lang="en-US" sz="4000" b="1" dirty="0">
                <a:solidFill>
                  <a:srgbClr val="00B0F0"/>
                </a:solidFill>
                <a:latin typeface="Arial" panose="020B0604020202020204" pitchFamily="34" charset="0"/>
                <a:cs typeface="Arial" panose="020B0604020202020204" pitchFamily="34" charset="0"/>
              </a:rPr>
              <a:t> O, đường </a:t>
            </a:r>
            <a:r>
              <a:rPr lang="en-US" sz="4000" b="1" dirty="0" err="1">
                <a:solidFill>
                  <a:srgbClr val="00B0F0"/>
                </a:solidFill>
                <a:latin typeface="Arial" panose="020B0604020202020204" pitchFamily="34" charset="0"/>
                <a:cs typeface="Arial" panose="020B0604020202020204" pitchFamily="34" charset="0"/>
              </a:rPr>
              <a:t>cao</a:t>
            </a:r>
            <a:r>
              <a:rPr lang="en-US" sz="4000" b="1" dirty="0">
                <a:solidFill>
                  <a:srgbClr val="00B0F0"/>
                </a:solidFill>
                <a:latin typeface="Arial" panose="020B0604020202020204" pitchFamily="34" charset="0"/>
                <a:cs typeface="Arial" panose="020B0604020202020204" pitchFamily="34" charset="0"/>
              </a:rPr>
              <a:t> OC </a:t>
            </a:r>
            <a:r>
              <a:rPr lang="en-US" sz="4000" b="1" dirty="0" err="1">
                <a:solidFill>
                  <a:srgbClr val="00B0F0"/>
                </a:solidFill>
                <a:latin typeface="Arial" panose="020B0604020202020204" pitchFamily="34" charset="0"/>
                <a:cs typeface="Arial" panose="020B0604020202020204" pitchFamily="34" charset="0"/>
              </a:rPr>
              <a:t>có</a:t>
            </a:r>
            <a:r>
              <a:rPr lang="en-US" sz="4000" b="1" dirty="0">
                <a:solidFill>
                  <a:srgbClr val="00B0F0"/>
                </a:solidFill>
                <a:latin typeface="Arial" panose="020B0604020202020204" pitchFamily="34" charset="0"/>
                <a:cs typeface="Arial" panose="020B0604020202020204" pitchFamily="34" charset="0"/>
              </a:rPr>
              <a:t>:</a:t>
            </a:r>
          </a:p>
          <a:p>
            <a:pPr>
              <a:lnSpc>
                <a:spcPct val="150000"/>
              </a:lnSpc>
            </a:pPr>
            <a:endParaRPr lang="en-US" sz="4000" b="1" dirty="0">
              <a:solidFill>
                <a:srgbClr val="00B0F0"/>
              </a:solidFill>
              <a:latin typeface="Arial" panose="020B0604020202020204" pitchFamily="34" charset="0"/>
              <a:cs typeface="Arial" panose="020B0604020202020204" pitchFamily="34" charset="0"/>
            </a:endParaRPr>
          </a:p>
        </p:txBody>
      </p:sp>
      <p:graphicFrame>
        <p:nvGraphicFramePr>
          <p:cNvPr id="2" name="Object 1">
            <a:extLst>
              <a:ext uri="{FF2B5EF4-FFF2-40B4-BE49-F238E27FC236}">
                <a16:creationId xmlns:a16="http://schemas.microsoft.com/office/drawing/2014/main" id="{A1E77B63-00EF-5867-937C-742D9D4E8FAC}"/>
              </a:ext>
            </a:extLst>
          </p:cNvPr>
          <p:cNvGraphicFramePr>
            <a:graphicFrameLocks noChangeAspect="1"/>
          </p:cNvGraphicFramePr>
          <p:nvPr>
            <p:extLst>
              <p:ext uri="{D42A27DB-BD31-4B8C-83A1-F6EECF244321}">
                <p14:modId xmlns:p14="http://schemas.microsoft.com/office/powerpoint/2010/main" val="2996416738"/>
              </p:ext>
            </p:extLst>
          </p:nvPr>
        </p:nvGraphicFramePr>
        <p:xfrm>
          <a:off x="1066800" y="3648560"/>
          <a:ext cx="6863610" cy="840442"/>
        </p:xfrm>
        <a:graphic>
          <a:graphicData uri="http://schemas.openxmlformats.org/presentationml/2006/ole">
            <mc:AlternateContent xmlns:mc="http://schemas.openxmlformats.org/markup-compatibility/2006">
              <mc:Choice xmlns:v="urn:schemas-microsoft-com:vml" Requires="v">
                <p:oleObj name="Equation" r:id="rId5" imgW="1650960" imgH="228600" progId="Equation.DSMT4">
                  <p:embed/>
                </p:oleObj>
              </mc:Choice>
              <mc:Fallback>
                <p:oleObj name="Equation" r:id="rId5" imgW="1650960" imgH="228600" progId="Equation.DSMT4">
                  <p:embed/>
                  <p:pic>
                    <p:nvPicPr>
                      <p:cNvPr id="0" name=""/>
                      <p:cNvPicPr/>
                      <p:nvPr/>
                    </p:nvPicPr>
                    <p:blipFill>
                      <a:blip r:embed="rId6"/>
                      <a:stretch>
                        <a:fillRect/>
                      </a:stretch>
                    </p:blipFill>
                    <p:spPr>
                      <a:xfrm>
                        <a:off x="1066800" y="3648560"/>
                        <a:ext cx="6863610" cy="840442"/>
                      </a:xfrm>
                      <a:prstGeom prst="rect">
                        <a:avLst/>
                      </a:prstGeom>
                    </p:spPr>
                  </p:pic>
                </p:oleObj>
              </mc:Fallback>
            </mc:AlternateContent>
          </a:graphicData>
        </a:graphic>
      </p:graphicFrame>
      <p:graphicFrame>
        <p:nvGraphicFramePr>
          <p:cNvPr id="3" name="Object 2">
            <a:extLst>
              <a:ext uri="{FF2B5EF4-FFF2-40B4-BE49-F238E27FC236}">
                <a16:creationId xmlns:a16="http://schemas.microsoft.com/office/drawing/2014/main" id="{509933C7-4464-D91D-C193-14D9E3473374}"/>
              </a:ext>
            </a:extLst>
          </p:cNvPr>
          <p:cNvGraphicFramePr>
            <a:graphicFrameLocks noChangeAspect="1"/>
          </p:cNvGraphicFramePr>
          <p:nvPr>
            <p:extLst>
              <p:ext uri="{D42A27DB-BD31-4B8C-83A1-F6EECF244321}">
                <p14:modId xmlns:p14="http://schemas.microsoft.com/office/powerpoint/2010/main" val="385001350"/>
              </p:ext>
            </p:extLst>
          </p:nvPr>
        </p:nvGraphicFramePr>
        <p:xfrm>
          <a:off x="1807018" y="4678811"/>
          <a:ext cx="5068887" cy="2238375"/>
        </p:xfrm>
        <a:graphic>
          <a:graphicData uri="http://schemas.openxmlformats.org/presentationml/2006/ole">
            <mc:AlternateContent xmlns:mc="http://schemas.openxmlformats.org/markup-compatibility/2006">
              <mc:Choice xmlns:v="urn:schemas-microsoft-com:vml" Requires="v">
                <p:oleObj name="Equation" r:id="rId7" imgW="1218960" imgH="609480" progId="Equation.DSMT4">
                  <p:embed/>
                </p:oleObj>
              </mc:Choice>
              <mc:Fallback>
                <p:oleObj name="Equation" r:id="rId7" imgW="1218960" imgH="609480" progId="Equation.DSMT4">
                  <p:embed/>
                  <p:pic>
                    <p:nvPicPr>
                      <p:cNvPr id="2" name="Object 1">
                        <a:extLst>
                          <a:ext uri="{FF2B5EF4-FFF2-40B4-BE49-F238E27FC236}">
                            <a16:creationId xmlns:a16="http://schemas.microsoft.com/office/drawing/2014/main" id="{A1E77B63-00EF-5867-937C-742D9D4E8FAC}"/>
                          </a:ext>
                        </a:extLst>
                      </p:cNvPr>
                      <p:cNvPicPr/>
                      <p:nvPr/>
                    </p:nvPicPr>
                    <p:blipFill>
                      <a:blip r:embed="rId8"/>
                      <a:stretch>
                        <a:fillRect/>
                      </a:stretch>
                    </p:blipFill>
                    <p:spPr>
                      <a:xfrm>
                        <a:off x="1807018" y="4678811"/>
                        <a:ext cx="5068887" cy="2238375"/>
                      </a:xfrm>
                      <a:prstGeom prst="rect">
                        <a:avLst/>
                      </a:prstGeom>
                    </p:spPr>
                  </p:pic>
                </p:oleObj>
              </mc:Fallback>
            </mc:AlternateContent>
          </a:graphicData>
        </a:graphic>
      </p:graphicFrame>
    </p:spTree>
    <p:extLst>
      <p:ext uri="{BB962C8B-B14F-4D97-AF65-F5344CB8AC3E}">
        <p14:creationId xmlns:p14="http://schemas.microsoft.com/office/powerpoint/2010/main" val="2157987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srcRect/>
          <a:stretch>
            <a:fillRect/>
          </a:stretch>
        </p:blipFill>
        <p:spPr>
          <a:xfrm rot="20726721">
            <a:off x="15116757" y="8176419"/>
            <a:ext cx="5407326" cy="5292421"/>
          </a:xfrm>
          <a:prstGeom prst="rect">
            <a:avLst/>
          </a:prstGeom>
        </p:spPr>
      </p:pic>
      <p:sp>
        <p:nvSpPr>
          <p:cNvPr id="18" name="Google Shape;1100;p63"/>
          <p:cNvSpPr txBox="1"/>
          <p:nvPr/>
        </p:nvSpPr>
        <p:spPr>
          <a:xfrm>
            <a:off x="637525" y="2823240"/>
            <a:ext cx="17345675" cy="4708941"/>
          </a:xfrm>
          <a:prstGeom prst="rect">
            <a:avLst/>
          </a:prstGeom>
          <a:noFill/>
          <a:ln>
            <a:noFill/>
          </a:ln>
        </p:spPr>
        <p:txBody>
          <a:bodyPr spcFirstLastPara="1" wrap="square" lIns="91425" tIns="45700" rIns="91425" bIns="45700" anchor="t" anchorCtr="0">
            <a:spAutoFit/>
          </a:bodyPr>
          <a:lstStyle/>
          <a:p>
            <a:pPr lvl="0">
              <a:lnSpc>
                <a:spcPct val="150000"/>
              </a:lnSpc>
            </a:pPr>
            <a:r>
              <a:rPr lang="en-US" sz="5000" dirty="0">
                <a:solidFill>
                  <a:schemeClr val="dk1"/>
                </a:solidFill>
                <a:latin typeface="Arial"/>
                <a:ea typeface="Arial"/>
                <a:cs typeface="Arial"/>
                <a:sym typeface="Arial"/>
              </a:rPr>
              <a:t>+ </a:t>
            </a:r>
            <a:r>
              <a:rPr lang="en-US" sz="5000" dirty="0" err="1">
                <a:solidFill>
                  <a:schemeClr val="dk1"/>
                </a:solidFill>
                <a:latin typeface="Arial"/>
                <a:ea typeface="Arial"/>
                <a:cs typeface="Arial"/>
                <a:sym typeface="Arial"/>
              </a:rPr>
              <a:t>Ghi</a:t>
            </a:r>
            <a:r>
              <a:rPr lang="en-US" sz="5000" dirty="0">
                <a:solidFill>
                  <a:schemeClr val="dk1"/>
                </a:solidFill>
                <a:latin typeface="Arial"/>
                <a:ea typeface="Arial"/>
                <a:cs typeface="Arial"/>
                <a:sym typeface="Arial"/>
              </a:rPr>
              <a:t> </a:t>
            </a:r>
            <a:r>
              <a:rPr lang="en-US" sz="5000" dirty="0" err="1">
                <a:solidFill>
                  <a:schemeClr val="dk1"/>
                </a:solidFill>
                <a:latin typeface="Arial"/>
                <a:ea typeface="Arial"/>
                <a:cs typeface="Arial"/>
                <a:sym typeface="Arial"/>
              </a:rPr>
              <a:t>nhớ</a:t>
            </a:r>
            <a:r>
              <a:rPr lang="en-US" sz="5000" dirty="0">
                <a:solidFill>
                  <a:schemeClr val="dk1"/>
                </a:solidFill>
                <a:latin typeface="Arial"/>
                <a:ea typeface="Arial"/>
                <a:cs typeface="Arial"/>
                <a:sym typeface="Arial"/>
              </a:rPr>
              <a:t> : </a:t>
            </a:r>
            <a:r>
              <a:rPr lang="en-US" sz="5000" b="1" i="1" dirty="0" err="1">
                <a:solidFill>
                  <a:schemeClr val="dk1"/>
                </a:solidFill>
                <a:latin typeface="Arial"/>
                <a:ea typeface="Arial"/>
                <a:cs typeface="Arial"/>
                <a:sym typeface="Arial"/>
              </a:rPr>
              <a:t>Dấu</a:t>
            </a:r>
            <a:r>
              <a:rPr lang="en-US" sz="5000" b="1" i="1" dirty="0">
                <a:solidFill>
                  <a:schemeClr val="dk1"/>
                </a:solidFill>
                <a:latin typeface="Arial"/>
                <a:ea typeface="Arial"/>
                <a:cs typeface="Arial"/>
                <a:sym typeface="Arial"/>
              </a:rPr>
              <a:t> </a:t>
            </a:r>
            <a:r>
              <a:rPr lang="en-US" sz="5000" b="1" i="1" dirty="0" err="1">
                <a:solidFill>
                  <a:schemeClr val="dk1"/>
                </a:solidFill>
                <a:latin typeface="Arial"/>
                <a:ea typeface="Arial"/>
                <a:cs typeface="Arial"/>
                <a:sym typeface="Arial"/>
              </a:rPr>
              <a:t>hiệu</a:t>
            </a:r>
            <a:r>
              <a:rPr lang="en-US" sz="5000" b="1" i="1" dirty="0">
                <a:solidFill>
                  <a:schemeClr val="dk1"/>
                </a:solidFill>
                <a:latin typeface="Arial"/>
                <a:ea typeface="Arial"/>
                <a:cs typeface="Arial"/>
                <a:sym typeface="Arial"/>
              </a:rPr>
              <a:t> </a:t>
            </a:r>
            <a:r>
              <a:rPr lang="en-US" sz="5000" b="1" i="1" dirty="0" err="1">
                <a:solidFill>
                  <a:schemeClr val="dk1"/>
                </a:solidFill>
                <a:latin typeface="Arial"/>
                <a:ea typeface="Arial"/>
                <a:cs typeface="Arial"/>
                <a:sym typeface="Arial"/>
              </a:rPr>
              <a:t>nhận</a:t>
            </a:r>
            <a:r>
              <a:rPr lang="en-US" sz="5000" b="1" i="1" dirty="0">
                <a:solidFill>
                  <a:schemeClr val="dk1"/>
                </a:solidFill>
                <a:latin typeface="Arial"/>
                <a:ea typeface="Arial"/>
                <a:cs typeface="Arial"/>
                <a:sym typeface="Arial"/>
              </a:rPr>
              <a:t> </a:t>
            </a:r>
            <a:r>
              <a:rPr lang="en-US" sz="5000" b="1" i="1" dirty="0" err="1">
                <a:solidFill>
                  <a:schemeClr val="dk1"/>
                </a:solidFill>
                <a:latin typeface="Arial"/>
                <a:ea typeface="Arial"/>
                <a:cs typeface="Arial"/>
                <a:sym typeface="Arial"/>
              </a:rPr>
              <a:t>biết</a:t>
            </a:r>
            <a:r>
              <a:rPr lang="en-US" sz="5000" b="1" i="1" dirty="0">
                <a:solidFill>
                  <a:schemeClr val="dk1"/>
                </a:solidFill>
                <a:latin typeface="Arial"/>
                <a:ea typeface="Arial"/>
                <a:cs typeface="Arial"/>
                <a:sym typeface="Arial"/>
              </a:rPr>
              <a:t> </a:t>
            </a:r>
            <a:r>
              <a:rPr lang="en-US" sz="5000" b="1" i="1" dirty="0" err="1">
                <a:solidFill>
                  <a:schemeClr val="dk1"/>
                </a:solidFill>
                <a:latin typeface="Arial"/>
                <a:ea typeface="Arial"/>
                <a:cs typeface="Arial"/>
                <a:sym typeface="Arial"/>
              </a:rPr>
              <a:t>tiếp</a:t>
            </a:r>
            <a:r>
              <a:rPr lang="en-US" sz="5000" b="1" i="1" dirty="0">
                <a:solidFill>
                  <a:schemeClr val="dk1"/>
                </a:solidFill>
                <a:latin typeface="Arial"/>
                <a:ea typeface="Arial"/>
                <a:cs typeface="Arial"/>
                <a:sym typeface="Arial"/>
              </a:rPr>
              <a:t> </a:t>
            </a:r>
            <a:r>
              <a:rPr lang="en-US" sz="5000" b="1" i="1" dirty="0" err="1">
                <a:solidFill>
                  <a:schemeClr val="dk1"/>
                </a:solidFill>
                <a:latin typeface="Arial"/>
                <a:ea typeface="Arial"/>
                <a:cs typeface="Arial"/>
                <a:sym typeface="Arial"/>
              </a:rPr>
              <a:t>tuyến</a:t>
            </a:r>
            <a:r>
              <a:rPr lang="en-US" sz="5000" b="1" i="1" dirty="0">
                <a:solidFill>
                  <a:schemeClr val="dk1"/>
                </a:solidFill>
                <a:latin typeface="Arial"/>
                <a:ea typeface="Arial"/>
                <a:cs typeface="Arial"/>
                <a:sym typeface="Arial"/>
              </a:rPr>
              <a:t> của đường </a:t>
            </a:r>
            <a:r>
              <a:rPr lang="en-US" sz="5000" b="1" i="1" dirty="0" err="1">
                <a:solidFill>
                  <a:schemeClr val="dk1"/>
                </a:solidFill>
                <a:latin typeface="Arial"/>
                <a:ea typeface="Arial"/>
                <a:cs typeface="Arial"/>
                <a:sym typeface="Arial"/>
              </a:rPr>
              <a:t>tròn</a:t>
            </a:r>
            <a:r>
              <a:rPr lang="en-US" sz="5000" b="1" i="1" dirty="0">
                <a:solidFill>
                  <a:schemeClr val="dk1"/>
                </a:solidFill>
                <a:latin typeface="Arial"/>
                <a:ea typeface="Arial"/>
                <a:cs typeface="Arial"/>
                <a:sym typeface="Arial"/>
              </a:rPr>
              <a:t>  </a:t>
            </a:r>
            <a:r>
              <a:rPr lang="en-US" sz="5000" dirty="0" err="1">
                <a:solidFill>
                  <a:schemeClr val="dk1"/>
                </a:solidFill>
                <a:latin typeface="Arial"/>
                <a:ea typeface="Arial"/>
                <a:cs typeface="Arial"/>
                <a:sym typeface="Arial"/>
              </a:rPr>
              <a:t>và</a:t>
            </a:r>
            <a:r>
              <a:rPr lang="en-US" sz="5000" dirty="0">
                <a:solidFill>
                  <a:schemeClr val="dk1"/>
                </a:solidFill>
                <a:latin typeface="Arial"/>
                <a:ea typeface="Arial"/>
                <a:cs typeface="Arial"/>
                <a:sym typeface="Arial"/>
              </a:rPr>
              <a:t> </a:t>
            </a:r>
            <a:r>
              <a:rPr lang="en-US" sz="5000" b="1" i="1" dirty="0" err="1">
                <a:solidFill>
                  <a:schemeClr val="dk1"/>
                </a:solidFill>
                <a:latin typeface="Arial"/>
                <a:ea typeface="Arial"/>
                <a:cs typeface="Arial"/>
                <a:sym typeface="Arial"/>
              </a:rPr>
              <a:t>tính</a:t>
            </a:r>
            <a:r>
              <a:rPr lang="en-US" sz="5000" b="1" i="1" dirty="0">
                <a:solidFill>
                  <a:schemeClr val="dk1"/>
                </a:solidFill>
                <a:latin typeface="Arial"/>
                <a:ea typeface="Arial"/>
                <a:cs typeface="Arial"/>
                <a:sym typeface="Arial"/>
              </a:rPr>
              <a:t> </a:t>
            </a:r>
            <a:r>
              <a:rPr lang="en-US" sz="5000" b="1" i="1" dirty="0" err="1">
                <a:solidFill>
                  <a:schemeClr val="dk1"/>
                </a:solidFill>
                <a:latin typeface="Arial"/>
                <a:ea typeface="Arial"/>
                <a:cs typeface="Arial"/>
                <a:sym typeface="Arial"/>
              </a:rPr>
              <a:t>chất</a:t>
            </a:r>
            <a:r>
              <a:rPr lang="en-US" sz="5000" b="1" i="1" dirty="0">
                <a:solidFill>
                  <a:schemeClr val="dk1"/>
                </a:solidFill>
                <a:latin typeface="Arial"/>
                <a:ea typeface="Arial"/>
                <a:cs typeface="Arial"/>
                <a:sym typeface="Arial"/>
              </a:rPr>
              <a:t> </a:t>
            </a:r>
            <a:r>
              <a:rPr lang="en-US" sz="5000" b="1" i="1" dirty="0" err="1">
                <a:solidFill>
                  <a:schemeClr val="dk1"/>
                </a:solidFill>
                <a:latin typeface="Arial"/>
                <a:ea typeface="Arial"/>
                <a:cs typeface="Arial"/>
                <a:sym typeface="Arial"/>
              </a:rPr>
              <a:t>hai</a:t>
            </a:r>
            <a:r>
              <a:rPr lang="en-US" sz="5000" b="1" i="1" dirty="0">
                <a:solidFill>
                  <a:schemeClr val="dk1"/>
                </a:solidFill>
                <a:latin typeface="Arial"/>
                <a:ea typeface="Arial"/>
                <a:cs typeface="Arial"/>
                <a:sym typeface="Arial"/>
              </a:rPr>
              <a:t> </a:t>
            </a:r>
            <a:r>
              <a:rPr lang="en-US" sz="5000" b="1" i="1" dirty="0" err="1">
                <a:solidFill>
                  <a:schemeClr val="dk1"/>
                </a:solidFill>
                <a:latin typeface="Arial"/>
                <a:ea typeface="Arial"/>
                <a:cs typeface="Arial"/>
                <a:sym typeface="Arial"/>
              </a:rPr>
              <a:t>tiếp</a:t>
            </a:r>
            <a:r>
              <a:rPr lang="en-US" sz="5000" b="1" i="1" dirty="0">
                <a:solidFill>
                  <a:schemeClr val="dk1"/>
                </a:solidFill>
                <a:latin typeface="Arial"/>
                <a:ea typeface="Arial"/>
                <a:cs typeface="Arial"/>
                <a:sym typeface="Arial"/>
              </a:rPr>
              <a:t> </a:t>
            </a:r>
            <a:r>
              <a:rPr lang="en-US" sz="5000" b="1" i="1" dirty="0" err="1">
                <a:solidFill>
                  <a:schemeClr val="dk1"/>
                </a:solidFill>
                <a:latin typeface="Arial"/>
                <a:ea typeface="Arial"/>
                <a:cs typeface="Arial"/>
                <a:sym typeface="Arial"/>
              </a:rPr>
              <a:t>tuyến</a:t>
            </a:r>
            <a:r>
              <a:rPr lang="en-US" sz="5000" b="1" i="1" dirty="0">
                <a:solidFill>
                  <a:schemeClr val="dk1"/>
                </a:solidFill>
                <a:latin typeface="Arial"/>
                <a:ea typeface="Arial"/>
                <a:cs typeface="Arial"/>
                <a:sym typeface="Arial"/>
              </a:rPr>
              <a:t> </a:t>
            </a:r>
            <a:r>
              <a:rPr lang="en-US" sz="5000" b="1" i="1" dirty="0" err="1">
                <a:solidFill>
                  <a:schemeClr val="dk1"/>
                </a:solidFill>
                <a:latin typeface="Arial"/>
                <a:ea typeface="Arial"/>
                <a:cs typeface="Arial"/>
                <a:sym typeface="Arial"/>
              </a:rPr>
              <a:t>cắt</a:t>
            </a:r>
            <a:r>
              <a:rPr lang="en-US" sz="5000" b="1" i="1" dirty="0">
                <a:solidFill>
                  <a:schemeClr val="dk1"/>
                </a:solidFill>
                <a:latin typeface="Arial"/>
                <a:ea typeface="Arial"/>
                <a:cs typeface="Arial"/>
                <a:sym typeface="Arial"/>
              </a:rPr>
              <a:t> </a:t>
            </a:r>
            <a:r>
              <a:rPr lang="en-US" sz="5000" b="1" i="1" dirty="0" err="1">
                <a:solidFill>
                  <a:schemeClr val="dk1"/>
                </a:solidFill>
                <a:latin typeface="Arial"/>
                <a:ea typeface="Arial"/>
                <a:cs typeface="Arial"/>
                <a:sym typeface="Arial"/>
              </a:rPr>
              <a:t>nhau</a:t>
            </a:r>
            <a:r>
              <a:rPr lang="en-US" sz="5000" b="1" i="1" dirty="0">
                <a:solidFill>
                  <a:schemeClr val="dk1"/>
                </a:solidFill>
                <a:latin typeface="Arial"/>
                <a:ea typeface="Arial"/>
                <a:cs typeface="Arial"/>
                <a:sym typeface="Arial"/>
              </a:rPr>
              <a:t> của đường </a:t>
            </a:r>
            <a:r>
              <a:rPr lang="en-US" sz="5000" b="1" i="1" dirty="0" err="1">
                <a:solidFill>
                  <a:schemeClr val="dk1"/>
                </a:solidFill>
                <a:latin typeface="Arial"/>
                <a:ea typeface="Arial"/>
                <a:cs typeface="Arial"/>
                <a:sym typeface="Arial"/>
              </a:rPr>
              <a:t>tròn</a:t>
            </a:r>
            <a:r>
              <a:rPr lang="en-US" sz="5000" b="1" i="1" dirty="0">
                <a:solidFill>
                  <a:schemeClr val="dk1"/>
                </a:solidFill>
                <a:latin typeface="Arial"/>
                <a:ea typeface="Arial"/>
                <a:cs typeface="Arial"/>
                <a:sym typeface="Arial"/>
              </a:rPr>
              <a:t>.</a:t>
            </a:r>
          </a:p>
          <a:p>
            <a:pPr>
              <a:lnSpc>
                <a:spcPct val="150000"/>
              </a:lnSpc>
            </a:pPr>
            <a:r>
              <a:rPr lang="en-US" sz="5000" dirty="0">
                <a:solidFill>
                  <a:schemeClr val="dk1"/>
                </a:solidFill>
                <a:latin typeface="Arial"/>
                <a:ea typeface="Arial"/>
                <a:cs typeface="Arial"/>
                <a:sym typeface="Arial"/>
              </a:rPr>
              <a:t>+ Hoàn </a:t>
            </a:r>
            <a:r>
              <a:rPr lang="en-US" sz="5000" dirty="0" err="1">
                <a:solidFill>
                  <a:schemeClr val="dk1"/>
                </a:solidFill>
                <a:latin typeface="Arial"/>
                <a:ea typeface="Arial"/>
                <a:cs typeface="Arial"/>
                <a:sym typeface="Arial"/>
              </a:rPr>
              <a:t>thành</a:t>
            </a:r>
            <a:r>
              <a:rPr lang="en-US" sz="5000" dirty="0">
                <a:solidFill>
                  <a:schemeClr val="dk1"/>
                </a:solidFill>
                <a:latin typeface="Arial"/>
                <a:ea typeface="Arial"/>
                <a:cs typeface="Arial"/>
                <a:sym typeface="Arial"/>
              </a:rPr>
              <a:t> </a:t>
            </a:r>
            <a:r>
              <a:rPr lang="en-US" sz="5000" dirty="0" err="1">
                <a:solidFill>
                  <a:schemeClr val="dk1"/>
                </a:solidFill>
                <a:latin typeface="Arial"/>
                <a:ea typeface="Arial"/>
                <a:cs typeface="Arial"/>
                <a:sym typeface="Arial"/>
              </a:rPr>
              <a:t>bài</a:t>
            </a:r>
            <a:r>
              <a:rPr lang="en-US" sz="5000" dirty="0">
                <a:solidFill>
                  <a:schemeClr val="dk1"/>
                </a:solidFill>
                <a:latin typeface="Arial"/>
                <a:ea typeface="Arial"/>
                <a:cs typeface="Arial"/>
                <a:sym typeface="Arial"/>
              </a:rPr>
              <a:t> </a:t>
            </a:r>
            <a:r>
              <a:rPr lang="en-US" sz="5000" dirty="0" err="1">
                <a:solidFill>
                  <a:schemeClr val="dk1"/>
                </a:solidFill>
                <a:latin typeface="Arial"/>
                <a:ea typeface="Arial"/>
                <a:cs typeface="Arial"/>
                <a:sym typeface="Arial"/>
              </a:rPr>
              <a:t>tập</a:t>
            </a:r>
            <a:r>
              <a:rPr lang="en-US" sz="5000" dirty="0">
                <a:solidFill>
                  <a:schemeClr val="dk1"/>
                </a:solidFill>
                <a:latin typeface="Arial"/>
                <a:ea typeface="Arial"/>
                <a:cs typeface="Arial"/>
                <a:sym typeface="Arial"/>
              </a:rPr>
              <a:t>: </a:t>
            </a:r>
            <a:r>
              <a:rPr lang="en-US" sz="5000" b="1" i="1" dirty="0">
                <a:solidFill>
                  <a:schemeClr val="dk1"/>
                </a:solidFill>
                <a:latin typeface="Arial"/>
                <a:ea typeface="Arial"/>
                <a:cs typeface="Arial"/>
                <a:sym typeface="Arial"/>
              </a:rPr>
              <a:t>1; 2; 3; 4; 5  SGK </a:t>
            </a:r>
            <a:r>
              <a:rPr lang="en-US" sz="5000" b="1" i="1" dirty="0" err="1">
                <a:solidFill>
                  <a:schemeClr val="dk1"/>
                </a:solidFill>
                <a:latin typeface="Arial"/>
                <a:ea typeface="Arial"/>
                <a:cs typeface="Arial"/>
                <a:sym typeface="Arial"/>
              </a:rPr>
              <a:t>trang</a:t>
            </a:r>
            <a:r>
              <a:rPr lang="en-US" sz="5000" b="1" i="1" dirty="0">
                <a:solidFill>
                  <a:schemeClr val="dk1"/>
                </a:solidFill>
                <a:latin typeface="Arial"/>
                <a:ea typeface="Arial"/>
                <a:cs typeface="Arial"/>
                <a:sym typeface="Arial"/>
              </a:rPr>
              <a:t> 110</a:t>
            </a:r>
            <a:r>
              <a:rPr lang="en-US" sz="5000" dirty="0">
                <a:solidFill>
                  <a:schemeClr val="dk1"/>
                </a:solidFill>
                <a:latin typeface="Arial"/>
                <a:ea typeface="Arial"/>
                <a:cs typeface="Arial"/>
                <a:sym typeface="Arial"/>
              </a:rPr>
              <a:t>.</a:t>
            </a:r>
          </a:p>
          <a:p>
            <a:pPr>
              <a:lnSpc>
                <a:spcPct val="150000"/>
              </a:lnSpc>
            </a:pPr>
            <a:r>
              <a:rPr lang="en-US" sz="5000" dirty="0">
                <a:solidFill>
                  <a:schemeClr val="dk1"/>
                </a:solidFill>
                <a:latin typeface="Arial"/>
                <a:ea typeface="Arial"/>
                <a:cs typeface="Arial"/>
                <a:sym typeface="Arial"/>
              </a:rPr>
              <a:t>+ </a:t>
            </a:r>
            <a:r>
              <a:rPr lang="en-US" sz="5000" dirty="0" err="1">
                <a:solidFill>
                  <a:schemeClr val="dk1"/>
                </a:solidFill>
                <a:latin typeface="Arial"/>
                <a:ea typeface="Arial"/>
                <a:cs typeface="Arial"/>
                <a:sym typeface="Arial"/>
              </a:rPr>
              <a:t>Chuẩn</a:t>
            </a:r>
            <a:r>
              <a:rPr lang="en-US" sz="5000" dirty="0">
                <a:solidFill>
                  <a:schemeClr val="dk1"/>
                </a:solidFill>
                <a:latin typeface="Arial"/>
                <a:ea typeface="Arial"/>
                <a:cs typeface="Arial"/>
                <a:sym typeface="Arial"/>
              </a:rPr>
              <a:t> </a:t>
            </a:r>
            <a:r>
              <a:rPr lang="en-US" sz="5000" dirty="0" err="1">
                <a:solidFill>
                  <a:schemeClr val="dk1"/>
                </a:solidFill>
                <a:latin typeface="Arial"/>
                <a:ea typeface="Arial"/>
                <a:cs typeface="Arial"/>
                <a:sym typeface="Arial"/>
              </a:rPr>
              <a:t>bị</a:t>
            </a:r>
            <a:r>
              <a:rPr lang="en-US" sz="5000" dirty="0">
                <a:solidFill>
                  <a:schemeClr val="dk1"/>
                </a:solidFill>
                <a:latin typeface="Arial"/>
                <a:ea typeface="Arial"/>
                <a:cs typeface="Arial"/>
                <a:sym typeface="Arial"/>
              </a:rPr>
              <a:t> </a:t>
            </a:r>
            <a:r>
              <a:rPr lang="en-US" sz="5000" dirty="0" err="1">
                <a:solidFill>
                  <a:schemeClr val="dk1"/>
                </a:solidFill>
                <a:latin typeface="Arial"/>
                <a:ea typeface="Arial"/>
                <a:cs typeface="Arial"/>
                <a:sym typeface="Arial"/>
              </a:rPr>
              <a:t>bài</a:t>
            </a:r>
            <a:r>
              <a:rPr lang="en-US" sz="5000" dirty="0">
                <a:solidFill>
                  <a:schemeClr val="dk1"/>
                </a:solidFill>
                <a:latin typeface="Arial"/>
                <a:ea typeface="Arial"/>
                <a:cs typeface="Arial"/>
                <a:sym typeface="Arial"/>
              </a:rPr>
              <a:t> </a:t>
            </a:r>
            <a:r>
              <a:rPr lang="en-US" sz="5000" dirty="0" err="1">
                <a:solidFill>
                  <a:schemeClr val="dk1"/>
                </a:solidFill>
                <a:latin typeface="Arial"/>
                <a:ea typeface="Arial"/>
                <a:cs typeface="Arial"/>
                <a:sym typeface="Arial"/>
              </a:rPr>
              <a:t>mới</a:t>
            </a:r>
            <a:r>
              <a:rPr lang="en-US" sz="5000" dirty="0">
                <a:solidFill>
                  <a:schemeClr val="dk1"/>
                </a:solidFill>
                <a:latin typeface="Arial"/>
                <a:ea typeface="Arial"/>
                <a:cs typeface="Arial"/>
                <a:sym typeface="Arial"/>
              </a:rPr>
              <a:t>: </a:t>
            </a:r>
            <a:r>
              <a:rPr lang="en-US" sz="5000" b="1" i="1" dirty="0">
                <a:solidFill>
                  <a:schemeClr val="dk1"/>
                </a:solidFill>
                <a:latin typeface="Arial"/>
                <a:ea typeface="Arial"/>
                <a:cs typeface="Arial"/>
                <a:sym typeface="Arial"/>
              </a:rPr>
              <a:t>“Bài 4: Góc ở </a:t>
            </a:r>
            <a:r>
              <a:rPr lang="en-US" sz="5000" b="1" i="1" dirty="0" err="1">
                <a:solidFill>
                  <a:schemeClr val="dk1"/>
                </a:solidFill>
                <a:latin typeface="Arial"/>
                <a:ea typeface="Arial"/>
                <a:cs typeface="Arial"/>
                <a:sym typeface="Arial"/>
              </a:rPr>
              <a:t>tâm</a:t>
            </a:r>
            <a:r>
              <a:rPr lang="en-US" sz="5000" b="1" i="1" dirty="0">
                <a:solidFill>
                  <a:schemeClr val="dk1"/>
                </a:solidFill>
                <a:latin typeface="Arial"/>
                <a:ea typeface="Arial"/>
                <a:cs typeface="Arial"/>
                <a:sym typeface="Arial"/>
              </a:rPr>
              <a:t>. Góc </a:t>
            </a:r>
            <a:r>
              <a:rPr lang="en-US" sz="5000" b="1" i="1" dirty="0" err="1">
                <a:solidFill>
                  <a:schemeClr val="dk1"/>
                </a:solidFill>
                <a:latin typeface="Arial"/>
                <a:ea typeface="Arial"/>
                <a:cs typeface="Arial"/>
                <a:sym typeface="Arial"/>
              </a:rPr>
              <a:t>nội</a:t>
            </a:r>
            <a:r>
              <a:rPr lang="en-US" sz="5000" b="1" i="1" dirty="0">
                <a:solidFill>
                  <a:schemeClr val="dk1"/>
                </a:solidFill>
                <a:latin typeface="Arial"/>
                <a:ea typeface="Arial"/>
                <a:cs typeface="Arial"/>
                <a:sym typeface="Arial"/>
              </a:rPr>
              <a:t> </a:t>
            </a:r>
            <a:r>
              <a:rPr lang="en-US" sz="5000" b="1" i="1" dirty="0" err="1">
                <a:solidFill>
                  <a:schemeClr val="dk1"/>
                </a:solidFill>
                <a:latin typeface="Arial"/>
                <a:ea typeface="Arial"/>
                <a:cs typeface="Arial"/>
                <a:sym typeface="Arial"/>
              </a:rPr>
              <a:t>tiếp</a:t>
            </a:r>
            <a:r>
              <a:rPr lang="en-US" sz="5000" b="1" i="1" dirty="0">
                <a:solidFill>
                  <a:schemeClr val="dk1"/>
                </a:solidFill>
                <a:latin typeface="Arial"/>
                <a:ea typeface="Arial"/>
                <a:cs typeface="Arial"/>
                <a:sym typeface="Arial"/>
              </a:rPr>
              <a:t> ”. </a:t>
            </a:r>
            <a:endParaRPr sz="5000" dirty="0">
              <a:solidFill>
                <a:schemeClr val="dk1"/>
              </a:solidFill>
              <a:latin typeface="Arial"/>
              <a:ea typeface="Arial"/>
              <a:cs typeface="Arial"/>
              <a:sym typeface="Arial"/>
            </a:endParaRPr>
          </a:p>
        </p:txBody>
      </p:sp>
      <p:grpSp>
        <p:nvGrpSpPr>
          <p:cNvPr id="29" name="Group 28"/>
          <p:cNvGrpSpPr/>
          <p:nvPr/>
        </p:nvGrpSpPr>
        <p:grpSpPr>
          <a:xfrm>
            <a:off x="4572000" y="1025690"/>
            <a:ext cx="9220200" cy="1447800"/>
            <a:chOff x="5272240" y="162426"/>
            <a:chExt cx="9220200" cy="1447800"/>
          </a:xfrm>
        </p:grpSpPr>
        <p:sp>
          <p:nvSpPr>
            <p:cNvPr id="30" name="Rounded Rectangle 29"/>
            <p:cNvSpPr/>
            <p:nvPr/>
          </p:nvSpPr>
          <p:spPr>
            <a:xfrm>
              <a:off x="5272240" y="162426"/>
              <a:ext cx="9220200" cy="1447800"/>
            </a:xfrm>
            <a:prstGeom prst="roundRect">
              <a:avLst/>
            </a:prstGeom>
            <a:noFill/>
            <a:ln w="38100">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5"/>
            <p:cNvSpPr txBox="1"/>
            <p:nvPr/>
          </p:nvSpPr>
          <p:spPr>
            <a:xfrm>
              <a:off x="5638800" y="310816"/>
              <a:ext cx="8539951" cy="1231106"/>
            </a:xfrm>
            <a:prstGeom prst="rect">
              <a:avLst/>
            </a:prstGeom>
          </p:spPr>
          <p:txBody>
            <a:bodyPr wrap="square" lIns="0" tIns="0" rIns="0" bIns="0" rtlCol="0" anchor="t">
              <a:spAutoFit/>
            </a:bodyPr>
            <a:lstStyle/>
            <a:p>
              <a:pPr algn="ctr">
                <a:lnSpc>
                  <a:spcPts val="9600"/>
                </a:lnSpc>
              </a:pPr>
              <a:r>
                <a:rPr lang="en-US" sz="6000" b="1">
                  <a:latin typeface="Arial" panose="020B0604020202020204" pitchFamily="34" charset="0"/>
                  <a:cs typeface="Arial" panose="020B0604020202020204" pitchFamily="34" charset="0"/>
                </a:rPr>
                <a:t>HƯỚNG DẪN VỀ NHÀ</a:t>
              </a:r>
              <a:endParaRPr lang="en-US" sz="6000" b="1" dirty="0">
                <a:latin typeface="Arial" panose="020B0604020202020204" pitchFamily="34" charset="0"/>
                <a:cs typeface="Arial" panose="020B0604020202020204" pitchFamily="34" charset="0"/>
              </a:endParaRPr>
            </a:p>
          </p:txBody>
        </p:sp>
      </p:grpSp>
      <p:pic>
        <p:nvPicPr>
          <p:cNvPr id="33" name="Picture 6"/>
          <p:cNvPicPr>
            <a:picLocks noChangeAspect="1"/>
          </p:cNvPicPr>
          <p:nvPr/>
        </p:nvPicPr>
        <p:blipFill>
          <a:blip r:embed="rId3"/>
          <a:srcRect/>
          <a:stretch>
            <a:fillRect/>
          </a:stretch>
        </p:blipFill>
        <p:spPr>
          <a:xfrm>
            <a:off x="15925800" y="201996"/>
            <a:ext cx="1894621" cy="1960798"/>
          </a:xfrm>
          <a:prstGeom prst="rect">
            <a:avLst/>
          </a:prstGeom>
        </p:spPr>
      </p:pic>
      <p:pic>
        <p:nvPicPr>
          <p:cNvPr id="34" name="Picture 7"/>
          <p:cNvPicPr>
            <a:picLocks noChangeAspect="1"/>
          </p:cNvPicPr>
          <p:nvPr/>
        </p:nvPicPr>
        <p:blipFill>
          <a:blip r:embed="rId4"/>
          <a:srcRect/>
          <a:stretch>
            <a:fillRect/>
          </a:stretch>
        </p:blipFill>
        <p:spPr>
          <a:xfrm>
            <a:off x="2819400" y="8361947"/>
            <a:ext cx="4383276" cy="4114800"/>
          </a:xfrm>
          <a:prstGeom prst="rect">
            <a:avLst/>
          </a:prstGeom>
        </p:spPr>
      </p:pic>
      <p:pic>
        <p:nvPicPr>
          <p:cNvPr id="35" name="Picture 5"/>
          <p:cNvPicPr>
            <a:picLocks noChangeAspect="1"/>
          </p:cNvPicPr>
          <p:nvPr/>
        </p:nvPicPr>
        <p:blipFill>
          <a:blip r:embed="rId5"/>
          <a:srcRect/>
          <a:stretch>
            <a:fillRect/>
          </a:stretch>
        </p:blipFill>
        <p:spPr>
          <a:xfrm>
            <a:off x="-1513390" y="708335"/>
            <a:ext cx="3026780" cy="2761937"/>
          </a:xfrm>
          <a:prstGeom prst="rect">
            <a:avLst/>
          </a:prstGeom>
        </p:spPr>
      </p:pic>
    </p:spTree>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36294" y="1257300"/>
            <a:ext cx="15087600" cy="6202996"/>
          </a:xfrm>
          <a:prstGeom prst="rect">
            <a:avLst/>
          </a:prstGeom>
        </p:spPr>
      </p:pic>
      <p:pic>
        <p:nvPicPr>
          <p:cNvPr id="7" name="Picture 6"/>
          <p:cNvPicPr>
            <a:picLocks noChangeAspect="1"/>
          </p:cNvPicPr>
          <p:nvPr/>
        </p:nvPicPr>
        <p:blipFill>
          <a:blip r:embed="rId4"/>
          <a:stretch>
            <a:fillRect/>
          </a:stretch>
        </p:blipFill>
        <p:spPr>
          <a:xfrm>
            <a:off x="0" y="5886138"/>
            <a:ext cx="6096000" cy="5880713"/>
          </a:xfrm>
          <a:prstGeom prst="rect">
            <a:avLst/>
          </a:prstGeom>
        </p:spPr>
      </p:pic>
      <p:pic>
        <p:nvPicPr>
          <p:cNvPr id="10" name="Picture 6"/>
          <p:cNvPicPr>
            <a:picLocks noChangeAspect="1"/>
          </p:cNvPicPr>
          <p:nvPr/>
        </p:nvPicPr>
        <p:blipFill>
          <a:blip r:embed="rId5">
            <a:duotone>
              <a:schemeClr val="accent3">
                <a:shade val="45000"/>
                <a:satMod val="135000"/>
              </a:schemeClr>
              <a:prstClr val="white"/>
            </a:duotone>
          </a:blip>
          <a:srcRect/>
          <a:stretch>
            <a:fillRect/>
          </a:stretch>
        </p:blipFill>
        <p:spPr>
          <a:xfrm flipH="1">
            <a:off x="14876702" y="565688"/>
            <a:ext cx="1734898" cy="1795496"/>
          </a:xfrm>
          <a:prstGeom prst="rect">
            <a:avLst/>
          </a:prstGeom>
        </p:spPr>
      </p:pic>
      <p:pic>
        <p:nvPicPr>
          <p:cNvPr id="11" name="Picture 5"/>
          <p:cNvPicPr>
            <a:picLocks noChangeAspect="1"/>
          </p:cNvPicPr>
          <p:nvPr/>
        </p:nvPicPr>
        <p:blipFill>
          <a:blip r:embed="rId6"/>
          <a:srcRect/>
          <a:stretch>
            <a:fillRect/>
          </a:stretch>
        </p:blipFill>
        <p:spPr>
          <a:xfrm>
            <a:off x="15316200" y="7725314"/>
            <a:ext cx="4582210" cy="2285378"/>
          </a:xfrm>
          <a:prstGeom prst="rect">
            <a:avLst/>
          </a:prstGeom>
        </p:spPr>
      </p:pic>
      <p:sp>
        <p:nvSpPr>
          <p:cNvPr id="12" name="Rectangle 11"/>
          <p:cNvSpPr/>
          <p:nvPr/>
        </p:nvSpPr>
        <p:spPr>
          <a:xfrm>
            <a:off x="2664994" y="2122049"/>
            <a:ext cx="13030200" cy="3554819"/>
          </a:xfrm>
          <a:prstGeom prst="rect">
            <a:avLst/>
          </a:prstGeom>
        </p:spPr>
        <p:txBody>
          <a:bodyPr wrap="square">
            <a:spAutoFit/>
          </a:bodyPr>
          <a:lstStyle/>
          <a:p>
            <a:pPr lvl="0" algn="ctr">
              <a:lnSpc>
                <a:spcPct val="150000"/>
              </a:lnSpc>
            </a:pPr>
            <a:r>
              <a:rPr lang="en-US" sz="7500" b="1" dirty="0">
                <a:solidFill>
                  <a:schemeClr val="bg1"/>
                </a:solidFill>
                <a:latin typeface="Arial" panose="020B0604020202020204" pitchFamily="34" charset="0"/>
                <a:cs typeface="Arial" panose="020B0604020202020204" pitchFamily="34" charset="0"/>
              </a:rPr>
              <a:t>CẢM ƠN CÁC EM </a:t>
            </a:r>
          </a:p>
          <a:p>
            <a:pPr lvl="0" algn="ctr">
              <a:lnSpc>
                <a:spcPct val="150000"/>
              </a:lnSpc>
            </a:pPr>
            <a:r>
              <a:rPr lang="en-US" sz="7500" b="1" dirty="0">
                <a:solidFill>
                  <a:schemeClr val="bg1"/>
                </a:solidFill>
                <a:latin typeface="Arial" panose="020B0604020202020204" pitchFamily="34" charset="0"/>
                <a:cs typeface="Arial" panose="020B0604020202020204" pitchFamily="34" charset="0"/>
              </a:rPr>
              <a:t>ĐÃ LẮNG NGHE BÀI HỌC!</a:t>
            </a:r>
          </a:p>
        </p:txBody>
      </p:sp>
    </p:spTree>
    <p:extLst>
      <p:ext uri="{BB962C8B-B14F-4D97-AF65-F5344CB8AC3E}">
        <p14:creationId xmlns:p14="http://schemas.microsoft.com/office/powerpoint/2010/main" val="1521356636"/>
      </p:ext>
    </p:extLst>
  </p:cSld>
  <p:clrMapOvr>
    <a:masterClrMapping/>
  </p:clrMapOvr>
  <p:transition spd="med">
    <p:split orient="vert" dir="in"/>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a:srcRect/>
          <a:stretch>
            <a:fillRect/>
          </a:stretch>
        </p:blipFill>
        <p:spPr>
          <a:xfrm rot="13832001">
            <a:off x="14663310" y="-1632802"/>
            <a:ext cx="6083278" cy="4220274"/>
          </a:xfrm>
          <a:prstGeom prst="rect">
            <a:avLst/>
          </a:prstGeom>
        </p:spPr>
      </p:pic>
      <p:sp>
        <p:nvSpPr>
          <p:cNvPr id="14" name="Rectangle 13"/>
          <p:cNvSpPr/>
          <p:nvPr/>
        </p:nvSpPr>
        <p:spPr>
          <a:xfrm>
            <a:off x="3127086" y="3611956"/>
            <a:ext cx="12718345" cy="1002710"/>
          </a:xfrm>
          <a:prstGeom prst="rect">
            <a:avLst/>
          </a:prstGeom>
        </p:spPr>
        <p:txBody>
          <a:bodyPr wrap="square">
            <a:spAutoFit/>
          </a:bodyPr>
          <a:lstStyle/>
          <a:p>
            <a:pPr algn="just">
              <a:lnSpc>
                <a:spcPct val="150000"/>
              </a:lnSpc>
              <a:tabLst>
                <a:tab pos="360045" algn="l"/>
                <a:tab pos="720090" algn="l"/>
              </a:tabLst>
            </a:pPr>
            <a:r>
              <a:rPr lang="nl-NL" sz="4500" b="1" dirty="0">
                <a:solidFill>
                  <a:srgbClr val="FF0000"/>
                </a:solidFill>
                <a:latin typeface="Arial" panose="020B0604020202020204" pitchFamily="34" charset="0"/>
                <a:ea typeface="Calibri" panose="020F0502020204030204" pitchFamily="34" charset="0"/>
                <a:cs typeface="Arial" panose="020B0604020202020204" pitchFamily="34" charset="0"/>
              </a:rPr>
              <a:t>NHẬN BIẾT TIẾP TUYẾN CỦA ĐƯỜNG TRÒN</a:t>
            </a:r>
            <a:endParaRPr lang="en-US" sz="450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5" name="Rectangle 14"/>
          <p:cNvSpPr/>
          <p:nvPr/>
        </p:nvSpPr>
        <p:spPr>
          <a:xfrm>
            <a:off x="3125089" y="6402692"/>
            <a:ext cx="12720342" cy="784830"/>
          </a:xfrm>
          <a:prstGeom prst="rect">
            <a:avLst/>
          </a:prstGeom>
        </p:spPr>
        <p:txBody>
          <a:bodyPr wrap="none">
            <a:spAutoFit/>
          </a:bodyPr>
          <a:lstStyle/>
          <a:p>
            <a:r>
              <a:rPr lang="nl-NL" sz="4500" b="1" dirty="0">
                <a:solidFill>
                  <a:srgbClr val="FF0000"/>
                </a:solidFill>
                <a:latin typeface="Arial" panose="020B0604020202020204" pitchFamily="34" charset="0"/>
                <a:ea typeface="Calibri" panose="020F0502020204030204" pitchFamily="34" charset="0"/>
                <a:cs typeface="Arial" panose="020B0604020202020204" pitchFamily="34" charset="0"/>
              </a:rPr>
              <a:t>TÍNH CHẤT CỦA HAI TIẾP TUYẾN CẮT NHAU </a:t>
            </a:r>
            <a:endParaRPr lang="en-US" sz="4500" dirty="0">
              <a:solidFill>
                <a:srgbClr val="FF0000"/>
              </a:solidFill>
              <a:latin typeface="Arial" panose="020B0604020202020204" pitchFamily="34" charset="0"/>
              <a:cs typeface="Arial" panose="020B0604020202020204" pitchFamily="34" charset="0"/>
            </a:endParaRPr>
          </a:p>
        </p:txBody>
      </p:sp>
      <p:grpSp>
        <p:nvGrpSpPr>
          <p:cNvPr id="20" name="Group 19"/>
          <p:cNvGrpSpPr/>
          <p:nvPr/>
        </p:nvGrpSpPr>
        <p:grpSpPr>
          <a:xfrm>
            <a:off x="5029200" y="766792"/>
            <a:ext cx="8203627" cy="1447800"/>
            <a:chOff x="5341755" y="254955"/>
            <a:chExt cx="8203627" cy="1447800"/>
          </a:xfrm>
        </p:grpSpPr>
        <p:sp>
          <p:nvSpPr>
            <p:cNvPr id="21" name="Rounded Rectangle 20"/>
            <p:cNvSpPr/>
            <p:nvPr/>
          </p:nvSpPr>
          <p:spPr>
            <a:xfrm>
              <a:off x="5341755" y="254955"/>
              <a:ext cx="8203627" cy="1447800"/>
            </a:xfrm>
            <a:prstGeom prst="roundRect">
              <a:avLst/>
            </a:prstGeom>
            <a:noFill/>
            <a:ln w="38100">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TextBox 5"/>
            <p:cNvSpPr txBox="1"/>
            <p:nvPr/>
          </p:nvSpPr>
          <p:spPr>
            <a:xfrm>
              <a:off x="5638800" y="342900"/>
              <a:ext cx="7634439" cy="1231106"/>
            </a:xfrm>
            <a:prstGeom prst="rect">
              <a:avLst/>
            </a:prstGeom>
          </p:spPr>
          <p:txBody>
            <a:bodyPr wrap="square" lIns="0" tIns="0" rIns="0" bIns="0" rtlCol="0" anchor="t">
              <a:spAutoFit/>
            </a:bodyPr>
            <a:lstStyle/>
            <a:p>
              <a:pPr marL="0" marR="0" lvl="0" indent="0" algn="ctr" defTabSz="914400" rtl="0" eaLnBrk="1" fontAlgn="auto" latinLnBrk="0" hangingPunct="1">
                <a:lnSpc>
                  <a:spcPts val="96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NỘI</a:t>
              </a:r>
              <a:r>
                <a:rPr kumimoji="0" lang="en-US" sz="6000" b="1"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DUNG BÀI HỌC</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6" name="Picture 5"/>
          <p:cNvPicPr>
            <a:picLocks noChangeAspect="1"/>
          </p:cNvPicPr>
          <p:nvPr/>
        </p:nvPicPr>
        <p:blipFill>
          <a:blip r:embed="rId3"/>
          <a:stretch>
            <a:fillRect/>
          </a:stretch>
        </p:blipFill>
        <p:spPr>
          <a:xfrm>
            <a:off x="14173200" y="7315412"/>
            <a:ext cx="3087506" cy="2593735"/>
          </a:xfrm>
          <a:prstGeom prst="rect">
            <a:avLst/>
          </a:prstGeom>
        </p:spPr>
      </p:pic>
      <p:pic>
        <p:nvPicPr>
          <p:cNvPr id="7" name="Picture 6"/>
          <p:cNvPicPr>
            <a:picLocks noChangeAspect="1"/>
          </p:cNvPicPr>
          <p:nvPr/>
        </p:nvPicPr>
        <p:blipFill>
          <a:blip r:embed="rId4"/>
          <a:stretch>
            <a:fillRect/>
          </a:stretch>
        </p:blipFill>
        <p:spPr>
          <a:xfrm>
            <a:off x="609600" y="571500"/>
            <a:ext cx="1066800" cy="1145177"/>
          </a:xfrm>
          <a:prstGeom prst="rect">
            <a:avLst/>
          </a:prstGeom>
        </p:spPr>
      </p:pic>
      <p:grpSp>
        <p:nvGrpSpPr>
          <p:cNvPr id="24" name="Group 23"/>
          <p:cNvGrpSpPr/>
          <p:nvPr/>
        </p:nvGrpSpPr>
        <p:grpSpPr>
          <a:xfrm>
            <a:off x="1718709" y="3611956"/>
            <a:ext cx="1236936" cy="1155973"/>
            <a:chOff x="2315060" y="3149849"/>
            <a:chExt cx="1236936" cy="1155973"/>
          </a:xfrm>
        </p:grpSpPr>
        <p:pic>
          <p:nvPicPr>
            <p:cNvPr id="25" name="Picture 2"/>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47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a:xfrm>
              <a:off x="2315060" y="3149849"/>
              <a:ext cx="1236936" cy="1155973"/>
            </a:xfrm>
            <a:prstGeom prst="rect">
              <a:avLst/>
            </a:prstGeom>
          </p:spPr>
        </p:pic>
        <p:sp>
          <p:nvSpPr>
            <p:cNvPr id="26" name="TextBox 15"/>
            <p:cNvSpPr txBox="1"/>
            <p:nvPr/>
          </p:nvSpPr>
          <p:spPr>
            <a:xfrm>
              <a:off x="2411833" y="3543300"/>
              <a:ext cx="1043391" cy="569130"/>
            </a:xfrm>
            <a:prstGeom prst="rect">
              <a:avLst/>
            </a:prstGeom>
          </p:spPr>
          <p:txBody>
            <a:bodyPr lIns="0" tIns="0" rIns="0" bIns="0" rtlCol="0" anchor="t">
              <a:spAutoFit/>
            </a:bodyPr>
            <a:lstStyle/>
            <a:p>
              <a:pPr marL="0" marR="0" lvl="0" indent="0" algn="ctr" defTabSz="914400" rtl="0" eaLnBrk="1" fontAlgn="auto" latinLnBrk="0" hangingPunct="1">
                <a:lnSpc>
                  <a:spcPts val="4368"/>
                </a:lnSpc>
                <a:spcBef>
                  <a:spcPts val="0"/>
                </a:spcBef>
                <a:spcAft>
                  <a:spcPts val="0"/>
                </a:spcAft>
                <a:buClrTx/>
                <a:buSzTx/>
                <a:buFontTx/>
                <a:buNone/>
                <a:tabLst/>
                <a:defRPr/>
              </a:pPr>
              <a:r>
                <a:rPr kumimoji="0" lang="en-US" sz="50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1</a:t>
              </a:r>
              <a:endParaRPr kumimoji="0" lang="en-US" sz="5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grpSp>
      <p:grpSp>
        <p:nvGrpSpPr>
          <p:cNvPr id="27" name="Group 26"/>
          <p:cNvGrpSpPr/>
          <p:nvPr/>
        </p:nvGrpSpPr>
        <p:grpSpPr>
          <a:xfrm>
            <a:off x="1698656" y="6121339"/>
            <a:ext cx="1236936" cy="1155973"/>
            <a:chOff x="2315060" y="3149849"/>
            <a:chExt cx="1236936" cy="1155973"/>
          </a:xfrm>
        </p:grpSpPr>
        <p:pic>
          <p:nvPicPr>
            <p:cNvPr id="28" name="Picture 2"/>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47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a:xfrm>
              <a:off x="2315060" y="3149849"/>
              <a:ext cx="1236936" cy="1155973"/>
            </a:xfrm>
            <a:prstGeom prst="rect">
              <a:avLst/>
            </a:prstGeom>
          </p:spPr>
        </p:pic>
        <p:sp>
          <p:nvSpPr>
            <p:cNvPr id="29" name="TextBox 15"/>
            <p:cNvSpPr txBox="1"/>
            <p:nvPr/>
          </p:nvSpPr>
          <p:spPr>
            <a:xfrm>
              <a:off x="2411833" y="3543300"/>
              <a:ext cx="1043391" cy="569130"/>
            </a:xfrm>
            <a:prstGeom prst="rect">
              <a:avLst/>
            </a:prstGeom>
          </p:spPr>
          <p:txBody>
            <a:bodyPr lIns="0" tIns="0" rIns="0" bIns="0" rtlCol="0" anchor="t">
              <a:spAutoFit/>
            </a:bodyPr>
            <a:lstStyle/>
            <a:p>
              <a:pPr marL="0" marR="0" lvl="0" indent="0" algn="ctr" defTabSz="914400" rtl="0" eaLnBrk="1" fontAlgn="auto" latinLnBrk="0" hangingPunct="1">
                <a:lnSpc>
                  <a:spcPts val="4368"/>
                </a:lnSpc>
                <a:spcBef>
                  <a:spcPts val="0"/>
                </a:spcBef>
                <a:spcAft>
                  <a:spcPts val="0"/>
                </a:spcAft>
                <a:buClrTx/>
                <a:buSzTx/>
                <a:buFontTx/>
                <a:buNone/>
                <a:tabLst/>
                <a:defRPr/>
              </a:pPr>
              <a:r>
                <a:rPr kumimoji="0" lang="en-US" sz="50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2</a:t>
              </a:r>
              <a:endParaRPr kumimoji="0" lang="en-US" sz="5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41800251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down)">
                                      <p:cBhvr>
                                        <p:cTn id="20" dur="500"/>
                                        <p:tgtEl>
                                          <p:spTgt spid="15"/>
                                        </p:tgtEl>
                                      </p:cBhvr>
                                    </p:animEffect>
                                  </p:childTnLst>
                                </p:cTn>
                              </p:par>
                              <p:par>
                                <p:cTn id="21" presetID="22" presetClass="entr" presetSubtype="4"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wipe(down)">
                                      <p:cBhvr>
                                        <p:cTn id="2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 name="Group 3"/>
          <p:cNvGrpSpPr/>
          <p:nvPr/>
        </p:nvGrpSpPr>
        <p:grpSpPr>
          <a:xfrm>
            <a:off x="2286000" y="1790700"/>
            <a:ext cx="13639800" cy="2362200"/>
            <a:chOff x="2727158" y="2917658"/>
            <a:chExt cx="13639800" cy="2362200"/>
          </a:xfrm>
        </p:grpSpPr>
        <p:grpSp>
          <p:nvGrpSpPr>
            <p:cNvPr id="40" name="Group 4"/>
            <p:cNvGrpSpPr/>
            <p:nvPr/>
          </p:nvGrpSpPr>
          <p:grpSpPr>
            <a:xfrm>
              <a:off x="2727158" y="2917658"/>
              <a:ext cx="13639800" cy="2362200"/>
              <a:chOff x="0" y="0"/>
              <a:chExt cx="8585565" cy="2221020"/>
            </a:xfrm>
          </p:grpSpPr>
          <p:sp>
            <p:nvSpPr>
              <p:cNvPr id="42" name="Freeform 5"/>
              <p:cNvSpPr/>
              <p:nvPr/>
            </p:nvSpPr>
            <p:spPr>
              <a:xfrm>
                <a:off x="12700" y="12700"/>
                <a:ext cx="8560165" cy="2195620"/>
              </a:xfrm>
              <a:custGeom>
                <a:avLst/>
                <a:gdLst/>
                <a:ahLst/>
                <a:cxnLst/>
                <a:rect l="l" t="t" r="r" b="b"/>
                <a:pathLst>
                  <a:path w="8560165" h="2195620">
                    <a:moveTo>
                      <a:pt x="7603220" y="2195620"/>
                    </a:moveTo>
                    <a:lnTo>
                      <a:pt x="956945" y="2195620"/>
                    </a:lnTo>
                    <a:cubicBezTo>
                      <a:pt x="428371" y="2195620"/>
                      <a:pt x="0" y="1767122"/>
                      <a:pt x="0" y="1097810"/>
                    </a:cubicBezTo>
                    <a:lnTo>
                      <a:pt x="0" y="1097810"/>
                    </a:lnTo>
                    <a:cubicBezTo>
                      <a:pt x="0" y="428371"/>
                      <a:pt x="428371" y="0"/>
                      <a:pt x="956945" y="0"/>
                    </a:cubicBezTo>
                    <a:lnTo>
                      <a:pt x="7603220" y="0"/>
                    </a:lnTo>
                    <a:cubicBezTo>
                      <a:pt x="8131666" y="0"/>
                      <a:pt x="8560165" y="428371"/>
                      <a:pt x="8560165" y="1097810"/>
                    </a:cubicBezTo>
                    <a:lnTo>
                      <a:pt x="8560165" y="1097810"/>
                    </a:lnTo>
                    <a:cubicBezTo>
                      <a:pt x="8560165" y="1767122"/>
                      <a:pt x="8131667" y="2195620"/>
                      <a:pt x="7603220" y="2195620"/>
                    </a:cubicBezTo>
                    <a:close/>
                  </a:path>
                </a:pathLst>
              </a:custGeom>
              <a:solidFill>
                <a:srgbClr val="FFD93B"/>
              </a:solidFill>
            </p:spPr>
            <p:txBody>
              <a:bodyPr/>
              <a:lstStyle/>
              <a:p>
                <a:endParaRPr lang="en-US"/>
              </a:p>
            </p:txBody>
          </p:sp>
          <p:sp>
            <p:nvSpPr>
              <p:cNvPr id="43" name="Freeform 6"/>
              <p:cNvSpPr/>
              <p:nvPr/>
            </p:nvSpPr>
            <p:spPr>
              <a:xfrm>
                <a:off x="0" y="0"/>
                <a:ext cx="8585565" cy="2221020"/>
              </a:xfrm>
              <a:custGeom>
                <a:avLst/>
                <a:gdLst/>
                <a:ahLst/>
                <a:cxnLst/>
                <a:rect l="l" t="t" r="r" b="b"/>
                <a:pathLst>
                  <a:path w="8585565" h="2221020">
                    <a:moveTo>
                      <a:pt x="7615920" y="0"/>
                    </a:moveTo>
                    <a:lnTo>
                      <a:pt x="969645" y="0"/>
                    </a:lnTo>
                    <a:cubicBezTo>
                      <a:pt x="434975" y="0"/>
                      <a:pt x="0" y="434975"/>
                      <a:pt x="0" y="1110510"/>
                    </a:cubicBezTo>
                    <a:cubicBezTo>
                      <a:pt x="0" y="1786045"/>
                      <a:pt x="434975" y="2221020"/>
                      <a:pt x="969645" y="2221020"/>
                    </a:cubicBezTo>
                    <a:lnTo>
                      <a:pt x="7615920" y="2221020"/>
                    </a:lnTo>
                    <a:cubicBezTo>
                      <a:pt x="8150590" y="2221020"/>
                      <a:pt x="8585565" y="1786045"/>
                      <a:pt x="8585565" y="1110510"/>
                    </a:cubicBezTo>
                    <a:cubicBezTo>
                      <a:pt x="8585565" y="434975"/>
                      <a:pt x="8150590" y="0"/>
                      <a:pt x="7615920" y="0"/>
                    </a:cubicBezTo>
                    <a:close/>
                    <a:moveTo>
                      <a:pt x="7615920" y="2195620"/>
                    </a:moveTo>
                    <a:lnTo>
                      <a:pt x="969645" y="2195620"/>
                    </a:lnTo>
                    <a:cubicBezTo>
                      <a:pt x="448945" y="2195620"/>
                      <a:pt x="25400" y="1772075"/>
                      <a:pt x="25400" y="1110510"/>
                    </a:cubicBezTo>
                    <a:cubicBezTo>
                      <a:pt x="25400" y="448945"/>
                      <a:pt x="448945" y="25400"/>
                      <a:pt x="969645" y="25400"/>
                    </a:cubicBezTo>
                    <a:lnTo>
                      <a:pt x="7615920" y="25400"/>
                    </a:lnTo>
                    <a:cubicBezTo>
                      <a:pt x="8136620" y="25400"/>
                      <a:pt x="8560165" y="448945"/>
                      <a:pt x="8560165" y="1110510"/>
                    </a:cubicBezTo>
                    <a:cubicBezTo>
                      <a:pt x="8560165" y="1772075"/>
                      <a:pt x="8136620" y="2195620"/>
                      <a:pt x="7615920" y="2195620"/>
                    </a:cubicBezTo>
                    <a:close/>
                  </a:path>
                </a:pathLst>
              </a:custGeom>
              <a:solidFill>
                <a:srgbClr val="031929"/>
              </a:solidFill>
            </p:spPr>
            <p:txBody>
              <a:bodyPr/>
              <a:lstStyle/>
              <a:p>
                <a:endParaRPr lang="en-US"/>
              </a:p>
            </p:txBody>
          </p:sp>
        </p:grpSp>
        <p:sp>
          <p:nvSpPr>
            <p:cNvPr id="3" name="Rectangle 2"/>
            <p:cNvSpPr/>
            <p:nvPr/>
          </p:nvSpPr>
          <p:spPr>
            <a:xfrm>
              <a:off x="3451056" y="3129261"/>
              <a:ext cx="12192000" cy="1938992"/>
            </a:xfrm>
            <a:prstGeom prst="rect">
              <a:avLst/>
            </a:prstGeom>
          </p:spPr>
          <p:txBody>
            <a:bodyPr wrap="square">
              <a:spAutoFit/>
            </a:bodyPr>
            <a:lstStyle/>
            <a:p>
              <a:pPr algn="ctr">
                <a:tabLst>
                  <a:tab pos="360045" algn="l"/>
                  <a:tab pos="720090" algn="l"/>
                </a:tabLst>
                <a:defRPr/>
              </a:pPr>
              <a:r>
                <a:rPr lang="nl-NL" sz="5500" b="1" dirty="0">
                  <a:solidFill>
                    <a:prstClr val="black"/>
                  </a:solidFill>
                  <a:latin typeface="Arial" panose="020B0604020202020204" pitchFamily="34" charset="0"/>
                  <a:ea typeface="Calibri" panose="020F0502020204030204" pitchFamily="34" charset="0"/>
                  <a:cs typeface="Arial" panose="020B0604020202020204" pitchFamily="34" charset="0"/>
                </a:rPr>
                <a:t>1. </a:t>
              </a:r>
              <a:r>
                <a:rPr lang="nl-NL" sz="6000" b="1" dirty="0">
                  <a:latin typeface="Arial" panose="020B0604020202020204" pitchFamily="34" charset="0"/>
                  <a:ea typeface="Calibri" panose="020F0502020204030204" pitchFamily="34" charset="0"/>
                  <a:cs typeface="Arial" panose="020B0604020202020204" pitchFamily="34" charset="0"/>
                </a:rPr>
                <a:t>NHẬN BIẾT TIẾP TUYẾN CỦA ĐƯỜNG TRÒN</a:t>
              </a:r>
              <a:endParaRPr lang="en-US" sz="6000" dirty="0">
                <a:effectLst/>
                <a:latin typeface="Arial" panose="020B0604020202020204" pitchFamily="34" charset="0"/>
                <a:ea typeface="Calibri" panose="020F0502020204030204" pitchFamily="34" charset="0"/>
                <a:cs typeface="Arial" panose="020B0604020202020204" pitchFamily="34" charset="0"/>
              </a:endParaRPr>
            </a:p>
          </p:txBody>
        </p:sp>
      </p:grpSp>
      <p:pic>
        <p:nvPicPr>
          <p:cNvPr id="8" name="Picture 7"/>
          <p:cNvPicPr>
            <a:picLocks noChangeAspect="1"/>
          </p:cNvPicPr>
          <p:nvPr/>
        </p:nvPicPr>
        <p:blipFill>
          <a:blip r:embed="rId2"/>
          <a:stretch>
            <a:fillRect/>
          </a:stretch>
        </p:blipFill>
        <p:spPr>
          <a:xfrm>
            <a:off x="5734237" y="6904121"/>
            <a:ext cx="6743323" cy="3384884"/>
          </a:xfrm>
          <a:prstGeom prst="rect">
            <a:avLst/>
          </a:prstGeom>
        </p:spPr>
      </p:pic>
      <p:pic>
        <p:nvPicPr>
          <p:cNvPr id="4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28600" y="6210300"/>
            <a:ext cx="1173320" cy="1045322"/>
          </a:xfrm>
          <a:prstGeom prst="rect">
            <a:avLst/>
          </a:prstGeom>
        </p:spPr>
      </p:pic>
      <p:pic>
        <p:nvPicPr>
          <p:cNvPr id="45" name="Picture 1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9585125">
            <a:off x="16488602" y="5427899"/>
            <a:ext cx="2183861" cy="559863"/>
          </a:xfrm>
          <a:prstGeom prst="rect">
            <a:avLst/>
          </a:prstGeom>
        </p:spPr>
      </p:pic>
      <p:pic>
        <p:nvPicPr>
          <p:cNvPr id="46" name="Picture 2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0708999">
            <a:off x="16433972" y="389360"/>
            <a:ext cx="1184128" cy="1741365"/>
          </a:xfrm>
          <a:prstGeom prst="rect">
            <a:avLst/>
          </a:prstGeom>
        </p:spPr>
      </p:pic>
    </p:spTree>
    <p:extLst>
      <p:ext uri="{BB962C8B-B14F-4D97-AF65-F5344CB8AC3E}">
        <p14:creationId xmlns:p14="http://schemas.microsoft.com/office/powerpoint/2010/main" val="2380327662"/>
      </p:ext>
    </p:extLst>
  </p:cSld>
  <p:clrMapOvr>
    <a:masterClrMapping/>
  </p:clrMapOvr>
  <p:transition spd="med">
    <p:circle/>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srcRect/>
          <a:stretch>
            <a:fillRect/>
          </a:stretch>
        </p:blipFill>
        <p:spPr>
          <a:xfrm rot="2782518">
            <a:off x="16011183" y="-450072"/>
            <a:ext cx="1749946" cy="1827620"/>
          </a:xfrm>
          <a:prstGeom prst="rect">
            <a:avLst/>
          </a:prstGeom>
        </p:spPr>
      </p:pic>
      <p:pic>
        <p:nvPicPr>
          <p:cNvPr id="37" name="Picture 36"/>
          <p:cNvPicPr>
            <a:picLocks noChangeAspect="1"/>
          </p:cNvPicPr>
          <p:nvPr/>
        </p:nvPicPr>
        <p:blipFill>
          <a:blip r:embed="rId3"/>
          <a:stretch>
            <a:fillRect/>
          </a:stretch>
        </p:blipFill>
        <p:spPr>
          <a:xfrm>
            <a:off x="15887099" y="8280547"/>
            <a:ext cx="1998114" cy="1439883"/>
          </a:xfrm>
          <a:prstGeom prst="rect">
            <a:avLst/>
          </a:prstGeom>
        </p:spPr>
      </p:pic>
      <p:pic>
        <p:nvPicPr>
          <p:cNvPr id="39"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3500727">
            <a:off x="-265360" y="9094411"/>
            <a:ext cx="2345824" cy="601384"/>
          </a:xfrm>
          <a:prstGeom prst="rect">
            <a:avLst/>
          </a:prstGeom>
        </p:spPr>
      </p:pic>
      <p:sp>
        <p:nvSpPr>
          <p:cNvPr id="3" name="TextBox 2">
            <a:extLst>
              <a:ext uri="{FF2B5EF4-FFF2-40B4-BE49-F238E27FC236}">
                <a16:creationId xmlns:a16="http://schemas.microsoft.com/office/drawing/2014/main" id="{3B50C682-A76A-4790-96DE-BCC283BECCC8}"/>
              </a:ext>
            </a:extLst>
          </p:cNvPr>
          <p:cNvSpPr txBox="1"/>
          <p:nvPr/>
        </p:nvSpPr>
        <p:spPr>
          <a:xfrm>
            <a:off x="613964" y="98501"/>
            <a:ext cx="16942101" cy="7980454"/>
          </a:xfrm>
          <a:prstGeom prst="rect">
            <a:avLst/>
          </a:prstGeom>
          <a:noFill/>
        </p:spPr>
        <p:txBody>
          <a:bodyPr wrap="square">
            <a:spAutoFit/>
          </a:bodyPr>
          <a:lstStyle/>
          <a:p>
            <a:pPr algn="just">
              <a:lnSpc>
                <a:spcPct val="150000"/>
              </a:lnSpc>
              <a:spcAft>
                <a:spcPts val="800"/>
              </a:spcAft>
            </a:pP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vi-VN" sz="4000" kern="100" dirty="0">
                <a:latin typeface="Arial" panose="020B0604020202020204" pitchFamily="34" charset="0"/>
                <a:ea typeface="Times New Roman" panose="02020603050405020304" pitchFamily="18" charset="0"/>
                <a:cs typeface="Arial" panose="020B0604020202020204" pitchFamily="34" charset="0"/>
              </a:rPr>
              <a:t>Cho đường thẳng a là tiếp tuyến của đường tròn </a:t>
            </a:r>
            <a:r>
              <a:rPr lang="en-US" sz="4000" kern="100" dirty="0">
                <a:latin typeface="Arial" panose="020B0604020202020204" pitchFamily="34" charset="0"/>
                <a:ea typeface="Times New Roman" panose="02020603050405020304" pitchFamily="18" charset="0"/>
                <a:cs typeface="Arial" panose="020B0604020202020204" pitchFamily="34" charset="0"/>
              </a:rPr>
              <a:t>(</a:t>
            </a:r>
            <a:r>
              <a:rPr lang="vi-VN" sz="4000" kern="100" dirty="0">
                <a:latin typeface="Arial" panose="020B0604020202020204" pitchFamily="34" charset="0"/>
                <a:ea typeface="Times New Roman" panose="02020603050405020304" pitchFamily="18" charset="0"/>
                <a:cs typeface="Arial" panose="020B0604020202020204" pitchFamily="34" charset="0"/>
              </a:rPr>
              <a:t>O</a:t>
            </a:r>
            <a:r>
              <a:rPr lang="en-US" sz="4000" kern="100" dirty="0">
                <a:latin typeface="Arial" panose="020B0604020202020204" pitchFamily="34" charset="0"/>
                <a:ea typeface="Times New Roman" panose="02020603050405020304" pitchFamily="18" charset="0"/>
                <a:cs typeface="Arial" panose="020B0604020202020204" pitchFamily="34" charset="0"/>
              </a:rPr>
              <a:t>;</a:t>
            </a:r>
            <a:r>
              <a:rPr lang="vi-VN"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a:latin typeface="Arial" panose="020B0604020202020204" pitchFamily="34" charset="0"/>
                <a:ea typeface="Times New Roman" panose="02020603050405020304" pitchFamily="18" charset="0"/>
                <a:cs typeface="Arial" panose="020B0604020202020204" pitchFamily="34" charset="0"/>
              </a:rPr>
              <a:t>R).</a:t>
            </a:r>
            <a:r>
              <a:rPr lang="vi-VN" sz="4000" kern="100" dirty="0">
                <a:latin typeface="Arial" panose="020B0604020202020204" pitchFamily="34" charset="0"/>
                <a:ea typeface="Times New Roman" panose="02020603050405020304" pitchFamily="18" charset="0"/>
                <a:cs typeface="Arial" panose="020B0604020202020204" pitchFamily="34" charset="0"/>
              </a:rPr>
              <a:t> </a:t>
            </a:r>
            <a:endParaRPr lang="en-US" sz="4000" kern="100" dirty="0">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800"/>
              </a:spcAft>
            </a:pPr>
            <a:r>
              <a:rPr lang="vi-VN" sz="4000" kern="100" dirty="0">
                <a:latin typeface="Arial" panose="020B0604020202020204" pitchFamily="34" charset="0"/>
                <a:ea typeface="Times New Roman" panose="02020603050405020304" pitchFamily="18" charset="0"/>
                <a:cs typeface="Arial" panose="020B0604020202020204" pitchFamily="34" charset="0"/>
              </a:rPr>
              <a:t>Gọi H là hình chiếu của tâm O lên đường thẳng a</a:t>
            </a:r>
            <a:r>
              <a:rPr lang="en-US" sz="4000" kern="100" dirty="0">
                <a:latin typeface="Arial" panose="020B0604020202020204" pitchFamily="34" charset="0"/>
                <a:ea typeface="Times New Roman" panose="02020603050405020304" pitchFamily="18" charset="0"/>
                <a:cs typeface="Arial" panose="020B0604020202020204" pitchFamily="34" charset="0"/>
              </a:rPr>
              <a:t>.</a:t>
            </a:r>
          </a:p>
          <a:p>
            <a:pPr marL="742950" indent="-742950" algn="just">
              <a:lnSpc>
                <a:spcPct val="150000"/>
              </a:lnSpc>
              <a:spcAft>
                <a:spcPts val="800"/>
              </a:spcAft>
              <a:buAutoNum type="alphaLcParenR"/>
            </a:pPr>
            <a:r>
              <a:rPr lang="en-US" sz="4000" kern="100" dirty="0">
                <a:latin typeface="Arial" panose="020B0604020202020204" pitchFamily="34" charset="0"/>
                <a:ea typeface="Times New Roman" panose="02020603050405020304" pitchFamily="18" charset="0"/>
                <a:cs typeface="Arial" panose="020B0604020202020204" pitchFamily="34" charset="0"/>
              </a:rPr>
              <a:t>S</a:t>
            </a:r>
            <a:r>
              <a:rPr lang="vi-VN" sz="4000" kern="100" dirty="0">
                <a:latin typeface="Arial" panose="020B0604020202020204" pitchFamily="34" charset="0"/>
                <a:ea typeface="Times New Roman" panose="02020603050405020304" pitchFamily="18" charset="0"/>
                <a:cs typeface="Arial" panose="020B0604020202020204" pitchFamily="34" charset="0"/>
              </a:rPr>
              <a:t>o sánh khoảng cách O</a:t>
            </a:r>
            <a:r>
              <a:rPr lang="en-US" sz="4000" kern="100" dirty="0">
                <a:latin typeface="Arial" panose="020B0604020202020204" pitchFamily="34" charset="0"/>
                <a:ea typeface="Times New Roman" panose="02020603050405020304" pitchFamily="18" charset="0"/>
                <a:cs typeface="Arial" panose="020B0604020202020204" pitchFamily="34" charset="0"/>
              </a:rPr>
              <a:t>H </a:t>
            </a:r>
            <a:r>
              <a:rPr lang="vi-VN" sz="4000" kern="100" dirty="0">
                <a:latin typeface="Arial" panose="020B0604020202020204" pitchFamily="34" charset="0"/>
                <a:ea typeface="Times New Roman" panose="02020603050405020304" pitchFamily="18" charset="0"/>
                <a:cs typeface="Arial" panose="020B0604020202020204" pitchFamily="34" charset="0"/>
              </a:rPr>
              <a:t>từ tâm O lên đường thẳng </a:t>
            </a:r>
            <a:r>
              <a:rPr lang="en-US" sz="4000" kern="100" dirty="0">
                <a:latin typeface="Arial" panose="020B0604020202020204" pitchFamily="34" charset="0"/>
                <a:ea typeface="Times New Roman" panose="02020603050405020304" pitchFamily="18" charset="0"/>
                <a:cs typeface="Arial" panose="020B0604020202020204" pitchFamily="34" charset="0"/>
              </a:rPr>
              <a:t>                          </a:t>
            </a:r>
          </a:p>
          <a:p>
            <a:pPr algn="just">
              <a:lnSpc>
                <a:spcPct val="150000"/>
              </a:lnSpc>
              <a:spcAft>
                <a:spcPts val="800"/>
              </a:spcAft>
            </a:pPr>
            <a:r>
              <a:rPr lang="vi-VN" sz="4000" kern="100" dirty="0">
                <a:latin typeface="Arial" panose="020B0604020202020204" pitchFamily="34" charset="0"/>
                <a:ea typeface="Times New Roman" panose="02020603050405020304" pitchFamily="18" charset="0"/>
                <a:cs typeface="Arial" panose="020B0604020202020204" pitchFamily="34" charset="0"/>
              </a:rPr>
              <a:t>a v</a:t>
            </a:r>
            <a:r>
              <a:rPr lang="en-US" sz="4000" kern="100" dirty="0">
                <a:latin typeface="Arial" panose="020B0604020202020204" pitchFamily="34" charset="0"/>
                <a:ea typeface="Times New Roman" panose="02020603050405020304" pitchFamily="18" charset="0"/>
                <a:cs typeface="Arial" panose="020B0604020202020204" pitchFamily="34" charset="0"/>
              </a:rPr>
              <a:t>à</a:t>
            </a:r>
            <a:r>
              <a:rPr lang="vi-VN" sz="4000" kern="100" dirty="0">
                <a:latin typeface="Arial" panose="020B0604020202020204" pitchFamily="34" charset="0"/>
                <a:ea typeface="Times New Roman" panose="02020603050405020304" pitchFamily="18" charset="0"/>
                <a:cs typeface="Arial" panose="020B0604020202020204" pitchFamily="34" charset="0"/>
              </a:rPr>
              <a:t> bán kính </a:t>
            </a:r>
            <a:r>
              <a:rPr lang="en-US" sz="4000" kern="100" dirty="0">
                <a:latin typeface="Arial" panose="020B0604020202020204" pitchFamily="34" charset="0"/>
                <a:ea typeface="Times New Roman" panose="02020603050405020304" pitchFamily="18" charset="0"/>
                <a:cs typeface="Arial" panose="020B0604020202020204" pitchFamily="34" charset="0"/>
              </a:rPr>
              <a:t>R.</a:t>
            </a:r>
          </a:p>
          <a:p>
            <a:pPr algn="just">
              <a:lnSpc>
                <a:spcPct val="150000"/>
              </a:lnSpc>
              <a:spcAft>
                <a:spcPts val="800"/>
              </a:spcAft>
            </a:pPr>
            <a:r>
              <a:rPr lang="en-US" sz="4000" kern="100" dirty="0">
                <a:latin typeface="Arial" panose="020B0604020202020204" pitchFamily="34" charset="0"/>
                <a:ea typeface="Times New Roman" panose="02020603050405020304" pitchFamily="18" charset="0"/>
                <a:cs typeface="Arial" panose="020B0604020202020204" pitchFamily="34" charset="0"/>
              </a:rPr>
              <a:t>b) Đ</a:t>
            </a:r>
            <a:r>
              <a:rPr lang="vi-VN" sz="4000" kern="100" dirty="0">
                <a:latin typeface="Arial" panose="020B0604020202020204" pitchFamily="34" charset="0"/>
                <a:ea typeface="Times New Roman" panose="02020603050405020304" pitchFamily="18" charset="0"/>
                <a:cs typeface="Arial" panose="020B0604020202020204" pitchFamily="34" charset="0"/>
              </a:rPr>
              <a:t>iểm H có thuộc đường tròn </a:t>
            </a:r>
            <a:r>
              <a:rPr lang="en-US" sz="4000" kern="100" dirty="0">
                <a:latin typeface="Arial" panose="020B0604020202020204" pitchFamily="34" charset="0"/>
                <a:ea typeface="Times New Roman" panose="02020603050405020304" pitchFamily="18" charset="0"/>
                <a:cs typeface="Arial" panose="020B0604020202020204" pitchFamily="34" charset="0"/>
              </a:rPr>
              <a:t>(</a:t>
            </a:r>
            <a:r>
              <a:rPr lang="vi-VN" sz="4000" kern="100" dirty="0">
                <a:latin typeface="Arial" panose="020B0604020202020204" pitchFamily="34" charset="0"/>
                <a:ea typeface="Times New Roman" panose="02020603050405020304" pitchFamily="18" charset="0"/>
                <a:cs typeface="Arial" panose="020B0604020202020204" pitchFamily="34" charset="0"/>
              </a:rPr>
              <a:t>O</a:t>
            </a:r>
            <a:r>
              <a:rPr lang="en-US" sz="4000" kern="100" dirty="0">
                <a:latin typeface="Arial" panose="020B0604020202020204" pitchFamily="34" charset="0"/>
                <a:ea typeface="Times New Roman" panose="02020603050405020304" pitchFamily="18" charset="0"/>
                <a:cs typeface="Arial" panose="020B0604020202020204" pitchFamily="34" charset="0"/>
              </a:rPr>
              <a:t>;</a:t>
            </a:r>
            <a:r>
              <a:rPr lang="vi-VN"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a:latin typeface="Arial" panose="020B0604020202020204" pitchFamily="34" charset="0"/>
                <a:ea typeface="Times New Roman" panose="02020603050405020304" pitchFamily="18" charset="0"/>
                <a:cs typeface="Arial" panose="020B0604020202020204" pitchFamily="34" charset="0"/>
              </a:rPr>
              <a:t>R)</a:t>
            </a:r>
            <a:r>
              <a:rPr lang="vi-VN" sz="4000" kern="100" dirty="0">
                <a:latin typeface="Arial" panose="020B0604020202020204" pitchFamily="34" charset="0"/>
                <a:ea typeface="Times New Roman" panose="02020603050405020304" pitchFamily="18" charset="0"/>
                <a:cs typeface="Arial" panose="020B0604020202020204" pitchFamily="34" charset="0"/>
              </a:rPr>
              <a:t> hay không</a:t>
            </a:r>
            <a:r>
              <a:rPr lang="en-US" sz="4000" kern="100" dirty="0">
                <a:latin typeface="Arial" panose="020B0604020202020204" pitchFamily="34" charset="0"/>
                <a:ea typeface="Times New Roman" panose="02020603050405020304" pitchFamily="18" charset="0"/>
                <a:cs typeface="Arial" panose="020B0604020202020204" pitchFamily="34" charset="0"/>
              </a:rPr>
              <a:t>?</a:t>
            </a:r>
          </a:p>
          <a:p>
            <a:pPr algn="just">
              <a:lnSpc>
                <a:spcPct val="150000"/>
              </a:lnSpc>
              <a:spcAft>
                <a:spcPts val="800"/>
              </a:spcAft>
            </a:pPr>
            <a:r>
              <a:rPr lang="en-US" sz="4000" kern="100" dirty="0">
                <a:latin typeface="Arial" panose="020B0604020202020204" pitchFamily="34" charset="0"/>
                <a:ea typeface="Times New Roman" panose="02020603050405020304" pitchFamily="18" charset="0"/>
                <a:cs typeface="Arial" panose="020B0604020202020204" pitchFamily="34" charset="0"/>
              </a:rPr>
              <a:t>c) Đ</a:t>
            </a:r>
            <a:r>
              <a:rPr lang="vi-VN" sz="4000" kern="100" dirty="0">
                <a:latin typeface="Arial" panose="020B0604020202020204" pitchFamily="34" charset="0"/>
                <a:ea typeface="Times New Roman" panose="02020603050405020304" pitchFamily="18" charset="0"/>
                <a:cs typeface="Arial" panose="020B0604020202020204" pitchFamily="34" charset="0"/>
              </a:rPr>
              <a:t>iểm H có phải là tiếp điểm của đường thẳng a và đường tròn</a:t>
            </a: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vi-VN" sz="4000" kern="100" dirty="0">
                <a:latin typeface="Arial" panose="020B0604020202020204" pitchFamily="34" charset="0"/>
                <a:ea typeface="Times New Roman" panose="02020603050405020304" pitchFamily="18" charset="0"/>
                <a:cs typeface="Arial" panose="020B0604020202020204" pitchFamily="34" charset="0"/>
              </a:rPr>
              <a:t>O</a:t>
            </a:r>
            <a:r>
              <a:rPr lang="en-US" sz="4000" kern="100" dirty="0">
                <a:latin typeface="Arial" panose="020B0604020202020204" pitchFamily="34" charset="0"/>
                <a:ea typeface="Times New Roman" panose="02020603050405020304" pitchFamily="18" charset="0"/>
                <a:cs typeface="Arial" panose="020B0604020202020204" pitchFamily="34" charset="0"/>
              </a:rPr>
              <a:t>;</a:t>
            </a:r>
            <a:r>
              <a:rPr lang="vi-VN"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a:latin typeface="Arial" panose="020B0604020202020204" pitchFamily="34" charset="0"/>
                <a:ea typeface="Times New Roman" panose="02020603050405020304" pitchFamily="18" charset="0"/>
                <a:cs typeface="Arial" panose="020B0604020202020204" pitchFamily="34" charset="0"/>
              </a:rPr>
              <a:t>R)</a:t>
            </a:r>
            <a:r>
              <a:rPr lang="vi-VN" sz="4000" kern="100" dirty="0">
                <a:latin typeface="Arial" panose="020B0604020202020204" pitchFamily="34" charset="0"/>
                <a:ea typeface="Times New Roman" panose="02020603050405020304" pitchFamily="18" charset="0"/>
                <a:cs typeface="Arial" panose="020B0604020202020204" pitchFamily="34" charset="0"/>
              </a:rPr>
              <a:t> hay không</a:t>
            </a:r>
            <a:r>
              <a:rPr lang="en-US" sz="4000" kern="100" dirty="0">
                <a:latin typeface="Arial" panose="020B0604020202020204" pitchFamily="34" charset="0"/>
                <a:ea typeface="Times New Roman" panose="02020603050405020304" pitchFamily="18" charset="0"/>
                <a:cs typeface="Arial" panose="020B0604020202020204" pitchFamily="34" charset="0"/>
              </a:rPr>
              <a:t>?</a:t>
            </a:r>
          </a:p>
          <a:p>
            <a:pPr algn="just">
              <a:lnSpc>
                <a:spcPct val="150000"/>
              </a:lnSpc>
              <a:spcAft>
                <a:spcPts val="800"/>
              </a:spcAft>
            </a:pPr>
            <a:r>
              <a:rPr lang="en-US" sz="4000" kern="100" dirty="0">
                <a:latin typeface="Arial" panose="020B0604020202020204" pitchFamily="34" charset="0"/>
                <a:ea typeface="Times New Roman" panose="02020603050405020304" pitchFamily="18" charset="0"/>
                <a:cs typeface="Arial" panose="020B0604020202020204" pitchFamily="34" charset="0"/>
              </a:rPr>
              <a:t>d) Đ</a:t>
            </a:r>
            <a:r>
              <a:rPr lang="vi-VN" sz="4000" kern="100" dirty="0">
                <a:latin typeface="Arial" panose="020B0604020202020204" pitchFamily="34" charset="0"/>
                <a:ea typeface="Times New Roman" panose="02020603050405020304" pitchFamily="18" charset="0"/>
                <a:cs typeface="Arial" panose="020B0604020202020204" pitchFamily="34" charset="0"/>
              </a:rPr>
              <a:t>ường thẳng a có vuông góc với bán kính đi qua tiếp điểm hay không</a:t>
            </a:r>
            <a:r>
              <a:rPr lang="en-US" sz="4000" kern="100" dirty="0">
                <a:latin typeface="Arial" panose="020B0604020202020204" pitchFamily="34" charset="0"/>
                <a:ea typeface="Times New Roman" panose="02020603050405020304" pitchFamily="18" charset="0"/>
                <a:cs typeface="Arial" panose="020B0604020202020204" pitchFamily="34" charset="0"/>
              </a:rPr>
              <a:t>?</a:t>
            </a:r>
            <a:endParaRPr lang="en-US" sz="3200" kern="100" dirty="0">
              <a:latin typeface="Arial" panose="020B0604020202020204" pitchFamily="34" charset="0"/>
              <a:ea typeface="Calibri" panose="020F0502020204030204" pitchFamily="34" charset="0"/>
              <a:cs typeface="Arial" panose="020B0604020202020204" pitchFamily="34" charset="0"/>
            </a:endParaRPr>
          </a:p>
        </p:txBody>
      </p:sp>
      <p:sp>
        <p:nvSpPr>
          <p:cNvPr id="4" name="TextBox 3">
            <a:extLst>
              <a:ext uri="{FF2B5EF4-FFF2-40B4-BE49-F238E27FC236}">
                <a16:creationId xmlns:a16="http://schemas.microsoft.com/office/drawing/2014/main" id="{D0DF875C-FBF5-49DC-5AB3-ADEC1AB855C3}"/>
              </a:ext>
            </a:extLst>
          </p:cNvPr>
          <p:cNvSpPr txBox="1"/>
          <p:nvPr/>
        </p:nvSpPr>
        <p:spPr>
          <a:xfrm>
            <a:off x="507250" y="8268387"/>
            <a:ext cx="17415252" cy="1839606"/>
          </a:xfrm>
          <a:prstGeom prst="rect">
            <a:avLst/>
          </a:prstGeom>
          <a:solidFill>
            <a:schemeClr val="bg1"/>
          </a:solidFill>
        </p:spPr>
        <p:txBody>
          <a:bodyPr wrap="square">
            <a:spAutoFit/>
          </a:bodyPr>
          <a:lstStyle/>
          <a:p>
            <a:pPr marL="742950" indent="-742950" algn="just">
              <a:lnSpc>
                <a:spcPct val="150000"/>
              </a:lnSpc>
              <a:buAutoNum type="alphaLcParenR"/>
            </a:pPr>
            <a:r>
              <a:rPr lang="vi-VN" sz="4000" b="1" i="0" dirty="0">
                <a:solidFill>
                  <a:srgbClr val="00B0F0"/>
                </a:solidFill>
                <a:effectLst/>
              </a:rPr>
              <a:t>Vì đường thẳng a là tiếp tuyến của đường tròn (O; R) nên khoảng cách OH từ tâm O đến đường thẳng a bằng bán kính R.</a:t>
            </a:r>
            <a:r>
              <a:rPr lang="en-US" sz="4000" b="1" i="0" dirty="0">
                <a:solidFill>
                  <a:srgbClr val="00B0F0"/>
                </a:solidFill>
                <a:effectLst/>
              </a:rPr>
              <a:t> </a:t>
            </a:r>
            <a:r>
              <a:rPr lang="vi-VN" sz="4000" b="1" i="0" dirty="0">
                <a:solidFill>
                  <a:srgbClr val="00B0F0"/>
                </a:solidFill>
                <a:effectLst/>
              </a:rPr>
              <a:t>Vậy OH = R.</a:t>
            </a:r>
            <a:endParaRPr lang="en-US" sz="4000" b="1" i="0" dirty="0">
              <a:solidFill>
                <a:srgbClr val="00B0F0"/>
              </a:solidFill>
              <a:effectLst/>
            </a:endParaRPr>
          </a:p>
        </p:txBody>
      </p:sp>
      <p:pic>
        <p:nvPicPr>
          <p:cNvPr id="5" name="Picture 4">
            <a:extLst>
              <a:ext uri="{FF2B5EF4-FFF2-40B4-BE49-F238E27FC236}">
                <a16:creationId xmlns:a16="http://schemas.microsoft.com/office/drawing/2014/main" id="{905FE232-3AFC-268C-20CE-EF6B80DBF2FE}"/>
              </a:ext>
            </a:extLst>
          </p:cNvPr>
          <p:cNvPicPr>
            <a:picLocks noChangeAspect="1"/>
          </p:cNvPicPr>
          <p:nvPr/>
        </p:nvPicPr>
        <p:blipFill>
          <a:blip r:embed="rId6"/>
          <a:stretch>
            <a:fillRect/>
          </a:stretch>
        </p:blipFill>
        <p:spPr>
          <a:xfrm>
            <a:off x="613964" y="102095"/>
            <a:ext cx="1797068" cy="980220"/>
          </a:xfrm>
          <a:prstGeom prst="rect">
            <a:avLst/>
          </a:prstGeom>
        </p:spPr>
      </p:pic>
      <p:pic>
        <p:nvPicPr>
          <p:cNvPr id="38" name="Picture 37">
            <a:extLst>
              <a:ext uri="{FF2B5EF4-FFF2-40B4-BE49-F238E27FC236}">
                <a16:creationId xmlns:a16="http://schemas.microsoft.com/office/drawing/2014/main" id="{39A910F1-0393-3A05-5EB7-5CDA12CD1C70}"/>
              </a:ext>
            </a:extLst>
          </p:cNvPr>
          <p:cNvPicPr>
            <a:picLocks noChangeAspect="1"/>
          </p:cNvPicPr>
          <p:nvPr/>
        </p:nvPicPr>
        <p:blipFill rotWithShape="1">
          <a:blip r:embed="rId7"/>
          <a:srcRect l="7966" r="8528"/>
          <a:stretch/>
        </p:blipFill>
        <p:spPr>
          <a:xfrm>
            <a:off x="14097000" y="1188488"/>
            <a:ext cx="3577036" cy="3193011"/>
          </a:xfrm>
          <a:prstGeom prst="rect">
            <a:avLst/>
          </a:prstGeom>
        </p:spPr>
      </p:pic>
    </p:spTree>
    <p:extLst>
      <p:ext uri="{BB962C8B-B14F-4D97-AF65-F5344CB8AC3E}">
        <p14:creationId xmlns:p14="http://schemas.microsoft.com/office/powerpoint/2010/main" val="3613313182"/>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srcRect/>
          <a:stretch>
            <a:fillRect/>
          </a:stretch>
        </p:blipFill>
        <p:spPr>
          <a:xfrm rot="2782518">
            <a:off x="16011183" y="-450072"/>
            <a:ext cx="1749946" cy="1827620"/>
          </a:xfrm>
          <a:prstGeom prst="rect">
            <a:avLst/>
          </a:prstGeom>
        </p:spPr>
      </p:pic>
      <p:pic>
        <p:nvPicPr>
          <p:cNvPr id="37" name="Picture 36"/>
          <p:cNvPicPr>
            <a:picLocks noChangeAspect="1"/>
          </p:cNvPicPr>
          <p:nvPr/>
        </p:nvPicPr>
        <p:blipFill>
          <a:blip r:embed="rId3"/>
          <a:stretch>
            <a:fillRect/>
          </a:stretch>
        </p:blipFill>
        <p:spPr>
          <a:xfrm>
            <a:off x="16018132" y="9097895"/>
            <a:ext cx="1998114" cy="1439883"/>
          </a:xfrm>
          <a:prstGeom prst="rect">
            <a:avLst/>
          </a:prstGeom>
        </p:spPr>
      </p:pic>
      <p:pic>
        <p:nvPicPr>
          <p:cNvPr id="39"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3500727">
            <a:off x="-265360" y="9094411"/>
            <a:ext cx="2345824" cy="601384"/>
          </a:xfrm>
          <a:prstGeom prst="rect">
            <a:avLst/>
          </a:prstGeom>
        </p:spPr>
      </p:pic>
      <p:sp>
        <p:nvSpPr>
          <p:cNvPr id="3" name="TextBox 2">
            <a:extLst>
              <a:ext uri="{FF2B5EF4-FFF2-40B4-BE49-F238E27FC236}">
                <a16:creationId xmlns:a16="http://schemas.microsoft.com/office/drawing/2014/main" id="{3B50C682-A76A-4790-96DE-BCC283BECCC8}"/>
              </a:ext>
            </a:extLst>
          </p:cNvPr>
          <p:cNvSpPr txBox="1"/>
          <p:nvPr/>
        </p:nvSpPr>
        <p:spPr>
          <a:xfrm>
            <a:off x="613964" y="98501"/>
            <a:ext cx="16942101" cy="7980454"/>
          </a:xfrm>
          <a:prstGeom prst="rect">
            <a:avLst/>
          </a:prstGeom>
          <a:noFill/>
        </p:spPr>
        <p:txBody>
          <a:bodyPr wrap="square">
            <a:spAutoFit/>
          </a:bodyPr>
          <a:lstStyle/>
          <a:p>
            <a:pPr algn="just">
              <a:lnSpc>
                <a:spcPct val="150000"/>
              </a:lnSpc>
              <a:spcAft>
                <a:spcPts val="800"/>
              </a:spcAft>
            </a:pP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vi-VN" sz="4000" kern="100" dirty="0">
                <a:latin typeface="Arial" panose="020B0604020202020204" pitchFamily="34" charset="0"/>
                <a:ea typeface="Times New Roman" panose="02020603050405020304" pitchFamily="18" charset="0"/>
                <a:cs typeface="Arial" panose="020B0604020202020204" pitchFamily="34" charset="0"/>
              </a:rPr>
              <a:t>Cho đường thẳng a là tiếp tuyến của đường tròn </a:t>
            </a:r>
            <a:r>
              <a:rPr lang="en-US" sz="4000" kern="100" dirty="0">
                <a:latin typeface="Arial" panose="020B0604020202020204" pitchFamily="34" charset="0"/>
                <a:ea typeface="Times New Roman" panose="02020603050405020304" pitchFamily="18" charset="0"/>
                <a:cs typeface="Arial" panose="020B0604020202020204" pitchFamily="34" charset="0"/>
              </a:rPr>
              <a:t>(</a:t>
            </a:r>
            <a:r>
              <a:rPr lang="vi-VN" sz="4000" kern="100" dirty="0">
                <a:latin typeface="Arial" panose="020B0604020202020204" pitchFamily="34" charset="0"/>
                <a:ea typeface="Times New Roman" panose="02020603050405020304" pitchFamily="18" charset="0"/>
                <a:cs typeface="Arial" panose="020B0604020202020204" pitchFamily="34" charset="0"/>
              </a:rPr>
              <a:t>O</a:t>
            </a:r>
            <a:r>
              <a:rPr lang="en-US" sz="4000" kern="100" dirty="0">
                <a:latin typeface="Arial" panose="020B0604020202020204" pitchFamily="34" charset="0"/>
                <a:ea typeface="Times New Roman" panose="02020603050405020304" pitchFamily="18" charset="0"/>
                <a:cs typeface="Arial" panose="020B0604020202020204" pitchFamily="34" charset="0"/>
              </a:rPr>
              <a:t>;</a:t>
            </a:r>
            <a:r>
              <a:rPr lang="vi-VN"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a:latin typeface="Arial" panose="020B0604020202020204" pitchFamily="34" charset="0"/>
                <a:ea typeface="Times New Roman" panose="02020603050405020304" pitchFamily="18" charset="0"/>
                <a:cs typeface="Arial" panose="020B0604020202020204" pitchFamily="34" charset="0"/>
              </a:rPr>
              <a:t>R).</a:t>
            </a:r>
            <a:r>
              <a:rPr lang="vi-VN" sz="4000" kern="100" dirty="0">
                <a:latin typeface="Arial" panose="020B0604020202020204" pitchFamily="34" charset="0"/>
                <a:ea typeface="Times New Roman" panose="02020603050405020304" pitchFamily="18" charset="0"/>
                <a:cs typeface="Arial" panose="020B0604020202020204" pitchFamily="34" charset="0"/>
              </a:rPr>
              <a:t> </a:t>
            </a:r>
            <a:endParaRPr lang="en-US" sz="4000" kern="100" dirty="0">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800"/>
              </a:spcAft>
            </a:pPr>
            <a:r>
              <a:rPr lang="vi-VN" sz="4000" kern="100" dirty="0">
                <a:latin typeface="Arial" panose="020B0604020202020204" pitchFamily="34" charset="0"/>
                <a:ea typeface="Times New Roman" panose="02020603050405020304" pitchFamily="18" charset="0"/>
                <a:cs typeface="Arial" panose="020B0604020202020204" pitchFamily="34" charset="0"/>
              </a:rPr>
              <a:t>Gọi H là hình chiếu của tâm O lên đường thẳng a</a:t>
            </a:r>
            <a:r>
              <a:rPr lang="en-US" sz="4000" kern="100" dirty="0">
                <a:latin typeface="Arial" panose="020B0604020202020204" pitchFamily="34" charset="0"/>
                <a:ea typeface="Times New Roman" panose="02020603050405020304" pitchFamily="18" charset="0"/>
                <a:cs typeface="Arial" panose="020B0604020202020204" pitchFamily="34" charset="0"/>
              </a:rPr>
              <a:t>.</a:t>
            </a:r>
          </a:p>
          <a:p>
            <a:pPr marL="742950" indent="-742950" algn="just">
              <a:lnSpc>
                <a:spcPct val="150000"/>
              </a:lnSpc>
              <a:spcAft>
                <a:spcPts val="800"/>
              </a:spcAft>
              <a:buAutoNum type="alphaLcParenR"/>
            </a:pPr>
            <a:r>
              <a:rPr lang="en-US" sz="4000" kern="100" dirty="0">
                <a:latin typeface="Arial" panose="020B0604020202020204" pitchFamily="34" charset="0"/>
                <a:ea typeface="Times New Roman" panose="02020603050405020304" pitchFamily="18" charset="0"/>
                <a:cs typeface="Arial" panose="020B0604020202020204" pitchFamily="34" charset="0"/>
              </a:rPr>
              <a:t>S</a:t>
            </a:r>
            <a:r>
              <a:rPr lang="vi-VN" sz="4000" kern="100" dirty="0">
                <a:latin typeface="Arial" panose="020B0604020202020204" pitchFamily="34" charset="0"/>
                <a:ea typeface="Times New Roman" panose="02020603050405020304" pitchFamily="18" charset="0"/>
                <a:cs typeface="Arial" panose="020B0604020202020204" pitchFamily="34" charset="0"/>
              </a:rPr>
              <a:t>o sánh khoảng cách O</a:t>
            </a:r>
            <a:r>
              <a:rPr lang="en-US" sz="4000" kern="100" dirty="0">
                <a:latin typeface="Arial" panose="020B0604020202020204" pitchFamily="34" charset="0"/>
                <a:ea typeface="Times New Roman" panose="02020603050405020304" pitchFamily="18" charset="0"/>
                <a:cs typeface="Arial" panose="020B0604020202020204" pitchFamily="34" charset="0"/>
              </a:rPr>
              <a:t>H </a:t>
            </a:r>
            <a:r>
              <a:rPr lang="vi-VN" sz="4000" kern="100" dirty="0">
                <a:latin typeface="Arial" panose="020B0604020202020204" pitchFamily="34" charset="0"/>
                <a:ea typeface="Times New Roman" panose="02020603050405020304" pitchFamily="18" charset="0"/>
                <a:cs typeface="Arial" panose="020B0604020202020204" pitchFamily="34" charset="0"/>
              </a:rPr>
              <a:t>từ tâm O lên đường thẳng </a:t>
            </a:r>
            <a:r>
              <a:rPr lang="en-US" sz="4000" kern="100" dirty="0">
                <a:latin typeface="Arial" panose="020B0604020202020204" pitchFamily="34" charset="0"/>
                <a:ea typeface="Times New Roman" panose="02020603050405020304" pitchFamily="18" charset="0"/>
                <a:cs typeface="Arial" panose="020B0604020202020204" pitchFamily="34" charset="0"/>
              </a:rPr>
              <a:t>                          </a:t>
            </a:r>
          </a:p>
          <a:p>
            <a:pPr algn="just">
              <a:lnSpc>
                <a:spcPct val="150000"/>
              </a:lnSpc>
              <a:spcAft>
                <a:spcPts val="800"/>
              </a:spcAft>
            </a:pPr>
            <a:r>
              <a:rPr lang="vi-VN" sz="4000" kern="100" dirty="0">
                <a:latin typeface="Arial" panose="020B0604020202020204" pitchFamily="34" charset="0"/>
                <a:ea typeface="Times New Roman" panose="02020603050405020304" pitchFamily="18" charset="0"/>
                <a:cs typeface="Arial" panose="020B0604020202020204" pitchFamily="34" charset="0"/>
              </a:rPr>
              <a:t>a v</a:t>
            </a:r>
            <a:r>
              <a:rPr lang="en-US" sz="4000" kern="100" dirty="0">
                <a:latin typeface="Arial" panose="020B0604020202020204" pitchFamily="34" charset="0"/>
                <a:ea typeface="Times New Roman" panose="02020603050405020304" pitchFamily="18" charset="0"/>
                <a:cs typeface="Arial" panose="020B0604020202020204" pitchFamily="34" charset="0"/>
              </a:rPr>
              <a:t>à</a:t>
            </a:r>
            <a:r>
              <a:rPr lang="vi-VN" sz="4000" kern="100" dirty="0">
                <a:latin typeface="Arial" panose="020B0604020202020204" pitchFamily="34" charset="0"/>
                <a:ea typeface="Times New Roman" panose="02020603050405020304" pitchFamily="18" charset="0"/>
                <a:cs typeface="Arial" panose="020B0604020202020204" pitchFamily="34" charset="0"/>
              </a:rPr>
              <a:t> bán kính </a:t>
            </a:r>
            <a:r>
              <a:rPr lang="en-US" sz="4000" kern="100" dirty="0">
                <a:latin typeface="Arial" panose="020B0604020202020204" pitchFamily="34" charset="0"/>
                <a:ea typeface="Times New Roman" panose="02020603050405020304" pitchFamily="18" charset="0"/>
                <a:cs typeface="Arial" panose="020B0604020202020204" pitchFamily="34" charset="0"/>
              </a:rPr>
              <a:t>R.</a:t>
            </a:r>
          </a:p>
          <a:p>
            <a:pPr algn="just">
              <a:lnSpc>
                <a:spcPct val="150000"/>
              </a:lnSpc>
              <a:spcAft>
                <a:spcPts val="800"/>
              </a:spcAft>
            </a:pPr>
            <a:r>
              <a:rPr lang="en-US" sz="4000" kern="100" dirty="0">
                <a:latin typeface="Arial" panose="020B0604020202020204" pitchFamily="34" charset="0"/>
                <a:ea typeface="Times New Roman" panose="02020603050405020304" pitchFamily="18" charset="0"/>
                <a:cs typeface="Arial" panose="020B0604020202020204" pitchFamily="34" charset="0"/>
              </a:rPr>
              <a:t>b) Đ</a:t>
            </a:r>
            <a:r>
              <a:rPr lang="vi-VN" sz="4000" kern="100" dirty="0">
                <a:latin typeface="Arial" panose="020B0604020202020204" pitchFamily="34" charset="0"/>
                <a:ea typeface="Times New Roman" panose="02020603050405020304" pitchFamily="18" charset="0"/>
                <a:cs typeface="Arial" panose="020B0604020202020204" pitchFamily="34" charset="0"/>
              </a:rPr>
              <a:t>iểm H có thuộc đường tròn </a:t>
            </a:r>
            <a:r>
              <a:rPr lang="en-US" sz="4000" kern="100" dirty="0">
                <a:latin typeface="Arial" panose="020B0604020202020204" pitchFamily="34" charset="0"/>
                <a:ea typeface="Times New Roman" panose="02020603050405020304" pitchFamily="18" charset="0"/>
                <a:cs typeface="Arial" panose="020B0604020202020204" pitchFamily="34" charset="0"/>
              </a:rPr>
              <a:t>(</a:t>
            </a:r>
            <a:r>
              <a:rPr lang="vi-VN" sz="4000" kern="100" dirty="0">
                <a:latin typeface="Arial" panose="020B0604020202020204" pitchFamily="34" charset="0"/>
                <a:ea typeface="Times New Roman" panose="02020603050405020304" pitchFamily="18" charset="0"/>
                <a:cs typeface="Arial" panose="020B0604020202020204" pitchFamily="34" charset="0"/>
              </a:rPr>
              <a:t>O</a:t>
            </a:r>
            <a:r>
              <a:rPr lang="en-US" sz="4000" kern="100" dirty="0">
                <a:latin typeface="Arial" panose="020B0604020202020204" pitchFamily="34" charset="0"/>
                <a:ea typeface="Times New Roman" panose="02020603050405020304" pitchFamily="18" charset="0"/>
                <a:cs typeface="Arial" panose="020B0604020202020204" pitchFamily="34" charset="0"/>
              </a:rPr>
              <a:t>;</a:t>
            </a:r>
            <a:r>
              <a:rPr lang="vi-VN"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a:latin typeface="Arial" panose="020B0604020202020204" pitchFamily="34" charset="0"/>
                <a:ea typeface="Times New Roman" panose="02020603050405020304" pitchFamily="18" charset="0"/>
                <a:cs typeface="Arial" panose="020B0604020202020204" pitchFamily="34" charset="0"/>
              </a:rPr>
              <a:t>R)</a:t>
            </a:r>
            <a:r>
              <a:rPr lang="vi-VN" sz="4000" kern="100" dirty="0">
                <a:latin typeface="Arial" panose="020B0604020202020204" pitchFamily="34" charset="0"/>
                <a:ea typeface="Times New Roman" panose="02020603050405020304" pitchFamily="18" charset="0"/>
                <a:cs typeface="Arial" panose="020B0604020202020204" pitchFamily="34" charset="0"/>
              </a:rPr>
              <a:t> hay không</a:t>
            </a:r>
            <a:r>
              <a:rPr lang="en-US" sz="4000" kern="100" dirty="0">
                <a:latin typeface="Arial" panose="020B0604020202020204" pitchFamily="34" charset="0"/>
                <a:ea typeface="Times New Roman" panose="02020603050405020304" pitchFamily="18" charset="0"/>
                <a:cs typeface="Arial" panose="020B0604020202020204" pitchFamily="34" charset="0"/>
              </a:rPr>
              <a:t>?</a:t>
            </a:r>
          </a:p>
          <a:p>
            <a:pPr algn="just">
              <a:lnSpc>
                <a:spcPct val="150000"/>
              </a:lnSpc>
              <a:spcAft>
                <a:spcPts val="800"/>
              </a:spcAft>
            </a:pPr>
            <a:r>
              <a:rPr lang="en-US" sz="4000" kern="100" dirty="0">
                <a:latin typeface="Arial" panose="020B0604020202020204" pitchFamily="34" charset="0"/>
                <a:ea typeface="Times New Roman" panose="02020603050405020304" pitchFamily="18" charset="0"/>
                <a:cs typeface="Arial" panose="020B0604020202020204" pitchFamily="34" charset="0"/>
              </a:rPr>
              <a:t>c) Đ</a:t>
            </a:r>
            <a:r>
              <a:rPr lang="vi-VN" sz="4000" kern="100" dirty="0">
                <a:latin typeface="Arial" panose="020B0604020202020204" pitchFamily="34" charset="0"/>
                <a:ea typeface="Times New Roman" panose="02020603050405020304" pitchFamily="18" charset="0"/>
                <a:cs typeface="Arial" panose="020B0604020202020204" pitchFamily="34" charset="0"/>
              </a:rPr>
              <a:t>iểm H có phải là tiếp điểm của đường thẳng a và đường tròn</a:t>
            </a: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vi-VN" sz="4000" kern="100" dirty="0">
                <a:latin typeface="Arial" panose="020B0604020202020204" pitchFamily="34" charset="0"/>
                <a:ea typeface="Times New Roman" panose="02020603050405020304" pitchFamily="18" charset="0"/>
                <a:cs typeface="Arial" panose="020B0604020202020204" pitchFamily="34" charset="0"/>
              </a:rPr>
              <a:t>O</a:t>
            </a:r>
            <a:r>
              <a:rPr lang="en-US" sz="4000" kern="100" dirty="0">
                <a:latin typeface="Arial" panose="020B0604020202020204" pitchFamily="34" charset="0"/>
                <a:ea typeface="Times New Roman" panose="02020603050405020304" pitchFamily="18" charset="0"/>
                <a:cs typeface="Arial" panose="020B0604020202020204" pitchFamily="34" charset="0"/>
              </a:rPr>
              <a:t>;</a:t>
            </a:r>
            <a:r>
              <a:rPr lang="vi-VN"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a:latin typeface="Arial" panose="020B0604020202020204" pitchFamily="34" charset="0"/>
                <a:ea typeface="Times New Roman" panose="02020603050405020304" pitchFamily="18" charset="0"/>
                <a:cs typeface="Arial" panose="020B0604020202020204" pitchFamily="34" charset="0"/>
              </a:rPr>
              <a:t>R)</a:t>
            </a:r>
            <a:r>
              <a:rPr lang="vi-VN" sz="4000" kern="100" dirty="0">
                <a:latin typeface="Arial" panose="020B0604020202020204" pitchFamily="34" charset="0"/>
                <a:ea typeface="Times New Roman" panose="02020603050405020304" pitchFamily="18" charset="0"/>
                <a:cs typeface="Arial" panose="020B0604020202020204" pitchFamily="34" charset="0"/>
              </a:rPr>
              <a:t> hay không</a:t>
            </a:r>
            <a:r>
              <a:rPr lang="en-US" sz="4000" kern="100" dirty="0">
                <a:latin typeface="Arial" panose="020B0604020202020204" pitchFamily="34" charset="0"/>
                <a:ea typeface="Times New Roman" panose="02020603050405020304" pitchFamily="18" charset="0"/>
                <a:cs typeface="Arial" panose="020B0604020202020204" pitchFamily="34" charset="0"/>
              </a:rPr>
              <a:t>?</a:t>
            </a:r>
          </a:p>
          <a:p>
            <a:pPr algn="just">
              <a:lnSpc>
                <a:spcPct val="150000"/>
              </a:lnSpc>
              <a:spcAft>
                <a:spcPts val="800"/>
              </a:spcAft>
            </a:pPr>
            <a:r>
              <a:rPr lang="en-US" sz="4000" kern="100" dirty="0">
                <a:latin typeface="Arial" panose="020B0604020202020204" pitchFamily="34" charset="0"/>
                <a:ea typeface="Times New Roman" panose="02020603050405020304" pitchFamily="18" charset="0"/>
                <a:cs typeface="Arial" panose="020B0604020202020204" pitchFamily="34" charset="0"/>
              </a:rPr>
              <a:t>d) Đ</a:t>
            </a:r>
            <a:r>
              <a:rPr lang="vi-VN" sz="4000" kern="100" dirty="0">
                <a:latin typeface="Arial" panose="020B0604020202020204" pitchFamily="34" charset="0"/>
                <a:ea typeface="Times New Roman" panose="02020603050405020304" pitchFamily="18" charset="0"/>
                <a:cs typeface="Arial" panose="020B0604020202020204" pitchFamily="34" charset="0"/>
              </a:rPr>
              <a:t>ường thẳng a có vuông góc với bán kính đi qua tiếp điểm hay không</a:t>
            </a:r>
            <a:r>
              <a:rPr lang="en-US" sz="4000" kern="100" dirty="0">
                <a:latin typeface="Arial" panose="020B0604020202020204" pitchFamily="34" charset="0"/>
                <a:ea typeface="Times New Roman" panose="02020603050405020304" pitchFamily="18" charset="0"/>
                <a:cs typeface="Arial" panose="020B0604020202020204" pitchFamily="34" charset="0"/>
              </a:rPr>
              <a:t>?</a:t>
            </a:r>
            <a:endParaRPr lang="en-US" sz="3200" kern="100" dirty="0">
              <a:latin typeface="Arial" panose="020B0604020202020204" pitchFamily="34" charset="0"/>
              <a:ea typeface="Calibri" panose="020F050202020403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905FE232-3AFC-268C-20CE-EF6B80DBF2FE}"/>
              </a:ext>
            </a:extLst>
          </p:cNvPr>
          <p:cNvPicPr>
            <a:picLocks noChangeAspect="1"/>
          </p:cNvPicPr>
          <p:nvPr/>
        </p:nvPicPr>
        <p:blipFill>
          <a:blip r:embed="rId6"/>
          <a:stretch>
            <a:fillRect/>
          </a:stretch>
        </p:blipFill>
        <p:spPr>
          <a:xfrm>
            <a:off x="613964" y="102095"/>
            <a:ext cx="1797068" cy="980220"/>
          </a:xfrm>
          <a:prstGeom prst="rect">
            <a:avLst/>
          </a:prstGeom>
        </p:spPr>
      </p:pic>
      <p:sp>
        <p:nvSpPr>
          <p:cNvPr id="2" name="TextBox 1">
            <a:extLst>
              <a:ext uri="{FF2B5EF4-FFF2-40B4-BE49-F238E27FC236}">
                <a16:creationId xmlns:a16="http://schemas.microsoft.com/office/drawing/2014/main" id="{02404CED-6DEE-92D9-A1AE-137E7BFF82CA}"/>
              </a:ext>
            </a:extLst>
          </p:cNvPr>
          <p:cNvSpPr txBox="1"/>
          <p:nvPr/>
        </p:nvSpPr>
        <p:spPr>
          <a:xfrm>
            <a:off x="600994" y="8181619"/>
            <a:ext cx="17415252" cy="916276"/>
          </a:xfrm>
          <a:prstGeom prst="rect">
            <a:avLst/>
          </a:prstGeom>
          <a:solidFill>
            <a:schemeClr val="bg1"/>
          </a:solidFill>
        </p:spPr>
        <p:txBody>
          <a:bodyPr wrap="square">
            <a:spAutoFit/>
          </a:bodyPr>
          <a:lstStyle/>
          <a:p>
            <a:pPr algn="just">
              <a:lnSpc>
                <a:spcPct val="150000"/>
              </a:lnSpc>
            </a:pPr>
            <a:r>
              <a:rPr lang="en-US" sz="4000" b="1" i="0" dirty="0">
                <a:solidFill>
                  <a:srgbClr val="00B0F0"/>
                </a:solidFill>
                <a:effectLst/>
              </a:rPr>
              <a:t>b) </a:t>
            </a:r>
            <a:r>
              <a:rPr lang="pt-BR" sz="4000" b="1" i="0" dirty="0">
                <a:solidFill>
                  <a:srgbClr val="00B0F0"/>
                </a:solidFill>
                <a:effectLst/>
                <a:highlight>
                  <a:srgbClr val="FFFFFF"/>
                </a:highlight>
                <a:latin typeface="Open Sans" panose="020B0606030504020204" pitchFamily="34" charset="0"/>
              </a:rPr>
              <a:t>Vì OH = R nên điểm H </a:t>
            </a:r>
            <a:r>
              <a:rPr lang="pt-BR" sz="4000" b="1" i="0" dirty="0">
                <a:solidFill>
                  <a:srgbClr val="00B0F0"/>
                </a:solidFill>
                <a:effectLst/>
                <a:highlight>
                  <a:srgbClr val="FFFFFF"/>
                </a:highlight>
                <a:latin typeface="Open Sans" panose="020B0606030504020204" pitchFamily="34" charset="0"/>
                <a:sym typeface="Symbol" panose="05050102010706020507" pitchFamily="18" charset="2"/>
              </a:rPr>
              <a:t> </a:t>
            </a:r>
            <a:r>
              <a:rPr lang="pt-BR" sz="4000" b="1" i="0" dirty="0">
                <a:solidFill>
                  <a:srgbClr val="00B0F0"/>
                </a:solidFill>
                <a:effectLst/>
                <a:highlight>
                  <a:srgbClr val="FFFFFF"/>
                </a:highlight>
                <a:latin typeface="Open Sans" panose="020B0606030504020204" pitchFamily="34" charset="0"/>
              </a:rPr>
              <a:t>(O; R).</a:t>
            </a:r>
            <a:endParaRPr lang="vi-VN" sz="4000" b="1" i="0" dirty="0">
              <a:solidFill>
                <a:srgbClr val="00B0F0"/>
              </a:solidFill>
              <a:effectLst/>
            </a:endParaRPr>
          </a:p>
        </p:txBody>
      </p:sp>
      <p:pic>
        <p:nvPicPr>
          <p:cNvPr id="4" name="Picture 3">
            <a:extLst>
              <a:ext uri="{FF2B5EF4-FFF2-40B4-BE49-F238E27FC236}">
                <a16:creationId xmlns:a16="http://schemas.microsoft.com/office/drawing/2014/main" id="{72B25174-AC67-202A-1EB2-BDE5C684B768}"/>
              </a:ext>
            </a:extLst>
          </p:cNvPr>
          <p:cNvPicPr>
            <a:picLocks noChangeAspect="1"/>
          </p:cNvPicPr>
          <p:nvPr/>
        </p:nvPicPr>
        <p:blipFill rotWithShape="1">
          <a:blip r:embed="rId7"/>
          <a:srcRect l="7966" r="8528"/>
          <a:stretch/>
        </p:blipFill>
        <p:spPr>
          <a:xfrm>
            <a:off x="14097000" y="1188488"/>
            <a:ext cx="3577036" cy="3193011"/>
          </a:xfrm>
          <a:prstGeom prst="rect">
            <a:avLst/>
          </a:prstGeom>
        </p:spPr>
      </p:pic>
    </p:spTree>
    <p:extLst>
      <p:ext uri="{BB962C8B-B14F-4D97-AF65-F5344CB8AC3E}">
        <p14:creationId xmlns:p14="http://schemas.microsoft.com/office/powerpoint/2010/main" val="2707641253"/>
      </p:ext>
    </p:extLst>
  </p:cSld>
  <p:clrMapOvr>
    <a:masterClrMapping/>
  </p:clrMapOvr>
  <p:transition spd="med">
    <p:split orient="vert"/>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srcRect/>
          <a:stretch>
            <a:fillRect/>
          </a:stretch>
        </p:blipFill>
        <p:spPr>
          <a:xfrm rot="2782518">
            <a:off x="16011183" y="-450072"/>
            <a:ext cx="1749946" cy="1827620"/>
          </a:xfrm>
          <a:prstGeom prst="rect">
            <a:avLst/>
          </a:prstGeom>
        </p:spPr>
      </p:pic>
      <p:pic>
        <p:nvPicPr>
          <p:cNvPr id="39" name="Picture 1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3500727">
            <a:off x="-265360" y="9094411"/>
            <a:ext cx="2345824" cy="601384"/>
          </a:xfrm>
          <a:prstGeom prst="rect">
            <a:avLst/>
          </a:prstGeom>
        </p:spPr>
      </p:pic>
      <p:sp>
        <p:nvSpPr>
          <p:cNvPr id="3" name="TextBox 2">
            <a:extLst>
              <a:ext uri="{FF2B5EF4-FFF2-40B4-BE49-F238E27FC236}">
                <a16:creationId xmlns:a16="http://schemas.microsoft.com/office/drawing/2014/main" id="{3B50C682-A76A-4790-96DE-BCC283BECCC8}"/>
              </a:ext>
            </a:extLst>
          </p:cNvPr>
          <p:cNvSpPr txBox="1"/>
          <p:nvPr/>
        </p:nvSpPr>
        <p:spPr>
          <a:xfrm>
            <a:off x="613964" y="98501"/>
            <a:ext cx="16942101" cy="7980454"/>
          </a:xfrm>
          <a:prstGeom prst="rect">
            <a:avLst/>
          </a:prstGeom>
          <a:noFill/>
        </p:spPr>
        <p:txBody>
          <a:bodyPr wrap="square">
            <a:spAutoFit/>
          </a:bodyPr>
          <a:lstStyle/>
          <a:p>
            <a:pPr algn="just">
              <a:lnSpc>
                <a:spcPct val="150000"/>
              </a:lnSpc>
              <a:spcAft>
                <a:spcPts val="800"/>
              </a:spcAft>
            </a:pP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vi-VN" sz="4000" kern="100" dirty="0">
                <a:latin typeface="Arial" panose="020B0604020202020204" pitchFamily="34" charset="0"/>
                <a:ea typeface="Times New Roman" panose="02020603050405020304" pitchFamily="18" charset="0"/>
                <a:cs typeface="Arial" panose="020B0604020202020204" pitchFamily="34" charset="0"/>
              </a:rPr>
              <a:t>Cho đường thẳng a là tiếp tuyến của đường tròn </a:t>
            </a:r>
            <a:r>
              <a:rPr lang="en-US" sz="4000" kern="100" dirty="0">
                <a:latin typeface="Arial" panose="020B0604020202020204" pitchFamily="34" charset="0"/>
                <a:ea typeface="Times New Roman" panose="02020603050405020304" pitchFamily="18" charset="0"/>
                <a:cs typeface="Arial" panose="020B0604020202020204" pitchFamily="34" charset="0"/>
              </a:rPr>
              <a:t>(</a:t>
            </a:r>
            <a:r>
              <a:rPr lang="vi-VN" sz="4000" kern="100" dirty="0">
                <a:latin typeface="Arial" panose="020B0604020202020204" pitchFamily="34" charset="0"/>
                <a:ea typeface="Times New Roman" panose="02020603050405020304" pitchFamily="18" charset="0"/>
                <a:cs typeface="Arial" panose="020B0604020202020204" pitchFamily="34" charset="0"/>
              </a:rPr>
              <a:t>O</a:t>
            </a:r>
            <a:r>
              <a:rPr lang="en-US" sz="4000" kern="100" dirty="0">
                <a:latin typeface="Arial" panose="020B0604020202020204" pitchFamily="34" charset="0"/>
                <a:ea typeface="Times New Roman" panose="02020603050405020304" pitchFamily="18" charset="0"/>
                <a:cs typeface="Arial" panose="020B0604020202020204" pitchFamily="34" charset="0"/>
              </a:rPr>
              <a:t>;</a:t>
            </a:r>
            <a:r>
              <a:rPr lang="vi-VN"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a:latin typeface="Arial" panose="020B0604020202020204" pitchFamily="34" charset="0"/>
                <a:ea typeface="Times New Roman" panose="02020603050405020304" pitchFamily="18" charset="0"/>
                <a:cs typeface="Arial" panose="020B0604020202020204" pitchFamily="34" charset="0"/>
              </a:rPr>
              <a:t>R).</a:t>
            </a:r>
            <a:r>
              <a:rPr lang="vi-VN" sz="4000" kern="100" dirty="0">
                <a:latin typeface="Arial" panose="020B0604020202020204" pitchFamily="34" charset="0"/>
                <a:ea typeface="Times New Roman" panose="02020603050405020304" pitchFamily="18" charset="0"/>
                <a:cs typeface="Arial" panose="020B0604020202020204" pitchFamily="34" charset="0"/>
              </a:rPr>
              <a:t> </a:t>
            </a:r>
            <a:endParaRPr lang="en-US" sz="4000" kern="100" dirty="0">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800"/>
              </a:spcAft>
            </a:pPr>
            <a:r>
              <a:rPr lang="vi-VN" sz="4000" kern="100" dirty="0">
                <a:latin typeface="Arial" panose="020B0604020202020204" pitchFamily="34" charset="0"/>
                <a:ea typeface="Times New Roman" panose="02020603050405020304" pitchFamily="18" charset="0"/>
                <a:cs typeface="Arial" panose="020B0604020202020204" pitchFamily="34" charset="0"/>
              </a:rPr>
              <a:t>Gọi H là hình chiếu của tâm O lên đường thẳng a</a:t>
            </a:r>
            <a:r>
              <a:rPr lang="en-US" sz="4000" kern="100" dirty="0">
                <a:latin typeface="Arial" panose="020B0604020202020204" pitchFamily="34" charset="0"/>
                <a:ea typeface="Times New Roman" panose="02020603050405020304" pitchFamily="18" charset="0"/>
                <a:cs typeface="Arial" panose="020B0604020202020204" pitchFamily="34" charset="0"/>
              </a:rPr>
              <a:t>.</a:t>
            </a:r>
          </a:p>
          <a:p>
            <a:pPr marL="742950" indent="-742950" algn="just">
              <a:lnSpc>
                <a:spcPct val="150000"/>
              </a:lnSpc>
              <a:spcAft>
                <a:spcPts val="800"/>
              </a:spcAft>
              <a:buAutoNum type="alphaLcParenR"/>
            </a:pPr>
            <a:r>
              <a:rPr lang="en-US" sz="4000" kern="100" dirty="0">
                <a:latin typeface="Arial" panose="020B0604020202020204" pitchFamily="34" charset="0"/>
                <a:ea typeface="Times New Roman" panose="02020603050405020304" pitchFamily="18" charset="0"/>
                <a:cs typeface="Arial" panose="020B0604020202020204" pitchFamily="34" charset="0"/>
              </a:rPr>
              <a:t>S</a:t>
            </a:r>
            <a:r>
              <a:rPr lang="vi-VN" sz="4000" kern="100" dirty="0">
                <a:latin typeface="Arial" panose="020B0604020202020204" pitchFamily="34" charset="0"/>
                <a:ea typeface="Times New Roman" panose="02020603050405020304" pitchFamily="18" charset="0"/>
                <a:cs typeface="Arial" panose="020B0604020202020204" pitchFamily="34" charset="0"/>
              </a:rPr>
              <a:t>o sánh khoảng cách O</a:t>
            </a:r>
            <a:r>
              <a:rPr lang="en-US" sz="4000" kern="100" dirty="0">
                <a:latin typeface="Arial" panose="020B0604020202020204" pitchFamily="34" charset="0"/>
                <a:ea typeface="Times New Roman" panose="02020603050405020304" pitchFamily="18" charset="0"/>
                <a:cs typeface="Arial" panose="020B0604020202020204" pitchFamily="34" charset="0"/>
              </a:rPr>
              <a:t>H </a:t>
            </a:r>
            <a:r>
              <a:rPr lang="vi-VN" sz="4000" kern="100" dirty="0">
                <a:latin typeface="Arial" panose="020B0604020202020204" pitchFamily="34" charset="0"/>
                <a:ea typeface="Times New Roman" panose="02020603050405020304" pitchFamily="18" charset="0"/>
                <a:cs typeface="Arial" panose="020B0604020202020204" pitchFamily="34" charset="0"/>
              </a:rPr>
              <a:t>từ tâm O lên đường thẳng </a:t>
            </a:r>
            <a:r>
              <a:rPr lang="en-US" sz="4000" kern="100" dirty="0">
                <a:latin typeface="Arial" panose="020B0604020202020204" pitchFamily="34" charset="0"/>
                <a:ea typeface="Times New Roman" panose="02020603050405020304" pitchFamily="18" charset="0"/>
                <a:cs typeface="Arial" panose="020B0604020202020204" pitchFamily="34" charset="0"/>
              </a:rPr>
              <a:t>                          </a:t>
            </a:r>
          </a:p>
          <a:p>
            <a:pPr algn="just">
              <a:lnSpc>
                <a:spcPct val="150000"/>
              </a:lnSpc>
              <a:spcAft>
                <a:spcPts val="800"/>
              </a:spcAft>
            </a:pPr>
            <a:r>
              <a:rPr lang="vi-VN" sz="4000" kern="100" dirty="0">
                <a:latin typeface="Arial" panose="020B0604020202020204" pitchFamily="34" charset="0"/>
                <a:ea typeface="Times New Roman" panose="02020603050405020304" pitchFamily="18" charset="0"/>
                <a:cs typeface="Arial" panose="020B0604020202020204" pitchFamily="34" charset="0"/>
              </a:rPr>
              <a:t>a v</a:t>
            </a:r>
            <a:r>
              <a:rPr lang="en-US" sz="4000" kern="100" dirty="0">
                <a:latin typeface="Arial" panose="020B0604020202020204" pitchFamily="34" charset="0"/>
                <a:ea typeface="Times New Roman" panose="02020603050405020304" pitchFamily="18" charset="0"/>
                <a:cs typeface="Arial" panose="020B0604020202020204" pitchFamily="34" charset="0"/>
              </a:rPr>
              <a:t>à</a:t>
            </a:r>
            <a:r>
              <a:rPr lang="vi-VN" sz="4000" kern="100" dirty="0">
                <a:latin typeface="Arial" panose="020B0604020202020204" pitchFamily="34" charset="0"/>
                <a:ea typeface="Times New Roman" panose="02020603050405020304" pitchFamily="18" charset="0"/>
                <a:cs typeface="Arial" panose="020B0604020202020204" pitchFamily="34" charset="0"/>
              </a:rPr>
              <a:t> bán kính </a:t>
            </a:r>
            <a:r>
              <a:rPr lang="en-US" sz="4000" kern="100" dirty="0">
                <a:latin typeface="Arial" panose="020B0604020202020204" pitchFamily="34" charset="0"/>
                <a:ea typeface="Times New Roman" panose="02020603050405020304" pitchFamily="18" charset="0"/>
                <a:cs typeface="Arial" panose="020B0604020202020204" pitchFamily="34" charset="0"/>
              </a:rPr>
              <a:t>R.</a:t>
            </a:r>
          </a:p>
          <a:p>
            <a:pPr algn="just">
              <a:lnSpc>
                <a:spcPct val="150000"/>
              </a:lnSpc>
              <a:spcAft>
                <a:spcPts val="800"/>
              </a:spcAft>
            </a:pPr>
            <a:r>
              <a:rPr lang="en-US" sz="4000" kern="100" dirty="0">
                <a:latin typeface="Arial" panose="020B0604020202020204" pitchFamily="34" charset="0"/>
                <a:ea typeface="Times New Roman" panose="02020603050405020304" pitchFamily="18" charset="0"/>
                <a:cs typeface="Arial" panose="020B0604020202020204" pitchFamily="34" charset="0"/>
              </a:rPr>
              <a:t>b) Đ</a:t>
            </a:r>
            <a:r>
              <a:rPr lang="vi-VN" sz="4000" kern="100" dirty="0">
                <a:latin typeface="Arial" panose="020B0604020202020204" pitchFamily="34" charset="0"/>
                <a:ea typeface="Times New Roman" panose="02020603050405020304" pitchFamily="18" charset="0"/>
                <a:cs typeface="Arial" panose="020B0604020202020204" pitchFamily="34" charset="0"/>
              </a:rPr>
              <a:t>iểm H có thuộc đường tròn </a:t>
            </a:r>
            <a:r>
              <a:rPr lang="en-US" sz="4000" kern="100" dirty="0">
                <a:latin typeface="Arial" panose="020B0604020202020204" pitchFamily="34" charset="0"/>
                <a:ea typeface="Times New Roman" panose="02020603050405020304" pitchFamily="18" charset="0"/>
                <a:cs typeface="Arial" panose="020B0604020202020204" pitchFamily="34" charset="0"/>
              </a:rPr>
              <a:t>(</a:t>
            </a:r>
            <a:r>
              <a:rPr lang="vi-VN" sz="4000" kern="100" dirty="0">
                <a:latin typeface="Arial" panose="020B0604020202020204" pitchFamily="34" charset="0"/>
                <a:ea typeface="Times New Roman" panose="02020603050405020304" pitchFamily="18" charset="0"/>
                <a:cs typeface="Arial" panose="020B0604020202020204" pitchFamily="34" charset="0"/>
              </a:rPr>
              <a:t>O</a:t>
            </a:r>
            <a:r>
              <a:rPr lang="en-US" sz="4000" kern="100" dirty="0">
                <a:latin typeface="Arial" panose="020B0604020202020204" pitchFamily="34" charset="0"/>
                <a:ea typeface="Times New Roman" panose="02020603050405020304" pitchFamily="18" charset="0"/>
                <a:cs typeface="Arial" panose="020B0604020202020204" pitchFamily="34" charset="0"/>
              </a:rPr>
              <a:t>;</a:t>
            </a:r>
            <a:r>
              <a:rPr lang="vi-VN"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a:latin typeface="Arial" panose="020B0604020202020204" pitchFamily="34" charset="0"/>
                <a:ea typeface="Times New Roman" panose="02020603050405020304" pitchFamily="18" charset="0"/>
                <a:cs typeface="Arial" panose="020B0604020202020204" pitchFamily="34" charset="0"/>
              </a:rPr>
              <a:t>R)</a:t>
            </a:r>
            <a:r>
              <a:rPr lang="vi-VN" sz="4000" kern="100" dirty="0">
                <a:latin typeface="Arial" panose="020B0604020202020204" pitchFamily="34" charset="0"/>
                <a:ea typeface="Times New Roman" panose="02020603050405020304" pitchFamily="18" charset="0"/>
                <a:cs typeface="Arial" panose="020B0604020202020204" pitchFamily="34" charset="0"/>
              </a:rPr>
              <a:t> hay không</a:t>
            </a:r>
            <a:r>
              <a:rPr lang="en-US" sz="4000" kern="100" dirty="0">
                <a:latin typeface="Arial" panose="020B0604020202020204" pitchFamily="34" charset="0"/>
                <a:ea typeface="Times New Roman" panose="02020603050405020304" pitchFamily="18" charset="0"/>
                <a:cs typeface="Arial" panose="020B0604020202020204" pitchFamily="34" charset="0"/>
              </a:rPr>
              <a:t>?</a:t>
            </a:r>
          </a:p>
          <a:p>
            <a:pPr algn="just">
              <a:lnSpc>
                <a:spcPct val="150000"/>
              </a:lnSpc>
              <a:spcAft>
                <a:spcPts val="800"/>
              </a:spcAft>
            </a:pPr>
            <a:r>
              <a:rPr lang="en-US" sz="4000" kern="100" dirty="0">
                <a:latin typeface="Arial" panose="020B0604020202020204" pitchFamily="34" charset="0"/>
                <a:ea typeface="Times New Roman" panose="02020603050405020304" pitchFamily="18" charset="0"/>
                <a:cs typeface="Arial" panose="020B0604020202020204" pitchFamily="34" charset="0"/>
              </a:rPr>
              <a:t>c) Đ</a:t>
            </a:r>
            <a:r>
              <a:rPr lang="vi-VN" sz="4000" kern="100" dirty="0">
                <a:latin typeface="Arial" panose="020B0604020202020204" pitchFamily="34" charset="0"/>
                <a:ea typeface="Times New Roman" panose="02020603050405020304" pitchFamily="18" charset="0"/>
                <a:cs typeface="Arial" panose="020B0604020202020204" pitchFamily="34" charset="0"/>
              </a:rPr>
              <a:t>iểm H có phải là tiếp điểm của đường thẳng a và đường tròn</a:t>
            </a: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vi-VN" sz="4000" kern="100" dirty="0">
                <a:latin typeface="Arial" panose="020B0604020202020204" pitchFamily="34" charset="0"/>
                <a:ea typeface="Times New Roman" panose="02020603050405020304" pitchFamily="18" charset="0"/>
                <a:cs typeface="Arial" panose="020B0604020202020204" pitchFamily="34" charset="0"/>
              </a:rPr>
              <a:t>O</a:t>
            </a:r>
            <a:r>
              <a:rPr lang="en-US" sz="4000" kern="100" dirty="0">
                <a:latin typeface="Arial" panose="020B0604020202020204" pitchFamily="34" charset="0"/>
                <a:ea typeface="Times New Roman" panose="02020603050405020304" pitchFamily="18" charset="0"/>
                <a:cs typeface="Arial" panose="020B0604020202020204" pitchFamily="34" charset="0"/>
              </a:rPr>
              <a:t>;</a:t>
            </a:r>
            <a:r>
              <a:rPr lang="vi-VN"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a:latin typeface="Arial" panose="020B0604020202020204" pitchFamily="34" charset="0"/>
                <a:ea typeface="Times New Roman" panose="02020603050405020304" pitchFamily="18" charset="0"/>
                <a:cs typeface="Arial" panose="020B0604020202020204" pitchFamily="34" charset="0"/>
              </a:rPr>
              <a:t>R)</a:t>
            </a:r>
            <a:r>
              <a:rPr lang="vi-VN" sz="4000" kern="100" dirty="0">
                <a:latin typeface="Arial" panose="020B0604020202020204" pitchFamily="34" charset="0"/>
                <a:ea typeface="Times New Roman" panose="02020603050405020304" pitchFamily="18" charset="0"/>
                <a:cs typeface="Arial" panose="020B0604020202020204" pitchFamily="34" charset="0"/>
              </a:rPr>
              <a:t> hay không</a:t>
            </a:r>
            <a:r>
              <a:rPr lang="en-US" sz="4000" kern="100" dirty="0">
                <a:latin typeface="Arial" panose="020B0604020202020204" pitchFamily="34" charset="0"/>
                <a:ea typeface="Times New Roman" panose="02020603050405020304" pitchFamily="18" charset="0"/>
                <a:cs typeface="Arial" panose="020B0604020202020204" pitchFamily="34" charset="0"/>
              </a:rPr>
              <a:t>?</a:t>
            </a:r>
          </a:p>
          <a:p>
            <a:pPr algn="just">
              <a:lnSpc>
                <a:spcPct val="150000"/>
              </a:lnSpc>
              <a:spcAft>
                <a:spcPts val="800"/>
              </a:spcAft>
            </a:pPr>
            <a:r>
              <a:rPr lang="en-US" sz="4000" kern="100" dirty="0">
                <a:latin typeface="Arial" panose="020B0604020202020204" pitchFamily="34" charset="0"/>
                <a:ea typeface="Times New Roman" panose="02020603050405020304" pitchFamily="18" charset="0"/>
                <a:cs typeface="Arial" panose="020B0604020202020204" pitchFamily="34" charset="0"/>
              </a:rPr>
              <a:t>d) Đ</a:t>
            </a:r>
            <a:r>
              <a:rPr lang="vi-VN" sz="4000" kern="100" dirty="0">
                <a:latin typeface="Arial" panose="020B0604020202020204" pitchFamily="34" charset="0"/>
                <a:ea typeface="Times New Roman" panose="02020603050405020304" pitchFamily="18" charset="0"/>
                <a:cs typeface="Arial" panose="020B0604020202020204" pitchFamily="34" charset="0"/>
              </a:rPr>
              <a:t>ường thẳng a có vuông góc với bán kính đi qua tiếp điểm hay không</a:t>
            </a:r>
            <a:r>
              <a:rPr lang="en-US" sz="4000" kern="100" dirty="0">
                <a:latin typeface="Arial" panose="020B0604020202020204" pitchFamily="34" charset="0"/>
                <a:ea typeface="Times New Roman" panose="02020603050405020304" pitchFamily="18" charset="0"/>
                <a:cs typeface="Arial" panose="020B0604020202020204" pitchFamily="34" charset="0"/>
              </a:rPr>
              <a:t>?</a:t>
            </a:r>
            <a:endParaRPr lang="en-US" sz="3200" kern="100" dirty="0">
              <a:latin typeface="Arial" panose="020B0604020202020204" pitchFamily="34" charset="0"/>
              <a:ea typeface="Calibri" panose="020F050202020403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905FE232-3AFC-268C-20CE-EF6B80DBF2FE}"/>
              </a:ext>
            </a:extLst>
          </p:cNvPr>
          <p:cNvPicPr>
            <a:picLocks noChangeAspect="1"/>
          </p:cNvPicPr>
          <p:nvPr/>
        </p:nvPicPr>
        <p:blipFill>
          <a:blip r:embed="rId5"/>
          <a:stretch>
            <a:fillRect/>
          </a:stretch>
        </p:blipFill>
        <p:spPr>
          <a:xfrm>
            <a:off x="613964" y="102095"/>
            <a:ext cx="1797068" cy="980220"/>
          </a:xfrm>
          <a:prstGeom prst="rect">
            <a:avLst/>
          </a:prstGeom>
        </p:spPr>
      </p:pic>
      <p:sp>
        <p:nvSpPr>
          <p:cNvPr id="4" name="TextBox 3">
            <a:extLst>
              <a:ext uri="{FF2B5EF4-FFF2-40B4-BE49-F238E27FC236}">
                <a16:creationId xmlns:a16="http://schemas.microsoft.com/office/drawing/2014/main" id="{4940FCD2-5773-3320-2D9D-D7C36589BEB4}"/>
              </a:ext>
            </a:extLst>
          </p:cNvPr>
          <p:cNvSpPr txBox="1"/>
          <p:nvPr/>
        </p:nvSpPr>
        <p:spPr>
          <a:xfrm>
            <a:off x="436374" y="8179246"/>
            <a:ext cx="17415252" cy="1837298"/>
          </a:xfrm>
          <a:prstGeom prst="rect">
            <a:avLst/>
          </a:prstGeom>
          <a:solidFill>
            <a:schemeClr val="bg1"/>
          </a:solidFill>
        </p:spPr>
        <p:txBody>
          <a:bodyPr wrap="square">
            <a:spAutoFit/>
          </a:bodyPr>
          <a:lstStyle/>
          <a:p>
            <a:pPr algn="just">
              <a:lnSpc>
                <a:spcPct val="150000"/>
              </a:lnSpc>
            </a:pPr>
            <a:r>
              <a:rPr lang="en-US" sz="4000" b="1" i="0" dirty="0">
                <a:solidFill>
                  <a:srgbClr val="00B0F0"/>
                </a:solidFill>
                <a:effectLst/>
              </a:rPr>
              <a:t>c) </a:t>
            </a:r>
            <a:r>
              <a:rPr lang="vi-VN" sz="4000" b="1" i="0" dirty="0">
                <a:solidFill>
                  <a:srgbClr val="00B0F0"/>
                </a:solidFill>
                <a:effectLst/>
                <a:highlight>
                  <a:srgbClr val="FFFFFF"/>
                </a:highlight>
                <a:latin typeface="Open Sans" panose="020B0606030504020204" pitchFamily="34" charset="0"/>
              </a:rPr>
              <a:t>Điểm H là điểm chung của đường thẳng a và đường tròn (O; R) nên H là tiếp điểm của đường thẳng a và đường tròn (O; R).</a:t>
            </a:r>
            <a:endParaRPr lang="vi-VN" sz="4000" b="1" i="0" dirty="0">
              <a:solidFill>
                <a:srgbClr val="00B0F0"/>
              </a:solidFill>
              <a:effectLst/>
            </a:endParaRPr>
          </a:p>
        </p:txBody>
      </p:sp>
      <p:pic>
        <p:nvPicPr>
          <p:cNvPr id="2" name="Picture 1">
            <a:extLst>
              <a:ext uri="{FF2B5EF4-FFF2-40B4-BE49-F238E27FC236}">
                <a16:creationId xmlns:a16="http://schemas.microsoft.com/office/drawing/2014/main" id="{0AC1C3BD-26EC-2A76-CD0C-21BD9F11104F}"/>
              </a:ext>
            </a:extLst>
          </p:cNvPr>
          <p:cNvPicPr>
            <a:picLocks noChangeAspect="1"/>
          </p:cNvPicPr>
          <p:nvPr/>
        </p:nvPicPr>
        <p:blipFill rotWithShape="1">
          <a:blip r:embed="rId6"/>
          <a:srcRect l="7966" r="8528"/>
          <a:stretch/>
        </p:blipFill>
        <p:spPr>
          <a:xfrm>
            <a:off x="14097000" y="1188488"/>
            <a:ext cx="3577036" cy="3193011"/>
          </a:xfrm>
          <a:prstGeom prst="rect">
            <a:avLst/>
          </a:prstGeom>
        </p:spPr>
      </p:pic>
    </p:spTree>
    <p:extLst>
      <p:ext uri="{BB962C8B-B14F-4D97-AF65-F5344CB8AC3E}">
        <p14:creationId xmlns:p14="http://schemas.microsoft.com/office/powerpoint/2010/main" val="3831000060"/>
      </p:ext>
    </p:extLst>
  </p:cSld>
  <p:clrMapOvr>
    <a:masterClrMapping/>
  </p:clrMapOvr>
  <p:transition spd="med">
    <p:split orient="vert"/>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4062</TotalTime>
  <Words>3637</Words>
  <Application>Microsoft Office PowerPoint</Application>
  <PresentationFormat>Custom</PresentationFormat>
  <Paragraphs>285</Paragraphs>
  <Slides>48</Slides>
  <Notes>0</Notes>
  <HiddenSlides>0</HiddenSlides>
  <MMClips>18</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2</vt:i4>
      </vt:variant>
      <vt:variant>
        <vt:lpstr>Slide Titles</vt:lpstr>
      </vt:variant>
      <vt:variant>
        <vt:i4>48</vt:i4>
      </vt:variant>
    </vt:vector>
  </HeadingPairs>
  <TitlesOfParts>
    <vt:vector size="59" baseType="lpstr">
      <vt:lpstr>Arial</vt:lpstr>
      <vt:lpstr>Calibri</vt:lpstr>
      <vt:lpstr>Open Sans</vt:lpstr>
      <vt:lpstr>Bookshelf Symbol 7</vt:lpstr>
      <vt:lpstr>Arial </vt:lpstr>
      <vt:lpstr>Times New Roman</vt:lpstr>
      <vt:lpstr>Symbol</vt:lpstr>
      <vt:lpstr>Cambria Math</vt:lpstr>
      <vt:lpstr>Office Theme</vt:lpstr>
      <vt:lpstr>Equation</vt:lpstr>
      <vt:lpstr>MathType 7.0 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tailieugiaovien.edu.vn</dc:creator>
  <cp:lastModifiedBy>Hoang Thi Phuong Anh</cp:lastModifiedBy>
  <cp:revision>142</cp:revision>
  <dcterms:created xsi:type="dcterms:W3CDTF">2006-08-16T00:00:00Z</dcterms:created>
  <dcterms:modified xsi:type="dcterms:W3CDTF">2024-07-05T09:15:17Z</dcterms:modified>
  <dc:identifier>DAFWAZhnXwQ</dc:identifier>
</cp:coreProperties>
</file>