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9" r:id="rId2"/>
    <p:sldId id="260" r:id="rId3"/>
    <p:sldId id="261" r:id="rId4"/>
    <p:sldId id="263" r:id="rId5"/>
    <p:sldId id="264" r:id="rId6"/>
    <p:sldId id="268" r:id="rId7"/>
    <p:sldId id="316" r:id="rId8"/>
    <p:sldId id="317" r:id="rId9"/>
    <p:sldId id="262" r:id="rId10"/>
    <p:sldId id="266" r:id="rId11"/>
    <p:sldId id="269" r:id="rId12"/>
    <p:sldId id="318" r:id="rId13"/>
    <p:sldId id="319" r:id="rId14"/>
    <p:sldId id="320" r:id="rId15"/>
    <p:sldId id="321" r:id="rId16"/>
    <p:sldId id="322" r:id="rId17"/>
    <p:sldId id="325" r:id="rId18"/>
    <p:sldId id="326" r:id="rId19"/>
    <p:sldId id="327" r:id="rId20"/>
    <p:sldId id="309" r:id="rId21"/>
    <p:sldId id="288" r:id="rId22"/>
  </p:sldIdLst>
  <p:sldSz cx="18288000" cy="10287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Malgun Gothic" panose="020B0503020000020004" pitchFamily="34" charset="-127"/>
      <p:regular r:id="rId25"/>
      <p:bold r:id="rId26"/>
    </p:embeddedFont>
    <p:embeddedFont>
      <p:font typeface="Roboto" panose="02000000000000000000" pitchFamily="2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AF6"/>
    <a:srgbClr val="FFFCF1"/>
    <a:srgbClr val="666F59"/>
    <a:srgbClr val="AFB7A5"/>
    <a:srgbClr val="FFFF99"/>
    <a:srgbClr val="C3C9BB"/>
    <a:srgbClr val="778268"/>
    <a:srgbClr val="EBE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2" autoAdjust="0"/>
    <p:restoredTop sz="94622" autoAdjust="0"/>
  </p:normalViewPr>
  <p:slideViewPr>
    <p:cSldViewPr>
      <p:cViewPr varScale="1">
        <p:scale>
          <a:sx n="55" d="100"/>
          <a:sy n="55" d="100"/>
        </p:scale>
        <p:origin x="35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585824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18844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47160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63979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7043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25604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50114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8399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72185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9506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5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giaovien.edu.vn/subject_lesson/toan-9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0.png"/><Relationship Id="rId5" Type="http://schemas.openxmlformats.org/officeDocument/2006/relationships/image" Target="../media/image1110.png"/><Relationship Id="rId4" Type="http://schemas.openxmlformats.org/officeDocument/2006/relationships/image" Target="../media/image10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500" y="8661900"/>
            <a:ext cx="18543000" cy="3644400"/>
            <a:chOff x="0" y="0"/>
            <a:chExt cx="24724000" cy="4859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23979" cy="4859147"/>
            </a:xfrm>
            <a:custGeom>
              <a:avLst/>
              <a:gdLst/>
              <a:ahLst/>
              <a:cxnLst/>
              <a:rect l="l" t="t" r="r" b="b"/>
              <a:pathLst>
                <a:path w="24723979" h="4859147">
                  <a:moveTo>
                    <a:pt x="0" y="0"/>
                  </a:moveTo>
                  <a:lnTo>
                    <a:pt x="24723979" y="0"/>
                  </a:lnTo>
                  <a:lnTo>
                    <a:pt x="24723979" y="4859147"/>
                  </a:lnTo>
                  <a:lnTo>
                    <a:pt x="0" y="4859147"/>
                  </a:lnTo>
                  <a:close/>
                </a:path>
              </a:pathLst>
            </a:custGeom>
            <a:solidFill>
              <a:srgbClr val="778268"/>
            </a:solidFill>
          </p:spPr>
        </p:sp>
      </p:grpSp>
      <p:sp>
        <p:nvSpPr>
          <p:cNvPr id="17" name="Google Shape;1620;p41"/>
          <p:cNvSpPr txBox="1">
            <a:spLocks/>
          </p:cNvSpPr>
          <p:nvPr/>
        </p:nvSpPr>
        <p:spPr>
          <a:xfrm>
            <a:off x="990600" y="1078915"/>
            <a:ext cx="13708918" cy="4216985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419" sz="9000" b="1">
                <a:latin typeface="Arial" panose="020B0604020202020204" pitchFamily="34" charset="0"/>
                <a:cs typeface="Arial" panose="020B0604020202020204" pitchFamily="34" charset="0"/>
              </a:rPr>
              <a:t>CHÀO MỪNG CẢ LỚP ĐẾN VỚI BÀI HỌC!</a:t>
            </a:r>
            <a:endParaRPr lang="es-419" sz="90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4593" y="6389160"/>
            <a:ext cx="5255207" cy="352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0650" y="-120850"/>
            <a:ext cx="1586400" cy="10507800"/>
            <a:chOff x="0" y="0"/>
            <a:chExt cx="2115200" cy="1401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5185" cy="14010387"/>
            </a:xfrm>
            <a:custGeom>
              <a:avLst/>
              <a:gdLst/>
              <a:ahLst/>
              <a:cxnLst/>
              <a:rect l="l" t="t" r="r" b="b"/>
              <a:pathLst>
                <a:path w="2115185" h="14010387">
                  <a:moveTo>
                    <a:pt x="0" y="0"/>
                  </a:moveTo>
                  <a:lnTo>
                    <a:pt x="2115185" y="0"/>
                  </a:lnTo>
                  <a:lnTo>
                    <a:pt x="2115185" y="14010387"/>
                  </a:lnTo>
                  <a:lnTo>
                    <a:pt x="0" y="14010387"/>
                  </a:lnTo>
                  <a:close/>
                </a:path>
              </a:pathLst>
            </a:custGeom>
            <a:solidFill>
              <a:srgbClr val="77826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669300" y="-120850"/>
            <a:ext cx="1586400" cy="10507800"/>
            <a:chOff x="0" y="0"/>
            <a:chExt cx="2115200" cy="1401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15185" cy="14010387"/>
            </a:xfrm>
            <a:custGeom>
              <a:avLst/>
              <a:gdLst/>
              <a:ahLst/>
              <a:cxnLst/>
              <a:rect l="l" t="t" r="r" b="b"/>
              <a:pathLst>
                <a:path w="2115185" h="14010387">
                  <a:moveTo>
                    <a:pt x="0" y="0"/>
                  </a:moveTo>
                  <a:lnTo>
                    <a:pt x="2115185" y="0"/>
                  </a:lnTo>
                  <a:lnTo>
                    <a:pt x="2115185" y="14010387"/>
                  </a:lnTo>
                  <a:lnTo>
                    <a:pt x="0" y="14010387"/>
                  </a:lnTo>
                  <a:close/>
                </a:path>
              </a:pathLst>
            </a:custGeom>
            <a:solidFill>
              <a:srgbClr val="778268"/>
            </a:solidFill>
          </p:spPr>
        </p:sp>
      </p:grpSp>
      <p:sp>
        <p:nvSpPr>
          <p:cNvPr id="28" name="Rectangle 27"/>
          <p:cNvSpPr/>
          <p:nvPr/>
        </p:nvSpPr>
        <p:spPr>
          <a:xfrm>
            <a:off x="1792198" y="647700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5800" b="1">
                <a:solidFill>
                  <a:srgbClr val="666F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Thực hành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548771" y="816977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828800">
              <a:buClr>
                <a:srgbClr val="000000"/>
              </a:buClr>
              <a:defRPr/>
            </a:pPr>
            <a:r>
              <a:rPr lang="vi-VN" sz="4000" kern="0">
                <a:solidFill>
                  <a:srgbClr val="000000"/>
                </a:solidFill>
                <a:latin typeface="Arial"/>
                <a:ea typeface="PMingLiU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4000" kern="0">
                <a:solidFill>
                  <a:srgbClr val="000000"/>
                </a:solidFill>
                <a:latin typeface="Arial"/>
                <a:ea typeface="PMingLiU"/>
                <a:cs typeface="Times New Roman" panose="02020603050405020304" pitchFamily="18" charset="0"/>
                <a:sym typeface="Arial"/>
              </a:rPr>
              <a:t>:</a:t>
            </a:r>
            <a:endParaRPr lang="vi-VN" sz="4000" kern="0">
              <a:solidFill>
                <a:srgbClr val="000000"/>
              </a:solidFill>
              <a:latin typeface="Arial"/>
              <a:ea typeface="PMingLiU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619286" y="8420100"/>
                <a:ext cx="5258514" cy="936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286" y="8420100"/>
                <a:ext cx="5258514" cy="936860"/>
              </a:xfrm>
              <a:prstGeom prst="rect">
                <a:avLst/>
              </a:prstGeom>
              <a:blipFill>
                <a:blip r:embed="rId3"/>
                <a:stretch>
                  <a:fillRect l="-4171" b="-2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820400" y="2954015"/>
                <a:ext cx="3835922" cy="746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4000" b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2954015"/>
                <a:ext cx="3835922" cy="746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1422338" y="5362012"/>
                <a:ext cx="3849515" cy="1461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</m:den>
                          </m:f>
                        </m:e>
                      </m:d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2338" y="5362012"/>
                <a:ext cx="3849515" cy="14619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2451796" y="8610602"/>
                <a:ext cx="3931204" cy="746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000" b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796" y="8610602"/>
                <a:ext cx="3931204" cy="7463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619286" y="2857500"/>
                <a:ext cx="2884957" cy="837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−0,4</m:t>
                                </m:r>
                              </m:e>
                            </m:d>
                          </m:e>
                          <m: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286" y="2857500"/>
                <a:ext cx="2884957" cy="837793"/>
              </a:xfrm>
              <a:prstGeom prst="rect">
                <a:avLst/>
              </a:prstGeom>
              <a:blipFill>
                <a:blip r:embed="rId7"/>
                <a:stretch>
                  <a:fillRect l="-7611" b="-28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619286" y="5137464"/>
                <a:ext cx="3451138" cy="1911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4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286" y="5137464"/>
                <a:ext cx="3451138" cy="19110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2198" y="7484019"/>
            <a:ext cx="2682394" cy="2253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9239" y="9258300"/>
            <a:ext cx="2987299" cy="75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5"/>
          <p:cNvGrpSpPr/>
          <p:nvPr/>
        </p:nvGrpSpPr>
        <p:grpSpPr>
          <a:xfrm>
            <a:off x="24062" y="9425100"/>
            <a:ext cx="18263937" cy="1966800"/>
            <a:chOff x="0" y="0"/>
            <a:chExt cx="20580000" cy="2622400"/>
          </a:xfrm>
        </p:grpSpPr>
        <p:sp>
          <p:nvSpPr>
            <p:cNvPr id="19" name="Freeform 6"/>
            <p:cNvSpPr/>
            <p:nvPr/>
          </p:nvSpPr>
          <p:spPr>
            <a:xfrm>
              <a:off x="0" y="0"/>
              <a:ext cx="20579969" cy="2622423"/>
            </a:xfrm>
            <a:custGeom>
              <a:avLst/>
              <a:gdLst/>
              <a:ahLst/>
              <a:cxnLst/>
              <a:rect l="l" t="t" r="r" b="b"/>
              <a:pathLst>
                <a:path w="20579969" h="2622423">
                  <a:moveTo>
                    <a:pt x="0" y="0"/>
                  </a:moveTo>
                  <a:lnTo>
                    <a:pt x="20579969" y="0"/>
                  </a:lnTo>
                  <a:lnTo>
                    <a:pt x="20579969" y="2622423"/>
                  </a:lnTo>
                  <a:lnTo>
                    <a:pt x="0" y="2622423"/>
                  </a:lnTo>
                  <a:close/>
                </a:path>
              </a:pathLst>
            </a:custGeom>
            <a:solidFill>
              <a:srgbClr val="778268"/>
            </a:solidFill>
          </p:spPr>
        </p:sp>
      </p:grpSp>
      <p:sp>
        <p:nvSpPr>
          <p:cNvPr id="20" name="Rectangle 19"/>
          <p:cNvSpPr/>
          <p:nvPr/>
        </p:nvSpPr>
        <p:spPr>
          <a:xfrm>
            <a:off x="1295400" y="623440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5800" b="1">
                <a:solidFill>
                  <a:srgbClr val="666F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Thực hành 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54933" y="777328"/>
            <a:ext cx="6317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828800">
              <a:buClr>
                <a:srgbClr val="000000"/>
              </a:buClr>
              <a:tabLst>
                <a:tab pos="723900" algn="l"/>
              </a:tabLst>
            </a:pPr>
            <a:r>
              <a:rPr lang="en-US" sz="4000" kern="0">
                <a:solidFill>
                  <a:srgbClr val="DADADA">
                    <a:lumMod val="10000"/>
                  </a:srgbClr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Rút gọn các biểu thức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892878" y="4991100"/>
                <a:ext cx="13264243" cy="4005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)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ker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 kern="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  <m:r>
                                  <a:rPr lang="en-US" sz="4000" i="1" kern="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sz="40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4000" i="1" ker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sz="40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40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40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 ker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000" ker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)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878" y="4991100"/>
                <a:ext cx="13264243" cy="4005007"/>
              </a:xfrm>
              <a:prstGeom prst="rect">
                <a:avLst/>
              </a:prstGeom>
              <a:blipFill>
                <a:blip r:embed="rId3"/>
                <a:stretch>
                  <a:fillRect l="-1655" r="-460" b="-5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95400" y="2045916"/>
                <a:ext cx="16459200" cy="134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; 							</a:t>
                </a:r>
                <a:r>
                  <a:rPr lang="en-US" sz="4000" kern="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  <m:r>
                                  <a:rPr lang="en-US" sz="400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40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>
                    <a:solidFill>
                      <a:prstClr val="black"/>
                    </a:solidFill>
                  </a:rPr>
                  <a:t>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045916"/>
                <a:ext cx="16459200" cy="1344984"/>
              </a:xfrm>
              <a:prstGeom prst="rect">
                <a:avLst/>
              </a:prstGeom>
              <a:blipFill>
                <a:blip r:embed="rId4"/>
                <a:stretch>
                  <a:fillRect l="-1333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295400" y="4283214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>
              <a:defRPr/>
            </a:pPr>
            <a:r>
              <a:rPr lang="en-US" sz="4000" b="1" i="1" u="sng" kern="100">
                <a:solidFill>
                  <a:srgbClr val="C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lang="en-US" sz="4000" u="sng" kern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6450" y="1079000"/>
            <a:ext cx="15435000" cy="6237000"/>
            <a:chOff x="0" y="0"/>
            <a:chExt cx="20580000" cy="83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79969" cy="8315960"/>
            </a:xfrm>
            <a:custGeom>
              <a:avLst/>
              <a:gdLst/>
              <a:ahLst/>
              <a:cxnLst/>
              <a:rect l="l" t="t" r="r" b="b"/>
              <a:pathLst>
                <a:path w="20579969" h="8315960">
                  <a:moveTo>
                    <a:pt x="0" y="0"/>
                  </a:moveTo>
                  <a:lnTo>
                    <a:pt x="20579969" y="0"/>
                  </a:lnTo>
                  <a:lnTo>
                    <a:pt x="20579969" y="8315960"/>
                  </a:lnTo>
                  <a:lnTo>
                    <a:pt x="0" y="8315960"/>
                  </a:lnTo>
                  <a:close/>
                </a:path>
              </a:pathLst>
            </a:custGeom>
            <a:solidFill>
              <a:srgbClr val="C87C5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652650" y="8684550"/>
            <a:ext cx="10972800" cy="366000"/>
          </a:xfrm>
          <a:custGeom>
            <a:avLst/>
            <a:gdLst/>
            <a:ahLst/>
            <a:cxnLst/>
            <a:rect l="l" t="t" r="r" b="b"/>
            <a:pathLst>
              <a:path w="10972800" h="366000">
                <a:moveTo>
                  <a:pt x="0" y="0"/>
                </a:moveTo>
                <a:lnTo>
                  <a:pt x="10972800" y="0"/>
                </a:lnTo>
                <a:lnTo>
                  <a:pt x="10972800" y="366000"/>
                </a:lnTo>
                <a:lnTo>
                  <a:pt x="0" y="36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38462" y="2400300"/>
            <a:ext cx="13001175" cy="3335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  <a:sym typeface="Roboto"/>
              </a:rPr>
              <a:t>2</a:t>
            </a:r>
            <a:r>
              <a:rPr kumimoji="0" lang="vi-VN" sz="7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  <a:sym typeface="Roboto"/>
              </a:rPr>
              <a:t>. CĂN THỨC BẬC HAI </a:t>
            </a:r>
            <a:endParaRPr kumimoji="0" lang="en-US" sz="7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  <a:sym typeface="Roboto"/>
              </a:rPr>
              <a:t>CỦA MỘT </a:t>
            </a:r>
            <a:r>
              <a:rPr kumimoji="0" lang="en-US" sz="7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  <a:sym typeface="Roboto"/>
              </a:rPr>
              <a:t>TÍCH</a:t>
            </a:r>
            <a:endParaRPr kumimoji="0" lang="vi-VN" sz="7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58651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8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9200" y="549900"/>
            <a:ext cx="16989600" cy="9187200"/>
            <a:chOff x="0" y="0"/>
            <a:chExt cx="22652800" cy="12249600"/>
          </a:xfrm>
          <a:solidFill>
            <a:srgbClr val="FCFAF6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2652862" cy="12249658"/>
            </a:xfrm>
            <a:custGeom>
              <a:avLst/>
              <a:gdLst/>
              <a:ahLst/>
              <a:cxnLst/>
              <a:rect l="l" t="t" r="r" b="b"/>
              <a:pathLst>
                <a:path w="22652862" h="12249658">
                  <a:moveTo>
                    <a:pt x="0" y="0"/>
                  </a:moveTo>
                  <a:lnTo>
                    <a:pt x="22652862" y="0"/>
                  </a:lnTo>
                  <a:lnTo>
                    <a:pt x="22652862" y="12249658"/>
                  </a:lnTo>
                  <a:lnTo>
                    <a:pt x="0" y="12249658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Rectangle 5"/>
          <p:cNvSpPr/>
          <p:nvPr/>
        </p:nvSpPr>
        <p:spPr>
          <a:xfrm>
            <a:off x="977005" y="571500"/>
            <a:ext cx="8586828" cy="436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just" defTabSz="1828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HĐ</a:t>
            </a: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KP</a:t>
            </a: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800" ker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3800" kern="0">
              <a:solidFill>
                <a:srgbClr val="000000"/>
              </a:solidFill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lvl="0" algn="just" defTabSz="1828800">
              <a:lnSpc>
                <a:spcPct val="150000"/>
              </a:lnSpc>
              <a:buClr>
                <a:srgbClr val="C00000"/>
              </a:buClr>
            </a:pPr>
            <a:r>
              <a:rPr lang="vi-VN" sz="3800" ker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a) Thực hiện các phép tính cho trên bảng trong Hình 1.</a:t>
            </a:r>
            <a:endParaRPr lang="en-US" sz="3800" kern="0">
              <a:solidFill>
                <a:srgbClr val="000000"/>
              </a:solidFill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lvl="0" algn="just" defTabSz="1828800">
              <a:lnSpc>
                <a:spcPct val="150000"/>
              </a:lnSpc>
              <a:buClr>
                <a:srgbClr val="C00000"/>
              </a:buClr>
            </a:pPr>
            <a:r>
              <a:rPr lang="vi-VN" sz="3800" ker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b) Từ đó, có nhận xét gì về căn bậc hai của tích hai số không âm?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5292362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sng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3800" b="0" i="0" u="sng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7004" y="6362700"/>
                <a:ext cx="16380553" cy="3242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38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4.9</m:t>
                        </m:r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36</m:t>
                        </m:r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=6</m:t>
                    </m:r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                                 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=2.3=6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3800"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16.25</m:t>
                        </m:r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4.5</m:t>
                                </m:r>
                              </m:e>
                            </m:d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=4.5=20</m:t>
                    </m:r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        </m:t>
                    </m:r>
                    <m:r>
                      <a:rPr lang="en-US" sz="3800" b="0" i="1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           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=4.5=20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b) Nhận xét: Nếu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không âm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04" y="6362700"/>
                <a:ext cx="16380553" cy="3242554"/>
              </a:xfrm>
              <a:prstGeom prst="rect">
                <a:avLst/>
              </a:prstGeom>
              <a:blipFill>
                <a:blip r:embed="rId3"/>
                <a:stretch>
                  <a:fillRect l="-1228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0425805" y="905384"/>
            <a:ext cx="6931753" cy="4061969"/>
            <a:chOff x="10425805" y="905384"/>
            <a:chExt cx="6931753" cy="4061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425805" y="905384"/>
              <a:ext cx="6931753" cy="403590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0438633" y="4000500"/>
              <a:ext cx="6918924" cy="940785"/>
            </a:xfrm>
            <a:prstGeom prst="rect">
              <a:avLst/>
            </a:prstGeom>
            <a:solidFill>
              <a:srgbClr val="FCFAF6"/>
            </a:solidFill>
            <a:ln>
              <a:solidFill>
                <a:srgbClr val="FCFA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26089" y="4321022"/>
              <a:ext cx="15440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i="1" kern="0">
                  <a:solidFill>
                    <a:srgbClr val="000000"/>
                  </a:solidFill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Hình 1</a:t>
              </a:r>
              <a:endParaRPr lang="en-US" sz="3600" i="1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78794">
            <a:off x="17065676" y="4649077"/>
            <a:ext cx="925723" cy="14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1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14001" y="1065485"/>
            <a:ext cx="366000" cy="8141818"/>
          </a:xfrm>
          <a:custGeom>
            <a:avLst/>
            <a:gdLst/>
            <a:ahLst/>
            <a:cxnLst/>
            <a:rect l="l" t="t" r="r" b="b"/>
            <a:pathLst>
              <a:path w="366000" h="8141818">
                <a:moveTo>
                  <a:pt x="0" y="0"/>
                </a:moveTo>
                <a:lnTo>
                  <a:pt x="366000" y="0"/>
                </a:lnTo>
                <a:lnTo>
                  <a:pt x="366000" y="8141818"/>
                </a:lnTo>
                <a:lnTo>
                  <a:pt x="0" y="8141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6"/>
          <p:cNvGrpSpPr/>
          <p:nvPr/>
        </p:nvGrpSpPr>
        <p:grpSpPr>
          <a:xfrm>
            <a:off x="2209800" y="1085335"/>
            <a:ext cx="14673346" cy="8121968"/>
            <a:chOff x="2014454" y="1085335"/>
            <a:chExt cx="14108990" cy="7190101"/>
          </a:xfrm>
        </p:grpSpPr>
        <p:sp>
          <p:nvSpPr>
            <p:cNvPr id="21" name="Google Shape;2167;p61"/>
            <p:cNvSpPr/>
            <p:nvPr/>
          </p:nvSpPr>
          <p:spPr>
            <a:xfrm>
              <a:off x="2018953" y="1085335"/>
              <a:ext cx="14104491" cy="7189888"/>
            </a:xfrm>
            <a:prstGeom prst="rect">
              <a:avLst/>
            </a:prstGeom>
            <a:solidFill>
              <a:srgbClr val="778268"/>
            </a:solidFill>
            <a:ln>
              <a:noFill/>
            </a:ln>
            <a:effectLst>
              <a:outerShdw blurRad="57150" dist="38100" dir="3360000" algn="bl" rotWithShape="0">
                <a:schemeClr val="dk2">
                  <a:alpha val="31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168;p61"/>
            <p:cNvSpPr/>
            <p:nvPr/>
          </p:nvSpPr>
          <p:spPr>
            <a:xfrm rot="21267889">
              <a:off x="2014454" y="1151957"/>
              <a:ext cx="14104742" cy="7123479"/>
            </a:xfrm>
            <a:prstGeom prst="rect">
              <a:avLst/>
            </a:prstGeom>
            <a:solidFill>
              <a:srgbClr val="778268"/>
            </a:solidFill>
            <a:ln>
              <a:noFill/>
            </a:ln>
            <a:effectLst>
              <a:outerShdw blurRad="57150" dist="38100" dir="3360000" algn="bl" rotWithShape="0">
                <a:schemeClr val="dk2">
                  <a:alpha val="31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511202" y="1703991"/>
            <a:ext cx="60661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vi-VN" sz="7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 chất</a:t>
            </a:r>
            <a:endParaRPr kumimoji="0" lang="en-US" sz="70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352800" y="3374101"/>
                <a:ext cx="12420600" cy="5214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>
                    <a:solidFill>
                      <a:srgbClr val="FCFAF6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Với hai số thực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CFAF6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>
                    <a:solidFill>
                      <a:srgbClr val="FCFAF6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CFAF6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000">
                    <a:solidFill>
                      <a:srgbClr val="FCFAF6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không âm, ta có</a:t>
                </a:r>
                <a:endParaRPr lang="en-US" sz="4000">
                  <a:solidFill>
                    <a:srgbClr val="FCFAF6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i="1">
                              <a:solidFill>
                                <a:srgbClr val="FCFAF6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solidFill>
                                <a:srgbClr val="FCFAF6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000" i="1">
                              <a:solidFill>
                                <a:srgbClr val="FCFAF6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000" i="1">
                              <a:solidFill>
                                <a:srgbClr val="FCFAF6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 sz="4000" i="1">
                          <a:solidFill>
                            <a:srgbClr val="FCFAF6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solidFill>
                                <a:srgbClr val="FCFAF6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solidFill>
                                <a:srgbClr val="FCFAF6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rad>
                      <m:r>
                        <a:rPr lang="en-US" sz="4000" i="1">
                          <a:solidFill>
                            <a:srgbClr val="FCFAF6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solidFill>
                                <a:srgbClr val="FCFAF6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solidFill>
                                <a:srgbClr val="FCFAF6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en-US" sz="4000">
                  <a:solidFill>
                    <a:srgbClr val="FCFAF6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>
                    <a:solidFill>
                      <a:srgbClr val="FCFAF6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Tổng quát:</a:t>
                </a:r>
                <a:endParaRPr lang="en-US" sz="4000">
                  <a:solidFill>
                    <a:srgbClr val="FCFAF6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>
                    <a:solidFill>
                      <a:srgbClr val="FCFAF6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Với hai biểu thức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FCFAF6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FCFAF6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CFAF6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srgbClr val="FCFAF6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nhận giá trị không âm, ta có:</a:t>
                </a:r>
                <a:endParaRPr lang="en-US" sz="4000">
                  <a:solidFill>
                    <a:srgbClr val="FCFAF6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i="1">
                              <a:solidFill>
                                <a:srgbClr val="FCFAF6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solidFill>
                                <a:srgbClr val="FCFAF6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4000" i="1">
                              <a:solidFill>
                                <a:srgbClr val="FCFAF6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000" i="1">
                              <a:solidFill>
                                <a:srgbClr val="FCFAF6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rad>
                      <m:r>
                        <a:rPr lang="en-US" sz="4000" i="1">
                          <a:solidFill>
                            <a:srgbClr val="FCFAF6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solidFill>
                                <a:srgbClr val="FCFAF6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solidFill>
                                <a:srgbClr val="FCFAF6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rad>
                      <m:r>
                        <a:rPr lang="en-US" sz="4000" i="1">
                          <a:solidFill>
                            <a:srgbClr val="FCFAF6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solidFill>
                                <a:srgbClr val="FCFAF6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solidFill>
                                <a:srgbClr val="FCFAF6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rad>
                    </m:oMath>
                  </m:oMathPara>
                </a14:m>
                <a:endParaRPr lang="en-US" sz="4000">
                  <a:solidFill>
                    <a:srgbClr val="FCFAF6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374101"/>
                <a:ext cx="12420600" cy="5214441"/>
              </a:xfrm>
              <a:prstGeom prst="rect">
                <a:avLst/>
              </a:prstGeom>
              <a:blipFill>
                <a:blip r:embed="rId5"/>
                <a:stretch>
                  <a:fillRect l="-1717" r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4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127500" y="-1799100"/>
            <a:ext cx="18543000" cy="2523000"/>
            <a:chOff x="0" y="0"/>
            <a:chExt cx="24724000" cy="336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723979" cy="3363976"/>
            </a:xfrm>
            <a:custGeom>
              <a:avLst/>
              <a:gdLst/>
              <a:ahLst/>
              <a:cxnLst/>
              <a:rect l="l" t="t" r="r" b="b"/>
              <a:pathLst>
                <a:path w="24723979" h="3363976">
                  <a:moveTo>
                    <a:pt x="0" y="0"/>
                  </a:moveTo>
                  <a:lnTo>
                    <a:pt x="24723979" y="0"/>
                  </a:lnTo>
                  <a:lnTo>
                    <a:pt x="24723979" y="3363976"/>
                  </a:lnTo>
                  <a:lnTo>
                    <a:pt x="0" y="3363976"/>
                  </a:lnTo>
                  <a:close/>
                </a:path>
              </a:pathLst>
            </a:custGeom>
            <a:solidFill>
              <a:srgbClr val="778268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524000" y="1257300"/>
                <a:ext cx="15672636" cy="2148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Tx/>
                  <a:buNone/>
                  <a:tabLst>
                    <a:tab pos="723900" algn="l"/>
                  </a:tabLst>
                  <a:defRPr/>
                </a:pPr>
                <a:r>
                  <a:rPr kumimoji="0" lang="en-US" sz="4000" b="1" i="0" u="none" strike="noStrike" kern="0" cap="none" spc="0" normalizeH="0" baseline="0" noProof="0">
                    <a:ln>
                      <a:noFill/>
                    </a:ln>
                    <a:solidFill>
                      <a:srgbClr val="C6EAFF">
                        <a:lumMod val="25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Ví dụ 3.</a:t>
                </a:r>
                <a:r>
                  <a:rPr kumimoji="0" lang="vi-VN" sz="4000" b="1" i="0" u="none" strike="noStrike" kern="0" cap="none" spc="0" normalizeH="0" baseline="0" noProof="0">
                    <a:ln>
                      <a:noFill/>
                    </a:ln>
                    <a:solidFill>
                      <a:srgbClr val="C6EAFF">
                        <a:lumMod val="25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Tính:</a:t>
                </a:r>
              </a:p>
              <a:p>
                <a:pPr lvl="0" algn="ctr" defTabSz="18288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tabLst>
                    <a:tab pos="723900" algn="l"/>
                  </a:tabLst>
                </a:pPr>
                <a:r>
                  <a: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4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4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25.1,21</m:t>
                        </m:r>
                      </m:e>
                    </m:rad>
                  </m:oMath>
                </a14:m>
                <a:r>
                  <a: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40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360</m:t>
                        </m:r>
                        <m:r>
                          <a:rPr lang="en-US" sz="40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.1</m:t>
                        </m:r>
                        <m:r>
                          <a:rPr lang="en-US" sz="40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90</m:t>
                        </m:r>
                      </m:e>
                    </m:rad>
                  </m:oMath>
                </a14:m>
                <a:endParaRPr kumimoji="0" lang="vi-VN" sz="4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257300"/>
                <a:ext cx="15672636" cy="2148730"/>
              </a:xfrm>
              <a:prstGeom prst="rect">
                <a:avLst/>
              </a:prstGeom>
              <a:blipFill>
                <a:blip r:embed="rId3"/>
                <a:stretch>
                  <a:fillRect l="-1361" b="-9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524000" y="4466392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sng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3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28236" y="6286500"/>
                <a:ext cx="9417963" cy="837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40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25.1,21</m:t>
                        </m:r>
                      </m:e>
                    </m:rad>
                    <m:r>
                      <a:rPr kumimoji="0" lang="en-US" sz="4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4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25</m:t>
                        </m:r>
                      </m:e>
                    </m:rad>
                    <m:r>
                      <a:rPr kumimoji="0" lang="en-US" sz="4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ad>
                      <m:radPr>
                        <m:degHide m:val="on"/>
                        <m:ctrlPr>
                          <a:rPr kumimoji="0" lang="en-US" sz="4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4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1,21</m:t>
                        </m:r>
                      </m:e>
                    </m:rad>
                    <m:r>
                      <a:rPr kumimoji="0" lang="en-US" sz="4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=5.1,1=5,5</m:t>
                    </m:r>
                  </m:oMath>
                </a14:m>
                <a:r>
                  <a: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236" y="6286500"/>
                <a:ext cx="9417963" cy="837793"/>
              </a:xfrm>
              <a:prstGeom prst="rect">
                <a:avLst/>
              </a:prstGeom>
              <a:blipFill>
                <a:blip r:embed="rId4"/>
                <a:stretch>
                  <a:fillRect l="-2330" t="-725" b="-26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328236" y="8548391"/>
                <a:ext cx="13145715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18288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tabLst>
                    <a:tab pos="723900" algn="l"/>
                  </a:tabLst>
                </a:pPr>
                <a:r>
                  <a: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40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360.190</m:t>
                        </m:r>
                      </m:e>
                    </m:rad>
                    <m:r>
                      <a:rPr lang="en-US" sz="40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40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36.9.100</m:t>
                        </m:r>
                      </m:e>
                    </m:rad>
                    <m:r>
                      <a:rPr lang="en-US" sz="40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40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36</m:t>
                        </m:r>
                      </m:e>
                    </m:rad>
                    <m:r>
                      <a:rPr lang="en-US" sz="40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40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9</m:t>
                        </m:r>
                      </m:e>
                    </m:rad>
                    <m:r>
                      <a:rPr lang="en-US" sz="40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40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100</m:t>
                        </m:r>
                      </m:e>
                    </m:rad>
                    <m:r>
                      <a:rPr lang="en-US" sz="40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=6.3.10=180</m:t>
                    </m:r>
                  </m:oMath>
                </a14:m>
                <a:endParaRPr kumimoji="0" lang="vi-VN" sz="4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236" y="8548391"/>
                <a:ext cx="13145715" cy="765915"/>
              </a:xfrm>
              <a:prstGeom prst="rect">
                <a:avLst/>
              </a:prstGeom>
              <a:blipFill>
                <a:blip r:embed="rId5"/>
                <a:stretch>
                  <a:fillRect l="-1670" t="-634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57780">
            <a:off x="17084163" y="3985969"/>
            <a:ext cx="2598340" cy="36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96189" y="647700"/>
                <a:ext cx="15332242" cy="1060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>
                    <a:tab pos="723900" algn="l"/>
                  </a:tabLst>
                  <a:defRPr/>
                </a:pPr>
                <a:r>
                  <a:rPr kumimoji="0" lang="en-US" sz="3800" b="1" i="0" u="none" strike="noStrike" kern="0" cap="none" spc="0" normalizeH="0" baseline="0" noProof="0">
                    <a:ln>
                      <a:noFill/>
                    </a:ln>
                    <a:solidFill>
                      <a:srgbClr val="C6EAFF">
                        <a:lumMod val="25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Ví dụ 4.</a:t>
                </a:r>
                <a:r>
                  <a:rPr kumimoji="0" lang="vi-VN" sz="3800" b="1" i="0" u="none" strike="noStrike" kern="0" cap="none" spc="0" normalizeH="0" baseline="0" noProof="0">
                    <a:ln>
                      <a:noFill/>
                    </a:ln>
                    <a:solidFill>
                      <a:srgbClr val="C6EAFF">
                        <a:lumMod val="25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Tính:</a:t>
                </a:r>
                <a:r>
                  <a:rPr kumimoji="0" lang="en-US" sz="3800" b="0" i="0" u="none" strike="noStrike" kern="0" cap="none" spc="0" normalizeH="0" noProof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 </a:t>
                </a: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3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20</m:t>
                        </m:r>
                      </m:e>
                    </m:rad>
                    <m:r>
                      <a:rPr kumimoji="0" lang="en-US" sz="3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ad>
                      <m:radPr>
                        <m:degHide m:val="on"/>
                        <m:ctrlPr>
                          <a:rPr kumimoji="0" lang="en-US" sz="3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3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e>
                    </m:rad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;	         b)</a:t>
                </a:r>
                <a:r>
                  <a:rPr kumimoji="0" lang="en-US" sz="3800" b="0" i="0" u="none" strike="noStrike" kern="0" cap="none" spc="0" normalizeH="0" noProof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,8</m:t>
                        </m:r>
                      </m:e>
                    </m:rad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10</m:t>
                        </m:r>
                      </m:e>
                    </m:rad>
                  </m:oMath>
                </a14:m>
                <a:endParaRPr kumimoji="0" lang="vi-VN" sz="38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189" y="647700"/>
                <a:ext cx="15332242" cy="1060996"/>
              </a:xfrm>
              <a:prstGeom prst="rect">
                <a:avLst/>
              </a:prstGeom>
              <a:blipFill>
                <a:blip r:embed="rId3"/>
                <a:stretch>
                  <a:fillRect l="-1312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596189" y="2485192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sng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3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96189" y="4247199"/>
                <a:ext cx="7178375" cy="738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800" kern="0">
                    <a:solidFill>
                      <a:srgbClr val="DADADA">
                        <a:lumMod val="1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20</m:t>
                        </m:r>
                      </m:e>
                    </m:rad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e>
                    </m:rad>
                    <m:r>
                      <a:rPr lang="en-US" sz="3800" b="0" i="0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20.5</m:t>
                        </m:r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100</m:t>
                        </m:r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=10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189" y="4247199"/>
                <a:ext cx="7178375" cy="738087"/>
              </a:xfrm>
              <a:prstGeom prst="rect">
                <a:avLst/>
              </a:prstGeom>
              <a:blipFill>
                <a:blip r:embed="rId4"/>
                <a:stretch>
                  <a:fillRect l="-2804" t="-7438" b="-30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00200" y="6097557"/>
                <a:ext cx="15328231" cy="755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kern="0">
                    <a:solidFill>
                      <a:srgbClr val="DADADA">
                        <a:lumMod val="1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2,8</m:t>
                        </m:r>
                      </m:e>
                    </m:rad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e>
                    </m:rad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10</m:t>
                        </m:r>
                      </m:e>
                    </m:rad>
                    <m:r>
                      <a:rPr lang="en-US" sz="3800" b="0" i="0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2,8</m:t>
                        </m:r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.7.10</m:t>
                        </m:r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28.7</m:t>
                        </m:r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.7.</m:t>
                        </m:r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e>
                    </m:rad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e>
                          <m:sup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.</m:t>
                        </m:r>
                        <m:sSup>
                          <m:sSupPr>
                            <m:ctrlP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7</m:t>
                            </m:r>
                          </m:e>
                          <m:sup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14</m:t>
                            </m:r>
                          </m:e>
                          <m:sup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4</m:t>
                    </m:r>
                  </m:oMath>
                </a14:m>
                <a:endParaRPr lang="en-US" sz="400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6097557"/>
                <a:ext cx="15328231" cy="755400"/>
              </a:xfrm>
              <a:prstGeom prst="rect">
                <a:avLst/>
              </a:prstGeom>
              <a:blipFill>
                <a:blip r:embed="rId5"/>
                <a:stretch>
                  <a:fillRect l="-1313" t="-4839" b="-29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9200" y="7835334"/>
                <a:ext cx="15846011" cy="1897764"/>
              </a:xfrm>
              <a:prstGeom prst="rect">
                <a:avLst/>
              </a:prstGeom>
              <a:solidFill>
                <a:srgbClr val="666F59"/>
              </a:solidFill>
              <a:ln>
                <a:solidFill>
                  <a:srgbClr val="AFB7A5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800" b="1" i="1">
                    <a:solidFill>
                      <a:srgbClr val="FFFF99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 xét: </a:t>
                </a:r>
                <a:r>
                  <a:rPr lang="en-US" sz="3800">
                    <a:solidFill>
                      <a:srgbClr val="FFFCF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Tùy từng trường hợp mà ta biến đổi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FFFCF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srgbClr val="FFFCF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𝑎𝑏</m:t>
                        </m:r>
                      </m:e>
                    </m:rad>
                    <m:r>
                      <a:rPr lang="en-US" sz="38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FFFCF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srgbClr val="FFFCF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  <m:r>
                      <a:rPr lang="en-US" sz="38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FFFCF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srgbClr val="FFFCF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38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hoặc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FFFCF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srgbClr val="FFFCF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  <m:r>
                      <a:rPr lang="en-US" sz="38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FFFCF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srgbClr val="FFFCF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  <m:r>
                      <a:rPr lang="en-US" sz="38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FFFCF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srgbClr val="FFFCF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US" sz="38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8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38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38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để việc tính toán trở nên dễ dàng hơn.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835334"/>
                <a:ext cx="15846011" cy="1897764"/>
              </a:xfrm>
              <a:prstGeom prst="rect">
                <a:avLst/>
              </a:prstGeom>
              <a:blipFill>
                <a:blip r:embed="rId6"/>
                <a:stretch>
                  <a:fillRect l="-1230" r="-1230" b="-11465"/>
                </a:stretch>
              </a:blipFill>
              <a:ln>
                <a:solidFill>
                  <a:srgbClr val="AFB7A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253515">
            <a:off x="16894082" y="942396"/>
            <a:ext cx="611832" cy="31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000" y="-182700"/>
            <a:ext cx="1586400" cy="10507800"/>
            <a:chOff x="0" y="0"/>
            <a:chExt cx="2115200" cy="1401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5185" cy="14010387"/>
            </a:xfrm>
            <a:custGeom>
              <a:avLst/>
              <a:gdLst/>
              <a:ahLst/>
              <a:cxnLst/>
              <a:rect l="l" t="t" r="r" b="b"/>
              <a:pathLst>
                <a:path w="2115185" h="14010387">
                  <a:moveTo>
                    <a:pt x="0" y="0"/>
                  </a:moveTo>
                  <a:lnTo>
                    <a:pt x="2115185" y="0"/>
                  </a:lnTo>
                  <a:lnTo>
                    <a:pt x="2115185" y="14010387"/>
                  </a:lnTo>
                  <a:lnTo>
                    <a:pt x="0" y="14010387"/>
                  </a:lnTo>
                  <a:close/>
                </a:path>
              </a:pathLst>
            </a:custGeom>
            <a:solidFill>
              <a:srgbClr val="778268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17558" y="495300"/>
                <a:ext cx="15637042" cy="2364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200000"/>
                  </a:lnSpc>
                  <a:buClr>
                    <a:srgbClr val="000000"/>
                  </a:buClr>
                  <a:buSzTx/>
                  <a:buFontTx/>
                  <a:buNone/>
                  <a:tabLst>
                    <a:tab pos="723900" algn="l"/>
                  </a:tabLst>
                  <a:defRPr/>
                </a:pPr>
                <a:r>
                  <a:rPr kumimoji="0" lang="en-US" sz="3800" b="1" i="0" u="none" strike="noStrike" kern="0" cap="none" spc="0" normalizeH="0" baseline="0" noProof="0">
                    <a:ln>
                      <a:noFill/>
                    </a:ln>
                    <a:solidFill>
                      <a:srgbClr val="C6EAFF">
                        <a:lumMod val="25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Ví dụ 5.</a:t>
                </a:r>
                <a:r>
                  <a:rPr kumimoji="0" lang="vi-VN" sz="3800" b="1" i="0" u="none" strike="noStrike" kern="0" cap="none" spc="0" normalizeH="0" baseline="0" noProof="0">
                    <a:ln>
                      <a:noFill/>
                    </a:ln>
                    <a:solidFill>
                      <a:srgbClr val="C6EAFF">
                        <a:lumMod val="25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Rút gọn các biểu thức sau:</a:t>
                </a:r>
              </a:p>
              <a:p>
                <a:pPr marL="0" marR="0" lvl="0" indent="0" algn="just" defTabSz="1828800" rtl="0" eaLnBrk="1" fontAlgn="auto" latinLnBrk="0" hangingPunct="1">
                  <a:lnSpc>
                    <a:spcPct val="200000"/>
                  </a:lnSpc>
                  <a:buClr>
                    <a:srgbClr val="000000"/>
                  </a:buClr>
                  <a:buSzTx/>
                  <a:buFontTx/>
                  <a:buNone/>
                  <a:tabLst>
                    <a:tab pos="723900" algn="l"/>
                  </a:tabLst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3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  <m:r>
                          <a:rPr kumimoji="0" lang="en-US" sz="3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𝑎</m:t>
                        </m:r>
                      </m:e>
                    </m:rad>
                    <m:r>
                      <a:rPr kumimoji="0" lang="en-US" sz="3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 . </m:t>
                    </m:r>
                    <m:rad>
                      <m:radPr>
                        <m:degHide m:val="on"/>
                        <m:ctrlPr>
                          <a:rPr kumimoji="0" lang="en-US" sz="3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3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27</m:t>
                        </m:r>
                        <m:r>
                          <a:rPr kumimoji="0" lang="en-US" sz="3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𝑎</m:t>
                        </m:r>
                      </m:e>
                    </m:rad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với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a:rPr kumimoji="0" lang="en-US" sz="3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𝑎</m:t>
                    </m:r>
                    <m:r>
                      <a:rPr kumimoji="0" lang="en-US" sz="3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DADAD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≥0</m:t>
                    </m:r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;	       			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3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8</m:t>
                        </m:r>
                        <m:r>
                          <a:rPr kumimoji="0" lang="en-US" sz="3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𝑎</m:t>
                        </m:r>
                        <m:r>
                          <a:rPr kumimoji="0" lang="en-US" sz="3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.5</m:t>
                        </m:r>
                        <m:r>
                          <a:rPr kumimoji="0" lang="en-US" sz="3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𝑎𝑏</m:t>
                        </m:r>
                        <m:r>
                          <a:rPr kumimoji="0" lang="en-US" sz="3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ADAD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.10</m:t>
                        </m:r>
                        <m:sSup>
                          <m:sSupPr>
                            <m:ctrlPr>
                              <a:rPr kumimoji="0" lang="en-US" sz="3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3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Arial"/>
                              </a:rPr>
                              <m:t>𝑏</m:t>
                            </m:r>
                          </m:e>
                          <m:sup>
                            <m:r>
                              <a:rPr kumimoji="0" lang="en-US" sz="3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Arial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endParaRPr kumimoji="0" lang="vi-VN" sz="38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58" y="495300"/>
                <a:ext cx="15637042" cy="2364109"/>
              </a:xfrm>
              <a:prstGeom prst="rect">
                <a:avLst/>
              </a:prstGeom>
              <a:blipFill>
                <a:blip r:embed="rId3"/>
                <a:stretch>
                  <a:fillRect l="-1286" b="-9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117558" y="3771900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sng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3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17558" y="5524500"/>
                <a:ext cx="15125807" cy="753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800" kern="0">
                    <a:solidFill>
                      <a:srgbClr val="DADADA">
                        <a:lumMod val="10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𝑎</m:t>
                        </m:r>
                      </m:e>
                    </m:rad>
                    <m:r>
                      <a:rPr lang="en-US" sz="3800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27</m:t>
                        </m:r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𝑎</m:t>
                        </m:r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𝑎</m:t>
                        </m:r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.27</m:t>
                        </m:r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𝑎</m:t>
                        </m:r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81</m:t>
                        </m:r>
                        <m:sSup>
                          <m:sSupPr>
                            <m:ctrlPr>
                              <a:rPr lang="en-US" sz="380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81</m:t>
                        </m:r>
                      </m:e>
                    </m:rad>
                    <m:r>
                      <a:rPr lang="en-US" sz="3800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=9</m:t>
                    </m:r>
                    <m:d>
                      <m:dPr>
                        <m:begChr m:val="|"/>
                        <m:endChr m:val="|"/>
                        <m:ctrlP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𝑎</m:t>
                        </m:r>
                      </m:e>
                    </m: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=9</m:t>
                    </m:r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</a:rPr>
                  <a:t> 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(vì </a:t>
                </a:r>
                <a14:m>
                  <m:oMath xmlns:m="http://schemas.openxmlformats.org/officeDocument/2006/math"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𝑎</m:t>
                    </m:r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≥0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58" y="5524500"/>
                <a:ext cx="15125807" cy="753476"/>
              </a:xfrm>
              <a:prstGeom prst="rect">
                <a:avLst/>
              </a:prstGeom>
              <a:blipFill>
                <a:blip r:embed="rId4"/>
                <a:stretch>
                  <a:fillRect l="-1330" t="-4839" r="-322" b="-29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17558" y="7172664"/>
                <a:ext cx="1410238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defTabSz="18288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tabLst>
                    <a:tab pos="723900" algn="l"/>
                  </a:tabLst>
                  <a:defRPr/>
                </a:pPr>
                <a:r>
                  <a:rPr lang="en-US" sz="3800" kern="0">
                    <a:solidFill>
                      <a:srgbClr val="DADADA">
                        <a:lumMod val="10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8</m:t>
                        </m:r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𝑎</m:t>
                        </m:r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.5</m:t>
                        </m:r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𝑎𝑏</m:t>
                        </m:r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.10</m:t>
                        </m:r>
                        <m:sSup>
                          <m:sSupPr>
                            <m:ctrlP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8.5.10.</m:t>
                        </m:r>
                        <m:sSup>
                          <m:sSupPr>
                            <m:ctrlP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400</m:t>
                        </m:r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8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8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=20</m:t>
                    </m:r>
                    <m:d>
                      <m:dPr>
                        <m:begChr m:val="|"/>
                        <m:endChr m:val="|"/>
                        <m:ctrlP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𝑎</m:t>
                        </m:r>
                      </m:e>
                    </m:d>
                    <m:sSup>
                      <m:sSupPr>
                        <m:ctrlP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𝑏</m:t>
                        </m:r>
                      </m:e>
                      <m:sup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endParaRPr lang="vi-VN" sz="3800" kern="0">
                  <a:solidFill>
                    <a:srgbClr val="DADADA">
                      <a:lumMod val="10000"/>
                    </a:srgbClr>
                  </a:solidFill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58" y="7172664"/>
                <a:ext cx="14102387" cy="1017523"/>
              </a:xfrm>
              <a:prstGeom prst="rect">
                <a:avLst/>
              </a:prstGeom>
              <a:blipFill>
                <a:blip r:embed="rId5"/>
                <a:stretch>
                  <a:fillRect l="-1426" b="-20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01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8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9900"/>
            <a:ext cx="18288000" cy="9187200"/>
            <a:chOff x="0" y="0"/>
            <a:chExt cx="22652800" cy="12249600"/>
          </a:xfrm>
          <a:solidFill>
            <a:srgbClr val="FCFAF6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2652862" cy="12249658"/>
            </a:xfrm>
            <a:custGeom>
              <a:avLst/>
              <a:gdLst/>
              <a:ahLst/>
              <a:cxnLst/>
              <a:rect l="l" t="t" r="r" b="b"/>
              <a:pathLst>
                <a:path w="22652862" h="12249658">
                  <a:moveTo>
                    <a:pt x="0" y="0"/>
                  </a:moveTo>
                  <a:lnTo>
                    <a:pt x="22652862" y="0"/>
                  </a:lnTo>
                  <a:lnTo>
                    <a:pt x="22652862" y="12249658"/>
                  </a:lnTo>
                  <a:lnTo>
                    <a:pt x="0" y="12249658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9" name="Group 28"/>
          <p:cNvGrpSpPr/>
          <p:nvPr/>
        </p:nvGrpSpPr>
        <p:grpSpPr>
          <a:xfrm>
            <a:off x="638336" y="4163333"/>
            <a:ext cx="9144000" cy="1159130"/>
            <a:chOff x="1544053" y="2385061"/>
            <a:chExt cx="9144000" cy="1159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544053" y="2598529"/>
                  <a:ext cx="9144000" cy="92935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3800"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a)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50</m:t>
                          </m:r>
                        </m:e>
                      </m:rad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        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endPara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4053" y="2598529"/>
                  <a:ext cx="9144000" cy="929357"/>
                </a:xfrm>
                <a:prstGeom prst="rect">
                  <a:avLst/>
                </a:prstGeom>
                <a:blipFill>
                  <a:blip r:embed="rId3"/>
                  <a:stretch>
                    <a:fillRect l="-2200" b="-256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3429000" y="2385061"/>
              <a:ext cx="1514774" cy="1156086"/>
              <a:chOff x="8534400" y="4687807"/>
              <a:chExt cx="1514774" cy="11560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8534400" y="4687807"/>
                    <a:ext cx="1514774" cy="11560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5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/>
                          </m:rad>
                        </m:oMath>
                      </m:oMathPara>
                    </a14:m>
                    <a:endParaRPr lang="en-US" sz="550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400" y="4687807"/>
                    <a:ext cx="1514774" cy="11560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Rectangle 13"/>
              <p:cNvSpPr/>
              <p:nvPr/>
            </p:nvSpPr>
            <p:spPr>
              <a:xfrm>
                <a:off x="9296400" y="4977475"/>
                <a:ext cx="609600" cy="716171"/>
              </a:xfrm>
              <a:prstGeom prst="rect">
                <a:avLst/>
              </a:prstGeom>
              <a:solidFill>
                <a:srgbClr val="FFFCF1"/>
              </a:solidFill>
              <a:ln>
                <a:solidFill>
                  <a:srgbClr val="FFFC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280102" y="5056078"/>
                <a:ext cx="769072" cy="766584"/>
              </a:xfrm>
              <a:prstGeom prst="rect">
                <a:avLst/>
              </a:prstGeom>
              <a:noFill/>
              <a:ln w="57150">
                <a:solidFill>
                  <a:srgbClr val="666F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621413" y="2777607"/>
              <a:ext cx="769072" cy="766584"/>
            </a:xfrm>
            <a:prstGeom prst="rect">
              <a:avLst/>
            </a:prstGeom>
            <a:noFill/>
            <a:ln w="57150">
              <a:solidFill>
                <a:srgbClr val="666F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8336" y="1485900"/>
            <a:ext cx="10300596" cy="969496"/>
            <a:chOff x="1544053" y="1176822"/>
            <a:chExt cx="10300596" cy="969496"/>
          </a:xfrm>
        </p:grpSpPr>
        <p:sp>
          <p:nvSpPr>
            <p:cNvPr id="6" name="Rectangle 5"/>
            <p:cNvSpPr/>
            <p:nvPr/>
          </p:nvSpPr>
          <p:spPr>
            <a:xfrm>
              <a:off x="1544053" y="1176822"/>
              <a:ext cx="10300596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5800" marR="0" lvl="0" indent="-685800" algn="just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3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HĐ</a:t>
              </a:r>
              <a:r>
                <a: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KP</a:t>
              </a:r>
              <a:r>
                <a: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r>
                <a:rPr kumimoji="0" lang="vi-VN" sz="3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:</a:t>
              </a:r>
              <a:r>
                <a: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Thay mỗi          bằng</a:t>
              </a:r>
              <a:r>
                <a:rPr kumimoji="0" lang="en-US" sz="38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số thích hợp: </a:t>
              </a:r>
              <a:endParaRPr kumimoji="0" lang="vi-VN" sz="3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45442" y="1333500"/>
              <a:ext cx="769072" cy="766584"/>
            </a:xfrm>
            <a:prstGeom prst="rect">
              <a:avLst/>
            </a:prstGeom>
            <a:noFill/>
            <a:ln w="57150">
              <a:solidFill>
                <a:srgbClr val="666F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38336" y="7111614"/>
            <a:ext cx="7682937" cy="1156086"/>
            <a:chOff x="1544053" y="5282814"/>
            <a:chExt cx="7682937" cy="11560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1544053" y="5638424"/>
                  <a:ext cx="7682937" cy="8004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b)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3.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             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       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4053" y="5638424"/>
                  <a:ext cx="7682937" cy="800476"/>
                </a:xfrm>
                <a:prstGeom prst="rect">
                  <a:avLst/>
                </a:prstGeom>
                <a:blipFill>
                  <a:blip r:embed="rId5"/>
                  <a:stretch>
                    <a:fillRect l="-2619" b="-274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/>
            <p:cNvGrpSpPr/>
            <p:nvPr/>
          </p:nvGrpSpPr>
          <p:grpSpPr>
            <a:xfrm>
              <a:off x="4601279" y="5282814"/>
              <a:ext cx="1514774" cy="1156086"/>
              <a:chOff x="8534400" y="4687807"/>
              <a:chExt cx="1514774" cy="11560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8534400" y="4687807"/>
                    <a:ext cx="1514774" cy="11560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5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/>
                          </m:rad>
                        </m:oMath>
                      </m:oMathPara>
                    </a14:m>
                    <a:endParaRPr lang="en-US" sz="550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400" y="4687807"/>
                    <a:ext cx="1514774" cy="115608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Rectangle 32"/>
              <p:cNvSpPr/>
              <p:nvPr/>
            </p:nvSpPr>
            <p:spPr>
              <a:xfrm>
                <a:off x="9296400" y="4977475"/>
                <a:ext cx="609600" cy="716171"/>
              </a:xfrm>
              <a:prstGeom prst="rect">
                <a:avLst/>
              </a:prstGeom>
              <a:solidFill>
                <a:srgbClr val="FFFCF1"/>
              </a:solidFill>
              <a:ln>
                <a:solidFill>
                  <a:srgbClr val="FFFC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280102" y="5056078"/>
                <a:ext cx="769072" cy="766584"/>
              </a:xfrm>
              <a:prstGeom prst="rect">
                <a:avLst/>
              </a:prstGeom>
              <a:noFill/>
              <a:ln w="57150">
                <a:solidFill>
                  <a:srgbClr val="666F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7612928" y="5638424"/>
              <a:ext cx="769072" cy="766584"/>
            </a:xfrm>
            <a:prstGeom prst="rect">
              <a:avLst/>
            </a:prstGeom>
            <a:noFill/>
            <a:ln w="57150">
              <a:solidFill>
                <a:srgbClr val="666F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898307" y="4163333"/>
            <a:ext cx="6384319" cy="1165988"/>
            <a:chOff x="1388081" y="6920738"/>
            <a:chExt cx="6384319" cy="11659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388081" y="7342777"/>
                  <a:ext cx="5392566" cy="7340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c)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   </m:t>
                      </m:r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8081" y="7342777"/>
                  <a:ext cx="5392566" cy="734047"/>
                </a:xfrm>
                <a:prstGeom prst="rect">
                  <a:avLst/>
                </a:prstGeom>
                <a:blipFill>
                  <a:blip r:embed="rId7"/>
                  <a:stretch>
                    <a:fillRect l="-3733" t="-8264" b="-30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/>
            <p:cNvGrpSpPr/>
            <p:nvPr/>
          </p:nvGrpSpPr>
          <p:grpSpPr>
            <a:xfrm>
              <a:off x="3276600" y="6920738"/>
              <a:ext cx="1514774" cy="1156086"/>
              <a:chOff x="8534400" y="4687807"/>
              <a:chExt cx="1514774" cy="11560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8534400" y="4687807"/>
                    <a:ext cx="1514774" cy="11560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5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/>
                          </m:rad>
                        </m:oMath>
                      </m:oMathPara>
                    </a14:m>
                    <a:endParaRPr lang="en-US" sz="5500"/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400" y="4687807"/>
                    <a:ext cx="1514774" cy="115608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Rectangle 40"/>
              <p:cNvSpPr/>
              <p:nvPr/>
            </p:nvSpPr>
            <p:spPr>
              <a:xfrm>
                <a:off x="9296400" y="4977475"/>
                <a:ext cx="609600" cy="716171"/>
              </a:xfrm>
              <a:prstGeom prst="rect">
                <a:avLst/>
              </a:prstGeom>
              <a:solidFill>
                <a:srgbClr val="FFFCF1"/>
              </a:solidFill>
              <a:ln>
                <a:solidFill>
                  <a:srgbClr val="FFFC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280102" y="5056078"/>
                <a:ext cx="769072" cy="766584"/>
              </a:xfrm>
              <a:prstGeom prst="rect">
                <a:avLst/>
              </a:prstGeom>
              <a:noFill/>
              <a:ln w="57150">
                <a:solidFill>
                  <a:srgbClr val="666F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57626" y="6930640"/>
              <a:ext cx="1514774" cy="1156086"/>
              <a:chOff x="8534400" y="4687807"/>
              <a:chExt cx="1514774" cy="11560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8534400" y="4687807"/>
                    <a:ext cx="1514774" cy="11560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5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/>
                          </m:rad>
                        </m:oMath>
                      </m:oMathPara>
                    </a14:m>
                    <a:endParaRPr lang="en-US" sz="5500"/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400" y="4687807"/>
                    <a:ext cx="1514774" cy="115608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Rectangle 44"/>
              <p:cNvSpPr/>
              <p:nvPr/>
            </p:nvSpPr>
            <p:spPr>
              <a:xfrm>
                <a:off x="9296400" y="4977475"/>
                <a:ext cx="609600" cy="716171"/>
              </a:xfrm>
              <a:prstGeom prst="rect">
                <a:avLst/>
              </a:prstGeom>
              <a:solidFill>
                <a:srgbClr val="FFFCF1"/>
              </a:solidFill>
              <a:ln>
                <a:solidFill>
                  <a:srgbClr val="FFFC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280102" y="5056078"/>
                <a:ext cx="769072" cy="766584"/>
              </a:xfrm>
              <a:prstGeom prst="rect">
                <a:avLst/>
              </a:prstGeom>
              <a:noFill/>
              <a:ln w="57150">
                <a:solidFill>
                  <a:srgbClr val="666F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9898307" y="6991977"/>
            <a:ext cx="7703893" cy="1243607"/>
            <a:chOff x="840859" y="8735861"/>
            <a:chExt cx="7703893" cy="12436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840859" y="8918472"/>
                  <a:ext cx="7211782" cy="10609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d)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       </m:t>
                      </m:r>
                    </m:oMath>
                  </a14:m>
                  <a:endPara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59" y="8918472"/>
                  <a:ext cx="7211782" cy="1060996"/>
                </a:xfrm>
                <a:prstGeom prst="rect">
                  <a:avLst/>
                </a:prstGeom>
                <a:blipFill>
                  <a:blip r:embed="rId10"/>
                  <a:stretch>
                    <a:fillRect l="-2790" b="-97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/>
            <p:cNvGrpSpPr/>
            <p:nvPr/>
          </p:nvGrpSpPr>
          <p:grpSpPr>
            <a:xfrm>
              <a:off x="3666826" y="8735861"/>
              <a:ext cx="1514774" cy="1156086"/>
              <a:chOff x="8534400" y="4687807"/>
              <a:chExt cx="1514774" cy="11560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/>
                  <p:cNvSpPr/>
                  <p:nvPr/>
                </p:nvSpPr>
                <p:spPr>
                  <a:xfrm>
                    <a:off x="8534400" y="4687807"/>
                    <a:ext cx="1514774" cy="11560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5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/>
                          </m:rad>
                        </m:oMath>
                      </m:oMathPara>
                    </a14:m>
                    <a:endParaRPr lang="en-US" sz="5500"/>
                  </a:p>
                </p:txBody>
              </p:sp>
            </mc:Choice>
            <mc:Fallback xmlns=""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400" y="4687807"/>
                    <a:ext cx="1514774" cy="115608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Rectangle 50"/>
              <p:cNvSpPr/>
              <p:nvPr/>
            </p:nvSpPr>
            <p:spPr>
              <a:xfrm>
                <a:off x="9296400" y="4977475"/>
                <a:ext cx="609600" cy="716171"/>
              </a:xfrm>
              <a:prstGeom prst="rect">
                <a:avLst/>
              </a:prstGeom>
              <a:solidFill>
                <a:srgbClr val="FFFCF1"/>
              </a:solidFill>
              <a:ln>
                <a:solidFill>
                  <a:srgbClr val="FFFC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280102" y="5056078"/>
                <a:ext cx="769072" cy="766584"/>
              </a:xfrm>
              <a:prstGeom prst="rect">
                <a:avLst/>
              </a:prstGeom>
              <a:noFill/>
              <a:ln w="57150">
                <a:solidFill>
                  <a:srgbClr val="666F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029978" y="8738041"/>
              <a:ext cx="1514774" cy="1156086"/>
              <a:chOff x="8534400" y="4687807"/>
              <a:chExt cx="1514774" cy="11560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/>
                  <p:cNvSpPr/>
                  <p:nvPr/>
                </p:nvSpPr>
                <p:spPr>
                  <a:xfrm>
                    <a:off x="8534400" y="4687807"/>
                    <a:ext cx="1514774" cy="11560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5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/>
                          </m:rad>
                        </m:oMath>
                      </m:oMathPara>
                    </a14:m>
                    <a:endParaRPr lang="en-US" sz="5500"/>
                  </a:p>
                </p:txBody>
              </p:sp>
            </mc:Choice>
            <mc:Fallback xmlns="">
              <p:sp>
                <p:nvSpPr>
                  <p:cNvPr id="54" name="Rectangle 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400" y="4687807"/>
                    <a:ext cx="1514774" cy="115608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Rectangle 54"/>
              <p:cNvSpPr/>
              <p:nvPr/>
            </p:nvSpPr>
            <p:spPr>
              <a:xfrm>
                <a:off x="9296400" y="4977475"/>
                <a:ext cx="609600" cy="716171"/>
              </a:xfrm>
              <a:prstGeom prst="rect">
                <a:avLst/>
              </a:prstGeom>
              <a:solidFill>
                <a:srgbClr val="FFFCF1"/>
              </a:solidFill>
              <a:ln>
                <a:solidFill>
                  <a:srgbClr val="FFFC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280102" y="5056078"/>
                <a:ext cx="769072" cy="766584"/>
              </a:xfrm>
              <a:prstGeom prst="rect">
                <a:avLst/>
              </a:prstGeom>
              <a:noFill/>
              <a:ln w="57150">
                <a:solidFill>
                  <a:srgbClr val="666F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11175" y="952500"/>
            <a:ext cx="2591025" cy="1944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3159834" y="4484263"/>
                <a:ext cx="994194" cy="852541"/>
              </a:xfrm>
              <a:prstGeom prst="rect">
                <a:avLst/>
              </a:prstGeom>
              <a:solidFill>
                <a:srgbClr val="FFFCF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𝟐𝟓</m:t>
                      </m:r>
                    </m:oMath>
                  </m:oMathPara>
                </a14:m>
                <a:endParaRPr lang="en-US" sz="3800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834" y="4484263"/>
                <a:ext cx="994194" cy="8525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514735" y="4519559"/>
                <a:ext cx="1010103" cy="852541"/>
              </a:xfrm>
              <a:prstGeom prst="rect">
                <a:avLst/>
              </a:prstGeom>
              <a:solidFill>
                <a:srgbClr val="FFFCF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US" sz="3800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735" y="4519559"/>
                <a:ext cx="1010103" cy="8525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343400" y="7429500"/>
                <a:ext cx="929950" cy="852541"/>
              </a:xfrm>
              <a:prstGeom prst="rect">
                <a:avLst/>
              </a:prstGeom>
              <a:solidFill>
                <a:srgbClr val="FFFCF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m:oMathPara>
                </a14:m>
                <a:endParaRPr lang="en-US" sz="3800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7429500"/>
                <a:ext cx="929950" cy="8525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6644197" y="7429500"/>
                <a:ext cx="883632" cy="852541"/>
              </a:xfrm>
              <a:prstGeom prst="rect">
                <a:avLst/>
              </a:prstGeom>
              <a:solidFill>
                <a:srgbClr val="FFFCF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3800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197" y="7429500"/>
                <a:ext cx="883632" cy="8525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2477195" y="4497062"/>
                <a:ext cx="929950" cy="852541"/>
              </a:xfrm>
              <a:prstGeom prst="rect">
                <a:avLst/>
              </a:prstGeom>
              <a:solidFill>
                <a:srgbClr val="FFFCF1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𝟗</m:t>
                      </m:r>
                    </m:oMath>
                  </m:oMathPara>
                </a14:m>
                <a:endParaRPr lang="en-US" sz="3800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195" y="4497062"/>
                <a:ext cx="929950" cy="8525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5433115" y="4473742"/>
                <a:ext cx="929950" cy="881780"/>
              </a:xfrm>
              <a:prstGeom prst="rect">
                <a:avLst/>
              </a:prstGeom>
              <a:solidFill>
                <a:srgbClr val="FFFCF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𝟏𝟖</m:t>
                      </m:r>
                    </m:oMath>
                  </m:oMathPara>
                </a14:m>
                <a:endParaRPr lang="en-US" sz="3800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115" y="4473742"/>
                <a:ext cx="929950" cy="88178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3380685" y="7338959"/>
                <a:ext cx="929950" cy="852541"/>
              </a:xfrm>
              <a:prstGeom prst="rect">
                <a:avLst/>
              </a:prstGeom>
              <a:solidFill>
                <a:srgbClr val="FFFCF1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3800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0685" y="7338959"/>
                <a:ext cx="929950" cy="8525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6769119" y="7335362"/>
                <a:ext cx="929950" cy="852541"/>
              </a:xfrm>
              <a:prstGeom prst="rect">
                <a:avLst/>
              </a:prstGeom>
              <a:solidFill>
                <a:srgbClr val="FFFCF1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m:oMathPara>
                </a14:m>
                <a:endParaRPr lang="en-US" sz="3800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9119" y="7335362"/>
                <a:ext cx="929950" cy="8525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7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14001" y="1192682"/>
            <a:ext cx="366000" cy="8141818"/>
          </a:xfrm>
          <a:custGeom>
            <a:avLst/>
            <a:gdLst/>
            <a:ahLst/>
            <a:cxnLst/>
            <a:rect l="l" t="t" r="r" b="b"/>
            <a:pathLst>
              <a:path w="366000" h="8141818">
                <a:moveTo>
                  <a:pt x="0" y="0"/>
                </a:moveTo>
                <a:lnTo>
                  <a:pt x="366000" y="0"/>
                </a:lnTo>
                <a:lnTo>
                  <a:pt x="366000" y="8141818"/>
                </a:lnTo>
                <a:lnTo>
                  <a:pt x="0" y="8141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2214479" y="723900"/>
            <a:ext cx="14696332" cy="6832939"/>
            <a:chOff x="2214479" y="1129759"/>
            <a:chExt cx="14696332" cy="6832939"/>
          </a:xfrm>
        </p:grpSpPr>
        <p:grpSp>
          <p:nvGrpSpPr>
            <p:cNvPr id="27" name="Group 26"/>
            <p:cNvGrpSpPr/>
            <p:nvPr/>
          </p:nvGrpSpPr>
          <p:grpSpPr>
            <a:xfrm>
              <a:off x="2214479" y="1129759"/>
              <a:ext cx="14696332" cy="6832939"/>
              <a:chOff x="2018953" y="1085335"/>
              <a:chExt cx="14131092" cy="7189888"/>
            </a:xfrm>
          </p:grpSpPr>
          <p:sp>
            <p:nvSpPr>
              <p:cNvPr id="21" name="Google Shape;2167;p61"/>
              <p:cNvSpPr/>
              <p:nvPr/>
            </p:nvSpPr>
            <p:spPr>
              <a:xfrm>
                <a:off x="2018953" y="1085335"/>
                <a:ext cx="14104491" cy="7189888"/>
              </a:xfrm>
              <a:prstGeom prst="rect">
                <a:avLst/>
              </a:prstGeom>
              <a:solidFill>
                <a:srgbClr val="778268"/>
              </a:solidFill>
              <a:ln>
                <a:noFill/>
              </a:ln>
              <a:effectLst>
                <a:outerShdw blurRad="57150" dist="38100" dir="3360000" algn="bl" rotWithShape="0">
                  <a:schemeClr val="dk2">
                    <a:alpha val="31000"/>
                  </a:schemeClr>
                </a:outerShdw>
              </a:effectLst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168;p61"/>
              <p:cNvSpPr/>
              <p:nvPr/>
            </p:nvSpPr>
            <p:spPr>
              <a:xfrm rot="21422568">
                <a:off x="2045303" y="1118538"/>
                <a:ext cx="14104742" cy="7123480"/>
              </a:xfrm>
              <a:prstGeom prst="rect">
                <a:avLst/>
              </a:prstGeom>
              <a:solidFill>
                <a:srgbClr val="778268"/>
              </a:solidFill>
              <a:ln>
                <a:noFill/>
              </a:ln>
              <a:effectLst>
                <a:outerShdw blurRad="57150" dist="38100" dir="3360000" algn="bl" rotWithShape="0">
                  <a:schemeClr val="dk2">
                    <a:alpha val="31000"/>
                  </a:schemeClr>
                </a:outerShdw>
              </a:effectLst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6511202" y="1530375"/>
              <a:ext cx="6066124" cy="1123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828800">
                <a:buClr>
                  <a:srgbClr val="000000"/>
                </a:buClr>
                <a:tabLst>
                  <a:tab pos="723900" algn="l"/>
                </a:tabLst>
                <a:defRPr/>
              </a:pPr>
              <a:r>
                <a:rPr lang="vi-VN" sz="6700" b="1" kern="0">
                  <a:solidFill>
                    <a:srgbClr val="FFFF00"/>
                  </a:solidFill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Tổng quát</a:t>
              </a:r>
              <a:endParaRPr kumimoji="0" lang="en-US" sz="67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3352800" y="2781300"/>
                  <a:ext cx="12877800" cy="48548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60000"/>
                    </a:lnSpc>
                  </a:pPr>
                  <a:r>
                    <a:rPr lang="en-US" sz="3700">
                      <a:solidFill>
                        <a:srgbClr val="FFFCF1"/>
                      </a:solidFill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Với số thực </a:t>
                  </a:r>
                  <a14:m>
                    <m:oMath xmlns:m="http://schemas.openxmlformats.org/officeDocument/2006/math">
                      <m:r>
                        <a:rPr lang="en-US" sz="3700" i="1">
                          <a:solidFill>
                            <a:srgbClr val="FFFCF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3700">
                      <a:solidFill>
                        <a:srgbClr val="FFFCF1"/>
                      </a:solidFill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bất kì và </a:t>
                  </a:r>
                  <a14:m>
                    <m:oMath xmlns:m="http://schemas.openxmlformats.org/officeDocument/2006/math">
                      <m:r>
                        <a:rPr lang="en-US" sz="3700" i="1">
                          <a:solidFill>
                            <a:srgbClr val="FFFCF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3700">
                      <a:solidFill>
                        <a:srgbClr val="FFFCF1"/>
                      </a:solidFill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không âm, ta có</a:t>
                  </a:r>
                  <a:r>
                    <a:rPr lang="en-US" sz="3700">
                      <a:solidFill>
                        <a:srgbClr val="FFFCF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700" i="1">
                              <a:solidFill>
                                <a:srgbClr val="FFFCF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700" i="1">
                                  <a:solidFill>
                                    <a:srgbClr val="FFFCF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700" i="1">
                                  <a:solidFill>
                                    <a:srgbClr val="FFFCF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700" i="1">
                                  <a:solidFill>
                                    <a:srgbClr val="FFFCF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700" i="1">
                              <a:solidFill>
                                <a:srgbClr val="FFFCF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 sz="3700" i="1">
                          <a:solidFill>
                            <a:srgbClr val="FFFCF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=|</m:t>
                      </m:r>
                      <m:r>
                        <a:rPr lang="en-US" sz="3700" i="1">
                          <a:solidFill>
                            <a:srgbClr val="FFFCF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700" i="1">
                          <a:solidFill>
                            <a:srgbClr val="FFFCF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|</m:t>
                      </m:r>
                      <m:rad>
                        <m:radPr>
                          <m:degHide m:val="on"/>
                          <m:ctrlPr>
                            <a:rPr lang="en-US" sz="3700" i="1">
                              <a:solidFill>
                                <a:srgbClr val="FFFCF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700" i="1">
                              <a:solidFill>
                                <a:srgbClr val="FFFCF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rad>
                    </m:oMath>
                  </a14:m>
                  <a:endParaRPr lang="en-US" sz="37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60000"/>
                    </a:lnSpc>
                  </a:pPr>
                  <a:r>
                    <a:rPr lang="en-US" sz="3700">
                      <a:solidFill>
                        <a:srgbClr val="FFFCF1"/>
                      </a:solidFill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Biến đổi này được gọi là đưa thừa số ra ngoài dấu căn.</a:t>
                  </a:r>
                  <a:endParaRPr lang="en-US" sz="37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60000"/>
                    </a:lnSpc>
                  </a:pPr>
                  <a:r>
                    <a:rPr lang="en-US" sz="3700">
                      <a:solidFill>
                        <a:srgbClr val="FFFCF1"/>
                      </a:solidFill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Ngược lại, ta có biến đổi đưa thừa số vào trong dấu căn:</a:t>
                  </a:r>
                  <a:endParaRPr lang="en-US" sz="37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342900" lvl="0" indent="-342900" algn="just">
                    <a:lnSpc>
                      <a:spcPct val="160000"/>
                    </a:lnSpc>
                    <a:buFont typeface="Symbol" panose="05050102010706020507" pitchFamily="18" charset="2"/>
                    <a:buChar char=""/>
                    <a:tabLst>
                      <a:tab pos="228600" algn="l"/>
                    </a:tabLst>
                  </a:pPr>
                  <a:r>
                    <a:rPr lang="en-US" sz="3700">
                      <a:solidFill>
                        <a:srgbClr val="FFFCF1"/>
                      </a:solidFill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sz="3700" i="1">
                          <a:solidFill>
                            <a:srgbClr val="FFFCF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700" i="1">
                          <a:solidFill>
                            <a:srgbClr val="FFFCF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≥0</m:t>
                      </m:r>
                    </m:oMath>
                  </a14:m>
                  <a:r>
                    <a:rPr lang="en-US" sz="3700">
                      <a:solidFill>
                        <a:srgbClr val="FFFCF1"/>
                      </a:solidFill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thì </a:t>
                  </a:r>
                  <a14:m>
                    <m:oMath xmlns:m="http://schemas.openxmlformats.org/officeDocument/2006/math">
                      <m:r>
                        <a:rPr lang="en-US" sz="3700" i="1">
                          <a:solidFill>
                            <a:srgbClr val="FFFCF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3700" i="1">
                              <a:solidFill>
                                <a:srgbClr val="FFFCF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700" i="1">
                              <a:solidFill>
                                <a:srgbClr val="FFFCF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 sz="3700" i="1">
                          <a:solidFill>
                            <a:srgbClr val="FFFCF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700" i="1">
                              <a:solidFill>
                                <a:srgbClr val="FFFCF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700" i="1">
                                  <a:solidFill>
                                    <a:srgbClr val="FFFCF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700" i="1">
                                  <a:solidFill>
                                    <a:srgbClr val="FFFCF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700" i="1">
                                  <a:solidFill>
                                    <a:srgbClr val="FFFCF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700" i="1">
                              <a:solidFill>
                                <a:srgbClr val="FFFCF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rad>
                    </m:oMath>
                  </a14:m>
                  <a:endParaRPr lang="en-US" sz="37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342900" lvl="0" indent="-342900" algn="just">
                    <a:lnSpc>
                      <a:spcPct val="160000"/>
                    </a:lnSpc>
                    <a:buFont typeface="Symbol" panose="05050102010706020507" pitchFamily="18" charset="2"/>
                    <a:buChar char=""/>
                    <a:tabLst>
                      <a:tab pos="228600" algn="l"/>
                    </a:tabLst>
                  </a:pPr>
                  <a:r>
                    <a:rPr lang="en-US" sz="3700">
                      <a:solidFill>
                        <a:srgbClr val="FFFCF1"/>
                      </a:solidFill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sz="3700" i="1">
                          <a:solidFill>
                            <a:srgbClr val="FFFCF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700" i="1">
                          <a:solidFill>
                            <a:srgbClr val="FFFCF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3700">
                      <a:solidFill>
                        <a:srgbClr val="FFFCF1"/>
                      </a:solidFill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thì </a:t>
                  </a:r>
                  <a14:m>
                    <m:oMath xmlns:m="http://schemas.openxmlformats.org/officeDocument/2006/math">
                      <m:r>
                        <a:rPr lang="en-US" sz="3700" i="1">
                          <a:solidFill>
                            <a:srgbClr val="FFFCF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3700" i="1">
                              <a:solidFill>
                                <a:srgbClr val="FFFCF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700" i="1">
                              <a:solidFill>
                                <a:srgbClr val="FFFCF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 sz="3700" i="1">
                          <a:solidFill>
                            <a:srgbClr val="FFFCF1"/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3700" i="1">
                              <a:solidFill>
                                <a:srgbClr val="FFFCF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700" i="1">
                                  <a:solidFill>
                                    <a:srgbClr val="FFFCF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700" i="1">
                                  <a:solidFill>
                                    <a:srgbClr val="FFFCF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700" i="1">
                                  <a:solidFill>
                                    <a:srgbClr val="FFFCF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700" i="1">
                              <a:solidFill>
                                <a:srgbClr val="FFFCF1"/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rad>
                    </m:oMath>
                  </a14:m>
                  <a:endParaRPr lang="en-US" sz="37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2781300"/>
                  <a:ext cx="12877800" cy="4854855"/>
                </a:xfrm>
                <a:prstGeom prst="rect">
                  <a:avLst/>
                </a:prstGeom>
                <a:blipFill>
                  <a:blip r:embed="rId5"/>
                  <a:stretch>
                    <a:fillRect l="-1514" b="-4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49584" y="8191500"/>
                <a:ext cx="14965646" cy="1780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228600" algn="l"/>
                  </a:tabLst>
                </a:pPr>
                <a:r>
                  <a:rPr lang="en-US" sz="3700" b="1" i="1">
                    <a:solidFill>
                      <a:srgbClr val="0070C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Nhận xét: </a:t>
                </a:r>
                <a:r>
                  <a:rPr lang="en-US" sz="3700">
                    <a:solidFill>
                      <a:schemeClr val="tx1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Tổng quát hơn, với hai biểu thức </a:t>
                </a:r>
                <a14:m>
                  <m:oMath xmlns:m="http://schemas.openxmlformats.org/officeDocument/2006/math">
                    <m:r>
                      <a:rPr lang="en-US" sz="3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700">
                    <a:solidFill>
                      <a:schemeClr val="tx1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a:rPr lang="en-US" sz="3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3700">
                    <a:solidFill>
                      <a:schemeClr val="tx1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rad>
                    <m:r>
                      <a:rPr lang="en-US" sz="3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3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rad>
                    <m:r>
                      <a:rPr lang="en-US" sz="37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7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584" y="8191500"/>
                <a:ext cx="14965646" cy="1780359"/>
              </a:xfrm>
              <a:prstGeom prst="rect">
                <a:avLst/>
              </a:prstGeom>
              <a:blipFill>
                <a:blip r:embed="rId6"/>
                <a:stretch>
                  <a:fillRect l="-937" r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9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8389" y="492982"/>
            <a:ext cx="17095306" cy="9303024"/>
          </a:xfrm>
          <a:prstGeom prst="rect">
            <a:avLst/>
          </a:prstGeom>
          <a:solidFill>
            <a:srgbClr val="FCFAF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3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1157" y="876300"/>
            <a:ext cx="59782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143E63"/>
              </a:buClr>
              <a:buSzPts val="3000"/>
              <a:defRPr/>
            </a:pPr>
            <a:r>
              <a:rPr lang="en-US" sz="6800" b="1" kern="0" dirty="0">
                <a:solidFill>
                  <a:srgbClr val="666F59"/>
                </a:solidFill>
                <a:latin typeface="Arial"/>
                <a:cs typeface="Arial"/>
                <a:sym typeface="Merriweather Sans"/>
              </a:rPr>
              <a:t>KHỞI ĐỘNG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9618" y="2247900"/>
            <a:ext cx="15081284" cy="298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65000"/>
              </a:lnSpc>
              <a:buClr>
                <a:srgbClr val="000000"/>
              </a:buClr>
            </a:pPr>
            <a:r>
              <a:rPr lang="vi-VN" sz="3800" ker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Một hình chữ nhật và một hình vuông được vẽ trên lưới ô vuông như hình bên. Diện tích hai hình này có bằng nhau không? Giải thích bằng nhiều cách khác nhau.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0" y="6324976"/>
            <a:ext cx="2051543" cy="3150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18" y="5753100"/>
            <a:ext cx="7859182" cy="372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2529840" y="1615274"/>
            <a:ext cx="12161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vi-VN" sz="9000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3048000" y="3692768"/>
            <a:ext cx="13243560" cy="328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lnSpc>
                <a:spcPct val="150000"/>
              </a:lnSpc>
              <a:defRPr/>
            </a:pPr>
            <a:r>
              <a:rPr lang="vi-VN" sz="4800" b="1" i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Có đủ bộ word và powerpoint cả năm tất cả các bài môn: </a:t>
            </a:r>
            <a:r>
              <a:rPr lang="en-US" sz="4800" b="1" i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Toán 9 Cánh diều</a:t>
            </a:r>
          </a:p>
          <a:p>
            <a:pPr defTabSz="1371600">
              <a:lnSpc>
                <a:spcPct val="150000"/>
              </a:lnSpc>
              <a:defRPr/>
            </a:pPr>
            <a:r>
              <a:rPr lang="en-US" sz="4800" b="1" i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LH </a:t>
            </a:r>
            <a:r>
              <a:rPr lang="en-US" sz="4800" b="1" i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Zalo 0969 325 896</a:t>
            </a:r>
            <a:endParaRPr lang="vi-VN" sz="4800" b="1" i="1">
              <a:solidFill>
                <a:srgbClr val="FF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A6277-C55B-DEA9-25FD-4AA866233302}"/>
              </a:ext>
            </a:extLst>
          </p:cNvPr>
          <p:cNvSpPr txBox="1"/>
          <p:nvPr/>
        </p:nvSpPr>
        <p:spPr>
          <a:xfrm>
            <a:off x="2856613" y="7576528"/>
            <a:ext cx="149635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>
              <a:buClr>
                <a:srgbClr val="000000"/>
              </a:buClr>
            </a:pPr>
            <a:r>
              <a:rPr lang="en-US" sz="48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2"/>
              </a:rPr>
              <a:t>https://tailieugiaovien.edu.vn/subject_lesson/toan-9/</a:t>
            </a:r>
            <a:endParaRPr lang="en-US" sz="4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828800">
              <a:buClr>
                <a:srgbClr val="000000"/>
              </a:buClr>
            </a:pPr>
            <a:endParaRPr lang="en-US" sz="4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566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8BE4A-693B-AE26-8B54-2C6F2983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28" y="155016"/>
            <a:ext cx="16606944" cy="99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652650" y="586500"/>
            <a:ext cx="10972800" cy="366000"/>
          </a:xfrm>
          <a:custGeom>
            <a:avLst/>
            <a:gdLst/>
            <a:ahLst/>
            <a:cxnLst/>
            <a:rect l="l" t="t" r="r" b="b"/>
            <a:pathLst>
              <a:path w="10972800" h="366000">
                <a:moveTo>
                  <a:pt x="0" y="0"/>
                </a:moveTo>
                <a:lnTo>
                  <a:pt x="10972800" y="0"/>
                </a:lnTo>
                <a:lnTo>
                  <a:pt x="10972800" y="366000"/>
                </a:lnTo>
                <a:lnTo>
                  <a:pt x="0" y="36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/>
          <p:cNvGrpSpPr/>
          <p:nvPr/>
        </p:nvGrpSpPr>
        <p:grpSpPr>
          <a:xfrm>
            <a:off x="1421550" y="1866900"/>
            <a:ext cx="15435000" cy="7086600"/>
            <a:chOff x="1421550" y="1943100"/>
            <a:chExt cx="15435000" cy="6794567"/>
          </a:xfrm>
        </p:grpSpPr>
        <p:grpSp>
          <p:nvGrpSpPr>
            <p:cNvPr id="2" name="Group 2"/>
            <p:cNvGrpSpPr/>
            <p:nvPr/>
          </p:nvGrpSpPr>
          <p:grpSpPr>
            <a:xfrm>
              <a:off x="1421550" y="1943100"/>
              <a:ext cx="15435000" cy="6794567"/>
              <a:chOff x="0" y="0"/>
              <a:chExt cx="20580000" cy="80920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0579969" cy="8092059"/>
              </a:xfrm>
              <a:custGeom>
                <a:avLst/>
                <a:gdLst/>
                <a:ahLst/>
                <a:cxnLst/>
                <a:rect l="l" t="t" r="r" b="b"/>
                <a:pathLst>
                  <a:path w="20579969" h="8092059">
                    <a:moveTo>
                      <a:pt x="0" y="0"/>
                    </a:moveTo>
                    <a:lnTo>
                      <a:pt x="20579969" y="0"/>
                    </a:lnTo>
                    <a:lnTo>
                      <a:pt x="20579969" y="8092059"/>
                    </a:lnTo>
                    <a:lnTo>
                      <a:pt x="0" y="8092059"/>
                    </a:lnTo>
                    <a:close/>
                  </a:path>
                </a:pathLst>
              </a:custGeom>
              <a:solidFill>
                <a:srgbClr val="778268"/>
              </a:solidFill>
            </p:spPr>
          </p:sp>
        </p:grpSp>
        <p:sp>
          <p:nvSpPr>
            <p:cNvPr id="7" name="Google Shape;591;p34"/>
            <p:cNvSpPr txBox="1">
              <a:spLocks/>
            </p:cNvSpPr>
            <p:nvPr/>
          </p:nvSpPr>
          <p:spPr>
            <a:xfrm>
              <a:off x="2971800" y="4427135"/>
              <a:ext cx="12039600" cy="3872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000"/>
                <a:buFont typeface="Paytone One"/>
                <a:buNone/>
                <a:defRPr sz="5000" b="0" i="0" u="none" strike="noStrike" cap="none">
                  <a:solidFill>
                    <a:schemeClr val="dk1"/>
                  </a:solidFill>
                  <a:latin typeface="Paytone One"/>
                  <a:ea typeface="Paytone One"/>
                  <a:cs typeface="Paytone One"/>
                  <a:sym typeface="Payton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000"/>
                <a:buFont typeface="Paytone One"/>
                <a:buNone/>
                <a:defRPr sz="5000" b="0" i="0" u="none" strike="noStrike" cap="none">
                  <a:solidFill>
                    <a:srgbClr val="191919"/>
                  </a:solidFill>
                  <a:latin typeface="Paytone One"/>
                  <a:ea typeface="Paytone One"/>
                  <a:cs typeface="Paytone One"/>
                  <a:sym typeface="Payton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000"/>
                <a:buFont typeface="Paytone One"/>
                <a:buNone/>
                <a:defRPr sz="5000" b="0" i="0" u="none" strike="noStrike" cap="none">
                  <a:solidFill>
                    <a:srgbClr val="191919"/>
                  </a:solidFill>
                  <a:latin typeface="Paytone One"/>
                  <a:ea typeface="Paytone One"/>
                  <a:cs typeface="Paytone One"/>
                  <a:sym typeface="Payton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000"/>
                <a:buFont typeface="Paytone One"/>
                <a:buNone/>
                <a:defRPr sz="5000" b="0" i="0" u="none" strike="noStrike" cap="none">
                  <a:solidFill>
                    <a:srgbClr val="191919"/>
                  </a:solidFill>
                  <a:latin typeface="Paytone One"/>
                  <a:ea typeface="Paytone One"/>
                  <a:cs typeface="Paytone One"/>
                  <a:sym typeface="Payton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000"/>
                <a:buFont typeface="Paytone One"/>
                <a:buNone/>
                <a:defRPr sz="5000" b="0" i="0" u="none" strike="noStrike" cap="none">
                  <a:solidFill>
                    <a:srgbClr val="191919"/>
                  </a:solidFill>
                  <a:latin typeface="Paytone One"/>
                  <a:ea typeface="Paytone One"/>
                  <a:cs typeface="Paytone One"/>
                  <a:sym typeface="Payton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000"/>
                <a:buFont typeface="Paytone One"/>
                <a:buNone/>
                <a:defRPr sz="5000" b="0" i="0" u="none" strike="noStrike" cap="none">
                  <a:solidFill>
                    <a:srgbClr val="191919"/>
                  </a:solidFill>
                  <a:latin typeface="Paytone One"/>
                  <a:ea typeface="Paytone One"/>
                  <a:cs typeface="Paytone One"/>
                  <a:sym typeface="Payton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000"/>
                <a:buFont typeface="Paytone One"/>
                <a:buNone/>
                <a:defRPr sz="5000" b="0" i="0" u="none" strike="noStrike" cap="none">
                  <a:solidFill>
                    <a:srgbClr val="191919"/>
                  </a:solidFill>
                  <a:latin typeface="Paytone One"/>
                  <a:ea typeface="Paytone One"/>
                  <a:cs typeface="Paytone One"/>
                  <a:sym typeface="Payton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000"/>
                <a:buFont typeface="Paytone One"/>
                <a:buNone/>
                <a:defRPr sz="5000" b="0" i="0" u="none" strike="noStrike" cap="none">
                  <a:solidFill>
                    <a:srgbClr val="191919"/>
                  </a:solidFill>
                  <a:latin typeface="Paytone One"/>
                  <a:ea typeface="Paytone One"/>
                  <a:cs typeface="Paytone One"/>
                  <a:sym typeface="Payton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000"/>
                <a:buFont typeface="Paytone One"/>
                <a:buNone/>
                <a:defRPr sz="5000" b="0" i="0" u="none" strike="noStrike" cap="none">
                  <a:solidFill>
                    <a:srgbClr val="191919"/>
                  </a:solidFill>
                  <a:latin typeface="Paytone One"/>
                  <a:ea typeface="Paytone One"/>
                  <a:cs typeface="Paytone One"/>
                  <a:sym typeface="Paytone One"/>
                </a:defRPr>
              </a:lvl9pPr>
            </a:lstStyle>
            <a:p>
              <a:pPr defTabSz="1828800">
                <a:lnSpc>
                  <a:spcPct val="150000"/>
                </a:lnSpc>
              </a:pPr>
              <a:r>
                <a:rPr lang="vi-VN" sz="8200" b="1" kern="0">
                  <a:solidFill>
                    <a:srgbClr val="EBE6D9"/>
                  </a:solidFill>
                  <a:latin typeface="Arial" panose="020B0604020202020204" pitchFamily="34" charset="0"/>
                </a:rPr>
                <a:t>BÀI 3. TÍNH CHẤT CỦA PHÉP KHAI PHƯƠNG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400" y="2188465"/>
              <a:ext cx="13065650" cy="1812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8500" b="1">
                  <a:solidFill>
                    <a:srgbClr val="FFFF99"/>
                  </a:solidFill>
                  <a:cs typeface="Arial" panose="020B0604020202020204" pitchFamily="34" charset="0"/>
                  <a:sym typeface="Arial"/>
                </a:rPr>
                <a:t>CHƯƠNG 3. CĂN THỨC </a:t>
              </a:r>
              <a:endParaRPr lang="en-US" sz="85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3796">
            <a:off x="14924311" y="7006693"/>
            <a:ext cx="3124200" cy="2933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8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9200" y="-142450"/>
            <a:ext cx="16989600" cy="9904200"/>
            <a:chOff x="0" y="0"/>
            <a:chExt cx="22652800" cy="13205600"/>
          </a:xfrm>
          <a:solidFill>
            <a:srgbClr val="FCFAF6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2652862" cy="13205588"/>
            </a:xfrm>
            <a:custGeom>
              <a:avLst/>
              <a:gdLst/>
              <a:ahLst/>
              <a:cxnLst/>
              <a:rect l="l" t="t" r="r" b="b"/>
              <a:pathLst>
                <a:path w="22652862" h="13205588">
                  <a:moveTo>
                    <a:pt x="0" y="0"/>
                  </a:moveTo>
                  <a:lnTo>
                    <a:pt x="22652862" y="0"/>
                  </a:lnTo>
                  <a:lnTo>
                    <a:pt x="22652862" y="13205588"/>
                  </a:lnTo>
                  <a:lnTo>
                    <a:pt x="0" y="13205588"/>
                  </a:lnTo>
                  <a:close/>
                </a:path>
              </a:pathLst>
            </a:custGeom>
            <a:grpFill/>
          </p:spPr>
        </p:sp>
      </p:grpSp>
      <p:sp>
        <p:nvSpPr>
          <p:cNvPr id="16" name="Rectangle 15"/>
          <p:cNvSpPr/>
          <p:nvPr/>
        </p:nvSpPr>
        <p:spPr>
          <a:xfrm>
            <a:off x="3534741" y="1028700"/>
            <a:ext cx="112185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143E63"/>
              </a:buClr>
              <a:buSzPts val="3000"/>
              <a:defRPr/>
            </a:pPr>
            <a:r>
              <a:rPr lang="vi-VN" sz="7500" b="1" kern="0">
                <a:solidFill>
                  <a:srgbClr val="666F59"/>
                </a:solidFill>
                <a:latin typeface="Arial"/>
                <a:cs typeface="Arial"/>
                <a:sym typeface="Merriweather Sans"/>
              </a:rPr>
              <a:t>NỘI DUNG BÀI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52600" y="3619500"/>
            <a:ext cx="109527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200" b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1. Căn thức bậc hai của một bình phương</a:t>
            </a:r>
            <a:endParaRPr lang="en-US" sz="420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2600" y="5491406"/>
            <a:ext cx="87092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2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2. Căn thức bậc hai của một tích</a:t>
            </a:r>
            <a:endParaRPr lang="vi-VN" sz="4200" b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7363313"/>
            <a:ext cx="94712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2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3. Căn thức bậc hai của một thương</a:t>
            </a:r>
            <a:endParaRPr lang="vi-VN" sz="4200" b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003497" y="5448301"/>
            <a:ext cx="2188262" cy="44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6450" y="1079000"/>
            <a:ext cx="15435000" cy="6237000"/>
            <a:chOff x="0" y="0"/>
            <a:chExt cx="20580000" cy="83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79969" cy="8315960"/>
            </a:xfrm>
            <a:custGeom>
              <a:avLst/>
              <a:gdLst/>
              <a:ahLst/>
              <a:cxnLst/>
              <a:rect l="l" t="t" r="r" b="b"/>
              <a:pathLst>
                <a:path w="20579969" h="8315960">
                  <a:moveTo>
                    <a:pt x="0" y="0"/>
                  </a:moveTo>
                  <a:lnTo>
                    <a:pt x="20579969" y="0"/>
                  </a:lnTo>
                  <a:lnTo>
                    <a:pt x="20579969" y="8315960"/>
                  </a:lnTo>
                  <a:lnTo>
                    <a:pt x="0" y="8315960"/>
                  </a:lnTo>
                  <a:close/>
                </a:path>
              </a:pathLst>
            </a:custGeom>
            <a:solidFill>
              <a:srgbClr val="C87C5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652650" y="8684550"/>
            <a:ext cx="10972800" cy="366000"/>
          </a:xfrm>
          <a:custGeom>
            <a:avLst/>
            <a:gdLst/>
            <a:ahLst/>
            <a:cxnLst/>
            <a:rect l="l" t="t" r="r" b="b"/>
            <a:pathLst>
              <a:path w="10972800" h="366000">
                <a:moveTo>
                  <a:pt x="0" y="0"/>
                </a:moveTo>
                <a:lnTo>
                  <a:pt x="10972800" y="0"/>
                </a:lnTo>
                <a:lnTo>
                  <a:pt x="10972800" y="366000"/>
                </a:lnTo>
                <a:lnTo>
                  <a:pt x="0" y="36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38462" y="2350825"/>
            <a:ext cx="13001175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500" b="1">
                <a:solidFill>
                  <a:srgbClr val="FFFFFF"/>
                </a:solidFill>
                <a:ea typeface="Roboto"/>
                <a:cs typeface="Roboto"/>
                <a:sym typeface="Roboto"/>
              </a:rPr>
              <a:t>1. CĂN THỨC BẬC HAI CỦA MỘT BÌNH PHƯƠNG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8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9200" y="549900"/>
            <a:ext cx="16989600" cy="9187200"/>
            <a:chOff x="0" y="0"/>
            <a:chExt cx="22652800" cy="12249600"/>
          </a:xfrm>
          <a:solidFill>
            <a:srgbClr val="FCFAF6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2652862" cy="12249658"/>
            </a:xfrm>
            <a:custGeom>
              <a:avLst/>
              <a:gdLst/>
              <a:ahLst/>
              <a:cxnLst/>
              <a:rect l="l" t="t" r="r" b="b"/>
              <a:pathLst>
                <a:path w="22652862" h="12249658">
                  <a:moveTo>
                    <a:pt x="0" y="0"/>
                  </a:moveTo>
                  <a:lnTo>
                    <a:pt x="22652862" y="0"/>
                  </a:lnTo>
                  <a:lnTo>
                    <a:pt x="22652862" y="12249658"/>
                  </a:lnTo>
                  <a:lnTo>
                    <a:pt x="0" y="12249658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Rectangle 5"/>
          <p:cNvSpPr/>
          <p:nvPr/>
        </p:nvSpPr>
        <p:spPr>
          <a:xfrm>
            <a:off x="1319172" y="952500"/>
            <a:ext cx="157129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 defTabSz="18288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vi-VN" sz="3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HĐ</a:t>
            </a:r>
            <a:r>
              <a:rPr lang="en-US" sz="3800" b="1">
                <a:solidFill>
                  <a:srgbClr val="C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KP</a:t>
            </a:r>
            <a:r>
              <a:rPr lang="vi-VN" sz="3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1:</a:t>
            </a:r>
            <a:r>
              <a:rPr lang="en-US" sz="3800" b="1">
                <a:solidFill>
                  <a:srgbClr val="C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800" kern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Hoàn thành bảng sau vào vở.</a:t>
            </a:r>
            <a:endParaRPr lang="en-US" sz="3800" kern="0">
              <a:solidFill>
                <a:srgbClr val="000000"/>
              </a:solidFill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8794">
            <a:off x="16853435" y="883789"/>
            <a:ext cx="1086464" cy="1672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3618573"/>
                  </p:ext>
                </p:extLst>
              </p:nvPr>
            </p:nvGraphicFramePr>
            <p:xfrm>
              <a:off x="3009939" y="2061439"/>
              <a:ext cx="12268168" cy="15580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3521">
                      <a:extLst>
                        <a:ext uri="{9D8B030D-6E8A-4147-A177-3AD203B41FA5}">
                          <a16:colId xmlns:a16="http://schemas.microsoft.com/office/drawing/2014/main" val="4217139013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3233143196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2747848987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3243673261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159320310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2761958789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125141357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673448760"/>
                        </a:ext>
                      </a:extLst>
                    </a:gridCol>
                  </a:tblGrid>
                  <a:tr h="763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−11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7103839"/>
                      </a:ext>
                    </a:extLst>
                  </a:tr>
                  <a:tr h="763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3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37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7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37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0375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3618573"/>
                  </p:ext>
                </p:extLst>
              </p:nvPr>
            </p:nvGraphicFramePr>
            <p:xfrm>
              <a:off x="3009939" y="2061439"/>
              <a:ext cx="12268168" cy="15580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3521">
                      <a:extLst>
                        <a:ext uri="{9D8B030D-6E8A-4147-A177-3AD203B41FA5}">
                          <a16:colId xmlns:a16="http://schemas.microsoft.com/office/drawing/2014/main" val="4217139013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3233143196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2747848987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3243673261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159320310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2761958789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125141357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673448760"/>
                        </a:ext>
                      </a:extLst>
                    </a:gridCol>
                  </a:tblGrid>
                  <a:tr h="763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7" t="-800" r="-700000" b="-10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397" t="-800" r="-600000" b="-10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195" t="-800" r="-502390" b="-10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800" r="-400397" b="-10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800" r="-300397" b="-10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000" t="-800" r="-200397" b="-10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2390" t="-800" r="-101195" b="-106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603" t="-800" r="-794" b="-106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7103839"/>
                      </a:ext>
                    </a:extLst>
                  </a:tr>
                  <a:tr h="7946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7" t="-96183" r="-700000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397" t="-96183" r="-600000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195" t="-96183" r="-502390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96183" r="-400397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96183" r="-300397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000" t="-96183" r="-200397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2390" t="-96183" r="-101195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603" t="-96183" r="-794" b="-15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03759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1319172" y="3869204"/>
            <a:ext cx="1571298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8288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vi-VN" sz="3800" kern="0">
                <a:solidFill>
                  <a:srgbClr val="000000"/>
                </a:solidFill>
                <a:cs typeface="Arial"/>
                <a:sym typeface="Arial"/>
              </a:rPr>
              <a:t>Từ đó, nhận xét gì về căn bậc hai số học của bình phương của một số?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11478" y="5099384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828800">
              <a:defRPr/>
            </a:pPr>
            <a:r>
              <a:rPr lang="en-US" sz="3800" b="1" i="1" u="sng" kern="100">
                <a:solidFill>
                  <a:srgbClr val="0070C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lang="en-US" sz="3800" u="sng" kern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19172" y="8402821"/>
                <a:ext cx="15731305" cy="1084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Nhận xét: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≥0 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r>
                  <a:rPr lang="en-US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Suy ra: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=|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3800" i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172" y="8402821"/>
                <a:ext cx="15731305" cy="1084079"/>
              </a:xfrm>
              <a:prstGeom prst="rect">
                <a:avLst/>
              </a:prstGeom>
              <a:blipFill>
                <a:blip r:embed="rId5"/>
                <a:stretch>
                  <a:fillRect l="-1279" r="-116" b="-9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4438372"/>
                  </p:ext>
                </p:extLst>
              </p:nvPr>
            </p:nvGraphicFramePr>
            <p:xfrm>
              <a:off x="3009939" y="6454942"/>
              <a:ext cx="12268168" cy="15431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3521">
                      <a:extLst>
                        <a:ext uri="{9D8B030D-6E8A-4147-A177-3AD203B41FA5}">
                          <a16:colId xmlns:a16="http://schemas.microsoft.com/office/drawing/2014/main" val="4217139013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3233143196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2747848987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3243673261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159320310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2761958789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125141357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673448760"/>
                        </a:ext>
                      </a:extLst>
                    </a:gridCol>
                  </a:tblGrid>
                  <a:tr h="748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−11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7103839"/>
                      </a:ext>
                    </a:extLst>
                  </a:tr>
                  <a:tr h="748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3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37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7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37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700" b="0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3700" b="1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en-US" sz="3700" b="1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en-US" sz="3700" b="1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𝟏𝟎𝟎</m:t>
                                </m:r>
                              </m:oMath>
                            </m:oMathPara>
                          </a14:m>
                          <a:endParaRPr lang="en-US" sz="3700" b="1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𝟏𝟎𝟎</m:t>
                                </m:r>
                              </m:oMath>
                            </m:oMathPara>
                          </a14:m>
                          <a:endParaRPr lang="en-US" sz="3700" b="1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7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3700" b="1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0375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4438372"/>
                  </p:ext>
                </p:extLst>
              </p:nvPr>
            </p:nvGraphicFramePr>
            <p:xfrm>
              <a:off x="3009939" y="6454942"/>
              <a:ext cx="12268168" cy="15431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3521">
                      <a:extLst>
                        <a:ext uri="{9D8B030D-6E8A-4147-A177-3AD203B41FA5}">
                          <a16:colId xmlns:a16="http://schemas.microsoft.com/office/drawing/2014/main" val="4217139013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3233143196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2747848987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3243673261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159320310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2761958789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125141357"/>
                        </a:ext>
                      </a:extLst>
                    </a:gridCol>
                    <a:gridCol w="1533521">
                      <a:extLst>
                        <a:ext uri="{9D8B030D-6E8A-4147-A177-3AD203B41FA5}">
                          <a16:colId xmlns:a16="http://schemas.microsoft.com/office/drawing/2014/main" val="673448760"/>
                        </a:ext>
                      </a:extLst>
                    </a:gridCol>
                  </a:tblGrid>
                  <a:tr h="748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7" t="-806" r="-700000" b="-107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397" t="-806" r="-600000" b="-107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195" t="-806" r="-502390" b="-107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000" t="-806" r="-400397" b="-107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000" t="-806" r="-300397" b="-107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0000" t="-806" r="-200397" b="-107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2390" t="-806" r="-101195" b="-107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9603" t="-806" r="-794" b="-107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7103839"/>
                      </a:ext>
                    </a:extLst>
                  </a:tr>
                  <a:tr h="7946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7" t="-95420" r="-700000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397" t="-95420" r="-600000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195" t="-95420" r="-502390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000" t="-95420" r="-400397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000" t="-95420" r="-300397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0000" t="-95420" r="-200397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2390" t="-95420" r="-101195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9603" t="-95420" r="-794" b="-15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03759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14001" y="1065485"/>
            <a:ext cx="366000" cy="8141818"/>
          </a:xfrm>
          <a:custGeom>
            <a:avLst/>
            <a:gdLst/>
            <a:ahLst/>
            <a:cxnLst/>
            <a:rect l="l" t="t" r="r" b="b"/>
            <a:pathLst>
              <a:path w="366000" h="8141818">
                <a:moveTo>
                  <a:pt x="0" y="0"/>
                </a:moveTo>
                <a:lnTo>
                  <a:pt x="366000" y="0"/>
                </a:lnTo>
                <a:lnTo>
                  <a:pt x="366000" y="8141818"/>
                </a:lnTo>
                <a:lnTo>
                  <a:pt x="0" y="8141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6"/>
          <p:cNvGrpSpPr/>
          <p:nvPr/>
        </p:nvGrpSpPr>
        <p:grpSpPr>
          <a:xfrm>
            <a:off x="2209800" y="1085335"/>
            <a:ext cx="14673346" cy="8121968"/>
            <a:chOff x="2014454" y="1085335"/>
            <a:chExt cx="14108990" cy="7190101"/>
          </a:xfrm>
        </p:grpSpPr>
        <p:sp>
          <p:nvSpPr>
            <p:cNvPr id="21" name="Google Shape;2167;p61"/>
            <p:cNvSpPr/>
            <p:nvPr/>
          </p:nvSpPr>
          <p:spPr>
            <a:xfrm>
              <a:off x="2018953" y="1085335"/>
              <a:ext cx="14104491" cy="7189888"/>
            </a:xfrm>
            <a:prstGeom prst="rect">
              <a:avLst/>
            </a:prstGeom>
            <a:solidFill>
              <a:srgbClr val="778268"/>
            </a:solidFill>
            <a:ln>
              <a:noFill/>
            </a:ln>
            <a:effectLst>
              <a:outerShdw blurRad="57150" dist="38100" dir="3360000" algn="bl" rotWithShape="0">
                <a:schemeClr val="dk2">
                  <a:alpha val="31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168;p61"/>
            <p:cNvSpPr/>
            <p:nvPr/>
          </p:nvSpPr>
          <p:spPr>
            <a:xfrm rot="21267889">
              <a:off x="2014454" y="1151957"/>
              <a:ext cx="14104742" cy="7123479"/>
            </a:xfrm>
            <a:prstGeom prst="rect">
              <a:avLst/>
            </a:prstGeom>
            <a:solidFill>
              <a:srgbClr val="778268"/>
            </a:solidFill>
            <a:ln>
              <a:noFill/>
            </a:ln>
            <a:effectLst>
              <a:outerShdw blurRad="57150" dist="38100" dir="3360000" algn="bl" rotWithShape="0">
                <a:schemeClr val="dk2">
                  <a:alpha val="31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511202" y="1562100"/>
            <a:ext cx="60661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tabLst>
                <a:tab pos="723900" algn="l"/>
              </a:tabLst>
              <a:defRPr/>
            </a:pPr>
            <a:r>
              <a:rPr lang="vi-VN" sz="7000" b="1" ker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 chất</a:t>
            </a:r>
            <a:endParaRPr lang="en-US" sz="7000" b="1" kern="0">
              <a:solidFill>
                <a:srgbClr val="FFFF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352800" y="3133165"/>
                <a:ext cx="12877800" cy="5363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>
                    <a:solidFill>
                      <a:srgbClr val="FFFCF1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Với mọi số thực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FFFCF1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FFFCF1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FFFCF1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FFFCF1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=|</m:t>
                    </m:r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en-US" sz="4000">
                  <a:solidFill>
                    <a:srgbClr val="FFFCF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Tổng quát:</a:t>
                </a:r>
                <a:endParaRPr lang="en-US" sz="4000">
                  <a:solidFill>
                    <a:srgbClr val="FFFCF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Với biểu thức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FCF1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bất kì,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FFFCF1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FFFCF1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FFFCF1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FFFCF1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=|</m:t>
                    </m:r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40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nghĩa là:</a:t>
                </a:r>
                <a:endParaRPr lang="en-US" sz="4000">
                  <a:solidFill>
                    <a:srgbClr val="FFFCF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FFFCF1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FFFCF1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FFFCF1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FFFCF1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40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(tức là khi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nhận giá trị không âm);</a:t>
                </a:r>
                <a:endParaRPr lang="en-US" sz="4000">
                  <a:solidFill>
                    <a:srgbClr val="FFFCF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FFFCF1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FFFCF1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FFFCF1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FFFCF1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40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(tức là khi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FCF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FFFCF1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nhận giá trị âm).</a:t>
                </a:r>
                <a:endParaRPr lang="en-US" sz="4000">
                  <a:solidFill>
                    <a:srgbClr val="FFFCF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133165"/>
                <a:ext cx="12877800" cy="5363135"/>
              </a:xfrm>
              <a:prstGeom prst="rect">
                <a:avLst/>
              </a:prstGeom>
              <a:blipFill>
                <a:blip r:embed="rId5"/>
                <a:stretch>
                  <a:fillRect l="-1656" b="-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3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500" y="9198850"/>
            <a:ext cx="18543000" cy="2523000"/>
            <a:chOff x="0" y="0"/>
            <a:chExt cx="24724000" cy="3364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23979" cy="3363976"/>
            </a:xfrm>
            <a:custGeom>
              <a:avLst/>
              <a:gdLst/>
              <a:ahLst/>
              <a:cxnLst/>
              <a:rect l="l" t="t" r="r" b="b"/>
              <a:pathLst>
                <a:path w="24723979" h="3363976">
                  <a:moveTo>
                    <a:pt x="0" y="0"/>
                  </a:moveTo>
                  <a:lnTo>
                    <a:pt x="24723979" y="0"/>
                  </a:lnTo>
                  <a:lnTo>
                    <a:pt x="24723979" y="3363976"/>
                  </a:lnTo>
                  <a:lnTo>
                    <a:pt x="0" y="3363976"/>
                  </a:lnTo>
                  <a:close/>
                </a:path>
              </a:pathLst>
            </a:custGeom>
            <a:solidFill>
              <a:srgbClr val="77826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27500" y="-1979710"/>
            <a:ext cx="18543000" cy="2523000"/>
            <a:chOff x="0" y="0"/>
            <a:chExt cx="24724000" cy="336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723979" cy="3363976"/>
            </a:xfrm>
            <a:custGeom>
              <a:avLst/>
              <a:gdLst/>
              <a:ahLst/>
              <a:cxnLst/>
              <a:rect l="l" t="t" r="r" b="b"/>
              <a:pathLst>
                <a:path w="24723979" h="3363976">
                  <a:moveTo>
                    <a:pt x="0" y="0"/>
                  </a:moveTo>
                  <a:lnTo>
                    <a:pt x="24723979" y="0"/>
                  </a:lnTo>
                  <a:lnTo>
                    <a:pt x="24723979" y="3363976"/>
                  </a:lnTo>
                  <a:lnTo>
                    <a:pt x="0" y="3363976"/>
                  </a:lnTo>
                  <a:close/>
                </a:path>
              </a:pathLst>
            </a:custGeom>
            <a:solidFill>
              <a:srgbClr val="778268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548564" y="876300"/>
                <a:ext cx="15672636" cy="2436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tabLst>
                    <a:tab pos="723900" algn="l"/>
                  </a:tabLst>
                </a:pPr>
                <a:r>
                  <a:rPr lang="en-US" sz="4000" b="1" kern="0">
                    <a:solidFill>
                      <a:srgbClr val="C6EAFF">
                        <a:lumMod val="25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Ví dụ 1.</a:t>
                </a:r>
                <a:r>
                  <a:rPr lang="vi-VN" sz="4000" b="1" kern="0">
                    <a:solidFill>
                      <a:srgbClr val="C6EAFF">
                        <a:lumMod val="25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kern="0">
                    <a:solidFill>
                      <a:srgbClr val="DADADA">
                        <a:lumMod val="10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Tính:</a:t>
                </a:r>
              </a:p>
              <a:p>
                <a:pPr algn="ctr" defTabSz="18288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tabLst>
                    <a:tab pos="723900" algn="l"/>
                  </a:tabLst>
                </a:pPr>
                <a:r>
                  <a:rPr lang="en-US" sz="4000" kern="0">
                    <a:solidFill>
                      <a:srgbClr val="DADADA">
                        <a:lumMod val="10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40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16</m:t>
                            </m:r>
                          </m:e>
                          <m:sup>
                            <m:r>
                              <a:rPr lang="en-US" sz="40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kern="0">
                    <a:solidFill>
                      <a:srgbClr val="DADADA">
                        <a:lumMod val="10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lang="en-US" sz="40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9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40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−9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4000" kern="0">
                  <a:solidFill>
                    <a:srgbClr val="DADADA">
                      <a:lumMod val="10000"/>
                    </a:srgbClr>
                  </a:solidFill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64" y="876300"/>
                <a:ext cx="15672636" cy="2436373"/>
              </a:xfrm>
              <a:prstGeom prst="rect">
                <a:avLst/>
              </a:prstGeom>
              <a:blipFill>
                <a:blip r:embed="rId3"/>
                <a:stretch>
                  <a:fillRect l="-1361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548564" y="4085392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>
              <a:defRPr/>
            </a:pPr>
            <a:r>
              <a:rPr lang="en-US" sz="3800" b="1" i="1" u="sng" kern="100">
                <a:solidFill>
                  <a:srgbClr val="C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lang="en-US" sz="3800" u="sng" kern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429000" y="5676900"/>
                <a:ext cx="4801314" cy="788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kern="0">
                    <a:solidFill>
                      <a:srgbClr val="DADADA">
                        <a:lumMod val="10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40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16</m:t>
                            </m:r>
                          </m:e>
                          <m:sup>
                            <m:r>
                              <a:rPr lang="en-US" sz="40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lang="en-US" sz="40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16</m:t>
                        </m:r>
                      </m:e>
                    </m:d>
                    <m:r>
                      <a:rPr lang="en-US" sz="40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=16</m:t>
                    </m:r>
                  </m:oMath>
                </a14:m>
                <a:r>
                  <a:rPr lang="en-US" sz="4000" kern="0">
                    <a:solidFill>
                      <a:srgbClr val="DADADA">
                        <a:lumMod val="10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</a:t>
                </a:r>
                <a:endParaRPr lang="en-US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676900"/>
                <a:ext cx="4801314" cy="788357"/>
              </a:xfrm>
              <a:prstGeom prst="rect">
                <a:avLst/>
              </a:prstGeom>
              <a:blipFill>
                <a:blip r:embed="rId4"/>
                <a:stretch>
                  <a:fillRect l="-4574" t="-538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429000" y="7523252"/>
                <a:ext cx="10445425" cy="936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18288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tabLst>
                    <a:tab pos="723900" algn="l"/>
                  </a:tabLst>
                </a:pPr>
                <a:r>
                  <a:rPr lang="en-US" sz="4000" kern="0">
                    <a:solidFill>
                      <a:srgbClr val="DADADA">
                        <a:lumMod val="10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lang="en-US" sz="40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9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40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US" sz="40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−9</m:t>
                                </m:r>
                              </m:e>
                            </m:d>
                          </m:e>
                          <m:sup>
                            <m:r>
                              <a:rPr lang="en-US" sz="40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=9+</m:t>
                    </m:r>
                    <m:d>
                      <m:dPr>
                        <m:begChr m:val="|"/>
                        <m:endChr m:val="|"/>
                        <m:ctrlPr>
                          <a:rPr lang="en-US" sz="40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lang="en-US" sz="40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−9</m:t>
                        </m:r>
                      </m:e>
                    </m:d>
                    <m:r>
                      <a:rPr lang="en-US" sz="40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lang="en-US" sz="40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9+9=18</m:t>
                    </m:r>
                  </m:oMath>
                </a14:m>
                <a:endParaRPr lang="vi-VN" sz="4000" kern="0">
                  <a:solidFill>
                    <a:srgbClr val="DADADA">
                      <a:lumMod val="10000"/>
                    </a:srgbClr>
                  </a:solidFill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7523252"/>
                <a:ext cx="10445425" cy="936860"/>
              </a:xfrm>
              <a:prstGeom prst="rect">
                <a:avLst/>
              </a:prstGeom>
              <a:blipFill>
                <a:blip r:embed="rId5"/>
                <a:stretch>
                  <a:fillRect l="-2102" b="-2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7800" y="4762500"/>
            <a:ext cx="292023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7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000" y="-182700"/>
            <a:ext cx="1586400" cy="10507800"/>
            <a:chOff x="0" y="0"/>
            <a:chExt cx="2115200" cy="1401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5185" cy="14010387"/>
            </a:xfrm>
            <a:custGeom>
              <a:avLst/>
              <a:gdLst/>
              <a:ahLst/>
              <a:cxnLst/>
              <a:rect l="l" t="t" r="r" b="b"/>
              <a:pathLst>
                <a:path w="2115185" h="14010387">
                  <a:moveTo>
                    <a:pt x="0" y="0"/>
                  </a:moveTo>
                  <a:lnTo>
                    <a:pt x="2115185" y="0"/>
                  </a:lnTo>
                  <a:lnTo>
                    <a:pt x="2115185" y="14010387"/>
                  </a:lnTo>
                  <a:lnTo>
                    <a:pt x="0" y="14010387"/>
                  </a:lnTo>
                  <a:close/>
                </a:path>
              </a:pathLst>
            </a:custGeom>
            <a:solidFill>
              <a:srgbClr val="778268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65158" y="407763"/>
                <a:ext cx="16306800" cy="2754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828800">
                  <a:lnSpc>
                    <a:spcPct val="150000"/>
                  </a:lnSpc>
                  <a:buClr>
                    <a:srgbClr val="000000"/>
                  </a:buClr>
                  <a:tabLst>
                    <a:tab pos="723900" algn="l"/>
                  </a:tabLst>
                </a:pPr>
                <a:r>
                  <a:rPr lang="en-US" sz="3800" b="1" kern="0">
                    <a:solidFill>
                      <a:srgbClr val="C6EAFF">
                        <a:lumMod val="25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Ví dụ 2.</a:t>
                </a:r>
                <a:r>
                  <a:rPr lang="vi-VN" sz="3800" b="1" kern="0">
                    <a:solidFill>
                      <a:srgbClr val="C6EAFF">
                        <a:lumMod val="25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800" kern="0">
                    <a:solidFill>
                      <a:srgbClr val="DADADA">
                        <a:lumMod val="10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Rút gọn các biểu thức sau:</a:t>
                </a:r>
              </a:p>
              <a:p>
                <a:pPr algn="just" defTabSz="1828800">
                  <a:lnSpc>
                    <a:spcPct val="150000"/>
                  </a:lnSpc>
                  <a:buClr>
                    <a:srgbClr val="000000"/>
                  </a:buClr>
                  <a:tabLst>
                    <a:tab pos="723900" algn="l"/>
                  </a:tabLst>
                </a:pPr>
                <a:r>
                  <a:rPr lang="en-US" sz="3800" kern="0">
                    <a:solidFill>
                      <a:srgbClr val="DADADA">
                        <a:lumMod val="10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US" sz="38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8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8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800" kern="0">
                    <a:solidFill>
                      <a:srgbClr val="DADADA">
                        <a:lumMod val="10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;	     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US" sz="3800" b="0" i="1" kern="0" smtClea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𝑎</m:t>
                                </m:r>
                                <m:r>
                                  <a:rPr lang="en-US" sz="38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800" i="1" ker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800" b="0" i="1" kern="0" smtClea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800" kern="0">
                    <a:solidFill>
                      <a:srgbClr val="DADADA">
                        <a:lumMod val="10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80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𝑎</m:t>
                    </m:r>
                    <m:r>
                      <a:rPr lang="en-US" sz="380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&gt;3</m:t>
                    </m:r>
                  </m:oMath>
                </a14:m>
                <a:r>
                  <a:rPr lang="en-US" sz="3800" kern="0">
                    <a:solidFill>
                      <a:srgbClr val="DADADA">
                        <a:lumMod val="10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;             c)</a:t>
                </a:r>
                <a:r>
                  <a:rPr lang="en-US" sz="3800" kern="0">
                    <a:solidFill>
                      <a:srgbClr val="DADADA">
                        <a:lumMod val="10000"/>
                      </a:srgbClr>
                    </a:solidFill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800" kern="0">
                    <a:solidFill>
                      <a:srgbClr val="DADADA">
                        <a:lumMod val="10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𝑎</m:t>
                    </m:r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&lt;0</m:t>
                    </m:r>
                  </m:oMath>
                </a14:m>
                <a:r>
                  <a:rPr lang="en-US" sz="3800" kern="0">
                    <a:solidFill>
                      <a:srgbClr val="DADADA">
                        <a:lumMod val="10000"/>
                      </a:srgbClr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lang="vi-VN" sz="3800" kern="0">
                  <a:solidFill>
                    <a:srgbClr val="DADADA">
                      <a:lumMod val="10000"/>
                    </a:srgbClr>
                  </a:solidFill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158" y="407763"/>
                <a:ext cx="16306800" cy="2754537"/>
              </a:xfrm>
              <a:prstGeom prst="rect">
                <a:avLst/>
              </a:prstGeom>
              <a:blipFill>
                <a:blip r:embed="rId3"/>
                <a:stretch>
                  <a:fillRect l="-1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965158" y="3848100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>
              <a:defRPr/>
            </a:pPr>
            <a:r>
              <a:rPr lang="en-US" sz="3800" b="1" i="1" u="sng" kern="100">
                <a:solidFill>
                  <a:srgbClr val="C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lang="en-US" sz="3800" u="sng" kern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30825" y="4674753"/>
                <a:ext cx="13175466" cy="3739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800" kern="0">
                    <a:solidFill>
                      <a:srgbClr val="DADADA">
                        <a:lumMod val="10000"/>
                      </a:srgb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US" sz="38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800" i="1" ker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800" i="1" ker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−1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&lt;0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US" sz="38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𝑎</m:t>
                                </m:r>
                                <m:r>
                                  <a:rPr lang="en-US" sz="38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800" i="1" ker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800" i="1" ker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𝑎</m:t>
                        </m:r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b="0" i="1" kern="0" smtClea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𝑎</m:t>
                    </m:r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b="0" i="1" kern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𝑎</m:t>
                    </m:r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e>
                    </m:rad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&gt;</m:t>
                    </m:r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0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𝑎</m:t>
                    </m:r>
                    <m:r>
                      <a:rPr lang="en-US" sz="3800" b="0" i="1" kern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&gt;3</m:t>
                    </m:r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825" y="4674753"/>
                <a:ext cx="13175466" cy="3739357"/>
              </a:xfrm>
              <a:prstGeom prst="rect">
                <a:avLst/>
              </a:prstGeom>
              <a:blipFill>
                <a:blip r:embed="rId4"/>
                <a:stretch>
                  <a:fillRect l="-1526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30825" y="8789553"/>
                <a:ext cx="12623575" cy="1154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6</m:t>
                            </m:r>
                          </m:sup>
                        </m:sSup>
                      </m:e>
                    </m:rad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 kern="0">
                                    <a:solidFill>
                                      <a:srgbClr val="DADADA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800" i="1" ker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i="1" ker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800" i="1" kern="0">
                                        <a:solidFill>
                                          <a:srgbClr val="DADADA">
                                            <a:lumMod val="10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  <a:sym typeface="Arial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i="1" kern="0">
                                <a:solidFill>
                                  <a:srgbClr val="DADADA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=− </m:t>
                    </m:r>
                    <m:sSup>
                      <m:sSupPr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𝑎</m:t>
                        </m:r>
                      </m:e>
                      <m:sup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𝑎</m:t>
                        </m:r>
                      </m:e>
                      <m:sup>
                        <m:r>
                          <a:rPr lang="en-US" sz="3800" i="1" ker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sup>
                    </m:sSup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&lt;0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𝑎</m:t>
                    </m:r>
                    <m:r>
                      <a:rPr lang="en-US" sz="3800" i="1" ker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&lt;0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825" y="8789553"/>
                <a:ext cx="12623575" cy="1154547"/>
              </a:xfrm>
              <a:prstGeom prst="rect">
                <a:avLst/>
              </a:prstGeom>
              <a:blipFill>
                <a:blip r:embed="rId5"/>
                <a:stretch>
                  <a:fillRect l="-1593" b="-6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1103</Words>
  <Application>Microsoft Office PowerPoint</Application>
  <PresentationFormat>Custom</PresentationFormat>
  <Paragraphs>185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Malgun Gothic</vt:lpstr>
      <vt:lpstr>Roboto</vt:lpstr>
      <vt:lpstr>Times New Roman</vt:lpstr>
      <vt:lpstr>Wingdings</vt:lpstr>
      <vt:lpstr>Cambria Math</vt:lpstr>
      <vt:lpstr>Symbol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cp:lastModifiedBy>trungduchy1980</cp:lastModifiedBy>
  <cp:revision>2</cp:revision>
  <dcterms:created xsi:type="dcterms:W3CDTF">2006-08-16T00:00:00Z</dcterms:created>
  <dcterms:modified xsi:type="dcterms:W3CDTF">2024-10-09T08:55:33Z</dcterms:modified>
  <dc:identifier>DAGNjwQwre4</dc:identifier>
</cp:coreProperties>
</file>