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280_3A2580E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570" r:id="rId3"/>
    <p:sldId id="368" r:id="rId4"/>
    <p:sldId id="591" r:id="rId5"/>
    <p:sldId id="282" r:id="rId6"/>
    <p:sldId id="258" r:id="rId7"/>
    <p:sldId id="283" r:id="rId8"/>
    <p:sldId id="631" r:id="rId9"/>
    <p:sldId id="632" r:id="rId10"/>
    <p:sldId id="573" r:id="rId11"/>
    <p:sldId id="633" r:id="rId12"/>
    <p:sldId id="634" r:id="rId13"/>
    <p:sldId id="578" r:id="rId14"/>
    <p:sldId id="640" r:id="rId15"/>
    <p:sldId id="635" r:id="rId16"/>
    <p:sldId id="636" r:id="rId17"/>
    <p:sldId id="637" r:id="rId18"/>
    <p:sldId id="638" r:id="rId19"/>
    <p:sldId id="639" r:id="rId20"/>
    <p:sldId id="616" r:id="rId21"/>
    <p:sldId id="627" r:id="rId22"/>
    <p:sldId id="628" r:id="rId23"/>
    <p:sldId id="629" r:id="rId24"/>
    <p:sldId id="579" r:id="rId25"/>
    <p:sldId id="626" r:id="rId26"/>
    <p:sldId id="381" r:id="rId27"/>
    <p:sldId id="382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3F3A873-5E73-AF47-5168-60E826C34ABE}" name="Administrator" initials="A" userId="Administrator" providerId="None"/>
  <p188:author id="{CE43127B-8C87-2F51-D46B-C4F326A373CD}" name="quyenham123a@outlook.com" initials="" userId="faca4e9bdadaf46b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000099"/>
    <a:srgbClr val="FF4FFF"/>
    <a:srgbClr val="FF93FF"/>
    <a:srgbClr val="FFECAF"/>
    <a:srgbClr val="CC00CC"/>
    <a:srgbClr val="7F7F7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8/10/relationships/authors" Target="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comments/modernComment_280_3A2580E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1C601C8-E6D7-4C4B-8F30-929410B1CE74}" authorId="{CE43127B-8C87-2F51-D46B-C4F326A373CD}" created="2024-04-15T15:43:34.445">
    <pc:sldMkLst xmlns:pc="http://schemas.microsoft.com/office/powerpoint/2013/main/command">
      <pc:docMk/>
      <pc:sldMk cId="975536352" sldId="640"/>
    </pc:sldMkLst>
    <p188:replyLst>
      <p188:reply id="{F4B5C3F7-D6FF-4C84-9D8D-93825898630A}" authorId="{13F3A873-5E73-AF47-5168-60E826C34ABE}" created="2024-04-21T14:54:46.575">
        <p188:txBody>
          <a:bodyPr/>
          <a:lstStyle/>
          <a:p>
            <a:r>
              <a:rPr lang="en-US"/>
              <a:t>Nhận xét chéo nhóm</a:t>
            </a:r>
          </a:p>
        </p188:txBody>
      </p188:reply>
    </p188:replyLst>
    <p188:txBody>
      <a:bodyPr/>
      <a:lstStyle/>
      <a:p>
        <a:r>
          <a:rPr lang="en-US"/>
          <a:t>Nếu HĐN thế này thì không có nhóm để nhận xét.
Nên cho HS HĐN hai bài còn hai bài hs HĐ cặp đôi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D7292D-5B6E-4748-BD46-8839EDC60379}" type="datetimeFigureOut">
              <a:rPr lang="en-US" smtClean="0"/>
              <a:t>7/29/2024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768A89-F29B-44A5-93B5-548F33E525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22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11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42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322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554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35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83C3DF-C15E-447E-88A6-E0F18C2B0E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5113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447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84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8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5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86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69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246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10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35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0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99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790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6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561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94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438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596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237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476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524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0095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511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AE751-BC33-4D44-9EB8-F7A13F929D3E}" type="datetimeFigureOut">
              <a:rPr lang="en-US" smtClean="0"/>
              <a:pPr/>
              <a:t>7/29/2024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54624-F2E3-46CC-90C1-ED011B4189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8B0512-9EB9-49FF-BFB3-EBC69D97D886}" type="datetimeFigureOut">
              <a:rPr lang="zh-CN" altLang="en-US" smtClean="0"/>
              <a:t>2024/7/29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F3AF3-0C61-45C9-90BF-748ECB78216E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/>
          <p:cNvSpPr txBox="1">
            <a:spLocks/>
          </p:cNvSpPr>
          <p:nvPr userDrawn="1"/>
        </p:nvSpPr>
        <p:spPr>
          <a:xfrm>
            <a:off x="6438900" y="4581753"/>
            <a:ext cx="4827814" cy="9291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</a:rPr>
              <a:t>感谢您下载包图网平台上提供的</a:t>
            </a:r>
            <a:r>
              <a:rPr lang="en-US" altLang="zh-CN" dirty="0">
                <a:solidFill>
                  <a:schemeClr val="bg1"/>
                </a:solidFill>
              </a:rPr>
              <a:t>PPT</a:t>
            </a:r>
            <a:r>
              <a:rPr lang="zh-CN" altLang="en-US" dirty="0">
                <a:solidFill>
                  <a:schemeClr val="bg1"/>
                </a:solidFill>
              </a:rPr>
              <a:t>作品，为了您和包图网以及原创作者的利益，请勿复制、传播、销售，否则将承担法律责任！包图网将对作品进行维权，按照传播下载次数进行十倍索取赔偿！</a:t>
            </a:r>
            <a:r>
              <a:rPr lang="en-US" altLang="zh-CN" dirty="0">
                <a:solidFill>
                  <a:schemeClr val="bg1"/>
                </a:solidFill>
              </a:rPr>
              <a:t>Ibaotu.com</a:t>
            </a:r>
            <a:endParaRPr lang="zh-CN" altLang="en-US" dirty="0">
              <a:solidFill>
                <a:schemeClr val="bg1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84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microsoft.com/office/2018/10/relationships/comments" Target="../comments/modernComment_280_3A2580E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lwhitebackground.com/colorful-background-images.html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12.xml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microsoft.com/office/2007/relationships/media" Target="../media/media1.mp3"/><Relationship Id="rId16" Type="http://schemas.openxmlformats.org/officeDocument/2006/relationships/image" Target="../media/image23.png"/><Relationship Id="rId20" Type="http://schemas.openxmlformats.org/officeDocument/2006/relationships/image" Target="../media/image27.png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24" Type="http://schemas.openxmlformats.org/officeDocument/2006/relationships/image" Target="../media/image30.png"/><Relationship Id="rId5" Type="http://schemas.openxmlformats.org/officeDocument/2006/relationships/image" Target="../media/image2.png"/><Relationship Id="rId15" Type="http://schemas.openxmlformats.org/officeDocument/2006/relationships/image" Target="../media/image22.png"/><Relationship Id="rId23" Type="http://schemas.openxmlformats.org/officeDocument/2006/relationships/image" Target="../media/image29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39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47.png"/><Relationship Id="rId10" Type="http://schemas.openxmlformats.org/officeDocument/2006/relationships/image" Target="../media/image35.png"/><Relationship Id="rId19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4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53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61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9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58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5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18" Type="http://schemas.openxmlformats.org/officeDocument/2006/relationships/image" Target="../media/image66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64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63.png"/><Relationship Id="rId10" Type="http://schemas.openxmlformats.org/officeDocument/2006/relationships/image" Target="../media/image35.png"/><Relationship Id="rId19" Type="http://schemas.openxmlformats.org/officeDocument/2006/relationships/image" Target="../media/image39.png"/><Relationship Id="rId4" Type="http://schemas.openxmlformats.org/officeDocument/2006/relationships/audio" Target="../media/audio2.wav"/><Relationship Id="rId9" Type="http://schemas.openxmlformats.org/officeDocument/2006/relationships/image" Target="../media/image34.png"/><Relationship Id="rId1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ỗ dành sẵn cho Nội dung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-10664" y="9"/>
            <a:ext cx="12191999" cy="6857991"/>
          </a:xfrm>
          <a:prstGeom prst="rect">
            <a:avLst/>
          </a:prstGeom>
        </p:spPr>
      </p:pic>
      <p:sp>
        <p:nvSpPr>
          <p:cNvPr id="10" name="Hộp Văn bản 9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204293" y="2386625"/>
            <a:ext cx="36342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6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9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ộp Văn bản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050" y="6150104"/>
            <a:ext cx="12179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spcAft>
                <a:spcPts val="600"/>
              </a:spcAft>
            </a:pP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</a:t>
            </a:r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2024 - 2025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A84F8C-0ABB-A3D8-A8A3-C7C7DE0C9483}"/>
              </a:ext>
            </a:extLst>
          </p:cNvPr>
          <p:cNvSpPr txBox="1"/>
          <p:nvPr/>
        </p:nvSpPr>
        <p:spPr>
          <a:xfrm>
            <a:off x="133350" y="4684437"/>
            <a:ext cx="595350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……………………….</a:t>
            </a: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……………………..</a:t>
            </a:r>
          </a:p>
          <a:p>
            <a:pPr defTabSz="914377"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……………………..</a:t>
            </a:r>
          </a:p>
        </p:txBody>
      </p:sp>
      <p:sp>
        <p:nvSpPr>
          <p:cNvPr id="4" name="Hộp Văn bản 1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3AC0B02-5D75-D7CA-3E91-F132A5C6CD6B}"/>
              </a:ext>
            </a:extLst>
          </p:cNvPr>
          <p:cNvSpPr txBox="1"/>
          <p:nvPr/>
        </p:nvSpPr>
        <p:spPr>
          <a:xfrm>
            <a:off x="-7617" y="175841"/>
            <a:ext cx="121889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  <a:p>
            <a:pPr defTabSz="914377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21438861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950602-AB2C-A981-B6F9-D1FA8A3A7B37}"/>
                  </a:ext>
                </a:extLst>
              </p:cNvPr>
              <p:cNvSpPr txBox="1"/>
              <p:nvPr/>
            </p:nvSpPr>
            <p:spPr>
              <a:xfrm>
                <a:off x="272716" y="593558"/>
                <a:ext cx="11678652" cy="45858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endParaRPr lang="en-US" sz="40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/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Phương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trình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bậc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nhất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hai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ẩn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x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, </a:t>
                </a:r>
                <a:r>
                  <a:rPr lang="es-ES" sz="4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y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là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hệ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thức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có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dạng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𝑏𝑦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" algn="just">
                  <a:lnSpc>
                    <a:spcPct val="115000"/>
                  </a:lnSpc>
                </a:pP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Trong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đó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a, b, c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là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các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số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đã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biết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, 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hoặc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≠0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635" algn="just"/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  <m:sSub>
                      <m:sSub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r>
                  <a:rPr lang="en-US" sz="4000" b="1" i="1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là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một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khẳng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định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đúng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thì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cặp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số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Arial" panose="020B0604020202020204" pitchFamily="34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được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một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………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s-E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s-E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𝑏𝑦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𝑐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950602-AB2C-A981-B6F9-D1FA8A3A7B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16" y="593558"/>
                <a:ext cx="11678652" cy="4585871"/>
              </a:xfrm>
              <a:prstGeom prst="rect">
                <a:avLst/>
              </a:prstGeom>
              <a:blipFill>
                <a:blip r:embed="rId2"/>
                <a:stretch>
                  <a:fillRect l="-1879" t="-1594" r="-1827" b="-46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7755EF1-D06E-6393-7F1C-BF4259BF483A}"/>
              </a:ext>
            </a:extLst>
          </p:cNvPr>
          <p:cNvSpPr txBox="1"/>
          <p:nvPr/>
        </p:nvSpPr>
        <p:spPr>
          <a:xfrm>
            <a:off x="7652085" y="3801979"/>
            <a:ext cx="2919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19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1F0D32-74DE-4E63-FC41-67A55458502B}"/>
                  </a:ext>
                </a:extLst>
              </p:cNvPr>
              <p:cNvSpPr txBox="1"/>
              <p:nvPr/>
            </p:nvSpPr>
            <p:spPr>
              <a:xfrm>
                <a:off x="449178" y="543899"/>
                <a:ext cx="11293643" cy="6314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2.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bậc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ẩn</a:t>
                </a:r>
                <a:endParaRPr lang="en-US" sz="36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bậc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ẩn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𝑏𝑦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𝑐</m:t>
                            </m:r>
                          </m:e>
                          <m:e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36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′</m:t>
                                </m:r>
                              </m:sup>
                            </m:sSup>
                          </m:e>
                        </m:eqArr>
                      </m:e>
                    </m:d>
                    <m:d>
                      <m:d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i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I</m:t>
                        </m:r>
                      </m:e>
                    </m:d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ở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……………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………………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bậc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ẩn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………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từng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cặp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 smtClean="0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sz="3600" i="1">
                            <a:solidFill>
                              <a:srgbClr val="FFFF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rgbClr val="FFFF00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𝐼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Giải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tìm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………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endParaRPr lang="en-US" sz="3600" dirty="0">
                  <a:solidFill>
                    <a:schemeClr val="bg1"/>
                  </a:solidFill>
                </a:endParaRPr>
              </a:p>
              <a:p>
                <a:endParaRPr lang="en-US" sz="36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51F0D32-74DE-4E63-FC41-67A5545850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178" y="543899"/>
                <a:ext cx="11293643" cy="6314101"/>
              </a:xfrm>
              <a:prstGeom prst="rect">
                <a:avLst/>
              </a:prstGeom>
              <a:blipFill>
                <a:blip r:embed="rId2"/>
                <a:stretch>
                  <a:fillRect l="-1674" t="-1544" r="-10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518AB0-E30E-657F-A486-54B6D8F7B4D3}"/>
                  </a:ext>
                </a:extLst>
              </p:cNvPr>
              <p:cNvSpPr txBox="1"/>
              <p:nvPr/>
            </p:nvSpPr>
            <p:spPr>
              <a:xfrm>
                <a:off x="4539916" y="2876310"/>
                <a:ext cx="26790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𝑎𝑥</m:t>
                      </m:r>
                      <m:r>
                        <a:rPr lang="en-US" sz="320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r>
                        <a:rPr lang="en-US" sz="320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𝑏𝑦</m:t>
                      </m:r>
                      <m:r>
                        <a:rPr lang="en-US" sz="320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r>
                        <a:rPr lang="en-US" sz="3200" i="1" smtClean="0">
                          <a:solidFill>
                            <a:srgbClr val="FFFF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𝑐</m:t>
                      </m:r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E518AB0-E30E-657F-A486-54B6D8F7B4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916" y="2876310"/>
                <a:ext cx="2679031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9365A2-22ED-3D5B-4AE8-F28DCB59F8D2}"/>
                  </a:ext>
                </a:extLst>
              </p:cNvPr>
              <p:cNvSpPr txBox="1"/>
              <p:nvPr/>
            </p:nvSpPr>
            <p:spPr>
              <a:xfrm>
                <a:off x="7628021" y="2876310"/>
                <a:ext cx="299185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𝑐</m:t>
                          </m:r>
                        </m:e>
                        <m:sup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79365A2-22ED-3D5B-4AE8-F28DCB59F8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8021" y="2876310"/>
                <a:ext cx="2991853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68FDD6EA-7D90-21B2-6F07-7E7529DEE2EF}"/>
              </a:ext>
            </a:extLst>
          </p:cNvPr>
          <p:cNvSpPr txBox="1"/>
          <p:nvPr/>
        </p:nvSpPr>
        <p:spPr>
          <a:xfrm>
            <a:off x="5710990" y="5091270"/>
            <a:ext cx="2679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tất</a:t>
            </a:r>
            <a:r>
              <a:rPr lang="en-US" sz="36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cả</a:t>
            </a:r>
            <a:endParaRPr lang="en-US" sz="360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976D24-D075-3110-0D8B-0032B3CE03F1}"/>
                  </a:ext>
                </a:extLst>
              </p:cNvPr>
              <p:cNvSpPr txBox="1"/>
              <p:nvPr/>
            </p:nvSpPr>
            <p:spPr>
              <a:xfrm>
                <a:off x="2190504" y="3983790"/>
                <a:ext cx="267903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2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5976D24-D075-3110-0D8B-0032B3CE03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0504" y="3983790"/>
                <a:ext cx="2679031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0497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LUYỆN TẬP</a:t>
            </a:r>
            <a:endParaRPr lang="en-US" sz="32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472" y="1095399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4D980-7739-44EB-AEC8-AB1889DC2156}"/>
              </a:ext>
            </a:extLst>
          </p:cNvPr>
          <p:cNvSpPr txBox="1">
            <a:spLocks/>
          </p:cNvSpPr>
          <p:nvPr/>
        </p:nvSpPr>
        <p:spPr>
          <a:xfrm>
            <a:off x="-178676" y="436546"/>
            <a:ext cx="12192000" cy="5632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PHƯƠNG TRÌNH BẬC NHẤT HAI ẨN.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 Ligh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4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89E2F-9C9F-C5C2-6B67-56CA0EDA9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821" y="786145"/>
            <a:ext cx="10515600" cy="381785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17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  <a:b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pic>
        <p:nvPicPr>
          <p:cNvPr id="4" name="Picture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6537024-2E1E-EB77-3A04-65C289C66E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42" y="-336885"/>
            <a:ext cx="3031958" cy="303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3635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5A11-4746-FF25-80ED-39954A510796}"/>
                  </a:ext>
                </a:extLst>
              </p:cNvPr>
              <p:cNvSpPr txBox="1"/>
              <p:nvPr/>
            </p:nvSpPr>
            <p:spPr>
              <a:xfrm>
                <a:off x="312821" y="225719"/>
                <a:ext cx="11566358" cy="64065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Bài 3 </a:t>
                </a:r>
                <a:r>
                  <a:rPr lang="en-US" sz="40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sgk</a:t>
                </a:r>
                <a:r>
                  <a:rPr lang="en-US" sz="40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/17</a:t>
                </a:r>
                <a:endParaRPr lang="en-US" sz="40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Nhân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dịp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Trung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doanh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bánh: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dẻo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cần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dẻo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</m:t>
                    </m:r>
                    <m:r>
                      <m:rPr>
                        <m:sty m:val="p"/>
                      </m:rPr>
                      <a:rPr lang="en-US" sz="40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nướng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dẻo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doanh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dự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sản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xuất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bánh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500</m:t>
                    </m:r>
                    <m:r>
                      <m:rPr>
                        <m:nor/>
                      </m:rPr>
                      <a:rPr lang="en-US" sz="40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kg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9975A11-4746-FF25-80ED-39954A510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821" y="225719"/>
                <a:ext cx="11566358" cy="6406562"/>
              </a:xfrm>
              <a:prstGeom prst="rect">
                <a:avLst/>
              </a:prstGeom>
              <a:blipFill>
                <a:blip r:embed="rId2"/>
                <a:stretch>
                  <a:fillRect l="-1844" t="-1142" r="-1844" b="-3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9701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F7E31E-E6B8-AB9C-1A4D-8D238591CCAB}"/>
                  </a:ext>
                </a:extLst>
              </p:cNvPr>
              <p:cNvSpPr txBox="1"/>
              <p:nvPr/>
            </p:nvSpPr>
            <p:spPr>
              <a:xfrm>
                <a:off x="184484" y="584775"/>
                <a:ext cx="11823031" cy="5775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sản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60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cần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cho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dẻo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sản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bánh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nướng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  <m:r>
                      <a:rPr lang="en-US" sz="3600" b="0" i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đường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sản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xuất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500</m:t>
                    </m:r>
                    <m:r>
                      <m:rPr>
                        <m:nor/>
                      </m:rP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kg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=500000</m:t>
                    </m:r>
                    <m:r>
                      <m:rPr>
                        <m:sty m:val="p"/>
                      </m:rPr>
                      <a:rPr lang="en-US" sz="3600" i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60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+50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36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=500000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Ví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dụ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5000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;4000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1000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;8800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3000</m:t>
                        </m:r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;6400</m:t>
                        </m:r>
                      </m:e>
                    </m:d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F7E31E-E6B8-AB9C-1A4D-8D238591C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84" y="584775"/>
                <a:ext cx="11823031" cy="5775107"/>
              </a:xfrm>
              <a:prstGeom prst="rect">
                <a:avLst/>
              </a:prstGeom>
              <a:blipFill>
                <a:blip r:embed="rId2"/>
                <a:stretch>
                  <a:fillRect l="-1546" t="-1162" r="-825" b="-3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0EE91BA-3697-EDC8-D3DB-91F34F25C61E}"/>
              </a:ext>
            </a:extLst>
          </p:cNvPr>
          <p:cNvSpPr txBox="1"/>
          <p:nvPr/>
        </p:nvSpPr>
        <p:spPr>
          <a:xfrm>
            <a:off x="4572000" y="0"/>
            <a:ext cx="22733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73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9758-D956-D007-55F9-6D0852FA6056}"/>
                  </a:ext>
                </a:extLst>
              </p:cNvPr>
              <p:cNvSpPr txBox="1"/>
              <p:nvPr/>
            </p:nvSpPr>
            <p:spPr>
              <a:xfrm>
                <a:off x="160421" y="222897"/>
                <a:ext cx="11550316" cy="64122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Bài 4 </a:t>
                </a:r>
                <a:r>
                  <a:rPr lang="en-US" sz="3600" b="1" dirty="0" err="1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sgk</a:t>
                </a:r>
                <a:r>
                  <a:rPr lang="en-US" sz="3600" b="1" dirty="0">
                    <a:solidFill>
                      <a:srgbClr val="FFFF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/18</a:t>
                </a:r>
                <a:endParaRPr lang="en-US" sz="3600" dirty="0">
                  <a:solidFill>
                    <a:srgbClr val="FFFF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Châu,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Hòa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Khang, Minh, Phong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sticker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để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trang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trí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vở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sticker: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chiếc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tổng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trả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nghìn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Gọi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sticker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loại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II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năm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mua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bậc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nhất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ẩn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">
                  <a:lnSpc>
                    <a:spcPct val="115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3;2</m:t>
                        </m:r>
                      </m:e>
                    </m:d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phải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 hay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sao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0CB59758-D956-D007-55F9-6D0852FA60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421" y="222897"/>
                <a:ext cx="11550316" cy="6412205"/>
              </a:xfrm>
              <a:prstGeom prst="rect">
                <a:avLst/>
              </a:prstGeom>
              <a:blipFill>
                <a:blip r:embed="rId2"/>
                <a:stretch>
                  <a:fillRect l="-1583" t="-1047" r="-1636" b="-26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4844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F113B7-48F1-6C17-DFC7-5928D2C8493E}"/>
                  </a:ext>
                </a:extLst>
              </p:cNvPr>
              <p:cNvSpPr txBox="1"/>
              <p:nvPr/>
            </p:nvSpPr>
            <p:spPr>
              <a:xfrm>
                <a:off x="385010" y="485950"/>
                <a:ext cx="11421979" cy="588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a)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sticker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sticker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loại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II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giá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/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tiền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</a:p>
              <a:p>
                <a:pPr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phải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trả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12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nghìn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đồng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</a:t>
                </a:r>
              </a:p>
              <a:p>
                <a:pPr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+3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𝑦</m:t>
                      </m:r>
                      <m:r>
                        <a:rPr lang="en-US" sz="32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=12</m:t>
                      </m:r>
                    </m:oMath>
                  </m:oMathPara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Mỗi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1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năm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bạn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sẽ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mua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chiếc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nên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3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=5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>
                  <a:lnSpc>
                    <a:spcPct val="115000"/>
                  </a:lnSpc>
                </a:pP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Do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có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hệ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trình</a:t>
                </a:r>
                <a:r>
                  <a:rPr lang="en-US" sz="3200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&amp;2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=12</m:t>
                            </m:r>
                          </m:e>
                          <m:e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=5</m:t>
                            </m:r>
                          </m:e>
                        </m:eqArr>
                      </m:e>
                    </m:d>
                  </m:oMath>
                </a14:m>
                <a:endParaRPr lang="en-US" sz="32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FAF113B7-48F1-6C17-DFC7-5928D2C849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010" y="485950"/>
                <a:ext cx="11421979" cy="5886099"/>
              </a:xfrm>
              <a:prstGeom prst="rect">
                <a:avLst/>
              </a:prstGeom>
              <a:blipFill>
                <a:blip r:embed="rId2"/>
                <a:stretch>
                  <a:fillRect l="-1334" t="-933" r="-1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5425ACCC-4AC4-60D8-7969-C6D8B09DF231}"/>
              </a:ext>
            </a:extLst>
          </p:cNvPr>
          <p:cNvSpPr txBox="1"/>
          <p:nvPr/>
        </p:nvSpPr>
        <p:spPr>
          <a:xfrm>
            <a:off x="4572000" y="0"/>
            <a:ext cx="22733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1E26E3-C80B-4422-5B7E-A6615BC57ACC}"/>
                  </a:ext>
                </a:extLst>
              </p:cNvPr>
              <p:cNvSpPr txBox="1"/>
              <p:nvPr/>
            </p:nvSpPr>
            <p:spPr>
              <a:xfrm>
                <a:off x="481263" y="437548"/>
                <a:ext cx="10924674" cy="49907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15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Thay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giá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=3,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𝑦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=2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vào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2.3+3.2=12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2+3=5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15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Do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</m:t>
                        </m:r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</m:t>
                        </m:r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;2</m:t>
                        </m:r>
                      </m:e>
                    </m:d>
                  </m:oMath>
                </a14:m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từng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đã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a.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91E26E3-C80B-4422-5B7E-A6615BC57A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263" y="437548"/>
                <a:ext cx="10924674" cy="4990790"/>
              </a:xfrm>
              <a:prstGeom prst="rect">
                <a:avLst/>
              </a:prstGeom>
              <a:blipFill>
                <a:blip r:embed="rId2"/>
                <a:stretch>
                  <a:fillRect l="-2009" t="-1467" r="-1953" b="-44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09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C8038AC-934B-B820-8B1A-29726BA10873}"/>
              </a:ext>
            </a:extLst>
          </p:cNvPr>
          <p:cNvSpPr txBox="1"/>
          <p:nvPr/>
        </p:nvSpPr>
        <p:spPr>
          <a:xfrm>
            <a:off x="204131" y="1344916"/>
            <a:ext cx="11832156" cy="4622804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chuẩn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buổi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130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/kg,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50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/kg.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295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3,5 kg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kilôgam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chép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514350" indent="-514350" algn="just">
              <a:lnSpc>
                <a:spcPct val="115000"/>
              </a:lnSpc>
              <a:buAutoNum type="alphaLcPeriod"/>
            </a:pP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rgbClr val="0000CC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 Cặp số ( 1,5 ; 2) có phải là nghiệm của hệ phương trình ở câu a hay không ?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组合 18">
            <a:extLst>
              <a:ext uri="{FF2B5EF4-FFF2-40B4-BE49-F238E27FC236}">
                <a16:creationId xmlns:a16="http://schemas.microsoft.com/office/drawing/2014/main" id="{E1A7581F-37E9-1CCB-062F-C9B61D2D7E2D}"/>
              </a:ext>
            </a:extLst>
          </p:cNvPr>
          <p:cNvGrpSpPr/>
          <p:nvPr/>
        </p:nvGrpSpPr>
        <p:grpSpPr>
          <a:xfrm>
            <a:off x="204131" y="737801"/>
            <a:ext cx="2590440" cy="584775"/>
            <a:chOff x="3952398" y="1589120"/>
            <a:chExt cx="3920876" cy="477644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51671574-5DEB-DBEB-BA34-86E56EA96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645" y="1619396"/>
              <a:ext cx="3580623" cy="417092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3" name="文本框 20">
              <a:extLst>
                <a:ext uri="{FF2B5EF4-FFF2-40B4-BE49-F238E27FC236}">
                  <a16:creationId xmlns:a16="http://schemas.microsoft.com/office/drawing/2014/main" id="{ECA61ED5-312E-C11F-306A-E8C748A8603F}"/>
                </a:ext>
              </a:extLst>
            </p:cNvPr>
            <p:cNvSpPr txBox="1"/>
            <p:nvPr/>
          </p:nvSpPr>
          <p:spPr>
            <a:xfrm>
              <a:off x="3952398" y="1589120"/>
              <a:ext cx="3920876" cy="4776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5sgk/18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098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570047-0C4B-697C-0A36-621A11812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37" y="1339090"/>
            <a:ext cx="11110293" cy="1463863"/>
          </a:xfrm>
        </p:spPr>
        <p:txBody>
          <a:bodyPr>
            <a:normAutofit fontScale="90000"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1. PHƯƠNG TRÌNH BẬC NHẤT HAI ẨN. HỆ HAI PHƯƠNG TRÌNH BẬC NHẤT HAI ẨN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0966A0B-CCC3-E8DD-2DB9-5FDCAFE2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1001" y="2706844"/>
            <a:ext cx="1393963" cy="531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Google Shape;54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D0DC559-E816-6894-91E5-58A8531C223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81300" y="64328"/>
            <a:ext cx="2410700" cy="340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53;p8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DE7E48-2BD0-5D2B-40A4-2A6D3FFB140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" y="4282651"/>
            <a:ext cx="3308475" cy="257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0E9D86-FFCE-1225-743D-3C31A8BD48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31394">
            <a:off x="7436249" y="3067771"/>
            <a:ext cx="3194131" cy="3194131"/>
          </a:xfrm>
          <a:prstGeom prst="rect">
            <a:avLst/>
          </a:prstGeom>
        </p:spPr>
      </p:pic>
      <p:pic>
        <p:nvPicPr>
          <p:cNvPr id="7" name="Graphic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F4B61C0-993C-71AA-2BF5-84BC50CFAF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8889495">
            <a:off x="7963640" y="4019899"/>
            <a:ext cx="1574403" cy="1574403"/>
          </a:xfrm>
          <a:prstGeom prst="rect">
            <a:avLst/>
          </a:prstGeom>
        </p:spPr>
      </p:pic>
      <p:pic>
        <p:nvPicPr>
          <p:cNvPr id="8" name="Graphic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153854D-C107-5F14-99E6-EAEC58D8B0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0520790">
            <a:off x="8697815" y="4126106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91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EF3BE10-DD7A-370A-DBD9-3636035E3A3F}"/>
              </a:ext>
            </a:extLst>
          </p:cNvPr>
          <p:cNvSpPr txBox="1"/>
          <p:nvPr/>
        </p:nvSpPr>
        <p:spPr>
          <a:xfrm>
            <a:off x="318052" y="584775"/>
            <a:ext cx="11757991" cy="6668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Ngọc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mua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tổng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3,5 kg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  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+ 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= 3,5</a:t>
            </a:r>
          </a:p>
          <a:p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Bác Ngọc đã chi 295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nghìn đồng mua 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 loại thực phẩm nên ta có phương trình  </a:t>
            </a:r>
          </a:p>
          <a:p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                                    130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x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+ 50</a:t>
            </a:r>
            <a:r>
              <a:rPr lang="en-US" sz="3000" i="1" dirty="0">
                <a:solidFill>
                  <a:schemeClr val="bg1"/>
                </a:solidFill>
                <a:latin typeface="Times New Roman" panose="02020603050405020304" pitchFamily="18" charset="0"/>
              </a:rPr>
              <a:t>y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</a:rPr>
              <a:t> = 295</a:t>
            </a:r>
          </a:p>
          <a:p>
            <a:pPr>
              <a:lnSpc>
                <a:spcPct val="115000"/>
              </a:lnSpc>
            </a:pP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Thay </a:t>
            </a:r>
            <a:r>
              <a:rPr lang="en-US" sz="3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1,5; </a:t>
            </a:r>
            <a:r>
              <a:rPr lang="en-US" sz="30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2 </a:t>
            </a: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 từng phương trình của hệ </a:t>
            </a:r>
          </a:p>
          <a:p>
            <a:pPr>
              <a:lnSpc>
                <a:spcPct val="115000"/>
              </a:lnSpc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1,5 + 2 = 3,5</a:t>
            </a:r>
          </a:p>
          <a:p>
            <a:pPr>
              <a:lnSpc>
                <a:spcPct val="115000"/>
              </a:lnSpc>
            </a:pPr>
            <a:r>
              <a:rPr lang="en-US" sz="3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130 . </a:t>
            </a: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1,5 + 50 . 2 = 295</a:t>
            </a:r>
          </a:p>
          <a:p>
            <a:pPr>
              <a:lnSpc>
                <a:spcPct val="115000"/>
              </a:lnSpc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en-US" sz="30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ặp số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(1,5 ; 2)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 nghiệm của hệ phương trình ở câu a</a:t>
            </a:r>
            <a:endParaRPr lang="en-US" sz="30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3868E7-20E6-A76A-ABF0-07FA18AA6263}"/>
              </a:ext>
            </a:extLst>
          </p:cNvPr>
          <p:cNvSpPr txBox="1"/>
          <p:nvPr/>
        </p:nvSpPr>
        <p:spPr>
          <a:xfrm>
            <a:off x="4572000" y="0"/>
            <a:ext cx="22733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1A7B21B5-A2F9-0F30-8BAB-14C9EA613FD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3267436"/>
              </p:ext>
            </p:extLst>
          </p:nvPr>
        </p:nvGraphicFramePr>
        <p:xfrm>
          <a:off x="5008280" y="3095459"/>
          <a:ext cx="3072993" cy="11706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666880" imgH="1015920" progId="Equation.DSMT4">
                  <p:embed/>
                </p:oleObj>
              </mc:Choice>
              <mc:Fallback>
                <p:oleObj name="Equation" r:id="rId2" imgW="2666880" imgH="1015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008280" y="3095459"/>
                        <a:ext cx="3072993" cy="11706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37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6C8038AC-934B-B820-8B1A-29726BA10873}"/>
              </a:ext>
            </a:extLst>
          </p:cNvPr>
          <p:cNvSpPr txBox="1"/>
          <p:nvPr/>
        </p:nvSpPr>
        <p:spPr>
          <a:xfrm>
            <a:off x="243826" y="1013323"/>
            <a:ext cx="11783738" cy="5844677"/>
          </a:xfrm>
          <a:prstGeom prst="rect">
            <a:avLst/>
          </a:prstGeom>
          <a:noFill/>
          <a:ln w="2857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dự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85 kg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50 kg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lvl="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a. Viết hệ phương trình bậc nhất hai ẩn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/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b. Cặp 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 (100 ; 50) 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 phải là nghiệm của hệ phương trình ở câu a hay không ?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sao</a:t>
            </a:r>
            <a:r>
              <a:rPr lang="en-US" sz="28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  <p:grpSp>
        <p:nvGrpSpPr>
          <p:cNvPr id="21" name="组合 18">
            <a:extLst>
              <a:ext uri="{FF2B5EF4-FFF2-40B4-BE49-F238E27FC236}">
                <a16:creationId xmlns:a16="http://schemas.microsoft.com/office/drawing/2014/main" id="{E1A7581F-37E9-1CCB-062F-C9B61D2D7E2D}"/>
              </a:ext>
            </a:extLst>
          </p:cNvPr>
          <p:cNvGrpSpPr/>
          <p:nvPr/>
        </p:nvGrpSpPr>
        <p:grpSpPr>
          <a:xfrm>
            <a:off x="343278" y="134102"/>
            <a:ext cx="2365642" cy="584775"/>
            <a:chOff x="4185645" y="1558845"/>
            <a:chExt cx="3580623" cy="477644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51671574-5DEB-DBEB-BA34-86E56EA96B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5645" y="1619396"/>
              <a:ext cx="3580623" cy="417092"/>
            </a:xfrm>
            <a:custGeom>
              <a:avLst/>
              <a:gdLst>
                <a:gd name="T0" fmla="*/ 3696 w 3696"/>
                <a:gd name="T1" fmla="*/ 364 h 364"/>
                <a:gd name="T2" fmla="*/ 0 w 3696"/>
                <a:gd name="T3" fmla="*/ 364 h 364"/>
                <a:gd name="T4" fmla="*/ 163 w 3696"/>
                <a:gd name="T5" fmla="*/ 183 h 364"/>
                <a:gd name="T6" fmla="*/ 0 w 3696"/>
                <a:gd name="T7" fmla="*/ 0 h 364"/>
                <a:gd name="T8" fmla="*/ 3696 w 3696"/>
                <a:gd name="T9" fmla="*/ 0 h 364"/>
                <a:gd name="T10" fmla="*/ 3502 w 3696"/>
                <a:gd name="T11" fmla="*/ 183 h 364"/>
                <a:gd name="T12" fmla="*/ 3696 w 3696"/>
                <a:gd name="T13" fmla="*/ 364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96" h="364">
                  <a:moveTo>
                    <a:pt x="3696" y="364"/>
                  </a:moveTo>
                  <a:lnTo>
                    <a:pt x="0" y="364"/>
                  </a:lnTo>
                  <a:lnTo>
                    <a:pt x="163" y="183"/>
                  </a:lnTo>
                  <a:lnTo>
                    <a:pt x="0" y="0"/>
                  </a:lnTo>
                  <a:lnTo>
                    <a:pt x="3696" y="0"/>
                  </a:lnTo>
                  <a:lnTo>
                    <a:pt x="3502" y="183"/>
                  </a:lnTo>
                  <a:lnTo>
                    <a:pt x="3696" y="364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241300" dist="38100" dir="5400000" algn="t" rotWithShape="0">
                <a:prstClr val="black">
                  <a:alpha val="40000"/>
                </a:prst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400"/>
            </a:p>
          </p:txBody>
        </p:sp>
        <p:sp>
          <p:nvSpPr>
            <p:cNvPr id="23" name="文本框 20">
              <a:extLst>
                <a:ext uri="{FF2B5EF4-FFF2-40B4-BE49-F238E27FC236}">
                  <a16:creationId xmlns:a16="http://schemas.microsoft.com/office/drawing/2014/main" id="{ECA61ED5-312E-C11F-306A-E8C748A8603F}"/>
                </a:ext>
              </a:extLst>
            </p:cNvPr>
            <p:cNvSpPr txBox="1"/>
            <p:nvPr/>
          </p:nvSpPr>
          <p:spPr>
            <a:xfrm>
              <a:off x="4308847" y="1558845"/>
              <a:ext cx="3334217" cy="477644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200" b="1" dirty="0" err="1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32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 6sgk/18</a:t>
              </a:r>
              <a:endParaRPr lang="zh-CN" alt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DC280C6-1BC9-0370-06F5-B99485BAB1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437365"/>
              </p:ext>
            </p:extLst>
          </p:nvPr>
        </p:nvGraphicFramePr>
        <p:xfrm>
          <a:off x="1877400" y="2185361"/>
          <a:ext cx="7938052" cy="1706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9391">
                  <a:extLst>
                    <a:ext uri="{9D8B030D-6E8A-4147-A177-3AD203B41FA5}">
                      <a16:colId xmlns:a16="http://schemas.microsoft.com/office/drawing/2014/main" val="3925705626"/>
                    </a:ext>
                  </a:extLst>
                </a:gridCol>
                <a:gridCol w="1961322">
                  <a:extLst>
                    <a:ext uri="{9D8B030D-6E8A-4147-A177-3AD203B41FA5}">
                      <a16:colId xmlns:a16="http://schemas.microsoft.com/office/drawing/2014/main" val="886219959"/>
                    </a:ext>
                  </a:extLst>
                </a:gridCol>
                <a:gridCol w="2067339">
                  <a:extLst>
                    <a:ext uri="{9D8B030D-6E8A-4147-A177-3AD203B41FA5}">
                      <a16:colId xmlns:a16="http://schemas.microsoft.com/office/drawing/2014/main" val="363957807"/>
                    </a:ext>
                  </a:extLst>
                </a:gridCol>
              </a:tblGrid>
              <a:tr h="5878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Sơn vàng</a:t>
                      </a:r>
                      <a:endParaRPr lang="en-US" sz="2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98817337"/>
                  </a:ext>
                </a:extLst>
              </a:tr>
              <a:tr h="3459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0,6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5597976"/>
                  </a:ext>
                </a:extLst>
              </a:tr>
              <a:tr h="3459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0,5</a:t>
                      </a:r>
                      <a:endParaRPr lang="en-US" sz="28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64126150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73FDAC-2438-C1D9-4CC9-789DDAB3DB3B}"/>
              </a:ext>
            </a:extLst>
          </p:cNvPr>
          <p:cNvCxnSpPr>
            <a:cxnSpLocks/>
          </p:cNvCxnSpPr>
          <p:nvPr/>
        </p:nvCxnSpPr>
        <p:spPr>
          <a:xfrm>
            <a:off x="1877400" y="2185361"/>
            <a:ext cx="3860791" cy="92240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2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F9F0EBF-0DF6-9787-F7D4-04947F8D6339}"/>
              </a:ext>
            </a:extLst>
          </p:cNvPr>
          <p:cNvSpPr txBox="1"/>
          <p:nvPr/>
        </p:nvSpPr>
        <p:spPr>
          <a:xfrm>
            <a:off x="4572000" y="0"/>
            <a:ext cx="2273364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BBBC30-F7C9-27E6-B889-F4E995B281A6}"/>
              </a:ext>
            </a:extLst>
          </p:cNvPr>
          <p:cNvSpPr txBox="1"/>
          <p:nvPr/>
        </p:nvSpPr>
        <p:spPr>
          <a:xfrm>
            <a:off x="238539" y="584775"/>
            <a:ext cx="11410122" cy="6842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85kg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loại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0,6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+ 0,5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85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 dụng 50kg sơn Vàng để sơn hai loại sản phẩm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nên ta có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0,3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+ 0,4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50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100 ;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= 50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0,6 . 100 + 0,5 . 50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85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0,3 . 100 + 0,4 . 50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 50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Vậy cặp số (100 ; </a:t>
            </a:r>
            <a:r>
              <a:rPr lang="en-US" sz="3200" dirty="0">
                <a:solidFill>
                  <a:prstClr val="white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nghiệm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hệ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a</a:t>
            </a:r>
          </a:p>
          <a:p>
            <a:pPr>
              <a:lnSpc>
                <a:spcPct val="115000"/>
              </a:lnSpc>
            </a:pP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A6A585BE-C44E-80AE-740C-0B5491EAF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04E2C7C-0077-AFD1-6CB8-B2B795FB84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8337471"/>
              </p:ext>
            </p:extLst>
          </p:nvPr>
        </p:nvGraphicFramePr>
        <p:xfrm>
          <a:off x="5144399" y="3152845"/>
          <a:ext cx="2886419" cy="1183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2565360" imgH="1015920" progId="Equation.DSMT4">
                  <p:embed/>
                </p:oleObj>
              </mc:Choice>
              <mc:Fallback>
                <p:oleObj name="Equation" r:id="rId2" imgW="2565360" imgH="101592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4399" y="3152845"/>
                        <a:ext cx="2886419" cy="11831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923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F992ADA-2F99-674B-DB6D-A8A7B9009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485" y="2177937"/>
            <a:ext cx="4075045" cy="78528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VẬN DỤNG</a:t>
            </a:r>
          </a:p>
        </p:txBody>
      </p:sp>
      <p:cxnSp>
        <p:nvCxnSpPr>
          <p:cNvPr id="51" name="Straight Connector 5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6D6C259-9F67-D398-3D9B-EEE8F0C327FD}"/>
              </a:ext>
            </a:extLst>
          </p:cNvPr>
          <p:cNvCxnSpPr/>
          <p:nvPr/>
        </p:nvCxnSpPr>
        <p:spPr>
          <a:xfrm>
            <a:off x="682486" y="2970840"/>
            <a:ext cx="4075044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653A930-4926-CD90-62F7-3503A3AFE6F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352" y="2026548"/>
            <a:ext cx="3643624" cy="243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C86D1D-AD22-9BC4-B848-6D801537F135}"/>
              </a:ext>
            </a:extLst>
          </p:cNvPr>
          <p:cNvSpPr txBox="1">
            <a:spLocks/>
          </p:cNvSpPr>
          <p:nvPr/>
        </p:nvSpPr>
        <p:spPr>
          <a:xfrm>
            <a:off x="578194" y="3242445"/>
            <a:ext cx="4179336" cy="78528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Tx/>
              <a:buChar char="-"/>
            </a:pPr>
            <a:endParaRPr lang="en-US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8E5392-DA67-AFF5-AF8E-860281641E35}"/>
              </a:ext>
            </a:extLst>
          </p:cNvPr>
          <p:cNvSpPr txBox="1">
            <a:spLocks/>
          </p:cNvSpPr>
          <p:nvPr/>
        </p:nvSpPr>
        <p:spPr>
          <a:xfrm>
            <a:off x="-92766" y="71349"/>
            <a:ext cx="12192000" cy="11120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</a:t>
            </a:r>
            <a:r>
              <a:rPr lang="vi-V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TRÌNH BẬC NHẤT HAI ẨN. HỆ HAI PHƯƠNG TRÌNH BẬC NHẤT HAI ẨN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58ED0-5B2B-D88F-BAF4-1A8E05753DA6}"/>
              </a:ext>
            </a:extLst>
          </p:cNvPr>
          <p:cNvSpPr txBox="1"/>
          <p:nvPr/>
        </p:nvSpPr>
        <p:spPr>
          <a:xfrm>
            <a:off x="578194" y="3077157"/>
            <a:ext cx="61406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qua ví dụ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đa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̃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học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vào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43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2632DF5-F22D-38D8-401B-C351BA6DB649}"/>
              </a:ext>
            </a:extLst>
          </p:cNvPr>
          <p:cNvSpPr txBox="1"/>
          <p:nvPr/>
        </p:nvSpPr>
        <p:spPr>
          <a:xfrm>
            <a:off x="1015515" y="595361"/>
            <a:ext cx="9254920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32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mươi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chẵn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chó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chó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x, y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A2D18FD-34CB-1BF2-6C6B-CD56637754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7382" r="20120" b="2"/>
          <a:stretch/>
        </p:blipFill>
        <p:spPr>
          <a:xfrm>
            <a:off x="9023972" y="117769"/>
            <a:ext cx="2969246" cy="2969246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7" name="Picture 6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609F60-5A02-19B1-1254-C6493A5893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759" y="251105"/>
            <a:ext cx="2327672" cy="23276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4BC5C2-62B5-30AD-9283-E52F1B39307F}"/>
              </a:ext>
            </a:extLst>
          </p:cNvPr>
          <p:cNvSpPr txBox="1"/>
          <p:nvPr/>
        </p:nvSpPr>
        <p:spPr>
          <a:xfrm>
            <a:off x="1015515" y="5738191"/>
            <a:ext cx="8817598" cy="58477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cáo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83655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8ACB5EE-A090-077A-3735-B1A142BA828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241" b="27407"/>
          <a:stretch/>
        </p:blipFill>
        <p:spPr>
          <a:xfrm rot="5400000" flipH="1">
            <a:off x="7474965" y="-941641"/>
            <a:ext cx="5153804" cy="70370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sp>
        <p:nvSpPr>
          <p:cNvPr id="4" name="Rectangle: Rounded Corners 3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0AE8C0B-F0B3-F38F-9134-38AB8564D00A}"/>
              </a:ext>
            </a:extLst>
          </p:cNvPr>
          <p:cNvSpPr/>
          <p:nvPr/>
        </p:nvSpPr>
        <p:spPr>
          <a:xfrm>
            <a:off x="89073" y="2510927"/>
            <a:ext cx="5569605" cy="918073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467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 </a:t>
            </a:r>
            <a:r>
              <a:rPr kumimoji="0" lang="en-US" sz="3467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 </a:t>
            </a:r>
            <a:r>
              <a:rPr lang="en-US" sz="3467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NHÀ</a:t>
            </a:r>
            <a:endParaRPr kumimoji="0" lang="en-US" sz="3467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TextBox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93BB5D9-B701-B99A-B334-6D8023462F41}"/>
              </a:ext>
            </a:extLst>
          </p:cNvPr>
          <p:cNvSpPr txBox="1"/>
          <p:nvPr/>
        </p:nvSpPr>
        <p:spPr>
          <a:xfrm>
            <a:off x="258237" y="3716794"/>
            <a:ext cx="11588020" cy="2666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GV: Nhắc nhở: Học kĩ lí thuyết, xem lại các bài toán, bài tập theo SGK đã làm ở lớp.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Làm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bài tập trong SGK.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vi-VN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Xem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PT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bậc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nhất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ẩn</a:t>
            </a:r>
            <a:endParaRPr lang="en-US" sz="3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58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1AEEBF-BFA7-40E1-50ED-E47FC2B6DA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8473" y="-672150"/>
            <a:ext cx="4763527" cy="4041315"/>
          </a:xfrm>
          <a:prstGeom prst="rect">
            <a:avLst/>
          </a:prstGeom>
        </p:spPr>
      </p:pic>
      <p:sp>
        <p:nvSpPr>
          <p:cNvPr id="5" name="文本框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B3E0154-A4F4-4F64-810A-E5FEE04588D9}"/>
              </a:ext>
            </a:extLst>
          </p:cNvPr>
          <p:cNvSpPr txBox="1"/>
          <p:nvPr/>
        </p:nvSpPr>
        <p:spPr>
          <a:xfrm>
            <a:off x="1916794" y="1348507"/>
            <a:ext cx="82225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CHÀO TẠM BIỆT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  <a:sym typeface="Arial"/>
              </a:rPr>
              <a:t>VÀ CHÚC CÁC CON HỌC TỐT!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图片 2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5C743F1-E5D9-B753-2896-8C00F278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87"/>
          <a:stretch/>
        </p:blipFill>
        <p:spPr>
          <a:xfrm>
            <a:off x="8086725" y="-256685"/>
            <a:ext cx="4105275" cy="1927486"/>
          </a:xfrm>
          <a:custGeom>
            <a:avLst/>
            <a:gdLst>
              <a:gd name="connsiteX0" fmla="*/ 0 w 10489406"/>
              <a:gd name="connsiteY0" fmla="*/ 0 h 4924926"/>
              <a:gd name="connsiteX1" fmla="*/ 10489406 w 10489406"/>
              <a:gd name="connsiteY1" fmla="*/ 0 h 4924926"/>
              <a:gd name="connsiteX2" fmla="*/ 10489406 w 10489406"/>
              <a:gd name="connsiteY2" fmla="*/ 4924926 h 4924926"/>
              <a:gd name="connsiteX3" fmla="*/ 3121009 w 10489406"/>
              <a:gd name="connsiteY3" fmla="*/ 4924926 h 4924926"/>
              <a:gd name="connsiteX4" fmla="*/ 3140441 w 10489406"/>
              <a:gd name="connsiteY4" fmla="*/ 4862327 h 4924926"/>
              <a:gd name="connsiteX5" fmla="*/ 3155759 w 10489406"/>
              <a:gd name="connsiteY5" fmla="*/ 4710374 h 4924926"/>
              <a:gd name="connsiteX6" fmla="*/ 2401780 w 10489406"/>
              <a:gd name="connsiteY6" fmla="*/ 3956395 h 4924926"/>
              <a:gd name="connsiteX7" fmla="*/ 1647801 w 10489406"/>
              <a:gd name="connsiteY7" fmla="*/ 4710374 h 4924926"/>
              <a:gd name="connsiteX8" fmla="*/ 1663119 w 10489406"/>
              <a:gd name="connsiteY8" fmla="*/ 4862327 h 4924926"/>
              <a:gd name="connsiteX9" fmla="*/ 1682551 w 10489406"/>
              <a:gd name="connsiteY9" fmla="*/ 4924926 h 4924926"/>
              <a:gd name="connsiteX10" fmla="*/ 0 w 10489406"/>
              <a:gd name="connsiteY10" fmla="*/ 4924926 h 4924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89406" h="4924926">
                <a:moveTo>
                  <a:pt x="0" y="0"/>
                </a:moveTo>
                <a:lnTo>
                  <a:pt x="10489406" y="0"/>
                </a:lnTo>
                <a:lnTo>
                  <a:pt x="10489406" y="4924926"/>
                </a:lnTo>
                <a:lnTo>
                  <a:pt x="3121009" y="4924926"/>
                </a:lnTo>
                <a:lnTo>
                  <a:pt x="3140441" y="4862327"/>
                </a:lnTo>
                <a:cubicBezTo>
                  <a:pt x="3150485" y="4813245"/>
                  <a:pt x="3155759" y="4762426"/>
                  <a:pt x="3155759" y="4710374"/>
                </a:cubicBezTo>
                <a:cubicBezTo>
                  <a:pt x="3155759" y="4293963"/>
                  <a:pt x="2818191" y="3956395"/>
                  <a:pt x="2401780" y="3956395"/>
                </a:cubicBezTo>
                <a:cubicBezTo>
                  <a:pt x="1985369" y="3956395"/>
                  <a:pt x="1647801" y="4293963"/>
                  <a:pt x="1647801" y="4710374"/>
                </a:cubicBezTo>
                <a:cubicBezTo>
                  <a:pt x="1647801" y="4762426"/>
                  <a:pt x="1653076" y="4813245"/>
                  <a:pt x="1663119" y="4862327"/>
                </a:cubicBezTo>
                <a:lnTo>
                  <a:pt x="1682551" y="4924926"/>
                </a:lnTo>
                <a:lnTo>
                  <a:pt x="0" y="4924926"/>
                </a:lnTo>
                <a:close/>
              </a:path>
            </a:pathLst>
          </a:custGeom>
          <a:effectLst>
            <a:outerShdw blurRad="254000" dist="38100" dir="8100000" algn="tr" rotWithShape="0">
              <a:prstClr val="black">
                <a:alpha val="30000"/>
              </a:prstClr>
            </a:outerShdw>
          </a:effectLst>
        </p:spPr>
      </p:pic>
      <p:pic>
        <p:nvPicPr>
          <p:cNvPr id="7" name="Picture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EE1C1A-7A71-5267-28F7-9084B2A9EE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452"/>
          <a:stretch/>
        </p:blipFill>
        <p:spPr bwMode="auto">
          <a:xfrm>
            <a:off x="3002295" y="2860234"/>
            <a:ext cx="6204010" cy="363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4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124354" y="2484509"/>
            <a:ext cx="230844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Mở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đầu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Hình ảnh 5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01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79395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690"/>
            <a:ext cx="12215465" cy="687119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1"/>
            <a:ext cx="12215464" cy="687119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60" y="-1"/>
            <a:ext cx="8075929" cy="550427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7798">
            <a:off x="7676675" y="1579870"/>
            <a:ext cx="787224" cy="46741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096" y="-49981"/>
            <a:ext cx="7131981" cy="54281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48" y="3266558"/>
            <a:ext cx="762091" cy="85523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816" y="2334638"/>
            <a:ext cx="1777771" cy="309933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6275" y="165187"/>
            <a:ext cx="916711" cy="1148606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-1" y="4850426"/>
            <a:ext cx="12212988" cy="2018081"/>
            <a:chOff x="-1" y="4850426"/>
            <a:chExt cx="12212988" cy="2018081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762" y="4850426"/>
              <a:ext cx="8460115" cy="2018081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5039804"/>
              <a:ext cx="12212988" cy="182870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31" y="5033630"/>
            <a:ext cx="2017147" cy="16516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7"/>
          <a:stretch/>
        </p:blipFill>
        <p:spPr>
          <a:xfrm>
            <a:off x="3828885" y="3781511"/>
            <a:ext cx="4733391" cy="28411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281" y="3308884"/>
            <a:ext cx="1185801" cy="8249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72" y="519967"/>
            <a:ext cx="1003254" cy="1540711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895761" y="374633"/>
            <a:ext cx="6153849" cy="304698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G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A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M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E</a:t>
            </a: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BÓNG BAY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  <a:cs typeface="+mn-cs"/>
            </a:endParaRPr>
          </a:p>
        </p:txBody>
      </p:sp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3A3FB362-28C3-4373-9EDB-7588AAB7F3F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79" b="30391"/>
          <a:stretch/>
        </p:blipFill>
        <p:spPr>
          <a:xfrm rot="2120245">
            <a:off x="640692" y="3994484"/>
            <a:ext cx="1644791" cy="1338766"/>
          </a:xfrm>
          <a:prstGeom prst="rect">
            <a:avLst/>
          </a:prstGeom>
        </p:spPr>
      </p:pic>
      <p:pic>
        <p:nvPicPr>
          <p:cNvPr id="25" name="Picture 24" descr="A picture containing drawing, light&#10;&#10;Description automatically generated">
            <a:extLst>
              <a:ext uri="{FF2B5EF4-FFF2-40B4-BE49-F238E27FC236}">
                <a16:creationId xmlns:a16="http://schemas.microsoft.com/office/drawing/2014/main" id="{54ED17D8-1F66-4B33-9DCE-31F4D879C3B8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622">
            <a:off x="2098600" y="1347604"/>
            <a:ext cx="1269898" cy="1269898"/>
          </a:xfrm>
          <a:prstGeom prst="rect">
            <a:avLst/>
          </a:prstGeom>
        </p:spPr>
      </p:pic>
      <p:pic>
        <p:nvPicPr>
          <p:cNvPr id="26" name="Picture 25" descr="A picture containing light&#10;&#10;Description automatically generated">
            <a:extLst>
              <a:ext uri="{FF2B5EF4-FFF2-40B4-BE49-F238E27FC236}">
                <a16:creationId xmlns:a16="http://schemas.microsoft.com/office/drawing/2014/main" id="{6F680C5E-CBF1-4F3D-A816-C889D1D02CF1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6442">
            <a:off x="10100345" y="4945482"/>
            <a:ext cx="1708768" cy="170876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00053021-24A8-4D95-A4AB-AEE8E46E9C1D}"/>
              </a:ext>
            </a:extLst>
          </p:cNvPr>
          <p:cNvGrpSpPr/>
          <p:nvPr/>
        </p:nvGrpSpPr>
        <p:grpSpPr>
          <a:xfrm>
            <a:off x="7358948" y="-73900"/>
            <a:ext cx="4044696" cy="4044696"/>
            <a:chOff x="7515135" y="377711"/>
            <a:chExt cx="4044696" cy="4044696"/>
          </a:xfrm>
        </p:grpSpPr>
        <p:pic>
          <p:nvPicPr>
            <p:cNvPr id="27" name="Picture 26" descr="A picture containing drawing&#10;&#10;Description automatically generated">
              <a:hlinkClick r:id="rId22" action="ppaction://hlinksldjump"/>
              <a:extLst>
                <a:ext uri="{FF2B5EF4-FFF2-40B4-BE49-F238E27FC236}">
                  <a16:creationId xmlns:a16="http://schemas.microsoft.com/office/drawing/2014/main" id="{40857DD9-96F9-4E1F-9E01-6CFFF791D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6701">
              <a:off x="7515135" y="377711"/>
              <a:ext cx="4044696" cy="4044696"/>
            </a:xfrm>
            <a:prstGeom prst="rect">
              <a:avLst/>
            </a:prstGeom>
          </p:spPr>
        </p:pic>
        <p:sp>
          <p:nvSpPr>
            <p:cNvPr id="2" name="Rectangle 1">
              <a:hlinkClick r:id="rId22" action="ppaction://hlinksldjump"/>
              <a:extLst>
                <a:ext uri="{FF2B5EF4-FFF2-40B4-BE49-F238E27FC236}">
                  <a16:creationId xmlns:a16="http://schemas.microsoft.com/office/drawing/2014/main" id="{FDDB5817-641D-45C5-B1ED-3305C9E56C04}"/>
                </a:ext>
              </a:extLst>
            </p:cNvPr>
            <p:cNvSpPr/>
            <p:nvPr/>
          </p:nvSpPr>
          <p:spPr>
            <a:xfrm>
              <a:off x="9315297" y="1424029"/>
              <a:ext cx="1273104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glow rad="101600">
                      <a:prstClr val="black">
                        <a:alpha val="60000"/>
                      </a:prstClr>
                    </a:glow>
                  </a:effectLst>
                  <a:uLnTx/>
                  <a:uFillTx/>
                  <a:latin typeface="DPT Hotel Oriental" panose="02000500000000000000" pitchFamily="2" charset="0"/>
                  <a:ea typeface="+mn-ea"/>
                  <a:cs typeface="+mn-cs"/>
                </a:rPr>
                <a:t>PLAY</a:t>
              </a:r>
            </a:p>
          </p:txBody>
        </p:sp>
      </p:grpSp>
      <p:pic>
        <p:nvPicPr>
          <p:cNvPr id="31" name="5d09e0ee8b4a2">
            <a:hlinkClick r:id="" action="ppaction://media"/>
            <a:extLst>
              <a:ext uri="{FF2B5EF4-FFF2-40B4-BE49-F238E27FC236}">
                <a16:creationId xmlns:a16="http://schemas.microsoft.com/office/drawing/2014/main" id="{24E219B4-5E65-4206-867B-E81C02BF3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4"/>
                </p14:media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609600" y="74671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36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174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14" y="-923925"/>
            <a:ext cx="1199551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355376" y="3889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  <a:cs typeface="+mn-cs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A4821A41-D938-4063-B11F-C2DE00667AB6}"/>
              </a:ext>
            </a:extLst>
          </p:cNvPr>
          <p:cNvSpPr/>
          <p:nvPr/>
        </p:nvSpPr>
        <p:spPr>
          <a:xfrm>
            <a:off x="765099" y="1734988"/>
            <a:ext cx="9469763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/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/>
              <p:nvPr/>
            </p:nvSpPr>
            <p:spPr>
              <a:xfrm>
                <a:off x="765099" y="2920547"/>
                <a:ext cx="422455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99" y="2920547"/>
                <a:ext cx="4224559" cy="584775"/>
              </a:xfrm>
              <a:prstGeom prst="rect">
                <a:avLst/>
              </a:prstGeom>
              <a:blipFill>
                <a:blip r:embed="rId14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/>
              <p:nvPr/>
            </p:nvSpPr>
            <p:spPr>
              <a:xfrm>
                <a:off x="5621575" y="2597477"/>
                <a:ext cx="3645053" cy="110164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.  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200" i="1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1575" y="2597477"/>
                <a:ext cx="3645053" cy="110164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/>
              <p:nvPr/>
            </p:nvSpPr>
            <p:spPr>
              <a:xfrm>
                <a:off x="1208326" y="4355331"/>
                <a:ext cx="3338103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8326" y="4355331"/>
                <a:ext cx="3338103" cy="584775"/>
              </a:xfrm>
              <a:prstGeom prst="rect">
                <a:avLst/>
              </a:prstGeom>
              <a:blipFill>
                <a:blip r:embed="rId1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/>
              <p:nvPr/>
            </p:nvSpPr>
            <p:spPr>
              <a:xfrm>
                <a:off x="5832912" y="4436265"/>
                <a:ext cx="3528280" cy="59933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rad>
                    <m:r>
                      <a:rPr lang="en-US" sz="3200" i="1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2912" y="4436265"/>
                <a:ext cx="3528280" cy="599331"/>
              </a:xfrm>
              <a:prstGeom prst="rect">
                <a:avLst/>
              </a:prstGeom>
              <a:blipFill>
                <a:blip r:embed="rId17"/>
                <a:stretch>
                  <a:fillRect t="-14286" b="-29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26982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095" y="-913986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  <a:cs typeface="+mn-cs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/>
              <p:nvPr/>
            </p:nvSpPr>
            <p:spPr>
              <a:xfrm>
                <a:off x="263584" y="1888747"/>
                <a:ext cx="7909402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/>
                <a:r>
                  <a:rPr kumimoji="0" lang="en-US" sz="32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</a:t>
                </a: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84" y="1888747"/>
                <a:ext cx="7909402" cy="1077218"/>
              </a:xfrm>
              <a:prstGeom prst="rect">
                <a:avLst/>
              </a:prstGeom>
              <a:blipFill>
                <a:blip r:embed="rId14"/>
                <a:stretch>
                  <a:fillRect l="-1926" t="-7910" r="-1926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/>
              <p:nvPr/>
            </p:nvSpPr>
            <p:spPr>
              <a:xfrm>
                <a:off x="4499630" y="3920538"/>
                <a:ext cx="3079575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1;1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630" y="3920538"/>
                <a:ext cx="3079575" cy="584775"/>
              </a:xfrm>
              <a:prstGeom prst="rect">
                <a:avLst/>
              </a:prstGeom>
              <a:blipFill>
                <a:blip r:embed="rId1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/>
              <p:nvPr/>
            </p:nvSpPr>
            <p:spPr>
              <a:xfrm>
                <a:off x="436358" y="3836992"/>
                <a:ext cx="346376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−1;1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58" y="3836992"/>
                <a:ext cx="3463769" cy="584775"/>
              </a:xfrm>
              <a:prstGeom prst="rect">
                <a:avLst/>
              </a:prstGeom>
              <a:blipFill>
                <a:blip r:embed="rId1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/>
              <p:nvPr/>
            </p:nvSpPr>
            <p:spPr>
              <a:xfrm>
                <a:off x="-1735" y="4832732"/>
                <a:ext cx="392534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1;2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735" y="4832732"/>
                <a:ext cx="3925348" cy="584775"/>
              </a:xfrm>
              <a:prstGeom prst="rect">
                <a:avLst/>
              </a:prstGeom>
              <a:blipFill>
                <a:blip r:embed="rId17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/>
              <p:nvPr/>
            </p:nvSpPr>
            <p:spPr>
              <a:xfrm>
                <a:off x="4989659" y="4853950"/>
                <a:ext cx="218908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</a:rPr>
                          <m:t>2;1</m:t>
                        </m:r>
                      </m:e>
                    </m:d>
                  </m:oMath>
                </a14:m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659" y="4853950"/>
                <a:ext cx="2189089" cy="584775"/>
              </a:xfrm>
              <a:prstGeom prst="rect">
                <a:avLst/>
              </a:prstGeom>
              <a:blipFill>
                <a:blip r:embed="rId18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47983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003" y="-923925"/>
            <a:ext cx="988406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436358" y="-93468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  <a:cs typeface="+mn-cs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/>
              <p:nvPr/>
            </p:nvSpPr>
            <p:spPr>
              <a:xfrm>
                <a:off x="263584" y="1888747"/>
                <a:ext cx="7909402" cy="1077218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 3: 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584" y="1888747"/>
                <a:ext cx="7909402" cy="1077218"/>
              </a:xfrm>
              <a:prstGeom prst="rect">
                <a:avLst/>
              </a:prstGeom>
              <a:blipFill>
                <a:blip r:embed="rId14"/>
                <a:stretch>
                  <a:fillRect l="-1926" t="-7910" r="-1926" b="-16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/>
              <p:nvPr/>
            </p:nvSpPr>
            <p:spPr>
              <a:xfrm>
                <a:off x="4499630" y="3920538"/>
                <a:ext cx="3079575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B.</a:t>
                </a:r>
                <a:r>
                  <a:rPr kumimoji="0" lang="en-US" sz="32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630" y="3920538"/>
                <a:ext cx="3079575" cy="584775"/>
              </a:xfrm>
              <a:prstGeom prst="rect">
                <a:avLst/>
              </a:prstGeom>
              <a:blipFill>
                <a:blip r:embed="rId1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/>
              <p:nvPr/>
            </p:nvSpPr>
            <p:spPr>
              <a:xfrm>
                <a:off x="436358" y="3836992"/>
                <a:ext cx="346376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:r>
                  <a:rPr kumimoji="0" lang="en-US" sz="32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358" y="3836992"/>
                <a:ext cx="3463769" cy="584775"/>
              </a:xfrm>
              <a:prstGeom prst="rect">
                <a:avLst/>
              </a:prstGeom>
              <a:blipFill>
                <a:blip r:embed="rId16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/>
              <p:nvPr/>
            </p:nvSpPr>
            <p:spPr>
              <a:xfrm>
                <a:off x="355376" y="4832092"/>
                <a:ext cx="3925348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376" y="4832092"/>
                <a:ext cx="3925348" cy="584775"/>
              </a:xfrm>
              <a:prstGeom prst="rect">
                <a:avLst/>
              </a:prstGeom>
              <a:blipFill>
                <a:blip r:embed="rId17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/>
              <p:nvPr/>
            </p:nvSpPr>
            <p:spPr>
              <a:xfrm>
                <a:off x="4202650" y="4850189"/>
                <a:ext cx="4065740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</a:t>
                </a:r>
                <a:r>
                  <a:rPr kumimoji="0" lang="en-US" sz="3200" b="1" i="0" u="none" strike="noStrike" kern="1200" cap="none" spc="0" normalizeH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200" i="1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650" y="4850189"/>
                <a:ext cx="4065740" cy="584775"/>
              </a:xfrm>
              <a:prstGeom prst="rect">
                <a:avLst/>
              </a:prstGeom>
              <a:blipFill>
                <a:blip r:embed="rId18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7" name="Picture 26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DBA3CC-B5F2-4E87-B142-CD56312B5705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54224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23542 L 0.00065 -0.23542 C 0.00118 -0.26227 -0.00052 -0.28958 0.00222 -0.31597 C 0.00352 -0.32801 0.01407 -0.34213 0.0194 -0.34931 C 0.02552 -0.35764 0.02305 -0.35324 0.03034 -0.36042 C 0.03568 -0.36597 0.04063 -0.37245 0.04597 -0.37708 C 0.04909 -0.37986 0.05235 -0.38241 0.05534 -0.38542 C 0.05704 -0.38727 0.05834 -0.38981 0.06003 -0.39097 C 0.06302 -0.39352 0.06654 -0.39398 0.0694 -0.39653 C 0.08034 -0.40694 0.08855 -0.4206 0.09753 -0.43542 C 0.10013 -0.43981 0.10925 -0.4537 0.11159 -0.46319 C 0.11355 -0.4706 0.11485 -0.47801 0.11628 -0.48542 C 0.11693 -0.48819 0.11745 -0.49097 0.11784 -0.49375 C 0.11901 -0.50208 0.11993 -0.51065 0.12097 -0.51875 C 0.12149 -0.52269 0.12201 -0.52616 0.12253 -0.52986 C 0.12201 -0.54375 0.12214 -0.55787 0.12097 -0.57153 C 0.12058 -0.57662 0.11888 -0.58079 0.11784 -0.58542 C 0.11732 -0.58819 0.11706 -0.5912 0.11628 -0.59375 C 0.11459 -0.6 0.11146 -0.60625 0.10847 -0.61042 C 0.10704 -0.61273 0.10534 -0.61412 0.10378 -0.61597 C 0.10118 -0.61968 0.0987 -0.62384 0.09597 -0.62708 C 0.08933 -0.63588 0.07565 -0.65208 0.07565 -0.65208 C 0.07461 -0.65486 0.07396 -0.6581 0.07253 -0.66042 C 0.07019 -0.66481 0.06732 -0.66782 0.06472 -0.67153 C 0.06315 -0.67431 0.06172 -0.67731 0.06003 -0.67986 C 0.05651 -0.68565 0.05235 -0.69028 0.04909 -0.69653 C 0.04714 -0.70069 0.04584 -0.70579 0.0444 -0.71042 C 0.04271 -0.71597 0.04102 -0.72153 0.03972 -0.72708 C 0.03125 -0.76505 0.0461 -0.71019 0.03503 -0.74931 C 0.03451 -0.75671 0.03425 -0.76435 0.03347 -0.77153 C 0.03321 -0.77454 0.0319 -0.77708 0.0319 -0.77986 C 0.03243 -0.80324 0.03295 -0.82639 0.03503 -0.84931 C 0.03555 -0.85486 0.0405 -0.86852 0.04284 -0.87431 C 0.04701 -0.88472 0.05131 -0.89468 0.05534 -0.90486 C 0.05847 -0.9125 0.05873 -0.91574 0.06315 -0.92153 C 0.06563 -0.92477 0.06836 -0.92708 0.07097 -0.92986 C 0.07201 -0.93264 0.07279 -0.93588 0.07409 -0.93819 C 0.07644 -0.94259 0.0793 -0.94583 0.0819 -0.94931 C 0.08347 -0.95139 0.08529 -0.95278 0.08659 -0.95486 C 0.09844 -0.97407 0.10287 -0.98472 0.11315 -1.00764 C 0.1142 -1.00995 0.11993 -1.02338 0.12097 -1.02708 C 0.12201 -1.03079 0.12383 -1.04375 0.12409 -1.04653 C 0.128 -1.08079 0.1237 -1.04861 0.12735 -1.07431 C 0.1267 -1.08727 0.12748 -1.10069 0.12565 -1.11319 C 0.12526 -1.11667 0.11667 -1.13657 0.11472 -1.14097 C 0.11146 -1.15903 0.11589 -1.13958 0.10847 -1.15764 C 0.10717 -1.16111 0.10664 -1.16528 0.10534 -1.16875 C 0.10352 -1.17454 0.10039 -1.17917 0.09909 -1.18542 C 0.09857 -1.18819 0.09805 -1.19097 0.09753 -1.19375 C 0.0961 -1.20278 0.09558 -1.20903 0.0944 -1.21875 C 0.09493 -1.23634 0.0948 -1.25394 0.09597 -1.27153 C 0.09636 -1.27731 0.09805 -1.28264 0.09909 -1.28819 C 0.10052 -1.29514 0.10209 -1.30278 0.10222 -1.31042 C 0.10274 -1.3287 0.10222 -1.34745 0.10222 -1.36597 " pathEditMode="relative" ptsTypes="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图片 1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30" y="-455139"/>
            <a:ext cx="6070032" cy="1368214"/>
          </a:xfrm>
          <a:prstGeom prst="rect">
            <a:avLst/>
          </a:prstGeom>
        </p:spPr>
      </p:pic>
      <p:pic>
        <p:nvPicPr>
          <p:cNvPr id="117" name="图片 1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877618"/>
            <a:ext cx="710753" cy="890547"/>
          </a:xfrm>
          <a:prstGeom prst="rect">
            <a:avLst/>
          </a:prstGeom>
        </p:spPr>
      </p:pic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3DF0B9A-C370-48A8-A4A2-F0FC7F59A5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8614" y="-923925"/>
            <a:ext cx="11995514" cy="8705850"/>
          </a:xfrm>
          <a:prstGeom prst="rect">
            <a:avLst/>
          </a:prstGeom>
        </p:spPr>
      </p:pic>
      <p:pic>
        <p:nvPicPr>
          <p:cNvPr id="8" name="Picture 7" descr="A close up of a flower&#10;&#10;Description automatically generated">
            <a:extLst>
              <a:ext uri="{FF2B5EF4-FFF2-40B4-BE49-F238E27FC236}">
                <a16:creationId xmlns:a16="http://schemas.microsoft.com/office/drawing/2014/main" id="{088C22A4-4C57-451F-A38C-E5C7C394A98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036" y="5877618"/>
            <a:ext cx="1200032" cy="1043506"/>
          </a:xfrm>
          <a:prstGeom prst="rect">
            <a:avLst/>
          </a:prstGeom>
        </p:spPr>
      </p:pic>
      <p:sp>
        <p:nvSpPr>
          <p:cNvPr id="48" name="文本框 19">
            <a:extLst>
              <a:ext uri="{FF2B5EF4-FFF2-40B4-BE49-F238E27FC236}">
                <a16:creationId xmlns:a16="http://schemas.microsoft.com/office/drawing/2014/main" id="{B425EBBF-C9EE-4D48-BAF8-68104DA08480}"/>
              </a:ext>
            </a:extLst>
          </p:cNvPr>
          <p:cNvSpPr txBox="1"/>
          <p:nvPr/>
        </p:nvSpPr>
        <p:spPr>
          <a:xfrm>
            <a:off x="355376" y="38894"/>
            <a:ext cx="6153849" cy="144655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33552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G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ECD825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A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M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6ACC7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E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srgbClr val="4472C4">
                      <a:lumMod val="50000"/>
                      <a:alpha val="60000"/>
                    </a:srgbClr>
                  </a:glow>
                </a:effectLst>
                <a:uLnTx/>
                <a:uFillTx/>
                <a:latin typeface="orange juice" pitchFamily="2" charset="0"/>
                <a:ea typeface="造字工房文研（非商用）常规体" pitchFamily="50" charset="-122"/>
                <a:cs typeface="+mn-cs"/>
              </a:rPr>
              <a:t>BÓNG BAY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srgbClr val="4472C4">
                    <a:lumMod val="50000"/>
                    <a:alpha val="60000"/>
                  </a:srgbClr>
                </a:glow>
              </a:effectLst>
              <a:uLnTx/>
              <a:uFillTx/>
              <a:latin typeface="orange juice" pitchFamily="2" charset="0"/>
              <a:ea typeface="造字工房文研（非商用）常规体" pitchFamily="50" charset="-122"/>
              <a:cs typeface="+mn-cs"/>
            </a:endParaRPr>
          </a:p>
        </p:txBody>
      </p:sp>
      <p:grpSp>
        <p:nvGrpSpPr>
          <p:cNvPr id="14" name="A">
            <a:extLst>
              <a:ext uri="{FF2B5EF4-FFF2-40B4-BE49-F238E27FC236}">
                <a16:creationId xmlns:a16="http://schemas.microsoft.com/office/drawing/2014/main" id="{A690EF85-4DA3-4427-9EE8-7AFBBAFA4204}"/>
              </a:ext>
            </a:extLst>
          </p:cNvPr>
          <p:cNvGrpSpPr/>
          <p:nvPr/>
        </p:nvGrpSpPr>
        <p:grpSpPr>
          <a:xfrm>
            <a:off x="-789989" y="6545089"/>
            <a:ext cx="2649940" cy="2670774"/>
            <a:chOff x="6219191" y="6603470"/>
            <a:chExt cx="2670774" cy="2670774"/>
          </a:xfrm>
        </p:grpSpPr>
        <p:pic>
          <p:nvPicPr>
            <p:cNvPr id="46" name="Picture 4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05F054BD-058F-4974-BFD6-CABB9C28B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0726">
              <a:off x="6219191" y="6603470"/>
              <a:ext cx="2670774" cy="267077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835AA8-AB9D-461A-A985-5CF2B2962BA2}"/>
                </a:ext>
              </a:extLst>
            </p:cNvPr>
            <p:cNvSpPr/>
            <p:nvPr/>
          </p:nvSpPr>
          <p:spPr>
            <a:xfrm>
              <a:off x="7455180" y="7075410"/>
              <a:ext cx="68480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9DEE69D0-6B03-420D-A555-24BFFE6535D3}"/>
              </a:ext>
            </a:extLst>
          </p:cNvPr>
          <p:cNvGrpSpPr/>
          <p:nvPr/>
        </p:nvGrpSpPr>
        <p:grpSpPr>
          <a:xfrm>
            <a:off x="1580899" y="6819288"/>
            <a:ext cx="2382455" cy="2734249"/>
            <a:chOff x="8068371" y="5639611"/>
            <a:chExt cx="2724012" cy="2724012"/>
          </a:xfrm>
        </p:grpSpPr>
        <p:pic>
          <p:nvPicPr>
            <p:cNvPr id="45" name="Picture 44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EA1EF844-B458-48E0-8FBB-603C8C256B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36442">
              <a:off x="8068371" y="5639611"/>
              <a:ext cx="2724012" cy="2724012"/>
            </a:xfrm>
            <a:prstGeom prst="rect">
              <a:avLst/>
            </a:prstGeom>
          </p:spPr>
        </p:pic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D832E540-0C2B-4043-AD12-CEE11E564A6F}"/>
                </a:ext>
              </a:extLst>
            </p:cNvPr>
            <p:cNvSpPr/>
            <p:nvPr/>
          </p:nvSpPr>
          <p:spPr>
            <a:xfrm>
              <a:off x="9252683" y="6045602"/>
              <a:ext cx="5245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38C5778C-B1D1-4BB2-9990-91BE61F13F5D}"/>
              </a:ext>
            </a:extLst>
          </p:cNvPr>
          <p:cNvGrpSpPr/>
          <p:nvPr/>
        </p:nvGrpSpPr>
        <p:grpSpPr>
          <a:xfrm>
            <a:off x="3539864" y="6772333"/>
            <a:ext cx="2349168" cy="2658776"/>
            <a:chOff x="9664213" y="6394808"/>
            <a:chExt cx="2658776" cy="2658776"/>
          </a:xfrm>
        </p:grpSpPr>
        <p:pic>
          <p:nvPicPr>
            <p:cNvPr id="44" name="Picture 43" descr="A picture containing drawing, light&#10;&#10;Description automatically generated">
              <a:extLst>
                <a:ext uri="{FF2B5EF4-FFF2-40B4-BE49-F238E27FC236}">
                  <a16:creationId xmlns:a16="http://schemas.microsoft.com/office/drawing/2014/main" id="{1A920824-F728-4B4E-A2AE-785CAB50D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622">
              <a:off x="9664213" y="6394808"/>
              <a:ext cx="2658776" cy="2658776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9137DB5-797B-4576-91B2-BAAA4DF4DD1D}"/>
                </a:ext>
              </a:extLst>
            </p:cNvPr>
            <p:cNvSpPr/>
            <p:nvPr/>
          </p:nvSpPr>
          <p:spPr>
            <a:xfrm>
              <a:off x="10668370" y="6858000"/>
              <a:ext cx="636714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12" name="D">
            <a:extLst>
              <a:ext uri="{FF2B5EF4-FFF2-40B4-BE49-F238E27FC236}">
                <a16:creationId xmlns:a16="http://schemas.microsoft.com/office/drawing/2014/main" id="{AB1397E6-11CB-4C50-B60C-0E5484F3BA5D}"/>
              </a:ext>
            </a:extLst>
          </p:cNvPr>
          <p:cNvGrpSpPr/>
          <p:nvPr/>
        </p:nvGrpSpPr>
        <p:grpSpPr>
          <a:xfrm rot="20697415">
            <a:off x="5650617" y="6396390"/>
            <a:ext cx="2254614" cy="1947478"/>
            <a:chOff x="9659337" y="4088425"/>
            <a:chExt cx="2392647" cy="1947478"/>
          </a:xfrm>
        </p:grpSpPr>
        <p:pic>
          <p:nvPicPr>
            <p:cNvPr id="43" name="Picture 42" descr="A close up of a logo&#10;&#10;Description automatically generated">
              <a:extLst>
                <a:ext uri="{FF2B5EF4-FFF2-40B4-BE49-F238E27FC236}">
                  <a16:creationId xmlns:a16="http://schemas.microsoft.com/office/drawing/2014/main" id="{0CCCF897-3452-4FDF-9542-CE2A346BBA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79" b="30391"/>
            <a:stretch/>
          </p:blipFill>
          <p:spPr>
            <a:xfrm rot="2120245">
              <a:off x="9659337" y="4088425"/>
              <a:ext cx="2392647" cy="1947478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D49E611-8930-4BE1-A8C0-F5C252E9152C}"/>
                </a:ext>
              </a:extLst>
            </p:cNvPr>
            <p:cNvSpPr/>
            <p:nvPr/>
          </p:nvSpPr>
          <p:spPr>
            <a:xfrm>
              <a:off x="10681194" y="4705757"/>
              <a:ext cx="562975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orange juice" pitchFamily="2" charset="0"/>
                  <a:ea typeface="+mn-ea"/>
                  <a:cs typeface="+mn-cs"/>
                </a:rPr>
                <a:t>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/>
              <p:nvPr/>
            </p:nvSpPr>
            <p:spPr>
              <a:xfrm>
                <a:off x="765099" y="1734988"/>
                <a:ext cx="9469763" cy="1683281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just"/>
                <a:r>
                  <a:rPr kumimoji="0" lang="en-US" sz="3200" b="1" i="0" u="none" strike="noStrike" kern="1200" cap="none" spc="0" normalizeH="0" baseline="0" noProof="0" dirty="0" err="1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4: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Cặp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đây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nghiệm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hệ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2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  <m:e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3200" i="1">
                                <a:latin typeface="Cambria Math" panose="02040503050406030204" pitchFamily="18" charset="0"/>
                              </a:rPr>
                              <m:t>=−5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3200" b="0" i="0" u="none" strike="noStrike" kern="120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4821A41-D938-4063-B11F-C2DE00667AB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099" y="1734988"/>
                <a:ext cx="9469763" cy="1683281"/>
              </a:xfrm>
              <a:prstGeom prst="rect">
                <a:avLst/>
              </a:prstGeom>
              <a:blipFill>
                <a:blip r:embed="rId14"/>
                <a:stretch>
                  <a:fillRect l="-1674" t="-5072" r="-1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/>
              <p:nvPr/>
            </p:nvSpPr>
            <p:spPr>
              <a:xfrm>
                <a:off x="656268" y="3767950"/>
                <a:ext cx="4224559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789FA3B2-5BBB-49C9-9689-6286476CD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268" y="3767950"/>
                <a:ext cx="4224559" cy="584775"/>
              </a:xfrm>
              <a:prstGeom prst="rect">
                <a:avLst/>
              </a:prstGeom>
              <a:blipFill>
                <a:blip r:embed="rId15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/>
              <p:nvPr/>
            </p:nvSpPr>
            <p:spPr>
              <a:xfrm>
                <a:off x="5645927" y="3635281"/>
                <a:ext cx="3645053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0" smtClean="0">
                          <a:solidFill>
                            <a:srgbClr val="000066"/>
                          </a:solidFill>
                          <a:latin typeface="Cambria Math" panose="02040503050406030204" pitchFamily="18" charset="0"/>
                        </a:rPr>
                        <m:t>𝐁</m:t>
                      </m:r>
                      <m:r>
                        <a:rPr lang="en-US" sz="32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 ;</m:t>
                          </m:r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0D95B254-BC5C-4401-8928-6C89B54597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927" y="3635281"/>
                <a:ext cx="3645053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/>
              <p:nvPr/>
            </p:nvSpPr>
            <p:spPr>
              <a:xfrm>
                <a:off x="947661" y="4768425"/>
                <a:ext cx="3338103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; 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C87F1C5A-1822-487A-B96F-F6E9239F4A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661" y="4768425"/>
                <a:ext cx="3338103" cy="584775"/>
              </a:xfrm>
              <a:prstGeom prst="rect">
                <a:avLst/>
              </a:prstGeom>
              <a:blipFill>
                <a:blip r:embed="rId17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/>
              <p:nvPr/>
            </p:nvSpPr>
            <p:spPr>
              <a:xfrm>
                <a:off x="5728580" y="4679276"/>
                <a:ext cx="3246455" cy="58477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lvl="0" algn="ctr"/>
                <a:r>
                  <a:rPr kumimoji="0" lang="en-US" sz="3200" b="1" i="0" u="none" strike="noStrike" kern="1200" cap="none" spc="0" normalizeH="0" baseline="0" noProof="0" dirty="0">
                    <a:ln w="0"/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3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</m:d>
                  </m:oMath>
                </a14:m>
                <a:endParaRPr kumimoji="0" lang="en-US" sz="32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4AD7B15-2044-43FB-8C52-BDFDDEC1EE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8580" y="4679276"/>
                <a:ext cx="3246455" cy="584775"/>
              </a:xfrm>
              <a:prstGeom prst="rect">
                <a:avLst/>
              </a:prstGeom>
              <a:blipFill>
                <a:blip r:embed="rId18"/>
                <a:stretch>
                  <a:fillRect t="-14583" b="-32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4977162E-A4D5-4D76-9518-1B18CA1402E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16312" y="345601"/>
            <a:ext cx="2175688" cy="3421061"/>
          </a:xfrm>
          <a:prstGeom prst="rect">
            <a:avLst/>
          </a:prstGeom>
        </p:spPr>
      </p:pic>
      <p:pic>
        <p:nvPicPr>
          <p:cNvPr id="20" name="Picture 19" descr="A picture containing sitting, tree&#10;&#10;Description automatically generated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4C67B1-CDBE-42B0-ADFE-17ED4F2E0476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137" y="5517334"/>
            <a:ext cx="1611114" cy="161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56438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3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5c755235ab95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1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tmFilter="0,0; .5, 1; 1, 1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4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3.75E-6 0 L -3.75E-6 -0.25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4" presetClass="path" presetSubtype="0" accel="50000" decel="50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Motion origin="layout" path="M 1.25E-6 0 L 1.25E-6 -0.25 " pathEditMode="relative" rAng="0" ptsTypes="AA">
                                      <p:cBhvr>
                                        <p:cTn id="4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animMotion origin="layout" path="M 6.25E-7 2.96296E-6 L 6.25E-7 -0.25 " pathEditMode="relative" rAng="0" ptsTypes="AA">
                                      <p:cBhvr>
                                        <p:cTn id="4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4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2.08333E-7 -4.07407E-6 L -2.08333E-7 -0.25 " pathEditMode="relative" rAng="0" ptsTypes="AA">
                                      <p:cBhvr>
                                        <p:cTn id="44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a31405ccd2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25 L -2.08333E-7 -0.24953 C 0.00365 -0.25509 0.0069 -0.2618 0.01094 -0.2662 C 0.0138 -0.26967 0.01745 -0.26944 0.02031 -0.27314 C 0.02552 -0.27963 0.03034 -0.28796 0.03594 -0.29305 C 0.03958 -0.29652 0.04336 -0.29884 0.04688 -0.30324 C 0.05065 -0.30787 0.05404 -0.31458 0.05781 -0.31967 C 0.06471 -0.32939 0.07396 -0.33564 0.07813 -0.35324 C 0.08021 -0.3618 0.08268 -0.37037 0.08438 -0.37986 C 0.08633 -0.39143 0.08776 -0.40393 0.08906 -0.41643 C 0.08984 -0.42384 0.08997 -0.43194 0.09063 -0.43981 C 0.09102 -0.44652 0.09167 -0.45301 0.09219 -0.45972 C 0.09167 -0.47199 0.0918 -0.48426 0.09063 -0.49606 C 0.0901 -0.50023 0.08828 -0.50277 0.0875 -0.50625 C 0.08672 -0.50949 0.08659 -0.51319 0.08594 -0.51643 C 0.08464 -0.52129 0.08008 -0.53657 0.07813 -0.54282 C 0.07656 -0.54745 0.07487 -0.55162 0.07344 -0.55601 C 0.07227 -0.55926 0.07148 -0.56296 0.07031 -0.5662 C 0.06654 -0.57592 0.0655 -0.57638 0.06094 -0.58287 C 0.0599 -0.58611 0.05898 -0.58981 0.05781 -0.59305 C 0.053 -0.60393 0.04831 -0.61018 0.04531 -0.62291 C 0.04401 -0.62824 0.04336 -0.63402 0.04219 -0.63935 C 0.04023 -0.64768 0.03789 -0.65486 0.03594 -0.6625 C 0.03359 -0.67176 0.03112 -0.68287 0.02969 -0.69259 C 0.02891 -0.69699 0.02865 -0.70162 0.02813 -0.70625 C 0.0276 -0.70949 0.02695 -0.7125 0.02656 -0.71597 C 0.02539 -0.72361 0.02448 -0.73171 0.02344 -0.73912 C 0.02292 -0.74814 0.02161 -0.75694 0.02188 -0.7662 C 0.02214 -0.78078 0.02474 -0.80162 0.02813 -0.81574 C 0.02943 -0.82152 0.03099 -0.82708 0.03281 -0.8324 C 0.03568 -0.84166 0.03802 -0.85277 0.04219 -0.85902 C 0.04427 -0.8625 0.04648 -0.86527 0.04844 -0.86898 C 0.05026 -0.87314 0.05117 -0.8787 0.05313 -0.8824 C 0.05846 -0.89328 0.06432 -0.90301 0.07031 -0.91273 C 0.0724 -0.91597 0.07435 -0.91967 0.07656 -0.92245 C 0.0832 -0.93171 0.08971 -0.94143 0.09688 -0.94907 C 0.1 -0.95231 0.10313 -0.95555 0.10625 -0.95926 C 0.1099 -0.96342 0.11328 -0.96898 0.11719 -0.97222 C 0.12057 -0.97569 0.12448 -0.97638 0.12813 -0.97893 C 0.13177 -0.98194 0.13529 -0.98611 0.13906 -0.98958 C 0.15495 -1.00231 0.15482 -0.99282 0.17344 -1.03217 C 0.17604 -1.03819 0.17839 -1.04398 0.18125 -1.0493 C 0.18372 -1.05393 0.18659 -1.05717 0.18906 -1.0625 C 0.19466 -1.07453 0.20104 -1.09745 0.20313 -1.11226 C 0.20417 -1.12013 0.20508 -1.12801 0.20625 -1.13541 C 0.2082 -1.14907 0.2125 -1.17523 0.2125 -1.175 C 0.21146 -1.19768 0.21107 -1.2199 0.20938 -1.24189 C 0.20872 -1.24861 0.203 -1.25763 0.20156 -1.26203 C 0.17891 -1.32407 0.21107 -1.2449 0.1875 -1.2949 C 0.17943 -1.31226 0.19063 -1.31388 0.17031 -1.32847 C 0.16875 -1.32963 0.16706 -1.33009 0.16563 -1.33194 C 0.15911 -1.33958 0.15573 -1.34629 0.15 -1.35509 C 0.14844 -1.35717 0.14688 -1.35972 0.14531 -1.3618 C 0.14271 -1.36412 0.13984 -1.36527 0.1375 -1.36828 C 0.13516 -1.37083 0.13333 -1.375 0.13125 -1.37847 C 0.12695 -1.38472 0.12513 -1.38541 0.12188 -1.39513 C 0.11888 -1.40347 0.11628 -1.41527 0.11406 -1.425 C 0.11198 -1.44583 0.1125 -1.43588 0.1125 -1.45509 " pathEditMode="relative" rAng="0" ptsTypes="AAAAAAAAAAAAAAAAAAAAAAAAAAAAAAAAAAAAAAAAAAAAAAAAAAAAAAAAAA">
                                      <p:cBhvr>
                                        <p:cTn id="70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60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yeualo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250"/>
                            </p:stCondLst>
                            <p:childTnLst>
                              <p:par>
                                <p:cTn id="72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0" grpId="0"/>
      <p:bldP spid="54" grpId="0"/>
      <p:bldP spid="55" grpId="0"/>
      <p:bldP spid="5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BFB3FB-90D7-63C6-FEF9-0F275CC29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643"/>
            <a:ext cx="12192000" cy="111234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spcBef>
                <a:spcPts val="1200"/>
              </a:spcBef>
              <a:spcAft>
                <a:spcPts val="1800"/>
              </a:spcAft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2. PHƯƠNG TRÌNH BẬC NHẤT HAI ẨN.</a:t>
            </a:r>
            <a:b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PHƯƠNG TRÌNH BẬC NHẤT HAI ẨN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8" name="Picture 7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726841-2B10-B74D-5DAD-52BF801175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59" y="1954557"/>
            <a:ext cx="3385255" cy="225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0FC1CF0-44D0-9233-9635-7EFFA79137C9}"/>
              </a:ext>
            </a:extLst>
          </p:cNvPr>
          <p:cNvSpPr txBox="1">
            <a:spLocks/>
          </p:cNvSpPr>
          <p:nvPr/>
        </p:nvSpPr>
        <p:spPr>
          <a:xfrm>
            <a:off x="682486" y="2134898"/>
            <a:ext cx="5241235" cy="7852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HÌNH THÀNH KIẾN THỨC</a:t>
            </a:r>
          </a:p>
        </p:txBody>
      </p:sp>
      <p:cxnSp>
        <p:nvCxnSpPr>
          <p:cNvPr id="3" name="Straight Connector 2" descr="OPL20U25GSXzBJYl68kk8uQGfFKzs7yb1M4KJWUiLk6ZEvGF+qCIPSnY57AbBFCvTW(2023.15.83.Nguyen Hien)8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7952358-6350-B399-46AC-7131915460A4}"/>
              </a:ext>
            </a:extLst>
          </p:cNvPr>
          <p:cNvCxnSpPr>
            <a:cxnSpLocks/>
          </p:cNvCxnSpPr>
          <p:nvPr/>
        </p:nvCxnSpPr>
        <p:spPr>
          <a:xfrm>
            <a:off x="682486" y="2970840"/>
            <a:ext cx="5241235" cy="0"/>
          </a:xfrm>
          <a:prstGeom prst="line">
            <a:avLst/>
          </a:prstGeom>
          <a:ln w="38100">
            <a:solidFill>
              <a:srgbClr val="E6E6E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102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6186</TotalTime>
  <Words>1629</Words>
  <Application>Microsoft Office PowerPoint</Application>
  <PresentationFormat>Widescreen</PresentationFormat>
  <Paragraphs>171</Paragraphs>
  <Slides>26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宋体</vt:lpstr>
      <vt:lpstr>Arial</vt:lpstr>
      <vt:lpstr>Calibri</vt:lpstr>
      <vt:lpstr>Calibri Light</vt:lpstr>
      <vt:lpstr>Cambria Math</vt:lpstr>
      <vt:lpstr>DPT Hotel Oriental</vt:lpstr>
      <vt:lpstr>orange juice</vt:lpstr>
      <vt:lpstr>Times New Roman</vt:lpstr>
      <vt:lpstr>1_Office Theme</vt:lpstr>
      <vt:lpstr>Office 主题</vt:lpstr>
      <vt:lpstr>Equation</vt:lpstr>
      <vt:lpstr>PowerPoint Presentation</vt:lpstr>
      <vt:lpstr>BÀI 1. PHƯƠNG TRÌNH BẬC NHẤT HAI ẨN. HỆ HAI PHƯƠNG TRÌNH BẬC NHẤT HAI ẨN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2. PHƯƠNG TRÌNH BẬC NHẤT HAI ẨN. HỆ PHƯƠNG TRÌNH BẬC NHẤT HAI ẨN</vt:lpstr>
      <vt:lpstr>PowerPoint Presentation</vt:lpstr>
      <vt:lpstr>PowerPoint Presentation</vt:lpstr>
      <vt:lpstr> LUYỆN TẬP</vt:lpstr>
      <vt:lpstr>Nhóm 1: Bài tập 3 sgk/ trang 17 Nhóm 2: Bài tập 4 sgk/ trang 18 Nhóm 3: Bài tập 5 sgk/ trang 18 Nhóm 4: Bài tập 6 sgk/ trang 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Minh Phuong</dc:creator>
  <cp:lastModifiedBy>Phạm Minh Huy</cp:lastModifiedBy>
  <cp:revision>461</cp:revision>
  <dcterms:created xsi:type="dcterms:W3CDTF">2022-08-03T11:07:12Z</dcterms:created>
  <dcterms:modified xsi:type="dcterms:W3CDTF">2024-07-29T14:17:59Z</dcterms:modified>
</cp:coreProperties>
</file>