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2" r:id="rId2"/>
    <p:sldMasterId id="2147483684" r:id="rId3"/>
  </p:sldMasterIdLst>
  <p:notesMasterIdLst>
    <p:notesMasterId r:id="rId33"/>
  </p:notesMasterIdLst>
  <p:sldIdLst>
    <p:sldId id="592" r:id="rId4"/>
    <p:sldId id="368" r:id="rId5"/>
    <p:sldId id="384" r:id="rId6"/>
    <p:sldId id="591" r:id="rId7"/>
    <p:sldId id="269" r:id="rId8"/>
    <p:sldId id="575" r:id="rId9"/>
    <p:sldId id="268" r:id="rId10"/>
    <p:sldId id="271" r:id="rId11"/>
    <p:sldId id="574" r:id="rId12"/>
    <p:sldId id="573" r:id="rId13"/>
    <p:sldId id="616" r:id="rId14"/>
    <p:sldId id="578" r:id="rId15"/>
    <p:sldId id="584" r:id="rId16"/>
    <p:sldId id="603" r:id="rId17"/>
    <p:sldId id="605" r:id="rId18"/>
    <p:sldId id="606" r:id="rId19"/>
    <p:sldId id="607" r:id="rId20"/>
    <p:sldId id="604" r:id="rId21"/>
    <p:sldId id="608" r:id="rId22"/>
    <p:sldId id="609" r:id="rId23"/>
    <p:sldId id="610" r:id="rId24"/>
    <p:sldId id="611" r:id="rId25"/>
    <p:sldId id="612" r:id="rId26"/>
    <p:sldId id="613" r:id="rId27"/>
    <p:sldId id="579" r:id="rId28"/>
    <p:sldId id="601" r:id="rId29"/>
    <p:sldId id="614" r:id="rId30"/>
    <p:sldId id="381" r:id="rId31"/>
    <p:sldId id="382" r:id="rId3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Chung" initials="HC" lastIdx="12" clrIdx="0">
    <p:extLst>
      <p:ext uri="{19B8F6BF-5375-455C-9EA6-DF929625EA0E}">
        <p15:presenceInfo xmlns:p15="http://schemas.microsoft.com/office/powerpoint/2012/main" userId="Huong Ch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FF"/>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774" autoAdjust="0"/>
  </p:normalViewPr>
  <p:slideViewPr>
    <p:cSldViewPr snapToGrid="0">
      <p:cViewPr varScale="1">
        <p:scale>
          <a:sx n="76" d="100"/>
          <a:sy n="76" d="100"/>
        </p:scale>
        <p:origin x="9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18T17:07:44.220"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67.emf"/></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Mình sửa size của phân số nên chữ bị chèn cô chỉnh dòng đi nhé</a:t>
            </a:r>
          </a:p>
        </p:txBody>
      </p:sp>
      <p:sp>
        <p:nvSpPr>
          <p:cNvPr id="4" name="Slide Number Placeholder 3"/>
          <p:cNvSpPr>
            <a:spLocks noGrp="1"/>
          </p:cNvSpPr>
          <p:nvPr>
            <p:ph type="sldNum" sz="quarter" idx="10"/>
          </p:nvPr>
        </p:nvSpPr>
        <p:spPr/>
        <p:txBody>
          <a:bodyPr/>
          <a:lstStyle/>
          <a:p>
            <a:fld id="{D6768A89-F29B-44A5-93B5-548F33E52508}" type="slidenum">
              <a:rPr lang="en-US" smtClean="0"/>
              <a:t>24</a:t>
            </a:fld>
            <a:endParaRPr lang="en-US"/>
          </a:p>
        </p:txBody>
      </p:sp>
    </p:spTree>
    <p:extLst>
      <p:ext uri="{BB962C8B-B14F-4D97-AF65-F5344CB8AC3E}">
        <p14:creationId xmlns:p14="http://schemas.microsoft.com/office/powerpoint/2010/main" val="27692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a:p>
            </p:txBody>
          </p:sp>
        </mc:Choice>
        <mc:Fallback xmlns="">
          <p:sp>
            <p:nvSpPr>
              <p:cNvPr id="3" name="Notes Placeholder 2"/>
              <p:cNvSpPr>
                <a:spLocks noGrp="1"/>
              </p:cNvSpPr>
              <p:nvPr>
                <p:ph type="body" idx="1"/>
              </p:nvPr>
            </p:nvSpPr>
            <p:spPr/>
            <p:txBody>
              <a:bodyPr/>
              <a:lstStyle/>
              <a:p>
                <a:r>
                  <a:rPr lang="en-US" sz="1200" kern="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200" kern="0" baseline="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sửa lại : </a:t>
                </a:r>
                <a:r>
                  <a:rPr lang="vi-VN" sz="1200" kern="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diện tích của vườn rau là </a:t>
                </a:r>
                <a:r>
                  <a:rPr lang="vi-VN" sz="1200" i="0" kern="0">
                    <a:solidFill>
                      <a:schemeClr val="bg1"/>
                    </a:solidFill>
                    <a:latin typeface="Cambria Math" panose="02040503050406030204" pitchFamily="18" charset="0"/>
                    <a:cs typeface="Times New Roman" panose="02020603050405020304" pitchFamily="18" charset="0"/>
                  </a:rPr>
                  <a:t>〖</a:t>
                </a:r>
                <a:r>
                  <a:rPr lang="vi-VN" sz="120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112</a:t>
                </a:r>
                <a:r>
                  <a:rPr lang="en-US" sz="12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 𝑚</a:t>
                </a:r>
                <a:r>
                  <a:rPr lang="vi-VN" sz="1200" b="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a:t>
                </a:r>
                <a:r>
                  <a:rPr lang="en-US" sz="12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 </a:t>
                </a:r>
                <a:r>
                  <a:rPr lang="vi-VN" sz="120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2)</a:t>
                </a:r>
                <a:r>
                  <a:rPr lang="en-US" smtClean="0"/>
                  <a:t> đi</a:t>
                </a:r>
                <a:endParaRPr lang="en-US"/>
              </a:p>
            </p:txBody>
          </p:sp>
        </mc:Fallback>
      </mc:AlternateContent>
      <p:sp>
        <p:nvSpPr>
          <p:cNvPr id="4" name="Slide Number Placeholder 3"/>
          <p:cNvSpPr>
            <a:spLocks noGrp="1"/>
          </p:cNvSpPr>
          <p:nvPr>
            <p:ph type="sldNum" sz="quarter" idx="10"/>
          </p:nvPr>
        </p:nvSpPr>
        <p:spPr/>
        <p:txBody>
          <a:bodyPr/>
          <a:lstStyle/>
          <a:p>
            <a:fld id="{D6768A89-F29B-44A5-93B5-548F33E52508}" type="slidenum">
              <a:rPr lang="en-US" smtClean="0"/>
              <a:t>26</a:t>
            </a:fld>
            <a:endParaRPr lang="en-US"/>
          </a:p>
        </p:txBody>
      </p:sp>
    </p:spTree>
    <p:extLst>
      <p:ext uri="{BB962C8B-B14F-4D97-AF65-F5344CB8AC3E}">
        <p14:creationId xmlns:p14="http://schemas.microsoft.com/office/powerpoint/2010/main" val="54306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màn hình chọn chìa khóa có số tương ứng với đáp án, phương án đúng sẽ hiện tích V và tự động tra ổ khóa mở khóa hộp quà, quà trong hộp sẽ hiện lên.</a:t>
            </a:r>
          </a:p>
        </p:txBody>
      </p:sp>
      <p:sp>
        <p:nvSpPr>
          <p:cNvPr id="4" name="Slide Number Placeholder 3"/>
          <p:cNvSpPr>
            <a:spLocks noGrp="1"/>
          </p:cNvSpPr>
          <p:nvPr>
            <p:ph type="sldNum" sz="quarter" idx="10"/>
          </p:nvPr>
        </p:nvSpPr>
        <p:spPr/>
        <p:txBody>
          <a:bodyPr/>
          <a:lstStyle/>
          <a:p>
            <a:fld id="{D6768A89-F29B-44A5-93B5-548F33E52508}" type="slidenum">
              <a:rPr lang="en-US" smtClean="0"/>
              <a:t>5</a:t>
            </a:fld>
            <a:endParaRPr lang="en-US"/>
          </a:p>
        </p:txBody>
      </p:sp>
    </p:spTree>
    <p:extLst>
      <p:ext uri="{BB962C8B-B14F-4D97-AF65-F5344CB8AC3E}">
        <p14:creationId xmlns:p14="http://schemas.microsoft.com/office/powerpoint/2010/main" val="600661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b="0"/>
              </a:p>
            </p:txBody>
          </p:sp>
        </mc:Choice>
        <mc:Fallback xmlns="">
          <p:sp>
            <p:nvSpPr>
              <p:cNvPr id="3" name="Notes Placeholder 2"/>
              <p:cNvSpPr>
                <a:spLocks noGrp="1"/>
              </p:cNvSpPr>
              <p:nvPr>
                <p:ph type="body" idx="1"/>
              </p:nvPr>
            </p:nvSpPr>
            <p:spPr/>
            <p:txBody>
              <a:bodyPr/>
              <a:lstStyle/>
              <a:p>
                <a:r>
                  <a:rPr lang="en-US" sz="1200" b="0" smtClean="0">
                    <a:solidFill>
                      <a:schemeClr val="bg1"/>
                    </a:solidFill>
                    <a:cs typeface="Times New Roman" panose="02020603050405020304" pitchFamily="18" charset="0"/>
                  </a:rPr>
                  <a:t>Dạng</a:t>
                </a:r>
                <a:r>
                  <a:rPr lang="en-US" sz="1200" b="0" baseline="0" smtClean="0">
                    <a:solidFill>
                      <a:schemeClr val="bg1"/>
                    </a:solidFill>
                    <a:cs typeface="Times New Roman" panose="02020603050405020304" pitchFamily="18" charset="0"/>
                  </a:rPr>
                  <a:t> này </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𝑎𝑥_1+𝑏_1 )</a:t>
                </a:r>
                <a:r>
                  <a:rPr lang="vi-VN" sz="1200" b="0">
                    <a:solidFill>
                      <a:schemeClr val="bg1"/>
                    </a:solidFill>
                    <a:cs typeface="Times New Roman" panose="02020603050405020304" pitchFamily="18" charset="0"/>
                  </a:rPr>
                  <a:t> </a:t>
                </a:r>
                <a:r>
                  <a:rPr lang="vi-VN" sz="1200" b="0" i="0">
                    <a:solidFill>
                      <a:schemeClr val="bg1"/>
                    </a:solidFill>
                    <a:latin typeface="Cambria Math" panose="02040503050406030204" pitchFamily="18" charset="0"/>
                    <a:cs typeface="Times New Roman" panose="02020603050405020304" pitchFamily="18" charset="0"/>
                  </a:rPr>
                  <a:t>(𝑎𝑥_</a:t>
                </a:r>
                <a:r>
                  <a:rPr lang="vi-VN" sz="1200" b="0" i="0" smtClean="0">
                    <a:solidFill>
                      <a:schemeClr val="bg1"/>
                    </a:solidFill>
                    <a:latin typeface="Cambria Math" panose="02040503050406030204" pitchFamily="18" charset="0"/>
                    <a:cs typeface="Times New Roman" panose="02020603050405020304" pitchFamily="18" charset="0"/>
                  </a:rPr>
                  <a:t>2</a:t>
                </a:r>
                <a:r>
                  <a:rPr lang="vi-VN" sz="1200" b="0" i="0">
                    <a:solidFill>
                      <a:schemeClr val="bg1"/>
                    </a:solidFill>
                    <a:latin typeface="Cambria Math" panose="02040503050406030204" pitchFamily="18" charset="0"/>
                    <a:cs typeface="Times New Roman" panose="02020603050405020304" pitchFamily="18" charset="0"/>
                  </a:rPr>
                  <a:t>+𝑏_</a:t>
                </a:r>
                <a:r>
                  <a:rPr lang="vi-VN" sz="1200" b="0" i="0" smtClean="0">
                    <a:solidFill>
                      <a:schemeClr val="bg1"/>
                    </a:solidFill>
                    <a:latin typeface="Cambria Math" panose="02040503050406030204" pitchFamily="18" charset="0"/>
                    <a:cs typeface="Times New Roman" panose="02020603050405020304" pitchFamily="18" charset="0"/>
                  </a:rPr>
                  <a:t>2 )=0</a:t>
                </a:r>
                <a:r>
                  <a:rPr lang="en-US" sz="1200" b="0" i="0" smtClean="0">
                    <a:solidFill>
                      <a:schemeClr val="bg1"/>
                    </a:solidFill>
                    <a:latin typeface="Cambria Math" panose="02040503050406030204" pitchFamily="18" charset="0"/>
                    <a:cs typeface="Times New Roman" panose="02020603050405020304" pitchFamily="18" charset="0"/>
                  </a:rPr>
                  <a:t> </a:t>
                </a:r>
                <a:r>
                  <a:rPr lang="en-US" sz="1200" b="0" baseline="0" smtClean="0">
                    <a:solidFill>
                      <a:schemeClr val="bg1"/>
                    </a:solidFill>
                    <a:cs typeface="Times New Roman" panose="02020603050405020304" pitchFamily="18" charset="0"/>
                  </a:rPr>
                  <a:t>theo mình nên để </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𝑎</a:t>
                </a:r>
                <a:r>
                  <a:rPr lang="en-US" sz="1200" b="0" i="0" smtClean="0">
                    <a:solidFill>
                      <a:schemeClr val="bg1"/>
                    </a:solidFill>
                    <a:latin typeface="Cambria Math" panose="02040503050406030204" pitchFamily="18" charset="0"/>
                    <a:cs typeface="Times New Roman" panose="02020603050405020304" pitchFamily="18" charset="0"/>
                  </a:rPr>
                  <a:t>𝑥</a:t>
                </a:r>
                <a:r>
                  <a:rPr lang="vi-VN" sz="1200" b="0" i="0" smtClean="0">
                    <a:solidFill>
                      <a:schemeClr val="bg1"/>
                    </a:solidFill>
                    <a:latin typeface="Cambria Math" panose="02040503050406030204" pitchFamily="18" charset="0"/>
                    <a:cs typeface="Times New Roman" panose="02020603050405020304" pitchFamily="18" charset="0"/>
                  </a:rPr>
                  <a:t>+</a:t>
                </a:r>
                <a:r>
                  <a:rPr lang="en-US" sz="1200" b="0" i="0" smtClean="0">
                    <a:solidFill>
                      <a:schemeClr val="bg1"/>
                    </a:solidFill>
                    <a:latin typeface="Cambria Math" panose="02040503050406030204" pitchFamily="18" charset="0"/>
                    <a:cs typeface="Times New Roman" panose="02020603050405020304" pitchFamily="18" charset="0"/>
                  </a:rPr>
                  <a:t>𝑏</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a:solidFill>
                      <a:schemeClr val="bg1"/>
                    </a:solidFill>
                    <a:cs typeface="Times New Roman" panose="02020603050405020304" pitchFamily="18" charset="0"/>
                  </a:rPr>
                  <a:t> </a:t>
                </a:r>
                <a:r>
                  <a:rPr lang="vi-VN" sz="1200" b="0" i="0">
                    <a:solidFill>
                      <a:schemeClr val="bg1"/>
                    </a:solidFill>
                    <a:latin typeface="Cambria Math" panose="02040503050406030204" pitchFamily="18" charset="0"/>
                    <a:cs typeface="Times New Roman" panose="02020603050405020304" pitchFamily="18" charset="0"/>
                  </a:rPr>
                  <a:t>(</a:t>
                </a:r>
                <a:r>
                  <a:rPr lang="en-US" sz="1200" b="0" i="0" smtClean="0">
                    <a:solidFill>
                      <a:schemeClr val="bg1"/>
                    </a:solidFill>
                    <a:latin typeface="Cambria Math" panose="02040503050406030204" pitchFamily="18" charset="0"/>
                    <a:cs typeface="Times New Roman" panose="02020603050405020304" pitchFamily="18" charset="0"/>
                  </a:rPr>
                  <a:t>𝑐𝑥+𝑑</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=0</a:t>
                </a:r>
                <a:r>
                  <a:rPr lang="en-US" sz="1200" b="0" i="0" smtClean="0">
                    <a:solidFill>
                      <a:schemeClr val="bg1"/>
                    </a:solidFill>
                    <a:latin typeface="Cambria Math" panose="02040503050406030204" pitchFamily="18" charset="0"/>
                    <a:cs typeface="Times New Roman" panose="02020603050405020304" pitchFamily="18" charset="0"/>
                  </a:rPr>
                  <a:t> </a:t>
                </a:r>
                <a:r>
                  <a:rPr lang="en-US" b="0" smtClean="0"/>
                  <a:t>như</a:t>
                </a:r>
                <a:r>
                  <a:rPr lang="en-US" b="0" baseline="0" smtClean="0"/>
                  <a:t> trong w cô ạ</a:t>
                </a:r>
                <a:endParaRPr lang="en-US" b="0"/>
              </a:p>
            </p:txBody>
          </p:sp>
        </mc:Fallback>
      </mc:AlternateContent>
      <p:sp>
        <p:nvSpPr>
          <p:cNvPr id="4" name="Slide Number Placeholder 3"/>
          <p:cNvSpPr>
            <a:spLocks noGrp="1"/>
          </p:cNvSpPr>
          <p:nvPr>
            <p:ph type="sldNum" sz="quarter" idx="10"/>
          </p:nvPr>
        </p:nvSpPr>
        <p:spPr/>
        <p:txBody>
          <a:bodyPr/>
          <a:lstStyle/>
          <a:p>
            <a:fld id="{D6768A89-F29B-44A5-93B5-548F33E52508}" type="slidenum">
              <a:rPr lang="en-US" smtClean="0"/>
              <a:t>12</a:t>
            </a:fld>
            <a:endParaRPr lang="en-US"/>
          </a:p>
        </p:txBody>
      </p:sp>
    </p:spTree>
    <p:extLst>
      <p:ext uri="{BB962C8B-B14F-4D97-AF65-F5344CB8AC3E}">
        <p14:creationId xmlns:p14="http://schemas.microsoft.com/office/powerpoint/2010/main" val="217333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14</a:t>
            </a:fld>
            <a:endParaRPr lang="en-US"/>
          </a:p>
        </p:txBody>
      </p:sp>
    </p:spTree>
    <p:extLst>
      <p:ext uri="{BB962C8B-B14F-4D97-AF65-F5344CB8AC3E}">
        <p14:creationId xmlns:p14="http://schemas.microsoft.com/office/powerpoint/2010/main" val="112748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16</a:t>
            </a:fld>
            <a:endParaRPr lang="en-US"/>
          </a:p>
        </p:txBody>
      </p:sp>
    </p:spTree>
    <p:extLst>
      <p:ext uri="{BB962C8B-B14F-4D97-AF65-F5344CB8AC3E}">
        <p14:creationId xmlns:p14="http://schemas.microsoft.com/office/powerpoint/2010/main" val="289096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20</a:t>
            </a:fld>
            <a:endParaRPr lang="en-US"/>
          </a:p>
        </p:txBody>
      </p:sp>
    </p:spTree>
    <p:extLst>
      <p:ext uri="{BB962C8B-B14F-4D97-AF65-F5344CB8AC3E}">
        <p14:creationId xmlns:p14="http://schemas.microsoft.com/office/powerpoint/2010/main" val="39188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21</a:t>
            </a:fld>
            <a:endParaRPr lang="en-US"/>
          </a:p>
        </p:txBody>
      </p:sp>
    </p:spTree>
    <p:extLst>
      <p:ext uri="{BB962C8B-B14F-4D97-AF65-F5344CB8AC3E}">
        <p14:creationId xmlns:p14="http://schemas.microsoft.com/office/powerpoint/2010/main" val="364023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22</a:t>
            </a:fld>
            <a:endParaRPr lang="en-US"/>
          </a:p>
        </p:txBody>
      </p:sp>
    </p:spTree>
    <p:extLst>
      <p:ext uri="{BB962C8B-B14F-4D97-AF65-F5344CB8AC3E}">
        <p14:creationId xmlns:p14="http://schemas.microsoft.com/office/powerpoint/2010/main" val="150832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23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654247756"/>
              </p:ext>
            </p:extLst>
          </p:nvPr>
        </p:nvGraphicFramePr>
        <p:xfrm>
          <a:off x="2976563" y="4357688"/>
          <a:ext cx="904875" cy="428625"/>
        </p:xfrm>
        <a:graphic>
          <a:graphicData uri="http://schemas.openxmlformats.org/presentationml/2006/ole">
            <mc:AlternateContent xmlns:mc="http://schemas.openxmlformats.org/markup-compatibility/2006">
              <mc:Choice xmlns:v="urn:schemas-microsoft-com:vml" Requires="v">
                <p:oleObj name="Equation" r:id="rId3" imgW="904195" imgH="428537" progId="Equation.DSMT4">
                  <p:embed/>
                </p:oleObj>
              </mc:Choice>
              <mc:Fallback>
                <p:oleObj name="Equation" r:id="rId3" imgW="904195" imgH="428537" progId="Equation.DSMT4">
                  <p:embed/>
                  <p:pic>
                    <p:nvPicPr>
                      <p:cNvPr id="0" name=""/>
                      <p:cNvPicPr/>
                      <p:nvPr/>
                    </p:nvPicPr>
                    <p:blipFill>
                      <a:blip r:embed="rId4"/>
                      <a:stretch>
                        <a:fillRect/>
                      </a:stretch>
                    </p:blipFill>
                    <p:spPr>
                      <a:xfrm>
                        <a:off x="2976563" y="4357688"/>
                        <a:ext cx="904875" cy="428625"/>
                      </a:xfrm>
                      <a:prstGeom prst="rect">
                        <a:avLst/>
                      </a:prstGeom>
                    </p:spPr>
                  </p:pic>
                </p:oleObj>
              </mc:Fallback>
            </mc:AlternateContent>
          </a:graphicData>
        </a:graphic>
      </p:graphicFrame>
    </p:spTree>
    <p:extLst>
      <p:ext uri="{BB962C8B-B14F-4D97-AF65-F5344CB8AC3E}">
        <p14:creationId xmlns:p14="http://schemas.microsoft.com/office/powerpoint/2010/main" val="240842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824575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6843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30200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035820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81893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611246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65238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882670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0348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527520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7/29/2024</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4576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03EE1-0637-11A6-6C40-8B889FF60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FB7D7-724C-017E-C263-94AD6B4C6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F3704-4059-0AD6-1B59-22CF97902C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A6B9ED-9697-7336-C80D-C0DAAA99EC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69FD19-0670-0150-C371-44F413D87ABF}"/>
              </a:ext>
            </a:extLst>
          </p:cNvPr>
          <p:cNvSpPr>
            <a:spLocks noGrp="1"/>
          </p:cNvSpPr>
          <p:nvPr>
            <p:ph type="sldNum" sz="quarter" idx="12"/>
          </p:nvPr>
        </p:nvSpPr>
        <p:spPr/>
        <p:txBody>
          <a:bodyPr/>
          <a:lstStyle>
            <a:lvl1pPr>
              <a:defRPr/>
            </a:lvl1pPr>
          </a:lstStyle>
          <a:p>
            <a:fld id="{E50BAD9C-63DC-4A68-81FC-1B427C398891}" type="slidenum">
              <a:rPr lang="en-US" altLang="en-US"/>
              <a:pPr/>
              <a:t>‹#›</a:t>
            </a:fld>
            <a:endParaRPr lang="en-US" altLang="en-US"/>
          </a:p>
        </p:txBody>
      </p:sp>
    </p:spTree>
    <p:extLst>
      <p:ext uri="{BB962C8B-B14F-4D97-AF65-F5344CB8AC3E}">
        <p14:creationId xmlns:p14="http://schemas.microsoft.com/office/powerpoint/2010/main" val="202748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D74B-0A42-41C4-A236-7DF3C9836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F2111-8985-7F60-4513-B082648C7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24711-90F3-1736-C89F-3CC511DABF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EBD3FA-0047-1F63-DFFF-ED5101B376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A9AD46-DE2B-C5A4-3648-19BBA80E1454}"/>
              </a:ext>
            </a:extLst>
          </p:cNvPr>
          <p:cNvSpPr>
            <a:spLocks noGrp="1"/>
          </p:cNvSpPr>
          <p:nvPr>
            <p:ph type="sldNum" sz="quarter" idx="12"/>
          </p:nvPr>
        </p:nvSpPr>
        <p:spPr/>
        <p:txBody>
          <a:bodyPr/>
          <a:lstStyle>
            <a:lvl1pPr>
              <a:defRPr/>
            </a:lvl1pPr>
          </a:lstStyle>
          <a:p>
            <a:fld id="{C89C00CC-2454-4D08-94E6-4C7DAD9BCFF3}" type="slidenum">
              <a:rPr lang="en-US" altLang="en-US"/>
              <a:pPr/>
              <a:t>‹#›</a:t>
            </a:fld>
            <a:endParaRPr lang="en-US" altLang="en-US"/>
          </a:p>
        </p:txBody>
      </p:sp>
    </p:spTree>
    <p:extLst>
      <p:ext uri="{BB962C8B-B14F-4D97-AF65-F5344CB8AC3E}">
        <p14:creationId xmlns:p14="http://schemas.microsoft.com/office/powerpoint/2010/main" val="771704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9032-3167-CEBD-4076-43F4B1B335B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F3B2F-66DB-3DC2-E410-45AF5E043F0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44AA6A7-1206-E025-159A-287A4997B0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C00DA70-6AD2-B6ED-AE30-EE303C0919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0B8003-03EA-8715-9BAB-C00D4A4F2216}"/>
              </a:ext>
            </a:extLst>
          </p:cNvPr>
          <p:cNvSpPr>
            <a:spLocks noGrp="1"/>
          </p:cNvSpPr>
          <p:nvPr>
            <p:ph type="sldNum" sz="quarter" idx="12"/>
          </p:nvPr>
        </p:nvSpPr>
        <p:spPr/>
        <p:txBody>
          <a:bodyPr/>
          <a:lstStyle>
            <a:lvl1pPr>
              <a:defRPr/>
            </a:lvl1pPr>
          </a:lstStyle>
          <a:p>
            <a:fld id="{F6B9E1E6-71A8-485A-BAFC-D9D518F93DA8}" type="slidenum">
              <a:rPr lang="en-US" altLang="en-US"/>
              <a:pPr/>
              <a:t>‹#›</a:t>
            </a:fld>
            <a:endParaRPr lang="en-US" altLang="en-US"/>
          </a:p>
        </p:txBody>
      </p:sp>
    </p:spTree>
    <p:extLst>
      <p:ext uri="{BB962C8B-B14F-4D97-AF65-F5344CB8AC3E}">
        <p14:creationId xmlns:p14="http://schemas.microsoft.com/office/powerpoint/2010/main" val="3162978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DE57-046B-A79F-FAB9-26BBF00B6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84889D-A9F8-330D-5D32-B9ABEDDC3CD6}"/>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4DA14-8701-F5DC-6A5C-99ACB9AF2E0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866A2B-C0CC-AD24-547A-C363E0DDF2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DFA224-2E27-CF8A-9847-65600A5738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F0D2F7-F1C4-A1C1-411A-4DB034409471}"/>
              </a:ext>
            </a:extLst>
          </p:cNvPr>
          <p:cNvSpPr>
            <a:spLocks noGrp="1"/>
          </p:cNvSpPr>
          <p:nvPr>
            <p:ph type="sldNum" sz="quarter" idx="12"/>
          </p:nvPr>
        </p:nvSpPr>
        <p:spPr/>
        <p:txBody>
          <a:bodyPr/>
          <a:lstStyle>
            <a:lvl1pPr>
              <a:defRPr/>
            </a:lvl1pPr>
          </a:lstStyle>
          <a:p>
            <a:fld id="{A461F3B1-41AC-4123-BF19-D89F570FC540}" type="slidenum">
              <a:rPr lang="en-US" altLang="en-US"/>
              <a:pPr/>
              <a:t>‹#›</a:t>
            </a:fld>
            <a:endParaRPr lang="en-US" altLang="en-US"/>
          </a:p>
        </p:txBody>
      </p:sp>
    </p:spTree>
    <p:extLst>
      <p:ext uri="{BB962C8B-B14F-4D97-AF65-F5344CB8AC3E}">
        <p14:creationId xmlns:p14="http://schemas.microsoft.com/office/powerpoint/2010/main" val="1587478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1EC7-A84E-954D-9D67-2A1A760AA51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D1FB3-3C2F-0CCD-DCC8-B206DAF39A0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A5696-20CD-CA9A-5FD3-1D33340E770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C9165C-3257-E985-B202-62594293109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641FA-7860-8738-2889-7A42F761629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1E21B-1477-9531-67C4-271C0625C10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EEFFFD-CACC-0DA9-B9C4-574E774F4C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1F88034-507B-76A0-AAA2-3A7556990097}"/>
              </a:ext>
            </a:extLst>
          </p:cNvPr>
          <p:cNvSpPr>
            <a:spLocks noGrp="1"/>
          </p:cNvSpPr>
          <p:nvPr>
            <p:ph type="sldNum" sz="quarter" idx="12"/>
          </p:nvPr>
        </p:nvSpPr>
        <p:spPr/>
        <p:txBody>
          <a:bodyPr/>
          <a:lstStyle>
            <a:lvl1pPr>
              <a:defRPr/>
            </a:lvl1pPr>
          </a:lstStyle>
          <a:p>
            <a:fld id="{E1919637-A7EB-4DF6-98F6-9CE27BBF2F8B}" type="slidenum">
              <a:rPr lang="en-US" altLang="en-US"/>
              <a:pPr/>
              <a:t>‹#›</a:t>
            </a:fld>
            <a:endParaRPr lang="en-US" altLang="en-US"/>
          </a:p>
        </p:txBody>
      </p:sp>
    </p:spTree>
    <p:extLst>
      <p:ext uri="{BB962C8B-B14F-4D97-AF65-F5344CB8AC3E}">
        <p14:creationId xmlns:p14="http://schemas.microsoft.com/office/powerpoint/2010/main" val="3454238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75EB-19FC-B6F9-B180-7DF8DA0459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7D4B-DAA7-B730-34C9-11A22FE42AA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57E6AC-7F3F-FBAD-E5BC-3F73892DFD2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818A66-21FC-E655-E48D-897D1F5D96FE}"/>
              </a:ext>
            </a:extLst>
          </p:cNvPr>
          <p:cNvSpPr>
            <a:spLocks noGrp="1"/>
          </p:cNvSpPr>
          <p:nvPr>
            <p:ph type="sldNum" sz="quarter" idx="12"/>
          </p:nvPr>
        </p:nvSpPr>
        <p:spPr/>
        <p:txBody>
          <a:bodyPr/>
          <a:lstStyle>
            <a:lvl1pPr>
              <a:defRPr/>
            </a:lvl1pPr>
          </a:lstStyle>
          <a:p>
            <a:fld id="{7C91035A-281A-4648-A0F2-526EC4DFBCCE}" type="slidenum">
              <a:rPr lang="en-US" altLang="en-US"/>
              <a:pPr/>
              <a:t>‹#›</a:t>
            </a:fld>
            <a:endParaRPr lang="en-US" altLang="en-US"/>
          </a:p>
        </p:txBody>
      </p:sp>
    </p:spTree>
    <p:extLst>
      <p:ext uri="{BB962C8B-B14F-4D97-AF65-F5344CB8AC3E}">
        <p14:creationId xmlns:p14="http://schemas.microsoft.com/office/powerpoint/2010/main" val="1148963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BFAFF-B95C-3A0D-EF3B-ADE2A323E29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936FCE0-934D-E234-18AC-4217A8C106A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70800AB-104A-E3A6-0B84-1717AD2FE9A9}"/>
              </a:ext>
            </a:extLst>
          </p:cNvPr>
          <p:cNvSpPr>
            <a:spLocks noGrp="1"/>
          </p:cNvSpPr>
          <p:nvPr>
            <p:ph type="sldNum" sz="quarter" idx="12"/>
          </p:nvPr>
        </p:nvSpPr>
        <p:spPr/>
        <p:txBody>
          <a:bodyPr/>
          <a:lstStyle>
            <a:lvl1pPr>
              <a:defRPr/>
            </a:lvl1pPr>
          </a:lstStyle>
          <a:p>
            <a:fld id="{B463443F-8454-4CE8-804B-681429CE2BD5}" type="slidenum">
              <a:rPr lang="en-US" altLang="en-US"/>
              <a:pPr/>
              <a:t>‹#›</a:t>
            </a:fld>
            <a:endParaRPr lang="en-US" altLang="en-US"/>
          </a:p>
        </p:txBody>
      </p:sp>
    </p:spTree>
    <p:extLst>
      <p:ext uri="{BB962C8B-B14F-4D97-AF65-F5344CB8AC3E}">
        <p14:creationId xmlns:p14="http://schemas.microsoft.com/office/powerpoint/2010/main" val="93080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F316-311D-862B-45D7-AC600EDB492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49DF2-75AB-71E3-CEC5-C17C7DB1D48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987B2A-68FC-FB97-622D-40E49E66795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0A201-93C2-E6FB-7A37-02F4CEC4205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5BAE3B-EFF6-79A6-3415-8A9B8544D81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4F1AA5-3386-B4BC-BA43-8C3C134E05D5}"/>
              </a:ext>
            </a:extLst>
          </p:cNvPr>
          <p:cNvSpPr>
            <a:spLocks noGrp="1"/>
          </p:cNvSpPr>
          <p:nvPr>
            <p:ph type="sldNum" sz="quarter" idx="12"/>
          </p:nvPr>
        </p:nvSpPr>
        <p:spPr/>
        <p:txBody>
          <a:bodyPr/>
          <a:lstStyle>
            <a:lvl1pPr>
              <a:defRPr/>
            </a:lvl1pPr>
          </a:lstStyle>
          <a:p>
            <a:fld id="{017EC8C4-C3D6-4B7D-8CC9-53A476B593F6}" type="slidenum">
              <a:rPr lang="en-US" altLang="en-US"/>
              <a:pPr/>
              <a:t>‹#›</a:t>
            </a:fld>
            <a:endParaRPr lang="en-US" altLang="en-US"/>
          </a:p>
        </p:txBody>
      </p:sp>
    </p:spTree>
    <p:extLst>
      <p:ext uri="{BB962C8B-B14F-4D97-AF65-F5344CB8AC3E}">
        <p14:creationId xmlns:p14="http://schemas.microsoft.com/office/powerpoint/2010/main" val="1509959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4579-78FA-87AD-AF3D-685827B53CE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37104E-EE77-60F6-5BF5-5A85C933E53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5BCC3-651C-4807-73EA-53C5A1B68FB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DCCA9-19BD-701B-E27E-B4E3D8C2DD7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E665AC0-D1A6-E2E6-B4B1-28A7CFCEC9A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D41252-56DA-8084-6142-28D42E2927AB}"/>
              </a:ext>
            </a:extLst>
          </p:cNvPr>
          <p:cNvSpPr>
            <a:spLocks noGrp="1"/>
          </p:cNvSpPr>
          <p:nvPr>
            <p:ph type="sldNum" sz="quarter" idx="12"/>
          </p:nvPr>
        </p:nvSpPr>
        <p:spPr/>
        <p:txBody>
          <a:bodyPr/>
          <a:lstStyle>
            <a:lvl1pPr>
              <a:defRPr/>
            </a:lvl1pPr>
          </a:lstStyle>
          <a:p>
            <a:fld id="{08763ABF-E29B-4189-BEDA-B7DBFBB66482}" type="slidenum">
              <a:rPr lang="en-US" altLang="en-US"/>
              <a:pPr/>
              <a:t>‹#›</a:t>
            </a:fld>
            <a:endParaRPr lang="en-US" altLang="en-US"/>
          </a:p>
        </p:txBody>
      </p:sp>
    </p:spTree>
    <p:extLst>
      <p:ext uri="{BB962C8B-B14F-4D97-AF65-F5344CB8AC3E}">
        <p14:creationId xmlns:p14="http://schemas.microsoft.com/office/powerpoint/2010/main" val="1396762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F06E2-20B0-0DFF-AC4C-538DFABC64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77A64-0C0D-0858-A5EA-1E25102121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86B47-C912-6484-158D-6B560CFA8E8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99527E-8F33-192E-D6C0-7DE2C2B24DA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37DD01-A7AB-DE5B-D10A-7CA20D9F96F4}"/>
              </a:ext>
            </a:extLst>
          </p:cNvPr>
          <p:cNvSpPr>
            <a:spLocks noGrp="1"/>
          </p:cNvSpPr>
          <p:nvPr>
            <p:ph type="sldNum" sz="quarter" idx="12"/>
          </p:nvPr>
        </p:nvSpPr>
        <p:spPr/>
        <p:txBody>
          <a:bodyPr/>
          <a:lstStyle>
            <a:lvl1pPr>
              <a:defRPr/>
            </a:lvl1pPr>
          </a:lstStyle>
          <a:p>
            <a:fld id="{7199E44B-64F3-4657-9B6B-2626F7866E57}" type="slidenum">
              <a:rPr lang="en-US" altLang="en-US"/>
              <a:pPr/>
              <a:t>‹#›</a:t>
            </a:fld>
            <a:endParaRPr lang="en-US" altLang="en-US"/>
          </a:p>
        </p:txBody>
      </p:sp>
    </p:spTree>
    <p:extLst>
      <p:ext uri="{BB962C8B-B14F-4D97-AF65-F5344CB8AC3E}">
        <p14:creationId xmlns:p14="http://schemas.microsoft.com/office/powerpoint/2010/main" val="2768425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732605-978B-6CEF-C02F-9B0436EB9FEA}"/>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10997-B636-6743-4CA4-DFA9FE75CB8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FC192-DF8B-902E-4365-DDD6DC1AF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F8282B-7895-2653-2237-14C458EDBC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4331C8C-83F2-5E84-F343-1B38370597A2}"/>
              </a:ext>
            </a:extLst>
          </p:cNvPr>
          <p:cNvSpPr>
            <a:spLocks noGrp="1"/>
          </p:cNvSpPr>
          <p:nvPr>
            <p:ph type="sldNum" sz="quarter" idx="12"/>
          </p:nvPr>
        </p:nvSpPr>
        <p:spPr/>
        <p:txBody>
          <a:bodyPr/>
          <a:lstStyle>
            <a:lvl1pPr>
              <a:defRPr/>
            </a:lvl1pPr>
          </a:lstStyle>
          <a:p>
            <a:fld id="{AFB68F7A-7B71-427E-AE97-55BCB47BAB83}" type="slidenum">
              <a:rPr lang="en-US" altLang="en-US"/>
              <a:pPr/>
              <a:t>‹#›</a:t>
            </a:fld>
            <a:endParaRPr lang="en-US" altLang="en-US"/>
          </a:p>
        </p:txBody>
      </p:sp>
    </p:spTree>
    <p:extLst>
      <p:ext uri="{BB962C8B-B14F-4D97-AF65-F5344CB8AC3E}">
        <p14:creationId xmlns:p14="http://schemas.microsoft.com/office/powerpoint/2010/main" val="78585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7/29/2024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D933F-DB83-42DE-AA03-D5EF6BC86FFB}" type="datetimeFigureOut">
              <a:rPr lang="en-US" smtClean="0"/>
              <a:t>7/29/2024</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908229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7FB7F7-F800-38CB-7614-E7934971FED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1673C60-9C71-66EF-CBE4-3E6817D14E8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45D6F9F-D5AE-BE68-B445-A82CB5B5778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A70DF43-27B2-B086-73A2-67B1B158EA0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33428C5-494D-61B2-260B-C221DE13A3F1}"/>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DEF3810-3471-4D30-B82F-BA0EAEA9A28F}" type="slidenum">
              <a:rPr lang="en-US" altLang="en-US"/>
              <a:pPr/>
              <a:t>‹#›</a:t>
            </a:fld>
            <a:endParaRPr lang="en-US" altLang="en-US"/>
          </a:p>
        </p:txBody>
      </p:sp>
    </p:spTree>
    <p:extLst>
      <p:ext uri="{BB962C8B-B14F-4D97-AF65-F5344CB8AC3E}">
        <p14:creationId xmlns:p14="http://schemas.microsoft.com/office/powerpoint/2010/main" val="3013455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47.png"/><Relationship Id="rId11" Type="http://schemas.openxmlformats.org/officeDocument/2006/relationships/image" Target="../media/image62.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3.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4.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3.png"/><Relationship Id="rId7" Type="http://schemas.openxmlformats.org/officeDocument/2006/relationships/image" Target="../media/image98.png"/><Relationship Id="rId12"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63.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63.png"/><Relationship Id="rId7" Type="http://schemas.openxmlformats.org/officeDocument/2006/relationships/image" Target="../media/image1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63.png"/><Relationship Id="rId9" Type="http://schemas.openxmlformats.org/officeDocument/2006/relationships/image" Target="../media/image139.png"/></Relationships>
</file>

<file path=ppt/slides/_rels/slide2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3.png"/><Relationship Id="rId7" Type="http://schemas.openxmlformats.org/officeDocument/2006/relationships/image" Target="../media/image1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23.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2.xml"/><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5.png"/><Relationship Id="rId11" Type="http://schemas.openxmlformats.org/officeDocument/2006/relationships/image" Target="../media/image157.png"/><Relationship Id="rId5" Type="http://schemas.openxmlformats.org/officeDocument/2006/relationships/image" Target="../media/image64.png"/><Relationship Id="rId10" Type="http://schemas.openxmlformats.org/officeDocument/2006/relationships/image" Target="../media/image156.png"/><Relationship Id="rId4" Type="http://schemas.openxmlformats.org/officeDocument/2006/relationships/notesSlide" Target="../notesSlides/notesSlide10.xml"/><Relationship Id="rId9" Type="http://schemas.openxmlformats.org/officeDocument/2006/relationships/image" Target="../media/image155.pn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65.png"/><Relationship Id="rId3" Type="http://schemas.openxmlformats.org/officeDocument/2006/relationships/slideLayout" Target="../slideLayouts/slideLayout2.xml"/><Relationship Id="rId7" Type="http://schemas.openxmlformats.org/officeDocument/2006/relationships/image" Target="../media/image68.png"/><Relationship Id="rId12" Type="http://schemas.openxmlformats.org/officeDocument/2006/relationships/image" Target="../media/image6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notesSlide" Target="../notesSlides/notesSlide11.xml"/><Relationship Id="rId9" Type="http://schemas.openxmlformats.org/officeDocument/2006/relationships/image" Target="../media/image163.png"/></Relationships>
</file>

<file path=ppt/slides/_rels/slide2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gif"/><Relationship Id="rId3" Type="http://schemas.openxmlformats.org/officeDocument/2006/relationships/slideLayout" Target="../slideLayouts/slideLayout13.xml"/><Relationship Id="rId7" Type="http://schemas.openxmlformats.org/officeDocument/2006/relationships/image" Target="../media/image14.png"/><Relationship Id="rId12" Type="http://schemas.openxmlformats.org/officeDocument/2006/relationships/image" Target="../media/image19.gif"/><Relationship Id="rId17" Type="http://schemas.openxmlformats.org/officeDocument/2006/relationships/image" Target="../media/image24.gif"/><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gif"/><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1.gif"/><Relationship Id="rId18" Type="http://schemas.openxmlformats.org/officeDocument/2006/relationships/image" Target="../media/image14.png"/><Relationship Id="rId26" Type="http://schemas.openxmlformats.org/officeDocument/2006/relationships/image" Target="../media/image32.png"/><Relationship Id="rId3" Type="http://schemas.microsoft.com/office/2007/relationships/media" Target="../media/media3.mp4"/><Relationship Id="rId21" Type="http://schemas.openxmlformats.org/officeDocument/2006/relationships/image" Target="../media/image18.png"/><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13.png"/><Relationship Id="rId25" Type="http://schemas.openxmlformats.org/officeDocument/2006/relationships/image" Target="../media/image31.png"/><Relationship Id="rId2" Type="http://schemas.microsoft.com/office/2007/relationships/media" Target="../media/media2.mp3"/><Relationship Id="rId16" Type="http://schemas.openxmlformats.org/officeDocument/2006/relationships/image" Target="../media/image17.png"/><Relationship Id="rId20" Type="http://schemas.openxmlformats.org/officeDocument/2006/relationships/image" Target="../media/image27.png"/><Relationship Id="rId29"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30.gif"/><Relationship Id="rId32" Type="http://schemas.openxmlformats.org/officeDocument/2006/relationships/image" Target="../media/image38.png"/><Relationship Id="rId5" Type="http://schemas.openxmlformats.org/officeDocument/2006/relationships/slideLayout" Target="../slideLayouts/slideLayout13.xml"/><Relationship Id="rId15" Type="http://schemas.openxmlformats.org/officeDocument/2006/relationships/image" Target="../media/image26.png"/><Relationship Id="rId23" Type="http://schemas.openxmlformats.org/officeDocument/2006/relationships/image" Target="../media/image29.gif"/><Relationship Id="rId28" Type="http://schemas.openxmlformats.org/officeDocument/2006/relationships/image" Target="../media/image34.png"/><Relationship Id="rId10" Type="http://schemas.openxmlformats.org/officeDocument/2006/relationships/audio" Target="../media/audio5.wav"/><Relationship Id="rId19" Type="http://schemas.openxmlformats.org/officeDocument/2006/relationships/image" Target="../media/image15.png"/><Relationship Id="rId31" Type="http://schemas.openxmlformats.org/officeDocument/2006/relationships/image" Target="../media/image37.png"/><Relationship Id="rId4" Type="http://schemas.openxmlformats.org/officeDocument/2006/relationships/video" Target="../media/media3.mp4"/><Relationship Id="rId9" Type="http://schemas.openxmlformats.org/officeDocument/2006/relationships/audio" Target="../media/audio4.wav"/><Relationship Id="rId14" Type="http://schemas.openxmlformats.org/officeDocument/2006/relationships/image" Target="../media/image36.png"/><Relationship Id="rId22" Type="http://schemas.openxmlformats.org/officeDocument/2006/relationships/image" Target="../media/image28.gif"/><Relationship Id="rId27" Type="http://schemas.openxmlformats.org/officeDocument/2006/relationships/image" Target="../media/image33.png"/><Relationship Id="rId30"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1.gif"/><Relationship Id="rId18" Type="http://schemas.openxmlformats.org/officeDocument/2006/relationships/image" Target="../media/image15.png"/><Relationship Id="rId26" Type="http://schemas.openxmlformats.org/officeDocument/2006/relationships/image" Target="../media/image35.png"/><Relationship Id="rId3" Type="http://schemas.microsoft.com/office/2007/relationships/media" Target="../media/media3.mp4"/><Relationship Id="rId21" Type="http://schemas.openxmlformats.org/officeDocument/2006/relationships/image" Target="../media/image28.gif"/><Relationship Id="rId34" Type="http://schemas.openxmlformats.org/officeDocument/2006/relationships/image" Target="../media/image54.png"/><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39.png"/><Relationship Id="rId25" Type="http://schemas.openxmlformats.org/officeDocument/2006/relationships/image" Target="../media/image34.png"/><Relationship Id="rId33" Type="http://schemas.openxmlformats.org/officeDocument/2006/relationships/image" Target="../media/image53.png"/><Relationship Id="rId2" Type="http://schemas.microsoft.com/office/2007/relationships/media" Target="../media/media2.mp3"/><Relationship Id="rId16" Type="http://schemas.openxmlformats.org/officeDocument/2006/relationships/image" Target="../media/image13.png"/><Relationship Id="rId20" Type="http://schemas.openxmlformats.org/officeDocument/2006/relationships/image" Target="../media/image18.png"/><Relationship Id="rId29" Type="http://schemas.openxmlformats.org/officeDocument/2006/relationships/image" Target="../media/image51.pn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32.png"/><Relationship Id="rId32" Type="http://schemas.openxmlformats.org/officeDocument/2006/relationships/image" Target="../media/image33.png"/><Relationship Id="rId5" Type="http://schemas.openxmlformats.org/officeDocument/2006/relationships/slideLayout" Target="../slideLayouts/slideLayout13.xml"/><Relationship Id="rId15" Type="http://schemas.openxmlformats.org/officeDocument/2006/relationships/image" Target="../media/image17.png"/><Relationship Id="rId23" Type="http://schemas.openxmlformats.org/officeDocument/2006/relationships/image" Target="../media/image30.gif"/><Relationship Id="rId28" Type="http://schemas.openxmlformats.org/officeDocument/2006/relationships/image" Target="../media/image37.png"/><Relationship Id="rId36" Type="http://schemas.openxmlformats.org/officeDocument/2006/relationships/image" Target="../media/image38.png"/><Relationship Id="rId10" Type="http://schemas.openxmlformats.org/officeDocument/2006/relationships/audio" Target="../media/audio5.wav"/><Relationship Id="rId19" Type="http://schemas.openxmlformats.org/officeDocument/2006/relationships/image" Target="../media/image27.png"/><Relationship Id="rId31" Type="http://schemas.openxmlformats.org/officeDocument/2006/relationships/image" Target="../media/image31.png"/><Relationship Id="rId4" Type="http://schemas.openxmlformats.org/officeDocument/2006/relationships/video" Target="../media/media3.mp4"/><Relationship Id="rId9" Type="http://schemas.openxmlformats.org/officeDocument/2006/relationships/audio" Target="../media/audio4.wav"/><Relationship Id="rId14" Type="http://schemas.openxmlformats.org/officeDocument/2006/relationships/image" Target="../media/image26.png"/><Relationship Id="rId22" Type="http://schemas.openxmlformats.org/officeDocument/2006/relationships/image" Target="../media/image29.gif"/><Relationship Id="rId27" Type="http://schemas.openxmlformats.org/officeDocument/2006/relationships/image" Target="../media/image40.png"/><Relationship Id="rId30" Type="http://schemas.openxmlformats.org/officeDocument/2006/relationships/image" Target="../media/image52.png"/><Relationship Id="rId35"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1.gif"/><Relationship Id="rId18" Type="http://schemas.openxmlformats.org/officeDocument/2006/relationships/image" Target="../media/image39.png"/><Relationship Id="rId26" Type="http://schemas.openxmlformats.org/officeDocument/2006/relationships/image" Target="../media/image32.png"/><Relationship Id="rId3" Type="http://schemas.microsoft.com/office/2007/relationships/media" Target="../media/media3.mp4"/><Relationship Id="rId21" Type="http://schemas.openxmlformats.org/officeDocument/2006/relationships/image" Target="../media/image18.png"/><Relationship Id="rId34" Type="http://schemas.openxmlformats.org/officeDocument/2006/relationships/image" Target="../media/image60.png"/><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40.png"/><Relationship Id="rId25" Type="http://schemas.openxmlformats.org/officeDocument/2006/relationships/image" Target="../media/image31.png"/><Relationship Id="rId33" Type="http://schemas.openxmlformats.org/officeDocument/2006/relationships/image" Target="../media/image59.png"/><Relationship Id="rId2" Type="http://schemas.microsoft.com/office/2007/relationships/media" Target="../media/media2.mp3"/><Relationship Id="rId16" Type="http://schemas.openxmlformats.org/officeDocument/2006/relationships/image" Target="../media/image17.png"/><Relationship Id="rId20" Type="http://schemas.openxmlformats.org/officeDocument/2006/relationships/image" Target="../media/image27.png"/><Relationship Id="rId29"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30.gif"/><Relationship Id="rId32" Type="http://schemas.openxmlformats.org/officeDocument/2006/relationships/image" Target="../media/image58.png"/><Relationship Id="rId5" Type="http://schemas.openxmlformats.org/officeDocument/2006/relationships/slideLayout" Target="../slideLayouts/slideLayout13.xml"/><Relationship Id="rId15" Type="http://schemas.openxmlformats.org/officeDocument/2006/relationships/image" Target="../media/image26.png"/><Relationship Id="rId23" Type="http://schemas.openxmlformats.org/officeDocument/2006/relationships/image" Target="../media/image29.gif"/><Relationship Id="rId28" Type="http://schemas.openxmlformats.org/officeDocument/2006/relationships/image" Target="../media/image34.png"/><Relationship Id="rId36" Type="http://schemas.openxmlformats.org/officeDocument/2006/relationships/image" Target="../media/image38.png"/><Relationship Id="rId10" Type="http://schemas.openxmlformats.org/officeDocument/2006/relationships/audio" Target="../media/audio5.wav"/><Relationship Id="rId19" Type="http://schemas.openxmlformats.org/officeDocument/2006/relationships/image" Target="../media/image15.png"/><Relationship Id="rId31" Type="http://schemas.openxmlformats.org/officeDocument/2006/relationships/image" Target="../media/image37.png"/><Relationship Id="rId4" Type="http://schemas.openxmlformats.org/officeDocument/2006/relationships/video" Target="../media/media3.mp4"/><Relationship Id="rId9" Type="http://schemas.openxmlformats.org/officeDocument/2006/relationships/audio" Target="../media/audio4.wav"/><Relationship Id="rId14" Type="http://schemas.openxmlformats.org/officeDocument/2006/relationships/image" Target="../media/image56.png"/><Relationship Id="rId22" Type="http://schemas.openxmlformats.org/officeDocument/2006/relationships/image" Target="../media/image28.gif"/><Relationship Id="rId27" Type="http://schemas.openxmlformats.org/officeDocument/2006/relationships/image" Target="../media/image33.png"/><Relationship Id="rId30" Type="http://schemas.openxmlformats.org/officeDocument/2006/relationships/image" Target="../media/image41.png"/><Relationship Id="rId35"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TOÁN 9</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NĂM HỌC: 2024 - 2025</a:t>
            </a: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PHÒNG GIÁO DỤC VÀ ĐÀO TẠO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TRƯỜNG TRUNG HỌC CƠ SỞ ………………</a:t>
            </a:r>
          </a:p>
        </p:txBody>
      </p:sp>
    </p:spTree>
    <p:extLst>
      <p:ext uri="{BB962C8B-B14F-4D97-AF65-F5344CB8AC3E}">
        <p14:creationId xmlns:p14="http://schemas.microsoft.com/office/powerpoint/2010/main" val="297142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a:t>
            </a:r>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PHƯƠNG TRÌNH QUY VỀ PHƯƠNG TRÌNH BẬC NHẤT MỘT ẨN</a:t>
            </a:r>
            <a:endParaRPr lang="en-US" sz="280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7004882" cy="684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800"/>
              </a:spcBef>
              <a:buNone/>
            </a:pPr>
            <a:r>
              <a:rPr lang="vi-VN">
                <a:solidFill>
                  <a:prstClr val="white"/>
                </a:solidFill>
                <a:latin typeface="Times New Roman" panose="02020603050405020304" pitchFamily="18" charset="0"/>
                <a:cs typeface="Times New Roman" panose="02020603050405020304" pitchFamily="18" charset="0"/>
              </a:rPr>
              <a:t>Vẽ sơ đồ tư duy</a:t>
            </a:r>
            <a:r>
              <a:rPr lang="en-US">
                <a:solidFill>
                  <a:prstClr val="white"/>
                </a:solidFill>
                <a:latin typeface="Times New Roman" panose="02020603050405020304" pitchFamily="18" charset="0"/>
                <a:cs typeface="Times New Roman" panose="02020603050405020304" pitchFamily="18" charset="0"/>
              </a:rPr>
              <a:t> hệ thống các kiến thức đã học</a:t>
            </a:r>
            <a:endParaRPr lang="en-US">
              <a:solidFill>
                <a:schemeClr val="bg1"/>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a:extLst>
              <a:ext uri="{FF2B5EF4-FFF2-40B4-BE49-F238E27FC236}">
                <a16:creationId xmlns:a16="http://schemas.microsoft.com/office/drawing/2014/main" id="{758E8744-174F-9D36-7324-80AD8EA60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939" y="3425826"/>
            <a:ext cx="4903787" cy="244316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3C573CF4-0ACE-D63E-F7C7-217D2435D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39" y="3425825"/>
            <a:ext cx="317658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354EB33-E7C5-07B5-4177-25163453F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939" y="3425826"/>
            <a:ext cx="44164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D600D520-7A92-141C-561D-B11065A3D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6" y="2968625"/>
            <a:ext cx="3140075" cy="57943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95D1951C-0295-5140-3028-7B930B39A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851" y="3216275"/>
            <a:ext cx="2790825" cy="4206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4298641D-B682-2791-CEEE-68966D846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3025" y="2081213"/>
            <a:ext cx="5507038" cy="72866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70CECCF0-BE42-0553-9A34-E806AB90F0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038" y="1579564"/>
            <a:ext cx="42037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4EEA7FC0-EB89-9F48-C235-BF7B35DC2B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1276" y="968376"/>
            <a:ext cx="1990725" cy="12303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272430A2-DC26-518D-A88B-FD410554D4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6851" y="1946275"/>
            <a:ext cx="2601913" cy="15748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388A3FCD-9179-16BD-AFDA-AC5ABB53FE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420938"/>
            <a:ext cx="2673350" cy="193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3657" y="1354682"/>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E417B4-CF3F-1081-A791-D40CFE93062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15184D-507A-E12A-237A-C3EF7996253A}"/>
                  </a:ext>
                </a:extLst>
              </p:cNvPr>
              <p:cNvSpPr txBox="1"/>
              <p:nvPr/>
            </p:nvSpPr>
            <p:spPr>
              <a:xfrm>
                <a:off x="535479" y="3709569"/>
                <a:ext cx="10354194"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Dạng 1: Giải phương trình tích dạng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𝒂</m:t>
                        </m:r>
                        <m:r>
                          <a:rPr lang="en-US"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en-US" sz="2800" b="1">
                            <a:solidFill>
                              <a:schemeClr val="bg1"/>
                            </a:solidFill>
                            <a:latin typeface="Cambria Math" panose="02040503050406030204" pitchFamily="18" charset="0"/>
                            <a:cs typeface="Times New Roman" panose="02020603050405020304" pitchFamily="18" charset="0"/>
                          </a:rPr>
                          <m:t>𝒃</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en-US" sz="2800" b="1">
                            <a:solidFill>
                              <a:schemeClr val="bg1"/>
                            </a:solidFill>
                            <a:latin typeface="Cambria Math" panose="02040503050406030204" pitchFamily="18" charset="0"/>
                            <a:cs typeface="Times New Roman" panose="02020603050405020304" pitchFamily="18" charset="0"/>
                          </a:rPr>
                          <m:t>𝒄𝒙</m:t>
                        </m:r>
                        <m:r>
                          <a:rPr lang="vi-VN" sz="2800" b="1">
                            <a:solidFill>
                              <a:schemeClr val="bg1"/>
                            </a:solidFill>
                            <a:latin typeface="Cambria Math" panose="02040503050406030204" pitchFamily="18" charset="0"/>
                            <a:cs typeface="Times New Roman" panose="02020603050405020304" pitchFamily="18" charset="0"/>
                          </a:rPr>
                          <m:t>+</m:t>
                        </m:r>
                        <m:r>
                          <a:rPr lang="en-US" sz="2800" b="1">
                            <a:solidFill>
                              <a:schemeClr val="bg1"/>
                            </a:solidFill>
                            <a:latin typeface="Cambria Math" panose="02040503050406030204" pitchFamily="18" charset="0"/>
                            <a:cs typeface="Times New Roman" panose="02020603050405020304" pitchFamily="18" charset="0"/>
                          </a:rPr>
                          <m:t>𝒅</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E15184D-507A-E12A-237A-C3EF7996253A}"/>
                  </a:ext>
                </a:extLst>
              </p:cNvPr>
              <p:cNvSpPr txBox="1">
                <a:spLocks noRot="1" noChangeAspect="1" noMove="1" noResize="1" noEditPoints="1" noAdjustHandles="1" noChangeArrowheads="1" noChangeShapeType="1" noTextEdit="1"/>
              </p:cNvSpPr>
              <p:nvPr/>
            </p:nvSpPr>
            <p:spPr>
              <a:xfrm>
                <a:off x="535479" y="3709569"/>
                <a:ext cx="10354194" cy="523220"/>
              </a:xfrm>
              <a:prstGeom prst="rect">
                <a:avLst/>
              </a:prstGeom>
              <a:blipFill>
                <a:blip r:embed="rId4"/>
                <a:stretch>
                  <a:fillRect l="-1237" t="-12941" b="-3294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C0E4B52-A73A-C418-6E2F-AD5E0A151A5B}"/>
              </a:ext>
            </a:extLst>
          </p:cNvPr>
          <p:cNvSpPr txBox="1"/>
          <p:nvPr/>
        </p:nvSpPr>
        <p:spPr>
          <a:xfrm>
            <a:off x="535479" y="4474450"/>
            <a:ext cx="10864833" cy="556434"/>
          </a:xfrm>
          <a:prstGeom prst="rect">
            <a:avLst/>
          </a:prstGeom>
          <a:noFill/>
        </p:spPr>
        <p:txBody>
          <a:bodyPr wrap="square">
            <a:spAutoFit/>
          </a:bodyPr>
          <a:lstStyle/>
          <a:p>
            <a:pPr algn="just">
              <a:lnSpc>
                <a:spcPct val="115000"/>
              </a:lnSpc>
              <a:spcAft>
                <a:spcPts val="800"/>
              </a:spcAft>
            </a:pPr>
            <a:r>
              <a:rPr lang="vi-VN" sz="2800" b="1">
                <a:solidFill>
                  <a:schemeClr val="bg1"/>
                </a:solidFill>
                <a:latin typeface="Times New Roman" panose="02020603050405020304" pitchFamily="18" charset="0"/>
                <a:cs typeface="Times New Roman" panose="02020603050405020304" pitchFamily="18" charset="0"/>
              </a:rPr>
              <a:t>D</a:t>
            </a:r>
            <a:r>
              <a:rPr lang="en-US" sz="2800" b="1">
                <a:solidFill>
                  <a:schemeClr val="bg1"/>
                </a:solidFill>
                <a:latin typeface="Times New Roman" panose="02020603050405020304" pitchFamily="18" charset="0"/>
                <a:cs typeface="Times New Roman" panose="02020603050405020304" pitchFamily="18" charset="0"/>
              </a:rPr>
              <a:t>ạ</a:t>
            </a:r>
            <a:r>
              <a:rPr lang="vi-VN" sz="2800" b="1">
                <a:solidFill>
                  <a:schemeClr val="bg1"/>
                </a:solidFill>
                <a:latin typeface="Times New Roman" panose="02020603050405020304" pitchFamily="18" charset="0"/>
                <a:cs typeface="Times New Roman" panose="02020603050405020304" pitchFamily="18" charset="0"/>
              </a:rPr>
              <a:t>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7025C2F-26FD-64D7-6EDD-2D63BC3B6EDA}"/>
              </a:ext>
            </a:extLst>
          </p:cNvPr>
          <p:cNvSpPr txBox="1"/>
          <p:nvPr/>
        </p:nvSpPr>
        <p:spPr>
          <a:xfrm>
            <a:off x="535479" y="5215586"/>
            <a:ext cx="6096000" cy="556434"/>
          </a:xfrm>
          <a:prstGeom prst="rect">
            <a:avLst/>
          </a:prstGeom>
          <a:noFill/>
        </p:spPr>
        <p:txBody>
          <a:bodyPr wrap="square">
            <a:spAutoFit/>
          </a:bodyPr>
          <a:lstStyle/>
          <a:p>
            <a:pPr algn="just">
              <a:lnSpc>
                <a:spcPct val="115000"/>
              </a:lnSpc>
              <a:spcAft>
                <a:spcPts val="800"/>
              </a:spcAft>
            </a:pPr>
            <a:r>
              <a:rPr lang="vi-VN" sz="2800" b="1">
                <a:solidFill>
                  <a:schemeClr val="bg1"/>
                </a:solidFill>
                <a:latin typeface="Times New Roman" panose="02020603050405020304" pitchFamily="18" charset="0"/>
                <a:cs typeface="Times New Roman" panose="02020603050405020304" pitchFamily="18" charset="0"/>
              </a:rPr>
              <a:t>Dạng 3: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83.Nguyen Hien)83+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2"/>
                <a:stretch>
                  <a:fillRect l="-1016" t="-7692" b="-28571"/>
                </a:stretch>
              </a:blipFill>
            </p:spPr>
            <p:txBody>
              <a:bodyPr/>
              <a:lstStyle/>
              <a:p>
                <a:r>
                  <a:rPr lang="en-US">
                    <a:noFill/>
                  </a:rPr>
                  <a:t> </a:t>
                </a:r>
              </a:p>
            </p:txBody>
          </p:sp>
        </mc:Fallback>
      </mc:AlternateContent>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66452" y="1805197"/>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9</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66452" y="1805197"/>
                <a:ext cx="6162260" cy="523220"/>
              </a:xfrm>
              <a:prstGeom prst="rect">
                <a:avLst/>
              </a:prstGeom>
              <a:blipFill>
                <a:blip r:embed="rId3"/>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059374E-96FA-7FAC-F237-638466FE7192}"/>
                  </a:ext>
                </a:extLst>
              </p:cNvPr>
              <p:cNvSpPr txBox="1"/>
              <p:nvPr/>
            </p:nvSpPr>
            <p:spPr>
              <a:xfrm>
                <a:off x="6150176" y="1733277"/>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+0,26</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0,2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059374E-96FA-7FAC-F237-638466FE7192}"/>
                  </a:ext>
                </a:extLst>
              </p:cNvPr>
              <p:cNvSpPr txBox="1">
                <a:spLocks noRot="1" noChangeAspect="1" noMove="1" noResize="1" noEditPoints="1" noAdjustHandles="1" noChangeArrowheads="1" noChangeShapeType="1" noTextEdit="1"/>
              </p:cNvSpPr>
              <p:nvPr/>
            </p:nvSpPr>
            <p:spPr>
              <a:xfrm>
                <a:off x="6150176" y="1733277"/>
                <a:ext cx="6162260" cy="523220"/>
              </a:xfrm>
              <a:prstGeom prst="rect">
                <a:avLst/>
              </a:prstGeom>
              <a:blipFill>
                <a:blip r:embed="rId4"/>
                <a:stretch>
                  <a:fillRect l="-207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366452" y="2608945"/>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 2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5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366452" y="2608945"/>
                <a:ext cx="6162260" cy="523220"/>
              </a:xfrm>
              <a:prstGeom prst="rect">
                <a:avLst/>
              </a:prstGeom>
              <a:blipFill>
                <a:blip r:embed="rId5"/>
                <a:stretch>
                  <a:fillRect l="-1978"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749432-0B40-2305-06EC-D322DD746230}"/>
                  </a:ext>
                </a:extLst>
              </p:cNvPr>
              <p:cNvSpPr txBox="1"/>
              <p:nvPr/>
            </p:nvSpPr>
            <p:spPr>
              <a:xfrm>
                <a:off x="6078924" y="2597788"/>
                <a:ext cx="6162260" cy="53296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 </a:t>
                </a:r>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−4+</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67749432-0B40-2305-06EC-D322DD746230}"/>
                  </a:ext>
                </a:extLst>
              </p:cNvPr>
              <p:cNvSpPr txBox="1">
                <a:spLocks noRot="1" noChangeAspect="1" noMove="1" noResize="1" noEditPoints="1" noAdjustHandles="1" noChangeArrowheads="1" noChangeShapeType="1" noTextEdit="1"/>
              </p:cNvSpPr>
              <p:nvPr/>
            </p:nvSpPr>
            <p:spPr>
              <a:xfrm>
                <a:off x="6078924" y="2597788"/>
                <a:ext cx="6162260" cy="532966"/>
              </a:xfrm>
              <a:prstGeom prst="rect">
                <a:avLst/>
              </a:prstGeom>
              <a:blipFill>
                <a:blip r:embed="rId6"/>
                <a:stretch>
                  <a:fillRect l="-1978" t="-9091" b="-30682"/>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287296" y="3693923"/>
            <a:ext cx="1709086" cy="1709086"/>
          </a:xfrm>
          <a:prstGeom prst="rect">
            <a:avLst/>
          </a:prstGeom>
        </p:spPr>
      </p:pic>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163238" y="1598520"/>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𝟗</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𝟒</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𝟐</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𝟓</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163238" y="1598520"/>
                <a:ext cx="6162260" cy="523220"/>
              </a:xfrm>
              <a:prstGeom prst="rect">
                <a:avLst/>
              </a:prstGeom>
              <a:blipFill>
                <a:blip r:embed="rId3"/>
                <a:stretch>
                  <a:fillRect l="-2077" t="-11628" b="-31395"/>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53548" y="2226079"/>
                <a:ext cx="1024945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53548" y="2226079"/>
                <a:ext cx="1024945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244368" y="2964916"/>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2</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+5=0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244368" y="2964916"/>
                <a:ext cx="2356292" cy="523220"/>
              </a:xfrm>
              <a:prstGeom prst="rect">
                <a:avLst/>
              </a:prstGeom>
              <a:blipFill>
                <a:blip r:embed="rId6"/>
                <a:stretch>
                  <a:fillRect l="-1292" t="-11628"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47633" y="2853638"/>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409879" y="3077619"/>
                <a:ext cx="2117755"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𝟗</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409879" y="3077619"/>
                <a:ext cx="2117755"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F53EA6-5A7A-BDDB-39D1-7207B8933E95}"/>
                  </a:ext>
                </a:extLst>
              </p:cNvPr>
              <p:cNvSpPr txBox="1"/>
              <p:nvPr/>
            </p:nvSpPr>
            <p:spPr>
              <a:xfrm>
                <a:off x="3337531" y="3703753"/>
                <a:ext cx="2117755" cy="71352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9</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CF53EA6-5A7A-BDDB-39D1-7207B8933E95}"/>
                  </a:ext>
                </a:extLst>
              </p:cNvPr>
              <p:cNvSpPr txBox="1">
                <a:spLocks noRot="1" noChangeAspect="1" noMove="1" noResize="1" noEditPoints="1" noAdjustHandles="1" noChangeArrowheads="1" noChangeShapeType="1" noTextEdit="1"/>
              </p:cNvSpPr>
              <p:nvPr/>
            </p:nvSpPr>
            <p:spPr>
              <a:xfrm>
                <a:off x="3337531" y="3703753"/>
                <a:ext cx="2117755" cy="71352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058587" y="3834937"/>
                <a:ext cx="2117755" cy="71897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058587" y="3834937"/>
                <a:ext cx="2117755" cy="71897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5" y="5643706"/>
                <a:ext cx="10426145" cy="718979"/>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9</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5" y="5643706"/>
                <a:ext cx="10426145" cy="718979"/>
              </a:xfrm>
              <a:prstGeom prst="rect">
                <a:avLst/>
              </a:prstGeom>
              <a:blipFill>
                <a:blip r:embed="rId10"/>
                <a:stretch>
                  <a:fillRect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B049AC-FAF2-22FB-C0EC-A06C54AB7D28}"/>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B049AC-FAF2-22FB-C0EC-A06C54AB7D28}"/>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1"/>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271561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 grpId="0"/>
      <p:bldP spid="7" grpId="0"/>
      <p:bldP spid="16" grpId="0"/>
      <p:bldP spid="18" grpId="0"/>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53548" y="2226079"/>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53548" y="2226079"/>
                <a:ext cx="6162260" cy="523220"/>
              </a:xfrm>
              <a:prstGeom prst="rect">
                <a:avLst/>
              </a:prstGeom>
              <a:blipFill>
                <a:blip r:embed="rId3"/>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244368" y="2964916"/>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0,2</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244368" y="2964916"/>
                <a:ext cx="2356292" cy="523220"/>
              </a:xfrm>
              <a:prstGeom prst="rect">
                <a:avLst/>
              </a:prstGeom>
              <a:blipFill>
                <a:blip r:embed="rId4"/>
                <a:stretch>
                  <a:fillRect l="-1292" t="-11628"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47633" y="2853638"/>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152704" y="3102502"/>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+0,26=</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152704" y="3102502"/>
                <a:ext cx="314278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F53EA6-5A7A-BDDB-39D1-7207B8933E95}"/>
                  </a:ext>
                </a:extLst>
              </p:cNvPr>
              <p:cNvSpPr txBox="1"/>
              <p:nvPr/>
            </p:nvSpPr>
            <p:spPr>
              <a:xfrm>
                <a:off x="1828800" y="3600839"/>
                <a:ext cx="4215689" cy="747962"/>
              </a:xfrm>
              <a:prstGeom prst="rect">
                <a:avLst/>
              </a:prstGeom>
              <a:noFill/>
            </p:spPr>
            <p:txBody>
              <a:bodyPr wrap="square">
                <a:spAutoFit/>
              </a:bodyPr>
              <a:lstStyle/>
              <a:p>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chemeClr val="bg1"/>
                    </a:solidFill>
                    <a:latin typeface="Times New Roman" panose="02020603050405020304" pitchFamily="18" charset="0"/>
                    <a:cs typeface="Times New Roman" panose="02020603050405020304" pitchFamily="18" charset="0"/>
                  </a:rPr>
                  <a:t>x </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−0,26</m:t>
                        </m:r>
                      </m:num>
                      <m:den>
                        <m:r>
                          <a:rPr lang="vi-VN" sz="2800" b="1">
                            <a:solidFill>
                              <a:schemeClr val="bg1"/>
                            </a:solidFill>
                            <a:latin typeface="Cambria Math" panose="02040503050406030204" pitchFamily="18" charset="0"/>
                            <a:cs typeface="Times New Roman" panose="02020603050405020304" pitchFamily="18" charset="0"/>
                          </a:rPr>
                          <m:t>1,3</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CF53EA6-5A7A-BDDB-39D1-7207B8933E95}"/>
                  </a:ext>
                </a:extLst>
              </p:cNvPr>
              <p:cNvSpPr txBox="1">
                <a:spLocks noRot="1" noChangeAspect="1" noMove="1" noResize="1" noEditPoints="1" noAdjustHandles="1" noChangeArrowheads="1" noChangeShapeType="1" noTextEdit="1"/>
              </p:cNvSpPr>
              <p:nvPr/>
            </p:nvSpPr>
            <p:spPr>
              <a:xfrm>
                <a:off x="1828800" y="3600839"/>
                <a:ext cx="4215689" cy="747962"/>
              </a:xfrm>
              <a:prstGeom prst="rect">
                <a:avLst/>
              </a:prstGeom>
              <a:blipFill>
                <a:blip r:embed="rId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364936" y="3667609"/>
                <a:ext cx="2117755" cy="746808"/>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0,2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364936" y="3667609"/>
                <a:ext cx="2117755" cy="7468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5" y="5479584"/>
                <a:ext cx="10426145" cy="714683"/>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=20</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5" y="5479584"/>
                <a:ext cx="10426145" cy="714683"/>
              </a:xfrm>
              <a:prstGeom prst="rect">
                <a:avLst/>
              </a:prstGeom>
              <a:blipFill>
                <a:blip r:embed="rId8"/>
                <a:stretch>
                  <a:fillRect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BCCD58D-F978-EAAB-6538-4E3AF1AB8D38}"/>
                  </a:ext>
                </a:extLst>
              </p:cNvPr>
              <p:cNvSpPr txBox="1"/>
              <p:nvPr/>
            </p:nvSpPr>
            <p:spPr>
              <a:xfrm>
                <a:off x="3014082" y="1604245"/>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+0,26</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0,2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CBCCD58D-F978-EAAB-6538-4E3AF1AB8D38}"/>
                  </a:ext>
                </a:extLst>
              </p:cNvPr>
              <p:cNvSpPr txBox="1">
                <a:spLocks noRot="1" noChangeAspect="1" noMove="1" noResize="1" noEditPoints="1" noAdjustHandles="1" noChangeArrowheads="1" noChangeShapeType="1" noTextEdit="1"/>
              </p:cNvSpPr>
              <p:nvPr/>
            </p:nvSpPr>
            <p:spPr>
              <a:xfrm>
                <a:off x="3014082" y="1604245"/>
                <a:ext cx="6162260" cy="523220"/>
              </a:xfrm>
              <a:prstGeom prst="rect">
                <a:avLst/>
              </a:prstGeom>
              <a:blipFill>
                <a:blip r:embed="rId9"/>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3742997" y="4466551"/>
                <a:ext cx="2117755"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3742997" y="4466551"/>
                <a:ext cx="2117755" cy="7146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1BEB6-E7DC-453D-5E97-E9A21214542D}"/>
                  </a:ext>
                </a:extLst>
              </p:cNvPr>
              <p:cNvSpPr txBox="1"/>
              <p:nvPr/>
            </p:nvSpPr>
            <p:spPr>
              <a:xfrm>
                <a:off x="7058587" y="4647031"/>
                <a:ext cx="211775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=20</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D1BEB6-E7DC-453D-5E97-E9A21214542D}"/>
                  </a:ext>
                </a:extLst>
              </p:cNvPr>
              <p:cNvSpPr txBox="1">
                <a:spLocks noRot="1" noChangeAspect="1" noMove="1" noResize="1" noEditPoints="1" noAdjustHandles="1" noChangeArrowheads="1" noChangeShapeType="1" noTextEdit="1"/>
              </p:cNvSpPr>
              <p:nvPr/>
            </p:nvSpPr>
            <p:spPr>
              <a:xfrm>
                <a:off x="7058587" y="4647031"/>
                <a:ext cx="2117755"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04EC67-F2CF-8AFA-2B7F-66E147308D9A}"/>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04EC67-F2CF-8AFA-2B7F-66E147308D9A}"/>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2"/>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319223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8" grpId="0"/>
      <p:bldP spid="21" grpId="0"/>
      <p:bldP spid="23"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66801" y="2688664"/>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66801" y="2688664"/>
                <a:ext cx="6162260" cy="523220"/>
              </a:xfrm>
              <a:prstGeom prst="rect">
                <a:avLst/>
              </a:prstGeom>
              <a:blipFill>
                <a:blip r:embed="rId4"/>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717415" y="3688409"/>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717415" y="3688409"/>
                <a:ext cx="2356292" cy="523220"/>
              </a:xfrm>
              <a:prstGeom prst="rect">
                <a:avLst/>
              </a:prstGeom>
              <a:blipFill>
                <a:blip r:embed="rId5"/>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98191" y="3514527"/>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937372" y="3698728"/>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937372" y="3698728"/>
                <a:ext cx="3142782"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371957" y="4585856"/>
                <a:ext cx="1543444"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371957" y="4585856"/>
                <a:ext cx="1543444"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912597" y="5672042"/>
                <a:ext cx="10426145" cy="718979"/>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912597" y="5672042"/>
                <a:ext cx="10426145" cy="718979"/>
              </a:xfrm>
              <a:prstGeom prst="rect">
                <a:avLst/>
              </a:prstGeom>
              <a:blipFill>
                <a:blip r:embed="rId8"/>
                <a:stretch>
                  <a:fillRect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3774995" y="4365784"/>
                <a:ext cx="1503974" cy="71897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3774995" y="4365784"/>
                <a:ext cx="1503974" cy="71897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F56894E-ED05-9BC8-028C-FC91E826EBA1}"/>
                  </a:ext>
                </a:extLst>
              </p:cNvPr>
              <p:cNvSpPr txBox="1"/>
              <p:nvPr/>
            </p:nvSpPr>
            <p:spPr>
              <a:xfrm>
                <a:off x="3255215" y="1515656"/>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 2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5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F56894E-ED05-9BC8-028C-FC91E826EBA1}"/>
                  </a:ext>
                </a:extLst>
              </p:cNvPr>
              <p:cNvSpPr txBox="1">
                <a:spLocks noRot="1" noChangeAspect="1" noMove="1" noResize="1" noEditPoints="1" noAdjustHandles="1" noChangeArrowheads="1" noChangeShapeType="1" noTextEdit="1"/>
              </p:cNvSpPr>
              <p:nvPr/>
            </p:nvSpPr>
            <p:spPr>
              <a:xfrm>
                <a:off x="3255215" y="1515656"/>
                <a:ext cx="6162260" cy="523220"/>
              </a:xfrm>
              <a:prstGeom prst="rect">
                <a:avLst/>
              </a:prstGeom>
              <a:blipFill>
                <a:blip r:embed="rId10"/>
                <a:stretch>
                  <a:fillRect l="-2077"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5A15875-5995-A29C-A538-40D6DA0A01C6}"/>
                  </a:ext>
                </a:extLst>
              </p:cNvPr>
              <p:cNvSpPr txBox="1"/>
              <p:nvPr/>
            </p:nvSpPr>
            <p:spPr>
              <a:xfrm>
                <a:off x="4290826" y="2110794"/>
                <a:ext cx="3673731" cy="523220"/>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5A15875-5995-A29C-A538-40D6DA0A01C6}"/>
                  </a:ext>
                </a:extLst>
              </p:cNvPr>
              <p:cNvSpPr txBox="1">
                <a:spLocks noRot="1" noChangeAspect="1" noMove="1" noResize="1" noEditPoints="1" noAdjustHandles="1" noChangeArrowheads="1" noChangeShapeType="1" noTextEdit="1"/>
              </p:cNvSpPr>
              <p:nvPr/>
            </p:nvSpPr>
            <p:spPr>
              <a:xfrm>
                <a:off x="4290826" y="2110794"/>
                <a:ext cx="3673731"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9D01D1E-F979-523C-3AB9-094B95531E25}"/>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9D01D1E-F979-523C-3AB9-094B95531E25}"/>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2"/>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4146908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21" grpId="0"/>
      <p:bldP spid="23" grpId="0"/>
      <p:bldP spid="1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154236" y="3561952"/>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154236" y="3561952"/>
                <a:ext cx="6162260" cy="523220"/>
              </a:xfrm>
              <a:prstGeom prst="rect">
                <a:avLst/>
              </a:prstGeom>
              <a:blipFill>
                <a:blip r:embed="rId3"/>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593533" y="4076441"/>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3</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593533" y="4076441"/>
                <a:ext cx="2356292" cy="523220"/>
              </a:xfrm>
              <a:prstGeom prst="rect">
                <a:avLst/>
              </a:prstGeom>
              <a:blipFill>
                <a:blip r:embed="rId4"/>
                <a:stretch>
                  <a:fillRect l="-1554" t="-12791"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89194" y="4179310"/>
            <a:ext cx="0" cy="18735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3470052" y="4203442"/>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3470052" y="4203442"/>
                <a:ext cx="314278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500733" y="4579427"/>
                <a:ext cx="2117755"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num>
                      <m:den>
                        <m:r>
                          <a:rPr lang="vi-VN" sz="2800" b="1">
                            <a:solidFill>
                              <a:schemeClr val="bg1"/>
                            </a:solidFill>
                            <a:latin typeface="Cambria Math" panose="02040503050406030204" pitchFamily="18" charset="0"/>
                            <a:cs typeface="Times New Roman" panose="02020603050405020304" pitchFamily="18" charset="0"/>
                          </a:rPr>
                          <m:t>3</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500733" y="4579427"/>
                <a:ext cx="2117755"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4" y="6052810"/>
                <a:ext cx="10426145" cy="523220"/>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4" y="6052810"/>
                <a:ext cx="10426145" cy="523220"/>
              </a:xfrm>
              <a:prstGeom prst="rect">
                <a:avLst/>
              </a:prstGeom>
              <a:blipFill>
                <a:blip r:embed="rId7"/>
                <a:stretch>
                  <a:fillRect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4042417" y="4708097"/>
                <a:ext cx="2117755"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4042417" y="4708097"/>
                <a:ext cx="2117755"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1BEB6-E7DC-453D-5E97-E9A21214542D}"/>
                  </a:ext>
                </a:extLst>
              </p:cNvPr>
              <p:cNvSpPr txBox="1"/>
              <p:nvPr/>
            </p:nvSpPr>
            <p:spPr>
              <a:xfrm>
                <a:off x="7046266" y="5402589"/>
                <a:ext cx="211775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D1BEB6-E7DC-453D-5E97-E9A21214542D}"/>
                  </a:ext>
                </a:extLst>
              </p:cNvPr>
              <p:cNvSpPr txBox="1">
                <a:spLocks noRot="1" noChangeAspect="1" noMove="1" noResize="1" noEditPoints="1" noAdjustHandles="1" noChangeArrowheads="1" noChangeShapeType="1" noTextEdit="1"/>
              </p:cNvSpPr>
              <p:nvPr/>
            </p:nvSpPr>
            <p:spPr>
              <a:xfrm>
                <a:off x="7046266" y="5402589"/>
                <a:ext cx="2117755"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29FFE71-DA5D-85C2-0C65-6676B64DFD5F}"/>
                  </a:ext>
                </a:extLst>
              </p:cNvPr>
              <p:cNvSpPr txBox="1"/>
              <p:nvPr/>
            </p:nvSpPr>
            <p:spPr>
              <a:xfrm>
                <a:off x="2694801" y="1551414"/>
                <a:ext cx="6162260" cy="53296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 </a:t>
                </a:r>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−4+</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29FFE71-DA5D-85C2-0C65-6676B64DFD5F}"/>
                  </a:ext>
                </a:extLst>
              </p:cNvPr>
              <p:cNvSpPr txBox="1">
                <a:spLocks noRot="1" noChangeAspect="1" noMove="1" noResize="1" noEditPoints="1" noAdjustHandles="1" noChangeArrowheads="1" noChangeShapeType="1" noTextEdit="1"/>
              </p:cNvSpPr>
              <p:nvPr/>
            </p:nvSpPr>
            <p:spPr>
              <a:xfrm>
                <a:off x="2694801" y="1551414"/>
                <a:ext cx="6162260" cy="532966"/>
              </a:xfrm>
              <a:prstGeom prst="rect">
                <a:avLst/>
              </a:prstGeom>
              <a:blipFill>
                <a:blip r:embed="rId10"/>
                <a:stretch>
                  <a:fillRect l="-1978" t="-9091" b="-30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27C4B8B-321F-FDFE-B8F8-CA9E91BF3441}"/>
                  </a:ext>
                </a:extLst>
              </p:cNvPr>
              <p:cNvSpPr txBox="1"/>
              <p:nvPr/>
            </p:nvSpPr>
            <p:spPr>
              <a:xfrm>
                <a:off x="2013331" y="2005248"/>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27C4B8B-321F-FDFE-B8F8-CA9E91BF3441}"/>
                  </a:ext>
                </a:extLst>
              </p:cNvPr>
              <p:cNvSpPr txBox="1">
                <a:spLocks noRot="1" noChangeAspect="1" noMove="1" noResize="1" noEditPoints="1" noAdjustHandles="1" noChangeArrowheads="1" noChangeShapeType="1" noTextEdit="1"/>
              </p:cNvSpPr>
              <p:nvPr/>
            </p:nvSpPr>
            <p:spPr>
              <a:xfrm>
                <a:off x="2013331" y="2005248"/>
                <a:ext cx="8857061" cy="53296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D57B07-35EC-0729-0126-F1635552DB2C}"/>
                  </a:ext>
                </a:extLst>
              </p:cNvPr>
              <p:cNvSpPr txBox="1"/>
              <p:nvPr/>
            </p:nvSpPr>
            <p:spPr>
              <a:xfrm>
                <a:off x="3268677" y="2614089"/>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6D57B07-35EC-0729-0126-F1635552DB2C}"/>
                  </a:ext>
                </a:extLst>
              </p:cNvPr>
              <p:cNvSpPr txBox="1">
                <a:spLocks noRot="1" noChangeAspect="1" noMove="1" noResize="1" noEditPoints="1" noAdjustHandles="1" noChangeArrowheads="1" noChangeShapeType="1" noTextEdit="1"/>
              </p:cNvSpPr>
              <p:nvPr/>
            </p:nvSpPr>
            <p:spPr>
              <a:xfrm>
                <a:off x="3268677" y="2614089"/>
                <a:ext cx="8857061" cy="53296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EA485B8-9C4C-0A54-85E6-F54A35630B6D}"/>
                  </a:ext>
                </a:extLst>
              </p:cNvPr>
              <p:cNvSpPr txBox="1"/>
              <p:nvPr/>
            </p:nvSpPr>
            <p:spPr>
              <a:xfrm>
                <a:off x="4524023" y="3010517"/>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EA485B8-9C4C-0A54-85E6-F54A35630B6D}"/>
                  </a:ext>
                </a:extLst>
              </p:cNvPr>
              <p:cNvSpPr txBox="1">
                <a:spLocks noRot="1" noChangeAspect="1" noMove="1" noResize="1" noEditPoints="1" noAdjustHandles="1" noChangeArrowheads="1" noChangeShapeType="1" noTextEdit="1"/>
              </p:cNvSpPr>
              <p:nvPr/>
            </p:nvSpPr>
            <p:spPr>
              <a:xfrm>
                <a:off x="4524023" y="3010517"/>
                <a:ext cx="8857061" cy="53296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7A57A1-6156-F989-D1B6-1FAB8DDAC86F}"/>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7A57A1-6156-F989-D1B6-1FAB8DDAC86F}"/>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4"/>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443095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21" grpId="0"/>
      <p:bldP spid="23" grpId="0"/>
      <p:bldP spid="12" grpId="0"/>
      <p:bldP spid="13" grpId="0"/>
      <p:bldP spid="9" grpId="0"/>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Dạng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1453130" y="1827130"/>
                <a:ext cx="6162260" cy="765722"/>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1453130" y="1827130"/>
                <a:ext cx="6162260" cy="765722"/>
              </a:xfrm>
              <a:prstGeom prst="rect">
                <a:avLst/>
              </a:prstGeom>
              <a:blipFill>
                <a:blip r:embed="rId2"/>
                <a:stretch>
                  <a:fillRect l="-1978" b="-3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1215167" y="2959668"/>
                <a:ext cx="3986419" cy="721031"/>
              </a:xfrm>
              <a:prstGeom prst="rect">
                <a:avLst/>
              </a:prstGeom>
              <a:noFill/>
            </p:spPr>
            <p:txBody>
              <a:bodyPr wrap="square">
                <a:spAutoFit/>
              </a:bodyPr>
              <a:lstStyle/>
              <a:p>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c)</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=7+</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10</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1215167" y="2959668"/>
                <a:ext cx="3986419" cy="721031"/>
              </a:xfrm>
              <a:prstGeom prst="rect">
                <a:avLst/>
              </a:prstGeom>
              <a:blipFill>
                <a:blip r:embed="rId3"/>
                <a:stretch>
                  <a:fillRect b="-9322"/>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7A3BA0-2C1D-0252-1C23-A2A22CE9A340}"/>
                  </a:ext>
                </a:extLst>
              </p:cNvPr>
              <p:cNvSpPr txBox="1"/>
              <p:nvPr/>
            </p:nvSpPr>
            <p:spPr>
              <a:xfrm>
                <a:off x="5834122" y="1920178"/>
                <a:ext cx="6162260" cy="719941"/>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7A3BA0-2C1D-0252-1C23-A2A22CE9A340}"/>
                  </a:ext>
                </a:extLst>
              </p:cNvPr>
              <p:cNvSpPr txBox="1">
                <a:spLocks noRot="1" noChangeAspect="1" noMove="1" noResize="1" noEditPoints="1" noAdjustHandles="1" noChangeArrowheads="1" noChangeShapeType="1" noTextEdit="1"/>
              </p:cNvSpPr>
              <p:nvPr/>
            </p:nvSpPr>
            <p:spPr>
              <a:xfrm>
                <a:off x="5834122" y="1920178"/>
                <a:ext cx="6162260" cy="719941"/>
              </a:xfrm>
              <a:prstGeom prst="rect">
                <a:avLst/>
              </a:prstGeom>
              <a:blipFill>
                <a:blip r:embed="rId5"/>
                <a:stretch>
                  <a:fillRect l="-1978"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3D0F4-3D05-FE25-C2C3-6A39CBFD0D88}"/>
                  </a:ext>
                </a:extLst>
              </p:cNvPr>
              <p:cNvSpPr txBox="1"/>
              <p:nvPr/>
            </p:nvSpPr>
            <p:spPr>
              <a:xfrm>
                <a:off x="5868262" y="2903149"/>
                <a:ext cx="3456211" cy="77899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m:t>
                        </m:r>
                      </m:num>
                      <m:den>
                        <m:r>
                          <a:rPr lang="vi-VN" sz="2800" b="1">
                            <a:solidFill>
                              <a:schemeClr val="bg1"/>
                            </a:solidFill>
                            <a:latin typeface="Cambria Math" panose="02040503050406030204" pitchFamily="18" charset="0"/>
                            <a:cs typeface="Times New Roman" panose="02020603050405020304" pitchFamily="18" charset="0"/>
                          </a:rPr>
                          <m:t>𝑥</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433D0F4-3D05-FE25-C2C3-6A39CBFD0D88}"/>
                  </a:ext>
                </a:extLst>
              </p:cNvPr>
              <p:cNvSpPr txBox="1">
                <a:spLocks noRot="1" noChangeAspect="1" noMove="1" noResize="1" noEditPoints="1" noAdjustHandles="1" noChangeArrowheads="1" noChangeShapeType="1" noTextEdit="1"/>
              </p:cNvSpPr>
              <p:nvPr/>
            </p:nvSpPr>
            <p:spPr>
              <a:xfrm>
                <a:off x="5868262" y="2903149"/>
                <a:ext cx="3456211" cy="778996"/>
              </a:xfrm>
              <a:prstGeom prst="rect">
                <a:avLst/>
              </a:prstGeom>
              <a:blipFill>
                <a:blip r:embed="rId6"/>
                <a:stretch>
                  <a:fillRect l="-3704" b="-8594"/>
                </a:stretch>
              </a:blipFill>
            </p:spPr>
            <p:txBody>
              <a:bodyPr/>
              <a:lstStyle/>
              <a:p>
                <a:r>
                  <a:rPr lang="en-US">
                    <a:noFill/>
                  </a:rPr>
                  <a:t> </a:t>
                </a:r>
              </a:p>
            </p:txBody>
          </p:sp>
        </mc:Fallback>
      </mc:AlternateContent>
    </p:spTree>
    <p:extLst>
      <p:ext uri="{BB962C8B-B14F-4D97-AF65-F5344CB8AC3E}">
        <p14:creationId xmlns:p14="http://schemas.microsoft.com/office/powerpoint/2010/main" val="426101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a:t>
            </a:r>
            <a:r>
              <a:rPr lang="en-US" sz="2800" b="1">
                <a:solidFill>
                  <a:srgbClr val="FFC000"/>
                </a:solidFill>
                <a:latin typeface="Times New Roman" panose="02020603050405020304" pitchFamily="18" charset="0"/>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440956" y="1901671"/>
                <a:ext cx="6162260" cy="765722"/>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440956" y="1901671"/>
                <a:ext cx="6162260" cy="765722"/>
              </a:xfrm>
              <a:prstGeom prst="rect">
                <a:avLst/>
              </a:prstGeom>
              <a:blipFill>
                <a:blip r:embed="rId2"/>
                <a:stretch>
                  <a:fillRect l="-1978" b="-2381"/>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8C8E3B-A5E7-1550-1E75-B67C324C5E0F}"/>
                  </a:ext>
                </a:extLst>
              </p:cNvPr>
              <p:cNvSpPr txBox="1"/>
              <p:nvPr/>
            </p:nvSpPr>
            <p:spPr>
              <a:xfrm>
                <a:off x="6267044" y="2025941"/>
                <a:ext cx="6162260" cy="523220"/>
              </a:xfrm>
              <a:prstGeom prst="rect">
                <a:avLst/>
              </a:prstGeom>
              <a:noFill/>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≠0 </m:t>
                    </m:r>
                    <m:r>
                      <a:rPr lang="vi-VN" sz="2800" b="1">
                        <a:solidFill>
                          <a:schemeClr val="bg1"/>
                        </a:solidFill>
                        <a:latin typeface="Cambria Math" panose="02040503050406030204" pitchFamily="18" charset="0"/>
                        <a:cs typeface="Times New Roman" panose="02020603050405020304" pitchFamily="18" charset="0"/>
                      </a:rPr>
                      <m:t>𝑣</m:t>
                    </m:r>
                    <m:r>
                      <a:rPr lang="vi-VN" sz="2800" b="1">
                        <a:solidFill>
                          <a:schemeClr val="bg1"/>
                        </a:solidFill>
                        <a:latin typeface="Cambria Math" panose="02040503050406030204" pitchFamily="18" charset="0"/>
                        <a:cs typeface="Times New Roman" panose="02020603050405020304" pitchFamily="18" charset="0"/>
                      </a:rPr>
                      <m:t>à </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8C8E3B-A5E7-1550-1E75-B67C324C5E0F}"/>
                  </a:ext>
                </a:extLst>
              </p:cNvPr>
              <p:cNvSpPr txBox="1">
                <a:spLocks noRot="1" noChangeAspect="1" noMove="1" noResize="1" noEditPoints="1" noAdjustHandles="1" noChangeArrowheads="1" noChangeShapeType="1" noTextEdit="1"/>
              </p:cNvSpPr>
              <p:nvPr/>
            </p:nvSpPr>
            <p:spPr>
              <a:xfrm>
                <a:off x="6267044" y="2025941"/>
                <a:ext cx="6162260" cy="523220"/>
              </a:xfrm>
              <a:prstGeom prst="rect">
                <a:avLst/>
              </a:prstGeom>
              <a:blipFill>
                <a:blip r:embed="rId4"/>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324D14-8D41-95F0-E0A4-0130D0A7A6D1}"/>
                  </a:ext>
                </a:extLst>
              </p:cNvPr>
              <p:cNvSpPr txBox="1"/>
              <p:nvPr/>
            </p:nvSpPr>
            <p:spPr>
              <a:xfrm>
                <a:off x="2732296" y="2785613"/>
                <a:ext cx="6162260" cy="778675"/>
              </a:xfrm>
              <a:prstGeom prst="rect">
                <a:avLst/>
              </a:prstGeom>
              <a:noFill/>
            </p:spPr>
            <p:txBody>
              <a:bodyPr wrap="square">
                <a:spAutoFit/>
              </a:bodyPr>
              <a:lstStyle/>
              <a:p>
                <a:r>
                  <a:rPr lang="vi-VN" sz="28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num>
                      <m:den>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A324D14-8D41-95F0-E0A4-0130D0A7A6D1}"/>
                  </a:ext>
                </a:extLst>
              </p:cNvPr>
              <p:cNvSpPr txBox="1">
                <a:spLocks noRot="1" noChangeAspect="1" noMove="1" noResize="1" noEditPoints="1" noAdjustHandles="1" noChangeArrowheads="1" noChangeShapeType="1" noTextEdit="1"/>
              </p:cNvSpPr>
              <p:nvPr/>
            </p:nvSpPr>
            <p:spPr>
              <a:xfrm>
                <a:off x="2732296" y="2785613"/>
                <a:ext cx="6162260" cy="7786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EC545B-79EB-4732-CD70-BF7BAA917A77}"/>
                  </a:ext>
                </a:extLst>
              </p:cNvPr>
              <p:cNvSpPr txBox="1"/>
              <p:nvPr/>
            </p:nvSpPr>
            <p:spPr>
              <a:xfrm>
                <a:off x="2920619" y="3808579"/>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0EC545B-79EB-4732-CD70-BF7BAA917A77}"/>
                  </a:ext>
                </a:extLst>
              </p:cNvPr>
              <p:cNvSpPr txBox="1">
                <a:spLocks noRot="1" noChangeAspect="1" noMove="1" noResize="1" noEditPoints="1" noAdjustHandles="1" noChangeArrowheads="1" noChangeShapeType="1" noTextEdit="1"/>
              </p:cNvSpPr>
              <p:nvPr/>
            </p:nvSpPr>
            <p:spPr>
              <a:xfrm>
                <a:off x="2920619" y="3808579"/>
                <a:ext cx="616226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8B67AB3-A131-456C-CCC7-4528594FA9DC}"/>
                  </a:ext>
                </a:extLst>
              </p:cNvPr>
              <p:cNvSpPr txBox="1"/>
              <p:nvPr/>
            </p:nvSpPr>
            <p:spPr>
              <a:xfrm>
                <a:off x="3092897" y="4532386"/>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+6=5</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8B67AB3-A131-456C-CCC7-4528594FA9DC}"/>
                  </a:ext>
                </a:extLst>
              </p:cNvPr>
              <p:cNvSpPr txBox="1">
                <a:spLocks noRot="1" noChangeAspect="1" noMove="1" noResize="1" noEditPoints="1" noAdjustHandles="1" noChangeArrowheads="1" noChangeShapeType="1" noTextEdit="1"/>
              </p:cNvSpPr>
              <p:nvPr/>
            </p:nvSpPr>
            <p:spPr>
              <a:xfrm>
                <a:off x="3092897" y="4532386"/>
                <a:ext cx="616226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82BCAC8-1D2A-E72A-DAD6-9875FF858735}"/>
                  </a:ext>
                </a:extLst>
              </p:cNvPr>
              <p:cNvSpPr txBox="1"/>
              <p:nvPr/>
            </p:nvSpPr>
            <p:spPr>
              <a:xfrm>
                <a:off x="3790218" y="5025427"/>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a:solidFill>
                      <a:schemeClr val="bg1"/>
                    </a:solidFill>
                    <a:latin typeface="Times New Roman" panose="02020603050405020304" pitchFamily="18" charset="0"/>
                    <a:cs typeface="Times New Roman" panose="02020603050405020304" pitchFamily="18" charset="0"/>
                  </a:rPr>
                  <a:t>6 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82BCAC8-1D2A-E72A-DAD6-9875FF858735}"/>
                  </a:ext>
                </a:extLst>
              </p:cNvPr>
              <p:cNvSpPr txBox="1">
                <a:spLocks noRot="1" noChangeAspect="1" noMove="1" noResize="1" noEditPoints="1" noAdjustHandles="1" noChangeArrowheads="1" noChangeShapeType="1" noTextEdit="1"/>
              </p:cNvSpPr>
              <p:nvPr/>
            </p:nvSpPr>
            <p:spPr>
              <a:xfrm>
                <a:off x="3790218" y="5025427"/>
                <a:ext cx="6162260" cy="523220"/>
              </a:xfrm>
              <a:prstGeom prst="rect">
                <a:avLst/>
              </a:prstGeom>
              <a:blipFill>
                <a:blip r:embed="rId8"/>
                <a:stretch>
                  <a:fillRect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1AA86A-394D-3336-786F-BB856C9C3C42}"/>
                  </a:ext>
                </a:extLst>
              </p:cNvPr>
              <p:cNvSpPr txBox="1"/>
              <p:nvPr/>
            </p:nvSpPr>
            <p:spPr>
              <a:xfrm>
                <a:off x="3961115" y="5559704"/>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 (</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61AA86A-394D-3336-786F-BB856C9C3C42}"/>
                  </a:ext>
                </a:extLst>
              </p:cNvPr>
              <p:cNvSpPr txBox="1">
                <a:spLocks noRot="1" noChangeAspect="1" noMove="1" noResize="1" noEditPoints="1" noAdjustHandles="1" noChangeArrowheads="1" noChangeShapeType="1" noTextEdit="1"/>
              </p:cNvSpPr>
              <p:nvPr/>
            </p:nvSpPr>
            <p:spPr>
              <a:xfrm>
                <a:off x="3961115" y="5559704"/>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23CF22F-D37A-E98F-DC0A-867CA75394E8}"/>
                  </a:ext>
                </a:extLst>
              </p:cNvPr>
              <p:cNvSpPr txBox="1"/>
              <p:nvPr/>
            </p:nvSpPr>
            <p:spPr>
              <a:xfrm>
                <a:off x="1075443" y="6266877"/>
                <a:ext cx="9088973"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23CF22F-D37A-E98F-DC0A-867CA75394E8}"/>
                  </a:ext>
                </a:extLst>
              </p:cNvPr>
              <p:cNvSpPr txBox="1">
                <a:spLocks noRot="1" noChangeAspect="1" noMove="1" noResize="1" noEditPoints="1" noAdjustHandles="1" noChangeArrowheads="1" noChangeShapeType="1" noTextEdit="1"/>
              </p:cNvSpPr>
              <p:nvPr/>
            </p:nvSpPr>
            <p:spPr>
              <a:xfrm>
                <a:off x="1075443" y="6266877"/>
                <a:ext cx="9088973" cy="523220"/>
              </a:xfrm>
              <a:prstGeom prst="rect">
                <a:avLst/>
              </a:prstGeom>
              <a:blipFill>
                <a:blip r:embed="rId10"/>
                <a:stretch>
                  <a:fillRect l="-1341"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4223120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P spid="12" grpId="0"/>
      <p:bldP spid="13"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1141848"/>
          </a:xfrm>
        </p:spPr>
        <p:txBody>
          <a:bodyPr>
            <a:normAutofit fontScale="90000"/>
          </a:bodyPr>
          <a:lstStyle/>
          <a:p>
            <a:pPr algn="ctr">
              <a:lnSpc>
                <a:spcPct val="150000"/>
              </a:lnSpc>
              <a:spcBef>
                <a:spcPts val="1200"/>
              </a:spcBef>
              <a:spcAft>
                <a:spcPts val="1800"/>
              </a:spcAft>
            </a:pPr>
            <a:r>
              <a:rPr lang="en-US" sz="3200" b="1">
                <a:solidFill>
                  <a:srgbClr val="FFFF00"/>
                </a:solidFill>
                <a:effectLst/>
                <a:latin typeface="Times New Roman" panose="02020603050405020304" pitchFamily="18" charset="0"/>
                <a:ea typeface="Times New Roman" panose="02020603050405020304" pitchFamily="18" charset="0"/>
              </a:rPr>
              <a:t>Bài 1: PHƯƠNG TRÌNH QUY VỀ PHƯƠNG TRÌNH </a:t>
            </a:r>
            <a:br>
              <a:rPr lang="en-US" sz="3200" b="1">
                <a:solidFill>
                  <a:srgbClr val="FFFF00"/>
                </a:solidFill>
                <a:effectLst/>
                <a:latin typeface="Times New Roman" panose="02020603050405020304" pitchFamily="18" charset="0"/>
                <a:ea typeface="Times New Roman" panose="02020603050405020304" pitchFamily="18" charset="0"/>
              </a:rPr>
            </a:br>
            <a:r>
              <a:rPr lang="en-US" sz="3200" b="1">
                <a:solidFill>
                  <a:srgbClr val="FFFF00"/>
                </a:solidFill>
                <a:effectLst/>
                <a:latin typeface="Times New Roman" panose="02020603050405020304" pitchFamily="18" charset="0"/>
                <a:ea typeface="Times New Roman" panose="02020603050405020304" pitchFamily="18" charset="0"/>
              </a:rPr>
              <a:t>BẬC NHẤT MỘT ẨN</a:t>
            </a:r>
            <a:endParaRPr lang="en-US" sz="320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a:t>
            </a:r>
            <a:r>
              <a:rPr lang="vi-VN" b="1">
                <a:solidFill>
                  <a:srgbClr val="FFFF00"/>
                </a:solidFill>
                <a:latin typeface="Times New Roman" panose="02020603050405020304" pitchFamily="18" charset="0"/>
                <a:cs typeface="Times New Roman" panose="02020603050405020304" pitchFamily="18" charset="0"/>
              </a:rPr>
              <a:t>4</a:t>
            </a:r>
            <a:r>
              <a:rPr lang="en-US" b="1">
                <a:solidFill>
                  <a:srgbClr val="FFFF0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Dang 2: Phương trình chứa ẩn ở mẫu quy về phương trình bậc nhất</a:t>
            </a:r>
            <a:endParaRPr kumimoji="0" lang="en-US" sz="2800" b="0" i="0" u="none" strike="noStrike" kern="1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 tập 2 SGK trang 11: Giải các phương trình</a:t>
            </a:r>
            <a:endParaRPr kumimoji="0" lang="en-US" sz="2800" b="0" i="0" u="none" strike="noStrike" kern="1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7A3BA0-2C1D-0252-1C23-A2A22CE9A340}"/>
                  </a:ext>
                </a:extLst>
              </p:cNvPr>
              <p:cNvSpPr txBox="1"/>
              <p:nvPr/>
            </p:nvSpPr>
            <p:spPr>
              <a:xfrm>
                <a:off x="3395722" y="1775963"/>
                <a:ext cx="6162260" cy="809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den>
                    </m:f>
                    <m:r>
                      <a:rPr lang="vi-VN" sz="3200" b="1">
                        <a:solidFill>
                          <a:schemeClr val="bg1"/>
                        </a:solidFill>
                        <a:latin typeface="Cambria Math" panose="02040503050406030204" pitchFamily="18" charset="0"/>
                        <a:cs typeface="Times New Roman" panose="02020603050405020304" pitchFamily="18" charset="0"/>
                      </a:rPr>
                      <m:t>=</m:t>
                    </m:r>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−2</m:t>
                        </m:r>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den>
                    </m:f>
                  </m:oMath>
                </a14:m>
                <a:r>
                  <a:rPr lang="vi-VN" sz="3200" b="1">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7A3BA0-2C1D-0252-1C23-A2A22CE9A340}"/>
                  </a:ext>
                </a:extLst>
              </p:cNvPr>
              <p:cNvSpPr txBox="1">
                <a:spLocks noRot="1" noChangeAspect="1" noMove="1" noResize="1" noEditPoints="1" noAdjustHandles="1" noChangeArrowheads="1" noChangeShapeType="1" noTextEdit="1"/>
              </p:cNvSpPr>
              <p:nvPr/>
            </p:nvSpPr>
            <p:spPr>
              <a:xfrm>
                <a:off x="3395722" y="1775963"/>
                <a:ext cx="6162260" cy="809645"/>
              </a:xfrm>
              <a:prstGeom prst="rect">
                <a:avLst/>
              </a:prstGeom>
              <a:blipFill>
                <a:blip r:embed="rId4"/>
                <a:stretch>
                  <a:fillRect l="-2473" b="-90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A74A3A-C2C6-69D2-A9EB-1EB7B305DB5A}"/>
                  </a:ext>
                </a:extLst>
              </p:cNvPr>
              <p:cNvSpPr txBox="1"/>
              <p:nvPr/>
            </p:nvSpPr>
            <p:spPr>
              <a:xfrm>
                <a:off x="6936040" y="1718634"/>
                <a:ext cx="6341164" cy="718979"/>
              </a:xfrm>
              <a:prstGeom prst="rect">
                <a:avLst/>
              </a:prstGeom>
              <a:noFill/>
            </p:spPr>
            <p:txBody>
              <a:bodyPr wrap="square">
                <a:spAutoFit/>
              </a:bodyPr>
              <a:lstStyle/>
              <a:p>
                <a:pPr>
                  <a:defRPr/>
                </a:pPr>
                <a:r>
                  <a:rPr lang="vi-VN" sz="2800" b="1" dirty="0">
                    <a:solidFill>
                      <a:schemeClr val="bg1"/>
                    </a:solidFill>
                    <a:latin typeface="Times New Roman" panose="02020603050405020304" pitchFamily="18" charset="0"/>
                    <a:cs typeface="Times New Roman" panose="02020603050405020304" pitchFamily="18" charset="0"/>
                  </a:rPr>
                  <a:t>ĐKXĐ:</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𝑣</m:t>
                    </m:r>
                    <m:r>
                      <a:rPr lang="vi-VN" sz="2800" b="1">
                        <a:solidFill>
                          <a:schemeClr val="bg1"/>
                        </a:solidFill>
                        <a:latin typeface="Cambria Math" panose="02040503050406030204" pitchFamily="18" charset="0"/>
                        <a:cs typeface="Times New Roman" panose="02020603050405020304" pitchFamily="18" charset="0"/>
                      </a:rPr>
                      <m:t>à  </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6A74A3A-C2C6-69D2-A9EB-1EB7B305DB5A}"/>
                  </a:ext>
                </a:extLst>
              </p:cNvPr>
              <p:cNvSpPr txBox="1">
                <a:spLocks noRot="1" noChangeAspect="1" noMove="1" noResize="1" noEditPoints="1" noAdjustHandles="1" noChangeArrowheads="1" noChangeShapeType="1" noTextEdit="1"/>
              </p:cNvSpPr>
              <p:nvPr/>
            </p:nvSpPr>
            <p:spPr>
              <a:xfrm>
                <a:off x="6936040" y="1718634"/>
                <a:ext cx="6341164" cy="718979"/>
              </a:xfrm>
              <a:prstGeom prst="rect">
                <a:avLst/>
              </a:prstGeom>
              <a:blipFill>
                <a:blip r:embed="rId5"/>
                <a:stretch>
                  <a:fillRect l="-2019"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4183AE8-81D0-4A1C-3B4E-A12EAD2C243B}"/>
                  </a:ext>
                </a:extLst>
              </p:cNvPr>
              <p:cNvSpPr txBox="1"/>
              <p:nvPr/>
            </p:nvSpPr>
            <p:spPr>
              <a:xfrm>
                <a:off x="2608224" y="2666290"/>
                <a:ext cx="6162260" cy="8897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e>
                        </m:d>
                      </m:num>
                      <m:den>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e>
                        </m:d>
                      </m:den>
                    </m:f>
                    <m:r>
                      <a:rPr lang="vi-VN" sz="3200" b="1">
                        <a:solidFill>
                          <a:schemeClr val="bg1"/>
                        </a:solidFill>
                        <a:latin typeface="Cambria Math" panose="02040503050406030204" pitchFamily="18" charset="0"/>
                        <a:cs typeface="Times New Roman" panose="02020603050405020304" pitchFamily="18" charset="0"/>
                      </a:rPr>
                      <m:t>=</m:t>
                    </m:r>
                    <m:f>
                      <m:fPr>
                        <m:ctrlPr>
                          <a:rPr lang="vi-VN" sz="3200" b="1" i="1">
                            <a:solidFill>
                              <a:schemeClr val="bg1"/>
                            </a:solidFill>
                            <a:latin typeface="Cambria Math" panose="02040503050406030204" pitchFamily="18" charset="0"/>
                            <a:cs typeface="Times New Roman" panose="02020603050405020304" pitchFamily="18" charset="0"/>
                          </a:rPr>
                        </m:ctrlPr>
                      </m:fPr>
                      <m:num>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−2</m:t>
                            </m:r>
                          </m:e>
                        </m:d>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den>
                    </m:f>
                  </m:oMath>
                </a14:m>
                <a:r>
                  <a:rPr lang="vi-VN"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4183AE8-81D0-4A1C-3B4E-A12EAD2C243B}"/>
                  </a:ext>
                </a:extLst>
              </p:cNvPr>
              <p:cNvSpPr txBox="1">
                <a:spLocks noRot="1" noChangeAspect="1" noMove="1" noResize="1" noEditPoints="1" noAdjustHandles="1" noChangeArrowheads="1" noChangeShapeType="1" noTextEdit="1"/>
              </p:cNvSpPr>
              <p:nvPr/>
            </p:nvSpPr>
            <p:spPr>
              <a:xfrm>
                <a:off x="2608224" y="2666290"/>
                <a:ext cx="6162260" cy="88979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266699-2D10-8283-3BAC-76BB2EAB7167}"/>
                  </a:ext>
                </a:extLst>
              </p:cNvPr>
              <p:cNvSpPr txBox="1"/>
              <p:nvPr/>
            </p:nvSpPr>
            <p:spPr>
              <a:xfrm>
                <a:off x="3143604" y="3592050"/>
                <a:ext cx="6162260" cy="523220"/>
              </a:xfrm>
              <a:prstGeom prst="rect">
                <a:avLst/>
              </a:prstGeom>
              <a:noFill/>
            </p:spPr>
            <p:txBody>
              <a:bodyPr wrap="square">
                <a:spAutoFit/>
              </a:bodyPr>
              <a:lstStyle/>
              <a:p>
                <a:pPr lvl="0"/>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e>
                    </m:d>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57266699-2D10-8283-3BAC-76BB2EAB7167}"/>
                  </a:ext>
                </a:extLst>
              </p:cNvPr>
              <p:cNvSpPr txBox="1">
                <a:spLocks noRot="1" noChangeAspect="1" noMove="1" noResize="1" noEditPoints="1" noAdjustHandles="1" noChangeArrowheads="1" noChangeShapeType="1" noTextEdit="1"/>
              </p:cNvSpPr>
              <p:nvPr/>
            </p:nvSpPr>
            <p:spPr>
              <a:xfrm>
                <a:off x="3143604" y="3592050"/>
                <a:ext cx="616226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310ED9-8A50-8B95-EBD0-0F7449E13254}"/>
                  </a:ext>
                </a:extLst>
              </p:cNvPr>
              <p:cNvSpPr txBox="1"/>
              <p:nvPr/>
            </p:nvSpPr>
            <p:spPr>
              <a:xfrm>
                <a:off x="3283575" y="4216258"/>
                <a:ext cx="6162260"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C310ED9-8A50-8B95-EBD0-0F7449E13254}"/>
                  </a:ext>
                </a:extLst>
              </p:cNvPr>
              <p:cNvSpPr txBox="1">
                <a:spLocks noRot="1" noChangeAspect="1" noMove="1" noResize="1" noEditPoints="1" noAdjustHandles="1" noChangeArrowheads="1" noChangeShapeType="1" noTextEdit="1"/>
              </p:cNvSpPr>
              <p:nvPr/>
            </p:nvSpPr>
            <p:spPr>
              <a:xfrm>
                <a:off x="3283575" y="4216258"/>
                <a:ext cx="6162260" cy="5329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66137A7-A713-04E1-1B6E-92C7A6D0DFFB}"/>
                  </a:ext>
                </a:extLst>
              </p:cNvPr>
              <p:cNvSpPr txBox="1"/>
              <p:nvPr/>
            </p:nvSpPr>
            <p:spPr>
              <a:xfrm>
                <a:off x="4171396" y="4766451"/>
                <a:ext cx="6162260" cy="523220"/>
              </a:xfrm>
              <a:prstGeom prst="rect">
                <a:avLst/>
              </a:prstGeom>
              <a:noFill/>
            </p:spPr>
            <p:txBody>
              <a:bodyPr wrap="square">
                <a:spAutoFit/>
              </a:bodyPr>
              <a:lstStyle/>
              <a:p>
                <a:pPr lvl="0"/>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10</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466137A7-A713-04E1-1B6E-92C7A6D0DFFB}"/>
                  </a:ext>
                </a:extLst>
              </p:cNvPr>
              <p:cNvSpPr txBox="1">
                <a:spLocks noRot="1" noChangeAspect="1" noMove="1" noResize="1" noEditPoints="1" noAdjustHandles="1" noChangeArrowheads="1" noChangeShapeType="1" noTextEdit="1"/>
              </p:cNvSpPr>
              <p:nvPr/>
            </p:nvSpPr>
            <p:spPr>
              <a:xfrm>
                <a:off x="4171396" y="4766451"/>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428A7E8-19B0-180D-A545-82DB9980F995}"/>
                  </a:ext>
                </a:extLst>
              </p:cNvPr>
              <p:cNvSpPr txBox="1"/>
              <p:nvPr/>
            </p:nvSpPr>
            <p:spPr>
              <a:xfrm>
                <a:off x="4636972" y="5132071"/>
                <a:ext cx="5962629"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r>
                      <m:rPr>
                        <m:nor/>
                      </m:rPr>
                      <a:rPr lang="vi-VN" sz="2800" b="1">
                        <a:solidFill>
                          <a:schemeClr val="bg1"/>
                        </a:solidFill>
                        <a:latin typeface="Times New Roman" panose="02020603050405020304" pitchFamily="18" charset="0"/>
                        <a:cs typeface="Times New Roman" panose="02020603050405020304" pitchFamily="18" charset="0"/>
                      </a:rPr>
                      <m:t> </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9428A7E8-19B0-180D-A545-82DB9980F995}"/>
                  </a:ext>
                </a:extLst>
              </p:cNvPr>
              <p:cNvSpPr txBox="1">
                <a:spLocks noRot="1" noChangeAspect="1" noMove="1" noResize="1" noEditPoints="1" noAdjustHandles="1" noChangeArrowheads="1" noChangeShapeType="1" noTextEdit="1"/>
              </p:cNvSpPr>
              <p:nvPr/>
            </p:nvSpPr>
            <p:spPr>
              <a:xfrm>
                <a:off x="4636972" y="5132071"/>
                <a:ext cx="5962629" cy="7146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CE51710-ACF3-E8A9-6369-F8560E6726CB}"/>
                  </a:ext>
                </a:extLst>
              </p:cNvPr>
              <p:cNvSpPr txBox="1"/>
              <p:nvPr/>
            </p:nvSpPr>
            <p:spPr>
              <a:xfrm>
                <a:off x="1144868" y="5896134"/>
                <a:ext cx="9088973" cy="714683"/>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CE51710-ACF3-E8A9-6369-F8560E6726CB}"/>
                  </a:ext>
                </a:extLst>
              </p:cNvPr>
              <p:cNvSpPr txBox="1">
                <a:spLocks noRot="1" noChangeAspect="1" noMove="1" noResize="1" noEditPoints="1" noAdjustHandles="1" noChangeArrowheads="1" noChangeShapeType="1" noTextEdit="1"/>
              </p:cNvSpPr>
              <p:nvPr/>
            </p:nvSpPr>
            <p:spPr>
              <a:xfrm>
                <a:off x="1144868" y="5896134"/>
                <a:ext cx="9088973" cy="714683"/>
              </a:xfrm>
              <a:prstGeom prst="rect">
                <a:avLst/>
              </a:prstGeom>
              <a:blipFill>
                <a:blip r:embed="rId11"/>
                <a:stretch>
                  <a:fillRect l="-1408" b="-9402"/>
                </a:stretch>
              </a:blipFill>
            </p:spPr>
            <p:txBody>
              <a:bodyPr/>
              <a:lstStyle/>
              <a:p>
                <a:r>
                  <a:rPr lang="en-US">
                    <a:noFill/>
                  </a:rPr>
                  <a:t> </a:t>
                </a:r>
              </a:p>
            </p:txBody>
          </p:sp>
        </mc:Fallback>
      </mc:AlternateContent>
    </p:spTree>
    <p:extLst>
      <p:ext uri="{BB962C8B-B14F-4D97-AF65-F5344CB8AC3E}">
        <p14:creationId xmlns:p14="http://schemas.microsoft.com/office/powerpoint/2010/main" val="88444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3388143" y="2185375"/>
                <a:ext cx="2899405" cy="721031"/>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=7+</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10</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3388143" y="2185375"/>
                <a:ext cx="2899405" cy="721031"/>
              </a:xfrm>
              <a:prstGeom prst="rect">
                <a:avLst/>
              </a:prstGeom>
              <a:blipFill>
                <a:blip r:embed="rId3"/>
                <a:stretch>
                  <a:fillRect l="-4421" b="-8403"/>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E22513F-27B1-6A01-2298-9303AFA47693}"/>
                  </a:ext>
                </a:extLst>
              </p:cNvPr>
              <p:cNvSpPr txBox="1"/>
              <p:nvPr/>
            </p:nvSpPr>
            <p:spPr>
              <a:xfrm>
                <a:off x="6366821" y="2075084"/>
                <a:ext cx="6341164" cy="523220"/>
              </a:xfrm>
              <a:prstGeom prst="rect">
                <a:avLst/>
              </a:prstGeom>
              <a:noFill/>
            </p:spPr>
            <p:txBody>
              <a:bodyPr wrap="square">
                <a:spAutoFit/>
              </a:bodyPr>
              <a:lstStyle/>
              <a:p>
                <a:r>
                  <a:rPr lang="en-US" sz="2800" kern="100" dirty="0">
                    <a:solidFill>
                      <a:schemeClr val="bg1"/>
                    </a:solidFill>
                    <a:latin typeface="+mj-lt"/>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E22513F-27B1-6A01-2298-9303AFA47693}"/>
                  </a:ext>
                </a:extLst>
              </p:cNvPr>
              <p:cNvSpPr txBox="1">
                <a:spLocks noRot="1" noChangeAspect="1" noMove="1" noResize="1" noEditPoints="1" noAdjustHandles="1" noChangeArrowheads="1" noChangeShapeType="1" noTextEdit="1"/>
              </p:cNvSpPr>
              <p:nvPr/>
            </p:nvSpPr>
            <p:spPr>
              <a:xfrm>
                <a:off x="6366821" y="2075084"/>
                <a:ext cx="6341164" cy="523220"/>
              </a:xfrm>
              <a:prstGeom prst="rect">
                <a:avLst/>
              </a:prstGeom>
              <a:blipFill>
                <a:blip r:embed="rId5"/>
                <a:stretch>
                  <a:fillRect t="-12791"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A98584-6564-28F3-33EE-D4D3EE81CD8F}"/>
                  </a:ext>
                </a:extLst>
              </p:cNvPr>
              <p:cNvSpPr txBox="1"/>
              <p:nvPr/>
            </p:nvSpPr>
            <p:spPr>
              <a:xfrm>
                <a:off x="3481436" y="3162824"/>
                <a:ext cx="4683025" cy="963597"/>
              </a:xfrm>
              <a:prstGeom prst="rect">
                <a:avLst/>
              </a:prstGeom>
              <a:noFill/>
            </p:spPr>
            <p:txBody>
              <a:bodyPr wrap="square">
                <a:spAutoFit/>
              </a:bodyPr>
              <a:lstStyle>
                <a:defPPr>
                  <a:defRPr lang="vi-VN"/>
                </a:defPPr>
                <a:lvl1pPr>
                  <a:defRPr sz="2800" b="1">
                    <a:solidFill>
                      <a:schemeClr val="bg1"/>
                    </a:solidFill>
                    <a:latin typeface="Times New Roman" panose="02020603050405020304" pitchFamily="18" charset="0"/>
                    <a:cs typeface="Times New Roman" panose="02020603050405020304" pitchFamily="18" charset="0"/>
                  </a:defRPr>
                </a:lvl1pPr>
              </a:lstStyle>
              <a:p>
                <a:r>
                  <a:rPr lang="vi-VN"/>
                  <a:t> </a:t>
                </a:r>
                <a14:m>
                  <m:oMath xmlns:m="http://schemas.openxmlformats.org/officeDocument/2006/math">
                    <m:f>
                      <m:fPr>
                        <m:ctrlPr>
                          <a:rPr lang="vi-VN" i="1">
                            <a:latin typeface="Cambria Math" panose="02040503050406030204" pitchFamily="18" charset="0"/>
                          </a:rPr>
                        </m:ctrlPr>
                      </m:fPr>
                      <m:num>
                        <m:r>
                          <a:rPr lang="vi-VN">
                            <a:latin typeface="Cambria Math" panose="02040503050406030204" pitchFamily="18" charset="0"/>
                          </a:rPr>
                          <m:t>5</m:t>
                        </m:r>
                        <m:r>
                          <a:rPr lang="vi-VN">
                            <a:latin typeface="Cambria Math" panose="02040503050406030204" pitchFamily="18" charset="0"/>
                          </a:rPr>
                          <m:t>𝑥</m:t>
                        </m:r>
                      </m:num>
                      <m:den>
                        <m:r>
                          <a:rPr lang="vi-VN">
                            <a:latin typeface="Cambria Math" panose="02040503050406030204" pitchFamily="18" charset="0"/>
                          </a:rPr>
                          <m:t>𝑥</m:t>
                        </m:r>
                        <m:r>
                          <a:rPr lang="vi-VN">
                            <a:latin typeface="Cambria Math" panose="02040503050406030204" pitchFamily="18" charset="0"/>
                          </a:rPr>
                          <m:t>−2</m:t>
                        </m:r>
                      </m:den>
                    </m:f>
                    <m:r>
                      <a:rPr lang="vi-VN">
                        <a:latin typeface="Cambria Math" panose="02040503050406030204" pitchFamily="18" charset="0"/>
                      </a:rPr>
                      <m:t>=</m:t>
                    </m:r>
                    <m:f>
                      <m:fPr>
                        <m:ctrlPr>
                          <a:rPr lang="vi-VN" i="1">
                            <a:latin typeface="Cambria Math" panose="02040503050406030204" pitchFamily="18" charset="0"/>
                          </a:rPr>
                        </m:ctrlPr>
                      </m:fPr>
                      <m:num>
                        <m:r>
                          <a:rPr lang="vi-VN">
                            <a:latin typeface="Cambria Math" panose="02040503050406030204" pitchFamily="18" charset="0"/>
                          </a:rPr>
                          <m:t>7</m:t>
                        </m:r>
                        <m:d>
                          <m:dPr>
                            <m:ctrlPr>
                              <a:rPr lang="vi-VN" i="1">
                                <a:latin typeface="Cambria Math" panose="02040503050406030204" pitchFamily="18" charset="0"/>
                              </a:rPr>
                            </m:ctrlPr>
                          </m:dPr>
                          <m:e>
                            <m:r>
                              <a:rPr lang="vi-VN">
                                <a:latin typeface="Cambria Math" panose="02040503050406030204" pitchFamily="18" charset="0"/>
                              </a:rPr>
                              <m:t>𝑥</m:t>
                            </m:r>
                            <m:r>
                              <a:rPr lang="vi-VN">
                                <a:latin typeface="Cambria Math" panose="02040503050406030204" pitchFamily="18" charset="0"/>
                              </a:rPr>
                              <m:t>−2</m:t>
                            </m:r>
                          </m:e>
                        </m:d>
                      </m:num>
                      <m:den>
                        <m:r>
                          <a:rPr lang="vi-VN">
                            <a:latin typeface="Cambria Math" panose="02040503050406030204" pitchFamily="18" charset="0"/>
                          </a:rPr>
                          <m:t>𝑥</m:t>
                        </m:r>
                        <m:r>
                          <a:rPr lang="vi-VN">
                            <a:latin typeface="Cambria Math" panose="02040503050406030204" pitchFamily="18" charset="0"/>
                          </a:rPr>
                          <m:t>−2</m:t>
                        </m:r>
                      </m:den>
                    </m:f>
                    <m:r>
                      <a:rPr lang="vi-VN">
                        <a:latin typeface="Cambria Math" panose="02040503050406030204" pitchFamily="18" charset="0"/>
                      </a:rPr>
                      <m:t>+</m:t>
                    </m:r>
                    <m:f>
                      <m:fPr>
                        <m:ctrlPr>
                          <a:rPr lang="vi-VN" i="1">
                            <a:latin typeface="Cambria Math" panose="02040503050406030204" pitchFamily="18" charset="0"/>
                          </a:rPr>
                        </m:ctrlPr>
                      </m:fPr>
                      <m:num>
                        <m:r>
                          <a:rPr lang="vi-VN">
                            <a:latin typeface="Cambria Math" panose="02040503050406030204" pitchFamily="18" charset="0"/>
                          </a:rPr>
                          <m:t>10</m:t>
                        </m:r>
                      </m:num>
                      <m:den>
                        <m:r>
                          <a:rPr lang="vi-VN">
                            <a:latin typeface="Cambria Math" panose="02040503050406030204" pitchFamily="18" charset="0"/>
                          </a:rPr>
                          <m:t>𝑥</m:t>
                        </m:r>
                        <m:r>
                          <a:rPr lang="vi-VN">
                            <a:latin typeface="Cambria Math" panose="02040503050406030204" pitchFamily="18" charset="0"/>
                          </a:rPr>
                          <m:t>−2</m:t>
                        </m:r>
                      </m:den>
                    </m:f>
                  </m:oMath>
                </a14:m>
                <a:r>
                  <a:rPr lang="vi-VN"/>
                  <a:t>  </a:t>
                </a:r>
                <a:endParaRPr lang="en-US" dirty="0"/>
              </a:p>
            </p:txBody>
          </p:sp>
        </mc:Choice>
        <mc:Fallback xmlns="">
          <p:sp>
            <p:nvSpPr>
              <p:cNvPr id="9" name="TextBox 8">
                <a:extLst>
                  <a:ext uri="{FF2B5EF4-FFF2-40B4-BE49-F238E27FC236}">
                    <a16:creationId xmlns:a16="http://schemas.microsoft.com/office/drawing/2014/main" id="{40A98584-6564-28F3-33EE-D4D3EE81CD8F}"/>
                  </a:ext>
                </a:extLst>
              </p:cNvPr>
              <p:cNvSpPr txBox="1">
                <a:spLocks noRot="1" noChangeAspect="1" noMove="1" noResize="1" noEditPoints="1" noAdjustHandles="1" noChangeArrowheads="1" noChangeShapeType="1" noTextEdit="1"/>
              </p:cNvSpPr>
              <p:nvPr/>
            </p:nvSpPr>
            <p:spPr>
              <a:xfrm>
                <a:off x="3481436" y="3162824"/>
                <a:ext cx="4683025" cy="9635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E07B3-9407-3CE4-90B8-BB781A81AC48}"/>
                  </a:ext>
                </a:extLst>
              </p:cNvPr>
              <p:cNvSpPr txBox="1"/>
              <p:nvPr/>
            </p:nvSpPr>
            <p:spPr>
              <a:xfrm>
                <a:off x="3904779" y="408466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=7</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r>
                      <a:rPr lang="vi-VN" sz="2800" b="1">
                        <a:solidFill>
                          <a:schemeClr val="bg1"/>
                        </a:solidFill>
                        <a:latin typeface="Cambria Math" panose="02040503050406030204" pitchFamily="18" charset="0"/>
                        <a:cs typeface="Times New Roman" panose="02020603050405020304" pitchFamily="18" charset="0"/>
                      </a:rPr>
                      <m:t>+10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1A9E07B3-9407-3CE4-90B8-BB781A81AC48}"/>
                  </a:ext>
                </a:extLst>
              </p:cNvPr>
              <p:cNvSpPr txBox="1">
                <a:spLocks noRot="1" noChangeAspect="1" noMove="1" noResize="1" noEditPoints="1" noAdjustHandles="1" noChangeArrowheads="1" noChangeShapeType="1" noTextEdit="1"/>
              </p:cNvSpPr>
              <p:nvPr/>
            </p:nvSpPr>
            <p:spPr>
              <a:xfrm>
                <a:off x="3904779" y="4084667"/>
                <a:ext cx="4382441"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F92124F-E4F5-0D9B-6BBE-3743CD4EFE83}"/>
                  </a:ext>
                </a:extLst>
              </p:cNvPr>
              <p:cNvSpPr txBox="1"/>
              <p:nvPr/>
            </p:nvSpPr>
            <p:spPr>
              <a:xfrm>
                <a:off x="3904779" y="456038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=7</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−14+10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EF92124F-E4F5-0D9B-6BBE-3743CD4EFE83}"/>
                  </a:ext>
                </a:extLst>
              </p:cNvPr>
              <p:cNvSpPr txBox="1">
                <a:spLocks noRot="1" noChangeAspect="1" noMove="1" noResize="1" noEditPoints="1" noAdjustHandles="1" noChangeArrowheads="1" noChangeShapeType="1" noTextEdit="1"/>
              </p:cNvSpPr>
              <p:nvPr/>
            </p:nvSpPr>
            <p:spPr>
              <a:xfrm>
                <a:off x="3904779" y="4560387"/>
                <a:ext cx="4382441"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DDD7305-0757-4AEC-B788-14F668E91AF9}"/>
                  </a:ext>
                </a:extLst>
              </p:cNvPr>
              <p:cNvSpPr txBox="1"/>
              <p:nvPr/>
            </p:nvSpPr>
            <p:spPr>
              <a:xfrm>
                <a:off x="3904779" y="508360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DDD7305-0757-4AEC-B788-14F668E91AF9}"/>
                  </a:ext>
                </a:extLst>
              </p:cNvPr>
              <p:cNvSpPr txBox="1">
                <a:spLocks noRot="1" noChangeAspect="1" noMove="1" noResize="1" noEditPoints="1" noAdjustHandles="1" noChangeArrowheads="1" noChangeShapeType="1" noTextEdit="1"/>
              </p:cNvSpPr>
              <p:nvPr/>
            </p:nvSpPr>
            <p:spPr>
              <a:xfrm>
                <a:off x="3904779" y="5083607"/>
                <a:ext cx="438244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7B27ABD-7648-F733-EF9B-F666136327D8}"/>
                  </a:ext>
                </a:extLst>
              </p:cNvPr>
              <p:cNvSpPr txBox="1"/>
              <p:nvPr/>
            </p:nvSpPr>
            <p:spPr>
              <a:xfrm>
                <a:off x="4355205" y="5511706"/>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7B27ABD-7648-F733-EF9B-F666136327D8}"/>
                  </a:ext>
                </a:extLst>
              </p:cNvPr>
              <p:cNvSpPr txBox="1">
                <a:spLocks noRot="1" noChangeAspect="1" noMove="1" noResize="1" noEditPoints="1" noAdjustHandles="1" noChangeArrowheads="1" noChangeShapeType="1" noTextEdit="1"/>
              </p:cNvSpPr>
              <p:nvPr/>
            </p:nvSpPr>
            <p:spPr>
              <a:xfrm>
                <a:off x="4355205" y="5511706"/>
                <a:ext cx="4382441"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0A3AB73-1F4E-6EE8-CAC1-6F1B98865F14}"/>
                  </a:ext>
                </a:extLst>
              </p:cNvPr>
              <p:cNvSpPr txBox="1"/>
              <p:nvPr/>
            </p:nvSpPr>
            <p:spPr>
              <a:xfrm>
                <a:off x="4581909" y="5464206"/>
                <a:ext cx="650681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kh</m:t>
                      </m:r>
                      <m:r>
                        <a:rPr lang="vi-VN" sz="2800" b="1">
                          <a:solidFill>
                            <a:schemeClr val="bg1"/>
                          </a:solidFill>
                          <a:latin typeface="Cambria Math" panose="02040503050406030204" pitchFamily="18" charset="0"/>
                          <a:cs typeface="Times New Roman" panose="02020603050405020304" pitchFamily="18" charset="0"/>
                        </a:rPr>
                        <m:t>ô</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r>
                        <m:rPr>
                          <m:nor/>
                        </m:rPr>
                        <a:rPr lang="vi-VN" sz="2800" b="1">
                          <a:solidFill>
                            <a:schemeClr val="bg1"/>
                          </a:solidFill>
                          <a:latin typeface="Times New Roman" panose="02020603050405020304" pitchFamily="18" charset="0"/>
                          <a:cs typeface="Times New Roman" panose="02020603050405020304" pitchFamily="18" charset="0"/>
                        </a:rPr>
                        <m:t> </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0A3AB73-1F4E-6EE8-CAC1-6F1B98865F14}"/>
                  </a:ext>
                </a:extLst>
              </p:cNvPr>
              <p:cNvSpPr txBox="1">
                <a:spLocks noRot="1" noChangeAspect="1" noMove="1" noResize="1" noEditPoints="1" noAdjustHandles="1" noChangeArrowheads="1" noChangeShapeType="1" noTextEdit="1"/>
              </p:cNvSpPr>
              <p:nvPr/>
            </p:nvSpPr>
            <p:spPr>
              <a:xfrm>
                <a:off x="4581909" y="5464206"/>
                <a:ext cx="6506816" cy="523220"/>
              </a:xfrm>
              <a:prstGeom prst="rect">
                <a:avLst/>
              </a:prstGeom>
              <a:blipFill>
                <a:blip r:embed="rId11"/>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7D955C99-DE64-5A07-5BDA-F75190A096FE}"/>
              </a:ext>
            </a:extLst>
          </p:cNvPr>
          <p:cNvSpPr txBox="1"/>
          <p:nvPr/>
        </p:nvSpPr>
        <p:spPr>
          <a:xfrm>
            <a:off x="1743062" y="6130047"/>
            <a:ext cx="9088973"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vô nghiệm</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63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P spid="15"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3D0F4-3D05-FE25-C2C3-6A39CBFD0D88}"/>
                  </a:ext>
                </a:extLst>
              </p:cNvPr>
              <p:cNvSpPr txBox="1"/>
              <p:nvPr/>
            </p:nvSpPr>
            <p:spPr>
              <a:xfrm>
                <a:off x="2879107" y="2004443"/>
                <a:ext cx="3601206" cy="778996"/>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d)</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sSup>
                          <m:sSupPr>
                            <m:ctrlPr>
                              <a:rPr lang="vi-VN" sz="2800" i="1">
                                <a:solidFill>
                                  <a:schemeClr val="bg1"/>
                                </a:solidFill>
                                <a:latin typeface="Cambria Math" panose="02040503050406030204" pitchFamily="18" charset="0"/>
                                <a:cs typeface="Times New Roman" panose="02020603050405020304" pitchFamily="18" charset="0"/>
                              </a:rPr>
                            </m:ctrlPr>
                          </m:sSupPr>
                          <m:e>
                            <m:r>
                              <a:rPr lang="vi-VN" sz="2800" b="0" i="1">
                                <a:solidFill>
                                  <a:schemeClr val="bg1"/>
                                </a:solidFill>
                                <a:latin typeface="Cambria Math" panose="02040503050406030204" pitchFamily="18" charset="0"/>
                                <a:cs typeface="Times New Roman" panose="02020603050405020304" pitchFamily="18" charset="0"/>
                              </a:rPr>
                              <m:t>𝑥</m:t>
                            </m:r>
                          </m:e>
                          <m:sup>
                            <m:r>
                              <a:rPr lang="vi-VN" sz="2800" b="0" i="1">
                                <a:solidFill>
                                  <a:schemeClr val="bg1"/>
                                </a:solidFill>
                                <a:latin typeface="Cambria Math" panose="02040503050406030204" pitchFamily="18" charset="0"/>
                                <a:cs typeface="Times New Roman" panose="02020603050405020304" pitchFamily="18" charset="0"/>
                              </a:rPr>
                              <m:t>2</m:t>
                            </m:r>
                          </m:sup>
                        </m:sSup>
                        <m:r>
                          <a:rPr lang="vi-VN" sz="2800" b="0" i="1">
                            <a:solidFill>
                              <a:schemeClr val="bg1"/>
                            </a:solidFill>
                            <a:latin typeface="Cambria Math" panose="02040503050406030204" pitchFamily="18" charset="0"/>
                            <a:cs typeface="Times New Roman" panose="02020603050405020304" pitchFamily="18" charset="0"/>
                          </a:rPr>
                          <m:t>−6</m:t>
                        </m:r>
                      </m:num>
                      <m:den>
                        <m:r>
                          <a:rPr lang="vi-VN" sz="2800" b="0" i="1">
                            <a:solidFill>
                              <a:schemeClr val="bg1"/>
                            </a:solidFill>
                            <a:latin typeface="Cambria Math" panose="02040503050406030204" pitchFamily="18" charset="0"/>
                            <a:cs typeface="Times New Roman" panose="02020603050405020304" pitchFamily="18" charset="0"/>
                          </a:rPr>
                          <m:t>𝑥</m:t>
                        </m:r>
                      </m:den>
                    </m:f>
                  </m:oMath>
                </a14:m>
                <a:r>
                  <a:rPr lang="en-US"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cs typeface="Times New Roman" panose="02020603050405020304" pitchFamily="18" charset="0"/>
                  </a:rPr>
                  <a:t>  x +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b="0" i="1">
                            <a:solidFill>
                              <a:schemeClr val="bg1"/>
                            </a:solidFill>
                            <a:latin typeface="Cambria Math" panose="02040503050406030204" pitchFamily="18" charset="0"/>
                            <a:cs typeface="Times New Roman" panose="02020603050405020304" pitchFamily="18" charset="0"/>
                          </a:rPr>
                          <m:t>3</m:t>
                        </m:r>
                      </m:num>
                      <m:den>
                        <m:r>
                          <a:rPr lang="vi-VN" sz="2800" b="0" i="1">
                            <a:solidFill>
                              <a:schemeClr val="bg1"/>
                            </a:solidFill>
                            <a:latin typeface="Cambria Math" panose="02040503050406030204" pitchFamily="18" charset="0"/>
                            <a:cs typeface="Times New Roman" panose="02020603050405020304" pitchFamily="18" charset="0"/>
                          </a:rPr>
                          <m:t>2</m:t>
                        </m:r>
                      </m:den>
                    </m:f>
                  </m:oMath>
                </a14:m>
                <a:r>
                  <a:rPr lang="vi-VN" sz="2800" i="1">
                    <a:solidFill>
                      <a:schemeClr val="bg1"/>
                    </a:solidFill>
                    <a:latin typeface="Times New Roman" panose="02020603050405020304" pitchFamily="18" charset="0"/>
                    <a:cs typeface="Times New Roman" panose="02020603050405020304" pitchFamily="18" charset="0"/>
                  </a:rPr>
                  <a:t>  </a:t>
                </a:r>
                <a:endParaRPr lang="en-US" sz="28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433D0F4-3D05-FE25-C2C3-6A39CBFD0D88}"/>
                  </a:ext>
                </a:extLst>
              </p:cNvPr>
              <p:cNvSpPr txBox="1">
                <a:spLocks noRot="1" noChangeAspect="1" noMove="1" noResize="1" noEditPoints="1" noAdjustHandles="1" noChangeArrowheads="1" noChangeShapeType="1" noTextEdit="1"/>
              </p:cNvSpPr>
              <p:nvPr/>
            </p:nvSpPr>
            <p:spPr>
              <a:xfrm>
                <a:off x="2879107" y="2004443"/>
                <a:ext cx="3601206" cy="778996"/>
              </a:xfrm>
              <a:prstGeom prst="rect">
                <a:avLst/>
              </a:prstGeom>
              <a:blipFill>
                <a:blip r:embed="rId4"/>
                <a:stretch>
                  <a:fillRect l="-3384" b="-8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F105B0-C24F-7795-0DE3-C942C6BC883D}"/>
                  </a:ext>
                </a:extLst>
              </p:cNvPr>
              <p:cNvSpPr txBox="1"/>
              <p:nvPr/>
            </p:nvSpPr>
            <p:spPr>
              <a:xfrm>
                <a:off x="6480313" y="2184894"/>
                <a:ext cx="6334538" cy="523220"/>
              </a:xfrm>
              <a:prstGeom prst="rect">
                <a:avLst/>
              </a:prstGeom>
              <a:noFill/>
            </p:spPr>
            <p:txBody>
              <a:bodyPr wrap="square">
                <a:spAutoFit/>
              </a:bodyPr>
              <a:lstStyle/>
              <a:p>
                <a:r>
                  <a:rPr lang="en-US" sz="2800" kern="100" dirty="0">
                    <a:solidFill>
                      <a:schemeClr val="bg1"/>
                    </a:solidFill>
                    <a:latin typeface="+mj-lt"/>
                    <a:ea typeface="Calibri" panose="020F0502020204030204" pitchFamily="34"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𝑥</m:t>
                    </m:r>
                    <m:r>
                      <a:rPr lang="vi-VN" sz="2800" b="0" i="1">
                        <a:solidFill>
                          <a:schemeClr val="bg1"/>
                        </a:solidFill>
                        <a:latin typeface="Cambria Math" panose="02040503050406030204" pitchFamily="18" charset="0"/>
                        <a:cs typeface="Times New Roman" panose="02020603050405020304" pitchFamily="18" charset="0"/>
                      </a:rPr>
                      <m:t>≠0</m:t>
                    </m:r>
                  </m:oMath>
                </a14:m>
                <a:endParaRPr lang="en-US" sz="28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F105B0-C24F-7795-0DE3-C942C6BC883D}"/>
                  </a:ext>
                </a:extLst>
              </p:cNvPr>
              <p:cNvSpPr txBox="1">
                <a:spLocks noRot="1" noChangeAspect="1" noMove="1" noResize="1" noEditPoints="1" noAdjustHandles="1" noChangeArrowheads="1" noChangeShapeType="1" noTextEdit="1"/>
              </p:cNvSpPr>
              <p:nvPr/>
            </p:nvSpPr>
            <p:spPr>
              <a:xfrm>
                <a:off x="6480313" y="2184894"/>
                <a:ext cx="6334538" cy="523220"/>
              </a:xfrm>
              <a:prstGeom prst="rect">
                <a:avLst/>
              </a:prstGeom>
              <a:blipFill>
                <a:blip r:embed="rId5"/>
                <a:stretch>
                  <a:fillRect t="-12791"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EEB23D9-9618-E4C5-6D50-D668095A41B9}"/>
                  </a:ext>
                </a:extLst>
              </p:cNvPr>
              <p:cNvSpPr txBox="1"/>
              <p:nvPr/>
            </p:nvSpPr>
            <p:spPr>
              <a:xfrm>
                <a:off x="2890233" y="3071439"/>
                <a:ext cx="4627458" cy="778996"/>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r>
                      <a:rPr lang="en-US"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FEEB23D9-9618-E4C5-6D50-D668095A41B9}"/>
                  </a:ext>
                </a:extLst>
              </p:cNvPr>
              <p:cNvSpPr txBox="1">
                <a:spLocks noRot="1" noChangeAspect="1" noMove="1" noResize="1" noEditPoints="1" noAdjustHandles="1" noChangeArrowheads="1" noChangeShapeType="1" noTextEdit="1"/>
              </p:cNvSpPr>
              <p:nvPr/>
            </p:nvSpPr>
            <p:spPr>
              <a:xfrm>
                <a:off x="2890233" y="3071439"/>
                <a:ext cx="4627458" cy="77899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8438E3-A7BB-70DE-3DDB-606DF6C5EFA6}"/>
                  </a:ext>
                </a:extLst>
              </p:cNvPr>
              <p:cNvSpPr txBox="1"/>
              <p:nvPr/>
            </p:nvSpPr>
            <p:spPr>
              <a:xfrm>
                <a:off x="2890233" y="4113334"/>
                <a:ext cx="4627458"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38438E3-A7BB-70DE-3DDB-606DF6C5EFA6}"/>
                  </a:ext>
                </a:extLst>
              </p:cNvPr>
              <p:cNvSpPr txBox="1">
                <a:spLocks noRot="1" noChangeAspect="1" noMove="1" noResize="1" noEditPoints="1" noAdjustHandles="1" noChangeArrowheads="1" noChangeShapeType="1" noTextEdit="1"/>
              </p:cNvSpPr>
              <p:nvPr/>
            </p:nvSpPr>
            <p:spPr>
              <a:xfrm>
                <a:off x="2890233" y="4113334"/>
                <a:ext cx="4627458" cy="53296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387EF6B-7540-2AFA-2BC0-B0E4CEEC2E72}"/>
                  </a:ext>
                </a:extLst>
              </p:cNvPr>
              <p:cNvSpPr txBox="1"/>
              <p:nvPr/>
            </p:nvSpPr>
            <p:spPr>
              <a:xfrm>
                <a:off x="3055124" y="4688868"/>
                <a:ext cx="4627458" cy="532966"/>
              </a:xfrm>
              <a:prstGeom prst="rect">
                <a:avLst/>
              </a:prstGeom>
              <a:noFill/>
            </p:spPr>
            <p:txBody>
              <a:bodyPr wrap="square">
                <a:spAutoFit/>
              </a:bodyPr>
              <a:lstStyle/>
              <a:p>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−12 =2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387EF6B-7540-2AFA-2BC0-B0E4CEEC2E72}"/>
                  </a:ext>
                </a:extLst>
              </p:cNvPr>
              <p:cNvSpPr txBox="1">
                <a:spLocks noRot="1" noChangeAspect="1" noMove="1" noResize="1" noEditPoints="1" noAdjustHandles="1" noChangeArrowheads="1" noChangeShapeType="1" noTextEdit="1"/>
              </p:cNvSpPr>
              <p:nvPr/>
            </p:nvSpPr>
            <p:spPr>
              <a:xfrm>
                <a:off x="3055124" y="4688868"/>
                <a:ext cx="4627458" cy="5329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ADD4CF5-98A3-50C8-C668-6BBCC1D39530}"/>
                  </a:ext>
                </a:extLst>
              </p:cNvPr>
              <p:cNvSpPr txBox="1"/>
              <p:nvPr/>
            </p:nvSpPr>
            <p:spPr>
              <a:xfrm>
                <a:off x="2507735" y="5129790"/>
                <a:ext cx="4627458" cy="532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=−12</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ADD4CF5-98A3-50C8-C668-6BBCC1D39530}"/>
                  </a:ext>
                </a:extLst>
              </p:cNvPr>
              <p:cNvSpPr txBox="1">
                <a:spLocks noRot="1" noChangeAspect="1" noMove="1" noResize="1" noEditPoints="1" noAdjustHandles="1" noChangeArrowheads="1" noChangeShapeType="1" noTextEdit="1"/>
              </p:cNvSpPr>
              <p:nvPr/>
            </p:nvSpPr>
            <p:spPr>
              <a:xfrm>
                <a:off x="2507735" y="5129790"/>
                <a:ext cx="4627458" cy="5329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2B4836-AC3B-84B1-280C-FF56026DE581}"/>
                  </a:ext>
                </a:extLst>
              </p:cNvPr>
              <p:cNvSpPr txBox="1"/>
              <p:nvPr/>
            </p:nvSpPr>
            <p:spPr>
              <a:xfrm>
                <a:off x="3956722" y="5597448"/>
                <a:ext cx="4627458"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6B2B4836-AC3B-84B1-280C-FF56026DE581}"/>
                  </a:ext>
                </a:extLst>
              </p:cNvPr>
              <p:cNvSpPr txBox="1">
                <a:spLocks noRot="1" noChangeAspect="1" noMove="1" noResize="1" noEditPoints="1" noAdjustHandles="1" noChangeArrowheads="1" noChangeShapeType="1" noTextEdit="1"/>
              </p:cNvSpPr>
              <p:nvPr/>
            </p:nvSpPr>
            <p:spPr>
              <a:xfrm>
                <a:off x="3956722" y="5597448"/>
                <a:ext cx="4627458" cy="53296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C2409B-A489-4A50-8F4A-DE419683C940}"/>
                  </a:ext>
                </a:extLst>
              </p:cNvPr>
              <p:cNvSpPr txBox="1"/>
              <p:nvPr/>
            </p:nvSpPr>
            <p:spPr>
              <a:xfrm>
                <a:off x="1144868" y="6136774"/>
                <a:ext cx="9088973" cy="523220"/>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𝑥</m:t>
                    </m:r>
                    <m:r>
                      <a:rPr lang="vi-VN" sz="2800" b="0">
                        <a:solidFill>
                          <a:schemeClr val="bg1"/>
                        </a:solidFill>
                        <a:latin typeface="Cambria Math" panose="02040503050406030204" pitchFamily="18" charset="0"/>
                        <a:cs typeface="Times New Roman" panose="02020603050405020304" pitchFamily="18" charset="0"/>
                      </a:rPr>
                      <m:t> =</m:t>
                    </m:r>
                  </m:oMath>
                </a14:m>
                <a:r>
                  <a:rPr lang="vi-VN" sz="280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4</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06C2409B-A489-4A50-8F4A-DE419683C940}"/>
                  </a:ext>
                </a:extLst>
              </p:cNvPr>
              <p:cNvSpPr txBox="1">
                <a:spLocks noRot="1" noChangeAspect="1" noMove="1" noResize="1" noEditPoints="1" noAdjustHandles="1" noChangeArrowheads="1" noChangeShapeType="1" noTextEdit="1"/>
              </p:cNvSpPr>
              <p:nvPr/>
            </p:nvSpPr>
            <p:spPr>
              <a:xfrm>
                <a:off x="1144868" y="6136774"/>
                <a:ext cx="9088973" cy="523220"/>
              </a:xfrm>
              <a:prstGeom prst="rect">
                <a:avLst/>
              </a:prstGeom>
              <a:blipFill>
                <a:blip r:embed="rId11"/>
                <a:stretch>
                  <a:fillRect l="-1408"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298392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3: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4548249" y="579182"/>
            <a:ext cx="4731675"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4 SGK trang 11:</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B3B1DE0-66A8-1BCF-30CB-F4A90E732F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9059" y="5374377"/>
            <a:ext cx="1561730" cy="1561730"/>
          </a:xfrm>
          <a:prstGeom prst="rect">
            <a:avLst/>
          </a:prstGeom>
        </p:spPr>
      </p:pic>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546C2CBD-141E-81C6-0337-EA0F682F35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710" t="34405" r="21287" b="34493"/>
          <a:stretch/>
        </p:blipFill>
        <p:spPr>
          <a:xfrm>
            <a:off x="10363771" y="6268805"/>
            <a:ext cx="1632611" cy="492443"/>
          </a:xfrm>
          <a:prstGeom prst="rect">
            <a:avLst/>
          </a:prstGeom>
        </p:spPr>
      </p:pic>
      <p:grpSp>
        <p:nvGrpSpPr>
          <p:cNvPr id="9" name="Group 8">
            <a:extLst>
              <a:ext uri="{FF2B5EF4-FFF2-40B4-BE49-F238E27FC236}">
                <a16:creationId xmlns:a16="http://schemas.microsoft.com/office/drawing/2014/main" id="{425D68C7-8849-FB54-1D0F-CF00EBCEED44}"/>
              </a:ext>
            </a:extLst>
          </p:cNvPr>
          <p:cNvGrpSpPr/>
          <p:nvPr/>
        </p:nvGrpSpPr>
        <p:grpSpPr>
          <a:xfrm>
            <a:off x="195618" y="961384"/>
            <a:ext cx="11646613" cy="5193858"/>
            <a:chOff x="174884" y="1709527"/>
            <a:chExt cx="11646613" cy="5193858"/>
          </a:xfrm>
        </p:grpSpPr>
        <p:sp>
          <p:nvSpPr>
            <p:cNvPr id="14" name="TextBox 13">
              <a:extLst>
                <a:ext uri="{FF2B5EF4-FFF2-40B4-BE49-F238E27FC236}">
                  <a16:creationId xmlns:a16="http://schemas.microsoft.com/office/drawing/2014/main" id="{F37F1B07-767A-50B5-0083-33D0F860DE46}"/>
                </a:ext>
              </a:extLst>
            </p:cNvPr>
            <p:cNvSpPr txBox="1"/>
            <p:nvPr/>
          </p:nvSpPr>
          <p:spPr>
            <a:xfrm>
              <a:off x="174884" y="1709527"/>
              <a:ext cx="11646613" cy="5193858"/>
            </a:xfrm>
            <a:prstGeom prst="rect">
              <a:avLst/>
            </a:prstGeom>
            <a:noFill/>
          </p:spPr>
          <p:txBody>
            <a:bodyPr wrap="square">
              <a:spAutoFit/>
            </a:bodyPr>
            <a:lstStyle/>
            <a:p>
              <a:pPr algn="just">
                <a:lnSpc>
                  <a:spcPct val="150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 doanh nghiệp sử dụng than để sản xuất sản phẩm. Doanh nghiệp đó lập kế hoạch tài chính cho việc loại bỏ chất ô nhiễm trong khí thải theo dự kiến sau: Để loại bỏ p% chất ô nhiễm trong khí thải thì chi phí C (triệu đồng) được tính theo công thức:</a:t>
              </a:r>
              <a:r>
                <a:rPr lang="en-US"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 0 </a:t>
              </a:r>
              <a:r>
                <a:rPr lang="vi-VN" sz="2800" kern="0">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 &lt; 100 (Nguồn: </a:t>
              </a:r>
              <a:r>
                <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John</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W. Cell, Engineering Problems Illustrating Mathematics, MeGraw-Hill Book Company, Inc. New York and London, năm 1943). Với chi phí là 420 triệu đồng thì doanh nghiệp loại bỏ được bao nhiêu phần trăm chất gây ô nhiễm trong khí thải (làm tròn kết quả đến hàng phần mười)?</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F3F26F51-1230-741D-DB05-FB0A69555CE0}"/>
                </a:ext>
              </a:extLst>
            </p:cNvPr>
            <p:cNvGraphicFramePr>
              <a:graphicFrameLocks noChangeAspect="1"/>
            </p:cNvGraphicFramePr>
            <p:nvPr>
              <p:extLst>
                <p:ext uri="{D42A27DB-BD31-4B8C-83A1-F6EECF244321}">
                  <p14:modId xmlns:p14="http://schemas.microsoft.com/office/powerpoint/2010/main" val="2235019520"/>
                </p:ext>
              </p:extLst>
            </p:nvPr>
          </p:nvGraphicFramePr>
          <p:xfrm>
            <a:off x="1880322" y="3604305"/>
            <a:ext cx="1714500" cy="955675"/>
          </p:xfrm>
          <a:graphic>
            <a:graphicData uri="http://schemas.openxmlformats.org/presentationml/2006/ole">
              <mc:AlternateContent xmlns:mc="http://schemas.openxmlformats.org/markup-compatibility/2006">
                <mc:Choice xmlns:v="urn:schemas-microsoft-com:vml" Requires="v">
                  <p:oleObj name="Equation" r:id="rId7" imgW="1180800" imgH="660240" progId="Equation.DSMT4">
                    <p:embed/>
                  </p:oleObj>
                </mc:Choice>
                <mc:Fallback>
                  <p:oleObj name="Equation" r:id="rId7" imgW="1180800" imgH="660240" progId="Equation.DSMT4">
                    <p:embed/>
                    <p:pic>
                      <p:nvPicPr>
                        <p:cNvPr id="0" name=""/>
                        <p:cNvPicPr/>
                        <p:nvPr/>
                      </p:nvPicPr>
                      <p:blipFill>
                        <a:blip r:embed="rId8"/>
                        <a:stretch>
                          <a:fillRect/>
                        </a:stretch>
                      </p:blipFill>
                      <p:spPr>
                        <a:xfrm>
                          <a:off x="1880322" y="3604305"/>
                          <a:ext cx="1714500" cy="955675"/>
                        </a:xfrm>
                        <a:prstGeom prst="rect">
                          <a:avLst/>
                        </a:prstGeom>
                      </p:spPr>
                    </p:pic>
                  </p:oleObj>
                </mc:Fallback>
              </mc:AlternateContent>
            </a:graphicData>
          </a:graphic>
        </p:graphicFrame>
      </p:grpSp>
    </p:spTree>
    <p:extLst>
      <p:ext uri="{BB962C8B-B14F-4D97-AF65-F5344CB8AC3E}">
        <p14:creationId xmlns:p14="http://schemas.microsoft.com/office/powerpoint/2010/main" val="173488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11"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4: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111420"/>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4 SGK trang 11:</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B3B1DE0-66A8-1BCF-30CB-F4A90E732F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2461" y="394269"/>
            <a:ext cx="1561730" cy="1561730"/>
          </a:xfrm>
          <a:prstGeom prst="rect">
            <a:avLst/>
          </a:prstGeom>
        </p:spPr>
      </p:pic>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546C2CBD-141E-81C6-0337-EA0F682F35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710" t="34405" r="21287" b="34493"/>
          <a:stretch/>
        </p:blipFill>
        <p:spPr>
          <a:xfrm>
            <a:off x="10497020" y="2189406"/>
            <a:ext cx="1632611" cy="492443"/>
          </a:xfrm>
          <a:prstGeom prst="rect">
            <a:avLst/>
          </a:prstGeom>
        </p:spPr>
      </p:pic>
      <p:sp>
        <p:nvSpPr>
          <p:cNvPr id="8" name="TextBox 7">
            <a:extLst>
              <a:ext uri="{FF2B5EF4-FFF2-40B4-BE49-F238E27FC236}">
                <a16:creationId xmlns:a16="http://schemas.microsoft.com/office/drawing/2014/main" id="{C365564C-A723-0FDB-C4F6-51A0664AF67C}"/>
              </a:ext>
            </a:extLst>
          </p:cNvPr>
          <p:cNvSpPr txBox="1"/>
          <p:nvPr/>
        </p:nvSpPr>
        <p:spPr>
          <a:xfrm>
            <a:off x="155821" y="5696483"/>
            <a:ext cx="11938369" cy="954107"/>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Vậy với 420 triệu đồng thì doanh nghiệp loại bỏ được 99,8% chất gây ô nhiễm không khí.</a:t>
            </a:r>
            <a:endParaRPr lang="en-US" sz="2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6CF9B6D-04E2-36CB-63DE-6CD23D19217C}"/>
                  </a:ext>
                </a:extLst>
              </p:cNvPr>
              <p:cNvSpPr txBox="1"/>
              <p:nvPr/>
            </p:nvSpPr>
            <p:spPr>
              <a:xfrm>
                <a:off x="4074269" y="1425627"/>
                <a:ext cx="6162260" cy="767711"/>
              </a:xfrm>
              <a:prstGeom prst="rect">
                <a:avLst/>
              </a:prstGeom>
              <a:noFill/>
            </p:spPr>
            <p:txBody>
              <a:bodyPr wrap="square">
                <a:spAutoFit/>
              </a:bodyPr>
              <a:lstStyle/>
              <a:p>
                <a14:m>
                  <m:oMath xmlns:m="http://schemas.openxmlformats.org/officeDocument/2006/math">
                    <m:r>
                      <a:rPr lang="vi-VN" sz="2800" b="0" smtClean="0">
                        <a:solidFill>
                          <a:schemeClr val="bg1"/>
                        </a:solidFill>
                        <a:latin typeface="Cambria Math" panose="02040503050406030204" pitchFamily="18" charset="0"/>
                        <a:cs typeface="Times New Roman" panose="02020603050405020304" pitchFamily="18" charset="0"/>
                      </a:rPr>
                      <m:t>420=</m:t>
                    </m:r>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b="0">
                            <a:solidFill>
                              <a:schemeClr val="bg1"/>
                            </a:solidFill>
                            <a:latin typeface="Cambria Math" panose="02040503050406030204" pitchFamily="18" charset="0"/>
                            <a:cs typeface="Times New Roman" panose="02020603050405020304" pitchFamily="18" charset="0"/>
                          </a:rPr>
                          <m:t>80</m:t>
                        </m:r>
                        <m:r>
                          <m:rPr>
                            <m:sty m:val="p"/>
                          </m:rPr>
                          <a:rPr lang="en-US" sz="2800" b="0">
                            <a:solidFill>
                              <a:schemeClr val="bg1"/>
                            </a:solidFill>
                            <a:latin typeface="Cambria Math" panose="02040503050406030204" pitchFamily="18" charset="0"/>
                            <a:cs typeface="Times New Roman" panose="02020603050405020304" pitchFamily="18" charset="0"/>
                          </a:rPr>
                          <m:t>p</m:t>
                        </m:r>
                      </m:num>
                      <m:den>
                        <m:r>
                          <a:rPr lang="vi-VN" sz="2800" b="0">
                            <a:solidFill>
                              <a:schemeClr val="bg1"/>
                            </a:solidFill>
                            <a:latin typeface="Cambria Math" panose="02040503050406030204" pitchFamily="18" charset="0"/>
                            <a:cs typeface="Times New Roman" panose="02020603050405020304" pitchFamily="18" charset="0"/>
                          </a:rPr>
                          <m:t>100−</m:t>
                        </m:r>
                        <m:r>
                          <m:rPr>
                            <m:sty m:val="p"/>
                          </m:rPr>
                          <a:rPr lang="vi-VN" sz="2800" b="0" i="1">
                            <a:solidFill>
                              <a:schemeClr val="bg1"/>
                            </a:solidFill>
                            <a:latin typeface="Cambria Math" panose="02040503050406030204" pitchFamily="18" charset="0"/>
                            <a:cs typeface="Times New Roman" panose="02020603050405020304" pitchFamily="18" charset="0"/>
                          </a:rPr>
                          <m:t>p</m:t>
                        </m:r>
                      </m:den>
                    </m:f>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6CF9B6D-04E2-36CB-63DE-6CD23D19217C}"/>
                  </a:ext>
                </a:extLst>
              </p:cNvPr>
              <p:cNvSpPr txBox="1">
                <a:spLocks noRot="1" noChangeAspect="1" noMove="1" noResize="1" noEditPoints="1" noAdjustHandles="1" noChangeArrowheads="1" noChangeShapeType="1" noTextEdit="1"/>
              </p:cNvSpPr>
              <p:nvPr/>
            </p:nvSpPr>
            <p:spPr>
              <a:xfrm>
                <a:off x="4074269" y="1425627"/>
                <a:ext cx="6162260" cy="7677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ECE8E8-1DC6-4C13-4B40-4994C3F04336}"/>
                  </a:ext>
                </a:extLst>
              </p:cNvPr>
              <p:cNvSpPr txBox="1"/>
              <p:nvPr/>
            </p:nvSpPr>
            <p:spPr>
              <a:xfrm>
                <a:off x="3270694" y="2308978"/>
                <a:ext cx="6162260" cy="775853"/>
              </a:xfrm>
              <a:prstGeom prst="rect">
                <a:avLst/>
              </a:prstGeom>
              <a:noFill/>
            </p:spPr>
            <p:txBody>
              <a:bodyPr wrap="square">
                <a:spAutoFit/>
              </a:bodyPr>
              <a:lstStyle/>
              <a:p>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a:solidFill>
                              <a:schemeClr val="bg1"/>
                            </a:solidFill>
                            <a:latin typeface="Cambria Math" panose="02040503050406030204" pitchFamily="18" charset="0"/>
                            <a:cs typeface="Times New Roman" panose="02020603050405020304" pitchFamily="18" charset="0"/>
                          </a:rPr>
                          <m:t>420(100−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m:t>
                        </m:r>
                      </m:num>
                      <m:den>
                        <m:r>
                          <a:rPr lang="vi-VN" sz="2800">
                            <a:solidFill>
                              <a:schemeClr val="bg1"/>
                            </a:solidFill>
                            <a:latin typeface="Cambria Math" panose="02040503050406030204" pitchFamily="18" charset="0"/>
                            <a:cs typeface="Times New Roman" panose="02020603050405020304" pitchFamily="18" charset="0"/>
                          </a:rPr>
                          <m:t>100−</m:t>
                        </m:r>
                        <m:r>
                          <a:rPr lang="vi-VN" sz="2800">
                            <a:solidFill>
                              <a:schemeClr val="bg1"/>
                            </a:solidFill>
                            <a:latin typeface="Cambria Math" panose="02040503050406030204" pitchFamily="18" charset="0"/>
                            <a:cs typeface="Times New Roman" panose="02020603050405020304" pitchFamily="18" charset="0"/>
                          </a:rPr>
                          <m:t>𝑝</m:t>
                        </m:r>
                      </m:den>
                    </m:f>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m:t>
                    </m:r>
                  </m:oMath>
                </a14:m>
                <a:r>
                  <a:rPr lang="vi-VN" sz="280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a:solidFill>
                              <a:schemeClr val="bg1"/>
                            </a:solidFill>
                            <a:latin typeface="Cambria Math" panose="02040503050406030204" pitchFamily="18" charset="0"/>
                            <a:cs typeface="Times New Roman" panose="02020603050405020304" pitchFamily="18" charset="0"/>
                          </a:rPr>
                          <m:t>80</m:t>
                        </m:r>
                      </m:num>
                      <m:den>
                        <m:r>
                          <a:rPr lang="vi-VN" sz="2800">
                            <a:solidFill>
                              <a:schemeClr val="bg1"/>
                            </a:solidFill>
                            <a:latin typeface="Cambria Math" panose="02040503050406030204" pitchFamily="18" charset="0"/>
                            <a:cs typeface="Times New Roman" panose="02020603050405020304" pitchFamily="18" charset="0"/>
                          </a:rPr>
                          <m:t>100−</m:t>
                        </m:r>
                        <m:r>
                          <a:rPr lang="vi-VN" sz="2800">
                            <a:solidFill>
                              <a:schemeClr val="bg1"/>
                            </a:solidFill>
                            <a:latin typeface="Cambria Math" panose="02040503050406030204" pitchFamily="18" charset="0"/>
                            <a:cs typeface="Times New Roman" panose="02020603050405020304" pitchFamily="18" charset="0"/>
                          </a:rPr>
                          <m:t>𝑝</m:t>
                        </m:r>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0ECE8E8-1DC6-4C13-4B40-4994C3F04336}"/>
                  </a:ext>
                </a:extLst>
              </p:cNvPr>
              <p:cNvSpPr txBox="1">
                <a:spLocks noRot="1" noChangeAspect="1" noMove="1" noResize="1" noEditPoints="1" noAdjustHandles="1" noChangeArrowheads="1" noChangeShapeType="1" noTextEdit="1"/>
              </p:cNvSpPr>
              <p:nvPr/>
            </p:nvSpPr>
            <p:spPr>
              <a:xfrm>
                <a:off x="3270694" y="2308978"/>
                <a:ext cx="6162260" cy="7758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E4A9F0-0F8E-1E20-75FC-64BF6AB9D48E}"/>
                  </a:ext>
                </a:extLst>
              </p:cNvPr>
              <p:cNvSpPr txBox="1"/>
              <p:nvPr/>
            </p:nvSpPr>
            <p:spPr>
              <a:xfrm>
                <a:off x="2446634" y="3191331"/>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420(100−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 =80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4E4A9F0-0F8E-1E20-75FC-64BF6AB9D48E}"/>
                  </a:ext>
                </a:extLst>
              </p:cNvPr>
              <p:cNvSpPr txBox="1">
                <a:spLocks noRot="1" noChangeAspect="1" noMove="1" noResize="1" noEditPoints="1" noAdjustHandles="1" noChangeArrowheads="1" noChangeShapeType="1" noTextEdit="1"/>
              </p:cNvSpPr>
              <p:nvPr/>
            </p:nvSpPr>
            <p:spPr>
              <a:xfrm>
                <a:off x="2446634" y="3191331"/>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0B4455-0F1C-7F2B-F12D-875D9388A825}"/>
                  </a:ext>
                </a:extLst>
              </p:cNvPr>
              <p:cNvSpPr txBox="1"/>
              <p:nvPr/>
            </p:nvSpPr>
            <p:spPr>
              <a:xfrm>
                <a:off x="2446634" y="3859120"/>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42000−420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=80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50B4455-0F1C-7F2B-F12D-875D9388A825}"/>
                  </a:ext>
                </a:extLst>
              </p:cNvPr>
              <p:cNvSpPr txBox="1">
                <a:spLocks noRot="1" noChangeAspect="1" noMove="1" noResize="1" noEditPoints="1" noAdjustHandles="1" noChangeArrowheads="1" noChangeShapeType="1" noTextEdit="1"/>
              </p:cNvSpPr>
              <p:nvPr/>
            </p:nvSpPr>
            <p:spPr>
              <a:xfrm>
                <a:off x="2446634" y="3859120"/>
                <a:ext cx="6162260"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6582B2-893D-5B76-DBB2-D678334F9332}"/>
                  </a:ext>
                </a:extLst>
              </p:cNvPr>
              <p:cNvSpPr txBox="1"/>
              <p:nvPr/>
            </p:nvSpPr>
            <p:spPr>
              <a:xfrm>
                <a:off x="3836764" y="4466506"/>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=41920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16582B2-893D-5B76-DBB2-D678334F9332}"/>
                  </a:ext>
                </a:extLst>
              </p:cNvPr>
              <p:cNvSpPr txBox="1">
                <a:spLocks noRot="1" noChangeAspect="1" noMove="1" noResize="1" noEditPoints="1" noAdjustHandles="1" noChangeArrowheads="1" noChangeShapeType="1" noTextEdit="1"/>
              </p:cNvSpPr>
              <p:nvPr/>
            </p:nvSpPr>
            <p:spPr>
              <a:xfrm>
                <a:off x="3836764" y="4466506"/>
                <a:ext cx="6162260"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1D7E2AE-7329-33D0-B394-B9C2B9D0CFC7}"/>
                  </a:ext>
                </a:extLst>
              </p:cNvPr>
              <p:cNvSpPr txBox="1"/>
              <p:nvPr/>
            </p:nvSpPr>
            <p:spPr>
              <a:xfrm>
                <a:off x="4487926" y="5027294"/>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≈99,8 (</m:t>
                    </m:r>
                    <m:r>
                      <a:rPr lang="vi-VN" sz="2800">
                        <a:solidFill>
                          <a:schemeClr val="bg1"/>
                        </a:solidFill>
                        <a:latin typeface="Cambria Math" panose="02040503050406030204" pitchFamily="18" charset="0"/>
                        <a:cs typeface="Times New Roman" panose="02020603050405020304" pitchFamily="18" charset="0"/>
                      </a:rPr>
                      <m:t>𝑡h</m:t>
                    </m:r>
                    <m:r>
                      <a:rPr lang="vi-VN" sz="2800">
                        <a:solidFill>
                          <a:schemeClr val="bg1"/>
                        </a:solidFill>
                        <a:latin typeface="Cambria Math" panose="02040503050406030204" pitchFamily="18" charset="0"/>
                        <a:cs typeface="Times New Roman" panose="02020603050405020304" pitchFamily="18" charset="0"/>
                      </a:rPr>
                      <m:t>ỏ</m:t>
                    </m:r>
                    <m:r>
                      <a:rPr lang="vi-VN" sz="2800">
                        <a:solidFill>
                          <a:schemeClr val="bg1"/>
                        </a:solidFill>
                        <a:latin typeface="Cambria Math" panose="02040503050406030204" pitchFamily="18" charset="0"/>
                        <a:cs typeface="Times New Roman" panose="02020603050405020304" pitchFamily="18" charset="0"/>
                      </a:rPr>
                      <m:t>𝑎</m:t>
                    </m:r>
                    <m:r>
                      <a:rPr lang="vi-VN" sz="2800">
                        <a:solidFill>
                          <a:schemeClr val="bg1"/>
                        </a:solidFill>
                        <a:latin typeface="Cambria Math" panose="02040503050406030204" pitchFamily="18" charset="0"/>
                        <a:cs typeface="Times New Roman" panose="02020603050405020304" pitchFamily="18" charset="0"/>
                      </a:rPr>
                      <m:t> </m:t>
                    </m:r>
                    <m:r>
                      <a:rPr lang="vi-VN" sz="2800">
                        <a:solidFill>
                          <a:schemeClr val="bg1"/>
                        </a:solidFill>
                        <a:latin typeface="Cambria Math" panose="02040503050406030204" pitchFamily="18" charset="0"/>
                        <a:cs typeface="Times New Roman" panose="02020603050405020304" pitchFamily="18" charset="0"/>
                      </a:rPr>
                      <m:t>𝑚</m:t>
                    </m:r>
                    <m:r>
                      <a:rPr lang="vi-VN" sz="2800">
                        <a:solidFill>
                          <a:schemeClr val="bg1"/>
                        </a:solidFill>
                        <a:latin typeface="Cambria Math" panose="02040503050406030204" pitchFamily="18" charset="0"/>
                        <a:cs typeface="Times New Roman" panose="02020603050405020304" pitchFamily="18" charset="0"/>
                      </a:rPr>
                      <m:t>ã</m:t>
                    </m:r>
                    <m:r>
                      <a:rPr lang="vi-VN" sz="2800">
                        <a:solidFill>
                          <a:schemeClr val="bg1"/>
                        </a:solidFill>
                        <a:latin typeface="Cambria Math" panose="02040503050406030204" pitchFamily="18" charset="0"/>
                        <a:cs typeface="Times New Roman" panose="02020603050405020304" pitchFamily="18" charset="0"/>
                      </a:rPr>
                      <m:t>𝑛</m:t>
                    </m:r>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&lt;100)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81D7E2AE-7329-33D0-B394-B9C2B9D0CFC7}"/>
                  </a:ext>
                </a:extLst>
              </p:cNvPr>
              <p:cNvSpPr txBox="1">
                <a:spLocks noRot="1" noChangeAspect="1" noMove="1" noResize="1" noEditPoints="1" noAdjustHandles="1" noChangeArrowheads="1" noChangeShapeType="1" noTextEdit="1"/>
              </p:cNvSpPr>
              <p:nvPr/>
            </p:nvSpPr>
            <p:spPr>
              <a:xfrm>
                <a:off x="4487926" y="5027294"/>
                <a:ext cx="6162260" cy="52322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27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38" fill="hold" display="0">
                  <p:stCondLst>
                    <p:cond delay="indefinite"/>
                  </p:stCondLst>
                </p:cTn>
                <p:tgtEl>
                  <p:spTgt spid="4"/>
                </p:tgtEl>
              </p:cMediaNode>
            </p:video>
          </p:childTnLst>
        </p:cTn>
      </p:par>
    </p:tnLst>
    <p:bldLst>
      <p:bldP spid="8" grpId="0"/>
      <p:bldP spid="10" grpId="0"/>
      <p:bldP spid="11" grpId="0"/>
      <p:bldP spid="12" grpId="0"/>
      <p:bldP spid="13"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CỦNG CỐ</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4921854" cy="1308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n-US" b="1" i="1" dirty="0" err="1">
                <a:solidFill>
                  <a:schemeClr val="bg1"/>
                </a:solidFill>
                <a:latin typeface="Times New Roman" panose="02020603050405020304" pitchFamily="18" charset="0"/>
                <a:cs typeface="Times New Roman" panose="02020603050405020304" pitchFamily="18" charset="0"/>
              </a:rPr>
              <a:t>Giải</a:t>
            </a:r>
            <a:r>
              <a:rPr lang="en-US" b="1" i="1">
                <a:solidFill>
                  <a:schemeClr val="bg1"/>
                </a:solidFill>
                <a:latin typeface="Times New Roman" panose="02020603050405020304" pitchFamily="18" charset="0"/>
                <a:cs typeface="Times New Roman" panose="02020603050405020304" pitchFamily="18" charset="0"/>
              </a:rPr>
              <a:t> quyết vấn đề trong thực tế sử dụng </a:t>
            </a:r>
            <a:r>
              <a:rPr lang="vi-VN" b="1" i="1">
                <a:solidFill>
                  <a:schemeClr val="bg1"/>
                </a:solidFill>
                <a:latin typeface="Times New Roman" panose="02020603050405020304" pitchFamily="18" charset="0"/>
                <a:cs typeface="Times New Roman" panose="02020603050405020304" pitchFamily="18" charset="0"/>
              </a:rPr>
              <a:t>phương trình chứa ẩn ở mẫu</a:t>
            </a:r>
            <a:r>
              <a:rPr lang="en-US" b="1" i="1">
                <a:solidFill>
                  <a:schemeClr val="bg1"/>
                </a:solidFill>
                <a:latin typeface="Times New Roman" panose="02020603050405020304" pitchFamily="18" charset="0"/>
                <a:cs typeface="Times New Roman" panose="02020603050405020304" pitchFamily="18" charset="0"/>
              </a:rPr>
              <a:t>.</a:t>
            </a: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54392" y="619973"/>
            <a:ext cx="8453504" cy="242784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6</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mảnh đất có dạng hình chữ nhật với chu vi bằng 52 m. Trên mảnh đất đó, người ta làm một vườn rau có dạng hình chữ nhật với diện tích là 112 m</a:t>
            </a:r>
            <a:r>
              <a:rPr lang="en-US" sz="2800" kern="100" baseline="30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và một lối đi xung quanh vườn rộng 1 m (Hình 2). Tính các kích thước của mảnh đất đó. </a:t>
            </a: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3A4F00E-6B37-EADD-4C10-E85A996C0F76}"/>
              </a:ext>
            </a:extLst>
          </p:cNvPr>
          <p:cNvSpPr txBox="1"/>
          <p:nvPr/>
        </p:nvSpPr>
        <p:spPr>
          <a:xfrm>
            <a:off x="5461050" y="280487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2038D23-58AD-E044-84CE-A347AEFEB758}"/>
                  </a:ext>
                </a:extLst>
              </p:cNvPr>
              <p:cNvSpPr txBox="1"/>
              <p:nvPr/>
            </p:nvSpPr>
            <p:spPr>
              <a:xfrm>
                <a:off x="54392" y="3276387"/>
                <a:ext cx="10194878" cy="556434"/>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Nửa chu vi của mảnh đất là: </a:t>
                </a:r>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52:2=26</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42038D23-58AD-E044-84CE-A347AEFEB758}"/>
                  </a:ext>
                </a:extLst>
              </p:cNvPr>
              <p:cNvSpPr txBox="1">
                <a:spLocks noRot="1" noChangeAspect="1" noMove="1" noResize="1" noEditPoints="1" noAdjustHandles="1" noChangeArrowheads="1" noChangeShapeType="1" noTextEdit="1"/>
              </p:cNvSpPr>
              <p:nvPr/>
            </p:nvSpPr>
            <p:spPr>
              <a:xfrm>
                <a:off x="54392" y="3276387"/>
                <a:ext cx="10194878" cy="556434"/>
              </a:xfrm>
              <a:prstGeom prst="rect">
                <a:avLst/>
              </a:prstGeom>
              <a:blipFill>
                <a:blip r:embed="rId5"/>
                <a:stretch>
                  <a:fillRect l="-1256" t="-6522" b="-27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9920520-0A42-1CE4-6785-E94C5FC22C38}"/>
                  </a:ext>
                </a:extLst>
              </p:cNvPr>
              <p:cNvSpPr txBox="1"/>
              <p:nvPr/>
            </p:nvSpPr>
            <p:spPr>
              <a:xfrm>
                <a:off x="0" y="3794810"/>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Gọi chiều dài của mảnh đất là </a:t>
                </a:r>
                <a:r>
                  <a:rPr lang="vi-VN"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)(13&lt;</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&lt;26</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59920520-0A42-1CE4-6785-E94C5FC22C38}"/>
                  </a:ext>
                </a:extLst>
              </p:cNvPr>
              <p:cNvSpPr txBox="1">
                <a:spLocks noRot="1" noChangeAspect="1" noMove="1" noResize="1" noEditPoints="1" noAdjustHandles="1" noChangeArrowheads="1" noChangeShapeType="1" noTextEdit="1"/>
              </p:cNvSpPr>
              <p:nvPr/>
            </p:nvSpPr>
            <p:spPr>
              <a:xfrm>
                <a:off x="0" y="3794810"/>
                <a:ext cx="11300346" cy="548099"/>
              </a:xfrm>
              <a:prstGeom prst="rect">
                <a:avLst/>
              </a:prstGeom>
              <a:blipFill>
                <a:blip r:embed="rId6"/>
                <a:stretch>
                  <a:fillRect l="-1079" t="-7865" b="-31461"/>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36C319D9-5783-3059-A38B-6651572EBF45}"/>
              </a:ext>
            </a:extLst>
          </p:cNvPr>
          <p:cNvPicPr>
            <a:picLocks noChangeAspect="1"/>
          </p:cNvPicPr>
          <p:nvPr/>
        </p:nvPicPr>
        <p:blipFill>
          <a:blip r:embed="rId7"/>
          <a:stretch>
            <a:fillRect/>
          </a:stretch>
        </p:blipFill>
        <p:spPr>
          <a:xfrm>
            <a:off x="9011010" y="670649"/>
            <a:ext cx="2724858" cy="219468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068873-11B6-B0D6-DCF1-89375830CA59}"/>
                  </a:ext>
                </a:extLst>
              </p:cNvPr>
              <p:cNvSpPr txBox="1"/>
              <p:nvPr/>
            </p:nvSpPr>
            <p:spPr>
              <a:xfrm>
                <a:off x="54392" y="4366834"/>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rộng của mảnh đất là</a:t>
                </a: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26−</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0068873-11B6-B0D6-DCF1-89375830CA59}"/>
                  </a:ext>
                </a:extLst>
              </p:cNvPr>
              <p:cNvSpPr txBox="1">
                <a:spLocks noRot="1" noChangeAspect="1" noMove="1" noResize="1" noEditPoints="1" noAdjustHandles="1" noChangeArrowheads="1" noChangeShapeType="1" noTextEdit="1"/>
              </p:cNvSpPr>
              <p:nvPr/>
            </p:nvSpPr>
            <p:spPr>
              <a:xfrm>
                <a:off x="54392" y="4366834"/>
                <a:ext cx="11300346" cy="548099"/>
              </a:xfrm>
              <a:prstGeom prst="rect">
                <a:avLst/>
              </a:prstGeom>
              <a:blipFill>
                <a:blip r:embed="rId8"/>
                <a:stretch>
                  <a:fillRect l="-1133" t="-6667"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E4AABC-A7FB-F58E-CBE5-BF3F77BB96B6}"/>
                  </a:ext>
                </a:extLst>
              </p:cNvPr>
              <p:cNvSpPr txBox="1"/>
              <p:nvPr/>
            </p:nvSpPr>
            <p:spPr>
              <a:xfrm>
                <a:off x="0" y="4938858"/>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dài của vườn rau là: </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−2 </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8E4AABC-A7FB-F58E-CBE5-BF3F77BB96B6}"/>
                  </a:ext>
                </a:extLst>
              </p:cNvPr>
              <p:cNvSpPr txBox="1">
                <a:spLocks noRot="1" noChangeAspect="1" noMove="1" noResize="1" noEditPoints="1" noAdjustHandles="1" noChangeArrowheads="1" noChangeShapeType="1" noTextEdit="1"/>
              </p:cNvSpPr>
              <p:nvPr/>
            </p:nvSpPr>
            <p:spPr>
              <a:xfrm>
                <a:off x="0" y="4938858"/>
                <a:ext cx="11300346" cy="548099"/>
              </a:xfrm>
              <a:prstGeom prst="rect">
                <a:avLst/>
              </a:prstGeom>
              <a:blipFill>
                <a:blip r:embed="rId9"/>
                <a:stretch>
                  <a:fillRect l="-1079" t="-6667"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7C5EFB-3D62-E2D8-0672-A95CF41B093C}"/>
                  </a:ext>
                </a:extLst>
              </p:cNvPr>
              <p:cNvSpPr txBox="1"/>
              <p:nvPr/>
            </p:nvSpPr>
            <p:spPr>
              <a:xfrm>
                <a:off x="54392" y="5460286"/>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rộng của vườn rau là: </a:t>
                </a: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26</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−2=24−</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17C5EFB-3D62-E2D8-0672-A95CF41B093C}"/>
                  </a:ext>
                </a:extLst>
              </p:cNvPr>
              <p:cNvSpPr txBox="1">
                <a:spLocks noRot="1" noChangeAspect="1" noMove="1" noResize="1" noEditPoints="1" noAdjustHandles="1" noChangeArrowheads="1" noChangeShapeType="1" noTextEdit="1"/>
              </p:cNvSpPr>
              <p:nvPr/>
            </p:nvSpPr>
            <p:spPr>
              <a:xfrm>
                <a:off x="54392" y="5460286"/>
                <a:ext cx="11300346" cy="548099"/>
              </a:xfrm>
              <a:prstGeom prst="rect">
                <a:avLst/>
              </a:prstGeom>
              <a:blipFill>
                <a:blip r:embed="rId10"/>
                <a:stretch>
                  <a:fillRect l="-1133"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11B6B7-4A71-4CCC-3C56-01BF233C38A1}"/>
                  </a:ext>
                </a:extLst>
              </p:cNvPr>
              <p:cNvSpPr txBox="1"/>
              <p:nvPr/>
            </p:nvSpPr>
            <p:spPr>
              <a:xfrm>
                <a:off x="54391" y="6032310"/>
                <a:ext cx="12362895" cy="547522"/>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diện tích của vườn rau là </a:t>
                </a:r>
                <a14:m>
                  <m:oMath xmlns:m="http://schemas.openxmlformats.org/officeDocument/2006/math">
                    <m:sSup>
                      <m:sSup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112</m:t>
                        </m:r>
                        <m:r>
                          <m:rPr>
                            <m:sty m:val="p"/>
                          </m:rPr>
                          <a:rPr lang="en-US" sz="28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m:t>
                        </m:r>
                      </m:e>
                      <m:sup>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 ta có phương trình:</a:t>
                </a:r>
                <a14:m>
                  <m:oMath xmlns:m="http://schemas.openxmlformats.org/officeDocument/2006/math">
                    <m:d>
                      <m:d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24−</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e>
                    </m:d>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=112</m:t>
                    </m:r>
                  </m:oMath>
                </a14:m>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F11B6B7-4A71-4CCC-3C56-01BF233C38A1}"/>
                  </a:ext>
                </a:extLst>
              </p:cNvPr>
              <p:cNvSpPr txBox="1">
                <a:spLocks noRot="1" noChangeAspect="1" noMove="1" noResize="1" noEditPoints="1" noAdjustHandles="1" noChangeArrowheads="1" noChangeShapeType="1" noTextEdit="1"/>
              </p:cNvSpPr>
              <p:nvPr/>
            </p:nvSpPr>
            <p:spPr>
              <a:xfrm>
                <a:off x="54391" y="6032310"/>
                <a:ext cx="12362895" cy="547522"/>
              </a:xfrm>
              <a:prstGeom prst="rect">
                <a:avLst/>
              </a:prstGeom>
              <a:blipFill>
                <a:blip r:embed="rId11"/>
                <a:stretch>
                  <a:fillRect l="-1036" t="-7865" b="-31461"/>
                </a:stretch>
              </a:blipFill>
            </p:spPr>
            <p:txBody>
              <a:bodyPr/>
              <a:lstStyle/>
              <a:p>
                <a:r>
                  <a:rPr lang="en-US">
                    <a:noFill/>
                  </a:rPr>
                  <a:t> </a:t>
                </a:r>
              </a:p>
            </p:txBody>
          </p:sp>
        </mc:Fallback>
      </mc:AlternateContent>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6BE08ED-5DD5-4B1B-904C-94770D802E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2634" y="2897499"/>
            <a:ext cx="1561730" cy="1561730"/>
          </a:xfrm>
          <a:prstGeom prst="rect">
            <a:avLst/>
          </a:prstGeom>
        </p:spPr>
      </p:pic>
      <p:pic>
        <p:nvPicPr>
          <p:cNvPr id="13"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4BFBC5A5-B5E8-AE6D-D0AE-90741662A9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20710" t="34405" r="21287" b="34493"/>
          <a:stretch/>
        </p:blipFill>
        <p:spPr>
          <a:xfrm>
            <a:off x="10397193" y="4692636"/>
            <a:ext cx="1632611" cy="492443"/>
          </a:xfrm>
          <a:prstGeom prst="rect">
            <a:avLst/>
          </a:prstGeom>
        </p:spPr>
      </p:pic>
    </p:spTree>
    <p:extLst>
      <p:ext uri="{BB962C8B-B14F-4D97-AF65-F5344CB8AC3E}">
        <p14:creationId xmlns:p14="http://schemas.microsoft.com/office/powerpoint/2010/main" val="120188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51" fill="hold" display="0">
                  <p:stCondLst>
                    <p:cond delay="indefinite"/>
                  </p:stCondLst>
                </p:cTn>
                <p:tgtEl>
                  <p:spTgt spid="13"/>
                </p:tgtEl>
              </p:cMediaNode>
            </p:video>
          </p:childTnLst>
        </p:cTn>
      </p:par>
    </p:tnLst>
    <p:bldLst>
      <p:bldP spid="11" grpId="0"/>
      <p:bldP spid="23" grpId="0"/>
      <p:bldP spid="26"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54392" y="619973"/>
            <a:ext cx="8453504" cy="242784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6</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mảnh đất có dạng hình chữ nhật với chu vi bằng 52 m. Trên mảnh đất đó, người ta làm một vườn rau có dạng hình chữ nhật với diện tích là 112 m</a:t>
            </a:r>
            <a:r>
              <a:rPr lang="en-US" sz="2800" kern="100" baseline="30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và một lối đi xung quanh vườn rộng 1 m (Hình 2). Tính các kích thước của mảnh đất đó. </a:t>
            </a: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3A4F00E-6B37-EADD-4C10-E85A996C0F76}"/>
              </a:ext>
            </a:extLst>
          </p:cNvPr>
          <p:cNvSpPr txBox="1"/>
          <p:nvPr/>
        </p:nvSpPr>
        <p:spPr>
          <a:xfrm>
            <a:off x="5461050" y="280487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36C319D9-5783-3059-A38B-6651572EBF45}"/>
              </a:ext>
            </a:extLst>
          </p:cNvPr>
          <p:cNvPicPr>
            <a:picLocks noChangeAspect="1"/>
          </p:cNvPicPr>
          <p:nvPr/>
        </p:nvPicPr>
        <p:blipFill>
          <a:blip r:embed="rId2"/>
          <a:stretch>
            <a:fillRect/>
          </a:stretch>
        </p:blipFill>
        <p:spPr>
          <a:xfrm>
            <a:off x="9011010" y="589868"/>
            <a:ext cx="2724858" cy="219468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11B6B7-4A71-4CCC-3C56-01BF233C38A1}"/>
                  </a:ext>
                </a:extLst>
              </p:cNvPr>
              <p:cNvSpPr txBox="1"/>
              <p:nvPr/>
            </p:nvSpPr>
            <p:spPr>
              <a:xfrm>
                <a:off x="0" y="3146561"/>
                <a:ext cx="12362895" cy="555730"/>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 </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PT: </a:t>
                </a: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d>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=112</m:t>
                    </m:r>
                  </m:oMath>
                </a14:m>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F11B6B7-4A71-4CCC-3C56-01BF233C38A1}"/>
                  </a:ext>
                </a:extLst>
              </p:cNvPr>
              <p:cNvSpPr txBox="1">
                <a:spLocks noRot="1" noChangeAspect="1" noMove="1" noResize="1" noEditPoints="1" noAdjustHandles="1" noChangeArrowheads="1" noChangeShapeType="1" noTextEdit="1"/>
              </p:cNvSpPr>
              <p:nvPr/>
            </p:nvSpPr>
            <p:spPr>
              <a:xfrm>
                <a:off x="0" y="3146561"/>
                <a:ext cx="12362895" cy="555730"/>
              </a:xfrm>
              <a:prstGeom prst="rect">
                <a:avLst/>
              </a:prstGeom>
              <a:blipFill>
                <a:blip r:embed="rId3"/>
                <a:stretch>
                  <a:fillRect l="-986" t="-6593"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9335CE-F40D-D7AD-364A-F9CB5E702513}"/>
                  </a:ext>
                </a:extLst>
              </p:cNvPr>
              <p:cNvSpPr txBox="1"/>
              <p:nvPr/>
            </p:nvSpPr>
            <p:spPr>
              <a:xfrm>
                <a:off x="635142" y="3620928"/>
                <a:ext cx="4382493" cy="701667"/>
              </a:xfrm>
              <a:prstGeom prst="rect">
                <a:avLst/>
              </a:prstGeom>
              <a:noFill/>
            </p:spPr>
            <p:txBody>
              <a:bodyPr wrap="square">
                <a:spAutoFit/>
              </a:bodyPr>
              <a:lstStyle/>
              <a:p>
                <a:pPr algn="just">
                  <a:lnSpc>
                    <a:spcPct val="115000"/>
                  </a:lnSpc>
                  <a:spcAft>
                    <a:spcPts val="800"/>
                  </a:spcAft>
                </a:pPr>
                <a14:m>
                  <m:oMathPara xmlns:m="http://schemas.openxmlformats.org/officeDocument/2006/math">
                    <m:oMathParaPr>
                      <m:jc m:val="left"/>
                    </m:oMathParaPr>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−48+2</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=112</m:t>
                      </m:r>
                    </m:oMath>
                  </m:oMathPara>
                </a14:m>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69335CE-F40D-D7AD-364A-F9CB5E702513}"/>
                  </a:ext>
                </a:extLst>
              </p:cNvPr>
              <p:cNvSpPr txBox="1">
                <a:spLocks noRot="1" noChangeAspect="1" noMove="1" noResize="1" noEditPoints="1" noAdjustHandles="1" noChangeArrowheads="1" noChangeShapeType="1" noTextEdit="1"/>
              </p:cNvSpPr>
              <p:nvPr/>
            </p:nvSpPr>
            <p:spPr>
              <a:xfrm>
                <a:off x="635142" y="3620928"/>
                <a:ext cx="4382493" cy="7016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EA18B3-474D-7B98-B6DA-C97277723A7B}"/>
                  </a:ext>
                </a:extLst>
              </p:cNvPr>
              <p:cNvSpPr txBox="1"/>
              <p:nvPr/>
            </p:nvSpPr>
            <p:spPr>
              <a:xfrm>
                <a:off x="1461439" y="4081701"/>
                <a:ext cx="3808016" cy="555730"/>
              </a:xfrm>
              <a:prstGeom prst="rect">
                <a:avLst/>
              </a:prstGeom>
              <a:noFill/>
            </p:spPr>
            <p:txBody>
              <a:bodyPr wrap="square">
                <a:spAutoFit/>
              </a:bodyPr>
              <a:lstStyle/>
              <a:p>
                <a:pPr algn="just">
                  <a:lnSpc>
                    <a:spcPct val="115000"/>
                  </a:lnSpc>
                  <a:spcAft>
                    <a:spcPts val="800"/>
                  </a:spcAft>
                </a:pPr>
                <a14:m>
                  <m:oMath xmlns:m="http://schemas.openxmlformats.org/officeDocument/2006/math">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−26</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160 = 0</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EEA18B3-474D-7B98-B6DA-C97277723A7B}"/>
                  </a:ext>
                </a:extLst>
              </p:cNvPr>
              <p:cNvSpPr txBox="1">
                <a:spLocks noRot="1" noChangeAspect="1" noMove="1" noResize="1" noEditPoints="1" noAdjustHandles="1" noChangeArrowheads="1" noChangeShapeType="1" noTextEdit="1"/>
              </p:cNvSpPr>
              <p:nvPr/>
            </p:nvSpPr>
            <p:spPr>
              <a:xfrm>
                <a:off x="1461439" y="4081701"/>
                <a:ext cx="3808016" cy="555730"/>
              </a:xfrm>
              <a:prstGeom prst="rect">
                <a:avLst/>
              </a:prstGeom>
              <a:blipFill>
                <a:blip r:embed="rId5"/>
                <a:stretch>
                  <a:fillRect t="-5495"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1F034D-51AC-15F6-58A6-EB41D06285EF}"/>
                  </a:ext>
                </a:extLst>
              </p:cNvPr>
              <p:cNvSpPr txBox="1"/>
              <p:nvPr/>
            </p:nvSpPr>
            <p:spPr>
              <a:xfrm>
                <a:off x="380383" y="4559766"/>
                <a:ext cx="5584963" cy="555730"/>
              </a:xfrm>
              <a:prstGeom prst="rect">
                <a:avLst/>
              </a:prstGeom>
              <a:noFill/>
            </p:spPr>
            <p:txBody>
              <a:bodyPr wrap="square">
                <a:spAutoFit/>
              </a:bodyPr>
              <a:lstStyle/>
              <a:p>
                <a:pPr algn="just">
                  <a:lnSpc>
                    <a:spcPct val="115000"/>
                  </a:lnSpc>
                  <a:spcAft>
                    <a:spcPts val="800"/>
                  </a:spcAft>
                </a:pPr>
                <a14:m>
                  <m:oMath xmlns:m="http://schemas.openxmlformats.org/officeDocument/2006/math">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160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B1F034D-51AC-15F6-58A6-EB41D06285EF}"/>
                  </a:ext>
                </a:extLst>
              </p:cNvPr>
              <p:cNvSpPr txBox="1">
                <a:spLocks noRot="1" noChangeAspect="1" noMove="1" noResize="1" noEditPoints="1" noAdjustHandles="1" noChangeArrowheads="1" noChangeShapeType="1" noTextEdit="1"/>
              </p:cNvSpPr>
              <p:nvPr/>
            </p:nvSpPr>
            <p:spPr>
              <a:xfrm>
                <a:off x="380383" y="4559766"/>
                <a:ext cx="5584963" cy="555730"/>
              </a:xfrm>
              <a:prstGeom prst="rect">
                <a:avLst/>
              </a:prstGeom>
              <a:blipFill>
                <a:blip r:embed="rId6"/>
                <a:stretch>
                  <a:fillRect t="-5495"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5AB5B7-3619-F706-8C9D-F1C1DDE91F83}"/>
                  </a:ext>
                </a:extLst>
              </p:cNvPr>
              <p:cNvSpPr txBox="1"/>
              <p:nvPr/>
            </p:nvSpPr>
            <p:spPr>
              <a:xfrm>
                <a:off x="57243" y="5045462"/>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9F5AB5B7-3619-F706-8C9D-F1C1DDE91F83}"/>
                  </a:ext>
                </a:extLst>
              </p:cNvPr>
              <p:cNvSpPr txBox="1">
                <a:spLocks noRot="1" noChangeAspect="1" noMove="1" noResize="1" noEditPoints="1" noAdjustHandles="1" noChangeArrowheads="1" noChangeShapeType="1" noTextEdit="1"/>
              </p:cNvSpPr>
              <p:nvPr/>
            </p:nvSpPr>
            <p:spPr>
              <a:xfrm>
                <a:off x="57243" y="5045462"/>
                <a:ext cx="5584963" cy="548099"/>
              </a:xfrm>
              <a:prstGeom prst="rect">
                <a:avLst/>
              </a:prstGeom>
              <a:blipFill>
                <a:blip r:embed="rId7"/>
                <a:stretch>
                  <a:fillRect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1369887-E514-4D95-3BD6-AC63CA686BE7}"/>
                  </a:ext>
                </a:extLst>
              </p:cNvPr>
              <p:cNvSpPr txBox="1"/>
              <p:nvPr/>
            </p:nvSpPr>
            <p:spPr>
              <a:xfrm>
                <a:off x="964833" y="5461750"/>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F1369887-E514-4D95-3BD6-AC63CA686BE7}"/>
                  </a:ext>
                </a:extLst>
              </p:cNvPr>
              <p:cNvSpPr txBox="1">
                <a:spLocks noRot="1" noChangeAspect="1" noMove="1" noResize="1" noEditPoints="1" noAdjustHandles="1" noChangeArrowheads="1" noChangeShapeType="1" noTextEdit="1"/>
              </p:cNvSpPr>
              <p:nvPr/>
            </p:nvSpPr>
            <p:spPr>
              <a:xfrm>
                <a:off x="964833" y="5461750"/>
                <a:ext cx="5584963" cy="548099"/>
              </a:xfrm>
              <a:prstGeom prst="rect">
                <a:avLst/>
              </a:prstGeom>
              <a:blipFill>
                <a:blip r:embed="rId8"/>
                <a:stretch>
                  <a:fillRect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D039F03-1730-11B7-70E0-F20E4B67A3A4}"/>
                  </a:ext>
                </a:extLst>
              </p:cNvPr>
              <p:cNvSpPr txBox="1"/>
              <p:nvPr/>
            </p:nvSpPr>
            <p:spPr>
              <a:xfrm>
                <a:off x="1668544" y="6107576"/>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10 hoặc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16 </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D039F03-1730-11B7-70E0-F20E4B67A3A4}"/>
                  </a:ext>
                </a:extLst>
              </p:cNvPr>
              <p:cNvSpPr txBox="1">
                <a:spLocks noRot="1" noChangeAspect="1" noMove="1" noResize="1" noEditPoints="1" noAdjustHandles="1" noChangeArrowheads="1" noChangeShapeType="1" noTextEdit="1"/>
              </p:cNvSpPr>
              <p:nvPr/>
            </p:nvSpPr>
            <p:spPr>
              <a:xfrm>
                <a:off x="1668544" y="6107576"/>
                <a:ext cx="5584963" cy="548099"/>
              </a:xfrm>
              <a:prstGeom prst="rect">
                <a:avLst/>
              </a:prstGeom>
              <a:blipFill>
                <a:blip r:embed="rId9"/>
                <a:stretch>
                  <a:fillRect t="-7778" b="-30000"/>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2034FED9-9BAB-EC87-983E-5F8E4E908DB0}"/>
              </a:ext>
            </a:extLst>
          </p:cNvPr>
          <p:cNvCxnSpPr/>
          <p:nvPr/>
        </p:nvCxnSpPr>
        <p:spPr>
          <a:xfrm>
            <a:off x="5652776" y="3424426"/>
            <a:ext cx="0" cy="333099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A2084B-D42F-5427-3CDD-C66BF33C6D3D}"/>
              </a:ext>
            </a:extLst>
          </p:cNvPr>
          <p:cNvSpPr txBox="1"/>
          <p:nvPr/>
        </p:nvSpPr>
        <p:spPr>
          <a:xfrm>
            <a:off x="5751491" y="5487272"/>
            <a:ext cx="6165055" cy="1128707"/>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 chiều dài của mảnh đất là 16 m</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 rộng của mảnh đất là 10 m </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E1D6E2A-882F-E39B-D774-DF5C79492A35}"/>
              </a:ext>
            </a:extLst>
          </p:cNvPr>
          <p:cNvSpPr txBox="1"/>
          <p:nvPr/>
        </p:nvSpPr>
        <p:spPr>
          <a:xfrm>
            <a:off x="5728073" y="3226396"/>
            <a:ext cx="6188473" cy="1051955"/>
          </a:xfrm>
          <a:prstGeom prst="rect">
            <a:avLst/>
          </a:prstGeom>
          <a:noFill/>
        </p:spPr>
        <p:txBody>
          <a:bodyPr wrap="square">
            <a:spAutoFit/>
          </a:bodyPr>
          <a:lstStyle>
            <a:defPPr>
              <a:defRPr lang="vi-VN"/>
            </a:defPPr>
            <a:lvl1pPr algn="just">
              <a:lnSpc>
                <a:spcPct val="115000"/>
              </a:lnSpc>
              <a:spcAft>
                <a:spcPts val="800"/>
              </a:spcAft>
              <a:defRPr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vi-VN"/>
              <a:t>Với chiều dài bằng 16 m thì chiều rộng bằng 26 – 16 = 10 (TMĐK)</a:t>
            </a:r>
            <a:endParaRPr lang="en-US"/>
          </a:p>
        </p:txBody>
      </p:sp>
      <p:sp>
        <p:nvSpPr>
          <p:cNvPr id="28" name="TextBox 27">
            <a:extLst>
              <a:ext uri="{FF2B5EF4-FFF2-40B4-BE49-F238E27FC236}">
                <a16:creationId xmlns:a16="http://schemas.microsoft.com/office/drawing/2014/main" id="{B04E7F1F-2DE3-2DB3-3814-11A6D856D9FC}"/>
              </a:ext>
            </a:extLst>
          </p:cNvPr>
          <p:cNvSpPr txBox="1"/>
          <p:nvPr/>
        </p:nvSpPr>
        <p:spPr>
          <a:xfrm>
            <a:off x="5673916" y="4252166"/>
            <a:ext cx="6433850" cy="1051955"/>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 chiều dài bằng 10 m thì chiều rộng bằng 26 – 10 = 16 (không TMĐK)</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15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4" grpId="0"/>
      <p:bldP spid="12" grpId="0"/>
      <p:bldP spid="13" grpId="0"/>
      <p:bldP spid="15" grpId="0"/>
      <p:bldP spid="16" grpId="0"/>
      <p:bldP spid="17" grpId="0"/>
      <p:bldP spid="22" grpId="0"/>
      <p:bldP spid="25"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AFCDBBFB-81FD-F0E5-C755-AA3981A0A242}"/>
              </a:ext>
            </a:extLst>
          </p:cNvPr>
          <p:cNvSpPr txBox="1"/>
          <p:nvPr/>
        </p:nvSpPr>
        <p:spPr>
          <a:xfrm>
            <a:off x="0" y="3683261"/>
            <a:ext cx="10536071" cy="2034660"/>
          </a:xfrm>
          <a:prstGeom prst="rect">
            <a:avLst/>
          </a:prstGeom>
          <a:noFill/>
        </p:spPr>
        <p:txBody>
          <a:bodyPr wrap="square">
            <a:spAutoFit/>
          </a:bodyPr>
          <a:lstStyle/>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Ôn lại các kiến thức đã ôn tập và các bài tập đã chữa.</a:t>
            </a:r>
            <a:endParaRPr lang="en-US" sz="280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Hoàn thành các bài tập: .... SBT trang ....</a:t>
            </a:r>
            <a:endParaRPr lang="en-US" sz="280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Nghiên cứu trước nội dung bài: Phương trình bậc nhất hai ẩn, hệ hai phương trình bậc nhất hai ẩn. </a:t>
            </a:r>
            <a:endParaRPr lang="en-US" sz="28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096000" y="3229620"/>
            <a:ext cx="5526157" cy="31277"/>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317976" y="1498738"/>
            <a:ext cx="4015942" cy="553998"/>
          </a:xfrm>
          <a:prstGeom prst="rect">
            <a:avLst/>
          </a:prstGeom>
          <a:noFill/>
        </p:spPr>
        <p:txBody>
          <a:bodyPr wrap="square" rtlCol="0">
            <a:spAutoFit/>
          </a:bodyPr>
          <a:lstStyle/>
          <a:p>
            <a:pPr algn="just"/>
            <a:r>
              <a:rPr lang="pt-BR" sz="3000">
                <a:solidFill>
                  <a:srgbClr val="FFFF00"/>
                </a:solidFill>
                <a:latin typeface="Times New Roman" panose="02020603050405020304" pitchFamily="18" charset="0"/>
                <a:cs typeface="Times New Roman" panose="02020603050405020304" pitchFamily="18" charset="0"/>
              </a:rPr>
              <a:t>Trò chơi: </a:t>
            </a:r>
            <a:r>
              <a:rPr lang="vi-VN" sz="3000">
                <a:solidFill>
                  <a:schemeClr val="bg1"/>
                </a:solidFill>
                <a:latin typeface="Times New Roman" panose="02020603050405020304" pitchFamily="18" charset="0"/>
                <a:cs typeface="Times New Roman" panose="02020603050405020304" pitchFamily="18" charset="0"/>
              </a:rPr>
              <a:t>Tìm mật mã</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2" y="2637649"/>
            <a:ext cx="4629905" cy="1246495"/>
          </a:xfrm>
          <a:prstGeom prst="rect">
            <a:avLst/>
          </a:prstGeom>
        </p:spPr>
        <p:txBody>
          <a:bodyPr wrap="square">
            <a:spAutoFit/>
          </a:bodyPr>
          <a:lstStyle/>
          <a:p>
            <a:pPr lvl="0"/>
            <a:r>
              <a:rPr lang="en-US" sz="3000">
                <a:solidFill>
                  <a:srgbClr val="FFFF00"/>
                </a:solidFill>
                <a:latin typeface="Times New Roman" panose="02020603050405020304" pitchFamily="18" charset="0"/>
                <a:cs typeface="Times New Roman" panose="02020603050405020304" pitchFamily="18" charset="0"/>
              </a:rPr>
              <a:t>Hình thành kiến thức: </a:t>
            </a:r>
          </a:p>
          <a:p>
            <a:pPr lvl="0">
              <a:spcBef>
                <a:spcPts val="1800"/>
              </a:spcBef>
            </a:pPr>
            <a:r>
              <a:rPr lang="vi-VN" sz="3000">
                <a:solidFill>
                  <a:schemeClr val="bg1"/>
                </a:solidFill>
                <a:latin typeface="Times New Roman" panose="02020603050405020304" pitchFamily="18" charset="0"/>
                <a:cs typeface="Times New Roman" panose="02020603050405020304" pitchFamily="18" charset="0"/>
              </a:rPr>
              <a:t>Vẽ sơ đồ tư duy</a:t>
            </a:r>
            <a:endParaRPr lang="en-US" sz="3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D48492B-E55D-8EC5-5A3C-0979679F2D79}"/>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a:t>
            </a:r>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PHƯƠNG TRÌNH QUY VỀ PHƯƠNG TRÌNH BẬC NHẤT MỘT ẨN</a:t>
            </a:r>
            <a:endParaRPr lang="en-US" sz="2800">
              <a:solidFill>
                <a:srgbClr val="FFFF00"/>
              </a:solidFill>
            </a:endParaRPr>
          </a:p>
        </p:txBody>
      </p:sp>
    </p:spTree>
    <p:extLst>
      <p:ext uri="{BB962C8B-B14F-4D97-AF65-F5344CB8AC3E}">
        <p14:creationId xmlns:p14="http://schemas.microsoft.com/office/powerpoint/2010/main" val="95544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6"/>
          <a:stretch>
            <a:fillRect/>
          </a:stretch>
        </p:blipFill>
        <p:spPr>
          <a:xfrm rot="5400000">
            <a:off x="8572027" y="3906811"/>
            <a:ext cx="981270" cy="381367"/>
          </a:xfrm>
          <a:prstGeom prst="rect">
            <a:avLst/>
          </a:prstGeom>
        </p:spPr>
      </p:pic>
      <p:pic>
        <p:nvPicPr>
          <p:cNvPr id="10" name="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7"/>
          <a:stretch>
            <a:fillRect/>
          </a:stretch>
        </p:blipFill>
        <p:spPr>
          <a:xfrm>
            <a:off x="8738223" y="3325465"/>
            <a:ext cx="807419" cy="313800"/>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8"/>
          <a:stretch>
            <a:fillRect/>
          </a:stretch>
        </p:blipFill>
        <p:spPr>
          <a:xfrm rot="16200000">
            <a:off x="8178176" y="3351519"/>
            <a:ext cx="909571" cy="353501"/>
          </a:xfrm>
          <a:prstGeom prst="rect">
            <a:avLst/>
          </a:prstGeom>
        </p:spPr>
      </p:pic>
      <p:pic>
        <p:nvPicPr>
          <p:cNvPr id="12"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707A293-903E-4B64-8304-9CF89CB5C037}"/>
              </a:ext>
            </a:extLst>
          </p:cNvPr>
          <p:cNvPicPr>
            <a:picLocks noChangeAspect="1"/>
          </p:cNvPicPr>
          <p:nvPr/>
        </p:nvPicPr>
        <p:blipFill>
          <a:blip r:embed="rId9"/>
          <a:stretch>
            <a:fillRect/>
          </a:stretch>
        </p:blipFill>
        <p:spPr>
          <a:xfrm rot="19650527">
            <a:off x="9123025" y="3584027"/>
            <a:ext cx="845235" cy="328497"/>
          </a:xfrm>
          <a:prstGeom prst="rect">
            <a:avLst/>
          </a:prstGeom>
        </p:spPr>
      </p:pic>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0"/>
          <a:stretch>
            <a:fillRect/>
          </a:stretch>
        </p:blipFill>
        <p:spPr>
          <a:xfrm>
            <a:off x="1676488" y="3344314"/>
            <a:ext cx="1962108" cy="1901899"/>
          </a:xfrm>
          <a:prstGeom prst="rect">
            <a:avLst/>
          </a:prstGeom>
        </p:spPr>
      </p:pic>
      <p:pic>
        <p:nvPicPr>
          <p:cNvPr id="2" name="Jigsaw Puzzle"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38798" y="6163034"/>
            <a:ext cx="487363" cy="487363"/>
          </a:xfrm>
          <a:prstGeom prst="rect">
            <a:avLst/>
          </a:prstGeom>
        </p:spPr>
      </p:pic>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0A34BE6-ED42-41DF-897F-F731B27F18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13E1AE1-7643-4785-BA16-F7C6737746D2}"/>
              </a:ext>
            </a:extLst>
          </p:cNvPr>
          <p:cNvPicPr>
            <a:picLocks noChangeAspect="1"/>
          </p:cNvPicPr>
          <p:nvPr/>
        </p:nvPicPr>
        <p:blipFill>
          <a:blip r:embed="rId13"/>
          <a:stretch>
            <a:fillRect/>
          </a:stretch>
        </p:blipFill>
        <p:spPr>
          <a:xfrm>
            <a:off x="6105490" y="1682279"/>
            <a:ext cx="1956986" cy="1956986"/>
          </a:xfrm>
          <a:prstGeom prst="rect">
            <a:avLst/>
          </a:prstGeom>
        </p:spPr>
      </p:pic>
      <p:pic>
        <p:nvPicPr>
          <p:cNvPr id="24" name="Picture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1BC13BA-A5F8-483D-8360-44343CD2F58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6">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sp>
        <p:nvSpPr>
          <p:cNvPr id="10" name="TextBox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53D81E8-2E4F-496E-0171-234BAC1BEF13}"/>
              </a:ext>
            </a:extLst>
          </p:cNvPr>
          <p:cNvSpPr txBox="1"/>
          <p:nvPr/>
        </p:nvSpPr>
        <p:spPr>
          <a:xfrm>
            <a:off x="1178875" y="1443841"/>
            <a:ext cx="9834249" cy="44627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2800" b="0" i="0" u="none" strike="noStrike" kern="1200" cap="none" spc="0" normalizeH="0" baseline="0" noProof="0">
                <a:ln>
                  <a:noFill/>
                </a:ln>
                <a:solidFill>
                  <a:srgbClr val="ED7D31">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Mỗi nhóm 2 bạn là một đội chơi.</a:t>
            </a:r>
          </a:p>
          <a:p>
            <a:pPr marL="457200" marR="0" lvl="0" indent="-457200" algn="just" defTabSz="914400" rtl="0" eaLnBrk="1" fontAlgn="auto" latinLnBrk="0" hangingPunct="1">
              <a:lnSpc>
                <a:spcPct val="100000"/>
              </a:lnSpc>
              <a:spcBef>
                <a:spcPts val="1200"/>
              </a:spcBef>
              <a:spcAft>
                <a:spcPts val="1200"/>
              </a:spcAft>
              <a:buClrTx/>
              <a:buSzTx/>
              <a:buFontTx/>
              <a:buChar char="-"/>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Với mỗi câu hỏi, nhóm có 30 giây để đọc câu hỏi, thảo luận và viết đáp án vào bảng phụ. Hết 30 giây, các nhóm phải lập tức dừng bút và giơ cao đáp án.</a:t>
            </a:r>
          </a:p>
          <a:p>
            <a:pPr marL="457200" marR="0" lvl="0" indent="-457200" algn="just" defTabSz="914400" rtl="0" eaLnBrk="1" fontAlgn="auto" latinLnBrk="0" hangingPunct="1">
              <a:lnSpc>
                <a:spcPct val="100000"/>
              </a:lnSpc>
              <a:spcBef>
                <a:spcPts val="1200"/>
              </a:spcBef>
              <a:spcAft>
                <a:spcPts val="1200"/>
              </a:spcAft>
              <a:buClrTx/>
              <a:buSzTx/>
              <a:buFontTx/>
              <a:buChar char="-"/>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Đáp án sau đó sẽ được chiếu lên bảng, đội nào trả lời đúng và không phạm quy sẽ được trả lời câu hỏi tiếp theo.</a:t>
            </a:r>
          </a:p>
          <a:p>
            <a:pPr marL="457200" marR="0" lvl="0" indent="-457200" algn="just" defTabSz="914400" rtl="0" eaLnBrk="1" fontAlgn="auto" latinLnBrk="0" hangingPunct="1">
              <a:lnSpc>
                <a:spcPct val="100000"/>
              </a:lnSpc>
              <a:spcBef>
                <a:spcPts val="1200"/>
              </a:spcBef>
              <a:spcAft>
                <a:spcPts val="1200"/>
              </a:spcAft>
              <a:buClrTx/>
              <a:buSzTx/>
              <a:buFontTx/>
              <a:buChar char="-"/>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Tất cả các kho báu được mở ra sẽ là phần quà dành cho các đội chiến thắng!</a:t>
            </a:r>
          </a:p>
        </p:txBody>
      </p:sp>
      <p:sp>
        <p:nvSpPr>
          <p:cNvPr id="11" name="Rectangle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6AE5A6A-7F2D-FDB7-DA2D-C12EAC81084C}"/>
              </a:ext>
            </a:extLst>
          </p:cNvPr>
          <p:cNvSpPr/>
          <p:nvPr/>
        </p:nvSpPr>
        <p:spPr>
          <a:xfrm>
            <a:off x="480833" y="508395"/>
            <a:ext cx="2534668" cy="707886"/>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 ch</a:t>
            </a:r>
            <a:r>
              <a:rPr kumimoji="0" lang="vi-VN" sz="4000" b="0" i="0" u="none" strike="noStrike" kern="1200" cap="none" spc="0" normalizeH="0" baseline="0" noProof="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000" b="0" i="0" u="none" strike="noStrike" kern="1200" cap="none" spc="0" normalizeH="0" baseline="0" noProof="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 </a:t>
            </a:r>
          </a:p>
        </p:txBody>
      </p:sp>
    </p:spTree>
    <p:extLst>
      <p:ext uri="{BB962C8B-B14F-4D97-AF65-F5344CB8AC3E}">
        <p14:creationId xmlns:p14="http://schemas.microsoft.com/office/powerpoint/2010/main" val="17853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4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1500"/>
                                        <p:tgtEl>
                                          <p:spTgt spid="10">
                                            <p:txEl>
                                              <p:pRg st="1" end="1"/>
                                            </p:txEl>
                                          </p:spTgt>
                                        </p:tgtEl>
                                      </p:cBhvr>
                                    </p:animEffect>
                                  </p:childTnLst>
                                </p:cTn>
                              </p:par>
                            </p:childTnLst>
                          </p:cTn>
                        </p:par>
                        <p:par>
                          <p:cTn id="20" fill="hold">
                            <p:stCondLst>
                              <p:cond delay="2900"/>
                            </p:stCondLst>
                            <p:childTnLst>
                              <p:par>
                                <p:cTn id="21" presetID="22" presetClass="entr" presetSubtype="8"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1500"/>
                                        <p:tgtEl>
                                          <p:spTgt spid="10">
                                            <p:txEl>
                                              <p:pRg st="2" end="2"/>
                                            </p:txEl>
                                          </p:spTgt>
                                        </p:tgtEl>
                                      </p:cBhvr>
                                    </p:animEffect>
                                  </p:childTnLst>
                                </p:cTn>
                              </p:par>
                            </p:childTnLst>
                          </p:cTn>
                        </p:par>
                        <p:par>
                          <p:cTn id="24" fill="hold">
                            <p:stCondLst>
                              <p:cond delay="4400"/>
                            </p:stCondLst>
                            <p:childTnLst>
                              <p:par>
                                <p:cTn id="25" presetID="22" presetClass="entr" presetSubtype="8" fill="hold"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75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1" name="Picture 6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00FF06E-DBE0-484E-BD9B-941BEFC086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mc:AlternateContent xmlns:mc="http://schemas.openxmlformats.org/markup-compatibility/2006" xmlns:a14="http://schemas.microsoft.com/office/drawing/2010/main">
        <mc:Choice Requires="a14">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p:nvPr/>
            </p:nvSpPr>
            <p:spPr>
              <a:xfrm>
                <a:off x="5690139" y="1224369"/>
                <a:ext cx="6019639" cy="9638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vi-VN" sz="2800" b="0" i="0" u="none" strike="noStrike" kern="1200" cap="none" spc="0" normalizeH="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trình </a:t>
                </a:r>
                <a14:m>
                  <m:oMath xmlns:m="http://schemas.openxmlformats.org/officeDocument/2006/math">
                    <m:sSup>
                      <m:sSupPr>
                        <m:ctrlPr>
                          <a:rPr lang="vi-VN" sz="28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e>
                      <m:sup>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−5=0</m:t>
                    </m:r>
                  </m:oMath>
                </a14:m>
                <a:r>
                  <a:rPr lang="vi-VN"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sz="2800" b="0" i="0" u="none" strike="noStrike" kern="1200" cap="none" spc="0" normalizeH="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nghiệm là:</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5690139" y="1224369"/>
                <a:ext cx="6019639" cy="963854"/>
              </a:xfrm>
              <a:prstGeom prst="rect">
                <a:avLst/>
              </a:prstGeom>
              <a:blipFill>
                <a:blip r:embed="rId14"/>
                <a:stretch>
                  <a:fillRect l="-2024" t="-5696" r="-2024" b="-17089"/>
                </a:stretch>
              </a:blipFill>
            </p:spPr>
            <p:txBody>
              <a:bodyPr/>
              <a:lstStyle/>
              <a:p>
                <a:r>
                  <a:rPr lang="en-US">
                    <a:noFill/>
                  </a:rPr>
                  <a:t> </a:t>
                </a:r>
              </a:p>
            </p:txBody>
          </p:sp>
        </mc:Fallback>
      </mc:AlternateContent>
      <p:sp>
        <p:nvSpPr>
          <p:cNvPr id="48" name="TextBox 4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548E7CF-D360-4144-AF33-65AED6B91676}"/>
              </a:ext>
            </a:extLst>
          </p:cNvPr>
          <p:cNvSpPr txBox="1"/>
          <p:nvPr/>
        </p:nvSpPr>
        <p:spPr>
          <a:xfrm>
            <a:off x="7626264" y="3008109"/>
            <a:ext cx="192713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rPr>
              <a:t>Hai nghiệm.</a:t>
            </a:r>
            <a:endParaRPr kumimoji="0" lang="en-US" sz="2600" b="1" u="none" strike="noStrike" kern="1200" cap="none" spc="0" normalizeH="0" baseline="0" noProof="0">
              <a:ln>
                <a:noFill/>
              </a:ln>
              <a:solidFill>
                <a:srgbClr val="C00000"/>
              </a:solidFill>
              <a:effectLst/>
              <a:uLnTx/>
              <a:uFillTx/>
              <a:latin typeface="Calibri" panose="020F0502020204030204"/>
            </a:endParaRPr>
          </a:p>
        </p:txBody>
      </p:sp>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EBB429-0DF6-432D-9419-9B40A21B09C7}"/>
              </a:ext>
            </a:extLst>
          </p:cNvPr>
          <p:cNvPicPr>
            <a:picLocks noChangeAspect="1"/>
          </p:cNvPicPr>
          <p:nvPr/>
        </p:nvPicPr>
        <p:blipFill>
          <a:blip r:embed="rId15"/>
          <a:stretch>
            <a:fillRect/>
          </a:stretch>
        </p:blipFill>
        <p:spPr>
          <a:xfrm>
            <a:off x="1676488" y="2805975"/>
            <a:ext cx="1969191" cy="2440238"/>
          </a:xfrm>
          <a:prstGeom prst="rect">
            <a:avLst/>
          </a:pr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6"/>
          <a:stretch>
            <a:fillRect/>
          </a:stretch>
        </p:blipFill>
        <p:spPr>
          <a:xfrm>
            <a:off x="1676488" y="3344314"/>
            <a:ext cx="1962108" cy="1901899"/>
          </a:xfrm>
          <a:prstGeom prst="rect">
            <a:avLst/>
          </a:prstGeom>
        </p:spPr>
      </p:pic>
      <p:pic>
        <p:nvPicPr>
          <p:cNvPr id="9" name="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17"/>
          <a:stretch>
            <a:fillRect/>
          </a:stretch>
        </p:blipFill>
        <p:spPr>
          <a:xfrm>
            <a:off x="4767341" y="5902410"/>
            <a:ext cx="1396105" cy="542591"/>
          </a:xfrm>
          <a:prstGeom prst="rect">
            <a:avLst/>
          </a:prstGeom>
        </p:spPr>
      </p:pic>
      <p:pic>
        <p:nvPicPr>
          <p:cNvPr id="10" name="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18"/>
          <a:stretch>
            <a:fillRect/>
          </a:stretch>
        </p:blipFill>
        <p:spPr>
          <a:xfrm>
            <a:off x="3262831" y="5902410"/>
            <a:ext cx="1396105" cy="542591"/>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19"/>
          <a:stretch>
            <a:fillRect/>
          </a:stretch>
        </p:blipFill>
        <p:spPr>
          <a:xfrm>
            <a:off x="1758321" y="5902410"/>
            <a:ext cx="1396105" cy="542591"/>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638472D-1DB4-4C08-846B-A7E60A2DC2D2}"/>
              </a:ext>
            </a:extLst>
          </p:cNvPr>
          <p:cNvPicPr>
            <a:picLocks noChangeAspect="1"/>
          </p:cNvPicPr>
          <p:nvPr/>
        </p:nvPicPr>
        <p:blipFill>
          <a:blip r:embed="rId20"/>
          <a:stretch>
            <a:fillRect/>
          </a:stretch>
        </p:blipFill>
        <p:spPr>
          <a:xfrm>
            <a:off x="653603" y="5155123"/>
            <a:ext cx="914479" cy="914479"/>
          </a:xfrm>
          <a:prstGeom prst="rect">
            <a:avLst/>
          </a:prstGeom>
        </p:spPr>
      </p:pic>
      <p:pic>
        <p:nvPicPr>
          <p:cNvPr id="19" name="Magic sound effect"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1"/>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3">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5"/>
          <a:stretch>
            <a:fillRect/>
          </a:stretch>
        </p:blipFill>
        <p:spPr>
          <a:xfrm>
            <a:off x="7006168" y="3045136"/>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6"/>
          <a:stretch>
            <a:fillRect/>
          </a:stretch>
        </p:blipFill>
        <p:spPr>
          <a:xfrm>
            <a:off x="7006168" y="3851645"/>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7"/>
          <a:stretch>
            <a:fillRect/>
          </a:stretch>
        </p:blipFill>
        <p:spPr>
          <a:xfrm>
            <a:off x="9509182" y="3045136"/>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8"/>
          <a:stretch>
            <a:fillRect/>
          </a:stretch>
        </p:blipFill>
        <p:spPr>
          <a:xfrm>
            <a:off x="9509182" y="385164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9"/>
          <a:stretch>
            <a:fillRect/>
          </a:stretch>
        </p:blipFill>
        <p:spPr>
          <a:xfrm>
            <a:off x="6731611" y="2952658"/>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30"/>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7" name="TextBox 6">
            <a:extLst>
              <a:ext uri="{FF2B5EF4-FFF2-40B4-BE49-F238E27FC236}">
                <a16:creationId xmlns:a16="http://schemas.microsoft.com/office/drawing/2014/main" id="{FE0BEC71-C240-EDD2-772B-2972B02D0CC3}"/>
              </a:ext>
            </a:extLst>
          </p:cNvPr>
          <p:cNvSpPr txBox="1"/>
          <p:nvPr/>
        </p:nvSpPr>
        <p:spPr>
          <a:xfrm>
            <a:off x="10130852" y="2704107"/>
            <a:ext cx="1556836"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ea typeface="Times New Roman" panose="02020603050405020304" pitchFamily="18" charset="0"/>
              </a:rPr>
              <a:t>không có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ea typeface="Times New Roman" panose="02020603050405020304" pitchFamily="18" charset="0"/>
              </a:rPr>
              <a:t>nghiệm</a:t>
            </a:r>
            <a:r>
              <a:rPr kumimoji="0" lang="en-US"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rPr>
              <a:t>.</a:t>
            </a:r>
            <a:endParaRPr kumimoji="0" lang="en-US" sz="2600" b="1" u="none" strike="noStrike" kern="1200" cap="none" spc="0" normalizeH="0" baseline="0" noProof="0">
              <a:ln>
                <a:noFill/>
              </a:ln>
              <a:solidFill>
                <a:srgbClr val="C00000"/>
              </a:solidFill>
              <a:effectLst/>
              <a:uLnTx/>
              <a:uFillTx/>
              <a:latin typeface="Calibri" panose="020F0502020204030204"/>
            </a:endParaRPr>
          </a:p>
        </p:txBody>
      </p:sp>
      <p:sp>
        <p:nvSpPr>
          <p:cNvPr id="13" name="TextBox 12">
            <a:extLst>
              <a:ext uri="{FF2B5EF4-FFF2-40B4-BE49-F238E27FC236}">
                <a16:creationId xmlns:a16="http://schemas.microsoft.com/office/drawing/2014/main" id="{CB2A436B-9BD9-6F1E-E16C-897C49631059}"/>
              </a:ext>
            </a:extLst>
          </p:cNvPr>
          <p:cNvSpPr txBox="1"/>
          <p:nvPr/>
        </p:nvSpPr>
        <p:spPr>
          <a:xfrm>
            <a:off x="7639994" y="3835421"/>
            <a:ext cx="199926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Một nghiệm.</a:t>
            </a:r>
            <a:endParaRPr kumimoji="0" lang="en-US" sz="2600" b="1" u="none" strike="noStrike" kern="1200" cap="none" spc="0" normalizeH="0" baseline="0" noProof="0">
              <a:ln>
                <a:noFill/>
              </a:ln>
              <a:solidFill>
                <a:srgbClr val="C00000"/>
              </a:solidFill>
              <a:effectLst/>
              <a:uLnTx/>
              <a:uFillTx/>
              <a:latin typeface="Calibri" panose="020F0502020204030204"/>
              <a:cs typeface="+mn-cs"/>
            </a:endParaRPr>
          </a:p>
        </p:txBody>
      </p:sp>
      <p:sp>
        <p:nvSpPr>
          <p:cNvPr id="16" name="TextBox 15">
            <a:extLst>
              <a:ext uri="{FF2B5EF4-FFF2-40B4-BE49-F238E27FC236}">
                <a16:creationId xmlns:a16="http://schemas.microsoft.com/office/drawing/2014/main" id="{B0AAD954-FB56-1F49-4ACE-7E79029C7EBD}"/>
              </a:ext>
            </a:extLst>
          </p:cNvPr>
          <p:cNvSpPr txBox="1"/>
          <p:nvPr/>
        </p:nvSpPr>
        <p:spPr>
          <a:xfrm>
            <a:off x="10168072" y="3655326"/>
            <a:ext cx="1324402"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1">
                <a:solidFill>
                  <a:srgbClr val="C00000"/>
                </a:solidFill>
                <a:latin typeface="Times New Roman" panose="02020603050405020304" pitchFamily="18" charset="0"/>
                <a:ea typeface="Times New Roman" panose="02020603050405020304" pitchFamily="18" charset="0"/>
              </a:rPr>
              <a:t>v</a:t>
            </a:r>
            <a:r>
              <a:rPr kumimoji="0" lang="vi-VN"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rPr>
              <a:t>ô</a:t>
            </a:r>
            <a:r>
              <a:rPr kumimoji="0" lang="vi-VN" sz="2600" b="1"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rPr>
              <a:t> số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u="none" strike="noStrike" kern="1200" cap="none" spc="0" normalizeH="0" noProof="0">
                <a:ln>
                  <a:noFill/>
                </a:ln>
                <a:solidFill>
                  <a:srgbClr val="C00000"/>
                </a:solidFill>
                <a:effectLst/>
                <a:uLnTx/>
                <a:uFillTx/>
                <a:latin typeface="Times New Roman" panose="02020603050405020304" pitchFamily="18" charset="0"/>
                <a:ea typeface="Times New Roman" panose="02020603050405020304" pitchFamily="18" charset="0"/>
              </a:rPr>
              <a:t>nghiệm</a:t>
            </a:r>
            <a:r>
              <a:rPr kumimoji="0" lang="en-US" sz="2600" b="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rPr>
              <a:t>.</a:t>
            </a:r>
            <a:endParaRPr kumimoji="0" lang="en-US" sz="2600" b="1" u="none" strike="noStrike" kern="1200" cap="none" spc="0" normalizeH="0" baseline="0" noProof="0">
              <a:ln>
                <a:noFill/>
              </a:ln>
              <a:solidFill>
                <a:srgbClr val="C00000"/>
              </a:solidFill>
              <a:effectLst/>
              <a:uLnTx/>
              <a:uFillTx/>
              <a:latin typeface="Calibri" panose="020F0502020204030204"/>
            </a:endParaRPr>
          </a:p>
        </p:txBody>
      </p:sp>
      <p:pic>
        <p:nvPicPr>
          <p:cNvPr id="21" name="Video-dong-ho-dem-nguoc-30-giay-www_tiengdong_com">
            <a:hlinkClick r:id="" action="ppaction://media"/>
            <a:extLst>
              <a:ext uri="{FF2B5EF4-FFF2-40B4-BE49-F238E27FC236}">
                <a16:creationId xmlns:a16="http://schemas.microsoft.com/office/drawing/2014/main" id="{FA4930DD-F46B-536A-2331-6037A20C12F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32"/>
          <a:srcRect l="25873" t="28656" r="23658" b="28298"/>
          <a:stretch/>
        </p:blipFill>
        <p:spPr>
          <a:xfrm>
            <a:off x="10594694" y="6072430"/>
            <a:ext cx="1597306" cy="766314"/>
          </a:xfrm>
          <a:prstGeom prst="rect">
            <a:avLst/>
          </a:prstGeom>
        </p:spPr>
      </p:pic>
    </p:spTree>
    <p:extLst>
      <p:ext uri="{BB962C8B-B14F-4D97-AF65-F5344CB8AC3E}">
        <p14:creationId xmlns:p14="http://schemas.microsoft.com/office/powerpoint/2010/main" val="27147046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nodeType="clickEffect">
                                  <p:stCondLst>
                                    <p:cond delay="0"/>
                                  </p:stCondLst>
                                  <p:childTnLst>
                                    <p:anim calcmode="discrete" valueType="str">
                                      <p:cBhvr>
                                        <p:cTn id="10" dur="75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par>
                          <p:cTn id="11" fill="hold">
                            <p:stCondLst>
                              <p:cond delay="750"/>
                            </p:stCondLst>
                            <p:childTnLst>
                              <p:par>
                                <p:cTn id="12" presetID="35" presetClass="emph" presetSubtype="0" fill="hold" nodeType="afterEffect">
                                  <p:stCondLst>
                                    <p:cond delay="0"/>
                                  </p:stCondLst>
                                  <p:childTnLst>
                                    <p:anim calcmode="discrete" valueType="str">
                                      <p:cBhvr>
                                        <p:cTn id="13"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2"/>
                                            </p:cond>
                                          </p:stCondLst>
                                          <p:endCondLst>
                                            <p:cond evt="onStopAudio" delay="0">
                                              <p:tgtEl>
                                                <p:sldTgt/>
                                              </p:tgtEl>
                                            </p:cond>
                                          </p:endCondLst>
                                        </p:cTn>
                                        <p:tgtEl>
                                          <p:sndTgt r:embed="rId6" name="CLICK.WAV"/>
                                        </p:tgtEl>
                                      </p:cMediaNode>
                                    </p:audio>
                                  </p:subTnLst>
                                </p:cTn>
                              </p:par>
                            </p:childTnLst>
                          </p:cTn>
                        </p:par>
                        <p:par>
                          <p:cTn id="14" fill="hold">
                            <p:stCondLst>
                              <p:cond delay="1250"/>
                            </p:stCondLst>
                            <p:childTnLst>
                              <p:par>
                                <p:cTn id="15" presetID="35" presetClass="emph" presetSubtype="0" fill="hold" nodeType="afterEffect">
                                  <p:stCondLst>
                                    <p:cond delay="0"/>
                                  </p:stCondLst>
                                  <p:childTnLst>
                                    <p:anim calcmode="discrete" valueType="str">
                                      <p:cBhvr>
                                        <p:cTn id="1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5"/>
                                            </p:cond>
                                          </p:stCondLst>
                                          <p:endCondLst>
                                            <p:cond evt="onStopAudio" delay="0">
                                              <p:tgtEl>
                                                <p:sldTgt/>
                                              </p:tgtEl>
                                            </p:cond>
                                          </p:endCondLst>
                                        </p:cTn>
                                        <p:tgtEl>
                                          <p:sndTgt r:embed="rId6" name="CLICK.WAV"/>
                                        </p:tgtEl>
                                      </p:cMediaNode>
                                    </p:audio>
                                  </p:subTnLst>
                                </p:cTn>
                              </p:par>
                            </p:childTnLst>
                          </p:cTn>
                        </p:par>
                        <p:par>
                          <p:cTn id="17" fill="hold">
                            <p:stCondLst>
                              <p:cond delay="1750"/>
                            </p:stCondLst>
                            <p:childTnLst>
                              <p:par>
                                <p:cTn id="18" presetID="35" presetClass="emph" presetSubtype="0" fill="hold" nodeType="afterEffect">
                                  <p:stCondLst>
                                    <p:cond delay="0"/>
                                  </p:stCondLst>
                                  <p:childTnLst>
                                    <p:anim calcmode="discrete" valueType="str">
                                      <p:cBhvr>
                                        <p:cTn id="19"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8"/>
                                            </p:cond>
                                          </p:stCondLst>
                                          <p:endCondLst>
                                            <p:cond evt="onStopAudio" delay="0">
                                              <p:tgtEl>
                                                <p:sldTgt/>
                                              </p:tgtEl>
                                            </p:cond>
                                          </p:endCondLst>
                                        </p:cTn>
                                        <p:tgtEl>
                                          <p:sndTgt r:embed="rId6" name="CLICK.WAV"/>
                                        </p:tgtEl>
                                      </p:cMediaNode>
                                    </p:audio>
                                  </p:subTnLst>
                                </p:cTn>
                              </p:par>
                            </p:childTnLst>
                          </p:cTn>
                        </p:par>
                        <p:par>
                          <p:cTn id="20" fill="hold">
                            <p:stCondLst>
                              <p:cond delay="2250"/>
                            </p:stCondLst>
                            <p:childTnLst>
                              <p:par>
                                <p:cTn id="21" presetID="35" presetClass="emph" presetSubtype="0" fill="hold" nodeType="afterEffect">
                                  <p:stCondLst>
                                    <p:cond delay="0"/>
                                  </p:stCondLst>
                                  <p:childTnLst>
                                    <p:anim calcmode="discrete" valueType="str">
                                      <p:cBhvr>
                                        <p:cTn id="2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1"/>
                                            </p:cond>
                                          </p:stCondLst>
                                          <p:endCondLst>
                                            <p:cond evt="onStopAudio" delay="0">
                                              <p:tgtEl>
                                                <p:sldTgt/>
                                              </p:tgtEl>
                                            </p:cond>
                                          </p:endCondLst>
                                        </p:cTn>
                                        <p:tgtEl>
                                          <p:sndTgt r:embed="rId6" name="CLICK.WAV"/>
                                        </p:tgtEl>
                                      </p:cMediaNode>
                                    </p:audio>
                                  </p:subTnLst>
                                </p:cTn>
                              </p:par>
                            </p:childTnLst>
                          </p:cTn>
                        </p:par>
                        <p:par>
                          <p:cTn id="23" fill="hold">
                            <p:stCondLst>
                              <p:cond delay="2750"/>
                            </p:stCondLst>
                            <p:childTnLst>
                              <p:par>
                                <p:cTn id="24" presetID="35" presetClass="emph" presetSubtype="0" fill="hold" nodeType="afterEffect">
                                  <p:stCondLst>
                                    <p:cond delay="0"/>
                                  </p:stCondLst>
                                  <p:childTnLst>
                                    <p:anim calcmode="discrete" valueType="str">
                                      <p:cBhvr>
                                        <p:cTn id="2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par>
                          <p:cTn id="26" fill="hold">
                            <p:stCondLst>
                              <p:cond delay="3250"/>
                            </p:stCondLst>
                            <p:childTnLst>
                              <p:par>
                                <p:cTn id="27" presetID="35" presetClass="emph" presetSubtype="0" fill="hold" nodeType="afterEffect">
                                  <p:stCondLst>
                                    <p:cond delay="0"/>
                                  </p:stCondLst>
                                  <p:childTnLst>
                                    <p:anim calcmode="discrete" valueType="str">
                                      <p:cBhvr>
                                        <p:cTn id="28"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par>
                          <p:cTn id="29" fill="hold">
                            <p:stCondLst>
                              <p:cond delay="3750"/>
                            </p:stCondLst>
                            <p:childTnLst>
                              <p:par>
                                <p:cTn id="30" presetID="35" presetClass="emph" presetSubtype="0" fill="hold" nodeType="afterEffect">
                                  <p:stCondLst>
                                    <p:cond delay="0"/>
                                  </p:stCondLst>
                                  <p:childTnLst>
                                    <p:anim calcmode="discrete" valueType="str">
                                      <p:cBhvr>
                                        <p:cTn id="31"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0"/>
                                            </p:cond>
                                          </p:stCondLst>
                                          <p:endCondLst>
                                            <p:cond evt="onStopAudio" delay="0">
                                              <p:tgtEl>
                                                <p:sldTgt/>
                                              </p:tgtEl>
                                            </p:cond>
                                          </p:endCondLst>
                                        </p:cTn>
                                        <p:tgtEl>
                                          <p:sndTgt r:embed="rId6" name="CLICK.WAV"/>
                                        </p:tgtEl>
                                      </p:cMediaNode>
                                    </p:audio>
                                  </p:subTnLst>
                                </p:cTn>
                              </p:par>
                            </p:childTnLst>
                          </p:cTn>
                        </p:par>
                        <p:par>
                          <p:cTn id="32" fill="hold">
                            <p:stCondLst>
                              <p:cond delay="4250"/>
                            </p:stCondLst>
                            <p:childTnLst>
                              <p:par>
                                <p:cTn id="33" presetID="32" presetClass="emph" presetSubtype="0" fill="hold" nodeType="after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7" name="Check mark.wav"/>
                                        </p:tgtEl>
                                      </p:cMediaNode>
                                    </p:audio>
                                  </p:sub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par>
                                <p:cTn id="45" presetID="1" presetClass="exit" presetSubtype="0" fill="hold" nodeType="withEffect">
                                  <p:stCondLst>
                                    <p:cond delay="1000"/>
                                  </p:stCondLst>
                                  <p:childTnLst>
                                    <p:set>
                                      <p:cBhvr>
                                        <p:cTn id="46" dur="1" fill="hold">
                                          <p:stCondLst>
                                            <p:cond delay="0"/>
                                          </p:stCondLst>
                                        </p:cTn>
                                        <p:tgtEl>
                                          <p:spTgt spid="14"/>
                                        </p:tgtEl>
                                        <p:attrNameLst>
                                          <p:attrName>style.visibility</p:attrName>
                                        </p:attrNameLst>
                                      </p:cBhvr>
                                      <p:to>
                                        <p:strVal val="hidden"/>
                                      </p:to>
                                    </p:set>
                                  </p:childTnLst>
                                </p:cTn>
                              </p:par>
                              <p:par>
                                <p:cTn id="47" presetID="10" presetClass="exit" presetSubtype="0" fill="hold" nodeType="withEffect">
                                  <p:stCondLst>
                                    <p:cond delay="10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nodeType="withEffect">
                                  <p:stCondLst>
                                    <p:cond delay="10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5750"/>
                            </p:stCondLst>
                            <p:childTnLst>
                              <p:par>
                                <p:cTn id="57" presetID="64" presetClass="path" presetSubtype="0" accel="50000" decel="50000" fill="hold" nodeType="afterEffect">
                                  <p:stCondLst>
                                    <p:cond delay="0"/>
                                  </p:stCondLst>
                                  <p:childTnLst>
                                    <p:animMotion origin="layout" path="M -4.79167E-6 -1.48148E-6 L 0.39623 -0.50324 " pathEditMode="relative" rAng="0" ptsTypes="AA">
                                      <p:cBhvr>
                                        <p:cTn id="58" dur="2000" fill="hold"/>
                                        <p:tgtEl>
                                          <p:spTgt spid="12"/>
                                        </p:tgtEl>
                                        <p:attrNameLst>
                                          <p:attrName>ppt_x</p:attrName>
                                          <p:attrName>ppt_y</p:attrName>
                                        </p:attrNameLst>
                                      </p:cBhvr>
                                      <p:rCtr x="19805" y="-25162"/>
                                    </p:animMotion>
                                  </p:childTnLst>
                                  <p:subTnLst>
                                    <p:audio>
                                      <p:cMediaNode>
                                        <p:cTn display="0" masterRel="sameClick">
                                          <p:stCondLst>
                                            <p:cond evt="begin" delay="0">
                                              <p:tn val="57"/>
                                            </p:cond>
                                          </p:stCondLst>
                                          <p:endCondLst>
                                            <p:cond evt="onStopAudio" delay="0">
                                              <p:tgtEl>
                                                <p:sldTgt/>
                                              </p:tgtEl>
                                            </p:cond>
                                          </p:endCondLst>
                                        </p:cTn>
                                        <p:tgtEl>
                                          <p:sndTgt r:embed="rId8" name="CHIMES.WAV"/>
                                        </p:tgtEl>
                                      </p:cMediaNode>
                                    </p:audio>
                                  </p:subTnLst>
                                </p:cTn>
                              </p:par>
                            </p:childTnLst>
                          </p:cTn>
                        </p:par>
                        <p:par>
                          <p:cTn id="59" fill="hold">
                            <p:stCondLst>
                              <p:cond delay="7750"/>
                            </p:stCondLst>
                            <p:childTnLst>
                              <p:par>
                                <p:cTn id="60" presetID="6" presetClass="emph" presetSubtype="0" fill="hold" nodeType="afterEffect">
                                  <p:stCondLst>
                                    <p:cond delay="0"/>
                                  </p:stCondLst>
                                  <p:childTnLst>
                                    <p:animScale>
                                      <p:cBhvr>
                                        <p:cTn id="61" dur="1000" fill="hold"/>
                                        <p:tgtEl>
                                          <p:spTgt spid="12"/>
                                        </p:tgtEl>
                                      </p:cBhvr>
                                      <p:by x="300000" y="300000"/>
                                    </p:animScale>
                                  </p:childTnLst>
                                </p:cTn>
                              </p:par>
                              <p:par>
                                <p:cTn id="62" presetID="8" presetClass="emph" presetSubtype="0" fill="hold" nodeType="withEffect">
                                  <p:stCondLst>
                                    <p:cond delay="0"/>
                                  </p:stCondLst>
                                  <p:childTnLst>
                                    <p:animRot by="21600000">
                                      <p:cBhvr>
                                        <p:cTn id="63" dur="4000" fill="hold"/>
                                        <p:tgtEl>
                                          <p:spTgt spid="12"/>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childTnLst>
                          </p:cTn>
                        </p:par>
                        <p:par>
                          <p:cTn id="64" fill="hold">
                            <p:stCondLst>
                              <p:cond delay="11750"/>
                            </p:stCondLst>
                            <p:childTnLst>
                              <p:par>
                                <p:cTn id="65" presetID="42" presetClass="path" presetSubtype="0" accel="50000" decel="50000" fill="hold" nodeType="afterEffect">
                                  <p:stCondLst>
                                    <p:cond delay="0"/>
                                  </p:stCondLst>
                                  <p:childTnLst>
                                    <p:animMotion origin="layout" path="M 0.39623 -0.50324 L 0.13894 -0.24722 " pathEditMode="relative" rAng="0" ptsTypes="AA">
                                      <p:cBhvr>
                                        <p:cTn id="66" dur="2000" fill="hold"/>
                                        <p:tgtEl>
                                          <p:spTgt spid="12"/>
                                        </p:tgtEl>
                                        <p:attrNameLst>
                                          <p:attrName>ppt_x</p:attrName>
                                          <p:attrName>ppt_y</p:attrName>
                                        </p:attrNameLst>
                                      </p:cBhvr>
                                      <p:rCtr x="-12865" y="12801"/>
                                    </p:animMotion>
                                  </p:childTnLst>
                                  <p:subTnLst>
                                    <p:audio>
                                      <p:cMediaNode>
                                        <p:cTn display="0" masterRel="sameClick">
                                          <p:stCondLst>
                                            <p:cond evt="begin" delay="0">
                                              <p:tn val="65"/>
                                            </p:cond>
                                          </p:stCondLst>
                                          <p:endCondLst>
                                            <p:cond evt="onStopAudio" delay="0">
                                              <p:tgtEl>
                                                <p:sldTgt/>
                                              </p:tgtEl>
                                            </p:cond>
                                          </p:endCondLst>
                                        </p:cTn>
                                        <p:tgtEl>
                                          <p:sndTgt r:embed="rId8" name="CHIMES.WAV"/>
                                        </p:tgtEl>
                                      </p:cMediaNode>
                                    </p:audio>
                                  </p:subTnLst>
                                </p:cTn>
                              </p:par>
                              <p:par>
                                <p:cTn id="67" presetID="6" presetClass="emph" presetSubtype="0" fill="hold" nodeType="withEffect">
                                  <p:stCondLst>
                                    <p:cond delay="0"/>
                                  </p:stCondLst>
                                  <p:childTnLst>
                                    <p:animScale>
                                      <p:cBhvr>
                                        <p:cTn id="68" dur="2000" fill="hold"/>
                                        <p:tgtEl>
                                          <p:spTgt spid="12"/>
                                        </p:tgtEl>
                                      </p:cBhvr>
                                      <p:by x="20000" y="20000"/>
                                    </p:animScale>
                                  </p:childTnLst>
                                </p:cTn>
                              </p:par>
                              <p:par>
                                <p:cTn id="69" presetID="8" presetClass="emph" presetSubtype="0" fill="hold" nodeType="withEffect">
                                  <p:stCondLst>
                                    <p:cond delay="0"/>
                                  </p:stCondLst>
                                  <p:childTnLst>
                                    <p:animRot by="-1800000">
                                      <p:cBhvr>
                                        <p:cTn id="70" dur="2000" fill="hold"/>
                                        <p:tgtEl>
                                          <p:spTgt spid="12"/>
                                        </p:tgtEl>
                                        <p:attrNameLst>
                                          <p:attrName>r</p:attrName>
                                        </p:attrNameLst>
                                      </p:cBhvr>
                                    </p:animRot>
                                  </p:childTnLst>
                                </p:cTn>
                              </p:par>
                              <p:par>
                                <p:cTn id="71" presetID="22" presetClass="exit" presetSubtype="8" fill="hold" nodeType="withEffect">
                                  <p:stCondLst>
                                    <p:cond delay="1750"/>
                                  </p:stCondLst>
                                  <p:childTnLst>
                                    <p:animEffect transition="out" filter="wipe(left)">
                                      <p:cBhvr>
                                        <p:cTn id="72" dur="250"/>
                                        <p:tgtEl>
                                          <p:spTgt spid="12"/>
                                        </p:tgtEl>
                                      </p:cBhvr>
                                    </p:animEffect>
                                    <p:set>
                                      <p:cBhvr>
                                        <p:cTn id="73" dur="1" fill="hold">
                                          <p:stCondLst>
                                            <p:cond delay="249"/>
                                          </p:stCondLst>
                                        </p:cTn>
                                        <p:tgtEl>
                                          <p:spTgt spid="12"/>
                                        </p:tgtEl>
                                        <p:attrNameLst>
                                          <p:attrName>style.visibility</p:attrName>
                                        </p:attrNameLst>
                                      </p:cBhvr>
                                      <p:to>
                                        <p:strVal val="hidden"/>
                                      </p:to>
                                    </p:set>
                                  </p:childTnLst>
                                </p:cTn>
                              </p:par>
                              <p:par>
                                <p:cTn id="74" presetID="53" presetClass="exit" presetSubtype="32" fill="hold" nodeType="withEffect">
                                  <p:stCondLst>
                                    <p:cond delay="1750"/>
                                  </p:stCondLst>
                                  <p:childTnLst>
                                    <p:anim calcmode="lin" valueType="num">
                                      <p:cBhvr>
                                        <p:cTn id="75" dur="250"/>
                                        <p:tgtEl>
                                          <p:spTgt spid="12"/>
                                        </p:tgtEl>
                                        <p:attrNameLst>
                                          <p:attrName>ppt_w</p:attrName>
                                        </p:attrNameLst>
                                      </p:cBhvr>
                                      <p:tavLst>
                                        <p:tav tm="0">
                                          <p:val>
                                            <p:strVal val="ppt_w"/>
                                          </p:val>
                                        </p:tav>
                                        <p:tav tm="100000">
                                          <p:val>
                                            <p:fltVal val="0"/>
                                          </p:val>
                                        </p:tav>
                                      </p:tavLst>
                                    </p:anim>
                                    <p:anim calcmode="lin" valueType="num">
                                      <p:cBhvr>
                                        <p:cTn id="76" dur="250"/>
                                        <p:tgtEl>
                                          <p:spTgt spid="12"/>
                                        </p:tgtEl>
                                        <p:attrNameLst>
                                          <p:attrName>ppt_h</p:attrName>
                                        </p:attrNameLst>
                                      </p:cBhvr>
                                      <p:tavLst>
                                        <p:tav tm="0">
                                          <p:val>
                                            <p:strVal val="ppt_h"/>
                                          </p:val>
                                        </p:tav>
                                        <p:tav tm="100000">
                                          <p:val>
                                            <p:fltVal val="0"/>
                                          </p:val>
                                        </p:tav>
                                      </p:tavLst>
                                    </p:anim>
                                    <p:animEffect transition="out" filter="fade">
                                      <p:cBhvr>
                                        <p:cTn id="77" dur="250"/>
                                        <p:tgtEl>
                                          <p:spTgt spid="12"/>
                                        </p:tgtEl>
                                      </p:cBhvr>
                                    </p:animEffect>
                                    <p:set>
                                      <p:cBhvr>
                                        <p:cTn id="78" dur="1" fill="hold">
                                          <p:stCondLst>
                                            <p:cond delay="249"/>
                                          </p:stCondLst>
                                        </p:cTn>
                                        <p:tgtEl>
                                          <p:spTgt spid="12"/>
                                        </p:tgtEl>
                                        <p:attrNameLst>
                                          <p:attrName>style.visibility</p:attrName>
                                        </p:attrNameLst>
                                      </p:cBhvr>
                                      <p:to>
                                        <p:strVal val="hidden"/>
                                      </p:to>
                                    </p:set>
                                  </p:childTnLst>
                                </p:cTn>
                              </p:par>
                              <p:par>
                                <p:cTn id="79" presetID="55" presetClass="entr" presetSubtype="0" fill="hold" nodeType="withEffect">
                                  <p:stCondLst>
                                    <p:cond delay="18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ppt_w*0.70"/>
                                          </p:val>
                                        </p:tav>
                                        <p:tav tm="100000">
                                          <p:val>
                                            <p:strVal val="#ppt_w"/>
                                          </p:val>
                                        </p:tav>
                                      </p:tavLst>
                                    </p:anim>
                                    <p:anim calcmode="lin" valueType="num">
                                      <p:cBhvr>
                                        <p:cTn id="82" dur="250" fill="hold"/>
                                        <p:tgtEl>
                                          <p:spTgt spid="15"/>
                                        </p:tgtEl>
                                        <p:attrNameLst>
                                          <p:attrName>ppt_h</p:attrName>
                                        </p:attrNameLst>
                                      </p:cBhvr>
                                      <p:tavLst>
                                        <p:tav tm="0">
                                          <p:val>
                                            <p:strVal val="#ppt_h"/>
                                          </p:val>
                                        </p:tav>
                                        <p:tav tm="100000">
                                          <p:val>
                                            <p:strVal val="#ppt_h"/>
                                          </p:val>
                                        </p:tav>
                                      </p:tavLst>
                                    </p:anim>
                                    <p:animEffect transition="in" filter="fade">
                                      <p:cBhvr>
                                        <p:cTn id="83" dur="250"/>
                                        <p:tgtEl>
                                          <p:spTgt spid="15"/>
                                        </p:tgtEl>
                                      </p:cBhvr>
                                    </p:animEffect>
                                  </p:childTnLst>
                                  <p:subTnLst>
                                    <p:audio>
                                      <p:cMediaNode>
                                        <p:cTn display="0" masterRel="sameClick">
                                          <p:stCondLst>
                                            <p:cond evt="begin" delay="0">
                                              <p:tn val="79"/>
                                            </p:cond>
                                          </p:stCondLst>
                                          <p:endCondLst>
                                            <p:cond evt="onStopAudio" delay="0">
                                              <p:tgtEl>
                                                <p:sldTgt/>
                                              </p:tgtEl>
                                            </p:cond>
                                          </p:endCondLst>
                                        </p:cTn>
                                        <p:tgtEl>
                                          <p:sndTgt r:embed="rId10" name="CASHREG.WAV"/>
                                        </p:tgtEl>
                                      </p:cMediaNode>
                                    </p:audio>
                                  </p:subTnLst>
                                </p:cTn>
                              </p:par>
                              <p:par>
                                <p:cTn id="84" presetID="8" presetClass="emph" presetSubtype="0" fill="hold" nodeType="withEffect">
                                  <p:stCondLst>
                                    <p:cond delay="3000"/>
                                  </p:stCondLst>
                                  <p:childTnLst>
                                    <p:animRot by="21600000">
                                      <p:cBhvr>
                                        <p:cTn id="85" dur="4000" fill="hold"/>
                                        <p:tgtEl>
                                          <p:spTgt spid="15"/>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11" name="wheelspin.wav"/>
                                        </p:tgtEl>
                                      </p:cMediaNode>
                                    </p:audio>
                                  </p:subTnLst>
                                </p:cTn>
                              </p:par>
                            </p:childTnLst>
                          </p:cTn>
                        </p:par>
                        <p:par>
                          <p:cTn id="86" fill="hold">
                            <p:stCondLst>
                              <p:cond delay="18750"/>
                            </p:stCondLst>
                            <p:childTnLst>
                              <p:par>
                                <p:cTn id="87" presetID="1" presetClass="exit" presetSubtype="0" fill="hold" nodeType="afterEffect">
                                  <p:stCondLst>
                                    <p:cond delay="0"/>
                                  </p:stCondLst>
                                  <p:childTnLst>
                                    <p:set>
                                      <p:cBhvr>
                                        <p:cTn id="88"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10" name="CASHREG.WAV"/>
                                        </p:tgtEl>
                                      </p:cMediaNode>
                                    </p:audio>
                                  </p:subTnLst>
                                </p:cTn>
                              </p:par>
                              <p:par>
                                <p:cTn id="89" presetID="1" presetClass="entr" presetSubtype="0" fill="hold" nodeType="withEffect">
                                  <p:stCondLst>
                                    <p:cond delay="0"/>
                                  </p:stCondLst>
                                  <p:childTnLst>
                                    <p:set>
                                      <p:cBhvr>
                                        <p:cTn id="90" dur="1" fill="hold">
                                          <p:stCondLst>
                                            <p:cond delay="0"/>
                                          </p:stCondLst>
                                        </p:cTn>
                                        <p:tgtEl>
                                          <p:spTgt spid="4"/>
                                        </p:tgtEl>
                                        <p:attrNameLst>
                                          <p:attrName>style.visibility</p:attrName>
                                        </p:attrNameLst>
                                      </p:cBhvr>
                                      <p:to>
                                        <p:strVal val="visible"/>
                                      </p:to>
                                    </p:set>
                                  </p:childTnLst>
                                </p:cTn>
                              </p:par>
                              <p:par>
                                <p:cTn id="91" presetID="10" presetClass="entr" presetSubtype="0"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par>
                                <p:cTn id="94" presetID="42" presetClass="entr" presetSubtype="0" fill="hold" nodeType="withEffect">
                                  <p:stCondLst>
                                    <p:cond delay="225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12" presetClass="entr" presetSubtype="4" fill="hold" nodeType="withEffect">
                                  <p:stCondLst>
                                    <p:cond delay="225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p:tgtEl>
                                          <p:spTgt spid="18"/>
                                        </p:tgtEl>
                                        <p:attrNameLst>
                                          <p:attrName>ppt_y</p:attrName>
                                        </p:attrNameLst>
                                      </p:cBhvr>
                                      <p:tavLst>
                                        <p:tav tm="0">
                                          <p:val>
                                            <p:strVal val="#ppt_y+#ppt_h*1.125000"/>
                                          </p:val>
                                        </p:tav>
                                        <p:tav tm="100000">
                                          <p:val>
                                            <p:strVal val="#ppt_y"/>
                                          </p:val>
                                        </p:tav>
                                      </p:tavLst>
                                    </p:anim>
                                    <p:animEffect transition="in" filter="wipe(up)">
                                      <p:cBhvr>
                                        <p:cTn id="102" dur="500"/>
                                        <p:tgtEl>
                                          <p:spTgt spid="18"/>
                                        </p:tgtEl>
                                      </p:cBhvr>
                                    </p:animEffect>
                                  </p:childTnLst>
                                </p:cTn>
                              </p:par>
                              <p:par>
                                <p:cTn id="103"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4" dur="1000" fill="hold"/>
                                        <p:tgtEl>
                                          <p:spTgt spid="18"/>
                                        </p:tgtEl>
                                        <p:attrNameLst>
                                          <p:attrName>ppt_x</p:attrName>
                                          <p:attrName>ppt_y</p:attrName>
                                        </p:attrNameLst>
                                      </p:cBhvr>
                                      <p:rCtr x="0" y="-972"/>
                                    </p:animMotion>
                                  </p:childTnLst>
                                </p:cTn>
                              </p:par>
                              <p:par>
                                <p:cTn id="105" presetID="1" presetClass="mediacall" presetSubtype="0" fill="hold" nodeType="withEffect">
                                  <p:stCondLst>
                                    <p:cond delay="2250"/>
                                  </p:stCondLst>
                                  <p:childTnLst>
                                    <p:cmd type="call" cmd="playFrom(0.0)">
                                      <p:cBhvr>
                                        <p:cTn id="10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9"/>
                </p:tgtEl>
              </p:cMediaNode>
            </p:audio>
            <p:video>
              <p:cMediaNode vol="3030">
                <p:cTn id="108" fill="hold" display="0">
                  <p:stCondLst>
                    <p:cond delay="indefinite"/>
                  </p:stCondLst>
                </p:cTn>
                <p:tgtEl>
                  <p:spTgt spid="2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1" name="Picture 6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00FF06E-DBE0-484E-BD9B-941BEFC086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EBB429-0DF6-432D-9419-9B40A21B09C7}"/>
              </a:ext>
            </a:extLst>
          </p:cNvPr>
          <p:cNvPicPr>
            <a:picLocks noChangeAspect="1"/>
          </p:cNvPicPr>
          <p:nvPr/>
        </p:nvPicPr>
        <p:blipFill>
          <a:blip r:embed="rId14"/>
          <a:stretch>
            <a:fillRect/>
          </a:stretch>
        </p:blipFill>
        <p:spPr>
          <a:xfrm>
            <a:off x="1676488" y="2805975"/>
            <a:ext cx="1969191" cy="2440238"/>
          </a:xfrm>
          <a:prstGeom prst="rect">
            <a:avLst/>
          </a:pr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5"/>
          <a:stretch>
            <a:fillRect/>
          </a:stretch>
        </p:blipFill>
        <p:spPr>
          <a:xfrm>
            <a:off x="1676488" y="3344314"/>
            <a:ext cx="1962108" cy="1901899"/>
          </a:xfrm>
          <a:prstGeom prst="rect">
            <a:avLst/>
          </a:prstGeom>
        </p:spPr>
      </p:pic>
      <p:pic>
        <p:nvPicPr>
          <p:cNvPr id="9" name="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16"/>
          <a:stretch>
            <a:fillRect/>
          </a:stretch>
        </p:blipFill>
        <p:spPr>
          <a:xfrm>
            <a:off x="4767341" y="5902410"/>
            <a:ext cx="1396105" cy="542591"/>
          </a:xfrm>
          <a:prstGeom prst="rect">
            <a:avLst/>
          </a:prstGeom>
        </p:spPr>
      </p:pic>
      <p:pic>
        <p:nvPicPr>
          <p:cNvPr id="10"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18"/>
          <a:stretch>
            <a:fillRect/>
          </a:stretch>
        </p:blipFill>
        <p:spPr>
          <a:xfrm>
            <a:off x="1758321" y="5902410"/>
            <a:ext cx="1396105" cy="542591"/>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638472D-1DB4-4C08-846B-A7E60A2DC2D2}"/>
              </a:ext>
            </a:extLst>
          </p:cNvPr>
          <p:cNvPicPr>
            <a:picLocks noChangeAspect="1"/>
          </p:cNvPicPr>
          <p:nvPr/>
        </p:nvPicPr>
        <p:blipFill>
          <a:blip r:embed="rId19"/>
          <a:stretch>
            <a:fillRect/>
          </a:stretch>
        </p:blipFill>
        <p:spPr>
          <a:xfrm>
            <a:off x="3645679" y="5228951"/>
            <a:ext cx="914479" cy="914479"/>
          </a:xfrm>
          <a:prstGeom prst="rect">
            <a:avLst/>
          </a:prstGeom>
        </p:spPr>
      </p:pic>
      <p:pic>
        <p:nvPicPr>
          <p:cNvPr id="19" name="Magic sound effect"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0"/>
          <a:stretch>
            <a:fillRect/>
          </a:stretch>
        </p:blipFill>
        <p:spPr>
          <a:xfrm>
            <a:off x="12512299" y="4430007"/>
            <a:ext cx="487363" cy="487363"/>
          </a:xfrm>
          <a:prstGeom prst="rect">
            <a:avLst/>
          </a:prstGeom>
        </p:spPr>
      </p:pic>
      <p:pic>
        <p:nvPicPr>
          <p:cNvPr id="25" name="Picture 2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1334589-9074-49BA-B231-2FD5E0824E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510AF4-FDAB-4D21-8224-9C0B089ED103}"/>
              </a:ext>
            </a:extLst>
          </p:cNvPr>
          <p:cNvPicPr>
            <a:picLocks noChangeAspect="1"/>
          </p:cNvPicPr>
          <p:nvPr/>
        </p:nvPicPr>
        <p:blipFill>
          <a:blip r:embed="rId22">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856678"/>
              <a:ext cx="1593167" cy="124569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Đi một ngày đàng, học một sàng khôn</a:t>
              </a:r>
            </a:p>
          </p:txBody>
        </p:sp>
      </p:grpSp>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4"/>
          <a:stretch>
            <a:fillRect/>
          </a:stretch>
        </p:blipFill>
        <p:spPr>
          <a:xfrm>
            <a:off x="6435425" y="3360422"/>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8938439" y="3360422"/>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8642750" y="2582546"/>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17C62E-02B7-CFB6-86F6-6D65A34805AD}"/>
                  </a:ext>
                </a:extLst>
              </p:cNvPr>
              <p:cNvSpPr txBox="1"/>
              <p:nvPr/>
            </p:nvSpPr>
            <p:spPr>
              <a:xfrm>
                <a:off x="5836934" y="661068"/>
                <a:ext cx="5845550" cy="12345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a:t>
                </a: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noProof="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Điều kiện xác định của ph</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trình        </a:t>
                </a:r>
                <a14:m>
                  <m:oMath xmlns:m="http://schemas.openxmlformats.org/officeDocument/2006/math">
                    <m:f>
                      <m:fPr>
                        <m:ctrlPr>
                          <a:rPr lang="vi-VN" sz="32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3</m:t>
                        </m:r>
                      </m:num>
                      <m:den>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−3</m:t>
                        </m:r>
                      </m:den>
                    </m:f>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32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2</m:t>
                        </m:r>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num>
                      <m:den>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2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32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D17C62E-02B7-CFB6-86F6-6D65A34805AD}"/>
                  </a:ext>
                </a:extLst>
              </p:cNvPr>
              <p:cNvSpPr txBox="1">
                <a:spLocks noRot="1" noChangeAspect="1" noMove="1" noResize="1" noEditPoints="1" noAdjustHandles="1" noChangeArrowheads="1" noChangeShapeType="1" noTextEdit="1"/>
              </p:cNvSpPr>
              <p:nvPr/>
            </p:nvSpPr>
            <p:spPr>
              <a:xfrm>
                <a:off x="5836934" y="661068"/>
                <a:ext cx="5845550" cy="1234569"/>
              </a:xfrm>
              <a:prstGeom prst="rect">
                <a:avLst/>
              </a:prstGeom>
              <a:blipFill>
                <a:blip r:embed="rId29"/>
                <a:stretch>
                  <a:fillRect l="-2192" t="-4926" r="-2192" b="-29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8E461F-4000-24A1-DE61-0EDCBC2F7A26}"/>
                  </a:ext>
                </a:extLst>
              </p:cNvPr>
              <p:cNvSpPr txBox="1"/>
              <p:nvPr/>
            </p:nvSpPr>
            <p:spPr>
              <a:xfrm>
                <a:off x="7058800" y="2663227"/>
                <a:ext cx="1163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𝟎</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3B8E461F-4000-24A1-DE61-0EDCBC2F7A26}"/>
                  </a:ext>
                </a:extLst>
              </p:cNvPr>
              <p:cNvSpPr txBox="1">
                <a:spLocks noRot="1" noChangeAspect="1" noMove="1" noResize="1" noEditPoints="1" noAdjustHandles="1" noChangeArrowheads="1" noChangeShapeType="1" noTextEdit="1"/>
              </p:cNvSpPr>
              <p:nvPr/>
            </p:nvSpPr>
            <p:spPr>
              <a:xfrm>
                <a:off x="7058800" y="2663227"/>
                <a:ext cx="1163267" cy="523220"/>
              </a:xfrm>
              <a:prstGeom prst="rect">
                <a:avLst/>
              </a:prstGeom>
              <a:blipFill>
                <a:blip r:embed="rId30"/>
                <a:stretch>
                  <a:fillRect t="-12791" r="-9424" b="-3139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6D2BA9BF-B022-1B32-DEB8-37ABC85018C5}"/>
              </a:ext>
            </a:extLst>
          </p:cNvPr>
          <p:cNvPicPr>
            <a:picLocks noChangeAspect="1"/>
          </p:cNvPicPr>
          <p:nvPr/>
        </p:nvPicPr>
        <p:blipFill>
          <a:blip r:embed="rId31"/>
          <a:stretch>
            <a:fillRect/>
          </a:stretch>
        </p:blipFill>
        <p:spPr>
          <a:xfrm>
            <a:off x="6435425" y="2659492"/>
            <a:ext cx="536494" cy="499915"/>
          </a:xfrm>
          <a:prstGeom prst="rect">
            <a:avLst/>
          </a:prstGeom>
        </p:spPr>
      </p:pic>
      <p:pic>
        <p:nvPicPr>
          <p:cNvPr id="7" name="Picture 6">
            <a:extLst>
              <a:ext uri="{FF2B5EF4-FFF2-40B4-BE49-F238E27FC236}">
                <a16:creationId xmlns:a16="http://schemas.microsoft.com/office/drawing/2014/main" id="{EDDC25C1-735F-F85A-B772-06BAC70B2596}"/>
              </a:ext>
            </a:extLst>
          </p:cNvPr>
          <p:cNvPicPr>
            <a:picLocks noChangeAspect="1"/>
          </p:cNvPicPr>
          <p:nvPr/>
        </p:nvPicPr>
        <p:blipFill>
          <a:blip r:embed="rId32"/>
          <a:stretch>
            <a:fillRect/>
          </a:stretch>
        </p:blipFill>
        <p:spPr>
          <a:xfrm>
            <a:off x="8948351" y="2649044"/>
            <a:ext cx="536494" cy="499915"/>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71CA2A-4FF9-12C0-B85C-4ADB77430303}"/>
                  </a:ext>
                </a:extLst>
              </p:cNvPr>
              <p:cNvSpPr txBox="1"/>
              <p:nvPr/>
            </p:nvSpPr>
            <p:spPr>
              <a:xfrm>
                <a:off x="9484845" y="2614056"/>
                <a:ext cx="2206501" cy="523220"/>
              </a:xfrm>
              <a:prstGeom prst="rect">
                <a:avLst/>
              </a:prstGeom>
              <a:noFill/>
            </p:spPr>
            <p:txBody>
              <a:bodyPr wrap="none" rtlCol="0">
                <a:spAutoFit/>
              </a:bodyPr>
              <a:lstStyle/>
              <a:p>
                <a:pPr marR="0" lvl="0" indent="0" fontAlgn="auto">
                  <a:lnSpc>
                    <a:spcPct val="100000"/>
                  </a:lnSpc>
                  <a:spcBef>
                    <a:spcPts val="0"/>
                  </a:spcBef>
                  <a:spcAft>
                    <a:spcPts val="0"/>
                  </a:spcAft>
                  <a:buClrTx/>
                  <a:buSzTx/>
                  <a:buFontTx/>
                  <a:buNone/>
                  <a:tabLst/>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3F71CA2A-4FF9-12C0-B85C-4ADB77430303}"/>
                  </a:ext>
                </a:extLst>
              </p:cNvPr>
              <p:cNvSpPr txBox="1">
                <a:spLocks noRot="1" noChangeAspect="1" noMove="1" noResize="1" noEditPoints="1" noAdjustHandles="1" noChangeArrowheads="1" noChangeShapeType="1" noTextEdit="1"/>
              </p:cNvSpPr>
              <p:nvPr/>
            </p:nvSpPr>
            <p:spPr>
              <a:xfrm>
                <a:off x="9484845" y="2614056"/>
                <a:ext cx="2206501" cy="523220"/>
              </a:xfrm>
              <a:prstGeom prst="rect">
                <a:avLst/>
              </a:prstGeom>
              <a:blipFill>
                <a:blip r:embed="rId33"/>
                <a:stretch>
                  <a:fillRect t="-12791" r="-4696"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6E6FFBA-30E8-4E12-81FE-671A345E77A7}"/>
                  </a:ext>
                </a:extLst>
              </p:cNvPr>
              <p:cNvSpPr txBox="1"/>
              <p:nvPr/>
            </p:nvSpPr>
            <p:spPr>
              <a:xfrm>
                <a:off x="7069251" y="3344198"/>
                <a:ext cx="1163267" cy="523220"/>
              </a:xfrm>
              <a:prstGeom prst="rect">
                <a:avLst/>
              </a:prstGeom>
              <a:noFill/>
            </p:spPr>
            <p:txBody>
              <a:bodyPr wrap="none" rtlCol="0">
                <a:spAutoFit/>
              </a:bodyPr>
              <a:lstStyle/>
              <a:p>
                <a:pPr>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20" name="TextBox 19">
                <a:extLst>
                  <a:ext uri="{FF2B5EF4-FFF2-40B4-BE49-F238E27FC236}">
                    <a16:creationId xmlns:a16="http://schemas.microsoft.com/office/drawing/2014/main" id="{66E6FFBA-30E8-4E12-81FE-671A345E77A7}"/>
                  </a:ext>
                </a:extLst>
              </p:cNvPr>
              <p:cNvSpPr txBox="1">
                <a:spLocks noRot="1" noChangeAspect="1" noMove="1" noResize="1" noEditPoints="1" noAdjustHandles="1" noChangeArrowheads="1" noChangeShapeType="1" noTextEdit="1"/>
              </p:cNvSpPr>
              <p:nvPr/>
            </p:nvSpPr>
            <p:spPr>
              <a:xfrm>
                <a:off x="7069251" y="3344198"/>
                <a:ext cx="1163267" cy="523220"/>
              </a:xfrm>
              <a:prstGeom prst="rect">
                <a:avLst/>
              </a:prstGeom>
              <a:blipFill>
                <a:blip r:embed="rId34"/>
                <a:stretch>
                  <a:fillRect t="-12941" r="-10000"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9D85178-87C5-9466-7B4B-0931D4961C67}"/>
                  </a:ext>
                </a:extLst>
              </p:cNvPr>
              <p:cNvSpPr txBox="1"/>
              <p:nvPr/>
            </p:nvSpPr>
            <p:spPr>
              <a:xfrm>
                <a:off x="9560109" y="3331126"/>
                <a:ext cx="1163267" cy="523220"/>
              </a:xfrm>
              <a:prstGeom prst="rect">
                <a:avLst/>
              </a:prstGeom>
              <a:noFill/>
            </p:spPr>
            <p:txBody>
              <a:bodyPr wrap="none" rtlCol="0">
                <a:spAutoFit/>
              </a:bodyPr>
              <a:lstStyle/>
              <a:p>
                <a:pPr>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69D85178-87C5-9466-7B4B-0931D4961C67}"/>
                  </a:ext>
                </a:extLst>
              </p:cNvPr>
              <p:cNvSpPr txBox="1">
                <a:spLocks noRot="1" noChangeAspect="1" noMove="1" noResize="1" noEditPoints="1" noAdjustHandles="1" noChangeArrowheads="1" noChangeShapeType="1" noTextEdit="1"/>
              </p:cNvSpPr>
              <p:nvPr/>
            </p:nvSpPr>
            <p:spPr>
              <a:xfrm>
                <a:off x="9560109" y="3331126"/>
                <a:ext cx="1163267" cy="523220"/>
              </a:xfrm>
              <a:prstGeom prst="rect">
                <a:avLst/>
              </a:prstGeom>
              <a:blipFill>
                <a:blip r:embed="rId35"/>
                <a:stretch>
                  <a:fillRect t="-11628" r="-9948" b="-31395"/>
                </a:stretch>
              </a:blipFill>
            </p:spPr>
            <p:txBody>
              <a:bodyPr/>
              <a:lstStyle/>
              <a:p>
                <a:r>
                  <a:rPr lang="en-US">
                    <a:noFill/>
                  </a:rPr>
                  <a:t> </a:t>
                </a:r>
              </a:p>
            </p:txBody>
          </p:sp>
        </mc:Fallback>
      </mc:AlternateContent>
      <p:pic>
        <p:nvPicPr>
          <p:cNvPr id="23" name="Video-dong-ho-dem-nguoc-30-giay-www_tiengdong_com">
            <a:hlinkClick r:id="" action="ppaction://media"/>
            <a:extLst>
              <a:ext uri="{FF2B5EF4-FFF2-40B4-BE49-F238E27FC236}">
                <a16:creationId xmlns:a16="http://schemas.microsoft.com/office/drawing/2014/main" id="{23EF30A5-0130-3891-A88B-6755008947C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36"/>
          <a:srcRect l="25873" t="28656" r="23658" b="28298"/>
          <a:stretch/>
        </p:blipFill>
        <p:spPr>
          <a:xfrm>
            <a:off x="10590663" y="6102775"/>
            <a:ext cx="1583658" cy="759766"/>
          </a:xfrm>
          <a:prstGeom prst="rect">
            <a:avLst/>
          </a:prstGeom>
        </p:spPr>
      </p:pic>
    </p:spTree>
    <p:extLst>
      <p:ext uri="{BB962C8B-B14F-4D97-AF65-F5344CB8AC3E}">
        <p14:creationId xmlns:p14="http://schemas.microsoft.com/office/powerpoint/2010/main" val="130184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nodeType="clickEffect">
                                  <p:stCondLst>
                                    <p:cond delay="0"/>
                                  </p:stCondLst>
                                  <p:childTnLst>
                                    <p:anim calcmode="discrete" valueType="str">
                                      <p:cBhvr>
                                        <p:cTn id="10"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par>
                          <p:cTn id="11" fill="hold">
                            <p:stCondLst>
                              <p:cond delay="500"/>
                            </p:stCondLst>
                            <p:childTnLst>
                              <p:par>
                                <p:cTn id="12" presetID="35" presetClass="emph" presetSubtype="0" fill="hold" nodeType="afterEffect">
                                  <p:stCondLst>
                                    <p:cond delay="0"/>
                                  </p:stCondLst>
                                  <p:childTnLst>
                                    <p:anim calcmode="discrete" valueType="str">
                                      <p:cBhvr>
                                        <p:cTn id="13"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2"/>
                                            </p:cond>
                                          </p:stCondLst>
                                          <p:endCondLst>
                                            <p:cond evt="onStopAudio" delay="0">
                                              <p:tgtEl>
                                                <p:sldTgt/>
                                              </p:tgtEl>
                                            </p:cond>
                                          </p:endCondLst>
                                        </p:cTn>
                                        <p:tgtEl>
                                          <p:sndTgt r:embed="rId6" name="CLICK.WAV"/>
                                        </p:tgtEl>
                                      </p:cMediaNode>
                                    </p:audio>
                                  </p:subTnLst>
                                </p:cTn>
                              </p:par>
                            </p:childTnLst>
                          </p:cTn>
                        </p:par>
                        <p:par>
                          <p:cTn id="14" fill="hold">
                            <p:stCondLst>
                              <p:cond delay="1000"/>
                            </p:stCondLst>
                            <p:childTnLst>
                              <p:par>
                                <p:cTn id="15" presetID="35" presetClass="emph" presetSubtype="0" fill="hold" nodeType="afterEffect">
                                  <p:stCondLst>
                                    <p:cond delay="0"/>
                                  </p:stCondLst>
                                  <p:childTnLst>
                                    <p:anim calcmode="discrete" valueType="str">
                                      <p:cBhvr>
                                        <p:cTn id="1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5"/>
                                            </p:cond>
                                          </p:stCondLst>
                                          <p:endCondLst>
                                            <p:cond evt="onStopAudio" delay="0">
                                              <p:tgtEl>
                                                <p:sldTgt/>
                                              </p:tgtEl>
                                            </p:cond>
                                          </p:endCondLst>
                                        </p:cTn>
                                        <p:tgtEl>
                                          <p:sndTgt r:embed="rId6" name="CLICK.WAV"/>
                                        </p:tgtEl>
                                      </p:cMediaNode>
                                    </p:audio>
                                  </p:subTnLst>
                                </p:cTn>
                              </p:par>
                            </p:childTnLst>
                          </p:cTn>
                        </p:par>
                        <p:par>
                          <p:cTn id="17" fill="hold">
                            <p:stCondLst>
                              <p:cond delay="1500"/>
                            </p:stCondLst>
                            <p:childTnLst>
                              <p:par>
                                <p:cTn id="18" presetID="35" presetClass="emph" presetSubtype="0" fill="hold" nodeType="afterEffect">
                                  <p:stCondLst>
                                    <p:cond delay="0"/>
                                  </p:stCondLst>
                                  <p:childTnLst>
                                    <p:anim calcmode="discrete" valueType="str">
                                      <p:cBhvr>
                                        <p:cTn id="19"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8"/>
                                            </p:cond>
                                          </p:stCondLst>
                                          <p:endCondLst>
                                            <p:cond evt="onStopAudio" delay="0">
                                              <p:tgtEl>
                                                <p:sldTgt/>
                                              </p:tgtEl>
                                            </p:cond>
                                          </p:endCondLst>
                                        </p:cTn>
                                        <p:tgtEl>
                                          <p:sndTgt r:embed="rId6" name="CLICK.WAV"/>
                                        </p:tgtEl>
                                      </p:cMediaNode>
                                    </p:audio>
                                  </p:subTnLst>
                                </p:cTn>
                              </p:par>
                            </p:childTnLst>
                          </p:cTn>
                        </p:par>
                        <p:par>
                          <p:cTn id="20" fill="hold">
                            <p:stCondLst>
                              <p:cond delay="2000"/>
                            </p:stCondLst>
                            <p:childTnLst>
                              <p:par>
                                <p:cTn id="21" presetID="35" presetClass="emph" presetSubtype="0" fill="hold" nodeType="afterEffect">
                                  <p:stCondLst>
                                    <p:cond delay="0"/>
                                  </p:stCondLst>
                                  <p:childTnLst>
                                    <p:anim calcmode="discrete" valueType="str">
                                      <p:cBhvr>
                                        <p:cTn id="2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1"/>
                                            </p:cond>
                                          </p:stCondLst>
                                          <p:endCondLst>
                                            <p:cond evt="onStopAudio" delay="0">
                                              <p:tgtEl>
                                                <p:sldTgt/>
                                              </p:tgtEl>
                                            </p:cond>
                                          </p:endCondLst>
                                        </p:cTn>
                                        <p:tgtEl>
                                          <p:sndTgt r:embed="rId6" name="CLICK.WAV"/>
                                        </p:tgtEl>
                                      </p:cMediaNode>
                                    </p:audio>
                                  </p:subTnLst>
                                </p:cTn>
                              </p:par>
                            </p:childTnLst>
                          </p:cTn>
                        </p:par>
                        <p:par>
                          <p:cTn id="23" fill="hold">
                            <p:stCondLst>
                              <p:cond delay="2500"/>
                            </p:stCondLst>
                            <p:childTnLst>
                              <p:par>
                                <p:cTn id="24" presetID="35" presetClass="emph" presetSubtype="0" fill="hold" nodeType="afterEffect">
                                  <p:stCondLst>
                                    <p:cond delay="0"/>
                                  </p:stCondLst>
                                  <p:childTnLst>
                                    <p:anim calcmode="discrete" valueType="str">
                                      <p:cBhvr>
                                        <p:cTn id="2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par>
                          <p:cTn id="26" fill="hold">
                            <p:stCondLst>
                              <p:cond delay="3000"/>
                            </p:stCondLst>
                            <p:childTnLst>
                              <p:par>
                                <p:cTn id="27" presetID="35" presetClass="emph" presetSubtype="0" fill="hold" nodeType="afterEffect">
                                  <p:stCondLst>
                                    <p:cond delay="0"/>
                                  </p:stCondLst>
                                  <p:childTnLst>
                                    <p:anim calcmode="discrete" valueType="str">
                                      <p:cBhvr>
                                        <p:cTn id="28"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par>
                          <p:cTn id="29" fill="hold">
                            <p:stCondLst>
                              <p:cond delay="3500"/>
                            </p:stCondLst>
                            <p:childTnLst>
                              <p:par>
                                <p:cTn id="30" presetID="35" presetClass="emph" presetSubtype="0" fill="hold" nodeType="afterEffect">
                                  <p:stCondLst>
                                    <p:cond delay="0"/>
                                  </p:stCondLst>
                                  <p:childTnLst>
                                    <p:anim calcmode="discrete" valueType="str">
                                      <p:cBhvr>
                                        <p:cTn id="31"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0"/>
                                            </p:cond>
                                          </p:stCondLst>
                                          <p:endCondLst>
                                            <p:cond evt="onStopAudio" delay="0">
                                              <p:tgtEl>
                                                <p:sldTgt/>
                                              </p:tgtEl>
                                            </p:cond>
                                          </p:endCondLst>
                                        </p:cTn>
                                        <p:tgtEl>
                                          <p:sndTgt r:embed="rId6" name="CLICK.WAV"/>
                                        </p:tgtEl>
                                      </p:cMediaNode>
                                    </p:audio>
                                  </p:sub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7" name="Check mark.wav"/>
                                        </p:tgtEl>
                                      </p:cMediaNode>
                                    </p:audio>
                                  </p:sub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par>
                                <p:cTn id="45" presetID="1" presetClass="exit" presetSubtype="0" fill="hold" nodeType="withEffect">
                                  <p:stCondLst>
                                    <p:cond delay="1000"/>
                                  </p:stCondLst>
                                  <p:childTnLst>
                                    <p:set>
                                      <p:cBhvr>
                                        <p:cTn id="46" dur="1" fill="hold">
                                          <p:stCondLst>
                                            <p:cond delay="0"/>
                                          </p:stCondLst>
                                        </p:cTn>
                                        <p:tgtEl>
                                          <p:spTgt spid="14"/>
                                        </p:tgtEl>
                                        <p:attrNameLst>
                                          <p:attrName>style.visibility</p:attrName>
                                        </p:attrNameLst>
                                      </p:cBhvr>
                                      <p:to>
                                        <p:strVal val="hidden"/>
                                      </p:to>
                                    </p:set>
                                  </p:childTnLst>
                                </p:cTn>
                              </p:par>
                              <p:par>
                                <p:cTn id="47" presetID="10" presetClass="exit" presetSubtype="0" fill="hold" nodeType="withEffect">
                                  <p:stCondLst>
                                    <p:cond delay="100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100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5500"/>
                            </p:stCondLst>
                            <p:childTnLst>
                              <p:par>
                                <p:cTn id="57" presetID="64" presetClass="path" presetSubtype="0" accel="50000" decel="50000" fill="hold" nodeType="afterEffect">
                                  <p:stCondLst>
                                    <p:cond delay="0"/>
                                  </p:stCondLst>
                                  <p:childTnLst>
                                    <p:animMotion origin="layout" path="M 2.08333E-7 -1.48148E-6 L 0.1474 -0.50208 " pathEditMode="relative" rAng="0" ptsTypes="AA">
                                      <p:cBhvr>
                                        <p:cTn id="58" dur="2000" fill="hold"/>
                                        <p:tgtEl>
                                          <p:spTgt spid="12"/>
                                        </p:tgtEl>
                                        <p:attrNameLst>
                                          <p:attrName>ppt_x</p:attrName>
                                          <p:attrName>ppt_y</p:attrName>
                                        </p:attrNameLst>
                                      </p:cBhvr>
                                      <p:rCtr x="7370" y="-25116"/>
                                    </p:animMotion>
                                  </p:childTnLst>
                                  <p:subTnLst>
                                    <p:audio>
                                      <p:cMediaNode>
                                        <p:cTn display="0" masterRel="sameClick">
                                          <p:stCondLst>
                                            <p:cond evt="begin" delay="0">
                                              <p:tn val="57"/>
                                            </p:cond>
                                          </p:stCondLst>
                                          <p:endCondLst>
                                            <p:cond evt="onStopAudio" delay="0">
                                              <p:tgtEl>
                                                <p:sldTgt/>
                                              </p:tgtEl>
                                            </p:cond>
                                          </p:endCondLst>
                                        </p:cTn>
                                        <p:tgtEl>
                                          <p:sndTgt r:embed="rId8" name="CHIMES.WAV"/>
                                        </p:tgtEl>
                                      </p:cMediaNode>
                                    </p:audio>
                                  </p:subTnLst>
                                </p:cTn>
                              </p:par>
                            </p:childTnLst>
                          </p:cTn>
                        </p:par>
                        <p:par>
                          <p:cTn id="59" fill="hold">
                            <p:stCondLst>
                              <p:cond delay="7500"/>
                            </p:stCondLst>
                            <p:childTnLst>
                              <p:par>
                                <p:cTn id="60" presetID="6" presetClass="emph" presetSubtype="0" fill="hold" nodeType="afterEffect">
                                  <p:stCondLst>
                                    <p:cond delay="0"/>
                                  </p:stCondLst>
                                  <p:childTnLst>
                                    <p:animScale>
                                      <p:cBhvr>
                                        <p:cTn id="61" dur="1000" fill="hold"/>
                                        <p:tgtEl>
                                          <p:spTgt spid="12"/>
                                        </p:tgtEl>
                                      </p:cBhvr>
                                      <p:by x="300000" y="300000"/>
                                    </p:animScale>
                                  </p:childTnLst>
                                </p:cTn>
                              </p:par>
                              <p:par>
                                <p:cTn id="62" presetID="8" presetClass="emph" presetSubtype="0" fill="hold" nodeType="withEffect">
                                  <p:stCondLst>
                                    <p:cond delay="0"/>
                                  </p:stCondLst>
                                  <p:childTnLst>
                                    <p:animRot by="21600000">
                                      <p:cBhvr>
                                        <p:cTn id="63" dur="4000" fill="hold"/>
                                        <p:tgtEl>
                                          <p:spTgt spid="12"/>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childTnLst>
                          </p:cTn>
                        </p:par>
                        <p:par>
                          <p:cTn id="64" fill="hold">
                            <p:stCondLst>
                              <p:cond delay="11500"/>
                            </p:stCondLst>
                            <p:childTnLst>
                              <p:par>
                                <p:cTn id="65" presetID="42" presetClass="path" presetSubtype="0" accel="50000" decel="50000" fill="hold" nodeType="afterEffect">
                                  <p:stCondLst>
                                    <p:cond delay="0"/>
                                  </p:stCondLst>
                                  <p:childTnLst>
                                    <p:animMotion origin="layout" path="M 0.1474 -0.50208 L -0.10794 -0.25092 " pathEditMode="relative" rAng="0" ptsTypes="AA">
                                      <p:cBhvr>
                                        <p:cTn id="66" dur="2000" fill="hold"/>
                                        <p:tgtEl>
                                          <p:spTgt spid="12"/>
                                        </p:tgtEl>
                                        <p:attrNameLst>
                                          <p:attrName>ppt_x</p:attrName>
                                          <p:attrName>ppt_y</p:attrName>
                                        </p:attrNameLst>
                                      </p:cBhvr>
                                      <p:rCtr x="-12773" y="12546"/>
                                    </p:animMotion>
                                  </p:childTnLst>
                                  <p:subTnLst>
                                    <p:audio>
                                      <p:cMediaNode>
                                        <p:cTn display="0" masterRel="sameClick">
                                          <p:stCondLst>
                                            <p:cond evt="begin" delay="0">
                                              <p:tn val="65"/>
                                            </p:cond>
                                          </p:stCondLst>
                                          <p:endCondLst>
                                            <p:cond evt="onStopAudio" delay="0">
                                              <p:tgtEl>
                                                <p:sldTgt/>
                                              </p:tgtEl>
                                            </p:cond>
                                          </p:endCondLst>
                                        </p:cTn>
                                        <p:tgtEl>
                                          <p:sndTgt r:embed="rId8" name="CHIMES.WAV"/>
                                        </p:tgtEl>
                                      </p:cMediaNode>
                                    </p:audio>
                                  </p:subTnLst>
                                </p:cTn>
                              </p:par>
                              <p:par>
                                <p:cTn id="67" presetID="6" presetClass="emph" presetSubtype="0" fill="hold" nodeType="withEffect">
                                  <p:stCondLst>
                                    <p:cond delay="0"/>
                                  </p:stCondLst>
                                  <p:childTnLst>
                                    <p:animScale>
                                      <p:cBhvr>
                                        <p:cTn id="68" dur="2000" fill="hold"/>
                                        <p:tgtEl>
                                          <p:spTgt spid="12"/>
                                        </p:tgtEl>
                                      </p:cBhvr>
                                      <p:by x="20000" y="20000"/>
                                    </p:animScale>
                                  </p:childTnLst>
                                </p:cTn>
                              </p:par>
                              <p:par>
                                <p:cTn id="69" presetID="8" presetClass="emph" presetSubtype="0" fill="hold" nodeType="withEffect">
                                  <p:stCondLst>
                                    <p:cond delay="0"/>
                                  </p:stCondLst>
                                  <p:childTnLst>
                                    <p:animRot by="-1800000">
                                      <p:cBhvr>
                                        <p:cTn id="70" dur="2000" fill="hold"/>
                                        <p:tgtEl>
                                          <p:spTgt spid="12"/>
                                        </p:tgtEl>
                                        <p:attrNameLst>
                                          <p:attrName>r</p:attrName>
                                        </p:attrNameLst>
                                      </p:cBhvr>
                                    </p:animRot>
                                  </p:childTnLst>
                                </p:cTn>
                              </p:par>
                              <p:par>
                                <p:cTn id="71" presetID="22" presetClass="exit" presetSubtype="8" fill="hold" nodeType="withEffect">
                                  <p:stCondLst>
                                    <p:cond delay="1750"/>
                                  </p:stCondLst>
                                  <p:childTnLst>
                                    <p:animEffect transition="out" filter="wipe(left)">
                                      <p:cBhvr>
                                        <p:cTn id="72" dur="250"/>
                                        <p:tgtEl>
                                          <p:spTgt spid="12"/>
                                        </p:tgtEl>
                                      </p:cBhvr>
                                    </p:animEffect>
                                    <p:set>
                                      <p:cBhvr>
                                        <p:cTn id="73" dur="1" fill="hold">
                                          <p:stCondLst>
                                            <p:cond delay="249"/>
                                          </p:stCondLst>
                                        </p:cTn>
                                        <p:tgtEl>
                                          <p:spTgt spid="12"/>
                                        </p:tgtEl>
                                        <p:attrNameLst>
                                          <p:attrName>style.visibility</p:attrName>
                                        </p:attrNameLst>
                                      </p:cBhvr>
                                      <p:to>
                                        <p:strVal val="hidden"/>
                                      </p:to>
                                    </p:set>
                                  </p:childTnLst>
                                </p:cTn>
                              </p:par>
                              <p:par>
                                <p:cTn id="74" presetID="53" presetClass="exit" presetSubtype="32" fill="hold" nodeType="withEffect">
                                  <p:stCondLst>
                                    <p:cond delay="1750"/>
                                  </p:stCondLst>
                                  <p:childTnLst>
                                    <p:anim calcmode="lin" valueType="num">
                                      <p:cBhvr>
                                        <p:cTn id="75" dur="250"/>
                                        <p:tgtEl>
                                          <p:spTgt spid="12"/>
                                        </p:tgtEl>
                                        <p:attrNameLst>
                                          <p:attrName>ppt_w</p:attrName>
                                        </p:attrNameLst>
                                      </p:cBhvr>
                                      <p:tavLst>
                                        <p:tav tm="0">
                                          <p:val>
                                            <p:strVal val="ppt_w"/>
                                          </p:val>
                                        </p:tav>
                                        <p:tav tm="100000">
                                          <p:val>
                                            <p:fltVal val="0"/>
                                          </p:val>
                                        </p:tav>
                                      </p:tavLst>
                                    </p:anim>
                                    <p:anim calcmode="lin" valueType="num">
                                      <p:cBhvr>
                                        <p:cTn id="76" dur="250"/>
                                        <p:tgtEl>
                                          <p:spTgt spid="12"/>
                                        </p:tgtEl>
                                        <p:attrNameLst>
                                          <p:attrName>ppt_h</p:attrName>
                                        </p:attrNameLst>
                                      </p:cBhvr>
                                      <p:tavLst>
                                        <p:tav tm="0">
                                          <p:val>
                                            <p:strVal val="ppt_h"/>
                                          </p:val>
                                        </p:tav>
                                        <p:tav tm="100000">
                                          <p:val>
                                            <p:fltVal val="0"/>
                                          </p:val>
                                        </p:tav>
                                      </p:tavLst>
                                    </p:anim>
                                    <p:animEffect transition="out" filter="fade">
                                      <p:cBhvr>
                                        <p:cTn id="77" dur="250"/>
                                        <p:tgtEl>
                                          <p:spTgt spid="12"/>
                                        </p:tgtEl>
                                      </p:cBhvr>
                                    </p:animEffect>
                                    <p:set>
                                      <p:cBhvr>
                                        <p:cTn id="78" dur="1" fill="hold">
                                          <p:stCondLst>
                                            <p:cond delay="249"/>
                                          </p:stCondLst>
                                        </p:cTn>
                                        <p:tgtEl>
                                          <p:spTgt spid="12"/>
                                        </p:tgtEl>
                                        <p:attrNameLst>
                                          <p:attrName>style.visibility</p:attrName>
                                        </p:attrNameLst>
                                      </p:cBhvr>
                                      <p:to>
                                        <p:strVal val="hidden"/>
                                      </p:to>
                                    </p:set>
                                  </p:childTnLst>
                                </p:cTn>
                              </p:par>
                              <p:par>
                                <p:cTn id="79" presetID="55" presetClass="entr" presetSubtype="0" fill="hold" nodeType="withEffect">
                                  <p:stCondLst>
                                    <p:cond delay="18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ppt_w*0.70"/>
                                          </p:val>
                                        </p:tav>
                                        <p:tav tm="100000">
                                          <p:val>
                                            <p:strVal val="#ppt_w"/>
                                          </p:val>
                                        </p:tav>
                                      </p:tavLst>
                                    </p:anim>
                                    <p:anim calcmode="lin" valueType="num">
                                      <p:cBhvr>
                                        <p:cTn id="82" dur="250" fill="hold"/>
                                        <p:tgtEl>
                                          <p:spTgt spid="15"/>
                                        </p:tgtEl>
                                        <p:attrNameLst>
                                          <p:attrName>ppt_h</p:attrName>
                                        </p:attrNameLst>
                                      </p:cBhvr>
                                      <p:tavLst>
                                        <p:tav tm="0">
                                          <p:val>
                                            <p:strVal val="#ppt_h"/>
                                          </p:val>
                                        </p:tav>
                                        <p:tav tm="100000">
                                          <p:val>
                                            <p:strVal val="#ppt_h"/>
                                          </p:val>
                                        </p:tav>
                                      </p:tavLst>
                                    </p:anim>
                                    <p:animEffect transition="in" filter="fade">
                                      <p:cBhvr>
                                        <p:cTn id="83" dur="250"/>
                                        <p:tgtEl>
                                          <p:spTgt spid="15"/>
                                        </p:tgtEl>
                                      </p:cBhvr>
                                    </p:animEffect>
                                  </p:childTnLst>
                                  <p:subTnLst>
                                    <p:audio>
                                      <p:cMediaNode>
                                        <p:cTn display="0" masterRel="sameClick">
                                          <p:stCondLst>
                                            <p:cond evt="begin" delay="0">
                                              <p:tn val="79"/>
                                            </p:cond>
                                          </p:stCondLst>
                                          <p:endCondLst>
                                            <p:cond evt="onStopAudio" delay="0">
                                              <p:tgtEl>
                                                <p:sldTgt/>
                                              </p:tgtEl>
                                            </p:cond>
                                          </p:endCondLst>
                                        </p:cTn>
                                        <p:tgtEl>
                                          <p:sndTgt r:embed="rId10" name="CASHREG.WAV"/>
                                        </p:tgtEl>
                                      </p:cMediaNode>
                                    </p:audio>
                                  </p:subTnLst>
                                </p:cTn>
                              </p:par>
                              <p:par>
                                <p:cTn id="84" presetID="8" presetClass="emph" presetSubtype="0" fill="hold" nodeType="withEffect">
                                  <p:stCondLst>
                                    <p:cond delay="3000"/>
                                  </p:stCondLst>
                                  <p:childTnLst>
                                    <p:animRot by="21600000">
                                      <p:cBhvr>
                                        <p:cTn id="85" dur="4000" fill="hold"/>
                                        <p:tgtEl>
                                          <p:spTgt spid="15"/>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11" name="wheelspin.wav"/>
                                        </p:tgtEl>
                                      </p:cMediaNode>
                                    </p:audio>
                                  </p:subTnLst>
                                </p:cTn>
                              </p:par>
                            </p:childTnLst>
                          </p:cTn>
                        </p:par>
                        <p:par>
                          <p:cTn id="86" fill="hold">
                            <p:stCondLst>
                              <p:cond delay="18500"/>
                            </p:stCondLst>
                            <p:childTnLst>
                              <p:par>
                                <p:cTn id="87" presetID="1" presetClass="exit" presetSubtype="0" fill="hold" nodeType="afterEffect">
                                  <p:stCondLst>
                                    <p:cond delay="0"/>
                                  </p:stCondLst>
                                  <p:childTnLst>
                                    <p:set>
                                      <p:cBhvr>
                                        <p:cTn id="88"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10" name="CASHREG.WAV"/>
                                        </p:tgtEl>
                                      </p:cMediaNode>
                                    </p:audio>
                                  </p:subTnLst>
                                </p:cTn>
                              </p:par>
                              <p:par>
                                <p:cTn id="89" presetID="1" presetClass="entr" presetSubtype="0" fill="hold" nodeType="withEffect">
                                  <p:stCondLst>
                                    <p:cond delay="0"/>
                                  </p:stCondLst>
                                  <p:childTnLst>
                                    <p:set>
                                      <p:cBhvr>
                                        <p:cTn id="90" dur="1" fill="hold">
                                          <p:stCondLst>
                                            <p:cond delay="0"/>
                                          </p:stCondLst>
                                        </p:cTn>
                                        <p:tgtEl>
                                          <p:spTgt spid="4"/>
                                        </p:tgtEl>
                                        <p:attrNameLst>
                                          <p:attrName>style.visibility</p:attrName>
                                        </p:attrNameLst>
                                      </p:cBhvr>
                                      <p:to>
                                        <p:strVal val="visible"/>
                                      </p:to>
                                    </p:set>
                                  </p:childTnLst>
                                </p:cTn>
                              </p:par>
                              <p:par>
                                <p:cTn id="91" presetID="10" presetClass="entr" presetSubtype="0"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par>
                                <p:cTn id="94" presetID="42" presetClass="entr" presetSubtype="0" fill="hold" nodeType="withEffect">
                                  <p:stCondLst>
                                    <p:cond delay="225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12" presetClass="entr" presetSubtype="4" fill="hold" nodeType="withEffect">
                                  <p:stCondLst>
                                    <p:cond delay="225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p:tgtEl>
                                          <p:spTgt spid="18"/>
                                        </p:tgtEl>
                                        <p:attrNameLst>
                                          <p:attrName>ppt_y</p:attrName>
                                        </p:attrNameLst>
                                      </p:cBhvr>
                                      <p:tavLst>
                                        <p:tav tm="0">
                                          <p:val>
                                            <p:strVal val="#ppt_y+#ppt_h*1.125000"/>
                                          </p:val>
                                        </p:tav>
                                        <p:tav tm="100000">
                                          <p:val>
                                            <p:strVal val="#ppt_y"/>
                                          </p:val>
                                        </p:tav>
                                      </p:tavLst>
                                    </p:anim>
                                    <p:animEffect transition="in" filter="wipe(up)">
                                      <p:cBhvr>
                                        <p:cTn id="102" dur="500"/>
                                        <p:tgtEl>
                                          <p:spTgt spid="18"/>
                                        </p:tgtEl>
                                      </p:cBhvr>
                                    </p:animEffect>
                                  </p:childTnLst>
                                </p:cTn>
                              </p:par>
                              <p:par>
                                <p:cTn id="103"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4" dur="1000" fill="hold"/>
                                        <p:tgtEl>
                                          <p:spTgt spid="18"/>
                                        </p:tgtEl>
                                        <p:attrNameLst>
                                          <p:attrName>ppt_x</p:attrName>
                                          <p:attrName>ppt_y</p:attrName>
                                        </p:attrNameLst>
                                      </p:cBhvr>
                                      <p:rCtr x="0" y="-972"/>
                                    </p:animMotion>
                                  </p:childTnLst>
                                </p:cTn>
                              </p:par>
                              <p:par>
                                <p:cTn id="105" presetID="1" presetClass="mediacall" presetSubtype="0" fill="hold" nodeType="withEffect">
                                  <p:stCondLst>
                                    <p:cond delay="2250"/>
                                  </p:stCondLst>
                                  <p:childTnLst>
                                    <p:cmd type="call" cmd="playFrom(0.0)">
                                      <p:cBhvr>
                                        <p:cTn id="10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9"/>
                </p:tgtEl>
              </p:cMediaNode>
            </p:audio>
            <p:video>
              <p:cMediaNode vol="80000">
                <p:cTn id="108" fill="hold" display="0">
                  <p:stCondLst>
                    <p:cond delay="indefinite"/>
                  </p:stCondLst>
                </p:cTn>
                <p:tgtEl>
                  <p:spTgt spid="2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1" name="Picture 6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00FF06E-DBE0-484E-BD9B-941BEFC086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mc:AlternateContent xmlns:mc="http://schemas.openxmlformats.org/markup-compatibility/2006" xmlns:a14="http://schemas.microsoft.com/office/drawing/2010/main">
        <mc:Choice Requires="a14">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p:nvPr/>
            </p:nvSpPr>
            <p:spPr>
              <a:xfrm>
                <a:off x="5705343" y="632245"/>
                <a:ext cx="5731283" cy="1341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3.</a:t>
                </a:r>
                <a:r>
                  <a:rPr kumimoji="0" lang="en-US"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vi-VN" sz="2400" b="0"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phương trình: </a:t>
                </a:r>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vi-VN" sz="28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−3</m:t>
                          </m:r>
                        </m:den>
                      </m:f>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−1</m:t>
                          </m:r>
                        </m:den>
                      </m:f>
                    </m:oMath>
                  </m:oMathPara>
                </a14:m>
                <a:endParaRPr lang="en-US" sz="280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2" name="TextBox 4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5705343" y="632245"/>
                <a:ext cx="5731283" cy="1341457"/>
              </a:xfrm>
              <a:prstGeom prst="rect">
                <a:avLst/>
              </a:prstGeom>
              <a:blipFill>
                <a:blip r:embed="rId14"/>
                <a:stretch>
                  <a:fillRect l="-1702" t="-5000"/>
                </a:stretch>
              </a:blipFill>
            </p:spPr>
            <p:txBody>
              <a:bodyPr/>
              <a:lstStyle/>
              <a:p>
                <a:r>
                  <a:rPr lang="en-US">
                    <a:noFill/>
                  </a:rPr>
                  <a:t> </a:t>
                </a:r>
              </a:p>
            </p:txBody>
          </p:sp>
        </mc:Fallback>
      </mc:AlternateContent>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FEBB429-0DF6-432D-9419-9B40A21B09C7}"/>
              </a:ext>
            </a:extLst>
          </p:cNvPr>
          <p:cNvPicPr>
            <a:picLocks noChangeAspect="1"/>
          </p:cNvPicPr>
          <p:nvPr/>
        </p:nvPicPr>
        <p:blipFill>
          <a:blip r:embed="rId15"/>
          <a:stretch>
            <a:fillRect/>
          </a:stretch>
        </p:blipFill>
        <p:spPr>
          <a:xfrm>
            <a:off x="1676488" y="2805975"/>
            <a:ext cx="1969191" cy="2440238"/>
          </a:xfrm>
          <a:prstGeom prst="rect">
            <a:avLst/>
          </a:pr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6670446-3115-44F6-9B45-557A634D5A5B}"/>
              </a:ext>
            </a:extLst>
          </p:cNvPr>
          <p:cNvPicPr>
            <a:picLocks noChangeAspect="1"/>
          </p:cNvPicPr>
          <p:nvPr/>
        </p:nvPicPr>
        <p:blipFill>
          <a:blip r:embed="rId16"/>
          <a:stretch>
            <a:fillRect/>
          </a:stretch>
        </p:blipFill>
        <p:spPr>
          <a:xfrm>
            <a:off x="1676488" y="3344314"/>
            <a:ext cx="1962108" cy="1901899"/>
          </a:xfrm>
          <a:prstGeom prst="rect">
            <a:avLst/>
          </a:prstGeom>
        </p:spPr>
      </p:pic>
      <p:pic>
        <p:nvPicPr>
          <p:cNvPr id="9" name="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D2260B-F90F-44DC-A77E-F735122B7A3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65878" y="5902409"/>
            <a:ext cx="1390009" cy="542591"/>
          </a:xfrm>
          <a:prstGeom prst="rect">
            <a:avLst/>
          </a:prstGeom>
        </p:spPr>
      </p:pic>
      <p:pic>
        <p:nvPicPr>
          <p:cNvPr id="10"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6439FB1-7642-41C3-B701-F4EC7D1D0A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89876F3-23D2-4F2E-BFF0-34B990B73AEA}"/>
              </a:ext>
            </a:extLst>
          </p:cNvPr>
          <p:cNvPicPr>
            <a:picLocks noChangeAspect="1"/>
          </p:cNvPicPr>
          <p:nvPr/>
        </p:nvPicPr>
        <p:blipFill>
          <a:blip r:embed="rId19"/>
          <a:stretch>
            <a:fillRect/>
          </a:stretch>
        </p:blipFill>
        <p:spPr>
          <a:xfrm>
            <a:off x="1758321" y="5902410"/>
            <a:ext cx="1396105" cy="542591"/>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638472D-1DB4-4C08-846B-A7E60A2DC2D2}"/>
              </a:ext>
            </a:extLst>
          </p:cNvPr>
          <p:cNvPicPr>
            <a:picLocks noChangeAspect="1"/>
          </p:cNvPicPr>
          <p:nvPr/>
        </p:nvPicPr>
        <p:blipFill>
          <a:blip r:embed="rId20"/>
          <a:stretch>
            <a:fillRect/>
          </a:stretch>
        </p:blipFill>
        <p:spPr>
          <a:xfrm>
            <a:off x="4969612" y="5246213"/>
            <a:ext cx="914479" cy="914479"/>
          </a:xfrm>
          <a:prstGeom prst="rect">
            <a:avLst/>
          </a:prstGeom>
        </p:spPr>
      </p:pic>
      <p:pic>
        <p:nvPicPr>
          <p:cNvPr id="19" name="Magic sound effect"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1"/>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3">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856678"/>
              <a:ext cx="1593167" cy="124569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Cây bút màu dành cho người chiến thắng!</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5"/>
          <a:stretch>
            <a:fillRect/>
          </a:stretch>
        </p:blipFill>
        <p:spPr>
          <a:xfrm>
            <a:off x="6880090" y="2406321"/>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6"/>
          <a:stretch>
            <a:fillRect/>
          </a:stretch>
        </p:blipFill>
        <p:spPr>
          <a:xfrm>
            <a:off x="8928360" y="2339782"/>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7"/>
          <a:stretch>
            <a:fillRect/>
          </a:stretch>
        </p:blipFill>
        <p:spPr>
          <a:xfrm>
            <a:off x="6866959" y="3172545"/>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8"/>
          <a:stretch>
            <a:fillRect/>
          </a:stretch>
        </p:blipFill>
        <p:spPr>
          <a:xfrm>
            <a:off x="8907426" y="3115055"/>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9"/>
          <a:stretch>
            <a:fillRect/>
          </a:stretch>
        </p:blipFill>
        <p:spPr>
          <a:xfrm>
            <a:off x="8651791" y="3024993"/>
            <a:ext cx="908383" cy="908383"/>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73436" y="5902409"/>
            <a:ext cx="1383913"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BAC22ED-802B-10D5-2D70-698DB0E759D4}"/>
                  </a:ext>
                </a:extLst>
              </p:cNvPr>
              <p:cNvSpPr txBox="1"/>
              <p:nvPr/>
            </p:nvSpPr>
            <p:spPr>
              <a:xfrm>
                <a:off x="7332446" y="2371961"/>
                <a:ext cx="14309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1BAC22ED-802B-10D5-2D70-698DB0E759D4}"/>
                  </a:ext>
                </a:extLst>
              </p:cNvPr>
              <p:cNvSpPr txBox="1">
                <a:spLocks noRot="1" noChangeAspect="1" noMove="1" noResize="1" noEditPoints="1" noAdjustHandles="1" noChangeArrowheads="1" noChangeShapeType="1" noTextEdit="1"/>
              </p:cNvSpPr>
              <p:nvPr/>
            </p:nvSpPr>
            <p:spPr>
              <a:xfrm>
                <a:off x="7332446" y="2371961"/>
                <a:ext cx="1430969" cy="523220"/>
              </a:xfrm>
              <a:prstGeom prst="rect">
                <a:avLst/>
              </a:prstGeom>
              <a:blipFill>
                <a:blip r:embed="rId32"/>
                <a:stretch>
                  <a:fillRect t="-11628" r="-7660"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C2A0B6-3E01-541F-639A-BBB19839169D}"/>
                  </a:ext>
                </a:extLst>
              </p:cNvPr>
              <p:cNvSpPr txBox="1"/>
              <p:nvPr/>
            </p:nvSpPr>
            <p:spPr>
              <a:xfrm>
                <a:off x="9544647" y="2215679"/>
                <a:ext cx="1433085" cy="7126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m:t>
                        </m:r>
                      </m:num>
                      <m:den>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𝟐</m:t>
                        </m:r>
                      </m:den>
                    </m:f>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6CC2A0B6-3E01-541F-639A-BBB19839169D}"/>
                  </a:ext>
                </a:extLst>
              </p:cNvPr>
              <p:cNvSpPr txBox="1">
                <a:spLocks noRot="1" noChangeAspect="1" noMove="1" noResize="1" noEditPoints="1" noAdjustHandles="1" noChangeArrowheads="1" noChangeShapeType="1" noTextEdit="1"/>
              </p:cNvSpPr>
              <p:nvPr/>
            </p:nvSpPr>
            <p:spPr>
              <a:xfrm>
                <a:off x="9544647" y="2215679"/>
                <a:ext cx="1433085" cy="712631"/>
              </a:xfrm>
              <a:prstGeom prst="rect">
                <a:avLst/>
              </a:prstGeom>
              <a:blipFill>
                <a:blip r:embed="rId33"/>
                <a:stretch>
                  <a:fillRect r="-7660"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D77B7C2-C09B-54E2-8833-25B5CE26B072}"/>
                  </a:ext>
                </a:extLst>
              </p:cNvPr>
              <p:cNvSpPr txBox="1"/>
              <p:nvPr/>
            </p:nvSpPr>
            <p:spPr>
              <a:xfrm>
                <a:off x="9711913" y="3161074"/>
                <a:ext cx="1262653" cy="714683"/>
              </a:xfrm>
              <a:prstGeom prst="rect">
                <a:avLst/>
              </a:prstGeom>
              <a:noFill/>
            </p:spPr>
            <p:txBody>
              <a:bodyPr wrap="none" rtlCol="0">
                <a:spAutoFit/>
              </a:bodyPr>
              <a:lstStyle/>
              <a:p>
                <a:pPr>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𝟏𝟑</m:t>
                        </m:r>
                      </m:num>
                      <m:den>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8D77B7C2-C09B-54E2-8833-25B5CE26B072}"/>
                  </a:ext>
                </a:extLst>
              </p:cNvPr>
              <p:cNvSpPr txBox="1">
                <a:spLocks noRot="1" noChangeAspect="1" noMove="1" noResize="1" noEditPoints="1" noAdjustHandles="1" noChangeArrowheads="1" noChangeShapeType="1" noTextEdit="1"/>
              </p:cNvSpPr>
              <p:nvPr/>
            </p:nvSpPr>
            <p:spPr>
              <a:xfrm>
                <a:off x="9711913" y="3161074"/>
                <a:ext cx="1262653" cy="714683"/>
              </a:xfrm>
              <a:prstGeom prst="rect">
                <a:avLst/>
              </a:prstGeom>
              <a:blipFill>
                <a:blip r:embed="rId34"/>
                <a:stretch>
                  <a:fillRect r="-9662"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2AF2585-232F-5D24-9016-8085B9C3B758}"/>
                  </a:ext>
                </a:extLst>
              </p:cNvPr>
              <p:cNvSpPr txBox="1"/>
              <p:nvPr/>
            </p:nvSpPr>
            <p:spPr>
              <a:xfrm>
                <a:off x="7489990" y="3144061"/>
                <a:ext cx="1262653" cy="7146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𝒙</m:t>
                    </m:r>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800"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𝟑</m:t>
                        </m:r>
                      </m:num>
                      <m:den>
                        <m:r>
                          <a:rPr lang="vi-VN" sz="280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𝟏𝟑</m:t>
                        </m:r>
                      </m:den>
                    </m:f>
                  </m:oMath>
                </a14:m>
                <a:r>
                  <a:rPr kumimoji="0" lang="vi-VN" sz="2600" b="1" i="0" u="none" strike="noStrike" kern="1200" cap="none" spc="0" normalizeH="0" baseline="0" noProof="0">
                    <a:ln>
                      <a:noFill/>
                    </a:ln>
                    <a:solidFill>
                      <a:srgbClr val="C00000"/>
                    </a:solidFill>
                    <a:effectLst/>
                    <a:uLnTx/>
                    <a:uFillTx/>
                    <a:latin typeface="Calibri" panose="020F0502020204030204"/>
                    <a:ea typeface="+mn-ea"/>
                    <a:cs typeface="+mn-cs"/>
                  </a:rPr>
                  <a:t>.</a:t>
                </a:r>
                <a:endParaRPr kumimoji="0" lang="en-US" sz="2600" b="1" i="0" u="none" strike="noStrike" kern="1200" cap="none" spc="0" normalizeH="0" baseline="0" noProof="0">
                  <a:ln>
                    <a:noFill/>
                  </a:ln>
                  <a:solidFill>
                    <a:srgbClr val="C00000"/>
                  </a:solidFill>
                  <a:effectLst/>
                  <a:uLnTx/>
                  <a:uFillTx/>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92AF2585-232F-5D24-9016-8085B9C3B758}"/>
                  </a:ext>
                </a:extLst>
              </p:cNvPr>
              <p:cNvSpPr txBox="1">
                <a:spLocks noRot="1" noChangeAspect="1" noMove="1" noResize="1" noEditPoints="1" noAdjustHandles="1" noChangeArrowheads="1" noChangeShapeType="1" noTextEdit="1"/>
              </p:cNvSpPr>
              <p:nvPr/>
            </p:nvSpPr>
            <p:spPr>
              <a:xfrm>
                <a:off x="7489990" y="3144061"/>
                <a:ext cx="1262653" cy="714683"/>
              </a:xfrm>
              <a:prstGeom prst="rect">
                <a:avLst/>
              </a:prstGeom>
              <a:blipFill>
                <a:blip r:embed="rId35"/>
                <a:stretch>
                  <a:fillRect r="-7729" b="-7692"/>
                </a:stretch>
              </a:blipFill>
            </p:spPr>
            <p:txBody>
              <a:bodyPr/>
              <a:lstStyle/>
              <a:p>
                <a:r>
                  <a:rPr lang="en-US">
                    <a:noFill/>
                  </a:rPr>
                  <a:t> </a:t>
                </a:r>
              </a:p>
            </p:txBody>
          </p:sp>
        </mc:Fallback>
      </mc:AlternateContent>
      <p:pic>
        <p:nvPicPr>
          <p:cNvPr id="20" name="Video-dong-ho-dem-nguoc-30-giay-www_tiengdong_com">
            <a:hlinkClick r:id="" action="ppaction://media"/>
            <a:extLst>
              <a:ext uri="{FF2B5EF4-FFF2-40B4-BE49-F238E27FC236}">
                <a16:creationId xmlns:a16="http://schemas.microsoft.com/office/drawing/2014/main" id="{773EC89E-BCBD-382A-667C-BA2976F6AB3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36"/>
          <a:srcRect l="25873" t="28656" r="23658" b="28298"/>
          <a:stretch/>
        </p:blipFill>
        <p:spPr>
          <a:xfrm>
            <a:off x="10716843" y="6157980"/>
            <a:ext cx="1492155" cy="715867"/>
          </a:xfrm>
          <a:prstGeom prst="rect">
            <a:avLst/>
          </a:prstGeom>
        </p:spPr>
      </p:pic>
    </p:spTree>
    <p:extLst>
      <p:ext uri="{BB962C8B-B14F-4D97-AF65-F5344CB8AC3E}">
        <p14:creationId xmlns:p14="http://schemas.microsoft.com/office/powerpoint/2010/main" val="1079826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nodeType="clickEffect">
                                  <p:stCondLst>
                                    <p:cond delay="0"/>
                                  </p:stCondLst>
                                  <p:childTnLst>
                                    <p:anim calcmode="discrete" valueType="str">
                                      <p:cBhvr>
                                        <p:cTn id="10"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childTnLst>
                          </p:cTn>
                        </p:par>
                        <p:par>
                          <p:cTn id="11" fill="hold">
                            <p:stCondLst>
                              <p:cond delay="500"/>
                            </p:stCondLst>
                            <p:childTnLst>
                              <p:par>
                                <p:cTn id="12" presetID="35" presetClass="emph" presetSubtype="0" fill="hold" nodeType="afterEffect">
                                  <p:stCondLst>
                                    <p:cond delay="0"/>
                                  </p:stCondLst>
                                  <p:childTnLst>
                                    <p:anim calcmode="discrete" valueType="str">
                                      <p:cBhvr>
                                        <p:cTn id="13"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2"/>
                                            </p:cond>
                                          </p:stCondLst>
                                          <p:endCondLst>
                                            <p:cond evt="onStopAudio" delay="0">
                                              <p:tgtEl>
                                                <p:sldTgt/>
                                              </p:tgtEl>
                                            </p:cond>
                                          </p:endCondLst>
                                        </p:cTn>
                                        <p:tgtEl>
                                          <p:sndTgt r:embed="rId6" name="CLICK.WAV"/>
                                        </p:tgtEl>
                                      </p:cMediaNode>
                                    </p:audio>
                                  </p:subTnLst>
                                </p:cTn>
                              </p:par>
                            </p:childTnLst>
                          </p:cTn>
                        </p:par>
                        <p:par>
                          <p:cTn id="14" fill="hold">
                            <p:stCondLst>
                              <p:cond delay="1000"/>
                            </p:stCondLst>
                            <p:childTnLst>
                              <p:par>
                                <p:cTn id="15" presetID="35" presetClass="emph" presetSubtype="0" fill="hold" nodeType="afterEffect">
                                  <p:stCondLst>
                                    <p:cond delay="0"/>
                                  </p:stCondLst>
                                  <p:childTnLst>
                                    <p:anim calcmode="discrete" valueType="str">
                                      <p:cBhvr>
                                        <p:cTn id="16"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5"/>
                                            </p:cond>
                                          </p:stCondLst>
                                          <p:endCondLst>
                                            <p:cond evt="onStopAudio" delay="0">
                                              <p:tgtEl>
                                                <p:sldTgt/>
                                              </p:tgtEl>
                                            </p:cond>
                                          </p:endCondLst>
                                        </p:cTn>
                                        <p:tgtEl>
                                          <p:sndTgt r:embed="rId6" name="CLICK.WAV"/>
                                        </p:tgtEl>
                                      </p:cMediaNode>
                                    </p:audio>
                                  </p:subTnLst>
                                </p:cTn>
                              </p:par>
                            </p:childTnLst>
                          </p:cTn>
                        </p:par>
                        <p:par>
                          <p:cTn id="17" fill="hold">
                            <p:stCondLst>
                              <p:cond delay="1500"/>
                            </p:stCondLst>
                            <p:childTnLst>
                              <p:par>
                                <p:cTn id="18" presetID="35" presetClass="emph" presetSubtype="0" fill="hold" nodeType="afterEffect">
                                  <p:stCondLst>
                                    <p:cond delay="0"/>
                                  </p:stCondLst>
                                  <p:childTnLst>
                                    <p:anim calcmode="discrete" valueType="str">
                                      <p:cBhvr>
                                        <p:cTn id="1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8"/>
                                            </p:cond>
                                          </p:stCondLst>
                                          <p:endCondLst>
                                            <p:cond evt="onStopAudio" delay="0">
                                              <p:tgtEl>
                                                <p:sldTgt/>
                                              </p:tgtEl>
                                            </p:cond>
                                          </p:endCondLst>
                                        </p:cTn>
                                        <p:tgtEl>
                                          <p:sndTgt r:embed="rId6" name="CLICK.WAV"/>
                                        </p:tgtEl>
                                      </p:cMediaNode>
                                    </p:audio>
                                  </p:subTnLst>
                                </p:cTn>
                              </p:par>
                            </p:childTnLst>
                          </p:cTn>
                        </p:par>
                        <p:par>
                          <p:cTn id="20" fill="hold">
                            <p:stCondLst>
                              <p:cond delay="2000"/>
                            </p:stCondLst>
                            <p:childTnLst>
                              <p:par>
                                <p:cTn id="21" presetID="35" presetClass="emph" presetSubtype="0" fill="hold" nodeType="afterEffect">
                                  <p:stCondLst>
                                    <p:cond delay="0"/>
                                  </p:stCondLst>
                                  <p:childTnLst>
                                    <p:anim calcmode="discrete" valueType="str">
                                      <p:cBhvr>
                                        <p:cTn id="2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1"/>
                                            </p:cond>
                                          </p:stCondLst>
                                          <p:endCondLst>
                                            <p:cond evt="onStopAudio" delay="0">
                                              <p:tgtEl>
                                                <p:sldTgt/>
                                              </p:tgtEl>
                                            </p:cond>
                                          </p:endCondLst>
                                        </p:cTn>
                                        <p:tgtEl>
                                          <p:sndTgt r:embed="rId6" name="CLICK.WAV"/>
                                        </p:tgtEl>
                                      </p:cMediaNode>
                                    </p:audio>
                                  </p:subTnLst>
                                </p:cTn>
                              </p:par>
                            </p:childTnLst>
                          </p:cTn>
                        </p:par>
                        <p:par>
                          <p:cTn id="23" fill="hold">
                            <p:stCondLst>
                              <p:cond delay="2500"/>
                            </p:stCondLst>
                            <p:childTnLst>
                              <p:par>
                                <p:cTn id="24" presetID="35" presetClass="emph" presetSubtype="0" fill="hold" nodeType="afterEffect">
                                  <p:stCondLst>
                                    <p:cond delay="0"/>
                                  </p:stCondLst>
                                  <p:childTnLst>
                                    <p:anim calcmode="discrete" valueType="str">
                                      <p:cBhvr>
                                        <p:cTn id="2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par>
                          <p:cTn id="26" fill="hold">
                            <p:stCondLst>
                              <p:cond delay="3000"/>
                            </p:stCondLst>
                            <p:childTnLst>
                              <p:par>
                                <p:cTn id="27" presetID="35" presetClass="emph" presetSubtype="0" fill="hold" nodeType="afterEffect">
                                  <p:stCondLst>
                                    <p:cond delay="0"/>
                                  </p:stCondLst>
                                  <p:childTnLst>
                                    <p:anim calcmode="discrete" valueType="str">
                                      <p:cBhvr>
                                        <p:cTn id="28"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par>
                          <p:cTn id="29" fill="hold">
                            <p:stCondLst>
                              <p:cond delay="3500"/>
                            </p:stCondLst>
                            <p:childTnLst>
                              <p:par>
                                <p:cTn id="30" presetID="35" presetClass="emph" presetSubtype="0" fill="hold" nodeType="afterEffect">
                                  <p:stCondLst>
                                    <p:cond delay="0"/>
                                  </p:stCondLst>
                                  <p:childTnLst>
                                    <p:anim calcmode="discrete" valueType="str">
                                      <p:cBhvr>
                                        <p:cTn id="31"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0"/>
                                            </p:cond>
                                          </p:stCondLst>
                                          <p:endCondLst>
                                            <p:cond evt="onStopAudio" delay="0">
                                              <p:tgtEl>
                                                <p:sldTgt/>
                                              </p:tgtEl>
                                            </p:cond>
                                          </p:endCondLst>
                                        </p:cTn>
                                        <p:tgtEl>
                                          <p:sndTgt r:embed="rId6" name="CLICK.WAV"/>
                                        </p:tgtEl>
                                      </p:cMediaNode>
                                    </p:audio>
                                  </p:sub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7" name="Check mark.wav"/>
                                        </p:tgtEl>
                                      </p:cMediaNode>
                                    </p:audio>
                                  </p:sub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par>
                                <p:cTn id="45" presetID="1" presetClass="exit" presetSubtype="0" fill="hold" nodeType="withEffect">
                                  <p:stCondLst>
                                    <p:cond delay="1000"/>
                                  </p:stCondLst>
                                  <p:childTnLst>
                                    <p:set>
                                      <p:cBhvr>
                                        <p:cTn id="46" dur="1" fill="hold">
                                          <p:stCondLst>
                                            <p:cond delay="0"/>
                                          </p:stCondLst>
                                        </p:cTn>
                                        <p:tgtEl>
                                          <p:spTgt spid="14"/>
                                        </p:tgtEl>
                                        <p:attrNameLst>
                                          <p:attrName>style.visibility</p:attrName>
                                        </p:attrNameLst>
                                      </p:cBhvr>
                                      <p:to>
                                        <p:strVal val="hidden"/>
                                      </p:to>
                                    </p:set>
                                  </p:childTnLst>
                                </p:cTn>
                              </p:par>
                              <p:par>
                                <p:cTn id="47" presetID="10" presetClass="exit" presetSubtype="0" fill="hold" nodeType="withEffect">
                                  <p:stCondLst>
                                    <p:cond delay="100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100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5500"/>
                            </p:stCondLst>
                            <p:childTnLst>
                              <p:par>
                                <p:cTn id="57" presetID="64" presetClass="path" presetSubtype="0" accel="50000" decel="50000" fill="hold" nodeType="afterEffect">
                                  <p:stCondLst>
                                    <p:cond delay="0"/>
                                  </p:stCondLst>
                                  <p:childTnLst>
                                    <p:animMotion origin="layout" path="M 2.70833E-6 -1.48148E-6 L 0.02396 -0.50208 " pathEditMode="relative" rAng="0" ptsTypes="AA">
                                      <p:cBhvr>
                                        <p:cTn id="58" dur="2000" fill="hold"/>
                                        <p:tgtEl>
                                          <p:spTgt spid="12"/>
                                        </p:tgtEl>
                                        <p:attrNameLst>
                                          <p:attrName>ppt_x</p:attrName>
                                          <p:attrName>ppt_y</p:attrName>
                                        </p:attrNameLst>
                                      </p:cBhvr>
                                      <p:rCtr x="1198" y="-25116"/>
                                    </p:animMotion>
                                  </p:childTnLst>
                                  <p:subTnLst>
                                    <p:audio>
                                      <p:cMediaNode>
                                        <p:cTn display="0" masterRel="sameClick">
                                          <p:stCondLst>
                                            <p:cond evt="begin" delay="0">
                                              <p:tn val="57"/>
                                            </p:cond>
                                          </p:stCondLst>
                                          <p:endCondLst>
                                            <p:cond evt="onStopAudio" delay="0">
                                              <p:tgtEl>
                                                <p:sldTgt/>
                                              </p:tgtEl>
                                            </p:cond>
                                          </p:endCondLst>
                                        </p:cTn>
                                        <p:tgtEl>
                                          <p:sndTgt r:embed="rId8" name="CHIMES.WAV"/>
                                        </p:tgtEl>
                                      </p:cMediaNode>
                                    </p:audio>
                                  </p:subTnLst>
                                </p:cTn>
                              </p:par>
                            </p:childTnLst>
                          </p:cTn>
                        </p:par>
                        <p:par>
                          <p:cTn id="59" fill="hold">
                            <p:stCondLst>
                              <p:cond delay="7500"/>
                            </p:stCondLst>
                            <p:childTnLst>
                              <p:par>
                                <p:cTn id="60" presetID="6" presetClass="emph" presetSubtype="0" fill="hold" nodeType="afterEffect">
                                  <p:stCondLst>
                                    <p:cond delay="0"/>
                                  </p:stCondLst>
                                  <p:childTnLst>
                                    <p:animScale>
                                      <p:cBhvr>
                                        <p:cTn id="61" dur="1000" fill="hold"/>
                                        <p:tgtEl>
                                          <p:spTgt spid="12"/>
                                        </p:tgtEl>
                                      </p:cBhvr>
                                      <p:by x="300000" y="300000"/>
                                    </p:animScale>
                                  </p:childTnLst>
                                </p:cTn>
                              </p:par>
                              <p:par>
                                <p:cTn id="62" presetID="8" presetClass="emph" presetSubtype="0" fill="hold" nodeType="withEffect">
                                  <p:stCondLst>
                                    <p:cond delay="0"/>
                                  </p:stCondLst>
                                  <p:childTnLst>
                                    <p:animRot by="21600000">
                                      <p:cBhvr>
                                        <p:cTn id="63" dur="4000" fill="hold"/>
                                        <p:tgtEl>
                                          <p:spTgt spid="12"/>
                                        </p:tgtEl>
                                        <p:attrNameLst>
                                          <p:attrName>r</p:attrName>
                                        </p:attrNameLst>
                                      </p:cBhvr>
                                    </p:animRot>
                                  </p:childTnLst>
                                  <p:subTnLst>
                                    <p:audio>
                                      <p:cMediaNode>
                                        <p:cTn display="0" masterRel="sameClick">
                                          <p:stCondLst>
                                            <p:cond evt="begin" delay="0">
                                              <p:tn val="62"/>
                                            </p:cond>
                                          </p:stCondLst>
                                          <p:endCondLst>
                                            <p:cond evt="onStopAudio" delay="0">
                                              <p:tgtEl>
                                                <p:sldTgt/>
                                              </p:tgtEl>
                                            </p:cond>
                                          </p:endCondLst>
                                        </p:cTn>
                                        <p:tgtEl>
                                          <p:sndTgt r:embed="rId9" name="APPLAUSE.WAV"/>
                                        </p:tgtEl>
                                      </p:cMediaNode>
                                    </p:audio>
                                  </p:subTnLst>
                                </p:cTn>
                              </p:par>
                            </p:childTnLst>
                          </p:cTn>
                        </p:par>
                        <p:par>
                          <p:cTn id="64" fill="hold">
                            <p:stCondLst>
                              <p:cond delay="11500"/>
                            </p:stCondLst>
                            <p:childTnLst>
                              <p:par>
                                <p:cTn id="65" presetID="42" presetClass="path" presetSubtype="0" accel="50000" decel="50000" fill="hold" nodeType="afterEffect">
                                  <p:stCondLst>
                                    <p:cond delay="0"/>
                                  </p:stCondLst>
                                  <p:childTnLst>
                                    <p:animMotion origin="layout" path="M 0.02396 -0.50209 L -0.23177 -0.25093 " pathEditMode="relative" rAng="0" ptsTypes="AA">
                                      <p:cBhvr>
                                        <p:cTn id="66" dur="2000" fill="hold"/>
                                        <p:tgtEl>
                                          <p:spTgt spid="12"/>
                                        </p:tgtEl>
                                        <p:attrNameLst>
                                          <p:attrName>ppt_x</p:attrName>
                                          <p:attrName>ppt_y</p:attrName>
                                        </p:attrNameLst>
                                      </p:cBhvr>
                                      <p:rCtr x="-12786" y="12546"/>
                                    </p:animMotion>
                                  </p:childTnLst>
                                  <p:subTnLst>
                                    <p:audio>
                                      <p:cMediaNode>
                                        <p:cTn display="0" masterRel="sameClick">
                                          <p:stCondLst>
                                            <p:cond evt="begin" delay="0">
                                              <p:tn val="65"/>
                                            </p:cond>
                                          </p:stCondLst>
                                          <p:endCondLst>
                                            <p:cond evt="onStopAudio" delay="0">
                                              <p:tgtEl>
                                                <p:sldTgt/>
                                              </p:tgtEl>
                                            </p:cond>
                                          </p:endCondLst>
                                        </p:cTn>
                                        <p:tgtEl>
                                          <p:sndTgt r:embed="rId8" name="CHIMES.WAV"/>
                                        </p:tgtEl>
                                      </p:cMediaNode>
                                    </p:audio>
                                  </p:subTnLst>
                                </p:cTn>
                              </p:par>
                              <p:par>
                                <p:cTn id="67" presetID="6" presetClass="emph" presetSubtype="0" fill="hold" nodeType="withEffect">
                                  <p:stCondLst>
                                    <p:cond delay="0"/>
                                  </p:stCondLst>
                                  <p:childTnLst>
                                    <p:animScale>
                                      <p:cBhvr>
                                        <p:cTn id="68" dur="2000" fill="hold"/>
                                        <p:tgtEl>
                                          <p:spTgt spid="12"/>
                                        </p:tgtEl>
                                      </p:cBhvr>
                                      <p:by x="20000" y="20000"/>
                                    </p:animScale>
                                  </p:childTnLst>
                                </p:cTn>
                              </p:par>
                              <p:par>
                                <p:cTn id="69" presetID="8" presetClass="emph" presetSubtype="0" fill="hold" nodeType="withEffect">
                                  <p:stCondLst>
                                    <p:cond delay="0"/>
                                  </p:stCondLst>
                                  <p:childTnLst>
                                    <p:animRot by="-1800000">
                                      <p:cBhvr>
                                        <p:cTn id="70" dur="2000" fill="hold"/>
                                        <p:tgtEl>
                                          <p:spTgt spid="12"/>
                                        </p:tgtEl>
                                        <p:attrNameLst>
                                          <p:attrName>r</p:attrName>
                                        </p:attrNameLst>
                                      </p:cBhvr>
                                    </p:animRot>
                                  </p:childTnLst>
                                </p:cTn>
                              </p:par>
                              <p:par>
                                <p:cTn id="71" presetID="22" presetClass="exit" presetSubtype="8" fill="hold" nodeType="withEffect">
                                  <p:stCondLst>
                                    <p:cond delay="1750"/>
                                  </p:stCondLst>
                                  <p:childTnLst>
                                    <p:animEffect transition="out" filter="wipe(left)">
                                      <p:cBhvr>
                                        <p:cTn id="72" dur="250"/>
                                        <p:tgtEl>
                                          <p:spTgt spid="12"/>
                                        </p:tgtEl>
                                      </p:cBhvr>
                                    </p:animEffect>
                                    <p:set>
                                      <p:cBhvr>
                                        <p:cTn id="73" dur="1" fill="hold">
                                          <p:stCondLst>
                                            <p:cond delay="249"/>
                                          </p:stCondLst>
                                        </p:cTn>
                                        <p:tgtEl>
                                          <p:spTgt spid="12"/>
                                        </p:tgtEl>
                                        <p:attrNameLst>
                                          <p:attrName>style.visibility</p:attrName>
                                        </p:attrNameLst>
                                      </p:cBhvr>
                                      <p:to>
                                        <p:strVal val="hidden"/>
                                      </p:to>
                                    </p:set>
                                  </p:childTnLst>
                                </p:cTn>
                              </p:par>
                              <p:par>
                                <p:cTn id="74" presetID="53" presetClass="exit" presetSubtype="32" fill="hold" nodeType="withEffect">
                                  <p:stCondLst>
                                    <p:cond delay="1750"/>
                                  </p:stCondLst>
                                  <p:childTnLst>
                                    <p:anim calcmode="lin" valueType="num">
                                      <p:cBhvr>
                                        <p:cTn id="75" dur="250"/>
                                        <p:tgtEl>
                                          <p:spTgt spid="12"/>
                                        </p:tgtEl>
                                        <p:attrNameLst>
                                          <p:attrName>ppt_w</p:attrName>
                                        </p:attrNameLst>
                                      </p:cBhvr>
                                      <p:tavLst>
                                        <p:tav tm="0">
                                          <p:val>
                                            <p:strVal val="ppt_w"/>
                                          </p:val>
                                        </p:tav>
                                        <p:tav tm="100000">
                                          <p:val>
                                            <p:fltVal val="0"/>
                                          </p:val>
                                        </p:tav>
                                      </p:tavLst>
                                    </p:anim>
                                    <p:anim calcmode="lin" valueType="num">
                                      <p:cBhvr>
                                        <p:cTn id="76" dur="250"/>
                                        <p:tgtEl>
                                          <p:spTgt spid="12"/>
                                        </p:tgtEl>
                                        <p:attrNameLst>
                                          <p:attrName>ppt_h</p:attrName>
                                        </p:attrNameLst>
                                      </p:cBhvr>
                                      <p:tavLst>
                                        <p:tav tm="0">
                                          <p:val>
                                            <p:strVal val="ppt_h"/>
                                          </p:val>
                                        </p:tav>
                                        <p:tav tm="100000">
                                          <p:val>
                                            <p:fltVal val="0"/>
                                          </p:val>
                                        </p:tav>
                                      </p:tavLst>
                                    </p:anim>
                                    <p:animEffect transition="out" filter="fade">
                                      <p:cBhvr>
                                        <p:cTn id="77" dur="250"/>
                                        <p:tgtEl>
                                          <p:spTgt spid="12"/>
                                        </p:tgtEl>
                                      </p:cBhvr>
                                    </p:animEffect>
                                    <p:set>
                                      <p:cBhvr>
                                        <p:cTn id="78" dur="1" fill="hold">
                                          <p:stCondLst>
                                            <p:cond delay="249"/>
                                          </p:stCondLst>
                                        </p:cTn>
                                        <p:tgtEl>
                                          <p:spTgt spid="12"/>
                                        </p:tgtEl>
                                        <p:attrNameLst>
                                          <p:attrName>style.visibility</p:attrName>
                                        </p:attrNameLst>
                                      </p:cBhvr>
                                      <p:to>
                                        <p:strVal val="hidden"/>
                                      </p:to>
                                    </p:set>
                                  </p:childTnLst>
                                </p:cTn>
                              </p:par>
                              <p:par>
                                <p:cTn id="79" presetID="55" presetClass="entr" presetSubtype="0" fill="hold" nodeType="withEffect">
                                  <p:stCondLst>
                                    <p:cond delay="1800"/>
                                  </p:stCondLst>
                                  <p:childTnLst>
                                    <p:set>
                                      <p:cBhvr>
                                        <p:cTn id="80" dur="1" fill="hold">
                                          <p:stCondLst>
                                            <p:cond delay="0"/>
                                          </p:stCondLst>
                                        </p:cTn>
                                        <p:tgtEl>
                                          <p:spTgt spid="15"/>
                                        </p:tgtEl>
                                        <p:attrNameLst>
                                          <p:attrName>style.visibility</p:attrName>
                                        </p:attrNameLst>
                                      </p:cBhvr>
                                      <p:to>
                                        <p:strVal val="visible"/>
                                      </p:to>
                                    </p:set>
                                    <p:anim calcmode="lin" valueType="num">
                                      <p:cBhvr>
                                        <p:cTn id="81" dur="250" fill="hold"/>
                                        <p:tgtEl>
                                          <p:spTgt spid="15"/>
                                        </p:tgtEl>
                                        <p:attrNameLst>
                                          <p:attrName>ppt_w</p:attrName>
                                        </p:attrNameLst>
                                      </p:cBhvr>
                                      <p:tavLst>
                                        <p:tav tm="0">
                                          <p:val>
                                            <p:strVal val="#ppt_w*0.70"/>
                                          </p:val>
                                        </p:tav>
                                        <p:tav tm="100000">
                                          <p:val>
                                            <p:strVal val="#ppt_w"/>
                                          </p:val>
                                        </p:tav>
                                      </p:tavLst>
                                    </p:anim>
                                    <p:anim calcmode="lin" valueType="num">
                                      <p:cBhvr>
                                        <p:cTn id="82" dur="250" fill="hold"/>
                                        <p:tgtEl>
                                          <p:spTgt spid="15"/>
                                        </p:tgtEl>
                                        <p:attrNameLst>
                                          <p:attrName>ppt_h</p:attrName>
                                        </p:attrNameLst>
                                      </p:cBhvr>
                                      <p:tavLst>
                                        <p:tav tm="0">
                                          <p:val>
                                            <p:strVal val="#ppt_h"/>
                                          </p:val>
                                        </p:tav>
                                        <p:tav tm="100000">
                                          <p:val>
                                            <p:strVal val="#ppt_h"/>
                                          </p:val>
                                        </p:tav>
                                      </p:tavLst>
                                    </p:anim>
                                    <p:animEffect transition="in" filter="fade">
                                      <p:cBhvr>
                                        <p:cTn id="83" dur="250"/>
                                        <p:tgtEl>
                                          <p:spTgt spid="15"/>
                                        </p:tgtEl>
                                      </p:cBhvr>
                                    </p:animEffect>
                                  </p:childTnLst>
                                  <p:subTnLst>
                                    <p:audio>
                                      <p:cMediaNode>
                                        <p:cTn display="0" masterRel="sameClick">
                                          <p:stCondLst>
                                            <p:cond evt="begin" delay="0">
                                              <p:tn val="79"/>
                                            </p:cond>
                                          </p:stCondLst>
                                          <p:endCondLst>
                                            <p:cond evt="onStopAudio" delay="0">
                                              <p:tgtEl>
                                                <p:sldTgt/>
                                              </p:tgtEl>
                                            </p:cond>
                                          </p:endCondLst>
                                        </p:cTn>
                                        <p:tgtEl>
                                          <p:sndTgt r:embed="rId10" name="CASHREG.WAV"/>
                                        </p:tgtEl>
                                      </p:cMediaNode>
                                    </p:audio>
                                  </p:subTnLst>
                                </p:cTn>
                              </p:par>
                              <p:par>
                                <p:cTn id="84" presetID="8" presetClass="emph" presetSubtype="0" fill="hold" nodeType="withEffect">
                                  <p:stCondLst>
                                    <p:cond delay="3000"/>
                                  </p:stCondLst>
                                  <p:childTnLst>
                                    <p:animRot by="21600000">
                                      <p:cBhvr>
                                        <p:cTn id="85" dur="4000" fill="hold"/>
                                        <p:tgtEl>
                                          <p:spTgt spid="15"/>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11" name="wheelspin.wav"/>
                                        </p:tgtEl>
                                      </p:cMediaNode>
                                    </p:audio>
                                  </p:subTnLst>
                                </p:cTn>
                              </p:par>
                            </p:childTnLst>
                          </p:cTn>
                        </p:par>
                        <p:par>
                          <p:cTn id="86" fill="hold">
                            <p:stCondLst>
                              <p:cond delay="18500"/>
                            </p:stCondLst>
                            <p:childTnLst>
                              <p:par>
                                <p:cTn id="87" presetID="1" presetClass="exit" presetSubtype="0" fill="hold" nodeType="afterEffect">
                                  <p:stCondLst>
                                    <p:cond delay="0"/>
                                  </p:stCondLst>
                                  <p:childTnLst>
                                    <p:set>
                                      <p:cBhvr>
                                        <p:cTn id="88"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10" name="CASHREG.WAV"/>
                                        </p:tgtEl>
                                      </p:cMediaNode>
                                    </p:audio>
                                  </p:subTnLst>
                                </p:cTn>
                              </p:par>
                              <p:par>
                                <p:cTn id="89" presetID="1" presetClass="entr" presetSubtype="0" fill="hold" nodeType="withEffect">
                                  <p:stCondLst>
                                    <p:cond delay="0"/>
                                  </p:stCondLst>
                                  <p:childTnLst>
                                    <p:set>
                                      <p:cBhvr>
                                        <p:cTn id="90" dur="1" fill="hold">
                                          <p:stCondLst>
                                            <p:cond delay="0"/>
                                          </p:stCondLst>
                                        </p:cTn>
                                        <p:tgtEl>
                                          <p:spTgt spid="4"/>
                                        </p:tgtEl>
                                        <p:attrNameLst>
                                          <p:attrName>style.visibility</p:attrName>
                                        </p:attrNameLst>
                                      </p:cBhvr>
                                      <p:to>
                                        <p:strVal val="visible"/>
                                      </p:to>
                                    </p:set>
                                  </p:childTnLst>
                                </p:cTn>
                              </p:par>
                              <p:par>
                                <p:cTn id="91" presetID="10" presetClass="entr" presetSubtype="0"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par>
                                <p:cTn id="94" presetID="42" presetClass="entr" presetSubtype="0" fill="hold" nodeType="withEffect">
                                  <p:stCondLst>
                                    <p:cond delay="225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par>
                                <p:cTn id="99" presetID="12" presetClass="entr" presetSubtype="4" fill="hold" nodeType="withEffect">
                                  <p:stCondLst>
                                    <p:cond delay="225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p:tgtEl>
                                          <p:spTgt spid="18"/>
                                        </p:tgtEl>
                                        <p:attrNameLst>
                                          <p:attrName>ppt_y</p:attrName>
                                        </p:attrNameLst>
                                      </p:cBhvr>
                                      <p:tavLst>
                                        <p:tav tm="0">
                                          <p:val>
                                            <p:strVal val="#ppt_y+#ppt_h*1.125000"/>
                                          </p:val>
                                        </p:tav>
                                        <p:tav tm="100000">
                                          <p:val>
                                            <p:strVal val="#ppt_y"/>
                                          </p:val>
                                        </p:tav>
                                      </p:tavLst>
                                    </p:anim>
                                    <p:animEffect transition="in" filter="wipe(up)">
                                      <p:cBhvr>
                                        <p:cTn id="102" dur="500"/>
                                        <p:tgtEl>
                                          <p:spTgt spid="18"/>
                                        </p:tgtEl>
                                      </p:cBhvr>
                                    </p:animEffect>
                                  </p:childTnLst>
                                </p:cTn>
                              </p:par>
                              <p:par>
                                <p:cTn id="103"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4" dur="1000" fill="hold"/>
                                        <p:tgtEl>
                                          <p:spTgt spid="18"/>
                                        </p:tgtEl>
                                        <p:attrNameLst>
                                          <p:attrName>ppt_x</p:attrName>
                                          <p:attrName>ppt_y</p:attrName>
                                        </p:attrNameLst>
                                      </p:cBhvr>
                                      <p:rCtr x="0" y="-972"/>
                                    </p:animMotion>
                                  </p:childTnLst>
                                </p:cTn>
                              </p:par>
                              <p:par>
                                <p:cTn id="105" presetID="1" presetClass="mediacall" presetSubtype="0" fill="hold" nodeType="withEffect">
                                  <p:stCondLst>
                                    <p:cond delay="2250"/>
                                  </p:stCondLst>
                                  <p:childTnLst>
                                    <p:cmd type="call" cmd="playFrom(0.0)">
                                      <p:cBhvr>
                                        <p:cTn id="10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9"/>
                </p:tgtEl>
              </p:cMediaNode>
            </p:audio>
            <p:video>
              <p:cMediaNode vol="80000">
                <p:cTn id="108" fill="hold" display="0">
                  <p:stCondLst>
                    <p:cond delay="indefinite"/>
                  </p:stCondLst>
                </p:cTn>
                <p:tgtEl>
                  <p:spTgt spid="20"/>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10045</TotalTime>
  <Words>2072</Words>
  <Application>Microsoft Office PowerPoint</Application>
  <PresentationFormat>Widescreen</PresentationFormat>
  <Paragraphs>218</Paragraphs>
  <Slides>29</Slides>
  <Notes>11</Notes>
  <HiddenSlides>0</HiddenSlides>
  <MMClips>10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0" baseType="lpstr">
      <vt:lpstr>Agency FB</vt:lpstr>
      <vt:lpstr>Arial</vt:lpstr>
      <vt:lpstr>Calibri</vt:lpstr>
      <vt:lpstr>Calibri Light</vt:lpstr>
      <vt:lpstr>Cambria Math</vt:lpstr>
      <vt:lpstr>Tahoma</vt:lpstr>
      <vt:lpstr>Times New Roman</vt:lpstr>
      <vt:lpstr>1_Office Theme</vt:lpstr>
      <vt:lpstr>Office Theme</vt:lpstr>
      <vt:lpstr>Default Design</vt:lpstr>
      <vt:lpstr>Equation</vt:lpstr>
      <vt:lpstr>PowerPoint Presentation</vt:lpstr>
      <vt:lpstr>Bài 1: PHƯƠNG TRÌNH QUY VỀ PHƯƠNG TRÌNH  BẬC NHẤT MỘT 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PHƯƠNG TRÌNH QUY VỀ PHƯƠNG TRÌNH BẬC NHẤT MỘT ẨN</vt:lpstr>
      <vt:lpstr>PowerPoint Presentation</vt:lpstr>
      <vt:lpstr>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Phạm Minh Huy</cp:lastModifiedBy>
  <cp:revision>530</cp:revision>
  <dcterms:created xsi:type="dcterms:W3CDTF">2022-08-03T11:07:12Z</dcterms:created>
  <dcterms:modified xsi:type="dcterms:W3CDTF">2024-07-29T14:17:05Z</dcterms:modified>
</cp:coreProperties>
</file>