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6" r:id="rId2"/>
    <p:sldId id="256" r:id="rId3"/>
    <p:sldId id="259" r:id="rId4"/>
    <p:sldId id="257" r:id="rId5"/>
    <p:sldId id="263" r:id="rId6"/>
    <p:sldId id="258" r:id="rId7"/>
    <p:sldId id="260" r:id="rId8"/>
    <p:sldId id="261" r:id="rId9"/>
    <p:sldId id="262" r:id="rId10"/>
    <p:sldId id="264" r:id="rId11"/>
    <p:sldId id="290" r:id="rId12"/>
    <p:sldId id="291" r:id="rId13"/>
    <p:sldId id="292" r:id="rId14"/>
    <p:sldId id="293" r:id="rId15"/>
    <p:sldId id="299" r:id="rId16"/>
    <p:sldId id="294" r:id="rId17"/>
    <p:sldId id="295" r:id="rId18"/>
    <p:sldId id="336" r:id="rId19"/>
    <p:sldId id="267" r:id="rId20"/>
    <p:sldId id="305" r:id="rId21"/>
    <p:sldId id="337" r:id="rId22"/>
    <p:sldId id="297" r:id="rId23"/>
    <p:sldId id="342" r:id="rId24"/>
    <p:sldId id="298" r:id="rId25"/>
    <p:sldId id="268" r:id="rId26"/>
    <p:sldId id="338" r:id="rId27"/>
    <p:sldId id="271" r:id="rId28"/>
    <p:sldId id="269" r:id="rId29"/>
    <p:sldId id="272" r:id="rId30"/>
    <p:sldId id="327" r:id="rId31"/>
    <p:sldId id="328" r:id="rId32"/>
    <p:sldId id="339" r:id="rId33"/>
    <p:sldId id="277" r:id="rId34"/>
    <p:sldId id="340" r:id="rId35"/>
    <p:sldId id="270" r:id="rId36"/>
    <p:sldId id="341" r:id="rId37"/>
    <p:sldId id="282" r:id="rId38"/>
    <p:sldId id="284" r:id="rId39"/>
    <p:sldId id="265" r:id="rId40"/>
  </p:sldIdLst>
  <p:sldSz cx="18288000" cy="10287000"/>
  <p:notesSz cx="6858000" cy="9144000"/>
  <p:embeddedFontLst>
    <p:embeddedFont>
      <p:font typeface="Calibri"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C00"/>
    <a:srgbClr val="F9F7DC"/>
    <a:srgbClr val="FFD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4622" autoAdjust="0"/>
  </p:normalViewPr>
  <p:slideViewPr>
    <p:cSldViewPr>
      <p:cViewPr varScale="1">
        <p:scale>
          <a:sx n="46" d="100"/>
          <a:sy n="46" d="100"/>
        </p:scale>
        <p:origin x="-6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AA9F8-869B-4641-9B33-FE994B1906D2}" type="doc">
      <dgm:prSet loTypeId="urn:microsoft.com/office/officeart/2005/8/layout/pyramid1" loCatId="pyramid" qsTypeId="urn:microsoft.com/office/officeart/2005/8/quickstyle/3d1" qsCatId="3D" csTypeId="urn:microsoft.com/office/officeart/2005/8/colors/colorful5" csCatId="colorful" phldr="1"/>
      <dgm:spPr/>
    </dgm:pt>
    <dgm:pt modelId="{FE0B5222-6990-4198-B126-C2EF45F51C8C}">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Nô tì</a:t>
          </a:r>
        </a:p>
      </dgm:t>
    </dgm:pt>
    <dgm:pt modelId="{21B23AE6-71D4-4CE5-8ABB-9EA746F5213F}" type="parTrans" cxnId="{FFEF39C5-E577-4B68-BBC9-96BE080FB22A}">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800010F1-7F69-4BFD-833E-37CB1E527391}" type="sibTrans" cxnId="{FFEF39C5-E577-4B68-BBC9-96BE080FB22A}">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E2406C7C-4CA7-4BC0-89E4-30A2DB502769}">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Vua</a:t>
          </a:r>
        </a:p>
      </dgm:t>
    </dgm:pt>
    <dgm:pt modelId="{558ED536-8717-4AF6-AFE4-2A8CD6B0FEB4}" type="parTrans" cxnId="{C0A3AEEC-42E4-4AF5-BC35-9B60AD46B0B8}">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6C46B223-5115-4E92-A314-EED1695DAC13}" type="sibTrans" cxnId="{C0A3AEEC-42E4-4AF5-BC35-9B60AD46B0B8}">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E960D266-DC5D-4E90-A4F8-73089E0311E9}">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Quan</a:t>
          </a:r>
        </a:p>
      </dgm:t>
    </dgm:pt>
    <dgm:pt modelId="{9D4F0A8E-D8F3-4D82-9C19-A5072E8DAF9A}" type="parTrans" cxnId="{D241CCC6-B256-44CF-BE12-1A2CA7EA1322}">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944D3192-FC09-4D24-937A-9F0FFD0A80F8}" type="sibTrans" cxnId="{D241CCC6-B256-44CF-BE12-1A2CA7EA1322}">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0A6ECCD5-7032-4F68-9592-BD6022303302}">
      <dgm:prSet phldrT="[Text]" custT="1"/>
      <dgm:spPr/>
      <dgm:t>
        <a:bodyPr/>
        <a:lstStyle/>
        <a:p>
          <a:pPr algn="ctr">
            <a:lnSpc>
              <a:spcPct val="150000"/>
            </a:lnSpc>
          </a:pPr>
          <a:r>
            <a:rPr lang="en-US" sz="4400">
              <a:latin typeface="Arial" panose="020B0604020202020204" pitchFamily="34" charset="0"/>
              <a:cs typeface="Arial" panose="020B0604020202020204" pitchFamily="34" charset="0"/>
            </a:rPr>
            <a:t>Nông dân, thợ thủ công, thương nhân</a:t>
          </a:r>
        </a:p>
      </dgm:t>
    </dgm:pt>
    <dgm:pt modelId="{CCC41782-3B1D-4B85-9404-D9D1D96824EB}" type="parTrans" cxnId="{38B326C1-B6F6-4C8F-BA79-F5FA260A45EB}">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7EED862B-8059-41D1-87C1-FC4ABC8FC28C}" type="sibTrans" cxnId="{38B326C1-B6F6-4C8F-BA79-F5FA260A45EB}">
      <dgm:prSet/>
      <dgm:spPr/>
      <dgm:t>
        <a:bodyPr/>
        <a:lstStyle/>
        <a:p>
          <a:pPr>
            <a:lnSpc>
              <a:spcPct val="150000"/>
            </a:lnSpc>
          </a:pPr>
          <a:endParaRPr lang="en-US" sz="4400">
            <a:latin typeface="Arial" panose="020B0604020202020204" pitchFamily="34" charset="0"/>
            <a:cs typeface="Arial" panose="020B0604020202020204" pitchFamily="34" charset="0"/>
          </a:endParaRPr>
        </a:p>
      </dgm:t>
    </dgm:pt>
    <dgm:pt modelId="{6DB34036-2A07-4214-BD39-F594D0EFDA67}" type="pres">
      <dgm:prSet presAssocID="{5B4AA9F8-869B-4641-9B33-FE994B1906D2}" presName="Name0" presStyleCnt="0">
        <dgm:presLayoutVars>
          <dgm:dir/>
          <dgm:animLvl val="lvl"/>
          <dgm:resizeHandles val="exact"/>
        </dgm:presLayoutVars>
      </dgm:prSet>
      <dgm:spPr/>
    </dgm:pt>
    <dgm:pt modelId="{19AB7EE5-3A60-4784-9BA1-ACB7F868E3ED}" type="pres">
      <dgm:prSet presAssocID="{E2406C7C-4CA7-4BC0-89E4-30A2DB502769}" presName="Name8" presStyleCnt="0"/>
      <dgm:spPr/>
    </dgm:pt>
    <dgm:pt modelId="{6C5249AA-8E96-4001-BA6F-44861021AFE3}" type="pres">
      <dgm:prSet presAssocID="{E2406C7C-4CA7-4BC0-89E4-30A2DB502769}" presName="level" presStyleLbl="node1" presStyleIdx="0" presStyleCnt="4">
        <dgm:presLayoutVars>
          <dgm:chMax val="1"/>
          <dgm:bulletEnabled val="1"/>
        </dgm:presLayoutVars>
      </dgm:prSet>
      <dgm:spPr/>
      <dgm:t>
        <a:bodyPr/>
        <a:lstStyle/>
        <a:p>
          <a:endParaRPr lang="en-US"/>
        </a:p>
      </dgm:t>
    </dgm:pt>
    <dgm:pt modelId="{7AF01019-12E7-4E15-A86F-887AEA030EC8}" type="pres">
      <dgm:prSet presAssocID="{E2406C7C-4CA7-4BC0-89E4-30A2DB502769}" presName="levelTx" presStyleLbl="revTx" presStyleIdx="0" presStyleCnt="0">
        <dgm:presLayoutVars>
          <dgm:chMax val="1"/>
          <dgm:bulletEnabled val="1"/>
        </dgm:presLayoutVars>
      </dgm:prSet>
      <dgm:spPr/>
      <dgm:t>
        <a:bodyPr/>
        <a:lstStyle/>
        <a:p>
          <a:endParaRPr lang="en-US"/>
        </a:p>
      </dgm:t>
    </dgm:pt>
    <dgm:pt modelId="{1790947D-5495-42FC-92EA-F74C0F374EA6}" type="pres">
      <dgm:prSet presAssocID="{E960D266-DC5D-4E90-A4F8-73089E0311E9}" presName="Name8" presStyleCnt="0"/>
      <dgm:spPr/>
    </dgm:pt>
    <dgm:pt modelId="{2733CE26-1FFA-4C43-AEC5-56B1183FE69F}" type="pres">
      <dgm:prSet presAssocID="{E960D266-DC5D-4E90-A4F8-73089E0311E9}" presName="level" presStyleLbl="node1" presStyleIdx="1" presStyleCnt="4">
        <dgm:presLayoutVars>
          <dgm:chMax val="1"/>
          <dgm:bulletEnabled val="1"/>
        </dgm:presLayoutVars>
      </dgm:prSet>
      <dgm:spPr/>
      <dgm:t>
        <a:bodyPr/>
        <a:lstStyle/>
        <a:p>
          <a:endParaRPr lang="en-US"/>
        </a:p>
      </dgm:t>
    </dgm:pt>
    <dgm:pt modelId="{40845DB0-491A-44C3-8FAA-93624A541D24}" type="pres">
      <dgm:prSet presAssocID="{E960D266-DC5D-4E90-A4F8-73089E0311E9}" presName="levelTx" presStyleLbl="revTx" presStyleIdx="0" presStyleCnt="0">
        <dgm:presLayoutVars>
          <dgm:chMax val="1"/>
          <dgm:bulletEnabled val="1"/>
        </dgm:presLayoutVars>
      </dgm:prSet>
      <dgm:spPr/>
      <dgm:t>
        <a:bodyPr/>
        <a:lstStyle/>
        <a:p>
          <a:endParaRPr lang="en-US"/>
        </a:p>
      </dgm:t>
    </dgm:pt>
    <dgm:pt modelId="{CE518C3F-5DCC-4F58-81DE-FBCDF0823667}" type="pres">
      <dgm:prSet presAssocID="{0A6ECCD5-7032-4F68-9592-BD6022303302}" presName="Name8" presStyleCnt="0"/>
      <dgm:spPr/>
    </dgm:pt>
    <dgm:pt modelId="{5F133D98-A0F9-4461-9CAB-E0E7D8DF9066}" type="pres">
      <dgm:prSet presAssocID="{0A6ECCD5-7032-4F68-9592-BD6022303302}" presName="level" presStyleLbl="node1" presStyleIdx="2" presStyleCnt="4">
        <dgm:presLayoutVars>
          <dgm:chMax val="1"/>
          <dgm:bulletEnabled val="1"/>
        </dgm:presLayoutVars>
      </dgm:prSet>
      <dgm:spPr/>
      <dgm:t>
        <a:bodyPr/>
        <a:lstStyle/>
        <a:p>
          <a:endParaRPr lang="en-US"/>
        </a:p>
      </dgm:t>
    </dgm:pt>
    <dgm:pt modelId="{16FE2001-A4FA-4DA4-A85A-5440B4CC9A5B}" type="pres">
      <dgm:prSet presAssocID="{0A6ECCD5-7032-4F68-9592-BD6022303302}" presName="levelTx" presStyleLbl="revTx" presStyleIdx="0" presStyleCnt="0">
        <dgm:presLayoutVars>
          <dgm:chMax val="1"/>
          <dgm:bulletEnabled val="1"/>
        </dgm:presLayoutVars>
      </dgm:prSet>
      <dgm:spPr/>
      <dgm:t>
        <a:bodyPr/>
        <a:lstStyle/>
        <a:p>
          <a:endParaRPr lang="en-US"/>
        </a:p>
      </dgm:t>
    </dgm:pt>
    <dgm:pt modelId="{B8DEDDC8-2D85-4407-AC0C-7ED3564830F0}" type="pres">
      <dgm:prSet presAssocID="{FE0B5222-6990-4198-B126-C2EF45F51C8C}" presName="Name8" presStyleCnt="0"/>
      <dgm:spPr/>
    </dgm:pt>
    <dgm:pt modelId="{E15A1173-EB61-459A-A617-34836C65C4E1}" type="pres">
      <dgm:prSet presAssocID="{FE0B5222-6990-4198-B126-C2EF45F51C8C}" presName="level" presStyleLbl="node1" presStyleIdx="3" presStyleCnt="4" custScaleX="50493" custScaleY="87407" custLinFactNeighborX="32754" custLinFactNeighborY="1672">
        <dgm:presLayoutVars>
          <dgm:chMax val="1"/>
          <dgm:bulletEnabled val="1"/>
        </dgm:presLayoutVars>
      </dgm:prSet>
      <dgm:spPr/>
      <dgm:t>
        <a:bodyPr/>
        <a:lstStyle/>
        <a:p>
          <a:endParaRPr lang="en-US"/>
        </a:p>
      </dgm:t>
    </dgm:pt>
    <dgm:pt modelId="{0A4B0986-1DCC-4BDD-A560-C6F3AF046CDE}" type="pres">
      <dgm:prSet presAssocID="{FE0B5222-6990-4198-B126-C2EF45F51C8C}" presName="levelTx" presStyleLbl="revTx" presStyleIdx="0" presStyleCnt="0">
        <dgm:presLayoutVars>
          <dgm:chMax val="1"/>
          <dgm:bulletEnabled val="1"/>
        </dgm:presLayoutVars>
      </dgm:prSet>
      <dgm:spPr/>
      <dgm:t>
        <a:bodyPr/>
        <a:lstStyle/>
        <a:p>
          <a:endParaRPr lang="en-US"/>
        </a:p>
      </dgm:t>
    </dgm:pt>
  </dgm:ptLst>
  <dgm:cxnLst>
    <dgm:cxn modelId="{AC13EC34-4039-427C-9787-4764CABCB3E3}" type="presOf" srcId="{E2406C7C-4CA7-4BC0-89E4-30A2DB502769}" destId="{7AF01019-12E7-4E15-A86F-887AEA030EC8}" srcOrd="1" destOrd="0" presId="urn:microsoft.com/office/officeart/2005/8/layout/pyramid1"/>
    <dgm:cxn modelId="{D241CCC6-B256-44CF-BE12-1A2CA7EA1322}" srcId="{5B4AA9F8-869B-4641-9B33-FE994B1906D2}" destId="{E960D266-DC5D-4E90-A4F8-73089E0311E9}" srcOrd="1" destOrd="0" parTransId="{9D4F0A8E-D8F3-4D82-9C19-A5072E8DAF9A}" sibTransId="{944D3192-FC09-4D24-937A-9F0FFD0A80F8}"/>
    <dgm:cxn modelId="{A877BA2A-87B8-4C78-B6B6-B70BE556DF12}" type="presOf" srcId="{0A6ECCD5-7032-4F68-9592-BD6022303302}" destId="{16FE2001-A4FA-4DA4-A85A-5440B4CC9A5B}" srcOrd="1" destOrd="0" presId="urn:microsoft.com/office/officeart/2005/8/layout/pyramid1"/>
    <dgm:cxn modelId="{043F2554-FD7D-4CE7-A001-7592BE3D31BE}" type="presOf" srcId="{E960D266-DC5D-4E90-A4F8-73089E0311E9}" destId="{40845DB0-491A-44C3-8FAA-93624A541D24}" srcOrd="1" destOrd="0" presId="urn:microsoft.com/office/officeart/2005/8/layout/pyramid1"/>
    <dgm:cxn modelId="{F68E3312-5274-486A-8715-CC43BD71F431}" type="presOf" srcId="{5B4AA9F8-869B-4641-9B33-FE994B1906D2}" destId="{6DB34036-2A07-4214-BD39-F594D0EFDA67}" srcOrd="0" destOrd="0" presId="urn:microsoft.com/office/officeart/2005/8/layout/pyramid1"/>
    <dgm:cxn modelId="{33D325B5-08B5-45E3-A93F-D8DFB8AF816D}" type="presOf" srcId="{0A6ECCD5-7032-4F68-9592-BD6022303302}" destId="{5F133D98-A0F9-4461-9CAB-E0E7D8DF9066}" srcOrd="0" destOrd="0" presId="urn:microsoft.com/office/officeart/2005/8/layout/pyramid1"/>
    <dgm:cxn modelId="{7281C6B2-3C12-4F20-A375-6E0FDD22995F}" type="presOf" srcId="{FE0B5222-6990-4198-B126-C2EF45F51C8C}" destId="{0A4B0986-1DCC-4BDD-A560-C6F3AF046CDE}" srcOrd="1" destOrd="0" presId="urn:microsoft.com/office/officeart/2005/8/layout/pyramid1"/>
    <dgm:cxn modelId="{FFEF39C5-E577-4B68-BBC9-96BE080FB22A}" srcId="{5B4AA9F8-869B-4641-9B33-FE994B1906D2}" destId="{FE0B5222-6990-4198-B126-C2EF45F51C8C}" srcOrd="3" destOrd="0" parTransId="{21B23AE6-71D4-4CE5-8ABB-9EA746F5213F}" sibTransId="{800010F1-7F69-4BFD-833E-37CB1E527391}"/>
    <dgm:cxn modelId="{C0A3AEEC-42E4-4AF5-BC35-9B60AD46B0B8}" srcId="{5B4AA9F8-869B-4641-9B33-FE994B1906D2}" destId="{E2406C7C-4CA7-4BC0-89E4-30A2DB502769}" srcOrd="0" destOrd="0" parTransId="{558ED536-8717-4AF6-AFE4-2A8CD6B0FEB4}" sibTransId="{6C46B223-5115-4E92-A314-EED1695DAC13}"/>
    <dgm:cxn modelId="{49FDE6C6-3812-465D-9541-185E974C5A08}" type="presOf" srcId="{FE0B5222-6990-4198-B126-C2EF45F51C8C}" destId="{E15A1173-EB61-459A-A617-34836C65C4E1}" srcOrd="0" destOrd="0" presId="urn:microsoft.com/office/officeart/2005/8/layout/pyramid1"/>
    <dgm:cxn modelId="{52A466C8-3202-423C-A81F-D7C3AC84C0D0}" type="presOf" srcId="{E960D266-DC5D-4E90-A4F8-73089E0311E9}" destId="{2733CE26-1FFA-4C43-AEC5-56B1183FE69F}" srcOrd="0" destOrd="0" presId="urn:microsoft.com/office/officeart/2005/8/layout/pyramid1"/>
    <dgm:cxn modelId="{3F9A09CC-32CC-4289-B48A-5ABC56EA8AE0}" type="presOf" srcId="{E2406C7C-4CA7-4BC0-89E4-30A2DB502769}" destId="{6C5249AA-8E96-4001-BA6F-44861021AFE3}" srcOrd="0" destOrd="0" presId="urn:microsoft.com/office/officeart/2005/8/layout/pyramid1"/>
    <dgm:cxn modelId="{38B326C1-B6F6-4C8F-BA79-F5FA260A45EB}" srcId="{5B4AA9F8-869B-4641-9B33-FE994B1906D2}" destId="{0A6ECCD5-7032-4F68-9592-BD6022303302}" srcOrd="2" destOrd="0" parTransId="{CCC41782-3B1D-4B85-9404-D9D1D96824EB}" sibTransId="{7EED862B-8059-41D1-87C1-FC4ABC8FC28C}"/>
    <dgm:cxn modelId="{E160A0A7-A16B-4BB2-A075-0A80558C7C52}" type="presParOf" srcId="{6DB34036-2A07-4214-BD39-F594D0EFDA67}" destId="{19AB7EE5-3A60-4784-9BA1-ACB7F868E3ED}" srcOrd="0" destOrd="0" presId="urn:microsoft.com/office/officeart/2005/8/layout/pyramid1"/>
    <dgm:cxn modelId="{F87B957C-AB37-4B80-80B2-B2D946B89154}" type="presParOf" srcId="{19AB7EE5-3A60-4784-9BA1-ACB7F868E3ED}" destId="{6C5249AA-8E96-4001-BA6F-44861021AFE3}" srcOrd="0" destOrd="0" presId="urn:microsoft.com/office/officeart/2005/8/layout/pyramid1"/>
    <dgm:cxn modelId="{59C660DF-B453-41D6-90B1-0AACB847AE0C}" type="presParOf" srcId="{19AB7EE5-3A60-4784-9BA1-ACB7F868E3ED}" destId="{7AF01019-12E7-4E15-A86F-887AEA030EC8}" srcOrd="1" destOrd="0" presId="urn:microsoft.com/office/officeart/2005/8/layout/pyramid1"/>
    <dgm:cxn modelId="{CBC62AD1-B06F-4EAC-900A-9533D6EC587B}" type="presParOf" srcId="{6DB34036-2A07-4214-BD39-F594D0EFDA67}" destId="{1790947D-5495-42FC-92EA-F74C0F374EA6}" srcOrd="1" destOrd="0" presId="urn:microsoft.com/office/officeart/2005/8/layout/pyramid1"/>
    <dgm:cxn modelId="{3148E268-BF42-4180-9950-CD4406744362}" type="presParOf" srcId="{1790947D-5495-42FC-92EA-F74C0F374EA6}" destId="{2733CE26-1FFA-4C43-AEC5-56B1183FE69F}" srcOrd="0" destOrd="0" presId="urn:microsoft.com/office/officeart/2005/8/layout/pyramid1"/>
    <dgm:cxn modelId="{992B2021-217C-428F-A7C3-42CA932F878B}" type="presParOf" srcId="{1790947D-5495-42FC-92EA-F74C0F374EA6}" destId="{40845DB0-491A-44C3-8FAA-93624A541D24}" srcOrd="1" destOrd="0" presId="urn:microsoft.com/office/officeart/2005/8/layout/pyramid1"/>
    <dgm:cxn modelId="{F5083FC2-0966-423C-A04C-CC60A3A8686D}" type="presParOf" srcId="{6DB34036-2A07-4214-BD39-F594D0EFDA67}" destId="{CE518C3F-5DCC-4F58-81DE-FBCDF0823667}" srcOrd="2" destOrd="0" presId="urn:microsoft.com/office/officeart/2005/8/layout/pyramid1"/>
    <dgm:cxn modelId="{A89D5A53-2302-43FF-AA5B-993E7456AF7F}" type="presParOf" srcId="{CE518C3F-5DCC-4F58-81DE-FBCDF0823667}" destId="{5F133D98-A0F9-4461-9CAB-E0E7D8DF9066}" srcOrd="0" destOrd="0" presId="urn:microsoft.com/office/officeart/2005/8/layout/pyramid1"/>
    <dgm:cxn modelId="{B620A84E-A97D-48FA-88B9-AE21BCF0C720}" type="presParOf" srcId="{CE518C3F-5DCC-4F58-81DE-FBCDF0823667}" destId="{16FE2001-A4FA-4DA4-A85A-5440B4CC9A5B}" srcOrd="1" destOrd="0" presId="urn:microsoft.com/office/officeart/2005/8/layout/pyramid1"/>
    <dgm:cxn modelId="{B73FDDA5-C70E-45E3-B1C7-5B213A11A1AC}" type="presParOf" srcId="{6DB34036-2A07-4214-BD39-F594D0EFDA67}" destId="{B8DEDDC8-2D85-4407-AC0C-7ED3564830F0}" srcOrd="3" destOrd="0" presId="urn:microsoft.com/office/officeart/2005/8/layout/pyramid1"/>
    <dgm:cxn modelId="{C5820633-1625-4354-A962-B671D90FB34F}" type="presParOf" srcId="{B8DEDDC8-2D85-4407-AC0C-7ED3564830F0}" destId="{E15A1173-EB61-459A-A617-34836C65C4E1}" srcOrd="0" destOrd="0" presId="urn:microsoft.com/office/officeart/2005/8/layout/pyramid1"/>
    <dgm:cxn modelId="{BEE37D16-8122-4CB6-B299-A4521A4AAA2B}" type="presParOf" srcId="{B8DEDDC8-2D85-4407-AC0C-7ED3564830F0}" destId="{0A4B0986-1DCC-4BDD-A560-C6F3AF046CD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5F888-D149-4DE5-9A00-0949613982C1}"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D9A3F-EF0D-4A0B-9B7E-AD50B03CDF86}" type="slidenum">
              <a:rPr lang="en-US" smtClean="0"/>
              <a:t>‹#›</a:t>
            </a:fld>
            <a:endParaRPr lang="en-US"/>
          </a:p>
        </p:txBody>
      </p:sp>
    </p:spTree>
    <p:extLst>
      <p:ext uri="{BB962C8B-B14F-4D97-AF65-F5344CB8AC3E}">
        <p14:creationId xmlns:p14="http://schemas.microsoft.com/office/powerpoint/2010/main" val="4080563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ED9A3F-EF0D-4A0B-9B7E-AD50B03CDF86}" type="slidenum">
              <a:rPr lang="en-US" smtClean="0"/>
              <a:t>24</a:t>
            </a:fld>
            <a:endParaRPr lang="en-US"/>
          </a:p>
        </p:txBody>
      </p:sp>
    </p:spTree>
    <p:extLst>
      <p:ext uri="{BB962C8B-B14F-4D97-AF65-F5344CB8AC3E}">
        <p14:creationId xmlns:p14="http://schemas.microsoft.com/office/powerpoint/2010/main" val="1087580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16.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5.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3.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1173795" y="2279331"/>
            <a:ext cx="15940407" cy="5728335"/>
            <a:chOff x="0" y="0"/>
            <a:chExt cx="18077267" cy="5197131"/>
          </a:xfrm>
        </p:grpSpPr>
        <p:sp>
          <p:nvSpPr>
            <p:cNvPr id="3" name="Freeform 3"/>
            <p:cNvSpPr/>
            <p:nvPr/>
          </p:nvSpPr>
          <p:spPr>
            <a:xfrm>
              <a:off x="0" y="0"/>
              <a:ext cx="17631497" cy="4751361"/>
            </a:xfrm>
            <a:custGeom>
              <a:avLst/>
              <a:gdLst/>
              <a:ahLst/>
              <a:cxnLst/>
              <a:rect l="l" t="t" r="r" b="b"/>
              <a:pathLst>
                <a:path w="17631497" h="4751361">
                  <a:moveTo>
                    <a:pt x="17630226" y="0"/>
                  </a:moveTo>
                  <a:lnTo>
                    <a:pt x="17631497" y="1270"/>
                  </a:lnTo>
                  <a:lnTo>
                    <a:pt x="17631497" y="0"/>
                  </a:lnTo>
                  <a:lnTo>
                    <a:pt x="17630226" y="0"/>
                  </a:lnTo>
                  <a:close/>
                  <a:moveTo>
                    <a:pt x="0" y="4750091"/>
                  </a:moveTo>
                  <a:lnTo>
                    <a:pt x="0" y="4751361"/>
                  </a:lnTo>
                  <a:lnTo>
                    <a:pt x="1270" y="4751361"/>
                  </a:lnTo>
                  <a:lnTo>
                    <a:pt x="0" y="4750091"/>
                  </a:lnTo>
                  <a:close/>
                </a:path>
              </a:pathLst>
            </a:custGeom>
            <a:solidFill>
              <a:srgbClr val="F9F7DC"/>
            </a:solidFill>
          </p:spPr>
        </p:sp>
        <p:sp>
          <p:nvSpPr>
            <p:cNvPr id="4" name="Freeform 4"/>
            <p:cNvSpPr/>
            <p:nvPr/>
          </p:nvSpPr>
          <p:spPr>
            <a:xfrm>
              <a:off x="0" y="0"/>
              <a:ext cx="18077267" cy="5197132"/>
            </a:xfrm>
            <a:custGeom>
              <a:avLst/>
              <a:gdLst/>
              <a:ahLst/>
              <a:cxnLst/>
              <a:rect l="l" t="t" r="r" b="b"/>
              <a:pathLst>
                <a:path w="18077267" h="5197132">
                  <a:moveTo>
                    <a:pt x="18077267" y="447040"/>
                  </a:moveTo>
                  <a:lnTo>
                    <a:pt x="18077267" y="4751362"/>
                  </a:lnTo>
                  <a:lnTo>
                    <a:pt x="17630226" y="5197132"/>
                  </a:lnTo>
                  <a:lnTo>
                    <a:pt x="475169" y="5197132"/>
                  </a:lnTo>
                  <a:lnTo>
                    <a:pt x="1270" y="4751362"/>
                  </a:lnTo>
                  <a:lnTo>
                    <a:pt x="0" y="4750091"/>
                  </a:lnTo>
                  <a:lnTo>
                    <a:pt x="0" y="447040"/>
                  </a:lnTo>
                  <a:lnTo>
                    <a:pt x="475169" y="0"/>
                  </a:lnTo>
                  <a:lnTo>
                    <a:pt x="17630228" y="0"/>
                  </a:lnTo>
                  <a:lnTo>
                    <a:pt x="17631497" y="1270"/>
                  </a:lnTo>
                  <a:lnTo>
                    <a:pt x="18077267" y="447040"/>
                  </a:lnTo>
                  <a:close/>
                </a:path>
              </a:pathLst>
            </a:custGeom>
            <a:solidFill>
              <a:srgbClr val="F9F7DC"/>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5067">
            <a:off x="-201203" y="1250631"/>
            <a:ext cx="3536156" cy="20574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82800" y="6360977"/>
            <a:ext cx="3236728" cy="3416891"/>
          </a:xfrm>
          <a:prstGeom prst="rect">
            <a:avLst/>
          </a:prstGeom>
        </p:spPr>
      </p:pic>
      <p:sp>
        <p:nvSpPr>
          <p:cNvPr id="8" name="TextBox 2">
            <a:extLst>
              <a:ext uri="{FF2B5EF4-FFF2-40B4-BE49-F238E27FC236}">
                <a16:creationId xmlns:a16="http://schemas.microsoft.com/office/drawing/2014/main" xmlns="" id="{80D0254D-90DB-4097-948D-F3E7D85E7304}"/>
              </a:ext>
            </a:extLst>
          </p:cNvPr>
          <p:cNvSpPr txBox="1"/>
          <p:nvPr/>
        </p:nvSpPr>
        <p:spPr>
          <a:xfrm>
            <a:off x="1284260" y="3410909"/>
            <a:ext cx="15719475"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4035778195"/>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23" name="Rectangle: Rounded Corners 22">
            <a:extLst>
              <a:ext uri="{FF2B5EF4-FFF2-40B4-BE49-F238E27FC236}">
                <a16:creationId xmlns:a16="http://schemas.microsoft.com/office/drawing/2014/main" xmlns="" id="{7933E707-1160-FBAA-14BB-76E2B88D5CAE}"/>
              </a:ext>
            </a:extLst>
          </p:cNvPr>
          <p:cNvSpPr/>
          <p:nvPr/>
        </p:nvSpPr>
        <p:spPr>
          <a:xfrm>
            <a:off x="6857998" y="723900"/>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Hoàng đế</a:t>
            </a:r>
          </a:p>
        </p:txBody>
      </p:sp>
      <p:grpSp>
        <p:nvGrpSpPr>
          <p:cNvPr id="30" name="Group 29">
            <a:extLst>
              <a:ext uri="{FF2B5EF4-FFF2-40B4-BE49-F238E27FC236}">
                <a16:creationId xmlns:a16="http://schemas.microsoft.com/office/drawing/2014/main" xmlns="" id="{84661C43-75A7-07C6-363F-8063012B24A7}"/>
              </a:ext>
            </a:extLst>
          </p:cNvPr>
          <p:cNvGrpSpPr/>
          <p:nvPr/>
        </p:nvGrpSpPr>
        <p:grpSpPr>
          <a:xfrm>
            <a:off x="4927282" y="1997439"/>
            <a:ext cx="8788718" cy="1393461"/>
            <a:chOff x="1828800" y="2019300"/>
            <a:chExt cx="14175698" cy="1393461"/>
          </a:xfrm>
        </p:grpSpPr>
        <p:cxnSp>
          <p:nvCxnSpPr>
            <p:cNvPr id="25" name="Straight Connector 24">
              <a:extLst>
                <a:ext uri="{FF2B5EF4-FFF2-40B4-BE49-F238E27FC236}">
                  <a16:creationId xmlns:a16="http://schemas.microsoft.com/office/drawing/2014/main" xmlns="" id="{750C6B73-3920-FB96-15F2-E983DDB12FFA}"/>
                </a:ext>
              </a:extLst>
            </p:cNvPr>
            <p:cNvCxnSpPr>
              <a:stCxn id="23" idx="2"/>
            </p:cNvCxnSpPr>
            <p:nvPr/>
          </p:nvCxnSpPr>
          <p:spPr>
            <a:xfrm>
              <a:off x="9143998" y="2019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D41A414-2D3E-36D0-0663-D73AEB41EBD7}"/>
                </a:ext>
              </a:extLst>
            </p:cNvPr>
            <p:cNvCxnSpPr/>
            <p:nvPr/>
          </p:nvCxnSpPr>
          <p:spPr>
            <a:xfrm>
              <a:off x="1828800" y="2726961"/>
              <a:ext cx="14173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A9BFFC98-1563-2E83-4246-616875DFDE7B}"/>
                </a:ext>
              </a:extLst>
            </p:cNvPr>
            <p:cNvCxnSpPr/>
            <p:nvPr/>
          </p:nvCxnSpPr>
          <p:spPr>
            <a:xfrm>
              <a:off x="1828800" y="2726961"/>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9BDBDE-5CFD-A61B-F177-3F2BDC98F7DF}"/>
                </a:ext>
              </a:extLst>
            </p:cNvPr>
            <p:cNvCxnSpPr/>
            <p:nvPr/>
          </p:nvCxnSpPr>
          <p:spPr>
            <a:xfrm>
              <a:off x="16004498" y="2726961"/>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Rectangle: Rounded Corners 30">
            <a:extLst>
              <a:ext uri="{FF2B5EF4-FFF2-40B4-BE49-F238E27FC236}">
                <a16:creationId xmlns:a16="http://schemas.microsoft.com/office/drawing/2014/main" xmlns="" id="{E9BDB285-27CF-1A50-A8A1-E6CA93D434F7}"/>
              </a:ext>
            </a:extLst>
          </p:cNvPr>
          <p:cNvSpPr/>
          <p:nvPr/>
        </p:nvSpPr>
        <p:spPr>
          <a:xfrm>
            <a:off x="2641282" y="3348428"/>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Trung ương</a:t>
            </a:r>
          </a:p>
        </p:txBody>
      </p:sp>
      <p:sp>
        <p:nvSpPr>
          <p:cNvPr id="32" name="Rectangle: Rounded Corners 31">
            <a:extLst>
              <a:ext uri="{FF2B5EF4-FFF2-40B4-BE49-F238E27FC236}">
                <a16:creationId xmlns:a16="http://schemas.microsoft.com/office/drawing/2014/main" xmlns="" id="{18AF9632-66EF-9C1F-DD6A-193B27E6107F}"/>
              </a:ext>
            </a:extLst>
          </p:cNvPr>
          <p:cNvSpPr/>
          <p:nvPr/>
        </p:nvSpPr>
        <p:spPr>
          <a:xfrm>
            <a:off x="11428308" y="3318840"/>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Địa phương</a:t>
            </a:r>
          </a:p>
        </p:txBody>
      </p:sp>
      <p:grpSp>
        <p:nvGrpSpPr>
          <p:cNvPr id="33" name="Group 32">
            <a:extLst>
              <a:ext uri="{FF2B5EF4-FFF2-40B4-BE49-F238E27FC236}">
                <a16:creationId xmlns:a16="http://schemas.microsoft.com/office/drawing/2014/main" xmlns="" id="{8F6F42ED-7548-80A4-193B-CC2501169B88}"/>
              </a:ext>
            </a:extLst>
          </p:cNvPr>
          <p:cNvGrpSpPr/>
          <p:nvPr/>
        </p:nvGrpSpPr>
        <p:grpSpPr>
          <a:xfrm>
            <a:off x="2137348" y="4636101"/>
            <a:ext cx="5406451" cy="1371600"/>
            <a:chOff x="1828800" y="2247900"/>
            <a:chExt cx="14175698" cy="1371600"/>
          </a:xfrm>
        </p:grpSpPr>
        <p:cxnSp>
          <p:nvCxnSpPr>
            <p:cNvPr id="34" name="Straight Connector 33">
              <a:extLst>
                <a:ext uri="{FF2B5EF4-FFF2-40B4-BE49-F238E27FC236}">
                  <a16:creationId xmlns:a16="http://schemas.microsoft.com/office/drawing/2014/main" xmlns="" id="{CF769435-A699-5542-78F6-039BABABE5B7}"/>
                </a:ext>
              </a:extLst>
            </p:cNvPr>
            <p:cNvCxnSpPr>
              <a:cxnSpLocks/>
            </p:cNvCxnSpPr>
            <p:nvPr/>
          </p:nvCxnSpPr>
          <p:spPr>
            <a:xfrm>
              <a:off x="9143999" y="2247900"/>
              <a:ext cx="0" cy="1371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4DB31C9-12E0-03DA-D914-788EEF3131C3}"/>
                </a:ext>
              </a:extLst>
            </p:cNvPr>
            <p:cNvCxnSpPr/>
            <p:nvPr/>
          </p:nvCxnSpPr>
          <p:spPr>
            <a:xfrm>
              <a:off x="1828800" y="2933700"/>
              <a:ext cx="14173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53B302F9-77E4-D931-7B07-B1F10BB5057D}"/>
                </a:ext>
              </a:extLst>
            </p:cNvPr>
            <p:cNvCxnSpPr/>
            <p:nvPr/>
          </p:nvCxnSpPr>
          <p:spPr>
            <a:xfrm>
              <a:off x="1828800" y="29337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4441B81-7E09-A24C-CF35-70B47DFF965E}"/>
                </a:ext>
              </a:extLst>
            </p:cNvPr>
            <p:cNvCxnSpPr/>
            <p:nvPr/>
          </p:nvCxnSpPr>
          <p:spPr>
            <a:xfrm>
              <a:off x="16004498" y="29337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Rectangle: Rounded Corners 39">
            <a:extLst>
              <a:ext uri="{FF2B5EF4-FFF2-40B4-BE49-F238E27FC236}">
                <a16:creationId xmlns:a16="http://schemas.microsoft.com/office/drawing/2014/main" xmlns="" id="{042A5F8E-8C33-0152-59A7-8C09E2FB0BD6}"/>
              </a:ext>
            </a:extLst>
          </p:cNvPr>
          <p:cNvSpPr/>
          <p:nvPr/>
        </p:nvSpPr>
        <p:spPr>
          <a:xfrm>
            <a:off x="871087" y="5977720"/>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Ban văn</a:t>
            </a:r>
          </a:p>
        </p:txBody>
      </p:sp>
      <p:sp>
        <p:nvSpPr>
          <p:cNvPr id="41" name="Rectangle: Rounded Corners 40">
            <a:extLst>
              <a:ext uri="{FF2B5EF4-FFF2-40B4-BE49-F238E27FC236}">
                <a16:creationId xmlns:a16="http://schemas.microsoft.com/office/drawing/2014/main" xmlns="" id="{53F439F9-AB63-985C-BB47-85CCFFE4FB57}"/>
              </a:ext>
            </a:extLst>
          </p:cNvPr>
          <p:cNvSpPr/>
          <p:nvPr/>
        </p:nvSpPr>
        <p:spPr>
          <a:xfrm>
            <a:off x="3533873" y="5977719"/>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Ban võ</a:t>
            </a:r>
          </a:p>
        </p:txBody>
      </p:sp>
      <p:sp>
        <p:nvSpPr>
          <p:cNvPr id="42" name="Rectangle: Rounded Corners 41">
            <a:extLst>
              <a:ext uri="{FF2B5EF4-FFF2-40B4-BE49-F238E27FC236}">
                <a16:creationId xmlns:a16="http://schemas.microsoft.com/office/drawing/2014/main" xmlns="" id="{6D6D1E14-E70F-1803-6A20-252AFFA79D0C}"/>
              </a:ext>
            </a:extLst>
          </p:cNvPr>
          <p:cNvSpPr/>
          <p:nvPr/>
        </p:nvSpPr>
        <p:spPr>
          <a:xfrm>
            <a:off x="6196659" y="5977718"/>
            <a:ext cx="2532524" cy="1295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Cao tăng</a:t>
            </a:r>
          </a:p>
        </p:txBody>
      </p:sp>
      <p:sp>
        <p:nvSpPr>
          <p:cNvPr id="43" name="Rectangle: Rounded Corners 42">
            <a:extLst>
              <a:ext uri="{FF2B5EF4-FFF2-40B4-BE49-F238E27FC236}">
                <a16:creationId xmlns:a16="http://schemas.microsoft.com/office/drawing/2014/main" xmlns="" id="{B04340A3-2D2B-3D56-1DE1-BD8201F9F40F}"/>
              </a:ext>
            </a:extLst>
          </p:cNvPr>
          <p:cNvSpPr/>
          <p:nvPr/>
        </p:nvSpPr>
        <p:spPr>
          <a:xfrm>
            <a:off x="11428308" y="4950964"/>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Đạo</a:t>
            </a:r>
          </a:p>
        </p:txBody>
      </p:sp>
      <p:sp>
        <p:nvSpPr>
          <p:cNvPr id="44" name="Rectangle: Rounded Corners 43">
            <a:extLst>
              <a:ext uri="{FF2B5EF4-FFF2-40B4-BE49-F238E27FC236}">
                <a16:creationId xmlns:a16="http://schemas.microsoft.com/office/drawing/2014/main" xmlns="" id="{79385B95-F021-0FD0-B461-616CFCBC5ED3}"/>
              </a:ext>
            </a:extLst>
          </p:cNvPr>
          <p:cNvSpPr/>
          <p:nvPr/>
        </p:nvSpPr>
        <p:spPr>
          <a:xfrm>
            <a:off x="11428308" y="6583088"/>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Giáp</a:t>
            </a:r>
          </a:p>
        </p:txBody>
      </p:sp>
      <p:sp>
        <p:nvSpPr>
          <p:cNvPr id="45" name="Rectangle: Rounded Corners 44">
            <a:extLst>
              <a:ext uri="{FF2B5EF4-FFF2-40B4-BE49-F238E27FC236}">
                <a16:creationId xmlns:a16="http://schemas.microsoft.com/office/drawing/2014/main" xmlns="" id="{F5155788-828B-F82A-BFE4-4F9607F0F9EF}"/>
              </a:ext>
            </a:extLst>
          </p:cNvPr>
          <p:cNvSpPr/>
          <p:nvPr/>
        </p:nvSpPr>
        <p:spPr>
          <a:xfrm>
            <a:off x="11428308" y="8215212"/>
            <a:ext cx="45720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Xã</a:t>
            </a:r>
          </a:p>
        </p:txBody>
      </p:sp>
      <p:cxnSp>
        <p:nvCxnSpPr>
          <p:cNvPr id="46" name="Straight Connector 45">
            <a:extLst>
              <a:ext uri="{FF2B5EF4-FFF2-40B4-BE49-F238E27FC236}">
                <a16:creationId xmlns:a16="http://schemas.microsoft.com/office/drawing/2014/main" xmlns="" id="{57FA312C-5F26-058C-A5DD-CF307D52AD07}"/>
              </a:ext>
            </a:extLst>
          </p:cNvPr>
          <p:cNvCxnSpPr>
            <a:cxnSpLocks/>
            <a:endCxn id="43" idx="0"/>
          </p:cNvCxnSpPr>
          <p:nvPr/>
        </p:nvCxnSpPr>
        <p:spPr>
          <a:xfrm>
            <a:off x="13714308" y="4608064"/>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5195F0E2-4D0F-B1C5-C819-E1C2CDE96702}"/>
              </a:ext>
            </a:extLst>
          </p:cNvPr>
          <p:cNvCxnSpPr>
            <a:cxnSpLocks/>
            <a:endCxn id="44" idx="0"/>
          </p:cNvCxnSpPr>
          <p:nvPr/>
        </p:nvCxnSpPr>
        <p:spPr>
          <a:xfrm>
            <a:off x="13714308" y="6240188"/>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0FB8C09-CBDE-7168-616C-883DAD992B51}"/>
              </a:ext>
            </a:extLst>
          </p:cNvPr>
          <p:cNvCxnSpPr>
            <a:cxnSpLocks/>
          </p:cNvCxnSpPr>
          <p:nvPr/>
        </p:nvCxnSpPr>
        <p:spPr>
          <a:xfrm>
            <a:off x="13734387" y="7872312"/>
            <a:ext cx="0" cy="3429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randombar(horizontal)">
                                      <p:cBhvr>
                                        <p:cTn id="30" dur="500"/>
                                        <p:tgtEl>
                                          <p:spTgt spid="4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randombar(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up)">
                                      <p:cBhvr>
                                        <p:cTn id="56" dur="500"/>
                                        <p:tgtEl>
                                          <p:spTgt spid="50"/>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randombar(horizontal)">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2"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5" name="Picture 5">
            <a:extLst>
              <a:ext uri="{FF2B5EF4-FFF2-40B4-BE49-F238E27FC236}">
                <a16:creationId xmlns:a16="http://schemas.microsoft.com/office/drawing/2014/main" xmlns="" id="{C14EA075-B630-5E3D-2DBF-35B8AFBECB9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5067">
            <a:off x="-647123" y="-34701"/>
            <a:ext cx="3536156" cy="2057400"/>
          </a:xfrm>
          <a:prstGeom prst="rect">
            <a:avLst/>
          </a:prstGeom>
        </p:spPr>
      </p:pic>
      <p:sp>
        <p:nvSpPr>
          <p:cNvPr id="6" name="TextBox 5">
            <a:extLst>
              <a:ext uri="{FF2B5EF4-FFF2-40B4-BE49-F238E27FC236}">
                <a16:creationId xmlns:a16="http://schemas.microsoft.com/office/drawing/2014/main" xmlns="" id="{DF5CDFC2-66C1-E940-EE04-2BD4837B2F8C}"/>
              </a:ext>
            </a:extLst>
          </p:cNvPr>
          <p:cNvSpPr txBox="1"/>
          <p:nvPr/>
        </p:nvSpPr>
        <p:spPr>
          <a:xfrm>
            <a:off x="6018028" y="66865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Việc làm</a:t>
            </a:r>
            <a:endParaRPr lang="en-US" sz="4800" b="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1CA792C0-A387-93BB-13AE-F351EF7E8D9C}"/>
              </a:ext>
            </a:extLst>
          </p:cNvPr>
          <p:cNvSpPr txBox="1"/>
          <p:nvPr/>
        </p:nvSpPr>
        <p:spPr>
          <a:xfrm>
            <a:off x="990601" y="2247900"/>
            <a:ext cx="8458200" cy="6650860"/>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P</a:t>
            </a:r>
            <a:r>
              <a:rPr lang="vi-VN" sz="3600">
                <a:solidFill>
                  <a:srgbClr val="000000"/>
                </a:solidFill>
                <a:latin typeface="Arial" panose="020B0604020202020204" pitchFamily="34" charset="0"/>
                <a:ea typeface="Noto Sans Symbols"/>
                <a:cs typeface="Arial" panose="020B0604020202020204" pitchFamily="34" charset="0"/>
              </a:rPr>
              <a:t>hong vương cho các hoàng tử</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ử tướng lĩnh thân cận nắm giữ chức vụ chủ chốt</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ho đúc tiền để lưu hành trong nước.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Xử phạt nghiêm khắc những người phạm tội nặng.</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T</a:t>
            </a:r>
            <a:r>
              <a:rPr lang="vi-VN" sz="3600">
                <a:solidFill>
                  <a:srgbClr val="000000"/>
                </a:solidFill>
                <a:latin typeface="Arial" panose="020B0604020202020204" pitchFamily="34" charset="0"/>
                <a:ea typeface="Noto Sans Symbols"/>
                <a:cs typeface="Arial" panose="020B0604020202020204" pitchFamily="34" charset="0"/>
              </a:rPr>
              <a:t>ổ chức quân đội gồm 10 đạo</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S</a:t>
            </a:r>
            <a:r>
              <a:rPr lang="vi-VN" sz="3600">
                <a:solidFill>
                  <a:srgbClr val="000000"/>
                </a:solidFill>
                <a:latin typeface="Arial" panose="020B0604020202020204" pitchFamily="34" charset="0"/>
                <a:ea typeface="Noto Sans Symbols"/>
                <a:cs typeface="Arial" panose="020B0604020202020204" pitchFamily="34" charset="0"/>
              </a:rPr>
              <a:t>ai sứ sang giao hảo với nhà Tống.</a:t>
            </a:r>
          </a:p>
        </p:txBody>
      </p:sp>
      <p:grpSp>
        <p:nvGrpSpPr>
          <p:cNvPr id="12" name="Group 11">
            <a:extLst>
              <a:ext uri="{FF2B5EF4-FFF2-40B4-BE49-F238E27FC236}">
                <a16:creationId xmlns:a16="http://schemas.microsoft.com/office/drawing/2014/main" xmlns="" id="{AA1D09EA-1BDA-13D9-E8CA-DA041E442B0C}"/>
              </a:ext>
            </a:extLst>
          </p:cNvPr>
          <p:cNvGrpSpPr/>
          <p:nvPr/>
        </p:nvGrpSpPr>
        <p:grpSpPr>
          <a:xfrm>
            <a:off x="9926798" y="640043"/>
            <a:ext cx="7697596" cy="8978306"/>
            <a:chOff x="9926798" y="640043"/>
            <a:chExt cx="7697596" cy="8978306"/>
          </a:xfrm>
        </p:grpSpPr>
        <p:pic>
          <p:nvPicPr>
            <p:cNvPr id="9" name="Picture 8" descr="A picture containing blue, wheel, enamel, set&#10;&#10;Description automatically generated">
              <a:extLst>
                <a:ext uri="{FF2B5EF4-FFF2-40B4-BE49-F238E27FC236}">
                  <a16:creationId xmlns:a16="http://schemas.microsoft.com/office/drawing/2014/main" xmlns="" id="{8520C9D5-6EDC-8884-9C66-BAEEDC06B1FB}"/>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12837912" y="640043"/>
              <a:ext cx="4489428" cy="4503457"/>
            </a:xfrm>
            <a:prstGeom prst="rect">
              <a:avLst/>
            </a:prstGeom>
          </p:spPr>
        </p:pic>
        <p:pic>
          <p:nvPicPr>
            <p:cNvPr id="10" name="Picture 9" descr="A picture containing blue, wheel, enamel, set&#10;&#10;Description automatically generated">
              <a:extLst>
                <a:ext uri="{FF2B5EF4-FFF2-40B4-BE49-F238E27FC236}">
                  <a16:creationId xmlns:a16="http://schemas.microsoft.com/office/drawing/2014/main" xmlns="" id="{C65BA7CD-BCB9-BDE5-A0C7-4465358BFBDD}"/>
                </a:ext>
              </a:extLst>
            </p:cNvPr>
            <p:cNvPicPr>
              <a:picLocks noChangeAspect="1"/>
            </p:cNvPicPr>
            <p:nvPr/>
          </p:nvPicPr>
          <p:blipFill rotWithShape="1">
            <a:blip r:embed="rId4">
              <a:extLst>
                <a:ext uri="{28A0092B-C50C-407E-A947-70E740481C1C}">
                  <a14:useLocalDpi xmlns:a14="http://schemas.microsoft.com/office/drawing/2010/main" val="0"/>
                </a:ext>
              </a:extLst>
            </a:blip>
            <a:srcRect l="50071" t="-483" r="-71" b="483"/>
            <a:stretch/>
          </p:blipFill>
          <p:spPr>
            <a:xfrm>
              <a:off x="9926798" y="5114892"/>
              <a:ext cx="4489428" cy="4503457"/>
            </a:xfrm>
            <a:prstGeom prst="rect">
              <a:avLst/>
            </a:prstGeom>
          </p:spPr>
        </p:pic>
        <p:sp>
          <p:nvSpPr>
            <p:cNvPr id="11" name="TextBox 10">
              <a:extLst>
                <a:ext uri="{FF2B5EF4-FFF2-40B4-BE49-F238E27FC236}">
                  <a16:creationId xmlns:a16="http://schemas.microsoft.com/office/drawing/2014/main" xmlns="" id="{65644843-C0D4-AD98-0436-2C965BF7DF18}"/>
                </a:ext>
              </a:extLst>
            </p:cNvPr>
            <p:cNvSpPr txBox="1"/>
            <p:nvPr/>
          </p:nvSpPr>
          <p:spPr>
            <a:xfrm>
              <a:off x="14396292" y="6363932"/>
              <a:ext cx="3228102" cy="3254417"/>
            </a:xfrm>
            <a:prstGeom prst="rect">
              <a:avLst/>
            </a:prstGeom>
            <a:noFill/>
          </p:spPr>
          <p:txBody>
            <a:bodyPr wrap="square">
              <a:spAutoFit/>
            </a:bodyPr>
            <a:lstStyle/>
            <a:p>
              <a:pPr algn="ctr">
                <a:lnSpc>
                  <a:spcPct val="150000"/>
                </a:lnSpc>
              </a:pPr>
              <a:r>
                <a:rPr lang="vi-VN" sz="2800">
                  <a:solidFill>
                    <a:srgbClr val="000000"/>
                  </a:solidFill>
                  <a:latin typeface="Arial" panose="020B0604020202020204" pitchFamily="34" charset="0"/>
                  <a:ea typeface="Calibri" panose="020F0502020204030204" pitchFamily="34" charset="0"/>
                  <a:cs typeface="Arial" panose="020B0604020202020204" pitchFamily="34" charset="0"/>
                </a:rPr>
                <a:t>Tiền Thái Bình hưng bảo</a:t>
              </a: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 – đồng tiền đầu tiên của Việt Nam do nhà Đinh đúc thành.</a:t>
              </a:r>
              <a:endParaRPr lang="en-US" sz="2800"/>
            </a:p>
          </p:txBody>
        </p:sp>
      </p:grpSp>
    </p:spTree>
    <p:extLst>
      <p:ext uri="{BB962C8B-B14F-4D97-AF65-F5344CB8AC3E}">
        <p14:creationId xmlns:p14="http://schemas.microsoft.com/office/powerpoint/2010/main" val="1917093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5" name="Picture 5">
            <a:extLst>
              <a:ext uri="{FF2B5EF4-FFF2-40B4-BE49-F238E27FC236}">
                <a16:creationId xmlns:a16="http://schemas.microsoft.com/office/drawing/2014/main" xmlns="" id="{C14EA075-B630-5E3D-2DBF-35B8AFBECB9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5067">
            <a:off x="-647123" y="-34701"/>
            <a:ext cx="3536156" cy="2057400"/>
          </a:xfrm>
          <a:prstGeom prst="rect">
            <a:avLst/>
          </a:prstGeom>
        </p:spPr>
      </p:pic>
      <p:sp>
        <p:nvSpPr>
          <p:cNvPr id="6" name="TextBox 5">
            <a:extLst>
              <a:ext uri="{FF2B5EF4-FFF2-40B4-BE49-F238E27FC236}">
                <a16:creationId xmlns:a16="http://schemas.microsoft.com/office/drawing/2014/main" xmlns="" id="{DF5CDFC2-66C1-E940-EE04-2BD4837B2F8C}"/>
              </a:ext>
            </a:extLst>
          </p:cNvPr>
          <p:cNvSpPr txBox="1"/>
          <p:nvPr/>
        </p:nvSpPr>
        <p:spPr>
          <a:xfrm>
            <a:off x="6879085" y="990368"/>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Nhận xét</a:t>
            </a:r>
            <a:endParaRPr lang="en-US" sz="4800" b="1" dirty="0">
              <a:solidFill>
                <a:srgbClr val="C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1CA792C0-A387-93BB-13AE-F351EF7E8D9C}"/>
              </a:ext>
            </a:extLst>
          </p:cNvPr>
          <p:cNvSpPr txBox="1"/>
          <p:nvPr/>
        </p:nvSpPr>
        <p:spPr>
          <a:xfrm>
            <a:off x="977485" y="2537156"/>
            <a:ext cx="8458200" cy="580665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Tổ chức chính quyền khá quy củ với nhiều cấp hành chính</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Hoàng đế là người đứng đầu có quyền lực cao nhất. </a:t>
            </a:r>
            <a:endParaRPr lang="en-US" sz="36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Việc làm của vua Đinh đã k</a:t>
            </a:r>
            <a:r>
              <a:rPr lang="vi-VN" sz="3600">
                <a:solidFill>
                  <a:srgbClr val="000000"/>
                </a:solidFill>
                <a:latin typeface="Arial" panose="020B0604020202020204" pitchFamily="34" charset="0"/>
                <a:ea typeface="Noto Sans Symbols"/>
                <a:cs typeface="Arial" panose="020B0604020202020204" pitchFamily="34" charset="0"/>
              </a:rPr>
              <a:t>hẳng định chủ quyền quốc gia dân tộc so với thời Ngô Quyền.</a:t>
            </a:r>
          </a:p>
        </p:txBody>
      </p:sp>
      <p:grpSp>
        <p:nvGrpSpPr>
          <p:cNvPr id="12" name="Group 11">
            <a:extLst>
              <a:ext uri="{FF2B5EF4-FFF2-40B4-BE49-F238E27FC236}">
                <a16:creationId xmlns:a16="http://schemas.microsoft.com/office/drawing/2014/main" xmlns="" id="{AA1D09EA-1BDA-13D9-E8CA-DA041E442B0C}"/>
              </a:ext>
            </a:extLst>
          </p:cNvPr>
          <p:cNvGrpSpPr/>
          <p:nvPr/>
        </p:nvGrpSpPr>
        <p:grpSpPr>
          <a:xfrm>
            <a:off x="9743449" y="2491336"/>
            <a:ext cx="7697947" cy="6505815"/>
            <a:chOff x="9707223" y="2240172"/>
            <a:chExt cx="7697947" cy="6505815"/>
          </a:xfrm>
        </p:grpSpPr>
        <p:pic>
          <p:nvPicPr>
            <p:cNvPr id="9" name="Picture 8">
              <a:extLst>
                <a:ext uri="{FF2B5EF4-FFF2-40B4-BE49-F238E27FC236}">
                  <a16:creationId xmlns:a16="http://schemas.microsoft.com/office/drawing/2014/main" xmlns="" id="{8520C9D5-6EDC-8884-9C66-BAEEDC06B1FB}"/>
                </a:ext>
              </a:extLst>
            </p:cNvPr>
            <p:cNvPicPr>
              <a:picLocks noChangeAspect="1"/>
            </p:cNvPicPr>
            <p:nvPr/>
          </p:nvPicPr>
          <p:blipFill rotWithShape="1">
            <a:blip r:embed="rId4">
              <a:extLst>
                <a:ext uri="{28A0092B-C50C-407E-A947-70E740481C1C}">
                  <a14:useLocalDpi xmlns:a14="http://schemas.microsoft.com/office/drawing/2010/main" val="0"/>
                </a:ext>
              </a:extLst>
            </a:blip>
            <a:srcRect l="459" r="-816"/>
            <a:stretch/>
          </p:blipFill>
          <p:spPr>
            <a:xfrm>
              <a:off x="9707223" y="2240172"/>
              <a:ext cx="7697947" cy="5111825"/>
            </a:xfrm>
            <a:prstGeom prst="rect">
              <a:avLst/>
            </a:prstGeom>
          </p:spPr>
        </p:pic>
        <p:sp>
          <p:nvSpPr>
            <p:cNvPr id="11" name="TextBox 10">
              <a:extLst>
                <a:ext uri="{FF2B5EF4-FFF2-40B4-BE49-F238E27FC236}">
                  <a16:creationId xmlns:a16="http://schemas.microsoft.com/office/drawing/2014/main" xmlns="" id="{65644843-C0D4-AD98-0436-2C965BF7DF18}"/>
                </a:ext>
              </a:extLst>
            </p:cNvPr>
            <p:cNvSpPr txBox="1"/>
            <p:nvPr/>
          </p:nvSpPr>
          <p:spPr>
            <a:xfrm>
              <a:off x="10440666" y="7430562"/>
              <a:ext cx="6270594" cy="1315425"/>
            </a:xfrm>
            <a:prstGeom prst="rect">
              <a:avLst/>
            </a:prstGeom>
            <a:noFill/>
          </p:spPr>
          <p:txBody>
            <a:bodyPr wrap="square">
              <a:spAutoFit/>
            </a:bodyPr>
            <a:lstStyle/>
            <a:p>
              <a:pPr algn="ctr">
                <a:lnSpc>
                  <a:spcPct val="150000"/>
                </a:lnSpc>
              </a:pPr>
              <a:r>
                <a:rPr lang="en-US" sz="2800">
                  <a:solidFill>
                    <a:srgbClr val="000000"/>
                  </a:solidFill>
                  <a:latin typeface="Arial" panose="020B0604020202020204" pitchFamily="34" charset="0"/>
                  <a:cs typeface="Arial" panose="020B0604020202020204" pitchFamily="34" charset="0"/>
                </a:rPr>
                <a:t>Đền thờ vua Đinh Tiên Hoàng ở cố đô Hoa Lư (Ninh Bình)</a:t>
              </a:r>
              <a:endParaRPr lang="en-US" sz="2800"/>
            </a:p>
          </p:txBody>
        </p:sp>
      </p:grpSp>
    </p:spTree>
    <p:extLst>
      <p:ext uri="{BB962C8B-B14F-4D97-AF65-F5344CB8AC3E}">
        <p14:creationId xmlns:p14="http://schemas.microsoft.com/office/powerpoint/2010/main" val="211412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9" name="TextBox 8">
            <a:extLst>
              <a:ext uri="{FF2B5EF4-FFF2-40B4-BE49-F238E27FC236}">
                <a16:creationId xmlns:a16="http://schemas.microsoft.com/office/drawing/2014/main" xmlns="" id="{86E70203-D826-A6BE-FD28-8C97DB38145F}"/>
              </a:ext>
            </a:extLst>
          </p:cNvPr>
          <p:cNvSpPr txBox="1"/>
          <p:nvPr/>
        </p:nvSpPr>
        <p:spPr>
          <a:xfrm>
            <a:off x="1181098" y="769005"/>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b) Cuộc kháng chiến chống Tống (năm 981)</a:t>
            </a:r>
            <a:endParaRPr lang="en-US" sz="5400" b="1" i="1">
              <a:solidFill>
                <a:srgbClr val="C00000"/>
              </a:solidFill>
            </a:endParaRPr>
          </a:p>
        </p:txBody>
      </p:sp>
      <p:pic>
        <p:nvPicPr>
          <p:cNvPr id="11" name="Picture 10">
            <a:extLst>
              <a:ext uri="{FF2B5EF4-FFF2-40B4-BE49-F238E27FC236}">
                <a16:creationId xmlns:a16="http://schemas.microsoft.com/office/drawing/2014/main" xmlns="" id="{B27BE696-ED0D-5405-CD6E-D36BAB3EE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29486" y="2781300"/>
            <a:ext cx="8469632" cy="5943600"/>
          </a:xfrm>
          <a:prstGeom prst="rect">
            <a:avLst/>
          </a:prstGeom>
        </p:spPr>
      </p:pic>
      <p:grpSp>
        <p:nvGrpSpPr>
          <p:cNvPr id="5" name="Group 4">
            <a:extLst>
              <a:ext uri="{FF2B5EF4-FFF2-40B4-BE49-F238E27FC236}">
                <a16:creationId xmlns:a16="http://schemas.microsoft.com/office/drawing/2014/main" xmlns="" id="{44F595A7-2CE8-347B-AC89-E420B7B85EC2}"/>
              </a:ext>
            </a:extLst>
          </p:cNvPr>
          <p:cNvGrpSpPr/>
          <p:nvPr/>
        </p:nvGrpSpPr>
        <p:grpSpPr>
          <a:xfrm>
            <a:off x="1054644" y="1973630"/>
            <a:ext cx="7924800" cy="6751270"/>
            <a:chOff x="1054644" y="1973630"/>
            <a:chExt cx="7924800" cy="6751270"/>
          </a:xfrm>
        </p:grpSpPr>
        <p:sp>
          <p:nvSpPr>
            <p:cNvPr id="10" name="TextBox 9">
              <a:extLst>
                <a:ext uri="{FF2B5EF4-FFF2-40B4-BE49-F238E27FC236}">
                  <a16:creationId xmlns:a16="http://schemas.microsoft.com/office/drawing/2014/main" xmlns="" id="{E6D5EB15-CD18-E61A-9E3E-174F98816191}"/>
                </a:ext>
              </a:extLst>
            </p:cNvPr>
            <p:cNvSpPr txBox="1"/>
            <p:nvPr/>
          </p:nvSpPr>
          <p:spPr>
            <a:xfrm>
              <a:off x="1054644" y="4129988"/>
              <a:ext cx="7924800" cy="4594912"/>
            </a:xfrm>
            <a:prstGeom prst="rect">
              <a:avLst/>
            </a:prstGeom>
            <a:noFill/>
          </p:spPr>
          <p:txBody>
            <a:bodyPr wrap="square">
              <a:spAutoFit/>
            </a:bodyPr>
            <a:lstStyle/>
            <a:p>
              <a:pPr algn="just">
                <a:lnSpc>
                  <a:spcPct val="150000"/>
                </a:lnSpc>
                <a:spcBef>
                  <a:spcPts val="300"/>
                </a:spcBef>
                <a:spcAft>
                  <a:spcPts val="3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nội dung mục 1b, quan sát Hình 1 – SGK tr.48, 49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trình bày những nét chính về cuộc kháng chiến chống Tống năm 981 trên lược đồ.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10">
              <a:extLst>
                <a:ext uri="{FF2B5EF4-FFF2-40B4-BE49-F238E27FC236}">
                  <a16:creationId xmlns:a16="http://schemas.microsoft.com/office/drawing/2014/main" xmlns="" id="{FA5812F2-2059-9338-9ED2-91B9547682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28184" y="1973630"/>
              <a:ext cx="2211956" cy="2206425"/>
            </a:xfrm>
            <a:prstGeom prst="rect">
              <a:avLst/>
            </a:prstGeom>
          </p:spPr>
        </p:pic>
      </p:grpSp>
    </p:spTree>
    <p:extLst>
      <p:ext uri="{BB962C8B-B14F-4D97-AF65-F5344CB8AC3E}">
        <p14:creationId xmlns:p14="http://schemas.microsoft.com/office/powerpoint/2010/main" val="1604865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58749">
            <a:off x="202179" y="-360350"/>
            <a:ext cx="2269817" cy="4855224"/>
          </a:xfrm>
          <a:prstGeom prst="rect">
            <a:avLst/>
          </a:prstGeom>
        </p:spPr>
      </p:pic>
      <p:sp>
        <p:nvSpPr>
          <p:cNvPr id="5" name="TextBox 4">
            <a:extLst>
              <a:ext uri="{FF2B5EF4-FFF2-40B4-BE49-F238E27FC236}">
                <a16:creationId xmlns:a16="http://schemas.microsoft.com/office/drawing/2014/main" xmlns="" id="{3AC1F52A-07E1-3E8F-D8DD-85B5BA4EC8FC}"/>
              </a:ext>
            </a:extLst>
          </p:cNvPr>
          <p:cNvSpPr txBox="1"/>
          <p:nvPr/>
        </p:nvSpPr>
        <p:spPr>
          <a:xfrm>
            <a:off x="7162796" y="10287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Bối cảnh</a:t>
            </a:r>
          </a:p>
        </p:txBody>
      </p:sp>
      <p:sp>
        <p:nvSpPr>
          <p:cNvPr id="9" name="Rectangle 8">
            <a:extLst>
              <a:ext uri="{FF2B5EF4-FFF2-40B4-BE49-F238E27FC236}">
                <a16:creationId xmlns:a16="http://schemas.microsoft.com/office/drawing/2014/main" xmlns="" id="{483A767B-B599-FB0B-7D90-B94D28B7265D}"/>
              </a:ext>
            </a:extLst>
          </p:cNvPr>
          <p:cNvSpPr/>
          <p:nvPr/>
        </p:nvSpPr>
        <p:spPr>
          <a:xfrm>
            <a:off x="973732" y="27051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Cuối 979, Đinh Tiên Hoàng mất</a:t>
            </a:r>
          </a:p>
        </p:txBody>
      </p:sp>
      <p:cxnSp>
        <p:nvCxnSpPr>
          <p:cNvPr id="10" name="Straight Connector 9">
            <a:extLst>
              <a:ext uri="{FF2B5EF4-FFF2-40B4-BE49-F238E27FC236}">
                <a16:creationId xmlns:a16="http://schemas.microsoft.com/office/drawing/2014/main" xmlns="" id="{263A097A-F6DF-B8EA-A3D8-E89C8F6DEF64}"/>
              </a:ext>
            </a:extLst>
          </p:cNvPr>
          <p:cNvCxnSpPr>
            <a:cxnSpLocks/>
          </p:cNvCxnSpPr>
          <p:nvPr/>
        </p:nvCxnSpPr>
        <p:spPr>
          <a:xfrm>
            <a:off x="5324526" y="3632604"/>
            <a:ext cx="1142998"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xmlns="" id="{D53A8AF8-F605-8322-D578-4FB260D9AFD3}"/>
              </a:ext>
            </a:extLst>
          </p:cNvPr>
          <p:cNvSpPr/>
          <p:nvPr/>
        </p:nvSpPr>
        <p:spPr>
          <a:xfrm>
            <a:off x="6467523" y="2705100"/>
            <a:ext cx="535294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Đinh Toàn 6 tuổi lên ngôi. Lê Hoàn làm phụ chính</a:t>
            </a:r>
          </a:p>
        </p:txBody>
      </p:sp>
      <p:sp>
        <p:nvSpPr>
          <p:cNvPr id="12" name="Rectangle 11">
            <a:extLst>
              <a:ext uri="{FF2B5EF4-FFF2-40B4-BE49-F238E27FC236}">
                <a16:creationId xmlns:a16="http://schemas.microsoft.com/office/drawing/2014/main" xmlns="" id="{F2075962-CD36-508D-2FEE-7AB602A28759}"/>
              </a:ext>
            </a:extLst>
          </p:cNvPr>
          <p:cNvSpPr/>
          <p:nvPr/>
        </p:nvSpPr>
        <p:spPr>
          <a:xfrm>
            <a:off x="12952583" y="27051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Nhà Tống xâm lược Đại Cồ Việt.</a:t>
            </a:r>
          </a:p>
        </p:txBody>
      </p:sp>
      <p:cxnSp>
        <p:nvCxnSpPr>
          <p:cNvPr id="13" name="Straight Connector 12">
            <a:extLst>
              <a:ext uri="{FF2B5EF4-FFF2-40B4-BE49-F238E27FC236}">
                <a16:creationId xmlns:a16="http://schemas.microsoft.com/office/drawing/2014/main" xmlns="" id="{67E472EA-CE01-5DAE-5BCD-61235956028E}"/>
              </a:ext>
            </a:extLst>
          </p:cNvPr>
          <p:cNvCxnSpPr>
            <a:cxnSpLocks/>
          </p:cNvCxnSpPr>
          <p:nvPr/>
        </p:nvCxnSpPr>
        <p:spPr>
          <a:xfrm>
            <a:off x="11820472" y="3622389"/>
            <a:ext cx="1143000"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243C3663-D3EF-3567-BED3-435F32C30E6C}"/>
              </a:ext>
            </a:extLst>
          </p:cNvPr>
          <p:cNvCxnSpPr>
            <a:cxnSpLocks/>
            <a:stCxn id="12" idx="2"/>
            <a:endCxn id="20" idx="0"/>
          </p:cNvCxnSpPr>
          <p:nvPr/>
        </p:nvCxnSpPr>
        <p:spPr>
          <a:xfrm>
            <a:off x="15127980" y="4381500"/>
            <a:ext cx="0" cy="182880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xmlns="" id="{51600C14-905F-EE4E-75A5-BBCB462CEB3E}"/>
              </a:ext>
            </a:extLst>
          </p:cNvPr>
          <p:cNvSpPr/>
          <p:nvPr/>
        </p:nvSpPr>
        <p:spPr>
          <a:xfrm>
            <a:off x="12952583" y="6210300"/>
            <a:ext cx="4350794"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Đất nước lâm nguy</a:t>
            </a:r>
          </a:p>
        </p:txBody>
      </p:sp>
      <p:cxnSp>
        <p:nvCxnSpPr>
          <p:cNvPr id="21" name="Straight Connector 20">
            <a:extLst>
              <a:ext uri="{FF2B5EF4-FFF2-40B4-BE49-F238E27FC236}">
                <a16:creationId xmlns:a16="http://schemas.microsoft.com/office/drawing/2014/main" xmlns="" id="{5C9BC3E7-320A-D5F7-9FE5-77B386B18640}"/>
              </a:ext>
            </a:extLst>
          </p:cNvPr>
          <p:cNvCxnSpPr>
            <a:cxnSpLocks/>
          </p:cNvCxnSpPr>
          <p:nvPr/>
        </p:nvCxnSpPr>
        <p:spPr>
          <a:xfrm flipH="1">
            <a:off x="11820471" y="7048500"/>
            <a:ext cx="1132112"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B899E1CB-B333-0B17-F134-CF54DF44474A}"/>
              </a:ext>
            </a:extLst>
          </p:cNvPr>
          <p:cNvSpPr/>
          <p:nvPr/>
        </p:nvSpPr>
        <p:spPr>
          <a:xfrm>
            <a:off x="6467522" y="6210300"/>
            <a:ext cx="5352949"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Hoàn lên làm vua để lãnh đạo kháng chiến</a:t>
            </a:r>
          </a:p>
        </p:txBody>
      </p:sp>
      <p:grpSp>
        <p:nvGrpSpPr>
          <p:cNvPr id="32" name="Group 31">
            <a:extLst>
              <a:ext uri="{FF2B5EF4-FFF2-40B4-BE49-F238E27FC236}">
                <a16:creationId xmlns:a16="http://schemas.microsoft.com/office/drawing/2014/main" xmlns="" id="{269B1A62-E91A-3F80-7362-968601929075}"/>
              </a:ext>
            </a:extLst>
          </p:cNvPr>
          <p:cNvGrpSpPr/>
          <p:nvPr/>
        </p:nvGrpSpPr>
        <p:grpSpPr>
          <a:xfrm>
            <a:off x="643085" y="4672762"/>
            <a:ext cx="5849659" cy="4775095"/>
            <a:chOff x="643085" y="5368662"/>
            <a:chExt cx="5849659" cy="4775095"/>
          </a:xfrm>
        </p:grpSpPr>
        <p:pic>
          <p:nvPicPr>
            <p:cNvPr id="28" name="Picture 27" descr="A group of people in traditional dress&#10;&#10;Description automatically generated with medium confidence">
              <a:extLst>
                <a:ext uri="{FF2B5EF4-FFF2-40B4-BE49-F238E27FC236}">
                  <a16:creationId xmlns:a16="http://schemas.microsoft.com/office/drawing/2014/main" xmlns="" id="{F4BAF3AA-C17C-56C9-B393-E8C69A444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74" y="5368662"/>
              <a:ext cx="5601482" cy="3334215"/>
            </a:xfrm>
            <a:prstGeom prst="rect">
              <a:avLst/>
            </a:prstGeom>
          </p:spPr>
        </p:pic>
        <p:sp>
          <p:nvSpPr>
            <p:cNvPr id="31" name="TextBox 30">
              <a:extLst>
                <a:ext uri="{FF2B5EF4-FFF2-40B4-BE49-F238E27FC236}">
                  <a16:creationId xmlns:a16="http://schemas.microsoft.com/office/drawing/2014/main" xmlns="" id="{50FFD9E0-BF0C-E131-657B-C325A198BE08}"/>
                </a:ext>
              </a:extLst>
            </p:cNvPr>
            <p:cNvSpPr txBox="1"/>
            <p:nvPr/>
          </p:nvSpPr>
          <p:spPr>
            <a:xfrm>
              <a:off x="643085" y="8665339"/>
              <a:ext cx="5849659"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Thái hậu </a:t>
              </a:r>
              <a:r>
                <a:rPr lang="vi-VN" sz="3200">
                  <a:latin typeface="Arial" panose="020B0604020202020204" pitchFamily="34" charset="0"/>
                  <a:cs typeface="Arial" panose="020B0604020202020204" pitchFamily="34" charset="0"/>
                </a:rPr>
                <a:t>Dương Vân Nga trao áo Long Cổn cho Lê Hoàn</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138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right)">
                                      <p:cBhvr>
                                        <p:cTn id="45" dur="500"/>
                                        <p:tgtEl>
                                          <p:spTgt spid="21"/>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20"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D3BDFCB3-2DFF-F124-73D9-6A691C08A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205" y="1088677"/>
            <a:ext cx="11469995" cy="8109645"/>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058749">
            <a:off x="-741298" y="-975446"/>
            <a:ext cx="2269817" cy="4855224"/>
          </a:xfrm>
          <a:prstGeom prst="rect">
            <a:avLst/>
          </a:prstGeom>
        </p:spPr>
      </p:pic>
      <p:sp>
        <p:nvSpPr>
          <p:cNvPr id="5" name="TextBox 4">
            <a:extLst>
              <a:ext uri="{FF2B5EF4-FFF2-40B4-BE49-F238E27FC236}">
                <a16:creationId xmlns:a16="http://schemas.microsoft.com/office/drawing/2014/main" xmlns="" id="{3AC1F52A-07E1-3E8F-D8DD-85B5BA4EC8FC}"/>
              </a:ext>
            </a:extLst>
          </p:cNvPr>
          <p:cNvSpPr txBox="1"/>
          <p:nvPr/>
        </p:nvSpPr>
        <p:spPr>
          <a:xfrm>
            <a:off x="1122955" y="1600447"/>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Diễn biến</a:t>
            </a:r>
          </a:p>
        </p:txBody>
      </p:sp>
      <p:sp>
        <p:nvSpPr>
          <p:cNvPr id="7" name="TextBox 6">
            <a:extLst>
              <a:ext uri="{FF2B5EF4-FFF2-40B4-BE49-F238E27FC236}">
                <a16:creationId xmlns:a16="http://schemas.microsoft.com/office/drawing/2014/main" xmlns="" id="{09BC964B-6ECE-94E4-400E-F76C478A2C2C}"/>
              </a:ext>
            </a:extLst>
          </p:cNvPr>
          <p:cNvSpPr txBox="1"/>
          <p:nvPr/>
        </p:nvSpPr>
        <p:spPr>
          <a:xfrm>
            <a:off x="7676202" y="9361676"/>
            <a:ext cx="9144000" cy="584775"/>
          </a:xfrm>
          <a:prstGeom prst="rect">
            <a:avLst/>
          </a:prstGeom>
          <a:noFill/>
        </p:spPr>
        <p:txBody>
          <a:bodyPr wrap="square">
            <a:spAutoFit/>
          </a:bodyPr>
          <a:lstStyle/>
          <a:p>
            <a:pPr algn="ctr"/>
            <a:r>
              <a:rPr lang="en-US" sz="3200" b="0" i="0">
                <a:solidFill>
                  <a:srgbClr val="202122"/>
                </a:solidFill>
                <a:effectLst/>
                <a:latin typeface="Arial" panose="020B0604020202020204" pitchFamily="34" charset="0"/>
              </a:rPr>
              <a:t>Bản đồ cuộc kháng chiến chống quân Tống</a:t>
            </a:r>
            <a:endParaRPr lang="en-US" sz="3200"/>
          </a:p>
        </p:txBody>
      </p:sp>
      <p:grpSp>
        <p:nvGrpSpPr>
          <p:cNvPr id="8" name="Group 7">
            <a:extLst>
              <a:ext uri="{FF2B5EF4-FFF2-40B4-BE49-F238E27FC236}">
                <a16:creationId xmlns:a16="http://schemas.microsoft.com/office/drawing/2014/main" xmlns="" id="{2441B875-0EBA-045D-0F0D-10D045EFF8E3}"/>
              </a:ext>
            </a:extLst>
          </p:cNvPr>
          <p:cNvGrpSpPr/>
          <p:nvPr/>
        </p:nvGrpSpPr>
        <p:grpSpPr>
          <a:xfrm>
            <a:off x="15132641" y="352029"/>
            <a:ext cx="2850559" cy="2200275"/>
            <a:chOff x="14949087" y="352029"/>
            <a:chExt cx="2850559" cy="2200275"/>
          </a:xfrm>
        </p:grpSpPr>
        <p:pic>
          <p:nvPicPr>
            <p:cNvPr id="9" name="Picture 8">
              <a:extLst>
                <a:ext uri="{FF2B5EF4-FFF2-40B4-BE49-F238E27FC236}">
                  <a16:creationId xmlns:a16="http://schemas.microsoft.com/office/drawing/2014/main" xmlns="" id="{6715272A-E37E-98E9-201C-15B411C95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9087" y="352029"/>
              <a:ext cx="2850559" cy="2200275"/>
            </a:xfrm>
            <a:prstGeom prst="rect">
              <a:avLst/>
            </a:prstGeom>
          </p:spPr>
        </p:pic>
        <p:sp>
          <p:nvSpPr>
            <p:cNvPr id="10" name="Rectangle 9">
              <a:extLst>
                <a:ext uri="{FF2B5EF4-FFF2-40B4-BE49-F238E27FC236}">
                  <a16:creationId xmlns:a16="http://schemas.microsoft.com/office/drawing/2014/main" xmlns="" id="{6132EA4E-77EF-18E3-D186-32C78E9DF507}"/>
                </a:ext>
              </a:extLst>
            </p:cNvPr>
            <p:cNvSpPr/>
            <p:nvPr/>
          </p:nvSpPr>
          <p:spPr>
            <a:xfrm>
              <a:off x="14949087" y="1943424"/>
              <a:ext cx="2850559"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Hầu Nhân Bảo</a:t>
              </a:r>
            </a:p>
          </p:txBody>
        </p:sp>
      </p:grpSp>
      <p:sp>
        <p:nvSpPr>
          <p:cNvPr id="11" name="Oval 10">
            <a:extLst>
              <a:ext uri="{FF2B5EF4-FFF2-40B4-BE49-F238E27FC236}">
                <a16:creationId xmlns:a16="http://schemas.microsoft.com/office/drawing/2014/main" xmlns="" id="{4A39A339-6CF2-E425-8BA1-45A70F34B8A2}"/>
              </a:ext>
            </a:extLst>
          </p:cNvPr>
          <p:cNvSpPr/>
          <p:nvPr/>
        </p:nvSpPr>
        <p:spPr>
          <a:xfrm>
            <a:off x="11874261" y="1600447"/>
            <a:ext cx="1600200"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FD7494B6-F8AE-7B47-5DAE-54F1BE96FD9A}"/>
              </a:ext>
            </a:extLst>
          </p:cNvPr>
          <p:cNvSpPr/>
          <p:nvPr/>
        </p:nvSpPr>
        <p:spPr>
          <a:xfrm rot="587995">
            <a:off x="10350583" y="4803894"/>
            <a:ext cx="2583781"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FBB5BF1C-E973-EECF-B5C1-BB0D22BC61E8}"/>
              </a:ext>
            </a:extLst>
          </p:cNvPr>
          <p:cNvGrpSpPr/>
          <p:nvPr/>
        </p:nvGrpSpPr>
        <p:grpSpPr>
          <a:xfrm>
            <a:off x="6480320" y="2351266"/>
            <a:ext cx="2609851" cy="2609850"/>
            <a:chOff x="5358901" y="2049679"/>
            <a:chExt cx="2609851" cy="2609850"/>
          </a:xfrm>
        </p:grpSpPr>
        <p:pic>
          <p:nvPicPr>
            <p:cNvPr id="14" name="Picture 13" descr="A statue of a person&#10;&#10;Description automatically generated with medium confidence">
              <a:extLst>
                <a:ext uri="{FF2B5EF4-FFF2-40B4-BE49-F238E27FC236}">
                  <a16:creationId xmlns:a16="http://schemas.microsoft.com/office/drawing/2014/main" xmlns="" id="{59C97B2E-AD06-E0D2-22DE-9945B7F2C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902" y="2049679"/>
              <a:ext cx="2609850" cy="2609850"/>
            </a:xfrm>
            <a:prstGeom prst="rect">
              <a:avLst/>
            </a:prstGeom>
          </p:spPr>
        </p:pic>
        <p:sp>
          <p:nvSpPr>
            <p:cNvPr id="15" name="Rectangle 14">
              <a:extLst>
                <a:ext uri="{FF2B5EF4-FFF2-40B4-BE49-F238E27FC236}">
                  <a16:creationId xmlns:a16="http://schemas.microsoft.com/office/drawing/2014/main" xmlns="" id="{22898B9A-EAA1-0B07-590E-06703FE03959}"/>
                </a:ext>
              </a:extLst>
            </p:cNvPr>
            <p:cNvSpPr/>
            <p:nvPr/>
          </p:nvSpPr>
          <p:spPr>
            <a:xfrm>
              <a:off x="5358901" y="4050649"/>
              <a:ext cx="2609851"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Lê Đại Hành</a:t>
              </a:r>
            </a:p>
          </p:txBody>
        </p:sp>
      </p:grpSp>
      <p:sp>
        <p:nvSpPr>
          <p:cNvPr id="16" name="Rectangle 15">
            <a:extLst>
              <a:ext uri="{FF2B5EF4-FFF2-40B4-BE49-F238E27FC236}">
                <a16:creationId xmlns:a16="http://schemas.microsoft.com/office/drawing/2014/main" xmlns="" id="{5DD3BA1A-E6CF-AE30-D115-C41AC85D8F5F}"/>
              </a:ext>
            </a:extLst>
          </p:cNvPr>
          <p:cNvSpPr/>
          <p:nvPr/>
        </p:nvSpPr>
        <p:spPr>
          <a:xfrm>
            <a:off x="304800" y="3024128"/>
            <a:ext cx="6144363" cy="2198195"/>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Đầu 981, quân Tống tiến đánh Đại C</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ồ</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 Việt. </a:t>
            </a:r>
            <a:endParaRPr lang="en-US" sz="4000">
              <a:solidFill>
                <a:srgbClr val="000000"/>
              </a:solidFill>
              <a:latin typeface="Arial" panose="020B0604020202020204" pitchFamily="34" charset="0"/>
              <a:ea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20B7CAB7-014E-CB96-2F45-26775E35D5CA}"/>
              </a:ext>
            </a:extLst>
          </p:cNvPr>
          <p:cNvCxnSpPr>
            <a:cxnSpLocks/>
            <a:stCxn id="16" idx="2"/>
            <a:endCxn id="19" idx="0"/>
          </p:cNvCxnSpPr>
          <p:nvPr/>
        </p:nvCxnSpPr>
        <p:spPr>
          <a:xfrm>
            <a:off x="3376982" y="5222323"/>
            <a:ext cx="0" cy="1198448"/>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xmlns="" id="{6BC5777D-DE25-49F9-75EC-DF4B1B0DEFF8}"/>
              </a:ext>
            </a:extLst>
          </p:cNvPr>
          <p:cNvSpPr/>
          <p:nvPr/>
        </p:nvSpPr>
        <p:spPr>
          <a:xfrm>
            <a:off x="304800" y="6420771"/>
            <a:ext cx="6144363" cy="2608929"/>
          </a:xfrm>
          <a:prstGeom prst="rect">
            <a:avLst/>
          </a:prstGeom>
          <a:solidFill>
            <a:srgbClr val="FFD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vi-VN" sz="4000">
                <a:solidFill>
                  <a:srgbClr val="000000"/>
                </a:solidFill>
                <a:ea typeface="Arial" panose="020B0604020202020204" pitchFamily="34" charset="0"/>
                <a:cs typeface="Arial" panose="020B0604020202020204" pitchFamily="34" charset="0"/>
              </a:rPr>
              <a:t>Lê Hoàn trực tiếp tổ chức, lãnh đạo kháng chiến. </a:t>
            </a:r>
          </a:p>
        </p:txBody>
      </p:sp>
    </p:spTree>
    <p:extLst>
      <p:ext uri="{BB962C8B-B14F-4D97-AF65-F5344CB8AC3E}">
        <p14:creationId xmlns:p14="http://schemas.microsoft.com/office/powerpoint/2010/main" val="213955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2"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35710" y="7662684"/>
            <a:ext cx="2252290" cy="2377658"/>
          </a:xfrm>
          <a:prstGeom prst="rect">
            <a:avLst/>
          </a:prstGeom>
        </p:spPr>
      </p:pic>
      <p:sp>
        <p:nvSpPr>
          <p:cNvPr id="4" name="TextBox 3">
            <a:extLst>
              <a:ext uri="{FF2B5EF4-FFF2-40B4-BE49-F238E27FC236}">
                <a16:creationId xmlns:a16="http://schemas.microsoft.com/office/drawing/2014/main" xmlns="" id="{77BC4E82-1737-521B-35AE-DD341FA27790}"/>
              </a:ext>
            </a:extLst>
          </p:cNvPr>
          <p:cNvSpPr txBox="1"/>
          <p:nvPr/>
        </p:nvSpPr>
        <p:spPr>
          <a:xfrm>
            <a:off x="7162798" y="12573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Kết quả</a:t>
            </a:r>
          </a:p>
        </p:txBody>
      </p:sp>
      <p:sp>
        <p:nvSpPr>
          <p:cNvPr id="5" name="TextBox 4">
            <a:extLst>
              <a:ext uri="{FF2B5EF4-FFF2-40B4-BE49-F238E27FC236}">
                <a16:creationId xmlns:a16="http://schemas.microsoft.com/office/drawing/2014/main" xmlns="" id="{858DD092-688E-ACB3-7739-2547B7240BBB}"/>
              </a:ext>
            </a:extLst>
          </p:cNvPr>
          <p:cNvSpPr txBox="1"/>
          <p:nvPr/>
        </p:nvSpPr>
        <p:spPr>
          <a:xfrm>
            <a:off x="1066800" y="3188571"/>
            <a:ext cx="7315200" cy="467185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Nhiều trận chiến ác liệt đã diễn ra khiến</a:t>
            </a:r>
            <a:r>
              <a:rPr lang="en-US" sz="4000">
                <a:solidFill>
                  <a:srgbClr val="000000"/>
                </a:solidFill>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quân Tống bị tổn thất nặng nể.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Quân Tống đại bại, buộc phải rút quân về nước.</a:t>
            </a:r>
          </a:p>
        </p:txBody>
      </p:sp>
      <p:grpSp>
        <p:nvGrpSpPr>
          <p:cNvPr id="6" name="Group 5">
            <a:extLst>
              <a:ext uri="{FF2B5EF4-FFF2-40B4-BE49-F238E27FC236}">
                <a16:creationId xmlns:a16="http://schemas.microsoft.com/office/drawing/2014/main" xmlns="" id="{2B4BE066-B69C-014A-238F-D4324CAA0F06}"/>
              </a:ext>
            </a:extLst>
          </p:cNvPr>
          <p:cNvGrpSpPr/>
          <p:nvPr/>
        </p:nvGrpSpPr>
        <p:grpSpPr>
          <a:xfrm>
            <a:off x="8686800" y="2691376"/>
            <a:ext cx="8534400" cy="6338324"/>
            <a:chOff x="8845668" y="1876900"/>
            <a:chExt cx="8534400" cy="6338324"/>
          </a:xfrm>
        </p:grpSpPr>
        <p:pic>
          <p:nvPicPr>
            <p:cNvPr id="7" name="Picture 6">
              <a:extLst>
                <a:ext uri="{FF2B5EF4-FFF2-40B4-BE49-F238E27FC236}">
                  <a16:creationId xmlns:a16="http://schemas.microsoft.com/office/drawing/2014/main" xmlns="" id="{0831EC61-1002-A12A-5BDA-495013198B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45668" y="1876900"/>
              <a:ext cx="8534400" cy="5652524"/>
            </a:xfrm>
            <a:prstGeom prst="rect">
              <a:avLst/>
            </a:prstGeom>
          </p:spPr>
        </p:pic>
        <p:sp>
          <p:nvSpPr>
            <p:cNvPr id="8" name="TextBox 7">
              <a:extLst>
                <a:ext uri="{FF2B5EF4-FFF2-40B4-BE49-F238E27FC236}">
                  <a16:creationId xmlns:a16="http://schemas.microsoft.com/office/drawing/2014/main" xmlns="" id="{BBD3C49C-EB84-27AE-E560-790E5661FC5E}"/>
                </a:ext>
              </a:extLst>
            </p:cNvPr>
            <p:cNvSpPr txBox="1"/>
            <p:nvPr/>
          </p:nvSpPr>
          <p:spPr>
            <a:xfrm>
              <a:off x="9330924" y="7546130"/>
              <a:ext cx="7828135"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Chiến tranh Tống – Việt lần thứ nhất (tranh vẽ)</a:t>
              </a:r>
              <a:endParaRPr lang="en-US" sz="2800" i="1"/>
            </a:p>
          </p:txBody>
        </p:sp>
      </p:grpSp>
    </p:spTree>
    <p:extLst>
      <p:ext uri="{BB962C8B-B14F-4D97-AF65-F5344CB8AC3E}">
        <p14:creationId xmlns:p14="http://schemas.microsoft.com/office/powerpoint/2010/main" val="812029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3760" y="5860852"/>
            <a:ext cx="2748480" cy="47592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75442" y="0"/>
            <a:ext cx="1612558" cy="1612558"/>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13355" y="1206907"/>
            <a:ext cx="968365" cy="968365"/>
          </a:xfrm>
          <a:prstGeom prst="rect">
            <a:avLst/>
          </a:prstGeom>
        </p:spPr>
      </p:pic>
      <p:sp>
        <p:nvSpPr>
          <p:cNvPr id="4" name="TextBox 3">
            <a:extLst>
              <a:ext uri="{FF2B5EF4-FFF2-40B4-BE49-F238E27FC236}">
                <a16:creationId xmlns:a16="http://schemas.microsoft.com/office/drawing/2014/main" xmlns="" id="{50ACA364-BAA2-CAD3-18A6-8427FA907C5C}"/>
              </a:ext>
            </a:extLst>
          </p:cNvPr>
          <p:cNvSpPr txBox="1"/>
          <p:nvPr/>
        </p:nvSpPr>
        <p:spPr>
          <a:xfrm>
            <a:off x="7162798" y="12573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latin typeface="Arial" panose="020B0604020202020204" pitchFamily="34" charset="0"/>
                <a:ea typeface="Calibri" panose="020F0502020204030204" pitchFamily="34" charset="0"/>
                <a:cs typeface="Arial" panose="020B0604020202020204" pitchFamily="34" charset="0"/>
              </a:rPr>
              <a:t>Ý nghĩa</a:t>
            </a:r>
            <a:endPar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91B765B2-5148-503F-BF9A-A049B03B97C9}"/>
              </a:ext>
            </a:extLst>
          </p:cNvPr>
          <p:cNvSpPr txBox="1"/>
          <p:nvPr/>
        </p:nvSpPr>
        <p:spPr>
          <a:xfrm>
            <a:off x="941192" y="3269235"/>
            <a:ext cx="7566416" cy="3748527"/>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Bảo vệ vững chắc nền độc lập dân tộc.</a:t>
            </a:r>
          </a:p>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Chứng tỏ bước phát triển mới của quốc gia Đại Cồ Việt.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AA1D705E-D0DF-318C-91F6-454C35149ECB}"/>
              </a:ext>
            </a:extLst>
          </p:cNvPr>
          <p:cNvGrpSpPr/>
          <p:nvPr/>
        </p:nvGrpSpPr>
        <p:grpSpPr>
          <a:xfrm>
            <a:off x="9149031" y="2552700"/>
            <a:ext cx="7714621" cy="6934200"/>
            <a:chOff x="9429943" y="1704651"/>
            <a:chExt cx="7714621" cy="6934200"/>
          </a:xfrm>
        </p:grpSpPr>
        <p:pic>
          <p:nvPicPr>
            <p:cNvPr id="7" name="Picture 6">
              <a:extLst>
                <a:ext uri="{FF2B5EF4-FFF2-40B4-BE49-F238E27FC236}">
                  <a16:creationId xmlns:a16="http://schemas.microsoft.com/office/drawing/2014/main" xmlns="" id="{393996AF-02BD-AEDD-814B-EE378679FD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429943" y="1704651"/>
              <a:ext cx="7714621" cy="4911165"/>
            </a:xfrm>
            <a:prstGeom prst="rect">
              <a:avLst/>
            </a:prstGeom>
          </p:spPr>
        </p:pic>
        <p:sp>
          <p:nvSpPr>
            <p:cNvPr id="8" name="TextBox 7">
              <a:extLst>
                <a:ext uri="{FF2B5EF4-FFF2-40B4-BE49-F238E27FC236}">
                  <a16:creationId xmlns:a16="http://schemas.microsoft.com/office/drawing/2014/main" xmlns="" id="{13946235-8967-803A-8F40-80B4AFF10602}"/>
                </a:ext>
              </a:extLst>
            </p:cNvPr>
            <p:cNvSpPr txBox="1"/>
            <p:nvPr/>
          </p:nvSpPr>
          <p:spPr>
            <a:xfrm>
              <a:off x="9901713" y="6677096"/>
              <a:ext cx="6771079" cy="196175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Tượng vua Lê Đại Hành tại quảng trường Chiến thắng (Hải Phòng) cùng với tượng của Ngô Quyền và Trần Hưng Đạo</a:t>
              </a:r>
              <a:endParaRPr lang="en-US" sz="2800" i="1"/>
            </a:p>
          </p:txBody>
        </p:sp>
      </p:grpSp>
    </p:spTree>
    <p:extLst>
      <p:ext uri="{BB962C8B-B14F-4D97-AF65-F5344CB8AC3E}">
        <p14:creationId xmlns:p14="http://schemas.microsoft.com/office/powerpoint/2010/main" val="1936531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xmlns="" id="{97E94A64-CE00-2A52-9BB6-534FB6F2CA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59942" y="210484"/>
            <a:ext cx="9878380" cy="9866031"/>
          </a:xfrm>
          <a:prstGeom prst="rect">
            <a:avLst/>
          </a:prstGeom>
        </p:spPr>
      </p:pic>
      <p:sp>
        <p:nvSpPr>
          <p:cNvPr id="11" name="TextBox 10">
            <a:extLst>
              <a:ext uri="{FF2B5EF4-FFF2-40B4-BE49-F238E27FC236}">
                <a16:creationId xmlns:a16="http://schemas.microsoft.com/office/drawing/2014/main" xmlns="" id="{F0EA5399-8887-2850-9065-811F77C4A6DC}"/>
              </a:ext>
            </a:extLst>
          </p:cNvPr>
          <p:cNvSpPr txBox="1"/>
          <p:nvPr/>
        </p:nvSpPr>
        <p:spPr>
          <a:xfrm>
            <a:off x="2552700" y="342900"/>
            <a:ext cx="13182600"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Các em hãy theo dõi video sau để hiểu rõ hơn về diễn biến của cuộc kháng chiến chống Tống lần thứ nhất</a:t>
            </a:r>
          </a:p>
        </p:txBody>
      </p:sp>
      <p:pic>
        <p:nvPicPr>
          <p:cNvPr id="2" name="Cuộc Kháng Chiến Chống Tống lần 1 - Lê Hoàn lập ra nhà Tiền Lê - Lịch sử Việt Nam - EZ Sử">
            <a:hlinkClick r:id="" action="ppaction://media"/>
            <a:extLst>
              <a:ext uri="{FF2B5EF4-FFF2-40B4-BE49-F238E27FC236}">
                <a16:creationId xmlns:a16="http://schemas.microsoft.com/office/drawing/2014/main" xmlns="" id="{8626D257-1925-9910-8384-A22A3A820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8653" y="2096848"/>
            <a:ext cx="13830694" cy="7779765"/>
          </a:xfrm>
          <a:prstGeom prst="rect">
            <a:avLst/>
          </a:prstGeom>
        </p:spPr>
      </p:pic>
    </p:spTree>
    <p:extLst>
      <p:ext uri="{BB962C8B-B14F-4D97-AF65-F5344CB8AC3E}">
        <p14:creationId xmlns:p14="http://schemas.microsoft.com/office/powerpoint/2010/main" val="170881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5575">
            <a:off x="15719695" y="6636544"/>
            <a:ext cx="2783101" cy="411480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8091" flipH="1">
            <a:off x="-362851" y="6648030"/>
            <a:ext cx="2783101" cy="4114800"/>
          </a:xfrm>
          <a:prstGeom prst="rect">
            <a:avLst/>
          </a:prstGeom>
        </p:spPr>
      </p:pic>
      <p:sp>
        <p:nvSpPr>
          <p:cNvPr id="23" name="TextBox 22">
            <a:extLst>
              <a:ext uri="{FF2B5EF4-FFF2-40B4-BE49-F238E27FC236}">
                <a16:creationId xmlns:a16="http://schemas.microsoft.com/office/drawing/2014/main" xmlns="" id="{67967561-0078-ED71-8D96-4B62F5C85A6B}"/>
              </a:ext>
            </a:extLst>
          </p:cNvPr>
          <p:cNvSpPr txBox="1"/>
          <p:nvPr/>
        </p:nvSpPr>
        <p:spPr>
          <a:xfrm>
            <a:off x="1005708" y="2113084"/>
            <a:ext cx="9327882" cy="6060826"/>
          </a:xfrm>
          <a:prstGeom prst="rect">
            <a:avLst/>
          </a:prstGeom>
          <a:noFill/>
        </p:spPr>
        <p:txBody>
          <a:bodyPr wrap="square">
            <a:spAutoFit/>
          </a:bodyPr>
          <a:lstStyle/>
          <a:p>
            <a:pPr algn="ctr">
              <a:lnSpc>
                <a:spcPct val="150000"/>
              </a:lnSpc>
            </a:pPr>
            <a:r>
              <a:rPr lang="fr-FR" sz="44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đọc mục Em có biết SGK tr.48 và trả lời câu hỏi: </a:t>
            </a:r>
          </a:p>
          <a:p>
            <a:pPr marL="571500" indent="-571500" algn="just">
              <a:lnSpc>
                <a:spcPct val="150000"/>
              </a:lnSpc>
              <a:buFont typeface="Arial" panose="020B0604020202020204" pitchFamily="34" charset="0"/>
              <a:buChar char="•"/>
            </a:pPr>
            <a:r>
              <a:rPr lang="fr-FR" sz="4400">
                <a:effectLst/>
                <a:latin typeface="Arial" panose="020B0604020202020204" pitchFamily="34" charset="0"/>
                <a:ea typeface="Calibri" panose="020F0502020204030204" pitchFamily="34" charset="0"/>
                <a:cs typeface="Arial" panose="020B0604020202020204" pitchFamily="34" charset="0"/>
              </a:rPr>
              <a:t>Em hãy nêu những hiểu biết của mình về Lê Hoàn</a:t>
            </a:r>
          </a:p>
          <a:p>
            <a:pPr marL="571500" indent="-571500" algn="just">
              <a:lnSpc>
                <a:spcPct val="150000"/>
              </a:lnSpc>
              <a:buFont typeface="Arial" panose="020B0604020202020204" pitchFamily="34" charset="0"/>
              <a:buChar char="•"/>
            </a:pPr>
            <a:r>
              <a:rPr lang="fr-FR" sz="4400">
                <a:latin typeface="Arial" panose="020B0604020202020204" pitchFamily="34" charset="0"/>
                <a:cs typeface="Arial" panose="020B0604020202020204" pitchFamily="34" charset="0"/>
              </a:rPr>
              <a:t>Em có nhận xét gì về hành động của thái hậu Dương Vân Nga?</a:t>
            </a:r>
            <a:endParaRPr lang="en-US" sz="4400">
              <a:latin typeface="Arial" panose="020B0604020202020204" pitchFamily="34" charset="0"/>
              <a:cs typeface="Arial" panose="020B0604020202020204" pitchFamily="34" charset="0"/>
            </a:endParaRPr>
          </a:p>
        </p:txBody>
      </p:sp>
      <p:pic>
        <p:nvPicPr>
          <p:cNvPr id="24" name="Picture 23" descr="A picture containing text, yellow, fabric&#10;&#10;Description automatically generated">
            <a:extLst>
              <a:ext uri="{FF2B5EF4-FFF2-40B4-BE49-F238E27FC236}">
                <a16:creationId xmlns:a16="http://schemas.microsoft.com/office/drawing/2014/main" xmlns="" id="{B025C81C-EE8B-C96F-02F3-6F05D3E3C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461" y="729907"/>
            <a:ext cx="6344539" cy="8827185"/>
          </a:xfrm>
          <a:prstGeom prst="rect">
            <a:avLst/>
          </a:prstGeom>
        </p:spPr>
      </p:pic>
    </p:spTree>
    <p:extLst>
      <p:ext uri="{BB962C8B-B14F-4D97-AF65-F5344CB8AC3E}">
        <p14:creationId xmlns:p14="http://schemas.microsoft.com/office/powerpoint/2010/main" val="188150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32" name="Rectangle: Rounded Corners 31">
            <a:extLst>
              <a:ext uri="{FF2B5EF4-FFF2-40B4-BE49-F238E27FC236}">
                <a16:creationId xmlns:a16="http://schemas.microsoft.com/office/drawing/2014/main" xmlns="" id="{80CB250B-99DE-95D8-E3E4-FD1CB6CB6DEF}"/>
              </a:ext>
            </a:extLst>
          </p:cNvPr>
          <p:cNvSpPr/>
          <p:nvPr/>
        </p:nvSpPr>
        <p:spPr>
          <a:xfrm>
            <a:off x="9953498" y="7362003"/>
            <a:ext cx="7239000" cy="15240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fr-FR" sz="4000">
                <a:solidFill>
                  <a:srgbClr val="000000"/>
                </a:solidFill>
                <a:effectLst/>
                <a:latin typeface="Arial" panose="020B0604020202020204" pitchFamily="34" charset="0"/>
                <a:ea typeface="Arial" panose="020B0604020202020204" pitchFamily="34" charset="0"/>
                <a:cs typeface="Arial" panose="020B0604020202020204" pitchFamily="34" charset="0"/>
              </a:rPr>
              <a:t>Đưa đất nước trở lại bình yên</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5575">
            <a:off x="16163502" y="6659517"/>
            <a:ext cx="2783101" cy="411480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8091" flipH="1">
            <a:off x="-662740" y="6828603"/>
            <a:ext cx="2783101" cy="4114800"/>
          </a:xfrm>
          <a:prstGeom prst="rect">
            <a:avLst/>
          </a:prstGeom>
        </p:spPr>
      </p:pic>
      <p:sp>
        <p:nvSpPr>
          <p:cNvPr id="23" name="TextBox 2">
            <a:extLst>
              <a:ext uri="{FF2B5EF4-FFF2-40B4-BE49-F238E27FC236}">
                <a16:creationId xmlns:a16="http://schemas.microsoft.com/office/drawing/2014/main" xmlns="" id="{21E8011C-903D-A582-D6E6-788383A9D05F}"/>
              </a:ext>
            </a:extLst>
          </p:cNvPr>
          <p:cNvSpPr txBox="1"/>
          <p:nvPr/>
        </p:nvSpPr>
        <p:spPr>
          <a:xfrm>
            <a:off x="6096345" y="1012466"/>
            <a:ext cx="6095306" cy="1224181"/>
          </a:xfrm>
          <a:prstGeom prst="rect">
            <a:avLst/>
          </a:prstGeom>
        </p:spPr>
        <p:txBody>
          <a:bodyPr wrap="square" lIns="0" tIns="0" rIns="0" bIns="0" rtlCol="0" anchor="t">
            <a:spAutoFit/>
          </a:bodyPr>
          <a:lstStyle/>
          <a:p>
            <a:pPr algn="ctr">
              <a:lnSpc>
                <a:spcPts val="10314"/>
              </a:lnSpc>
            </a:pPr>
            <a:r>
              <a:rPr lang="en-US" sz="6600" b="1">
                <a:solidFill>
                  <a:srgbClr val="5F1A1F"/>
                </a:solidFill>
                <a:latin typeface="Arial" panose="020B0604020202020204" pitchFamily="34" charset="0"/>
                <a:cs typeface="Arial" panose="020B0604020202020204" pitchFamily="34" charset="0"/>
              </a:rPr>
              <a:t>KHỞI ĐỘNG</a:t>
            </a:r>
          </a:p>
        </p:txBody>
      </p:sp>
      <p:grpSp>
        <p:nvGrpSpPr>
          <p:cNvPr id="25" name="Group 24">
            <a:extLst>
              <a:ext uri="{FF2B5EF4-FFF2-40B4-BE49-F238E27FC236}">
                <a16:creationId xmlns:a16="http://schemas.microsoft.com/office/drawing/2014/main" xmlns="" id="{DEB7DD3B-AE5B-5E67-A6D7-8C7A9797EE2E}"/>
              </a:ext>
            </a:extLst>
          </p:cNvPr>
          <p:cNvGrpSpPr/>
          <p:nvPr/>
        </p:nvGrpSpPr>
        <p:grpSpPr>
          <a:xfrm>
            <a:off x="1143000" y="2948547"/>
            <a:ext cx="8352322" cy="6325987"/>
            <a:chOff x="9068831" y="1714500"/>
            <a:chExt cx="8352322" cy="6325987"/>
          </a:xfrm>
        </p:grpSpPr>
        <p:pic>
          <p:nvPicPr>
            <p:cNvPr id="26" name="Picture 25">
              <a:extLst>
                <a:ext uri="{FF2B5EF4-FFF2-40B4-BE49-F238E27FC236}">
                  <a16:creationId xmlns:a16="http://schemas.microsoft.com/office/drawing/2014/main" xmlns="" id="{7C0C13F7-AADE-FC94-33F0-0B3F773073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8831" y="1714500"/>
              <a:ext cx="8352322" cy="5568214"/>
            </a:xfrm>
            <a:prstGeom prst="rect">
              <a:avLst/>
            </a:prstGeom>
          </p:spPr>
        </p:pic>
        <p:sp>
          <p:nvSpPr>
            <p:cNvPr id="27" name="TextBox 26">
              <a:extLst>
                <a:ext uri="{FF2B5EF4-FFF2-40B4-BE49-F238E27FC236}">
                  <a16:creationId xmlns:a16="http://schemas.microsoft.com/office/drawing/2014/main" xmlns="" id="{A595561C-21BE-7CC4-6370-32C51E9E601D}"/>
                </a:ext>
              </a:extLst>
            </p:cNvPr>
            <p:cNvSpPr txBox="1"/>
            <p:nvPr/>
          </p:nvSpPr>
          <p:spPr>
            <a:xfrm>
              <a:off x="9625492" y="7371393"/>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Đinh Bộ Lĩnh dẹp loạn 12 sứ quân (tranh vẽ)</a:t>
              </a:r>
              <a:endParaRPr lang="en-US" sz="2800" i="1"/>
            </a:p>
          </p:txBody>
        </p:sp>
      </p:grpSp>
      <p:grpSp>
        <p:nvGrpSpPr>
          <p:cNvPr id="28" name="Group 27">
            <a:extLst>
              <a:ext uri="{FF2B5EF4-FFF2-40B4-BE49-F238E27FC236}">
                <a16:creationId xmlns:a16="http://schemas.microsoft.com/office/drawing/2014/main" xmlns="" id="{B3DB8909-ED85-7E6E-57DB-D8568AD76529}"/>
              </a:ext>
            </a:extLst>
          </p:cNvPr>
          <p:cNvGrpSpPr/>
          <p:nvPr/>
        </p:nvGrpSpPr>
        <p:grpSpPr>
          <a:xfrm>
            <a:off x="9915400" y="1943100"/>
            <a:ext cx="7315199" cy="5164518"/>
            <a:chOff x="-1505691" y="1362878"/>
            <a:chExt cx="7401720" cy="6192697"/>
          </a:xfrm>
          <a:solidFill>
            <a:srgbClr val="F6EDDD"/>
          </a:solidFill>
        </p:grpSpPr>
        <p:grpSp>
          <p:nvGrpSpPr>
            <p:cNvPr id="29" name="Group 2">
              <a:extLst>
                <a:ext uri="{FF2B5EF4-FFF2-40B4-BE49-F238E27FC236}">
                  <a16:creationId xmlns:a16="http://schemas.microsoft.com/office/drawing/2014/main" xmlns="" id="{05C52DE7-CEB8-2082-791C-58C7514CB301}"/>
                </a:ext>
              </a:extLst>
            </p:cNvPr>
            <p:cNvGrpSpPr>
              <a:grpSpLocks noChangeAspect="1"/>
            </p:cNvGrpSpPr>
            <p:nvPr/>
          </p:nvGrpSpPr>
          <p:grpSpPr>
            <a:xfrm>
              <a:off x="-1505691" y="1362878"/>
              <a:ext cx="7401720" cy="6192697"/>
              <a:chOff x="-2286455" y="-225878"/>
              <a:chExt cx="6341221" cy="5305430"/>
            </a:xfrm>
            <a:grpFill/>
          </p:grpSpPr>
          <p:sp>
            <p:nvSpPr>
              <p:cNvPr id="31" name="Freeform 3">
                <a:extLst>
                  <a:ext uri="{FF2B5EF4-FFF2-40B4-BE49-F238E27FC236}">
                    <a16:creationId xmlns:a16="http://schemas.microsoft.com/office/drawing/2014/main" xmlns="" id="{E072F566-6A35-56F1-BB3D-3E43FAB9E473}"/>
                  </a:ext>
                </a:extLst>
              </p:cNvPr>
              <p:cNvSpPr/>
              <p:nvPr/>
            </p:nvSpPr>
            <p:spPr>
              <a:xfrm>
                <a:off x="-2286455" y="-225878"/>
                <a:ext cx="6341221" cy="530543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chemeClr val="bg1"/>
              </a:solidFill>
            </p:spPr>
          </p:sp>
        </p:grpSp>
        <p:sp>
          <p:nvSpPr>
            <p:cNvPr id="30" name="TextBox 29">
              <a:extLst>
                <a:ext uri="{FF2B5EF4-FFF2-40B4-BE49-F238E27FC236}">
                  <a16:creationId xmlns:a16="http://schemas.microsoft.com/office/drawing/2014/main" xmlns="" id="{3E57CDC3-F786-8788-2D41-4C2EFE5CFF82}"/>
                </a:ext>
              </a:extLst>
            </p:cNvPr>
            <p:cNvSpPr txBox="1"/>
            <p:nvPr/>
          </p:nvSpPr>
          <p:spPr>
            <a:xfrm>
              <a:off x="-1158736" y="2912357"/>
              <a:ext cx="6707809" cy="3613850"/>
            </a:xfrm>
            <a:prstGeom prst="rect">
              <a:avLst/>
            </a:prstGeom>
            <a:noFill/>
          </p:spPr>
          <p:txBody>
            <a:bodyPr wrap="square">
              <a:spAutoFit/>
            </a:bodyPr>
            <a:lstStyle/>
            <a:p>
              <a:pPr algn="ctr">
                <a:lnSpc>
                  <a:spcPct val="150000"/>
                </a:lnSpc>
              </a:pPr>
              <a:r>
                <a:rPr lang="vi-VN" sz="4400">
                  <a:solidFill>
                    <a:srgbClr val="000000"/>
                  </a:solidFill>
                  <a:ea typeface="Calibri" panose="020F0502020204030204" pitchFamily="34" charset="0"/>
                  <a:cs typeface="Arial" panose="020B0604020202020204" pitchFamily="34" charset="0"/>
                </a:rPr>
                <a:t>Em hãy nêu ý nghĩa việc thống nhất đất nước của Đinh Bộ Lĩnh. </a:t>
              </a:r>
              <a:endParaRPr lang="en-US" sz="44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xmlns=""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xmlns="" id="{4E478BF4-899F-B58F-604E-99DF449A74D9}"/>
              </a:ext>
            </a:extLst>
          </p:cNvPr>
          <p:cNvSpPr txBox="1"/>
          <p:nvPr/>
        </p:nvSpPr>
        <p:spPr>
          <a:xfrm>
            <a:off x="762000" y="992043"/>
            <a:ext cx="10210800" cy="830291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941 – mất năm 1005.</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vị Hoàng đế sáng lập nhà Tiền Lê</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Thời gian trị vì: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24 năm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(981 – 1005)</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Ông là 1 trong 14 vị anh hùng tiêu biểu của dân tộc Việt Nam.</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981, chỉ huy quân đội chống lại sự xâm lược của nhà Tống.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982,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dẫn đầu cuộc xâm lược bằng đường biển vào phía nam Champa</a:t>
            </a:r>
            <a:r>
              <a:rPr kumimoji="0" lang="en-US" sz="40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1CB85DCF-E6C0-96AC-20D9-D6AFFF652FA0}"/>
              </a:ext>
            </a:extLst>
          </p:cNvPr>
          <p:cNvGrpSpPr/>
          <p:nvPr/>
        </p:nvGrpSpPr>
        <p:grpSpPr>
          <a:xfrm>
            <a:off x="10934700" y="848225"/>
            <a:ext cx="7239000" cy="8557327"/>
            <a:chOff x="10934700" y="848225"/>
            <a:chExt cx="7239000" cy="8557327"/>
          </a:xfrm>
        </p:grpSpPr>
        <p:pic>
          <p:nvPicPr>
            <p:cNvPr id="9" name="Picture 8">
              <a:extLst>
                <a:ext uri="{FF2B5EF4-FFF2-40B4-BE49-F238E27FC236}">
                  <a16:creationId xmlns:a16="http://schemas.microsoft.com/office/drawing/2014/main" xmlns="" id="{2CB72103-7251-13B0-DE4B-D70EA2ED61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53594" y="848225"/>
              <a:ext cx="5801211" cy="7737365"/>
            </a:xfrm>
            <a:prstGeom prst="rect">
              <a:avLst/>
            </a:prstGeom>
          </p:spPr>
        </p:pic>
        <p:sp>
          <p:nvSpPr>
            <p:cNvPr id="10" name="TextBox 9">
              <a:extLst>
                <a:ext uri="{FF2B5EF4-FFF2-40B4-BE49-F238E27FC236}">
                  <a16:creationId xmlns:a16="http://schemas.microsoft.com/office/drawing/2014/main" xmlns="" id="{1D148FB5-5E24-BA5B-3422-7FF6D8F2FBD2}"/>
                </a:ext>
              </a:extLst>
            </p:cNvPr>
            <p:cNvSpPr txBox="1"/>
            <p:nvPr/>
          </p:nvSpPr>
          <p:spPr>
            <a:xfrm>
              <a:off x="10934700" y="8736458"/>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vua Lê Đại Hành ở Trường 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7937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xmlns=""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xmlns="" id="{4E478BF4-899F-B58F-604E-99DF449A74D9}"/>
              </a:ext>
            </a:extLst>
          </p:cNvPr>
          <p:cNvSpPr txBox="1"/>
          <p:nvPr/>
        </p:nvSpPr>
        <p:spPr>
          <a:xfrm>
            <a:off x="742950" y="1461049"/>
            <a:ext cx="10210800" cy="7364901"/>
          </a:xfrm>
          <a:prstGeom prst="rect">
            <a:avLst/>
          </a:prstGeom>
          <a:noFill/>
        </p:spPr>
        <p:txBody>
          <a:bodyPr wrap="square">
            <a:spAutoFit/>
          </a:bodyPr>
          <a:lstStyle/>
          <a:p>
            <a:pPr marL="571500" lvl="0" indent="-571500" algn="just">
              <a:lnSpc>
                <a:spcPct val="150000"/>
              </a:lnSpc>
              <a:buFont typeface="Arial" panose="020B0604020202020204" pitchFamily="34" charset="0"/>
              <a:buChar char="•"/>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Nhận xét: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Trước tình thế nguy cấp, vua Đinh vừa mất, người kế vị còn nhỏ tuổi, quân Tống lại ngấp nghé ở biên cương, thì hành động của Thái hậu họ Dương là đúng đắn và rất đáng ca ngợi. Bà đã biết hi sinh quyền lợi của dòng họ, vượt lên quan niệm của chế độ phong kiến để bảo vệ lợi ích của cả dân tộc.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1CB85DCF-E6C0-96AC-20D9-D6AFFF652FA0}"/>
              </a:ext>
            </a:extLst>
          </p:cNvPr>
          <p:cNvGrpSpPr/>
          <p:nvPr/>
        </p:nvGrpSpPr>
        <p:grpSpPr>
          <a:xfrm>
            <a:off x="11106149" y="849433"/>
            <a:ext cx="6896100" cy="9093480"/>
            <a:chOff x="11106149" y="849433"/>
            <a:chExt cx="6896100" cy="9093480"/>
          </a:xfrm>
        </p:grpSpPr>
        <p:pic>
          <p:nvPicPr>
            <p:cNvPr id="9" name="Picture 8">
              <a:extLst>
                <a:ext uri="{FF2B5EF4-FFF2-40B4-BE49-F238E27FC236}">
                  <a16:creationId xmlns:a16="http://schemas.microsoft.com/office/drawing/2014/main" xmlns="" id="{2CB72103-7251-13B0-DE4B-D70EA2ED61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653594" y="849433"/>
              <a:ext cx="5801211" cy="7734948"/>
            </a:xfrm>
            <a:prstGeom prst="rect">
              <a:avLst/>
            </a:prstGeom>
          </p:spPr>
        </p:pic>
        <p:sp>
          <p:nvSpPr>
            <p:cNvPr id="10" name="TextBox 9">
              <a:extLst>
                <a:ext uri="{FF2B5EF4-FFF2-40B4-BE49-F238E27FC236}">
                  <a16:creationId xmlns:a16="http://schemas.microsoft.com/office/drawing/2014/main" xmlns="" id="{1D148FB5-5E24-BA5B-3422-7FF6D8F2FBD2}"/>
                </a:ext>
              </a:extLst>
            </p:cNvPr>
            <p:cNvSpPr txBox="1"/>
            <p:nvPr/>
          </p:nvSpPr>
          <p:spPr>
            <a:xfrm>
              <a:off x="11106149" y="8627488"/>
              <a:ext cx="68961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Dương hậu trong đền Lê Đại Hành ở Hoa Lư</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77259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C14EA075-B630-5E3D-2DBF-35B8AFBECB9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5067">
            <a:off x="-647123" y="-34701"/>
            <a:ext cx="3536156" cy="2057400"/>
          </a:xfrm>
          <a:prstGeom prst="rect">
            <a:avLst/>
          </a:prstGeom>
        </p:spPr>
      </p:pic>
      <p:sp>
        <p:nvSpPr>
          <p:cNvPr id="4" name="TextBox 3">
            <a:extLst>
              <a:ext uri="{FF2B5EF4-FFF2-40B4-BE49-F238E27FC236}">
                <a16:creationId xmlns:a16="http://schemas.microsoft.com/office/drawing/2014/main" xmlns="" id="{E92A7777-BA41-4CFA-B60B-467ED7863542}"/>
              </a:ext>
            </a:extLst>
          </p:cNvPr>
          <p:cNvSpPr txBox="1"/>
          <p:nvPr/>
        </p:nvSpPr>
        <p:spPr>
          <a:xfrm>
            <a:off x="1181100" y="385660"/>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c) Chính quyền thời Tiền Lê</a:t>
            </a:r>
            <a:endParaRPr lang="en-US" sz="5400" b="1" i="1">
              <a:solidFill>
                <a:srgbClr val="C00000"/>
              </a:solidFill>
            </a:endParaRPr>
          </a:p>
        </p:txBody>
      </p:sp>
      <p:grpSp>
        <p:nvGrpSpPr>
          <p:cNvPr id="13" name="Group 12">
            <a:extLst>
              <a:ext uri="{FF2B5EF4-FFF2-40B4-BE49-F238E27FC236}">
                <a16:creationId xmlns:a16="http://schemas.microsoft.com/office/drawing/2014/main" xmlns="" id="{FA3D0331-8F8E-4E56-A649-162DE8320E12}"/>
              </a:ext>
            </a:extLst>
          </p:cNvPr>
          <p:cNvGrpSpPr/>
          <p:nvPr/>
        </p:nvGrpSpPr>
        <p:grpSpPr>
          <a:xfrm>
            <a:off x="762000" y="2287304"/>
            <a:ext cx="8763000" cy="6526760"/>
            <a:chOff x="609600" y="1373923"/>
            <a:chExt cx="8763000" cy="6526760"/>
          </a:xfrm>
        </p:grpSpPr>
        <p:pic>
          <p:nvPicPr>
            <p:cNvPr id="14" name="Picture 11">
              <a:extLst>
                <a:ext uri="{FF2B5EF4-FFF2-40B4-BE49-F238E27FC236}">
                  <a16:creationId xmlns:a16="http://schemas.microsoft.com/office/drawing/2014/main" xmlns="" id="{C9D61F17-DCC3-CF0E-9DF3-AA1C845B72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52800" y="1373923"/>
              <a:ext cx="2684908" cy="2743200"/>
            </a:xfrm>
            <a:prstGeom prst="rect">
              <a:avLst/>
            </a:prstGeom>
          </p:spPr>
        </p:pic>
        <p:sp>
          <p:nvSpPr>
            <p:cNvPr id="15" name="TextBox 14">
              <a:extLst>
                <a:ext uri="{FF2B5EF4-FFF2-40B4-BE49-F238E27FC236}">
                  <a16:creationId xmlns:a16="http://schemas.microsoft.com/office/drawing/2014/main" xmlns="" id="{E6857DA8-90D9-F8DF-E1E2-C9F7D602086F}"/>
                </a:ext>
              </a:extLst>
            </p:cNvPr>
            <p:cNvSpPr txBox="1"/>
            <p:nvPr/>
          </p:nvSpPr>
          <p:spPr>
            <a:xfrm>
              <a:off x="609600" y="4229100"/>
              <a:ext cx="8763000" cy="3671583"/>
            </a:xfrm>
            <a:prstGeom prst="rect">
              <a:avLst/>
            </a:prstGeom>
            <a:noFill/>
          </p:spPr>
          <p:txBody>
            <a:bodyPr wrap="square">
              <a:spAutoFit/>
            </a:bodyPr>
            <a:lstStyle/>
            <a:p>
              <a:pPr algn="ctr">
                <a:lnSpc>
                  <a:spcPct val="150000"/>
                </a:lnSpc>
                <a:spcBef>
                  <a:spcPts val="300"/>
                </a:spcBef>
                <a:spcAft>
                  <a:spcPts val="300"/>
                </a:spcAft>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Các em hãy đọc thông tin mục 1c SGK tr.49, 50 và thực hiện yêu cầu: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Nêu những nét chính về tổ chức chính quyền thời Tiền Lê.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xmlns="" id="{24B85822-E971-48A1-F01B-B42B13A516A7}"/>
              </a:ext>
            </a:extLst>
          </p:cNvPr>
          <p:cNvGrpSpPr/>
          <p:nvPr/>
        </p:nvGrpSpPr>
        <p:grpSpPr>
          <a:xfrm>
            <a:off x="7917341" y="1700456"/>
            <a:ext cx="9831818" cy="8167444"/>
            <a:chOff x="7917341" y="1700456"/>
            <a:chExt cx="9831818" cy="8167444"/>
          </a:xfrm>
        </p:grpSpPr>
        <p:sp>
          <p:nvSpPr>
            <p:cNvPr id="73" name="Rectangle: Rounded Corners 72">
              <a:extLst>
                <a:ext uri="{FF2B5EF4-FFF2-40B4-BE49-F238E27FC236}">
                  <a16:creationId xmlns:a16="http://schemas.microsoft.com/office/drawing/2014/main" xmlns="" id="{B4D32BC3-59CF-7DBF-6D13-17DBEE59C61C}"/>
                </a:ext>
              </a:extLst>
            </p:cNvPr>
            <p:cNvSpPr/>
            <p:nvPr/>
          </p:nvSpPr>
          <p:spPr>
            <a:xfrm>
              <a:off x="11892215" y="1700456"/>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Vua</a:t>
              </a:r>
            </a:p>
          </p:txBody>
        </p:sp>
        <p:sp>
          <p:nvSpPr>
            <p:cNvPr id="74" name="Rectangle: Rounded Corners 73">
              <a:extLst>
                <a:ext uri="{FF2B5EF4-FFF2-40B4-BE49-F238E27FC236}">
                  <a16:creationId xmlns:a16="http://schemas.microsoft.com/office/drawing/2014/main" xmlns="" id="{93C09879-99C4-7EF1-2D7E-5DF91FF0A095}"/>
                </a:ext>
              </a:extLst>
            </p:cNvPr>
            <p:cNvSpPr/>
            <p:nvPr/>
          </p:nvSpPr>
          <p:spPr>
            <a:xfrm>
              <a:off x="9888842" y="3386381"/>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sư</a:t>
              </a:r>
            </a:p>
          </p:txBody>
        </p:sp>
        <p:sp>
          <p:nvSpPr>
            <p:cNvPr id="75" name="Rectangle: Rounded Corners 74">
              <a:extLst>
                <a:ext uri="{FF2B5EF4-FFF2-40B4-BE49-F238E27FC236}">
                  <a16:creationId xmlns:a16="http://schemas.microsoft.com/office/drawing/2014/main" xmlns="" id="{D0D99307-09D3-E7E7-00F3-FD991614410F}"/>
                </a:ext>
              </a:extLst>
            </p:cNvPr>
            <p:cNvSpPr/>
            <p:nvPr/>
          </p:nvSpPr>
          <p:spPr>
            <a:xfrm>
              <a:off x="14202037" y="3353541"/>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Đại sư</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Rectangle: Rounded Corners 75">
              <a:extLst>
                <a:ext uri="{FF2B5EF4-FFF2-40B4-BE49-F238E27FC236}">
                  <a16:creationId xmlns:a16="http://schemas.microsoft.com/office/drawing/2014/main" xmlns="" id="{1D5FC6BB-5D17-F831-6DF4-38D07A923DD2}"/>
                </a:ext>
              </a:extLst>
            </p:cNvPr>
            <p:cNvSpPr/>
            <p:nvPr/>
          </p:nvSpPr>
          <p:spPr>
            <a:xfrm>
              <a:off x="9888842" y="5292202"/>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77" name="Rectangle: Rounded Corners 76">
              <a:extLst>
                <a:ext uri="{FF2B5EF4-FFF2-40B4-BE49-F238E27FC236}">
                  <a16:creationId xmlns:a16="http://schemas.microsoft.com/office/drawing/2014/main" xmlns="" id="{3CFEC4BA-DC3C-4DED-910D-2698B2E739B8}"/>
                </a:ext>
              </a:extLst>
            </p:cNvPr>
            <p:cNvSpPr/>
            <p:nvPr/>
          </p:nvSpPr>
          <p:spPr>
            <a:xfrm>
              <a:off x="14202038" y="5292202"/>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78" name="Rectangle: Rounded Corners 77">
              <a:extLst>
                <a:ext uri="{FF2B5EF4-FFF2-40B4-BE49-F238E27FC236}">
                  <a16:creationId xmlns:a16="http://schemas.microsoft.com/office/drawing/2014/main" xmlns="" id="{C16FEE2B-2596-EA47-C04B-301DE6BCA16C}"/>
                </a:ext>
              </a:extLst>
            </p:cNvPr>
            <p:cNvSpPr/>
            <p:nvPr/>
          </p:nvSpPr>
          <p:spPr>
            <a:xfrm>
              <a:off x="12007334" y="8957154"/>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9" name="Rectangle: Rounded Corners 78">
              <a:extLst>
                <a:ext uri="{FF2B5EF4-FFF2-40B4-BE49-F238E27FC236}">
                  <a16:creationId xmlns:a16="http://schemas.microsoft.com/office/drawing/2014/main" xmlns="" id="{E3B652E6-7FF9-4A45-9076-9A4B49AE4814}"/>
                </a:ext>
              </a:extLst>
            </p:cNvPr>
            <p:cNvSpPr/>
            <p:nvPr/>
          </p:nvSpPr>
          <p:spPr>
            <a:xfrm>
              <a:off x="12007336" y="6237556"/>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10 lộ</a:t>
              </a:r>
            </a:p>
          </p:txBody>
        </p:sp>
        <p:sp>
          <p:nvSpPr>
            <p:cNvPr id="80" name="Rectangle: Rounded Corners 79">
              <a:extLst>
                <a:ext uri="{FF2B5EF4-FFF2-40B4-BE49-F238E27FC236}">
                  <a16:creationId xmlns:a16="http://schemas.microsoft.com/office/drawing/2014/main" xmlns="" id="{FD9ED9A7-198B-D89E-3502-8D298BDA193A}"/>
                </a:ext>
              </a:extLst>
            </p:cNvPr>
            <p:cNvSpPr/>
            <p:nvPr/>
          </p:nvSpPr>
          <p:spPr>
            <a:xfrm>
              <a:off x="12007335" y="7597355"/>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Phủ, châu</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xmlns="" id="{EAE9A976-6D9B-F2CC-71F6-208E490EB9BE}"/>
                </a:ext>
              </a:extLst>
            </p:cNvPr>
            <p:cNvGrpSpPr/>
            <p:nvPr/>
          </p:nvGrpSpPr>
          <p:grpSpPr>
            <a:xfrm>
              <a:off x="11473939" y="2628630"/>
              <a:ext cx="4313196" cy="739861"/>
              <a:chOff x="4438738" y="2009705"/>
              <a:chExt cx="9296403" cy="1180639"/>
            </a:xfrm>
          </p:grpSpPr>
          <p:cxnSp>
            <p:nvCxnSpPr>
              <p:cNvPr id="82" name="Straight Connector 81">
                <a:extLst>
                  <a:ext uri="{FF2B5EF4-FFF2-40B4-BE49-F238E27FC236}">
                    <a16:creationId xmlns:a16="http://schemas.microsoft.com/office/drawing/2014/main" xmlns="" id="{8CBB5877-24EC-4EFA-6FD6-3D4558AC1B25}"/>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547D03D5-DB5A-C456-6893-3A02C35A5CEE}"/>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8D129482-8F23-A2C3-D957-74A86E4F5F2A}"/>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894C2807-56D1-894E-3194-5FA8579AE3B1}"/>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xmlns="" id="{8199287C-249B-357F-ACD0-D2C07E846083}"/>
                </a:ext>
              </a:extLst>
            </p:cNvPr>
            <p:cNvGrpSpPr/>
            <p:nvPr/>
          </p:nvGrpSpPr>
          <p:grpSpPr>
            <a:xfrm flipV="1">
              <a:off x="11460227" y="4176501"/>
              <a:ext cx="4326911" cy="1115701"/>
              <a:chOff x="6091074" y="2441744"/>
              <a:chExt cx="6015843" cy="1498085"/>
            </a:xfrm>
          </p:grpSpPr>
          <p:cxnSp>
            <p:nvCxnSpPr>
              <p:cNvPr id="87" name="Straight Connector 86">
                <a:extLst>
                  <a:ext uri="{FF2B5EF4-FFF2-40B4-BE49-F238E27FC236}">
                    <a16:creationId xmlns:a16="http://schemas.microsoft.com/office/drawing/2014/main" xmlns="" id="{9CC314D9-C3B1-2E15-41F0-8CE7F465E925}"/>
                  </a:ext>
                </a:extLst>
              </p:cNvPr>
              <p:cNvCxnSpPr>
                <a:cxnSpLocks/>
              </p:cNvCxnSpPr>
              <p:nvPr/>
            </p:nvCxnSpPr>
            <p:spPr>
              <a:xfrm flipH="1" flipV="1">
                <a:off x="6110138" y="3250789"/>
                <a:ext cx="59967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9CF0140F-23CC-16F4-2C9A-44678DF6F8C8}"/>
                  </a:ext>
                </a:extLst>
              </p:cNvPr>
              <p:cNvCxnSpPr>
                <a:cxnSpLocks/>
              </p:cNvCxnSpPr>
              <p:nvPr/>
            </p:nvCxnSpPr>
            <p:spPr>
              <a:xfrm>
                <a:off x="6091074" y="2441744"/>
                <a:ext cx="0" cy="1453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8C4BD998-38A8-0B23-B153-271510D9CB08}"/>
                  </a:ext>
                </a:extLst>
              </p:cNvPr>
              <p:cNvCxnSpPr>
                <a:cxnSpLocks/>
              </p:cNvCxnSpPr>
              <p:nvPr/>
            </p:nvCxnSpPr>
            <p:spPr>
              <a:xfrm flipH="1">
                <a:off x="12087815" y="2441744"/>
                <a:ext cx="1" cy="1498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xmlns="" id="{F0F8BF26-F3E2-E97A-9C1F-37E498DE0289}"/>
                </a:ext>
              </a:extLst>
            </p:cNvPr>
            <p:cNvCxnSpPr>
              <a:cxnSpLocks/>
            </p:cNvCxnSpPr>
            <p:nvPr/>
          </p:nvCxnSpPr>
          <p:spPr>
            <a:xfrm flipH="1" flipV="1">
              <a:off x="13592431" y="4713556"/>
              <a:ext cx="3" cy="15478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39E2AA4D-F370-D347-844A-0A052BBA9BD6}"/>
                </a:ext>
              </a:extLst>
            </p:cNvPr>
            <p:cNvCxnSpPr>
              <a:cxnSpLocks/>
            </p:cNvCxnSpPr>
            <p:nvPr/>
          </p:nvCxnSpPr>
          <p:spPr>
            <a:xfrm flipV="1">
              <a:off x="13592431" y="7060516"/>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9682F60-0554-E7A2-B5B4-5D0C970D2159}"/>
                </a:ext>
              </a:extLst>
            </p:cNvPr>
            <p:cNvCxnSpPr>
              <a:cxnSpLocks/>
            </p:cNvCxnSpPr>
            <p:nvPr/>
          </p:nvCxnSpPr>
          <p:spPr>
            <a:xfrm flipV="1">
              <a:off x="13592431" y="8408514"/>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xmlns="" id="{EA05CC91-3330-FA9B-1642-AE874F966B86}"/>
                </a:ext>
              </a:extLst>
            </p:cNvPr>
            <p:cNvGrpSpPr/>
            <p:nvPr/>
          </p:nvGrpSpPr>
          <p:grpSpPr>
            <a:xfrm>
              <a:off x="7917341" y="1700456"/>
              <a:ext cx="1971500" cy="4414706"/>
              <a:chOff x="655183" y="1323153"/>
              <a:chExt cx="1971500" cy="4414706"/>
            </a:xfrm>
          </p:grpSpPr>
          <p:sp>
            <p:nvSpPr>
              <p:cNvPr id="94" name="Left Brace 93">
                <a:extLst>
                  <a:ext uri="{FF2B5EF4-FFF2-40B4-BE49-F238E27FC236}">
                    <a16:creationId xmlns:a16="http://schemas.microsoft.com/office/drawing/2014/main" xmlns="" id="{E970E3C6-13D5-689C-7CBE-5415F0E708FA}"/>
                  </a:ext>
                </a:extLst>
              </p:cNvPr>
              <p:cNvSpPr/>
              <p:nvPr/>
            </p:nvSpPr>
            <p:spPr>
              <a:xfrm>
                <a:off x="2209801" y="1323153"/>
                <a:ext cx="416882" cy="4414706"/>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xmlns="" id="{B48B8D5B-89BC-F22A-8BDB-4630D13F0F1D}"/>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xmlns="" id="{C93DF749-F7B0-ECC0-A504-F9D50E805F86}"/>
                </a:ext>
              </a:extLst>
            </p:cNvPr>
            <p:cNvGrpSpPr/>
            <p:nvPr/>
          </p:nvGrpSpPr>
          <p:grpSpPr>
            <a:xfrm>
              <a:off x="15497437" y="6325342"/>
              <a:ext cx="2251722" cy="3542558"/>
              <a:chOff x="15470382" y="6156960"/>
              <a:chExt cx="2251722" cy="3542558"/>
            </a:xfrm>
          </p:grpSpPr>
          <p:sp>
            <p:nvSpPr>
              <p:cNvPr id="97" name="Left Brace 96">
                <a:extLst>
                  <a:ext uri="{FF2B5EF4-FFF2-40B4-BE49-F238E27FC236}">
                    <a16:creationId xmlns:a16="http://schemas.microsoft.com/office/drawing/2014/main" xmlns="" id="{C383FB3A-3491-E3B5-4B08-18DCFF0E7D12}"/>
                  </a:ext>
                </a:extLst>
              </p:cNvPr>
              <p:cNvSpPr/>
              <p:nvPr/>
            </p:nvSpPr>
            <p:spPr>
              <a:xfrm flipH="1">
                <a:off x="15470382" y="6156960"/>
                <a:ext cx="441968" cy="35425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extBox 97">
                <a:extLst>
                  <a:ext uri="{FF2B5EF4-FFF2-40B4-BE49-F238E27FC236}">
                    <a16:creationId xmlns:a16="http://schemas.microsoft.com/office/drawing/2014/main" xmlns="" id="{23FF14A7-6898-F568-0654-249768E05C84}"/>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sp>
        <p:nvSpPr>
          <p:cNvPr id="102" name="TextBox 101">
            <a:extLst>
              <a:ext uri="{FF2B5EF4-FFF2-40B4-BE49-F238E27FC236}">
                <a16:creationId xmlns:a16="http://schemas.microsoft.com/office/drawing/2014/main" xmlns="" id="{FEC0A532-380A-02D3-7548-7BD8F6B22F6A}"/>
              </a:ext>
            </a:extLst>
          </p:cNvPr>
          <p:cNvSpPr txBox="1"/>
          <p:nvPr/>
        </p:nvSpPr>
        <p:spPr>
          <a:xfrm>
            <a:off x="5680397" y="9195339"/>
            <a:ext cx="6326937" cy="584775"/>
          </a:xfrm>
          <a:prstGeom prst="rect">
            <a:avLst/>
          </a:prstGeom>
          <a:noFill/>
        </p:spPr>
        <p:txBody>
          <a:bodyPr wrap="square">
            <a:spAutoFit/>
          </a:bodyPr>
          <a:lstStyle/>
          <a:p>
            <a:pPr algn="ctr"/>
            <a:r>
              <a:rPr lang="vi-VN" sz="3200" b="1" i="1">
                <a:solidFill>
                  <a:srgbClr val="FF0000"/>
                </a:solidFill>
                <a:latin typeface="Arial" panose="020B0604020202020204" pitchFamily="34" charset="0"/>
                <a:cs typeface="Arial" panose="020B0604020202020204" pitchFamily="34" charset="0"/>
              </a:rPr>
              <a:t>Bộ máy nhà nước thời </a:t>
            </a:r>
            <a:r>
              <a:rPr lang="en-US" sz="3200" b="1" i="1">
                <a:solidFill>
                  <a:srgbClr val="FF0000"/>
                </a:solidFill>
                <a:latin typeface="Arial" panose="020B0604020202020204" pitchFamily="34" charset="0"/>
                <a:cs typeface="Arial" panose="020B0604020202020204" pitchFamily="34" charset="0"/>
              </a:rPr>
              <a:t>Tiền Lê</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10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450" decel="100000" fill="hold"/>
                                        <p:tgtEl>
                                          <p:spTgt spid="1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randombar(horizontal)">
                                      <p:cBhvr>
                                        <p:cTn id="20" dur="500"/>
                                        <p:tgtEl>
                                          <p:spTgt spid="10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randombar(horizontal)">
                                      <p:cBhvr>
                                        <p:cTn id="2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sp>
        <p:nvSpPr>
          <p:cNvPr id="73" name="Rectangle: Rounded Corners 72">
            <a:extLst>
              <a:ext uri="{FF2B5EF4-FFF2-40B4-BE49-F238E27FC236}">
                <a16:creationId xmlns:a16="http://schemas.microsoft.com/office/drawing/2014/main" xmlns="" id="{B4D32BC3-59CF-7DBF-6D13-17DBEE59C61C}"/>
              </a:ext>
            </a:extLst>
          </p:cNvPr>
          <p:cNvSpPr/>
          <p:nvPr/>
        </p:nvSpPr>
        <p:spPr>
          <a:xfrm>
            <a:off x="7443784" y="414983"/>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Vua</a:t>
            </a:r>
          </a:p>
        </p:txBody>
      </p:sp>
      <p:sp>
        <p:nvSpPr>
          <p:cNvPr id="74" name="Rectangle: Rounded Corners 73">
            <a:extLst>
              <a:ext uri="{FF2B5EF4-FFF2-40B4-BE49-F238E27FC236}">
                <a16:creationId xmlns:a16="http://schemas.microsoft.com/office/drawing/2014/main" xmlns="" id="{93C09879-99C4-7EF1-2D7E-5DF91FF0A095}"/>
              </a:ext>
            </a:extLst>
          </p:cNvPr>
          <p:cNvSpPr/>
          <p:nvPr/>
        </p:nvSpPr>
        <p:spPr>
          <a:xfrm>
            <a:off x="4291732" y="2349114"/>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sư</a:t>
            </a:r>
          </a:p>
        </p:txBody>
      </p:sp>
      <p:sp>
        <p:nvSpPr>
          <p:cNvPr id="75" name="Rectangle: Rounded Corners 74">
            <a:extLst>
              <a:ext uri="{FF2B5EF4-FFF2-40B4-BE49-F238E27FC236}">
                <a16:creationId xmlns:a16="http://schemas.microsoft.com/office/drawing/2014/main" xmlns="" id="{D0D99307-09D3-E7E7-00F3-FD991614410F}"/>
              </a:ext>
            </a:extLst>
          </p:cNvPr>
          <p:cNvSpPr/>
          <p:nvPr/>
        </p:nvSpPr>
        <p:spPr>
          <a:xfrm>
            <a:off x="10826075" y="2346848"/>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Đại sư</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6" name="Rectangle: Rounded Corners 75">
            <a:extLst>
              <a:ext uri="{FF2B5EF4-FFF2-40B4-BE49-F238E27FC236}">
                <a16:creationId xmlns:a16="http://schemas.microsoft.com/office/drawing/2014/main" xmlns="" id="{1D5FC6BB-5D17-F831-6DF4-38D07A923DD2}"/>
              </a:ext>
            </a:extLst>
          </p:cNvPr>
          <p:cNvSpPr/>
          <p:nvPr/>
        </p:nvSpPr>
        <p:spPr>
          <a:xfrm>
            <a:off x="4273590" y="4223983"/>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77" name="Rectangle: Rounded Corners 76">
            <a:extLst>
              <a:ext uri="{FF2B5EF4-FFF2-40B4-BE49-F238E27FC236}">
                <a16:creationId xmlns:a16="http://schemas.microsoft.com/office/drawing/2014/main" xmlns="" id="{3CFEC4BA-DC3C-4DED-910D-2698B2E739B8}"/>
              </a:ext>
            </a:extLst>
          </p:cNvPr>
          <p:cNvSpPr/>
          <p:nvPr/>
        </p:nvSpPr>
        <p:spPr>
          <a:xfrm>
            <a:off x="10826075" y="4245544"/>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78" name="Rectangle: Rounded Corners 77">
            <a:extLst>
              <a:ext uri="{FF2B5EF4-FFF2-40B4-BE49-F238E27FC236}">
                <a16:creationId xmlns:a16="http://schemas.microsoft.com/office/drawing/2014/main" xmlns="" id="{C16FEE2B-2596-EA47-C04B-301DE6BCA16C}"/>
              </a:ext>
            </a:extLst>
          </p:cNvPr>
          <p:cNvSpPr/>
          <p:nvPr/>
        </p:nvSpPr>
        <p:spPr>
          <a:xfrm>
            <a:off x="7684905" y="866394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79" name="Rectangle: Rounded Corners 78">
            <a:extLst>
              <a:ext uri="{FF2B5EF4-FFF2-40B4-BE49-F238E27FC236}">
                <a16:creationId xmlns:a16="http://schemas.microsoft.com/office/drawing/2014/main" xmlns="" id="{E3B652E6-7FF9-4A45-9076-9A4B49AE4814}"/>
              </a:ext>
            </a:extLst>
          </p:cNvPr>
          <p:cNvSpPr/>
          <p:nvPr/>
        </p:nvSpPr>
        <p:spPr>
          <a:xfrm>
            <a:off x="7684907" y="5944342"/>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10 lộ</a:t>
            </a:r>
          </a:p>
        </p:txBody>
      </p:sp>
      <p:sp>
        <p:nvSpPr>
          <p:cNvPr id="80" name="Rectangle: Rounded Corners 79">
            <a:extLst>
              <a:ext uri="{FF2B5EF4-FFF2-40B4-BE49-F238E27FC236}">
                <a16:creationId xmlns:a16="http://schemas.microsoft.com/office/drawing/2014/main" xmlns="" id="{FD9ED9A7-198B-D89E-3502-8D298BDA193A}"/>
              </a:ext>
            </a:extLst>
          </p:cNvPr>
          <p:cNvSpPr/>
          <p:nvPr/>
        </p:nvSpPr>
        <p:spPr>
          <a:xfrm>
            <a:off x="7684906" y="7304141"/>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Phủ, châu</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xmlns="" id="{EAE9A976-6D9B-F2CC-71F6-208E490EB9BE}"/>
              </a:ext>
            </a:extLst>
          </p:cNvPr>
          <p:cNvGrpSpPr/>
          <p:nvPr/>
        </p:nvGrpSpPr>
        <p:grpSpPr>
          <a:xfrm>
            <a:off x="5715000" y="1307304"/>
            <a:ext cx="6858000" cy="1126713"/>
            <a:chOff x="4438738" y="2009705"/>
            <a:chExt cx="9296403" cy="1294037"/>
          </a:xfrm>
        </p:grpSpPr>
        <p:cxnSp>
          <p:nvCxnSpPr>
            <p:cNvPr id="82" name="Straight Connector 81">
              <a:extLst>
                <a:ext uri="{FF2B5EF4-FFF2-40B4-BE49-F238E27FC236}">
                  <a16:creationId xmlns:a16="http://schemas.microsoft.com/office/drawing/2014/main" xmlns="" id="{8CBB5877-24EC-4EFA-6FD6-3D4558AC1B25}"/>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547D03D5-DB5A-C456-6893-3A02C35A5CEE}"/>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8D129482-8F23-A2C3-D957-74A86E4F5F2A}"/>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894C2807-56D1-894E-3194-5FA8579AE3B1}"/>
                </a:ext>
              </a:extLst>
            </p:cNvPr>
            <p:cNvCxnSpPr>
              <a:cxnSpLocks/>
            </p:cNvCxnSpPr>
            <p:nvPr/>
          </p:nvCxnSpPr>
          <p:spPr>
            <a:xfrm flipH="1">
              <a:off x="13735140" y="2628900"/>
              <a:ext cx="1" cy="674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xmlns="" id="{8199287C-249B-357F-ACD0-D2C07E846083}"/>
              </a:ext>
            </a:extLst>
          </p:cNvPr>
          <p:cNvGrpSpPr/>
          <p:nvPr/>
        </p:nvGrpSpPr>
        <p:grpSpPr>
          <a:xfrm flipV="1">
            <a:off x="5751823" y="3138965"/>
            <a:ext cx="6821176" cy="1115701"/>
            <a:chOff x="6091074" y="2441744"/>
            <a:chExt cx="6015843" cy="1498085"/>
          </a:xfrm>
        </p:grpSpPr>
        <p:cxnSp>
          <p:nvCxnSpPr>
            <p:cNvPr id="87" name="Straight Connector 86">
              <a:extLst>
                <a:ext uri="{FF2B5EF4-FFF2-40B4-BE49-F238E27FC236}">
                  <a16:creationId xmlns:a16="http://schemas.microsoft.com/office/drawing/2014/main" xmlns="" id="{9CC314D9-C3B1-2E15-41F0-8CE7F465E925}"/>
                </a:ext>
              </a:extLst>
            </p:cNvPr>
            <p:cNvCxnSpPr>
              <a:cxnSpLocks/>
            </p:cNvCxnSpPr>
            <p:nvPr/>
          </p:nvCxnSpPr>
          <p:spPr>
            <a:xfrm flipH="1" flipV="1">
              <a:off x="6110138" y="3250789"/>
              <a:ext cx="59967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9CF0140F-23CC-16F4-2C9A-44678DF6F8C8}"/>
                </a:ext>
              </a:extLst>
            </p:cNvPr>
            <p:cNvCxnSpPr>
              <a:cxnSpLocks/>
            </p:cNvCxnSpPr>
            <p:nvPr/>
          </p:nvCxnSpPr>
          <p:spPr>
            <a:xfrm>
              <a:off x="6091074" y="2441744"/>
              <a:ext cx="0" cy="1453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8C4BD998-38A8-0B23-B153-271510D9CB08}"/>
                </a:ext>
              </a:extLst>
            </p:cNvPr>
            <p:cNvCxnSpPr>
              <a:cxnSpLocks/>
            </p:cNvCxnSpPr>
            <p:nvPr/>
          </p:nvCxnSpPr>
          <p:spPr>
            <a:xfrm flipH="1">
              <a:off x="12087815" y="2441744"/>
              <a:ext cx="1" cy="1498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xmlns="" id="{39E2AA4D-F370-D347-844A-0A052BBA9BD6}"/>
              </a:ext>
            </a:extLst>
          </p:cNvPr>
          <p:cNvCxnSpPr>
            <a:cxnSpLocks/>
          </p:cNvCxnSpPr>
          <p:nvPr/>
        </p:nvCxnSpPr>
        <p:spPr>
          <a:xfrm flipV="1">
            <a:off x="9270002" y="6767302"/>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49682F60-0554-E7A2-B5B4-5D0C970D2159}"/>
              </a:ext>
            </a:extLst>
          </p:cNvPr>
          <p:cNvCxnSpPr>
            <a:cxnSpLocks/>
          </p:cNvCxnSpPr>
          <p:nvPr/>
        </p:nvCxnSpPr>
        <p:spPr>
          <a:xfrm flipV="1">
            <a:off x="9270002" y="8115300"/>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xmlns="" id="{EA05CC91-3330-FA9B-1642-AE874F966B86}"/>
              </a:ext>
            </a:extLst>
          </p:cNvPr>
          <p:cNvGrpSpPr/>
          <p:nvPr/>
        </p:nvGrpSpPr>
        <p:grpSpPr>
          <a:xfrm>
            <a:off x="228600" y="421277"/>
            <a:ext cx="1971500" cy="4414706"/>
            <a:chOff x="655183" y="1323153"/>
            <a:chExt cx="1971500" cy="4414706"/>
          </a:xfrm>
        </p:grpSpPr>
        <p:sp>
          <p:nvSpPr>
            <p:cNvPr id="94" name="Left Brace 93">
              <a:extLst>
                <a:ext uri="{FF2B5EF4-FFF2-40B4-BE49-F238E27FC236}">
                  <a16:creationId xmlns:a16="http://schemas.microsoft.com/office/drawing/2014/main" xmlns="" id="{E970E3C6-13D5-689C-7CBE-5415F0E708FA}"/>
                </a:ext>
              </a:extLst>
            </p:cNvPr>
            <p:cNvSpPr/>
            <p:nvPr/>
          </p:nvSpPr>
          <p:spPr>
            <a:xfrm>
              <a:off x="2209801" y="1323153"/>
              <a:ext cx="416882" cy="4414706"/>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xmlns="" id="{B48B8D5B-89BC-F22A-8BDB-4630D13F0F1D}"/>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xmlns="" id="{C93DF749-F7B0-ECC0-A504-F9D50E805F86}"/>
              </a:ext>
            </a:extLst>
          </p:cNvPr>
          <p:cNvGrpSpPr/>
          <p:nvPr/>
        </p:nvGrpSpPr>
        <p:grpSpPr>
          <a:xfrm>
            <a:off x="11314334" y="5989699"/>
            <a:ext cx="2251722" cy="3542558"/>
            <a:chOff x="15470382" y="6156960"/>
            <a:chExt cx="2251722" cy="3542558"/>
          </a:xfrm>
        </p:grpSpPr>
        <p:sp>
          <p:nvSpPr>
            <p:cNvPr id="97" name="Left Brace 96">
              <a:extLst>
                <a:ext uri="{FF2B5EF4-FFF2-40B4-BE49-F238E27FC236}">
                  <a16:creationId xmlns:a16="http://schemas.microsoft.com/office/drawing/2014/main" xmlns="" id="{C383FB3A-3491-E3B5-4B08-18DCFF0E7D12}"/>
                </a:ext>
              </a:extLst>
            </p:cNvPr>
            <p:cNvSpPr/>
            <p:nvPr/>
          </p:nvSpPr>
          <p:spPr>
            <a:xfrm flipH="1">
              <a:off x="15470382" y="6156960"/>
              <a:ext cx="441968" cy="35425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TextBox 97">
              <a:extLst>
                <a:ext uri="{FF2B5EF4-FFF2-40B4-BE49-F238E27FC236}">
                  <a16:creationId xmlns:a16="http://schemas.microsoft.com/office/drawing/2014/main" xmlns="" id="{23FF14A7-6898-F568-0654-249768E05C84}"/>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xmlns="" id="{FEC0A532-380A-02D3-7548-7BD8F6B22F6A}"/>
              </a:ext>
            </a:extLst>
          </p:cNvPr>
          <p:cNvSpPr txBox="1"/>
          <p:nvPr/>
        </p:nvSpPr>
        <p:spPr>
          <a:xfrm>
            <a:off x="228600" y="9575512"/>
            <a:ext cx="6326937" cy="584775"/>
          </a:xfrm>
          <a:prstGeom prst="rect">
            <a:avLst/>
          </a:prstGeom>
          <a:noFill/>
        </p:spPr>
        <p:txBody>
          <a:bodyPr wrap="square">
            <a:spAutoFit/>
          </a:bodyPr>
          <a:lstStyle/>
          <a:p>
            <a:pPr algn="ctr"/>
            <a:r>
              <a:rPr lang="vi-VN" sz="3200" b="1" i="1">
                <a:solidFill>
                  <a:srgbClr val="FF0000"/>
                </a:solidFill>
                <a:latin typeface="Arial" panose="020B0604020202020204" pitchFamily="34" charset="0"/>
                <a:cs typeface="Arial" panose="020B0604020202020204" pitchFamily="34" charset="0"/>
              </a:rPr>
              <a:t>Bộ máy nhà nước thời </a:t>
            </a:r>
            <a:r>
              <a:rPr lang="en-US" sz="3200" b="1" i="1">
                <a:solidFill>
                  <a:srgbClr val="FF0000"/>
                </a:solidFill>
                <a:latin typeface="Arial" panose="020B0604020202020204" pitchFamily="34" charset="0"/>
                <a:cs typeface="Arial" panose="020B0604020202020204" pitchFamily="34" charset="0"/>
              </a:rPr>
              <a:t>Tiền Lê</a:t>
            </a:r>
            <a:endParaRPr lang="en-US" sz="32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C4746655-E909-1514-A33A-E1E15175CDFD}"/>
              </a:ext>
            </a:extLst>
          </p:cNvPr>
          <p:cNvGrpSpPr/>
          <p:nvPr/>
        </p:nvGrpSpPr>
        <p:grpSpPr>
          <a:xfrm flipV="1">
            <a:off x="5757089" y="5013238"/>
            <a:ext cx="6858000" cy="934904"/>
            <a:chOff x="4438738" y="2009705"/>
            <a:chExt cx="9296403" cy="1180639"/>
          </a:xfrm>
        </p:grpSpPr>
        <p:cxnSp>
          <p:nvCxnSpPr>
            <p:cNvPr id="3" name="Straight Connector 2">
              <a:extLst>
                <a:ext uri="{FF2B5EF4-FFF2-40B4-BE49-F238E27FC236}">
                  <a16:creationId xmlns:a16="http://schemas.microsoft.com/office/drawing/2014/main" xmlns="" id="{EBBDB470-F0C9-7FDC-E4AD-908855CF4327}"/>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94168999-50AD-510B-A80F-BFA4B559D0E0}"/>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84DE853F-FC85-126E-EC25-DC4B52C643E9}"/>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CC5DD306-CBFC-CDDA-F829-949507557AF8}"/>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xmlns="" id="{344A0FE0-EC06-ACF5-DAC1-D5CEED69BDCF}"/>
              </a:ext>
            </a:extLst>
          </p:cNvPr>
          <p:cNvCxnSpPr/>
          <p:nvPr/>
        </p:nvCxnSpPr>
        <p:spPr>
          <a:xfrm>
            <a:off x="11049000" y="829818"/>
            <a:ext cx="13911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5B11855-086C-691F-A1E1-61A0294FB955}"/>
              </a:ext>
            </a:extLst>
          </p:cNvPr>
          <p:cNvSpPr txBox="1"/>
          <p:nvPr/>
        </p:nvSpPr>
        <p:spPr>
          <a:xfrm>
            <a:off x="12578802" y="382205"/>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Nắm mọi quyền hành</a:t>
            </a:r>
          </a:p>
        </p:txBody>
      </p:sp>
      <p:sp>
        <p:nvSpPr>
          <p:cNvPr id="16" name="TextBox 15">
            <a:extLst>
              <a:ext uri="{FF2B5EF4-FFF2-40B4-BE49-F238E27FC236}">
                <a16:creationId xmlns:a16="http://schemas.microsoft.com/office/drawing/2014/main" xmlns="" id="{3CFD14C8-D20F-74CF-9C31-ADDB1BFE1CC0}"/>
              </a:ext>
            </a:extLst>
          </p:cNvPr>
          <p:cNvSpPr txBox="1"/>
          <p:nvPr/>
        </p:nvSpPr>
        <p:spPr>
          <a:xfrm>
            <a:off x="3479213" y="2969159"/>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Quan đứng đầu triều</a:t>
            </a:r>
          </a:p>
        </p:txBody>
      </p:sp>
      <p:sp>
        <p:nvSpPr>
          <p:cNvPr id="17" name="TextBox 16">
            <a:extLst>
              <a:ext uri="{FF2B5EF4-FFF2-40B4-BE49-F238E27FC236}">
                <a16:creationId xmlns:a16="http://schemas.microsoft.com/office/drawing/2014/main" xmlns="" id="{18658F33-E829-F11E-476B-0E858408B232}"/>
              </a:ext>
            </a:extLst>
          </p:cNvPr>
          <p:cNvSpPr txBox="1"/>
          <p:nvPr/>
        </p:nvSpPr>
        <p:spPr>
          <a:xfrm>
            <a:off x="10515600" y="2947790"/>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Nhà sư có danh tiếng</a:t>
            </a:r>
          </a:p>
        </p:txBody>
      </p:sp>
      <p:sp>
        <p:nvSpPr>
          <p:cNvPr id="18" name="TextBox 17">
            <a:extLst>
              <a:ext uri="{FF2B5EF4-FFF2-40B4-BE49-F238E27FC236}">
                <a16:creationId xmlns:a16="http://schemas.microsoft.com/office/drawing/2014/main" xmlns="" id="{E3BA9DDC-FB68-E49F-4D54-A180C3A01F7C}"/>
              </a:ext>
            </a:extLst>
          </p:cNvPr>
          <p:cNvSpPr txBox="1"/>
          <p:nvPr/>
        </p:nvSpPr>
        <p:spPr>
          <a:xfrm>
            <a:off x="2961661" y="6445044"/>
            <a:ext cx="4064587" cy="2217082"/>
          </a:xfrm>
          <a:prstGeom prst="rect">
            <a:avLst/>
          </a:prstGeom>
          <a:noFill/>
        </p:spPr>
        <p:txBody>
          <a:bodyPr wrap="square">
            <a:spAutoFit/>
          </a:bodyPr>
          <a:lstStyle/>
          <a:p>
            <a:pPr algn="ctr">
              <a:lnSpc>
                <a:spcPct val="150000"/>
              </a:lnSpc>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Các quan lại địa phương chưa được sắp xếp đầy đủ</a:t>
            </a:r>
            <a:endPar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2554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wipe(up)">
                                      <p:cBhvr>
                                        <p:cTn id="20" dur="500"/>
                                        <p:tgtEl>
                                          <p:spTgt spid="81"/>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arn(inVertical)">
                                      <p:cBhvr>
                                        <p:cTn id="24" dur="500"/>
                                        <p:tgtEl>
                                          <p:spTgt spid="74"/>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inVertical)">
                                      <p:cBhvr>
                                        <p:cTn id="32" dur="500"/>
                                        <p:tgtEl>
                                          <p:spTgt spid="75"/>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up)">
                                      <p:cBhvr>
                                        <p:cTn id="41" dur="500"/>
                                        <p:tgtEl>
                                          <p:spTgt spid="86"/>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barn(inVertical)">
                                      <p:cBhvr>
                                        <p:cTn id="45" dur="500"/>
                                        <p:tgtEl>
                                          <p:spTgt spid="76"/>
                                        </p:tgtEl>
                                      </p:cBhvr>
                                    </p:animEffect>
                                  </p:childTnLst>
                                </p:cTn>
                              </p:par>
                            </p:childTnLst>
                          </p:cTn>
                        </p:par>
                        <p:par>
                          <p:cTn id="46" fill="hold">
                            <p:stCondLst>
                              <p:cond delay="1000"/>
                            </p:stCondLst>
                            <p:childTnLst>
                              <p:par>
                                <p:cTn id="47" presetID="16" presetClass="entr" presetSubtype="21"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barn(inVertical)">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500"/>
                                        <p:tgtEl>
                                          <p:spTgt spid="9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up)">
                                      <p:cBhvr>
                                        <p:cTn id="59" dur="500"/>
                                        <p:tgtEl>
                                          <p:spTgt spid="2"/>
                                        </p:tgtEl>
                                      </p:cBhvr>
                                    </p:animEffec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barn(inVertical)">
                                      <p:cBhvr>
                                        <p:cTn id="63" dur="500"/>
                                        <p:tgtEl>
                                          <p:spTgt spid="7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wipe(up)">
                                      <p:cBhvr>
                                        <p:cTn id="68" dur="500"/>
                                        <p:tgtEl>
                                          <p:spTgt spid="91"/>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barn(inVertical)">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wipe(up)">
                                      <p:cBhvr>
                                        <p:cTn id="77" dur="500"/>
                                        <p:tgtEl>
                                          <p:spTgt spid="92"/>
                                        </p:tgtEl>
                                      </p:cBhvr>
                                    </p:animEffect>
                                  </p:childTnLst>
                                </p:cTn>
                              </p:par>
                            </p:childTnLst>
                          </p:cTn>
                        </p:par>
                        <p:par>
                          <p:cTn id="78" fill="hold">
                            <p:stCondLst>
                              <p:cond delay="500"/>
                            </p:stCondLst>
                            <p:childTnLst>
                              <p:par>
                                <p:cTn id="79" presetID="16" presetClass="entr" presetSubtype="21" fill="hold" grpId="0" nodeType="after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barn(inVertical)">
                                      <p:cBhvr>
                                        <p:cTn id="81" dur="500"/>
                                        <p:tgtEl>
                                          <p:spTgt spid="7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96"/>
                                        </p:tgtEl>
                                        <p:attrNameLst>
                                          <p:attrName>style.visibility</p:attrName>
                                        </p:attrNameLst>
                                      </p:cBhvr>
                                      <p:to>
                                        <p:strVal val="visible"/>
                                      </p:to>
                                    </p:set>
                                    <p:animEffect transition="in" filter="wipe(right)">
                                      <p:cBhvr>
                                        <p:cTn id="9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12"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67" name="TextBox 66">
            <a:extLst>
              <a:ext uri="{FF2B5EF4-FFF2-40B4-BE49-F238E27FC236}">
                <a16:creationId xmlns:a16="http://schemas.microsoft.com/office/drawing/2014/main" xmlns="" id="{697227C0-72DD-2CD2-788C-C24A9119038F}"/>
              </a:ext>
            </a:extLst>
          </p:cNvPr>
          <p:cNvSpPr txBox="1"/>
          <p:nvPr/>
        </p:nvSpPr>
        <p:spPr>
          <a:xfrm>
            <a:off x="914400" y="1383527"/>
            <a:ext cx="8077200" cy="751994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Quân đội gồm hai bộ phận: cấm quân (bảo vệ vua và kinh thành) và quân địa phương.</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Triều đình chú trọng xây dựng pháp luật và tăng cường quan hệ ngoại giao với nhà Tống.</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Tổ chức chính quyền thời Tiền Lê là sự hoàn thiện thêm về tổ chức bộ máy cai trị ở trung ương</a:t>
            </a:r>
          </a:p>
        </p:txBody>
      </p:sp>
      <p:grpSp>
        <p:nvGrpSpPr>
          <p:cNvPr id="70" name="Group 69">
            <a:extLst>
              <a:ext uri="{FF2B5EF4-FFF2-40B4-BE49-F238E27FC236}">
                <a16:creationId xmlns:a16="http://schemas.microsoft.com/office/drawing/2014/main" xmlns="" id="{DA3B1A45-F7FC-65B8-56B2-100AADF76C30}"/>
              </a:ext>
            </a:extLst>
          </p:cNvPr>
          <p:cNvGrpSpPr/>
          <p:nvPr/>
        </p:nvGrpSpPr>
        <p:grpSpPr>
          <a:xfrm>
            <a:off x="9367163" y="1244876"/>
            <a:ext cx="7953963" cy="7897258"/>
            <a:chOff x="9648075" y="396827"/>
            <a:chExt cx="7953963" cy="7897258"/>
          </a:xfrm>
        </p:grpSpPr>
        <p:pic>
          <p:nvPicPr>
            <p:cNvPr id="71" name="Picture 70">
              <a:extLst>
                <a:ext uri="{FF2B5EF4-FFF2-40B4-BE49-F238E27FC236}">
                  <a16:creationId xmlns:a16="http://schemas.microsoft.com/office/drawing/2014/main" xmlns="" id="{1DC680C4-DC18-DD94-9D55-35757726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8075" y="396827"/>
              <a:ext cx="7953963" cy="7228164"/>
            </a:xfrm>
            <a:prstGeom prst="rect">
              <a:avLst/>
            </a:prstGeom>
          </p:spPr>
        </p:pic>
        <p:sp>
          <p:nvSpPr>
            <p:cNvPr id="72" name="TextBox 71">
              <a:extLst>
                <a:ext uri="{FF2B5EF4-FFF2-40B4-BE49-F238E27FC236}">
                  <a16:creationId xmlns:a16="http://schemas.microsoft.com/office/drawing/2014/main" xmlns="" id="{EDC650CA-7E0E-104A-D57A-8AC2BD87C867}"/>
                </a:ext>
              </a:extLst>
            </p:cNvPr>
            <p:cNvSpPr txBox="1"/>
            <p:nvPr/>
          </p:nvSpPr>
          <p:spPr>
            <a:xfrm>
              <a:off x="10239516" y="7624991"/>
              <a:ext cx="6771079"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Lãnh thổ Đại Cồ Việt ở thế kì X</a:t>
              </a:r>
              <a:endParaRPr lang="en-US" sz="2800" i="1"/>
            </a:p>
          </p:txBody>
        </p:sp>
      </p:grpSp>
    </p:spTree>
    <p:extLst>
      <p:ext uri="{BB962C8B-B14F-4D97-AF65-F5344CB8AC3E}">
        <p14:creationId xmlns:p14="http://schemas.microsoft.com/office/powerpoint/2010/main" val="505647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randombar(horizontal)">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27589">
            <a:off x="670339" y="-503044"/>
            <a:ext cx="1593550" cy="4114800"/>
          </a:xfrm>
          <a:prstGeom prst="rect">
            <a:avLst/>
          </a:prstGeom>
        </p:spPr>
      </p:pic>
      <p:sp>
        <p:nvSpPr>
          <p:cNvPr id="11" name="TextBox 10">
            <a:extLst>
              <a:ext uri="{FF2B5EF4-FFF2-40B4-BE49-F238E27FC236}">
                <a16:creationId xmlns:a16="http://schemas.microsoft.com/office/drawing/2014/main" xmlns="" id="{CF977A3C-4C0D-CB64-217C-61EAF95AB1C2}"/>
              </a:ext>
            </a:extLst>
          </p:cNvPr>
          <p:cNvSpPr txBox="1"/>
          <p:nvPr/>
        </p:nvSpPr>
        <p:spPr>
          <a:xfrm>
            <a:off x="2381247" y="1646387"/>
            <a:ext cx="13525502" cy="982513"/>
          </a:xfrm>
          <a:prstGeom prst="rect">
            <a:avLst/>
          </a:prstGeom>
          <a:noFill/>
        </p:spPr>
        <p:txBody>
          <a:bodyPr wrap="square">
            <a:spAutoFit/>
          </a:bodyPr>
          <a:lstStyle/>
          <a:p>
            <a:pPr algn="ctr">
              <a:lnSpc>
                <a:spcPct val="150000"/>
              </a:lnSpc>
            </a:pPr>
            <a:r>
              <a:rPr lang="fr-FR" sz="4400">
                <a:latin typeface="Arial" panose="020B0604020202020204" pitchFamily="34" charset="0"/>
                <a:ea typeface="Calibri" panose="020F0502020204030204" pitchFamily="34" charset="0"/>
                <a:cs typeface="Arial" panose="020B0604020202020204" pitchFamily="34" charset="0"/>
              </a:rPr>
              <a:t>E</a:t>
            </a:r>
            <a:r>
              <a:rPr lang="fr-FR" sz="4400">
                <a:effectLst/>
                <a:latin typeface="Arial" panose="020B0604020202020204" pitchFamily="34" charset="0"/>
                <a:ea typeface="Calibri" panose="020F0502020204030204" pitchFamily="34" charset="0"/>
                <a:cs typeface="Arial" panose="020B0604020202020204" pitchFamily="34" charset="0"/>
              </a:rPr>
              <a:t>m hãy </a:t>
            </a:r>
            <a:r>
              <a:rPr lang="fr-FR" sz="4400">
                <a:latin typeface="Arial" panose="020B0604020202020204" pitchFamily="34" charset="0"/>
                <a:ea typeface="Calibri" panose="020F0502020204030204" pitchFamily="34" charset="0"/>
                <a:cs typeface="Arial" panose="020B0604020202020204" pitchFamily="34" charset="0"/>
              </a:rPr>
              <a:t>so sánh tình hình nhà Tiền Lê với nhà Đinh. </a:t>
            </a:r>
            <a:endParaRPr lang="en-US" sz="4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2920B93F-86F9-D73A-D749-E12AF2E9CA14}"/>
              </a:ext>
            </a:extLst>
          </p:cNvPr>
          <p:cNvSpPr txBox="1"/>
          <p:nvPr/>
        </p:nvSpPr>
        <p:spPr>
          <a:xfrm>
            <a:off x="4933944" y="952500"/>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THEO CẶP</a:t>
            </a:r>
            <a:endParaRPr lang="en-US" sz="5400" b="1">
              <a:solidFill>
                <a:srgbClr val="002060"/>
              </a:solidFill>
            </a:endParaRPr>
          </a:p>
        </p:txBody>
      </p:sp>
      <p:graphicFrame>
        <p:nvGraphicFramePr>
          <p:cNvPr id="13" name="Table 12">
            <a:extLst>
              <a:ext uri="{FF2B5EF4-FFF2-40B4-BE49-F238E27FC236}">
                <a16:creationId xmlns:a16="http://schemas.microsoft.com/office/drawing/2014/main" xmlns="" id="{772D20A5-8F97-1940-8AF9-759152009599}"/>
              </a:ext>
            </a:extLst>
          </p:cNvPr>
          <p:cNvGraphicFramePr>
            <a:graphicFrameLocks noGrp="1"/>
          </p:cNvGraphicFramePr>
          <p:nvPr>
            <p:extLst>
              <p:ext uri="{D42A27DB-BD31-4B8C-83A1-F6EECF244321}">
                <p14:modId xmlns:p14="http://schemas.microsoft.com/office/powerpoint/2010/main" val="4033309259"/>
              </p:ext>
            </p:extLst>
          </p:nvPr>
        </p:nvGraphicFramePr>
        <p:xfrm>
          <a:off x="1066794" y="2677459"/>
          <a:ext cx="16154401" cy="7040880"/>
        </p:xfrm>
        <a:graphic>
          <a:graphicData uri="http://schemas.openxmlformats.org/drawingml/2006/table">
            <a:tbl>
              <a:tblPr firstRow="1" firstCol="1" bandRow="1">
                <a:tableStyleId>{16D9F66E-5EB9-4882-86FB-DCBF35E3C3E4}</a:tableStyleId>
              </a:tblPr>
              <a:tblGrid>
                <a:gridCol w="4166724">
                  <a:extLst>
                    <a:ext uri="{9D8B030D-6E8A-4147-A177-3AD203B41FA5}">
                      <a16:colId xmlns:a16="http://schemas.microsoft.com/office/drawing/2014/main" xmlns="" val="881480234"/>
                    </a:ext>
                  </a:extLst>
                </a:gridCol>
                <a:gridCol w="6272682">
                  <a:extLst>
                    <a:ext uri="{9D8B030D-6E8A-4147-A177-3AD203B41FA5}">
                      <a16:colId xmlns:a16="http://schemas.microsoft.com/office/drawing/2014/main" xmlns="" val="1292555930"/>
                    </a:ext>
                  </a:extLst>
                </a:gridCol>
                <a:gridCol w="5714995">
                  <a:extLst>
                    <a:ext uri="{9D8B030D-6E8A-4147-A177-3AD203B41FA5}">
                      <a16:colId xmlns:a16="http://schemas.microsoft.com/office/drawing/2014/main" xmlns="" val="4115565318"/>
                    </a:ext>
                  </a:extLst>
                </a:gridCol>
              </a:tblGrid>
              <a:tr h="822960">
                <a:tc>
                  <a:txBody>
                    <a:bodyPr/>
                    <a:lstStyle/>
                    <a:p>
                      <a:pPr algn="just">
                        <a:lnSpc>
                          <a:spcPct val="150000"/>
                        </a:lnSpc>
                        <a:spcAft>
                          <a:spcPts val="800"/>
                        </a:spcAft>
                      </a:pPr>
                      <a:r>
                        <a:rPr lang="vi-VN" sz="4000">
                          <a:effectLst/>
                          <a:latin typeface="+mn-lt"/>
                        </a:rPr>
                        <a:t> </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Đinh</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Tiền Lê</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65170116"/>
                  </a:ext>
                </a:extLst>
              </a:tr>
              <a:tr h="1371600">
                <a:tc>
                  <a:txBody>
                    <a:bodyPr/>
                    <a:lstStyle/>
                    <a:p>
                      <a:pPr algn="l">
                        <a:lnSpc>
                          <a:spcPct val="150000"/>
                        </a:lnSpc>
                        <a:spcAft>
                          <a:spcPts val="800"/>
                        </a:spcAft>
                      </a:pPr>
                      <a:r>
                        <a:rPr lang="vi-VN" sz="4000">
                          <a:effectLst/>
                          <a:latin typeface="+mn-lt"/>
                        </a:rPr>
                        <a:t>Người làm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59635111"/>
                  </a:ext>
                </a:extLst>
              </a:tr>
              <a:tr h="1188720">
                <a:tc>
                  <a:txBody>
                    <a:bodyPr/>
                    <a:lstStyle/>
                    <a:p>
                      <a:pPr algn="l">
                        <a:lnSpc>
                          <a:spcPct val="150000"/>
                        </a:lnSpc>
                        <a:spcAft>
                          <a:spcPts val="800"/>
                        </a:spcAft>
                      </a:pPr>
                      <a:r>
                        <a:rPr lang="vi-VN" sz="4000">
                          <a:effectLst/>
                          <a:latin typeface="+mn-lt"/>
                        </a:rPr>
                        <a:t>Tên nước</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909871"/>
                  </a:ext>
                </a:extLst>
              </a:tr>
              <a:tr h="1188720">
                <a:tc>
                  <a:txBody>
                    <a:bodyPr/>
                    <a:lstStyle/>
                    <a:p>
                      <a:pPr algn="l">
                        <a:lnSpc>
                          <a:spcPct val="150000"/>
                        </a:lnSpc>
                        <a:spcAft>
                          <a:spcPts val="800"/>
                        </a:spcAft>
                      </a:pPr>
                      <a:r>
                        <a:rPr lang="vi-VN" sz="4000">
                          <a:effectLst/>
                          <a:latin typeface="+mn-lt"/>
                        </a:rPr>
                        <a:t>Niên hiệu</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70261422"/>
                  </a:ext>
                </a:extLst>
              </a:tr>
              <a:tr h="1188720">
                <a:tc>
                  <a:txBody>
                    <a:bodyPr/>
                    <a:lstStyle/>
                    <a:p>
                      <a:pPr algn="l">
                        <a:lnSpc>
                          <a:spcPct val="150000"/>
                        </a:lnSpc>
                        <a:spcAft>
                          <a:spcPts val="800"/>
                        </a:spcAft>
                      </a:pPr>
                      <a:r>
                        <a:rPr lang="vi-VN" sz="4000">
                          <a:effectLst/>
                          <a:latin typeface="+mn-lt"/>
                        </a:rPr>
                        <a:t>Đời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05469320"/>
                  </a:ext>
                </a:extLst>
              </a:tr>
              <a:tr h="1188720">
                <a:tc>
                  <a:txBody>
                    <a:bodyPr/>
                    <a:lstStyle/>
                    <a:p>
                      <a:pPr algn="l">
                        <a:lnSpc>
                          <a:spcPct val="150000"/>
                        </a:lnSpc>
                        <a:spcAft>
                          <a:spcPts val="800"/>
                        </a:spcAft>
                      </a:pPr>
                      <a:r>
                        <a:rPr lang="vi-VN" sz="4000">
                          <a:effectLst/>
                          <a:latin typeface="+mn-lt"/>
                        </a:rPr>
                        <a:t>Thời gian tồn tại</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915525048"/>
                  </a:ext>
                </a:extLst>
              </a:tr>
            </a:tbl>
          </a:graphicData>
        </a:graphic>
      </p:graphicFrame>
      <p:sp>
        <p:nvSpPr>
          <p:cNvPr id="15" name="TextBox 14">
            <a:extLst>
              <a:ext uri="{FF2B5EF4-FFF2-40B4-BE49-F238E27FC236}">
                <a16:creationId xmlns:a16="http://schemas.microsoft.com/office/drawing/2014/main" xmlns="" id="{5E0D4F52-767C-7719-2517-7F6D2C24FFB0}"/>
              </a:ext>
            </a:extLst>
          </p:cNvPr>
          <p:cNvSpPr txBox="1"/>
          <p:nvPr/>
        </p:nvSpPr>
        <p:spPr>
          <a:xfrm>
            <a:off x="6217318" y="3246468"/>
            <a:ext cx="4312096" cy="1664879"/>
          </a:xfrm>
          <a:prstGeom prst="rect">
            <a:avLst/>
          </a:prstGeom>
          <a:noFill/>
        </p:spPr>
        <p:txBody>
          <a:bodyPr wrap="square">
            <a:spAutoFit/>
          </a:bodyPr>
          <a:lstStyle/>
          <a:p>
            <a:pPr algn="ctr">
              <a:lnSpc>
                <a:spcPct val="150000"/>
              </a:lnSpc>
              <a:spcAft>
                <a:spcPts val="0"/>
              </a:spcAft>
            </a:pPr>
            <a:r>
              <a:rPr lang="vi-VN" sz="3600">
                <a:effectLst/>
                <a:latin typeface="+mn-lt"/>
              </a:rPr>
              <a:t>Đinh Tiên Hoàng </a:t>
            </a:r>
            <a:endParaRPr lang="en-US" sz="3600">
              <a:effectLst/>
              <a:latin typeface="+mn-lt"/>
            </a:endParaRPr>
          </a:p>
          <a:p>
            <a:pPr algn="ctr">
              <a:lnSpc>
                <a:spcPct val="150000"/>
              </a:lnSpc>
              <a:spcAft>
                <a:spcPts val="0"/>
              </a:spcAft>
            </a:pPr>
            <a:r>
              <a:rPr lang="vi-VN" sz="3600">
                <a:effectLst/>
                <a:latin typeface="+mn-lt"/>
              </a:rPr>
              <a:t>(Đinh Bộ Lĩnh)</a:t>
            </a:r>
            <a:endParaRPr lang="en-US" sz="3600">
              <a:effectLst/>
              <a:latin typeface="+mn-lt"/>
              <a:ea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80273C53-975F-4E04-28C1-9586C5F738A5}"/>
              </a:ext>
            </a:extLst>
          </p:cNvPr>
          <p:cNvSpPr txBox="1"/>
          <p:nvPr/>
        </p:nvSpPr>
        <p:spPr>
          <a:xfrm>
            <a:off x="12192000" y="3246468"/>
            <a:ext cx="4312096" cy="1664879"/>
          </a:xfrm>
          <a:prstGeom prst="rect">
            <a:avLst/>
          </a:prstGeom>
          <a:noFill/>
        </p:spPr>
        <p:txBody>
          <a:bodyPr wrap="square">
            <a:spAutoFit/>
          </a:bodyPr>
          <a:lstStyle/>
          <a:p>
            <a:pPr algn="ctr">
              <a:lnSpc>
                <a:spcPct val="150000"/>
              </a:lnSpc>
              <a:spcAft>
                <a:spcPts val="0"/>
              </a:spcAft>
            </a:pPr>
            <a:r>
              <a:rPr lang="en-US" sz="3600">
                <a:effectLst/>
                <a:latin typeface="Arial" panose="020B0604020202020204" pitchFamily="34" charset="0"/>
                <a:cs typeface="Arial" panose="020B0604020202020204" pitchFamily="34" charset="0"/>
              </a:rPr>
              <a:t>Lê Đại Hành</a:t>
            </a:r>
          </a:p>
          <a:p>
            <a:pPr algn="ctr">
              <a:lnSpc>
                <a:spcPct val="150000"/>
              </a:lnSpc>
              <a:spcAft>
                <a:spcPts val="0"/>
              </a:spcAft>
            </a:pPr>
            <a:r>
              <a:rPr lang="vi-VN" sz="3600">
                <a:effectLst/>
                <a:latin typeface="Arial" panose="020B0604020202020204" pitchFamily="34" charset="0"/>
                <a:cs typeface="Arial" panose="020B0604020202020204" pitchFamily="34" charset="0"/>
              </a:rPr>
              <a:t>(</a:t>
            </a:r>
            <a:r>
              <a:rPr lang="en-US" sz="3600">
                <a:effectLst/>
                <a:latin typeface="Arial" panose="020B0604020202020204" pitchFamily="34" charset="0"/>
                <a:cs typeface="Arial" panose="020B0604020202020204" pitchFamily="34" charset="0"/>
              </a:rPr>
              <a:t>Lê Hoàn</a:t>
            </a: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3C1551B6-854B-9A86-3F03-5C1563CB8DFD}"/>
              </a:ext>
            </a:extLst>
          </p:cNvPr>
          <p:cNvSpPr txBox="1"/>
          <p:nvPr/>
        </p:nvSpPr>
        <p:spPr>
          <a:xfrm>
            <a:off x="6217318" y="4959906"/>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95EC50AD-C5CA-E469-95EB-E432654710F2}"/>
              </a:ext>
            </a:extLst>
          </p:cNvPr>
          <p:cNvSpPr txBox="1"/>
          <p:nvPr/>
        </p:nvSpPr>
        <p:spPr>
          <a:xfrm>
            <a:off x="12192000" y="4959906"/>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953381B6-851B-B106-659C-FB0B0ECABCB6}"/>
              </a:ext>
            </a:extLst>
          </p:cNvPr>
          <p:cNvSpPr txBox="1"/>
          <p:nvPr/>
        </p:nvSpPr>
        <p:spPr>
          <a:xfrm>
            <a:off x="6217318" y="621030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Thái Bình</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BEB47E7D-8DA2-8D18-CA0B-D4D3F2A201BD}"/>
              </a:ext>
            </a:extLst>
          </p:cNvPr>
          <p:cNvSpPr txBox="1"/>
          <p:nvPr/>
        </p:nvSpPr>
        <p:spPr>
          <a:xfrm>
            <a:off x="12192000" y="621030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Thiên Phúc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40A30D27-A7E8-8936-2236-FD14744664D6}"/>
              </a:ext>
            </a:extLst>
          </p:cNvPr>
          <p:cNvSpPr txBox="1"/>
          <p:nvPr/>
        </p:nvSpPr>
        <p:spPr>
          <a:xfrm>
            <a:off x="6217318" y="7336119"/>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7901C349-A504-8950-ADCF-3A8EFF4462A9}"/>
              </a:ext>
            </a:extLst>
          </p:cNvPr>
          <p:cNvSpPr txBox="1"/>
          <p:nvPr/>
        </p:nvSpPr>
        <p:spPr>
          <a:xfrm>
            <a:off x="12192000" y="7336119"/>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3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BCD0A0BA-46A4-E662-0514-D509F14500DD}"/>
              </a:ext>
            </a:extLst>
          </p:cNvPr>
          <p:cNvSpPr txBox="1"/>
          <p:nvPr/>
        </p:nvSpPr>
        <p:spPr>
          <a:xfrm>
            <a:off x="6217318" y="8649268"/>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12 năm (968 – 980)</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745D7A07-3C01-F183-E3A9-6154860259E4}"/>
              </a:ext>
            </a:extLst>
          </p:cNvPr>
          <p:cNvSpPr txBox="1"/>
          <p:nvPr/>
        </p:nvSpPr>
        <p:spPr>
          <a:xfrm>
            <a:off x="12023948" y="8640613"/>
            <a:ext cx="4648200" cy="820674"/>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29 năm (980 – 1009)</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07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092" y="4533900"/>
            <a:ext cx="4172167" cy="4114800"/>
          </a:xfrm>
          <a:prstGeom prst="rect">
            <a:avLst/>
          </a:prstGeom>
        </p:spPr>
      </p:pic>
      <p:grpSp>
        <p:nvGrpSpPr>
          <p:cNvPr id="6" name="Group 6"/>
          <p:cNvGrpSpPr/>
          <p:nvPr/>
        </p:nvGrpSpPr>
        <p:grpSpPr>
          <a:xfrm>
            <a:off x="0" y="4232390"/>
            <a:ext cx="18493303"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79740">
            <a:off x="501403" y="5228605"/>
            <a:ext cx="2783101" cy="4114800"/>
          </a:xfrm>
          <a:prstGeom prst="rect">
            <a:avLst/>
          </a:prstGeom>
        </p:spPr>
      </p:pic>
      <p:sp>
        <p:nvSpPr>
          <p:cNvPr id="11" name="TextBox 10">
            <a:extLst>
              <a:ext uri="{FF2B5EF4-FFF2-40B4-BE49-F238E27FC236}">
                <a16:creationId xmlns:a16="http://schemas.microsoft.com/office/drawing/2014/main" xmlns="" id="{EB985EC6-7D1A-7D8E-E284-19A17CEBC81E}"/>
              </a:ext>
            </a:extLst>
          </p:cNvPr>
          <p:cNvSpPr txBox="1"/>
          <p:nvPr/>
        </p:nvSpPr>
        <p:spPr>
          <a:xfrm>
            <a:off x="3081431" y="4281050"/>
            <a:ext cx="12330438" cy="2691250"/>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ĐỜI SỐNG XÃ HỘI VÀ VĂN HÓA </a:t>
            </a:r>
            <a:r>
              <a:rPr lang="vi-VN" sz="6000" b="1">
                <a:solidFill>
                  <a:schemeClr val="bg1"/>
                </a:solidFill>
                <a:latin typeface="Arial" panose="020B0604020202020204" pitchFamily="34" charset="0"/>
                <a:ea typeface="Arial" panose="020B0604020202020204" pitchFamily="34" charset="0"/>
                <a:cs typeface="Arial" panose="020B0604020202020204" pitchFamily="34" charset="0"/>
              </a:rPr>
              <a:t>THỜI ĐINH, TIỀN LÊ</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70C16C98-B7A0-8030-572D-1AAED9CB56C4}"/>
              </a:ext>
            </a:extLst>
          </p:cNvPr>
          <p:cNvGrpSpPr/>
          <p:nvPr/>
        </p:nvGrpSpPr>
        <p:grpSpPr>
          <a:xfrm>
            <a:off x="5994400" y="1657670"/>
            <a:ext cx="6299200" cy="1961829"/>
            <a:chOff x="3020848" y="1447799"/>
            <a:chExt cx="6299200" cy="1961829"/>
          </a:xfrm>
        </p:grpSpPr>
        <p:pic>
          <p:nvPicPr>
            <p:cNvPr id="13" name="Picture 5">
              <a:extLst>
                <a:ext uri="{FF2B5EF4-FFF2-40B4-BE49-F238E27FC236}">
                  <a16:creationId xmlns:a16="http://schemas.microsoft.com/office/drawing/2014/main" xmlns="" id="{D0305DA9-48FB-3A8F-40CB-A7180D3CD1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20848" y="1447799"/>
              <a:ext cx="6299200" cy="1961829"/>
            </a:xfrm>
            <a:prstGeom prst="rect">
              <a:avLst/>
            </a:prstGeom>
          </p:spPr>
        </p:pic>
        <p:sp>
          <p:nvSpPr>
            <p:cNvPr id="14" name="TextBox 5">
              <a:extLst>
                <a:ext uri="{FF2B5EF4-FFF2-40B4-BE49-F238E27FC236}">
                  <a16:creationId xmlns:a16="http://schemas.microsoft.com/office/drawing/2014/main" xmlns="" id="{3CBA3878-40FE-C303-6782-08E6D006E714}"/>
                </a:ext>
              </a:extLst>
            </p:cNvPr>
            <p:cNvSpPr txBox="1"/>
            <p:nvPr/>
          </p:nvSpPr>
          <p:spPr>
            <a:xfrm>
              <a:off x="3745972" y="1664392"/>
              <a:ext cx="5054252" cy="1335237"/>
            </a:xfrm>
            <a:prstGeom prst="rect">
              <a:avLst/>
            </a:prstGeom>
          </p:spPr>
          <p:txBody>
            <a:bodyPr lIns="0" tIns="0" rIns="0" bIns="0" rtlCol="0" anchor="t">
              <a:spAutoFit/>
            </a:bodyPr>
            <a:lstStyle/>
            <a:p>
              <a:pPr algn="ctr">
                <a:lnSpc>
                  <a:spcPct val="150000"/>
                </a:lnSpc>
              </a:pPr>
              <a:r>
                <a:rPr lang="en-US" sz="6600" b="1">
                  <a:solidFill>
                    <a:srgbClr val="763C00"/>
                  </a:solidFill>
                  <a:latin typeface="Arial" panose="020B0604020202020204" pitchFamily="34" charset="0"/>
                  <a:cs typeface="Arial" panose="020B0604020202020204" pitchFamily="34" charset="0"/>
                </a:rPr>
                <a:t>PHẦN 2</a:t>
              </a:r>
              <a:endParaRPr lang="en-US" sz="6600" b="1" dirty="0">
                <a:solidFill>
                  <a:srgbClr val="763C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303203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485804" y="2477479"/>
            <a:ext cx="5546993" cy="1435284"/>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58749">
            <a:off x="-295685" y="-460281"/>
            <a:ext cx="2269817" cy="4855224"/>
          </a:xfrm>
          <a:prstGeom prst="rect">
            <a:avLst/>
          </a:prstGeom>
        </p:spPr>
      </p:pic>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258024" y="8185382"/>
            <a:ext cx="5546993" cy="1435284"/>
          </a:xfrm>
          <a:prstGeom prst="rect">
            <a:avLst/>
          </a:prstGeom>
        </p:spPr>
      </p:pic>
      <p:sp>
        <p:nvSpPr>
          <p:cNvPr id="26" name="TextBox 25">
            <a:extLst>
              <a:ext uri="{FF2B5EF4-FFF2-40B4-BE49-F238E27FC236}">
                <a16:creationId xmlns:a16="http://schemas.microsoft.com/office/drawing/2014/main" xmlns="" id="{451F29A1-7493-AF5D-2D98-20684795BF77}"/>
              </a:ext>
            </a:extLst>
          </p:cNvPr>
          <p:cNvSpPr txBox="1"/>
          <p:nvPr/>
        </p:nvSpPr>
        <p:spPr>
          <a:xfrm>
            <a:off x="4933944" y="867370"/>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NHÓM</a:t>
            </a:r>
            <a:endParaRPr lang="en-US" sz="5400" b="1">
              <a:solidFill>
                <a:srgbClr val="002060"/>
              </a:solidFill>
            </a:endParaRPr>
          </a:p>
        </p:txBody>
      </p:sp>
      <p:sp>
        <p:nvSpPr>
          <p:cNvPr id="27" name="TextBox 26">
            <a:extLst>
              <a:ext uri="{FF2B5EF4-FFF2-40B4-BE49-F238E27FC236}">
                <a16:creationId xmlns:a16="http://schemas.microsoft.com/office/drawing/2014/main" xmlns="" id="{F2881340-3C1F-B5F8-B749-C9343BBFC780}"/>
              </a:ext>
            </a:extLst>
          </p:cNvPr>
          <p:cNvSpPr txBox="1"/>
          <p:nvPr/>
        </p:nvSpPr>
        <p:spPr>
          <a:xfrm>
            <a:off x="1399380" y="1714500"/>
            <a:ext cx="15489230"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Hình </a:t>
            </a:r>
            <a:r>
              <a:rPr lang="en-US" sz="4000" b="1" i="1">
                <a:solidFill>
                  <a:srgbClr val="FF0000"/>
                </a:solidFill>
                <a:latin typeface="Arial" panose="020B0604020202020204" pitchFamily="34" charset="0"/>
                <a:cs typeface="Arial" panose="020B0604020202020204" pitchFamily="34" charset="0"/>
              </a:rPr>
              <a:t>12 – SGK tr.50 và thực hiện nhiệm vụ:</a:t>
            </a:r>
            <a:endParaRPr lang="en-US" sz="400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9D38B651-29F1-5410-4DC9-85F53241F137}"/>
              </a:ext>
            </a:extLst>
          </p:cNvPr>
          <p:cNvSpPr/>
          <p:nvPr/>
        </p:nvSpPr>
        <p:spPr>
          <a:xfrm>
            <a:off x="1067006" y="3815449"/>
            <a:ext cx="6629399" cy="2693996"/>
          </a:xfrm>
          <a:prstGeom prst="roundRect">
            <a:avLst>
              <a:gd name="adj" fmla="val 7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a:t>
            </a:r>
          </a:p>
          <a:p>
            <a:pPr algn="ctr">
              <a:lnSpc>
                <a:spcPct val="150000"/>
              </a:lnSpc>
            </a:pPr>
            <a:r>
              <a:rPr lang="en-US" sz="3600">
                <a:solidFill>
                  <a:schemeClr val="tx1"/>
                </a:solidFill>
                <a:latin typeface="Arial" panose="020B0604020202020204" pitchFamily="34" charset="0"/>
                <a:cs typeface="Arial" panose="020B0604020202020204" pitchFamily="34" charset="0"/>
              </a:rPr>
              <a:t>Tìm hiểu về đời sống xã hội thời Đinh – Tiền Lê</a:t>
            </a:r>
          </a:p>
        </p:txBody>
      </p:sp>
      <p:sp>
        <p:nvSpPr>
          <p:cNvPr id="30" name="Rectangle: Rounded Corners 29">
            <a:extLst>
              <a:ext uri="{FF2B5EF4-FFF2-40B4-BE49-F238E27FC236}">
                <a16:creationId xmlns:a16="http://schemas.microsoft.com/office/drawing/2014/main" xmlns="" id="{73ECF37F-8C76-694C-2E20-31747C4E24E8}"/>
              </a:ext>
            </a:extLst>
          </p:cNvPr>
          <p:cNvSpPr/>
          <p:nvPr/>
        </p:nvSpPr>
        <p:spPr>
          <a:xfrm>
            <a:off x="2514595" y="6814033"/>
            <a:ext cx="6629400" cy="2693996"/>
          </a:xfrm>
          <a:prstGeom prst="roundRect">
            <a:avLst>
              <a:gd name="adj" fmla="val 7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Tìm hiểu về đời sống văn hóa thời Đinh – Tiền Lê</a:t>
            </a:r>
          </a:p>
        </p:txBody>
      </p:sp>
      <p:grpSp>
        <p:nvGrpSpPr>
          <p:cNvPr id="34" name="Group 33">
            <a:extLst>
              <a:ext uri="{FF2B5EF4-FFF2-40B4-BE49-F238E27FC236}">
                <a16:creationId xmlns:a16="http://schemas.microsoft.com/office/drawing/2014/main" xmlns="" id="{EE11D760-E719-D493-4FB4-26F8C141F419}"/>
              </a:ext>
            </a:extLst>
          </p:cNvPr>
          <p:cNvGrpSpPr/>
          <p:nvPr/>
        </p:nvGrpSpPr>
        <p:grpSpPr>
          <a:xfrm>
            <a:off x="9603158" y="3619500"/>
            <a:ext cx="7198904" cy="6223718"/>
            <a:chOff x="9603158" y="3690062"/>
            <a:chExt cx="7198904" cy="6223718"/>
          </a:xfrm>
        </p:grpSpPr>
        <p:pic>
          <p:nvPicPr>
            <p:cNvPr id="32" name="Picture 31" descr="A picture containing outdoor, building, stone&#10;&#10;Description automatically generated">
              <a:extLst>
                <a:ext uri="{FF2B5EF4-FFF2-40B4-BE49-F238E27FC236}">
                  <a16:creationId xmlns:a16="http://schemas.microsoft.com/office/drawing/2014/main" xmlns="" id="{DCCE3184-6A11-BA81-D5FC-C30765FD5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3158" y="3690062"/>
              <a:ext cx="7198904" cy="4439324"/>
            </a:xfrm>
            <a:prstGeom prst="rect">
              <a:avLst/>
            </a:prstGeom>
          </p:spPr>
        </p:pic>
        <p:sp>
          <p:nvSpPr>
            <p:cNvPr id="33" name="TextBox 32">
              <a:extLst>
                <a:ext uri="{FF2B5EF4-FFF2-40B4-BE49-F238E27FC236}">
                  <a16:creationId xmlns:a16="http://schemas.microsoft.com/office/drawing/2014/main" xmlns="" id="{74C3BF00-9907-A504-46D2-6836BE8038D5}"/>
                </a:ext>
              </a:extLst>
            </p:cNvPr>
            <p:cNvSpPr txBox="1"/>
            <p:nvPr/>
          </p:nvSpPr>
          <p:spPr>
            <a:xfrm>
              <a:off x="9817070" y="7952025"/>
              <a:ext cx="6771079" cy="196175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Hình 2. Cột kinh Phật thời Đinh nằm trong khuôn viên Di tích cấp quốc gia chùa Nhất Trụ (Hoa Lư, Ninh Bình)</a:t>
              </a:r>
              <a:endParaRPr lang="en-US" sz="2800" i="1"/>
            </a:p>
          </p:txBody>
        </p:sp>
      </p:grpSp>
    </p:spTree>
    <p:extLst>
      <p:ext uri="{BB962C8B-B14F-4D97-AF65-F5344CB8AC3E}">
        <p14:creationId xmlns:p14="http://schemas.microsoft.com/office/powerpoint/2010/main" val="433636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500"/>
                                        <p:tgtEl>
                                          <p:spTgt spid="2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0" name="Group 9">
            <a:extLst>
              <a:ext uri="{FF2B5EF4-FFF2-40B4-BE49-F238E27FC236}">
                <a16:creationId xmlns:a16="http://schemas.microsoft.com/office/drawing/2014/main" xmlns="" id="{3AB1C085-950A-24BC-2721-037315A894F8}"/>
              </a:ext>
            </a:extLst>
          </p:cNvPr>
          <p:cNvGrpSpPr/>
          <p:nvPr/>
        </p:nvGrpSpPr>
        <p:grpSpPr>
          <a:xfrm>
            <a:off x="538837" y="474381"/>
            <a:ext cx="7585992" cy="1929904"/>
            <a:chOff x="5351002" y="723900"/>
            <a:chExt cx="7585992" cy="1929904"/>
          </a:xfrm>
        </p:grpSpPr>
        <p:grpSp>
          <p:nvGrpSpPr>
            <p:cNvPr id="4" name="Group 4"/>
            <p:cNvGrpSpPr/>
            <p:nvPr/>
          </p:nvGrpSpPr>
          <p:grpSpPr>
            <a:xfrm>
              <a:off x="5351002" y="723900"/>
              <a:ext cx="7585992" cy="1929904"/>
              <a:chOff x="0" y="0"/>
              <a:chExt cx="2855252" cy="914131"/>
            </a:xfrm>
          </p:grpSpPr>
          <p:sp>
            <p:nvSpPr>
              <p:cNvPr id="5" name="Freeform 5"/>
              <p:cNvSpPr/>
              <p:nvPr/>
            </p:nvSpPr>
            <p:spPr>
              <a:xfrm>
                <a:off x="0" y="0"/>
                <a:ext cx="2855252" cy="914131"/>
              </a:xfrm>
              <a:custGeom>
                <a:avLst/>
                <a:gdLst/>
                <a:ahLst/>
                <a:cxnLst/>
                <a:rect l="l" t="t" r="r" b="b"/>
                <a:pathLst>
                  <a:path w="2855252" h="914131">
                    <a:moveTo>
                      <a:pt x="2730792" y="914131"/>
                    </a:moveTo>
                    <a:lnTo>
                      <a:pt x="124460" y="914131"/>
                    </a:lnTo>
                    <a:cubicBezTo>
                      <a:pt x="55880" y="914131"/>
                      <a:pt x="0" y="858251"/>
                      <a:pt x="0" y="789671"/>
                    </a:cubicBezTo>
                    <a:lnTo>
                      <a:pt x="0" y="124460"/>
                    </a:lnTo>
                    <a:cubicBezTo>
                      <a:pt x="0" y="55880"/>
                      <a:pt x="55880" y="0"/>
                      <a:pt x="124460" y="0"/>
                    </a:cubicBezTo>
                    <a:lnTo>
                      <a:pt x="2730792" y="0"/>
                    </a:lnTo>
                    <a:cubicBezTo>
                      <a:pt x="2799372" y="0"/>
                      <a:pt x="2855252" y="55880"/>
                      <a:pt x="2855252" y="124460"/>
                    </a:cubicBezTo>
                    <a:lnTo>
                      <a:pt x="2855252" y="789671"/>
                    </a:lnTo>
                    <a:cubicBezTo>
                      <a:pt x="2855252" y="858251"/>
                      <a:pt x="2799372" y="914131"/>
                      <a:pt x="2730792" y="914131"/>
                    </a:cubicBezTo>
                    <a:close/>
                  </a:path>
                </a:pathLst>
              </a:custGeom>
              <a:solidFill>
                <a:srgbClr val="E4B7A0">
                  <a:alpha val="24706"/>
                </a:srgbClr>
              </a:solidFill>
            </p:spPr>
          </p:sp>
        </p:grpSp>
        <p:sp>
          <p:nvSpPr>
            <p:cNvPr id="9" name="TextBox 8">
              <a:extLst>
                <a:ext uri="{FF2B5EF4-FFF2-40B4-BE49-F238E27FC236}">
                  <a16:creationId xmlns:a16="http://schemas.microsoft.com/office/drawing/2014/main" xmlns="" id="{E591F6D3-42EF-2EF7-F6EE-9F9AE919BF4A}"/>
                </a:ext>
              </a:extLst>
            </p:cNvPr>
            <p:cNvSpPr txBox="1"/>
            <p:nvPr/>
          </p:nvSpPr>
          <p:spPr>
            <a:xfrm>
              <a:off x="5848347" y="1227187"/>
              <a:ext cx="6591302" cy="923330"/>
            </a:xfrm>
            <a:prstGeom prst="rect">
              <a:avLst/>
            </a:prstGeom>
            <a:noFill/>
          </p:spPr>
          <p:txBody>
            <a:bodyPr wrap="square">
              <a:spAutoFit/>
            </a:bodyPr>
            <a:lstStyle/>
            <a:p>
              <a:pPr algn="ctr"/>
              <a:r>
                <a:rPr lang="en-US" sz="5400" b="1" i="1">
                  <a:solidFill>
                    <a:srgbClr val="C00000"/>
                  </a:solidFill>
                  <a:latin typeface="Arial" panose="020B0604020202020204" pitchFamily="34" charset="0"/>
                  <a:cs typeface="Arial" panose="020B0604020202020204" pitchFamily="34" charset="0"/>
                </a:rPr>
                <a:t>a) Tình hình xã hội</a:t>
              </a:r>
              <a:endParaRPr lang="en-US" sz="5400" b="1" i="1">
                <a:solidFill>
                  <a:srgbClr val="C00000"/>
                </a:solidFill>
              </a:endParaRPr>
            </a:p>
          </p:txBody>
        </p:sp>
      </p:grpSp>
      <p:graphicFrame>
        <p:nvGraphicFramePr>
          <p:cNvPr id="11" name="Diagram 10">
            <a:extLst>
              <a:ext uri="{FF2B5EF4-FFF2-40B4-BE49-F238E27FC236}">
                <a16:creationId xmlns:a16="http://schemas.microsoft.com/office/drawing/2014/main" xmlns="" id="{CC09A7D4-E5DA-619F-9B11-ABD19218F4EB}"/>
              </a:ext>
            </a:extLst>
          </p:cNvPr>
          <p:cNvGraphicFramePr/>
          <p:nvPr>
            <p:extLst>
              <p:ext uri="{D42A27DB-BD31-4B8C-83A1-F6EECF244321}">
                <p14:modId xmlns:p14="http://schemas.microsoft.com/office/powerpoint/2010/main" val="293681746"/>
              </p:ext>
            </p:extLst>
          </p:nvPr>
        </p:nvGraphicFramePr>
        <p:xfrm>
          <a:off x="5780448" y="1012915"/>
          <a:ext cx="10210800" cy="833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a:extLst>
              <a:ext uri="{FF2B5EF4-FFF2-40B4-BE49-F238E27FC236}">
                <a16:creationId xmlns:a16="http://schemas.microsoft.com/office/drawing/2014/main" xmlns="" id="{368AE151-BD77-7E64-B8B4-CB80968E3B6F}"/>
              </a:ext>
            </a:extLst>
          </p:cNvPr>
          <p:cNvGrpSpPr/>
          <p:nvPr/>
        </p:nvGrpSpPr>
        <p:grpSpPr>
          <a:xfrm>
            <a:off x="14033376" y="1012915"/>
            <a:ext cx="2959224" cy="4282985"/>
            <a:chOff x="12291526" y="1012915"/>
            <a:chExt cx="2959224" cy="4282985"/>
          </a:xfrm>
        </p:grpSpPr>
        <p:sp>
          <p:nvSpPr>
            <p:cNvPr id="13" name="Left Brace 12">
              <a:extLst>
                <a:ext uri="{FF2B5EF4-FFF2-40B4-BE49-F238E27FC236}">
                  <a16:creationId xmlns:a16="http://schemas.microsoft.com/office/drawing/2014/main" xmlns="" id="{37800D3D-92B2-D27F-36C8-B3ED648F313E}"/>
                </a:ext>
              </a:extLst>
            </p:cNvPr>
            <p:cNvSpPr/>
            <p:nvPr/>
          </p:nvSpPr>
          <p:spPr>
            <a:xfrm flipH="1">
              <a:off x="12291526" y="1012915"/>
              <a:ext cx="435932" cy="4282985"/>
            </a:xfrm>
            <a:prstGeom prst="leftBrace">
              <a:avLst>
                <a:gd name="adj1" fmla="val 81669"/>
                <a:gd name="adj2" fmla="val 50000"/>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xmlns="" id="{313F03D7-7042-4462-B72F-32F1BC9A1454}"/>
                </a:ext>
              </a:extLst>
            </p:cNvPr>
            <p:cNvSpPr txBox="1"/>
            <p:nvPr/>
          </p:nvSpPr>
          <p:spPr>
            <a:xfrm>
              <a:off x="12750784" y="2471663"/>
              <a:ext cx="2499966" cy="901593"/>
            </a:xfrm>
            <a:prstGeom prst="rect">
              <a:avLst/>
            </a:prstGeom>
            <a:noFill/>
          </p:spPr>
          <p:txBody>
            <a:bodyPr wrap="square">
              <a:spAutoFit/>
            </a:bodyPr>
            <a:lstStyle/>
            <a:p>
              <a:pPr algn="ctr">
                <a:lnSpc>
                  <a:spcPct val="150000"/>
                </a:lnSpc>
              </a:pPr>
              <a:r>
                <a:rPr lang="en-US" sz="4000">
                  <a:latin typeface="Arial" panose="020B0604020202020204" pitchFamily="34" charset="0"/>
                  <a:ea typeface="Arial" panose="020B0604020202020204" pitchFamily="34" charset="0"/>
                  <a:cs typeface="Arial" panose="020B0604020202020204" pitchFamily="34" charset="0"/>
                </a:rPr>
                <a:t>Thống trị</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FD5C4490-52B9-D73E-AD11-DB5CE5DCEE6D}"/>
              </a:ext>
            </a:extLst>
          </p:cNvPr>
          <p:cNvGrpSpPr/>
          <p:nvPr/>
        </p:nvGrpSpPr>
        <p:grpSpPr>
          <a:xfrm>
            <a:off x="16002000" y="5311982"/>
            <a:ext cx="1905000" cy="4036846"/>
            <a:chOff x="14961476" y="5311982"/>
            <a:chExt cx="1905000" cy="4036846"/>
          </a:xfrm>
        </p:grpSpPr>
        <p:sp>
          <p:nvSpPr>
            <p:cNvPr id="15" name="Left Brace 14">
              <a:extLst>
                <a:ext uri="{FF2B5EF4-FFF2-40B4-BE49-F238E27FC236}">
                  <a16:creationId xmlns:a16="http://schemas.microsoft.com/office/drawing/2014/main" xmlns="" id="{496A1D0C-02F3-CD9D-458D-F1FC8DC94A81}"/>
                </a:ext>
              </a:extLst>
            </p:cNvPr>
            <p:cNvSpPr/>
            <p:nvPr/>
          </p:nvSpPr>
          <p:spPr>
            <a:xfrm flipH="1">
              <a:off x="14961476" y="5311982"/>
              <a:ext cx="376724" cy="4036846"/>
            </a:xfrm>
            <a:prstGeom prst="leftBrace">
              <a:avLst>
                <a:gd name="adj1" fmla="val 81669"/>
                <a:gd name="adj2" fmla="val 50000"/>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xmlns="" id="{14D93481-8EA7-1110-13E9-2F6BFD018378}"/>
                </a:ext>
              </a:extLst>
            </p:cNvPr>
            <p:cNvSpPr txBox="1"/>
            <p:nvPr/>
          </p:nvSpPr>
          <p:spPr>
            <a:xfrm>
              <a:off x="15137523" y="6743700"/>
              <a:ext cx="1728953" cy="901593"/>
            </a:xfrm>
            <a:prstGeom prst="rect">
              <a:avLst/>
            </a:prstGeom>
            <a:noFill/>
          </p:spPr>
          <p:txBody>
            <a:bodyPr wrap="square">
              <a:spAutoFit/>
            </a:bodyPr>
            <a:lstStyle/>
            <a:p>
              <a:pPr algn="ctr">
                <a:lnSpc>
                  <a:spcPct val="150000"/>
                </a:lnSpc>
              </a:pPr>
              <a:r>
                <a:rPr lang="en-US" sz="4000">
                  <a:latin typeface="Arial" panose="020B0604020202020204" pitchFamily="34" charset="0"/>
                  <a:ea typeface="Arial" panose="020B0604020202020204" pitchFamily="34" charset="0"/>
                  <a:cs typeface="Arial" panose="020B0604020202020204" pitchFamily="34" charset="0"/>
                </a:rPr>
                <a:t>Bị trị</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cxnSp>
        <p:nvCxnSpPr>
          <p:cNvPr id="20" name="Straight Arrow Connector 19">
            <a:extLst>
              <a:ext uri="{FF2B5EF4-FFF2-40B4-BE49-F238E27FC236}">
                <a16:creationId xmlns:a16="http://schemas.microsoft.com/office/drawing/2014/main" xmlns="" id="{9341D1A1-B494-FC4A-12F9-F4AD2B414E89}"/>
              </a:ext>
            </a:extLst>
          </p:cNvPr>
          <p:cNvCxnSpPr>
            <a:cxnSpLocks/>
          </p:cNvCxnSpPr>
          <p:nvPr/>
        </p:nvCxnSpPr>
        <p:spPr>
          <a:xfrm flipH="1" flipV="1">
            <a:off x="5896100" y="5311982"/>
            <a:ext cx="2228729" cy="6697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1FF0BD05-C501-BA8A-8CCF-C8DD9C530941}"/>
              </a:ext>
            </a:extLst>
          </p:cNvPr>
          <p:cNvSpPr/>
          <p:nvPr/>
        </p:nvSpPr>
        <p:spPr>
          <a:xfrm>
            <a:off x="8359426" y="5429250"/>
            <a:ext cx="2971800" cy="11547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7D7C3384-02F3-8BED-EEDF-4B7D48C7A3D1}"/>
              </a:ext>
            </a:extLst>
          </p:cNvPr>
          <p:cNvSpPr txBox="1"/>
          <p:nvPr/>
        </p:nvSpPr>
        <p:spPr>
          <a:xfrm>
            <a:off x="1100026" y="4888607"/>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Đông đảo nhất.</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7AC713D5-EA36-17E5-5F91-03250F71694E}"/>
              </a:ext>
            </a:extLst>
          </p:cNvPr>
          <p:cNvSpPr txBox="1"/>
          <p:nvPr/>
        </p:nvSpPr>
        <p:spPr>
          <a:xfrm>
            <a:off x="1100026" y="5804465"/>
            <a:ext cx="5008794"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Cày cấy ruộng đất công làng xã</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xmlns="" id="{E9251B60-4537-C1CD-52EF-E37AC28B2C76}"/>
              </a:ext>
            </a:extLst>
          </p:cNvPr>
          <p:cNvCxnSpPr>
            <a:cxnSpLocks/>
          </p:cNvCxnSpPr>
          <p:nvPr/>
        </p:nvCxnSpPr>
        <p:spPr>
          <a:xfrm flipH="1">
            <a:off x="5906941" y="6016947"/>
            <a:ext cx="2217888" cy="1167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36070A6-8230-DC42-5352-19267AAB4144}"/>
              </a:ext>
            </a:extLst>
          </p:cNvPr>
          <p:cNvCxnSpPr>
            <a:cxnSpLocks/>
          </p:cNvCxnSpPr>
          <p:nvPr/>
        </p:nvCxnSpPr>
        <p:spPr>
          <a:xfrm flipH="1">
            <a:off x="8839200" y="8039100"/>
            <a:ext cx="249202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E6488B20-CAC5-A7C3-A8B7-48DF5AF7E509}"/>
              </a:ext>
            </a:extLst>
          </p:cNvPr>
          <p:cNvSpPr txBox="1"/>
          <p:nvPr/>
        </p:nvSpPr>
        <p:spPr>
          <a:xfrm>
            <a:off x="4410012" y="7510758"/>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rPr>
              <a:t>Địa vị thấp kém</a:t>
            </a:r>
          </a:p>
        </p:txBody>
      </p:sp>
      <p:sp>
        <p:nvSpPr>
          <p:cNvPr id="36" name="TextBox 35">
            <a:extLst>
              <a:ext uri="{FF2B5EF4-FFF2-40B4-BE49-F238E27FC236}">
                <a16:creationId xmlns:a16="http://schemas.microsoft.com/office/drawing/2014/main" xmlns="" id="{232327A0-1E01-ECB0-1A8F-47141BAC0F79}"/>
              </a:ext>
            </a:extLst>
          </p:cNvPr>
          <p:cNvSpPr txBox="1"/>
          <p:nvPr/>
        </p:nvSpPr>
        <p:spPr>
          <a:xfrm>
            <a:off x="4410011" y="8635622"/>
            <a:ext cx="4616579"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rPr>
              <a:t>Số lượng ít</a:t>
            </a:r>
          </a:p>
        </p:txBody>
      </p:sp>
      <p:cxnSp>
        <p:nvCxnSpPr>
          <p:cNvPr id="37" name="Straight Arrow Connector 36">
            <a:extLst>
              <a:ext uri="{FF2B5EF4-FFF2-40B4-BE49-F238E27FC236}">
                <a16:creationId xmlns:a16="http://schemas.microsoft.com/office/drawing/2014/main" xmlns="" id="{8A9FEC0E-58FF-FCE8-C582-BEEFDD8A22F7}"/>
              </a:ext>
            </a:extLst>
          </p:cNvPr>
          <p:cNvCxnSpPr>
            <a:cxnSpLocks/>
          </p:cNvCxnSpPr>
          <p:nvPr/>
        </p:nvCxnSpPr>
        <p:spPr>
          <a:xfrm flipH="1">
            <a:off x="8839200" y="8039100"/>
            <a:ext cx="2492026" cy="10473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19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graphicEl>
                                              <a:dgm id="{6C5249AA-8E96-4001-BA6F-44861021AFE3}"/>
                                            </p:graphicEl>
                                          </p:spTgt>
                                        </p:tgtEl>
                                        <p:attrNameLst>
                                          <p:attrName>style.visibility</p:attrName>
                                        </p:attrNameLst>
                                      </p:cBhvr>
                                      <p:to>
                                        <p:strVal val="visible"/>
                                      </p:to>
                                    </p:set>
                                    <p:animEffect transition="in" filter="wipe(down)">
                                      <p:cBhvr>
                                        <p:cTn id="7" dur="500"/>
                                        <p:tgtEl>
                                          <p:spTgt spid="11">
                                            <p:graphicEl>
                                              <a:dgm id="{6C5249AA-8E96-4001-BA6F-44861021AFE3}"/>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graphicEl>
                                              <a:dgm id="{2733CE26-1FFA-4C43-AEC5-56B1183FE69F}"/>
                                            </p:graphicEl>
                                          </p:spTgt>
                                        </p:tgtEl>
                                        <p:attrNameLst>
                                          <p:attrName>style.visibility</p:attrName>
                                        </p:attrNameLst>
                                      </p:cBhvr>
                                      <p:to>
                                        <p:strVal val="visible"/>
                                      </p:to>
                                    </p:set>
                                    <p:animEffect transition="in" filter="wipe(down)">
                                      <p:cBhvr>
                                        <p:cTn id="11" dur="500"/>
                                        <p:tgtEl>
                                          <p:spTgt spid="11">
                                            <p:graphicEl>
                                              <a:dgm id="{2733CE26-1FFA-4C43-AEC5-56B1183FE69F}"/>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graphicEl>
                                              <a:dgm id="{5F133D98-A0F9-4461-9CAB-E0E7D8DF9066}"/>
                                            </p:graphicEl>
                                          </p:spTgt>
                                        </p:tgtEl>
                                        <p:attrNameLst>
                                          <p:attrName>style.visibility</p:attrName>
                                        </p:attrNameLst>
                                      </p:cBhvr>
                                      <p:to>
                                        <p:strVal val="visible"/>
                                      </p:to>
                                    </p:set>
                                    <p:animEffect transition="in" filter="wipe(down)">
                                      <p:cBhvr>
                                        <p:cTn id="15" dur="500"/>
                                        <p:tgtEl>
                                          <p:spTgt spid="11">
                                            <p:graphicEl>
                                              <a:dgm id="{5F133D98-A0F9-4461-9CAB-E0E7D8DF9066}"/>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graphicEl>
                                              <a:dgm id="{E15A1173-EB61-459A-A617-34836C65C4E1}"/>
                                            </p:graphicEl>
                                          </p:spTgt>
                                        </p:tgtEl>
                                        <p:attrNameLst>
                                          <p:attrName>style.visibility</p:attrName>
                                        </p:attrNameLst>
                                      </p:cBhvr>
                                      <p:to>
                                        <p:strVal val="visible"/>
                                      </p:to>
                                    </p:set>
                                    <p:animEffect transition="in" filter="wipe(down)">
                                      <p:cBhvr>
                                        <p:cTn id="19" dur="500"/>
                                        <p:tgtEl>
                                          <p:spTgt spid="11">
                                            <p:graphicEl>
                                              <a:dgm id="{E15A1173-EB61-459A-A617-34836C65C4E1}"/>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par>
                          <p:cTn id="46" fill="hold">
                            <p:stCondLst>
                              <p:cond delay="1500"/>
                            </p:stCondLst>
                            <p:childTnLst>
                              <p:par>
                                <p:cTn id="47" presetID="16" presetClass="entr" presetSubtype="21"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par>
                          <p:cTn id="59" fill="hold">
                            <p:stCondLst>
                              <p:cond delay="1000"/>
                            </p:stCondLst>
                            <p:childTnLst>
                              <p:par>
                                <p:cTn id="60" presetID="22" presetClass="entr" presetSubtype="2"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right)">
                                      <p:cBhvr>
                                        <p:cTn id="62" dur="500"/>
                                        <p:tgtEl>
                                          <p:spTgt spid="37"/>
                                        </p:tgtEl>
                                      </p:cBhvr>
                                    </p:animEffect>
                                  </p:childTnLst>
                                </p:cTn>
                              </p:par>
                            </p:childTnLst>
                          </p:cTn>
                        </p:par>
                        <p:par>
                          <p:cTn id="63" fill="hold">
                            <p:stCondLst>
                              <p:cond delay="1500"/>
                            </p:stCondLst>
                            <p:childTnLst>
                              <p:par>
                                <p:cTn id="64" presetID="16" presetClass="entr" presetSubtype="21"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arn(inVertical)">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lvlOne"/>
        </p:bldSub>
      </p:bldGraphic>
      <p:bldP spid="23" grpId="0" animBg="1"/>
      <p:bldP spid="24" grpId="0"/>
      <p:bldP spid="25" grpId="0"/>
      <p:bldP spid="33"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168442" y="474381"/>
            <a:ext cx="10060690" cy="2198783"/>
            <a:chOff x="0" y="0"/>
            <a:chExt cx="12441299"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763C00"/>
            </a:solidFill>
          </p:spPr>
        </p:sp>
        <p:sp>
          <p:nvSpPr>
            <p:cNvPr id="6" name="Freeform 6"/>
            <p:cNvSpPr/>
            <p:nvPr/>
          </p:nvSpPr>
          <p:spPr>
            <a:xfrm>
              <a:off x="0" y="450850"/>
              <a:ext cx="12441299" cy="2269490"/>
            </a:xfrm>
            <a:custGeom>
              <a:avLst/>
              <a:gdLst/>
              <a:ahLst/>
              <a:cxnLst/>
              <a:rect l="l" t="t" r="r" b="b"/>
              <a:pathLst>
                <a:path w="12441299" h="2269490">
                  <a:moveTo>
                    <a:pt x="11852019" y="0"/>
                  </a:moveTo>
                  <a:lnTo>
                    <a:pt x="0" y="0"/>
                  </a:lnTo>
                  <a:lnTo>
                    <a:pt x="0" y="2269490"/>
                  </a:lnTo>
                  <a:lnTo>
                    <a:pt x="11852019" y="2269490"/>
                  </a:lnTo>
                  <a:lnTo>
                    <a:pt x="11852019" y="2268220"/>
                  </a:lnTo>
                  <a:lnTo>
                    <a:pt x="12441299" y="1134110"/>
                  </a:lnTo>
                  <a:close/>
                </a:path>
              </a:pathLst>
            </a:custGeom>
            <a:solidFill>
              <a:srgbClr val="E1A730"/>
            </a:solidFill>
          </p:spPr>
        </p:sp>
      </p:grpSp>
      <p:sp>
        <p:nvSpPr>
          <p:cNvPr id="9" name="TextBox 9"/>
          <p:cNvSpPr txBox="1"/>
          <p:nvPr/>
        </p:nvSpPr>
        <p:spPr>
          <a:xfrm>
            <a:off x="283893" y="1341077"/>
            <a:ext cx="9034223" cy="830997"/>
          </a:xfrm>
          <a:prstGeom prst="rect">
            <a:avLst/>
          </a:prstGeom>
        </p:spPr>
        <p:txBody>
          <a:bodyPr lIns="0" tIns="0" rIns="0" bIns="0" rtlCol="0" anchor="t">
            <a:spAutoFit/>
          </a:bodyPr>
          <a:lstStyle/>
          <a:p>
            <a:pPr algn="ctr"/>
            <a:r>
              <a:rPr lang="en-US" sz="5400" b="1">
                <a:solidFill>
                  <a:schemeClr val="bg1"/>
                </a:solidFill>
                <a:latin typeface="Arial" panose="020B0604020202020204" pitchFamily="34" charset="0"/>
                <a:cs typeface="Arial" panose="020B0604020202020204" pitchFamily="34" charset="0"/>
              </a:rPr>
              <a:t>b) Đời sống văn hóa</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xmlns="" id="{9EA04E34-1881-8558-D2D3-0E39221A78B5}"/>
              </a:ext>
            </a:extLst>
          </p:cNvPr>
          <p:cNvSpPr txBox="1"/>
          <p:nvPr/>
        </p:nvSpPr>
        <p:spPr>
          <a:xfrm>
            <a:off x="1142998" y="2674189"/>
            <a:ext cx="8001000" cy="6441572"/>
          </a:xfrm>
          <a:prstGeom prst="rect">
            <a:avLst/>
          </a:prstGeom>
          <a:noFill/>
        </p:spPr>
        <p:txBody>
          <a:bodyPr wrap="square">
            <a:spAutoFit/>
          </a:bodyPr>
          <a:lstStyle/>
          <a:p>
            <a:pPr indent="-571500" algn="just">
              <a:lnSpc>
                <a:spcPct val="150000"/>
              </a:lnSpc>
              <a:buFontTx/>
              <a:buChar char="-"/>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Giáo dục: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Chưa phát triển.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571500" algn="just">
              <a:lnSpc>
                <a:spcPct val="150000"/>
              </a:lnSpc>
              <a:buFontTx/>
              <a:buChar char="-"/>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Tôn giáo:</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Nho giáo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chưa có ảnh hưởng sâu rộng.</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Phật giáo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được truyền bá rộng rãi, nhiều ngôi chùa được xây dựng, các nhà sư được đề cao.</a:t>
            </a:r>
          </a:p>
        </p:txBody>
      </p:sp>
      <p:grpSp>
        <p:nvGrpSpPr>
          <p:cNvPr id="19" name="Group 18">
            <a:extLst>
              <a:ext uri="{FF2B5EF4-FFF2-40B4-BE49-F238E27FC236}">
                <a16:creationId xmlns:a16="http://schemas.microsoft.com/office/drawing/2014/main" xmlns="" id="{A8EE30CD-56A3-E13D-B62D-6AAD5555E1CE}"/>
              </a:ext>
            </a:extLst>
          </p:cNvPr>
          <p:cNvGrpSpPr/>
          <p:nvPr/>
        </p:nvGrpSpPr>
        <p:grpSpPr>
          <a:xfrm>
            <a:off x="10229132" y="1341077"/>
            <a:ext cx="7239000" cy="8009786"/>
            <a:chOff x="10096500" y="1934314"/>
            <a:chExt cx="7239000" cy="8009786"/>
          </a:xfrm>
        </p:grpSpPr>
        <p:pic>
          <p:nvPicPr>
            <p:cNvPr id="20" name="Picture 19" descr="A picture containing tree, outdoor, building, garden&#10;&#10;Description automatically generated">
              <a:extLst>
                <a:ext uri="{FF2B5EF4-FFF2-40B4-BE49-F238E27FC236}">
                  <a16:creationId xmlns:a16="http://schemas.microsoft.com/office/drawing/2014/main" xmlns="" id="{4A36D7C0-1142-4D06-1A66-01576425C122}"/>
                </a:ext>
              </a:extLst>
            </p:cNvPr>
            <p:cNvPicPr>
              <a:picLocks noChangeAspect="1"/>
            </p:cNvPicPr>
            <p:nvPr/>
          </p:nvPicPr>
          <p:blipFill rotWithShape="1">
            <a:blip r:embed="rId4">
              <a:extLst>
                <a:ext uri="{28A0092B-C50C-407E-A947-70E740481C1C}">
                  <a14:useLocalDpi xmlns:a14="http://schemas.microsoft.com/office/drawing/2010/main" val="0"/>
                </a:ext>
              </a:extLst>
            </a:blip>
            <a:srcRect t="20102"/>
            <a:stretch/>
          </p:blipFill>
          <p:spPr>
            <a:xfrm>
              <a:off x="10363200" y="1934314"/>
              <a:ext cx="6705600" cy="7466583"/>
            </a:xfrm>
            <a:prstGeom prst="rect">
              <a:avLst/>
            </a:prstGeom>
          </p:spPr>
        </p:pic>
        <p:sp>
          <p:nvSpPr>
            <p:cNvPr id="21" name="TextBox 20">
              <a:extLst>
                <a:ext uri="{FF2B5EF4-FFF2-40B4-BE49-F238E27FC236}">
                  <a16:creationId xmlns:a16="http://schemas.microsoft.com/office/drawing/2014/main" xmlns="" id="{DFFA1DB6-4F3B-EF8E-A95A-F4B719FFA15B}"/>
                </a:ext>
              </a:extLst>
            </p:cNvPr>
            <p:cNvSpPr txBox="1"/>
            <p:nvPr/>
          </p:nvSpPr>
          <p:spPr>
            <a:xfrm>
              <a:off x="10096500" y="9275006"/>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Cột kinh cổ ở chùa Nhất Trụ (Ninh Bình)</a:t>
              </a:r>
              <a:endParaRPr lang="en-US" sz="2800" i="1"/>
            </a:p>
          </p:txBody>
        </p:sp>
      </p:grpSp>
    </p:spTree>
    <p:extLst>
      <p:ext uri="{BB962C8B-B14F-4D97-AF65-F5344CB8AC3E}">
        <p14:creationId xmlns:p14="http://schemas.microsoft.com/office/powerpoint/2010/main" val="1343928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5" name="Group 14">
            <a:extLst>
              <a:ext uri="{FF2B5EF4-FFF2-40B4-BE49-F238E27FC236}">
                <a16:creationId xmlns:a16="http://schemas.microsoft.com/office/drawing/2014/main" xmlns="" id="{A8B862FE-288E-7D45-0C3C-662673FDDBC1}"/>
              </a:ext>
            </a:extLst>
          </p:cNvPr>
          <p:cNvGrpSpPr/>
          <p:nvPr/>
        </p:nvGrpSpPr>
        <p:grpSpPr>
          <a:xfrm>
            <a:off x="5115671" y="1337961"/>
            <a:ext cx="8056657" cy="2387584"/>
            <a:chOff x="5115671" y="1337961"/>
            <a:chExt cx="8056657" cy="2387584"/>
          </a:xfrm>
        </p:grpSpPr>
        <p:grpSp>
          <p:nvGrpSpPr>
            <p:cNvPr id="4" name="Group 4"/>
            <p:cNvGrpSpPr/>
            <p:nvPr/>
          </p:nvGrpSpPr>
          <p:grpSpPr>
            <a:xfrm>
              <a:off x="5115671" y="1337961"/>
              <a:ext cx="8056657" cy="2387584"/>
              <a:chOff x="0" y="0"/>
              <a:chExt cx="6226810" cy="1845310"/>
            </a:xfrm>
          </p:grpSpPr>
          <p:sp>
            <p:nvSpPr>
              <p:cNvPr id="5" name="Freeform 5"/>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763C00"/>
              </a:solidFill>
            </p:spPr>
          </p:sp>
        </p:grpSp>
        <p:sp>
          <p:nvSpPr>
            <p:cNvPr id="13" name="TextBox 13"/>
            <p:cNvSpPr txBox="1"/>
            <p:nvPr/>
          </p:nvSpPr>
          <p:spPr>
            <a:xfrm>
              <a:off x="5115671" y="1618941"/>
              <a:ext cx="8056657" cy="1638397"/>
            </a:xfrm>
            <a:prstGeom prst="rect">
              <a:avLst/>
            </a:prstGeom>
          </p:spPr>
          <p:txBody>
            <a:bodyPr lIns="0" tIns="0" rIns="0" bIns="0" rtlCol="0" anchor="t">
              <a:spAutoFit/>
            </a:bodyPr>
            <a:lstStyle/>
            <a:p>
              <a:pPr algn="ctr">
                <a:lnSpc>
                  <a:spcPts val="13999"/>
                </a:lnSpc>
              </a:pPr>
              <a:r>
                <a:rPr lang="en-US" sz="8000" b="1">
                  <a:solidFill>
                    <a:srgbClr val="F9F7DC"/>
                  </a:solidFill>
                  <a:latin typeface="Arial" panose="020B0604020202020204" pitchFamily="34" charset="0"/>
                  <a:cs typeface="Arial" panose="020B0604020202020204" pitchFamily="34" charset="0"/>
                </a:rPr>
                <a:t>BÀI 10</a:t>
              </a:r>
            </a:p>
          </p:txBody>
        </p:sp>
      </p:grpSp>
      <p:sp>
        <p:nvSpPr>
          <p:cNvPr id="16" name="TextBox 15">
            <a:extLst>
              <a:ext uri="{FF2B5EF4-FFF2-40B4-BE49-F238E27FC236}">
                <a16:creationId xmlns:a16="http://schemas.microsoft.com/office/drawing/2014/main" xmlns="" id="{A705D2C5-7B46-6B09-9802-44586886427B}"/>
              </a:ext>
            </a:extLst>
          </p:cNvPr>
          <p:cNvSpPr txBox="1"/>
          <p:nvPr/>
        </p:nvSpPr>
        <p:spPr>
          <a:xfrm>
            <a:off x="2459780" y="3735101"/>
            <a:ext cx="13368436" cy="5404172"/>
          </a:xfrm>
          <a:prstGeom prst="rect">
            <a:avLst/>
          </a:prstGeom>
          <a:noFill/>
        </p:spPr>
        <p:txBody>
          <a:bodyPr wrap="square">
            <a:spAutoFit/>
          </a:bodyPr>
          <a:lstStyle/>
          <a:p>
            <a:pPr algn="ctr">
              <a:lnSpc>
                <a:spcPct val="150000"/>
              </a:lnSpc>
            </a:pPr>
            <a:r>
              <a:rPr lang="vi-VN" sz="8000" b="1">
                <a:ea typeface="Times New Roman" panose="02020603050405020304" pitchFamily="18" charset="0"/>
                <a:cs typeface="Arial" panose="020B0604020202020204" pitchFamily="34" charset="0"/>
              </a:rPr>
              <a:t>ĐẠI CỒ VIỆT THỜI ĐINH VÀ TIỀN LÊ</a:t>
            </a:r>
            <a:endParaRPr lang="en-US" sz="8000" b="1">
              <a:ea typeface="Times New Roman" panose="02020603050405020304" pitchFamily="18" charset="0"/>
              <a:cs typeface="Arial" panose="020B0604020202020204" pitchFamily="34" charset="0"/>
            </a:endParaRPr>
          </a:p>
          <a:p>
            <a:pPr algn="ctr">
              <a:lnSpc>
                <a:spcPct val="150000"/>
              </a:lnSpc>
            </a:pPr>
            <a:r>
              <a:rPr lang="en-US" sz="8000" b="1">
                <a:effectLst/>
                <a:latin typeface="Arial" panose="020B0604020202020204" pitchFamily="34" charset="0"/>
                <a:ea typeface="Times New Roman" panose="02020603050405020304" pitchFamily="18" charset="0"/>
                <a:cs typeface="Arial" panose="020B0604020202020204" pitchFamily="34" charset="0"/>
              </a:rPr>
              <a:t>(968 – 1009)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xmlns="" id="{112F8C05-F23D-598F-157A-13393C0B63D3}"/>
              </a:ext>
            </a:extLst>
          </p:cNvPr>
          <p:cNvGrpSpPr/>
          <p:nvPr/>
        </p:nvGrpSpPr>
        <p:grpSpPr>
          <a:xfrm>
            <a:off x="152400" y="1075754"/>
            <a:ext cx="8087095" cy="8369107"/>
            <a:chOff x="523506" y="1075754"/>
            <a:chExt cx="8087095" cy="8369107"/>
          </a:xfrm>
        </p:grpSpPr>
        <p:pic>
          <p:nvPicPr>
            <p:cNvPr id="8" name="Picture 7">
              <a:extLst>
                <a:ext uri="{FF2B5EF4-FFF2-40B4-BE49-F238E27FC236}">
                  <a16:creationId xmlns:a16="http://schemas.microsoft.com/office/drawing/2014/main" xmlns=""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2168" y="1075754"/>
              <a:ext cx="7548433" cy="7548433"/>
            </a:xfrm>
            <a:prstGeom prst="rect">
              <a:avLst/>
            </a:prstGeom>
          </p:spPr>
        </p:pic>
        <p:sp>
          <p:nvSpPr>
            <p:cNvPr id="12" name="TextBox 11">
              <a:extLst>
                <a:ext uri="{FF2B5EF4-FFF2-40B4-BE49-F238E27FC236}">
                  <a16:creationId xmlns:a16="http://schemas.microsoft.com/office/drawing/2014/main" xmlns="" id="{96B9859D-00BB-2208-6465-B6EF2173FA9E}"/>
                </a:ext>
              </a:extLst>
            </p:cNvPr>
            <p:cNvSpPr txBox="1"/>
            <p:nvPr/>
          </p:nvSpPr>
          <p:spPr>
            <a:xfrm>
              <a:off x="523506" y="8624187"/>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Thiền sư Đỗ Pháp Thuận</a:t>
              </a:r>
            </a:p>
          </p:txBody>
        </p:sp>
      </p:grpSp>
      <p:grpSp>
        <p:nvGrpSpPr>
          <p:cNvPr id="15" name="Group 14">
            <a:extLst>
              <a:ext uri="{FF2B5EF4-FFF2-40B4-BE49-F238E27FC236}">
                <a16:creationId xmlns:a16="http://schemas.microsoft.com/office/drawing/2014/main" xmlns="" id="{F06F3A72-0E2D-63FA-981E-DC3B17840A81}"/>
              </a:ext>
            </a:extLst>
          </p:cNvPr>
          <p:cNvGrpSpPr/>
          <p:nvPr/>
        </p:nvGrpSpPr>
        <p:grpSpPr>
          <a:xfrm>
            <a:off x="8725081" y="2707286"/>
            <a:ext cx="8920244" cy="6724603"/>
            <a:chOff x="9243007" y="2504823"/>
            <a:chExt cx="8432798" cy="6386465"/>
          </a:xfrm>
        </p:grpSpPr>
        <p:pic>
          <p:nvPicPr>
            <p:cNvPr id="6" name="Picture 5">
              <a:extLst>
                <a:ext uri="{FF2B5EF4-FFF2-40B4-BE49-F238E27FC236}">
                  <a16:creationId xmlns:a16="http://schemas.microsoft.com/office/drawing/2014/main" xmlns=""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43007" y="2504823"/>
              <a:ext cx="8432798" cy="5619377"/>
            </a:xfrm>
            <a:prstGeom prst="rect">
              <a:avLst/>
            </a:prstGeom>
          </p:spPr>
        </p:pic>
        <p:sp>
          <p:nvSpPr>
            <p:cNvPr id="14" name="TextBox 13">
              <a:extLst>
                <a:ext uri="{FF2B5EF4-FFF2-40B4-BE49-F238E27FC236}">
                  <a16:creationId xmlns:a16="http://schemas.microsoft.com/office/drawing/2014/main" xmlns="" id="{E548805E-1396-F356-9219-EC39119F4ED3}"/>
                </a:ext>
              </a:extLst>
            </p:cNvPr>
            <p:cNvSpPr txBox="1"/>
            <p:nvPr/>
          </p:nvSpPr>
          <p:spPr>
            <a:xfrm>
              <a:off x="9427157" y="8111881"/>
              <a:ext cx="8064500" cy="7794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Tượng thiền sư Vạn Hạnh</a:t>
              </a:r>
            </a:p>
          </p:txBody>
        </p:sp>
      </p:grpSp>
    </p:spTree>
    <p:extLst>
      <p:ext uri="{BB962C8B-B14F-4D97-AF65-F5344CB8AC3E}">
        <p14:creationId xmlns:p14="http://schemas.microsoft.com/office/powerpoint/2010/main" val="130444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xmlns="" id="{112F8C05-F23D-598F-157A-13393C0B63D3}"/>
              </a:ext>
            </a:extLst>
          </p:cNvPr>
          <p:cNvGrpSpPr/>
          <p:nvPr/>
        </p:nvGrpSpPr>
        <p:grpSpPr>
          <a:xfrm>
            <a:off x="533400" y="342900"/>
            <a:ext cx="8432800" cy="7108445"/>
            <a:chOff x="533400" y="342900"/>
            <a:chExt cx="8432800" cy="7108445"/>
          </a:xfrm>
        </p:grpSpPr>
        <p:pic>
          <p:nvPicPr>
            <p:cNvPr id="8" name="Picture 7" descr="A picture containing tree, outdoor, sky, building&#10;&#10;Description automatically generated">
              <a:extLst>
                <a:ext uri="{FF2B5EF4-FFF2-40B4-BE49-F238E27FC236}">
                  <a16:creationId xmlns:a16="http://schemas.microsoft.com/office/drawing/2014/main" xmlns=""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42900"/>
              <a:ext cx="8432800" cy="6324600"/>
            </a:xfrm>
            <a:prstGeom prst="rect">
              <a:avLst/>
            </a:prstGeom>
          </p:spPr>
        </p:pic>
        <p:sp>
          <p:nvSpPr>
            <p:cNvPr id="12" name="TextBox 11">
              <a:extLst>
                <a:ext uri="{FF2B5EF4-FFF2-40B4-BE49-F238E27FC236}">
                  <a16:creationId xmlns:a16="http://schemas.microsoft.com/office/drawing/2014/main" xmlns="" id="{96B9859D-00BB-2208-6465-B6EF2173FA9E}"/>
                </a:ext>
              </a:extLst>
            </p:cNvPr>
            <p:cNvSpPr txBox="1"/>
            <p:nvPr/>
          </p:nvSpPr>
          <p:spPr>
            <a:xfrm>
              <a:off x="717550" y="6630671"/>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Chùa Nhất Trụ (Ninh Bình)</a:t>
              </a:r>
            </a:p>
          </p:txBody>
        </p:sp>
      </p:grpSp>
      <p:grpSp>
        <p:nvGrpSpPr>
          <p:cNvPr id="15" name="Group 14">
            <a:extLst>
              <a:ext uri="{FF2B5EF4-FFF2-40B4-BE49-F238E27FC236}">
                <a16:creationId xmlns:a16="http://schemas.microsoft.com/office/drawing/2014/main" xmlns="" id="{F06F3A72-0E2D-63FA-981E-DC3B17840A81}"/>
              </a:ext>
            </a:extLst>
          </p:cNvPr>
          <p:cNvGrpSpPr/>
          <p:nvPr/>
        </p:nvGrpSpPr>
        <p:grpSpPr>
          <a:xfrm>
            <a:off x="9321802" y="2781300"/>
            <a:ext cx="8432798" cy="7022909"/>
            <a:chOff x="9321802" y="3009900"/>
            <a:chExt cx="8432798" cy="7022909"/>
          </a:xfrm>
        </p:grpSpPr>
        <p:pic>
          <p:nvPicPr>
            <p:cNvPr id="6" name="Picture 5" descr="A picture containing building, outdoor, sky, house&#10;&#10;Description automatically generated">
              <a:extLst>
                <a:ext uri="{FF2B5EF4-FFF2-40B4-BE49-F238E27FC236}">
                  <a16:creationId xmlns:a16="http://schemas.microsoft.com/office/drawing/2014/main" xmlns=""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2" y="3009900"/>
              <a:ext cx="8432798" cy="6324599"/>
            </a:xfrm>
            <a:prstGeom prst="rect">
              <a:avLst/>
            </a:prstGeom>
          </p:spPr>
        </p:pic>
        <p:sp>
          <p:nvSpPr>
            <p:cNvPr id="14" name="TextBox 13">
              <a:extLst>
                <a:ext uri="{FF2B5EF4-FFF2-40B4-BE49-F238E27FC236}">
                  <a16:creationId xmlns:a16="http://schemas.microsoft.com/office/drawing/2014/main" xmlns="" id="{E548805E-1396-F356-9219-EC39119F4ED3}"/>
                </a:ext>
              </a:extLst>
            </p:cNvPr>
            <p:cNvSpPr txBox="1"/>
            <p:nvPr/>
          </p:nvSpPr>
          <p:spPr>
            <a:xfrm>
              <a:off x="9505951" y="9212135"/>
              <a:ext cx="80645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Chùa Bà Ngô (Ninh Bình)</a:t>
              </a:r>
            </a:p>
          </p:txBody>
        </p:sp>
      </p:grpSp>
    </p:spTree>
    <p:extLst>
      <p:ext uri="{BB962C8B-B14F-4D97-AF65-F5344CB8AC3E}">
        <p14:creationId xmlns:p14="http://schemas.microsoft.com/office/powerpoint/2010/main" val="279755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168442" y="474381"/>
            <a:ext cx="10060690" cy="2198783"/>
            <a:chOff x="0" y="0"/>
            <a:chExt cx="12441299" cy="2719070"/>
          </a:xfrm>
        </p:grpSpPr>
        <p:sp>
          <p:nvSpPr>
            <p:cNvPr id="5" name="Freeform 5"/>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763C00"/>
            </a:solidFill>
          </p:spPr>
        </p:sp>
        <p:sp>
          <p:nvSpPr>
            <p:cNvPr id="6" name="Freeform 6"/>
            <p:cNvSpPr/>
            <p:nvPr/>
          </p:nvSpPr>
          <p:spPr>
            <a:xfrm>
              <a:off x="0" y="450850"/>
              <a:ext cx="12441299" cy="2269490"/>
            </a:xfrm>
            <a:custGeom>
              <a:avLst/>
              <a:gdLst/>
              <a:ahLst/>
              <a:cxnLst/>
              <a:rect l="l" t="t" r="r" b="b"/>
              <a:pathLst>
                <a:path w="12441299" h="2269490">
                  <a:moveTo>
                    <a:pt x="11852019" y="0"/>
                  </a:moveTo>
                  <a:lnTo>
                    <a:pt x="0" y="0"/>
                  </a:lnTo>
                  <a:lnTo>
                    <a:pt x="0" y="2269490"/>
                  </a:lnTo>
                  <a:lnTo>
                    <a:pt x="11852019" y="2269490"/>
                  </a:lnTo>
                  <a:lnTo>
                    <a:pt x="11852019" y="2268220"/>
                  </a:lnTo>
                  <a:lnTo>
                    <a:pt x="12441299" y="1134110"/>
                  </a:lnTo>
                  <a:close/>
                </a:path>
              </a:pathLst>
            </a:custGeom>
            <a:solidFill>
              <a:srgbClr val="E1A730"/>
            </a:solidFill>
          </p:spPr>
        </p:sp>
      </p:grpSp>
      <p:sp>
        <p:nvSpPr>
          <p:cNvPr id="9" name="TextBox 9"/>
          <p:cNvSpPr txBox="1"/>
          <p:nvPr/>
        </p:nvSpPr>
        <p:spPr>
          <a:xfrm>
            <a:off x="283893" y="1341077"/>
            <a:ext cx="9034223" cy="830997"/>
          </a:xfrm>
          <a:prstGeom prst="rect">
            <a:avLst/>
          </a:prstGeom>
        </p:spPr>
        <p:txBody>
          <a:bodyPr lIns="0" tIns="0" rIns="0" bIns="0" rtlCol="0" anchor="t">
            <a:spAutoFit/>
          </a:bodyPr>
          <a:lstStyle/>
          <a:p>
            <a:pPr algn="ctr"/>
            <a:r>
              <a:rPr lang="en-US" sz="5400" b="1">
                <a:solidFill>
                  <a:schemeClr val="bg1"/>
                </a:solidFill>
                <a:latin typeface="Arial" panose="020B0604020202020204" pitchFamily="34" charset="0"/>
                <a:cs typeface="Arial" panose="020B0604020202020204" pitchFamily="34" charset="0"/>
              </a:rPr>
              <a:t>b) Đời sống văn hóa</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xmlns="" id="{9EA04E34-1881-8558-D2D3-0E39221A78B5}"/>
              </a:ext>
            </a:extLst>
          </p:cNvPr>
          <p:cNvSpPr txBox="1"/>
          <p:nvPr/>
        </p:nvSpPr>
        <p:spPr>
          <a:xfrm>
            <a:off x="948271" y="3619500"/>
            <a:ext cx="6894889" cy="4609595"/>
          </a:xfrm>
          <a:prstGeom prst="rect">
            <a:avLst/>
          </a:prstGeom>
          <a:noFill/>
        </p:spPr>
        <p:txBody>
          <a:bodyPr wrap="square">
            <a:spAutoFit/>
          </a:bodyPr>
          <a:lstStyle/>
          <a:p>
            <a:pPr marL="571500" indent="-571500" algn="just">
              <a:lnSpc>
                <a:spcPct val="150000"/>
              </a:lnSpc>
              <a:buFontTx/>
              <a:buChar char="-"/>
            </a:pPr>
            <a:r>
              <a:rPr lang="vi-VN" sz="4000" b="1" i="1">
                <a:solidFill>
                  <a:srgbClr val="000000"/>
                </a:solidFill>
                <a:ea typeface="Calibri" panose="020F0502020204030204" pitchFamily="34" charset="0"/>
                <a:cs typeface="Arial" panose="020B0604020202020204" pitchFamily="34" charset="0"/>
              </a:rPr>
              <a:t>Nghệ thuật: </a:t>
            </a:r>
            <a:r>
              <a:rPr lang="vi-VN" sz="4000">
                <a:solidFill>
                  <a:srgbClr val="000000"/>
                </a:solidFill>
                <a:ea typeface="Calibri" panose="020F0502020204030204" pitchFamily="34" charset="0"/>
                <a:cs typeface="Arial" panose="020B0604020202020204" pitchFamily="34" charset="0"/>
              </a:rPr>
              <a:t>Nhiều loại hình văn hóa dân gian được lưu truyền và bảo tồn như ca hát, nhảy múa, đua thuyền, đấu võ...</a:t>
            </a:r>
            <a:endParaRPr lang="en-US" sz="4000">
              <a:solidFill>
                <a:srgbClr val="000000"/>
              </a:solidFill>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BC4DEA0E-9CC4-3028-021E-08C92640DB92}"/>
              </a:ext>
            </a:extLst>
          </p:cNvPr>
          <p:cNvGrpSpPr/>
          <p:nvPr/>
        </p:nvGrpSpPr>
        <p:grpSpPr>
          <a:xfrm>
            <a:off x="8490133" y="2913355"/>
            <a:ext cx="8834606" cy="6707645"/>
            <a:chOff x="7914179" y="2218770"/>
            <a:chExt cx="8834606" cy="6707645"/>
          </a:xfrm>
        </p:grpSpPr>
        <p:pic>
          <p:nvPicPr>
            <p:cNvPr id="8" name="Picture 7">
              <a:extLst>
                <a:ext uri="{FF2B5EF4-FFF2-40B4-BE49-F238E27FC236}">
                  <a16:creationId xmlns:a16="http://schemas.microsoft.com/office/drawing/2014/main" xmlns="" id="{2A9FE38A-155D-AD18-D849-5BCC8AA25150}"/>
                </a:ext>
              </a:extLst>
            </p:cNvPr>
            <p:cNvPicPr>
              <a:picLocks noChangeAspect="1"/>
            </p:cNvPicPr>
            <p:nvPr/>
          </p:nvPicPr>
          <p:blipFill rotWithShape="1">
            <a:blip r:embed="rId4">
              <a:extLst>
                <a:ext uri="{28A0092B-C50C-407E-A947-70E740481C1C}">
                  <a14:useLocalDpi xmlns:a14="http://schemas.microsoft.com/office/drawing/2010/main" val="0"/>
                </a:ext>
              </a:extLst>
            </a:blip>
            <a:srcRect l="-524" r="520"/>
            <a:stretch/>
          </p:blipFill>
          <p:spPr>
            <a:xfrm>
              <a:off x="7914179" y="2218770"/>
              <a:ext cx="8834606" cy="6032568"/>
            </a:xfrm>
            <a:prstGeom prst="rect">
              <a:avLst/>
            </a:prstGeom>
          </p:spPr>
        </p:pic>
        <p:sp>
          <p:nvSpPr>
            <p:cNvPr id="10" name="TextBox 9">
              <a:extLst>
                <a:ext uri="{FF2B5EF4-FFF2-40B4-BE49-F238E27FC236}">
                  <a16:creationId xmlns:a16="http://schemas.microsoft.com/office/drawing/2014/main" xmlns="" id="{9FAD0E25-59FC-0102-EB48-47179B370A79}"/>
                </a:ext>
              </a:extLst>
            </p:cNvPr>
            <p:cNvSpPr txBox="1"/>
            <p:nvPr/>
          </p:nvSpPr>
          <p:spPr>
            <a:xfrm>
              <a:off x="8755382" y="8257321"/>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Lễ hội đua thuyền ở Hoa Lư (Ninh Bình)</a:t>
              </a:r>
              <a:endParaRPr lang="en-US" sz="2800" i="1"/>
            </a:p>
          </p:txBody>
        </p:sp>
      </p:grpSp>
    </p:spTree>
    <p:extLst>
      <p:ext uri="{BB962C8B-B14F-4D97-AF65-F5344CB8AC3E}">
        <p14:creationId xmlns:p14="http://schemas.microsoft.com/office/powerpoint/2010/main" val="643232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F7DC"/>
        </a:solidFill>
        <a:effectLst/>
      </p:bgPr>
    </p:bg>
    <p:spTree>
      <p:nvGrpSpPr>
        <p:cNvPr id="1" name=""/>
        <p:cNvGrpSpPr/>
        <p:nvPr/>
      </p:nvGrpSpPr>
      <p:grpSpPr>
        <a:xfrm>
          <a:off x="0" y="0"/>
          <a:ext cx="0" cy="0"/>
          <a:chOff x="0" y="0"/>
          <a:chExt cx="0" cy="0"/>
        </a:xfrm>
      </p:grpSpPr>
      <p:grpSp>
        <p:nvGrpSpPr>
          <p:cNvPr id="38" name="Group 2">
            <a:extLst>
              <a:ext uri="{FF2B5EF4-FFF2-40B4-BE49-F238E27FC236}">
                <a16:creationId xmlns:a16="http://schemas.microsoft.com/office/drawing/2014/main" xmlns="" id="{06B990E3-60AA-096C-DC75-7C586291EB47}"/>
              </a:ext>
            </a:extLst>
          </p:cNvPr>
          <p:cNvGrpSpPr/>
          <p:nvPr/>
        </p:nvGrpSpPr>
        <p:grpSpPr>
          <a:xfrm>
            <a:off x="0" y="8648700"/>
            <a:ext cx="18288000" cy="1638300"/>
            <a:chOff x="0" y="0"/>
            <a:chExt cx="6354034" cy="725415"/>
          </a:xfrm>
          <a:solidFill>
            <a:srgbClr val="763C00"/>
          </a:solidFill>
        </p:grpSpPr>
        <p:sp>
          <p:nvSpPr>
            <p:cNvPr id="39" name="Freeform 3">
              <a:extLst>
                <a:ext uri="{FF2B5EF4-FFF2-40B4-BE49-F238E27FC236}">
                  <a16:creationId xmlns:a16="http://schemas.microsoft.com/office/drawing/2014/main" xmlns="" id="{A8B77C34-54A3-E0BC-7DBB-169E530E2BD5}"/>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grpFill/>
          </p:spPr>
        </p:sp>
      </p:grpSp>
      <p:sp>
        <p:nvSpPr>
          <p:cNvPr id="40" name="Speech Bubble: Rectangle with Corners Rounded 39">
            <a:extLst>
              <a:ext uri="{FF2B5EF4-FFF2-40B4-BE49-F238E27FC236}">
                <a16:creationId xmlns:a16="http://schemas.microsoft.com/office/drawing/2014/main" xmlns="" id="{9D306B62-5EF2-DA1B-C686-14A7B6A17CD1}"/>
              </a:ext>
            </a:extLst>
          </p:cNvPr>
          <p:cNvSpPr/>
          <p:nvPr/>
        </p:nvSpPr>
        <p:spPr>
          <a:xfrm>
            <a:off x="3810000" y="487735"/>
            <a:ext cx="13071468" cy="2520347"/>
          </a:xfrm>
          <a:prstGeom prst="wedgeRoundRectCallout">
            <a:avLst>
              <a:gd name="adj1" fmla="val -57295"/>
              <a:gd name="adj2" fmla="val 5535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1F222B"/>
                </a:solidFill>
                <a:cs typeface="Arial" panose="020B0604020202020204" pitchFamily="34" charset="0"/>
              </a:rPr>
              <a:t>Giải thích tại sao một số nhà sư lại thuộc tầng lớp thống trị, tại sao các nhà sư lại được trọng dụng?</a:t>
            </a:r>
            <a:endParaRPr lang="vi-VN" sz="4000">
              <a:solidFill>
                <a:srgbClr val="1F222B"/>
              </a:solidFill>
              <a:latin typeface="Arial" panose="020B0604020202020204" pitchFamily="34" charset="0"/>
              <a:cs typeface="Arial" panose="020B0604020202020204" pitchFamily="34" charset="0"/>
            </a:endParaRPr>
          </a:p>
        </p:txBody>
      </p:sp>
      <p:pic>
        <p:nvPicPr>
          <p:cNvPr id="41" name="Picture 9">
            <a:extLst>
              <a:ext uri="{FF2B5EF4-FFF2-40B4-BE49-F238E27FC236}">
                <a16:creationId xmlns:a16="http://schemas.microsoft.com/office/drawing/2014/main" xmlns="" id="{020A3555-1F51-9DBB-6531-398039052E9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624460"/>
            <a:ext cx="5181600" cy="7196666"/>
          </a:xfrm>
          <a:prstGeom prst="rect">
            <a:avLst/>
          </a:prstGeom>
        </p:spPr>
      </p:pic>
      <p:sp>
        <p:nvSpPr>
          <p:cNvPr id="43" name="TextBox 42">
            <a:extLst>
              <a:ext uri="{FF2B5EF4-FFF2-40B4-BE49-F238E27FC236}">
                <a16:creationId xmlns:a16="http://schemas.microsoft.com/office/drawing/2014/main" xmlns="" id="{BFC2498F-0AC1-D7D6-A5D3-26DBF60A262C}"/>
              </a:ext>
            </a:extLst>
          </p:cNvPr>
          <p:cNvSpPr txBox="1"/>
          <p:nvPr/>
        </p:nvSpPr>
        <p:spPr>
          <a:xfrm>
            <a:off x="4191000" y="3193960"/>
            <a:ext cx="13071468" cy="4988866"/>
          </a:xfrm>
          <a:prstGeom prst="rect">
            <a:avLst/>
          </a:prstGeom>
          <a:noFill/>
        </p:spPr>
        <p:txBody>
          <a:bodyPr wrap="square">
            <a:spAutoFit/>
          </a:bodyPr>
          <a:lstStyle/>
          <a:p>
            <a:pPr marL="457200" indent="-457200" algn="just">
              <a:lnSpc>
                <a:spcPct val="150000"/>
              </a:lnSpc>
              <a:buFontTx/>
              <a:buChar char="-"/>
            </a:pPr>
            <a:r>
              <a:rPr lang="vi-VN" sz="3600" b="0" i="0">
                <a:solidFill>
                  <a:srgbClr val="262626"/>
                </a:solidFill>
                <a:effectLst/>
              </a:rPr>
              <a:t>Thời kì này, giáo dục chưa phát triển, số người đi học và dạy học rất ít. Đã có một số nhà sư mở lớp học ở trong chùa.</a:t>
            </a:r>
          </a:p>
          <a:p>
            <a:pPr marL="457200" indent="-457200" algn="just">
              <a:lnSpc>
                <a:spcPct val="150000"/>
              </a:lnSpc>
              <a:buFontTx/>
              <a:buChar char="-"/>
            </a:pPr>
            <a:r>
              <a:rPr lang="vi-VN" sz="3600" b="0" i="0">
                <a:solidFill>
                  <a:srgbClr val="262626"/>
                </a:solidFill>
                <a:effectLst/>
              </a:rPr>
              <a:t>Nho học xâm nhập vào nước ta, nhưng chưa tạo được ảnh hưởng đáng kể. Trong khi đó, đạo Phật được truyền bá rộng rãi, các nhà sư thường là những người có học, giỏi chữ Hán vì vậy được nhà nước và nhân dân quý trọng.</a:t>
            </a:r>
            <a:endParaRPr lang="en-US" sz="3600" b="0" i="0">
              <a:solidFill>
                <a:srgbClr val="262626"/>
              </a:solidFill>
              <a:effectLst/>
            </a:endParaRPr>
          </a:p>
        </p:txBody>
      </p:sp>
    </p:spTree>
    <p:extLst>
      <p:ext uri="{BB962C8B-B14F-4D97-AF65-F5344CB8AC3E}">
        <p14:creationId xmlns:p14="http://schemas.microsoft.com/office/powerpoint/2010/main" val="40682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092" y="4000500"/>
            <a:ext cx="4172167" cy="4114800"/>
          </a:xfrm>
          <a:prstGeom prst="rect">
            <a:avLst/>
          </a:prstGeom>
        </p:spPr>
      </p:pic>
      <p:grpSp>
        <p:nvGrpSpPr>
          <p:cNvPr id="6" name="Group 6"/>
          <p:cNvGrpSpPr/>
          <p:nvPr/>
        </p:nvGrpSpPr>
        <p:grpSpPr>
          <a:xfrm>
            <a:off x="1" y="3698990"/>
            <a:ext cx="18288000"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79740">
            <a:off x="501403" y="4695205"/>
            <a:ext cx="2783101" cy="4114800"/>
          </a:xfrm>
          <a:prstGeom prst="rect">
            <a:avLst/>
          </a:prstGeom>
        </p:spPr>
      </p:pic>
      <p:sp>
        <p:nvSpPr>
          <p:cNvPr id="11" name="TextBox 10">
            <a:extLst>
              <a:ext uri="{FF2B5EF4-FFF2-40B4-BE49-F238E27FC236}">
                <a16:creationId xmlns:a16="http://schemas.microsoft.com/office/drawing/2014/main" xmlns="" id="{EB985EC6-7D1A-7D8E-E284-19A17CEBC81E}"/>
              </a:ext>
            </a:extLst>
          </p:cNvPr>
          <p:cNvSpPr txBox="1"/>
          <p:nvPr/>
        </p:nvSpPr>
        <p:spPr>
          <a:xfrm>
            <a:off x="2978781" y="4327175"/>
            <a:ext cx="12330438" cy="1306255"/>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LUYỆN TẬP</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204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4" name="Group 4"/>
          <p:cNvGrpSpPr/>
          <p:nvPr/>
        </p:nvGrpSpPr>
        <p:grpSpPr>
          <a:xfrm>
            <a:off x="381001" y="723900"/>
            <a:ext cx="17368159" cy="2474801"/>
            <a:chOff x="0" y="0"/>
            <a:chExt cx="6226810" cy="1845310"/>
          </a:xfrm>
        </p:grpSpPr>
        <p:sp>
          <p:nvSpPr>
            <p:cNvPr id="5" name="Freeform 5"/>
            <p:cNvSpPr/>
            <p:nvPr/>
          </p:nvSpPr>
          <p:spPr>
            <a:xfrm>
              <a:off x="0" y="-123190"/>
              <a:ext cx="6226810" cy="2091690"/>
            </a:xfrm>
            <a:custGeom>
              <a:avLst/>
              <a:gdLst/>
              <a:ahLst/>
              <a:cxnLst/>
              <a:rect l="l" t="t" r="r" b="b"/>
              <a:pathLst>
                <a:path w="6226810" h="2091690">
                  <a:moveTo>
                    <a:pt x="6226810" y="574040"/>
                  </a:moveTo>
                  <a:lnTo>
                    <a:pt x="0" y="574040"/>
                  </a:lnTo>
                  <a:lnTo>
                    <a:pt x="0" y="1525270"/>
                  </a:lnTo>
                  <a:lnTo>
                    <a:pt x="6226810" y="1525270"/>
                  </a:lnTo>
                  <a:lnTo>
                    <a:pt x="6226810" y="574040"/>
                  </a:lnTo>
                  <a:close/>
                  <a:moveTo>
                    <a:pt x="0" y="1525270"/>
                  </a:moveTo>
                  <a:lnTo>
                    <a:pt x="0" y="1601470"/>
                  </a:lnTo>
                  <a:cubicBezTo>
                    <a:pt x="2360930" y="2091690"/>
                    <a:pt x="3865880" y="2091690"/>
                    <a:pt x="6226810" y="1601470"/>
                  </a:cubicBezTo>
                  <a:lnTo>
                    <a:pt x="6226810" y="1525270"/>
                  </a:lnTo>
                  <a:lnTo>
                    <a:pt x="0" y="1525270"/>
                  </a:lnTo>
                  <a:close/>
                  <a:moveTo>
                    <a:pt x="6226810" y="490220"/>
                  </a:moveTo>
                  <a:cubicBezTo>
                    <a:pt x="3865880" y="0"/>
                    <a:pt x="2360930" y="0"/>
                    <a:pt x="0" y="490220"/>
                  </a:cubicBezTo>
                  <a:lnTo>
                    <a:pt x="0" y="574040"/>
                  </a:lnTo>
                  <a:lnTo>
                    <a:pt x="6226810" y="574040"/>
                  </a:lnTo>
                  <a:cubicBezTo>
                    <a:pt x="6226810" y="574040"/>
                    <a:pt x="6226810" y="490220"/>
                    <a:pt x="6226810" y="490220"/>
                  </a:cubicBezTo>
                  <a:close/>
                </a:path>
              </a:pathLst>
            </a:custGeom>
            <a:solidFill>
              <a:srgbClr val="763C00"/>
            </a:solidFill>
          </p:spPr>
        </p:sp>
      </p:grpSp>
      <p:sp>
        <p:nvSpPr>
          <p:cNvPr id="17" name="TextBox 16">
            <a:extLst>
              <a:ext uri="{FF2B5EF4-FFF2-40B4-BE49-F238E27FC236}">
                <a16:creationId xmlns:a16="http://schemas.microsoft.com/office/drawing/2014/main" xmlns="" id="{DF28C923-329C-3566-1CF9-BA44FD02E590}"/>
              </a:ext>
            </a:extLst>
          </p:cNvPr>
          <p:cNvSpPr txBox="1"/>
          <p:nvPr/>
        </p:nvSpPr>
        <p:spPr>
          <a:xfrm>
            <a:off x="3300191" y="1041497"/>
            <a:ext cx="12162920" cy="1839606"/>
          </a:xfrm>
          <a:prstGeom prst="rect">
            <a:avLst/>
          </a:prstGeom>
          <a:noFill/>
        </p:spPr>
        <p:txBody>
          <a:bodyPr wrap="square">
            <a:spAutoFit/>
          </a:bodyPr>
          <a:lstStyle/>
          <a:p>
            <a:pPr lvl="0" algn="ctr">
              <a:lnSpc>
                <a:spcPct val="150000"/>
              </a:lnSpc>
              <a:spcBef>
                <a:spcPts val="300"/>
              </a:spcBef>
              <a:spcAft>
                <a:spcPts val="300"/>
              </a:spcAft>
            </a:pPr>
            <a:r>
              <a:rPr lang="vi-VN" sz="4000" b="1">
                <a:solidFill>
                  <a:schemeClr val="bg1"/>
                </a:solidFill>
                <a:effectLst/>
                <a:ea typeface="Arial" panose="020B0604020202020204" pitchFamily="34" charset="0"/>
                <a:cs typeface="Times New Roman" panose="02020603050405020304" pitchFamily="18" charset="0"/>
              </a:rPr>
              <a:t>Em có nhận xét gì về vai trò của Lê Hoàn trong cuộc kháng chiến chống Tống năm 981. </a:t>
            </a:r>
            <a:endParaRPr lang="en-US" sz="4000" b="1">
              <a:solidFill>
                <a:schemeClr val="bg1"/>
              </a:solidFill>
              <a:effectLst/>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31663428-4031-3B5F-B372-E4D655E14D1C}"/>
              </a:ext>
            </a:extLst>
          </p:cNvPr>
          <p:cNvSpPr txBox="1"/>
          <p:nvPr/>
        </p:nvSpPr>
        <p:spPr>
          <a:xfrm>
            <a:off x="1947623" y="3363914"/>
            <a:ext cx="14392749" cy="5973751"/>
          </a:xfrm>
          <a:prstGeom prst="rect">
            <a:avLst/>
          </a:prstGeom>
          <a:noFill/>
        </p:spPr>
        <p:txBody>
          <a:bodyPr wrap="square">
            <a:spAutoFit/>
          </a:bodyPr>
          <a:lstStyle/>
          <a:p>
            <a:pPr algn="just">
              <a:lnSpc>
                <a:spcPct val="150000"/>
              </a:lnSpc>
              <a:spcBef>
                <a:spcPts val="300"/>
              </a:spcBef>
              <a:spcAft>
                <a:spcPts val="300"/>
              </a:spcAft>
            </a:pPr>
            <a:r>
              <a:rPr lang="vi-VN" sz="3600">
                <a:solidFill>
                  <a:srgbClr val="000000"/>
                </a:solidFill>
                <a:effectLst/>
                <a:ea typeface="Calibri" panose="020F0502020204030204" pitchFamily="34" charset="0"/>
                <a:cs typeface="Times New Roman" panose="02020603050405020304" pitchFamily="18" charset="0"/>
              </a:rPr>
              <a:t>Vai trò của Lê Hoàn thông qua những nét chính của cuộc kháng chiến chống Tống:</a:t>
            </a:r>
            <a:endParaRPr lang="en-US" sz="360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Calibri" panose="020F0502020204030204" pitchFamily="34" charset="0"/>
                <a:cs typeface="Times New Roman" panose="02020603050405020304" pitchFamily="18" charset="0"/>
              </a:rPr>
              <a:t>Trên cơ sở nắm chắc tình hình và căn cứ vào tương quan lực lượng giữa quân giặc và quân ta, Lê Hoàn đã phán đoán chính xác hướng tiến công của các đạo quân Tống.</a:t>
            </a:r>
            <a:endParaRPr lang="en-US" sz="360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ffectLst/>
                <a:ea typeface="Calibri" panose="020F0502020204030204" pitchFamily="34" charset="0"/>
                <a:cs typeface="Times New Roman" panose="02020603050405020304" pitchFamily="18" charset="0"/>
              </a:rPr>
              <a:t>Khẩn trương chuẩn bị lực lượng, xây dựng phòng tuyến chủ động phòng ngự và phản công tiêu diệt quân giặc khi thời cơ xuất hiện.</a:t>
            </a:r>
            <a:endParaRPr lang="en-US" sz="36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65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092" y="4000500"/>
            <a:ext cx="4172167" cy="4114800"/>
          </a:xfrm>
          <a:prstGeom prst="rect">
            <a:avLst/>
          </a:prstGeom>
        </p:spPr>
      </p:pic>
      <p:grpSp>
        <p:nvGrpSpPr>
          <p:cNvPr id="6" name="Group 6"/>
          <p:cNvGrpSpPr/>
          <p:nvPr/>
        </p:nvGrpSpPr>
        <p:grpSpPr>
          <a:xfrm>
            <a:off x="1" y="3698990"/>
            <a:ext cx="18288000"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79740">
            <a:off x="501403" y="4695205"/>
            <a:ext cx="2783101" cy="4114800"/>
          </a:xfrm>
          <a:prstGeom prst="rect">
            <a:avLst/>
          </a:prstGeom>
        </p:spPr>
      </p:pic>
      <p:sp>
        <p:nvSpPr>
          <p:cNvPr id="11" name="TextBox 10">
            <a:extLst>
              <a:ext uri="{FF2B5EF4-FFF2-40B4-BE49-F238E27FC236}">
                <a16:creationId xmlns:a16="http://schemas.microsoft.com/office/drawing/2014/main" xmlns="" id="{EB985EC6-7D1A-7D8E-E284-19A17CEBC81E}"/>
              </a:ext>
            </a:extLst>
          </p:cNvPr>
          <p:cNvSpPr txBox="1"/>
          <p:nvPr/>
        </p:nvSpPr>
        <p:spPr>
          <a:xfrm>
            <a:off x="2978781" y="4327175"/>
            <a:ext cx="12330438" cy="1306255"/>
          </a:xfrm>
          <a:prstGeom prst="rect">
            <a:avLst/>
          </a:prstGeom>
          <a:noFill/>
        </p:spPr>
        <p:txBody>
          <a:bodyPr wrap="square">
            <a:spAutoFit/>
          </a:bodyPr>
          <a:lstStyle/>
          <a:p>
            <a:pPr lvl="0" algn="ctr">
              <a:lnSpc>
                <a:spcPct val="150000"/>
              </a:lnSpc>
              <a:spcAft>
                <a:spcPts val="800"/>
              </a:spcAft>
            </a:pPr>
            <a:r>
              <a:rPr lang="en-US" sz="6000" b="1">
                <a:solidFill>
                  <a:schemeClr val="bg1"/>
                </a:solidFill>
                <a:latin typeface="Arial" panose="020B0604020202020204" pitchFamily="34" charset="0"/>
                <a:ea typeface="Arial" panose="020B0604020202020204" pitchFamily="34" charset="0"/>
                <a:cs typeface="Arial" panose="020B0604020202020204" pitchFamily="34" charset="0"/>
              </a:rPr>
              <a:t>VẬN DỤNG</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10320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grpSp>
        <p:nvGrpSpPr>
          <p:cNvPr id="11" name="Group 10">
            <a:extLst>
              <a:ext uri="{FF2B5EF4-FFF2-40B4-BE49-F238E27FC236}">
                <a16:creationId xmlns:a16="http://schemas.microsoft.com/office/drawing/2014/main" xmlns="" id="{95343D43-7EA8-5ABF-7434-4F4E0AF072EC}"/>
              </a:ext>
            </a:extLst>
          </p:cNvPr>
          <p:cNvGrpSpPr/>
          <p:nvPr/>
        </p:nvGrpSpPr>
        <p:grpSpPr>
          <a:xfrm>
            <a:off x="914400" y="1562100"/>
            <a:ext cx="7620000" cy="7162800"/>
            <a:chOff x="914400" y="1562100"/>
            <a:chExt cx="7620000" cy="7162800"/>
          </a:xfrm>
        </p:grpSpPr>
        <p:grpSp>
          <p:nvGrpSpPr>
            <p:cNvPr id="4" name="Group 4"/>
            <p:cNvGrpSpPr/>
            <p:nvPr/>
          </p:nvGrpSpPr>
          <p:grpSpPr>
            <a:xfrm>
              <a:off x="914400" y="1562100"/>
              <a:ext cx="7620000" cy="7162800"/>
              <a:chOff x="0" y="0"/>
              <a:chExt cx="2855252" cy="914131"/>
            </a:xfrm>
          </p:grpSpPr>
          <p:sp>
            <p:nvSpPr>
              <p:cNvPr id="5" name="Freeform 5"/>
              <p:cNvSpPr/>
              <p:nvPr/>
            </p:nvSpPr>
            <p:spPr>
              <a:xfrm>
                <a:off x="0" y="0"/>
                <a:ext cx="2855252" cy="914131"/>
              </a:xfrm>
              <a:custGeom>
                <a:avLst/>
                <a:gdLst/>
                <a:ahLst/>
                <a:cxnLst/>
                <a:rect l="l" t="t" r="r" b="b"/>
                <a:pathLst>
                  <a:path w="2855252" h="914131">
                    <a:moveTo>
                      <a:pt x="2730792" y="914131"/>
                    </a:moveTo>
                    <a:lnTo>
                      <a:pt x="124460" y="914131"/>
                    </a:lnTo>
                    <a:cubicBezTo>
                      <a:pt x="55880" y="914131"/>
                      <a:pt x="0" y="858251"/>
                      <a:pt x="0" y="789671"/>
                    </a:cubicBezTo>
                    <a:lnTo>
                      <a:pt x="0" y="124460"/>
                    </a:lnTo>
                    <a:cubicBezTo>
                      <a:pt x="0" y="55880"/>
                      <a:pt x="55880" y="0"/>
                      <a:pt x="124460" y="0"/>
                    </a:cubicBezTo>
                    <a:lnTo>
                      <a:pt x="2730792" y="0"/>
                    </a:lnTo>
                    <a:cubicBezTo>
                      <a:pt x="2799372" y="0"/>
                      <a:pt x="2855252" y="55880"/>
                      <a:pt x="2855252" y="124460"/>
                    </a:cubicBezTo>
                    <a:lnTo>
                      <a:pt x="2855252" y="789671"/>
                    </a:lnTo>
                    <a:cubicBezTo>
                      <a:pt x="2855252" y="858251"/>
                      <a:pt x="2799372" y="914131"/>
                      <a:pt x="2730792" y="914131"/>
                    </a:cubicBezTo>
                    <a:close/>
                  </a:path>
                </a:pathLst>
              </a:custGeom>
              <a:solidFill>
                <a:srgbClr val="E4B7A0">
                  <a:alpha val="24706"/>
                </a:srgbClr>
              </a:solidFill>
            </p:spPr>
          </p:sp>
        </p:grpSp>
        <p:sp>
          <p:nvSpPr>
            <p:cNvPr id="10" name="TextBox 9">
              <a:extLst>
                <a:ext uri="{FF2B5EF4-FFF2-40B4-BE49-F238E27FC236}">
                  <a16:creationId xmlns:a16="http://schemas.microsoft.com/office/drawing/2014/main" xmlns="" id="{AB5F0C67-164E-16C6-EBEF-B9689A979936}"/>
                </a:ext>
              </a:extLst>
            </p:cNvPr>
            <p:cNvSpPr txBox="1"/>
            <p:nvPr/>
          </p:nvSpPr>
          <p:spPr>
            <a:xfrm>
              <a:off x="1752600" y="3120669"/>
              <a:ext cx="5943600" cy="4045659"/>
            </a:xfrm>
            <a:prstGeom prst="rect">
              <a:avLst/>
            </a:prstGeom>
            <a:noFill/>
          </p:spPr>
          <p:txBody>
            <a:bodyPr wrap="square">
              <a:spAutoFit/>
            </a:bodyPr>
            <a:lstStyle/>
            <a:p>
              <a:pPr algn="just">
                <a:lnSpc>
                  <a:spcPct val="150000"/>
                </a:lnSpc>
                <a:spcBef>
                  <a:spcPts val="300"/>
                </a:spcBef>
                <a:spcAft>
                  <a:spcPts val="300"/>
                </a:spcAft>
              </a:pPr>
              <a:r>
                <a:rPr lang="vi-VN" sz="4400">
                  <a:solidFill>
                    <a:srgbClr val="000000"/>
                  </a:solidFill>
                  <a:effectLst/>
                  <a:ea typeface="Calibri" panose="020F0502020204030204" pitchFamily="34" charset="0"/>
                  <a:cs typeface="Times New Roman" panose="02020603050405020304" pitchFamily="18" charset="0"/>
                </a:rPr>
                <a:t>Giả sử em là Đinh Tiên Hoàng, em có chọn đặt kinh đô ở Hoa Lư không? Vì sao?</a:t>
              </a:r>
              <a:endParaRPr lang="en-US" sz="3600">
                <a:effectLst/>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544681E4-D707-322B-081B-BA61B31E96DD}"/>
              </a:ext>
            </a:extLst>
          </p:cNvPr>
          <p:cNvSpPr txBox="1"/>
          <p:nvPr/>
        </p:nvSpPr>
        <p:spPr>
          <a:xfrm>
            <a:off x="9425217" y="1845768"/>
            <a:ext cx="7696200" cy="6595460"/>
          </a:xfrm>
          <a:prstGeom prst="rect">
            <a:avLst/>
          </a:prstGeom>
          <a:noFill/>
        </p:spPr>
        <p:txBody>
          <a:bodyPr wrap="square">
            <a:spAutoFit/>
          </a:bodyPr>
          <a:lstStyle/>
          <a:p>
            <a:pPr algn="just">
              <a:lnSpc>
                <a:spcPct val="150000"/>
              </a:lnSpc>
              <a:spcBef>
                <a:spcPts val="300"/>
              </a:spcBef>
              <a:spcAft>
                <a:spcPts val="300"/>
              </a:spcAft>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Nếu em là Đinh Tiên Hoàng, em sẽ chọn Hoa Lư làm kinh đô</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 v</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ì</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Hoa Lư là quê Hương</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 của vua Đinh Tiên Hoàng.</a:t>
            </a:r>
          </a:p>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Đ</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ịa thế của Hoa Lư nhiều đồi núi tạo được ra thế phòng thủ trước kẻ thù xâm lược.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4" name="Picture 7">
            <a:extLst>
              <a:ext uri="{FF2B5EF4-FFF2-40B4-BE49-F238E27FC236}">
                <a16:creationId xmlns:a16="http://schemas.microsoft.com/office/drawing/2014/main" xmlns="" id="{6FF87A96-09F0-CB46-E5D3-55DB31AE01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7332006" y="868854"/>
            <a:ext cx="3155913" cy="1566122"/>
          </a:xfrm>
          <a:prstGeom prst="rect">
            <a:avLst/>
          </a:prstGeom>
        </p:spPr>
      </p:pic>
    </p:spTree>
    <p:extLst>
      <p:ext uri="{BB962C8B-B14F-4D97-AF65-F5344CB8AC3E}">
        <p14:creationId xmlns:p14="http://schemas.microsoft.com/office/powerpoint/2010/main" val="1992283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485804" y="2477479"/>
            <a:ext cx="5546993" cy="1435284"/>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58749">
            <a:off x="36603" y="-381074"/>
            <a:ext cx="2269817" cy="4855224"/>
          </a:xfrm>
          <a:prstGeom prst="rect">
            <a:avLst/>
          </a:prstGeom>
        </p:spPr>
      </p:pic>
      <p:grpSp>
        <p:nvGrpSpPr>
          <p:cNvPr id="26" name="Group 25">
            <a:extLst>
              <a:ext uri="{FF2B5EF4-FFF2-40B4-BE49-F238E27FC236}">
                <a16:creationId xmlns:a16="http://schemas.microsoft.com/office/drawing/2014/main" xmlns="" id="{2B99CA3F-4C46-5C51-870B-AC4598F42AE8}"/>
              </a:ext>
            </a:extLst>
          </p:cNvPr>
          <p:cNvGrpSpPr/>
          <p:nvPr/>
        </p:nvGrpSpPr>
        <p:grpSpPr>
          <a:xfrm>
            <a:off x="3027474" y="3285328"/>
            <a:ext cx="1517792" cy="1517792"/>
            <a:chOff x="3464113" y="3264327"/>
            <a:chExt cx="1517792" cy="1517792"/>
          </a:xfrm>
        </p:grpSpPr>
        <p:grpSp>
          <p:nvGrpSpPr>
            <p:cNvPr id="4" name="Group 4"/>
            <p:cNvGrpSpPr/>
            <p:nvPr/>
          </p:nvGrpSpPr>
          <p:grpSpPr>
            <a:xfrm>
              <a:off x="3464113" y="3264327"/>
              <a:ext cx="1517792" cy="151779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0" name="TextBox 20"/>
            <p:cNvSpPr txBox="1"/>
            <p:nvPr/>
          </p:nvSpPr>
          <p:spPr>
            <a:xfrm>
              <a:off x="3554169" y="3683550"/>
              <a:ext cx="1337678"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01</a:t>
              </a:r>
            </a:p>
          </p:txBody>
        </p:sp>
      </p:grpSp>
      <p:grpSp>
        <p:nvGrpSpPr>
          <p:cNvPr id="27" name="Group 26">
            <a:extLst>
              <a:ext uri="{FF2B5EF4-FFF2-40B4-BE49-F238E27FC236}">
                <a16:creationId xmlns:a16="http://schemas.microsoft.com/office/drawing/2014/main" xmlns="" id="{BBFFEA1E-9560-B170-D8E4-39E8204CA2C1}"/>
              </a:ext>
            </a:extLst>
          </p:cNvPr>
          <p:cNvGrpSpPr/>
          <p:nvPr/>
        </p:nvGrpSpPr>
        <p:grpSpPr>
          <a:xfrm>
            <a:off x="8385104" y="3264327"/>
            <a:ext cx="1517792" cy="1517792"/>
            <a:chOff x="8385104" y="3264327"/>
            <a:chExt cx="1517792" cy="1517792"/>
          </a:xfrm>
        </p:grpSpPr>
        <p:grpSp>
          <p:nvGrpSpPr>
            <p:cNvPr id="8" name="Group 8"/>
            <p:cNvGrpSpPr/>
            <p:nvPr/>
          </p:nvGrpSpPr>
          <p:grpSpPr>
            <a:xfrm>
              <a:off x="8385104" y="3264327"/>
              <a:ext cx="1517792" cy="151779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1" name="TextBox 21"/>
            <p:cNvSpPr txBox="1"/>
            <p:nvPr/>
          </p:nvSpPr>
          <p:spPr>
            <a:xfrm>
              <a:off x="8388487" y="3683550"/>
              <a:ext cx="1482497"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02</a:t>
              </a:r>
            </a:p>
          </p:txBody>
        </p:sp>
      </p:grpSp>
      <p:grpSp>
        <p:nvGrpSpPr>
          <p:cNvPr id="28" name="Group 27">
            <a:extLst>
              <a:ext uri="{FF2B5EF4-FFF2-40B4-BE49-F238E27FC236}">
                <a16:creationId xmlns:a16="http://schemas.microsoft.com/office/drawing/2014/main" xmlns="" id="{7AC69625-C3B0-AD9F-8DC1-DB398D070DEC}"/>
              </a:ext>
            </a:extLst>
          </p:cNvPr>
          <p:cNvGrpSpPr/>
          <p:nvPr/>
        </p:nvGrpSpPr>
        <p:grpSpPr>
          <a:xfrm>
            <a:off x="13209683" y="3231076"/>
            <a:ext cx="1517792" cy="1517792"/>
            <a:chOff x="13209683" y="3231076"/>
            <a:chExt cx="1517792" cy="1517792"/>
          </a:xfrm>
        </p:grpSpPr>
        <p:grpSp>
          <p:nvGrpSpPr>
            <p:cNvPr id="12" name="Group 12"/>
            <p:cNvGrpSpPr/>
            <p:nvPr/>
          </p:nvGrpSpPr>
          <p:grpSpPr>
            <a:xfrm>
              <a:off x="13209683" y="3231076"/>
              <a:ext cx="1517792" cy="151779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1A730">
                  <a:alpha val="49804"/>
                </a:srgbClr>
              </a:solidFill>
            </p:spPr>
          </p:sp>
        </p:grpSp>
        <p:sp>
          <p:nvSpPr>
            <p:cNvPr id="23" name="TextBox 23"/>
            <p:cNvSpPr txBox="1"/>
            <p:nvPr/>
          </p:nvSpPr>
          <p:spPr>
            <a:xfrm>
              <a:off x="13286629" y="3680538"/>
              <a:ext cx="1337678" cy="793750"/>
            </a:xfrm>
            <a:prstGeom prst="rect">
              <a:avLst/>
            </a:prstGeom>
          </p:spPr>
          <p:txBody>
            <a:bodyPr lIns="0" tIns="0" rIns="0" bIns="0" rtlCol="0" anchor="t">
              <a:spAutoFit/>
            </a:bodyPr>
            <a:lstStyle/>
            <a:p>
              <a:pPr algn="ctr">
                <a:lnSpc>
                  <a:spcPts val="5599"/>
                </a:lnSpc>
              </a:pPr>
              <a:r>
                <a:rPr lang="en-US" sz="3999">
                  <a:solidFill>
                    <a:srgbClr val="763C00"/>
                  </a:solidFill>
                  <a:latin typeface="Agrandir Bold"/>
                </a:rPr>
                <a:t>03</a:t>
              </a:r>
            </a:p>
          </p:txBody>
        </p:sp>
      </p:gr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258024" y="8185382"/>
            <a:ext cx="5546993" cy="1435284"/>
          </a:xfrm>
          <a:prstGeom prst="rect">
            <a:avLst/>
          </a:prstGeom>
        </p:spPr>
      </p:pic>
      <p:grpSp>
        <p:nvGrpSpPr>
          <p:cNvPr id="32" name="Group 31">
            <a:extLst>
              <a:ext uri="{FF2B5EF4-FFF2-40B4-BE49-F238E27FC236}">
                <a16:creationId xmlns:a16="http://schemas.microsoft.com/office/drawing/2014/main" xmlns="" id="{81F93216-333B-9335-0FD3-88CF538592EA}"/>
              </a:ext>
            </a:extLst>
          </p:cNvPr>
          <p:cNvGrpSpPr/>
          <p:nvPr/>
        </p:nvGrpSpPr>
        <p:grpSpPr>
          <a:xfrm>
            <a:off x="6568309" y="5343525"/>
            <a:ext cx="5052359" cy="3399493"/>
            <a:chOff x="6568309" y="5343525"/>
            <a:chExt cx="5052359" cy="3399493"/>
          </a:xfrm>
        </p:grpSpPr>
        <p:grpSp>
          <p:nvGrpSpPr>
            <p:cNvPr id="10" name="Group 10"/>
            <p:cNvGrpSpPr/>
            <p:nvPr/>
          </p:nvGrpSpPr>
          <p:grpSpPr>
            <a:xfrm>
              <a:off x="6568309" y="5343525"/>
              <a:ext cx="5052359" cy="3399493"/>
              <a:chOff x="0" y="0"/>
              <a:chExt cx="1646245" cy="1610226"/>
            </a:xfrm>
          </p:grpSpPr>
          <p:sp>
            <p:nvSpPr>
              <p:cNvPr id="11" name="Freeform 11"/>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1" name="TextBox 30">
              <a:extLst>
                <a:ext uri="{FF2B5EF4-FFF2-40B4-BE49-F238E27FC236}">
                  <a16:creationId xmlns:a16="http://schemas.microsoft.com/office/drawing/2014/main" xmlns="" id="{BF2637A4-97DD-E22E-B86E-B853A36DB6AA}"/>
                </a:ext>
              </a:extLst>
            </p:cNvPr>
            <p:cNvSpPr txBox="1"/>
            <p:nvPr/>
          </p:nvSpPr>
          <p:spPr>
            <a:xfrm>
              <a:off x="6591468" y="5796422"/>
              <a:ext cx="5029200" cy="2482667"/>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Làm bài tập Bài 10 Sách bài tập Lịch sử Địa lí 7 – phần Lịch sử.</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xmlns="" id="{B56DEF7E-8668-5B2E-F4BC-ED9F10D51F98}"/>
              </a:ext>
            </a:extLst>
          </p:cNvPr>
          <p:cNvGrpSpPr/>
          <p:nvPr/>
        </p:nvGrpSpPr>
        <p:grpSpPr>
          <a:xfrm>
            <a:off x="1245927" y="5338008"/>
            <a:ext cx="5052359" cy="3399493"/>
            <a:chOff x="6568309" y="5343525"/>
            <a:chExt cx="5052359" cy="3399493"/>
          </a:xfrm>
        </p:grpSpPr>
        <p:grpSp>
          <p:nvGrpSpPr>
            <p:cNvPr id="34" name="Group 10">
              <a:extLst>
                <a:ext uri="{FF2B5EF4-FFF2-40B4-BE49-F238E27FC236}">
                  <a16:creationId xmlns:a16="http://schemas.microsoft.com/office/drawing/2014/main" xmlns="" id="{43E1DC5E-496B-15E1-1575-0EDB79D1AF2D}"/>
                </a:ext>
              </a:extLst>
            </p:cNvPr>
            <p:cNvGrpSpPr/>
            <p:nvPr/>
          </p:nvGrpSpPr>
          <p:grpSpPr>
            <a:xfrm>
              <a:off x="6568309" y="5343525"/>
              <a:ext cx="5052359" cy="3399493"/>
              <a:chOff x="0" y="0"/>
              <a:chExt cx="1646245" cy="1610226"/>
            </a:xfrm>
          </p:grpSpPr>
          <p:sp>
            <p:nvSpPr>
              <p:cNvPr id="36" name="Freeform 11">
                <a:extLst>
                  <a:ext uri="{FF2B5EF4-FFF2-40B4-BE49-F238E27FC236}">
                    <a16:creationId xmlns:a16="http://schemas.microsoft.com/office/drawing/2014/main" xmlns="" id="{80EF0664-2C4B-8913-720C-F097CBEB1598}"/>
                  </a:ext>
                </a:extLst>
              </p:cNvPr>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5" name="TextBox 34">
              <a:extLst>
                <a:ext uri="{FF2B5EF4-FFF2-40B4-BE49-F238E27FC236}">
                  <a16:creationId xmlns:a16="http://schemas.microsoft.com/office/drawing/2014/main" xmlns="" id="{FDCDF811-CBDD-2CCC-0E01-43686353288C}"/>
                </a:ext>
              </a:extLst>
            </p:cNvPr>
            <p:cNvSpPr txBox="1"/>
            <p:nvPr/>
          </p:nvSpPr>
          <p:spPr>
            <a:xfrm>
              <a:off x="7008991" y="6211919"/>
              <a:ext cx="4217314" cy="1651671"/>
            </a:xfrm>
            <a:prstGeom prst="rect">
              <a:avLst/>
            </a:prstGeom>
            <a:noFill/>
          </p:spPr>
          <p:txBody>
            <a:bodyPr wrap="square">
              <a:spAutoFit/>
            </a:bodyPr>
            <a:lstStyle/>
            <a:p>
              <a:pPr lvl="0" algn="ctr">
                <a:lnSpc>
                  <a:spcPct val="150000"/>
                </a:lnSpc>
                <a:spcAft>
                  <a:spcPts val="800"/>
                </a:spcAft>
              </a:pPr>
              <a:r>
                <a:rPr lang="en-US" sz="3600">
                  <a:solidFill>
                    <a:srgbClr val="000000"/>
                  </a:solidFill>
                  <a:effectLst/>
                  <a:latin typeface="Arial" panose="020B0604020202020204" pitchFamily="34" charset="0"/>
                  <a:ea typeface="Arial" panose="020B0604020202020204" pitchFamily="34" charset="0"/>
                  <a:cs typeface="Arial" panose="020B0604020202020204" pitchFamily="34" charset="0"/>
                </a:rPr>
                <a:t>Ôn lại nội dung kiến thức đã học.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133902BE-16FC-9AD4-3C8F-27572A20024D}"/>
              </a:ext>
            </a:extLst>
          </p:cNvPr>
          <p:cNvGrpSpPr/>
          <p:nvPr/>
        </p:nvGrpSpPr>
        <p:grpSpPr>
          <a:xfrm>
            <a:off x="11890691" y="5338008"/>
            <a:ext cx="5082839" cy="3399493"/>
            <a:chOff x="6568309" y="5343525"/>
            <a:chExt cx="5082839" cy="3399493"/>
          </a:xfrm>
        </p:grpSpPr>
        <p:grpSp>
          <p:nvGrpSpPr>
            <p:cNvPr id="38" name="Group 10">
              <a:extLst>
                <a:ext uri="{FF2B5EF4-FFF2-40B4-BE49-F238E27FC236}">
                  <a16:creationId xmlns:a16="http://schemas.microsoft.com/office/drawing/2014/main" xmlns="" id="{C1D54B14-FE6A-9F49-581C-DF1C90E2CB1A}"/>
                </a:ext>
              </a:extLst>
            </p:cNvPr>
            <p:cNvGrpSpPr/>
            <p:nvPr/>
          </p:nvGrpSpPr>
          <p:grpSpPr>
            <a:xfrm>
              <a:off x="6568309" y="5343525"/>
              <a:ext cx="5052359" cy="3399493"/>
              <a:chOff x="0" y="0"/>
              <a:chExt cx="1646245" cy="1610226"/>
            </a:xfrm>
          </p:grpSpPr>
          <p:sp>
            <p:nvSpPr>
              <p:cNvPr id="40" name="Freeform 11">
                <a:extLst>
                  <a:ext uri="{FF2B5EF4-FFF2-40B4-BE49-F238E27FC236}">
                    <a16:creationId xmlns:a16="http://schemas.microsoft.com/office/drawing/2014/main" xmlns="" id="{97A589ED-84DB-7DAD-A2DD-D44E3172E04C}"/>
                  </a:ext>
                </a:extLst>
              </p:cNvPr>
              <p:cNvSpPr/>
              <p:nvPr/>
            </p:nvSpPr>
            <p:spPr>
              <a:xfrm>
                <a:off x="0" y="0"/>
                <a:ext cx="1646245" cy="1610226"/>
              </a:xfrm>
              <a:custGeom>
                <a:avLst/>
                <a:gdLst/>
                <a:ahLst/>
                <a:cxnLst/>
                <a:rect l="l" t="t" r="r" b="b"/>
                <a:pathLst>
                  <a:path w="1646245" h="1610226">
                    <a:moveTo>
                      <a:pt x="1521785" y="1610226"/>
                    </a:moveTo>
                    <a:lnTo>
                      <a:pt x="124460" y="1610226"/>
                    </a:lnTo>
                    <a:cubicBezTo>
                      <a:pt x="55880" y="1610226"/>
                      <a:pt x="0" y="1554346"/>
                      <a:pt x="0" y="1485766"/>
                    </a:cubicBezTo>
                    <a:lnTo>
                      <a:pt x="0" y="124460"/>
                    </a:lnTo>
                    <a:cubicBezTo>
                      <a:pt x="0" y="55880"/>
                      <a:pt x="55880" y="0"/>
                      <a:pt x="124460" y="0"/>
                    </a:cubicBezTo>
                    <a:lnTo>
                      <a:pt x="1521785" y="0"/>
                    </a:lnTo>
                    <a:cubicBezTo>
                      <a:pt x="1590365" y="0"/>
                      <a:pt x="1646245" y="55880"/>
                      <a:pt x="1646245" y="124460"/>
                    </a:cubicBezTo>
                    <a:lnTo>
                      <a:pt x="1646245" y="1485766"/>
                    </a:lnTo>
                    <a:cubicBezTo>
                      <a:pt x="1646245" y="1554346"/>
                      <a:pt x="1590365" y="1610226"/>
                      <a:pt x="1521785" y="1610226"/>
                    </a:cubicBezTo>
                    <a:close/>
                  </a:path>
                </a:pathLst>
              </a:custGeom>
              <a:solidFill>
                <a:srgbClr val="E4B7A0">
                  <a:alpha val="24706"/>
                </a:srgbClr>
              </a:solidFill>
            </p:spPr>
          </p:sp>
        </p:grpSp>
        <p:sp>
          <p:nvSpPr>
            <p:cNvPr id="39" name="TextBox 38">
              <a:extLst>
                <a:ext uri="{FF2B5EF4-FFF2-40B4-BE49-F238E27FC236}">
                  <a16:creationId xmlns:a16="http://schemas.microsoft.com/office/drawing/2014/main" xmlns="" id="{1F6D05DE-3466-44E2-BEFA-166A60765208}"/>
                </a:ext>
              </a:extLst>
            </p:cNvPr>
            <p:cNvSpPr txBox="1"/>
            <p:nvPr/>
          </p:nvSpPr>
          <p:spPr>
            <a:xfrm>
              <a:off x="6621948" y="5378703"/>
              <a:ext cx="5029200" cy="3313664"/>
            </a:xfrm>
            <a:prstGeom prst="rect">
              <a:avLst/>
            </a:prstGeom>
            <a:noFill/>
          </p:spPr>
          <p:txBody>
            <a:bodyPr wrap="square">
              <a:spAutoFit/>
            </a:bodyPr>
            <a:lstStyle/>
            <a:p>
              <a:pPr lvl="0" algn="ctr">
                <a:lnSpc>
                  <a:spcPct val="150000"/>
                </a:lnSpc>
                <a:spcAft>
                  <a:spcPts val="800"/>
                </a:spcAft>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Đọc và tìm hiểu trước </a:t>
              </a:r>
              <a:r>
                <a:rPr lang="vi-VN" sz="3600" b="1" i="1">
                  <a:solidFill>
                    <a:srgbClr val="000000"/>
                  </a:solidFill>
                  <a:latin typeface="Arial" panose="020B0604020202020204" pitchFamily="34" charset="0"/>
                  <a:ea typeface="Arial" panose="020B0604020202020204" pitchFamily="34" charset="0"/>
                  <a:cs typeface="Arial" panose="020B0604020202020204" pitchFamily="34" charset="0"/>
                </a:rPr>
                <a:t>Bài 11: Nhà Lý xây dựng và phát triển đất nước (1009-1225). </a:t>
              </a:r>
              <a:endParaRPr lang="en-US" sz="3600" b="1" i="1">
                <a:effectLst/>
                <a:latin typeface="Arial" panose="020B0604020202020204" pitchFamily="34" charset="0"/>
                <a:ea typeface="Arial" panose="020B0604020202020204" pitchFamily="34" charset="0"/>
                <a:cs typeface="Arial" panose="020B0604020202020204" pitchFamily="34" charset="0"/>
              </a:endParaRPr>
            </a:p>
          </p:txBody>
        </p:sp>
      </p:grpSp>
      <p:sp>
        <p:nvSpPr>
          <p:cNvPr id="41" name="TextBox 24">
            <a:extLst>
              <a:ext uri="{FF2B5EF4-FFF2-40B4-BE49-F238E27FC236}">
                <a16:creationId xmlns:a16="http://schemas.microsoft.com/office/drawing/2014/main" xmlns="" id="{2C64CC56-4A4B-CB3A-C5B0-3164AB1FCFFA}"/>
              </a:ext>
            </a:extLst>
          </p:cNvPr>
          <p:cNvSpPr txBox="1"/>
          <p:nvPr/>
        </p:nvSpPr>
        <p:spPr>
          <a:xfrm>
            <a:off x="1681705" y="1344935"/>
            <a:ext cx="14965502" cy="1085425"/>
          </a:xfrm>
          <a:prstGeom prst="rect">
            <a:avLst/>
          </a:prstGeom>
        </p:spPr>
        <p:txBody>
          <a:bodyPr lIns="0" tIns="0" rIns="0" bIns="0" rtlCol="0" anchor="t">
            <a:spAutoFit/>
          </a:bodyPr>
          <a:lstStyle/>
          <a:p>
            <a:pPr marL="0" lvl="0" indent="0" algn="ctr">
              <a:lnSpc>
                <a:spcPts val="9100"/>
              </a:lnSpc>
            </a:pPr>
            <a:r>
              <a:rPr lang="en-US" sz="6600" b="1">
                <a:solidFill>
                  <a:srgbClr val="763C00"/>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1233457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5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500"/>
                                        <p:tgtEl>
                                          <p:spTgt spid="28"/>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anim calcmode="lin" valueType="num">
                                      <p:cBhvr>
                                        <p:cTn id="24" dur="500" fill="hold"/>
                                        <p:tgtEl>
                                          <p:spTgt spid="32"/>
                                        </p:tgtEl>
                                        <p:attrNameLst>
                                          <p:attrName>ppt_x</p:attrName>
                                        </p:attrNameLst>
                                      </p:cBhvr>
                                      <p:tavLst>
                                        <p:tav tm="0">
                                          <p:val>
                                            <p:strVal val="#ppt_x"/>
                                          </p:val>
                                        </p:tav>
                                        <p:tav tm="100000">
                                          <p:val>
                                            <p:strVal val="#ppt_x"/>
                                          </p:val>
                                        </p:tav>
                                      </p:tavLst>
                                    </p:anim>
                                    <p:anim calcmode="lin" valueType="num">
                                      <p:cBhvr>
                                        <p:cTn id="25" dur="500" fill="hold"/>
                                        <p:tgtEl>
                                          <p:spTgt spid="32"/>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7"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1676281" y="2996565"/>
            <a:ext cx="14935438" cy="4293870"/>
            <a:chOff x="0" y="0"/>
            <a:chExt cx="18077267" cy="5197131"/>
          </a:xfrm>
        </p:grpSpPr>
        <p:sp>
          <p:nvSpPr>
            <p:cNvPr id="3" name="Freeform 3"/>
            <p:cNvSpPr/>
            <p:nvPr/>
          </p:nvSpPr>
          <p:spPr>
            <a:xfrm>
              <a:off x="0" y="0"/>
              <a:ext cx="17631497" cy="4751361"/>
            </a:xfrm>
            <a:custGeom>
              <a:avLst/>
              <a:gdLst/>
              <a:ahLst/>
              <a:cxnLst/>
              <a:rect l="l" t="t" r="r" b="b"/>
              <a:pathLst>
                <a:path w="17631497" h="4751361">
                  <a:moveTo>
                    <a:pt x="17630226" y="0"/>
                  </a:moveTo>
                  <a:lnTo>
                    <a:pt x="17631497" y="1270"/>
                  </a:lnTo>
                  <a:lnTo>
                    <a:pt x="17631497" y="0"/>
                  </a:lnTo>
                  <a:lnTo>
                    <a:pt x="17630226" y="0"/>
                  </a:lnTo>
                  <a:close/>
                  <a:moveTo>
                    <a:pt x="0" y="4750091"/>
                  </a:moveTo>
                  <a:lnTo>
                    <a:pt x="0" y="4751361"/>
                  </a:lnTo>
                  <a:lnTo>
                    <a:pt x="1270" y="4751361"/>
                  </a:lnTo>
                  <a:lnTo>
                    <a:pt x="0" y="4750091"/>
                  </a:lnTo>
                  <a:close/>
                </a:path>
              </a:pathLst>
            </a:custGeom>
            <a:solidFill>
              <a:srgbClr val="F9F7DC"/>
            </a:solidFill>
          </p:spPr>
        </p:sp>
        <p:sp>
          <p:nvSpPr>
            <p:cNvPr id="4" name="Freeform 4"/>
            <p:cNvSpPr/>
            <p:nvPr/>
          </p:nvSpPr>
          <p:spPr>
            <a:xfrm>
              <a:off x="0" y="0"/>
              <a:ext cx="18077267" cy="5197132"/>
            </a:xfrm>
            <a:custGeom>
              <a:avLst/>
              <a:gdLst/>
              <a:ahLst/>
              <a:cxnLst/>
              <a:rect l="l" t="t" r="r" b="b"/>
              <a:pathLst>
                <a:path w="18077267" h="5197132">
                  <a:moveTo>
                    <a:pt x="18077267" y="447040"/>
                  </a:moveTo>
                  <a:lnTo>
                    <a:pt x="18077267" y="4751362"/>
                  </a:lnTo>
                  <a:lnTo>
                    <a:pt x="17630226" y="5197132"/>
                  </a:lnTo>
                  <a:lnTo>
                    <a:pt x="475169" y="5197132"/>
                  </a:lnTo>
                  <a:lnTo>
                    <a:pt x="1270" y="4751362"/>
                  </a:lnTo>
                  <a:lnTo>
                    <a:pt x="0" y="4750091"/>
                  </a:lnTo>
                  <a:lnTo>
                    <a:pt x="0" y="447040"/>
                  </a:lnTo>
                  <a:lnTo>
                    <a:pt x="475169" y="0"/>
                  </a:lnTo>
                  <a:lnTo>
                    <a:pt x="17630228" y="0"/>
                  </a:lnTo>
                  <a:lnTo>
                    <a:pt x="17631497" y="1270"/>
                  </a:lnTo>
                  <a:lnTo>
                    <a:pt x="18077267" y="447040"/>
                  </a:lnTo>
                  <a:close/>
                </a:path>
              </a:pathLst>
            </a:custGeom>
            <a:solidFill>
              <a:srgbClr val="F9F7DC"/>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5067">
            <a:off x="938588" y="1967865"/>
            <a:ext cx="3536156" cy="20574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22572" y="4663998"/>
            <a:ext cx="3236728" cy="3416891"/>
          </a:xfrm>
          <a:prstGeom prst="rect">
            <a:avLst/>
          </a:prstGeom>
        </p:spPr>
      </p:pic>
      <p:sp>
        <p:nvSpPr>
          <p:cNvPr id="8" name="TextBox 2">
            <a:extLst>
              <a:ext uri="{FF2B5EF4-FFF2-40B4-BE49-F238E27FC236}">
                <a16:creationId xmlns:a16="http://schemas.microsoft.com/office/drawing/2014/main" xmlns="" id="{6BA3D5BA-2436-4F0A-0859-911D4683188C}"/>
              </a:ext>
            </a:extLst>
          </p:cNvPr>
          <p:cNvSpPr txBox="1"/>
          <p:nvPr/>
        </p:nvSpPr>
        <p:spPr>
          <a:xfrm>
            <a:off x="1917221" y="3410910"/>
            <a:ext cx="14085261" cy="3465179"/>
          </a:xfrm>
          <a:prstGeom prst="rect">
            <a:avLst/>
          </a:prstGeom>
        </p:spPr>
        <p:txBody>
          <a:bodyPr wrap="square" lIns="0" tIns="0" rIns="0" bIns="0" rtlCol="0" anchor="t">
            <a:spAutoFit/>
          </a:bodyPr>
          <a:lstStyle/>
          <a:p>
            <a:pPr algn="ctr">
              <a:lnSpc>
                <a:spcPct val="150000"/>
              </a:lnSpc>
            </a:pPr>
            <a:r>
              <a:rPr lang="vi-VN" sz="8000" b="1">
                <a:solidFill>
                  <a:srgbClr val="763C00"/>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763C00"/>
                </a:solidFill>
                <a:latin typeface="Arial" panose="020B0604020202020204" pitchFamily="34" charset="0"/>
                <a:cs typeface="Arial" panose="020B0604020202020204" pitchFamily="34" charset="0"/>
              </a:rPr>
              <a:t>ĐÃ LẮNG NGHE BÀI GIẢNG!</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27589">
            <a:off x="670339" y="-503044"/>
            <a:ext cx="1593550" cy="4114800"/>
          </a:xfrm>
          <a:prstGeom prst="rect">
            <a:avLst/>
          </a:prstGeom>
        </p:spPr>
      </p:pic>
      <p:sp>
        <p:nvSpPr>
          <p:cNvPr id="11" name="TextBox 10">
            <a:extLst>
              <a:ext uri="{FF2B5EF4-FFF2-40B4-BE49-F238E27FC236}">
                <a16:creationId xmlns:a16="http://schemas.microsoft.com/office/drawing/2014/main" xmlns="" id="{D6E333EC-1185-591A-2257-5DFECB875FBD}"/>
              </a:ext>
            </a:extLst>
          </p:cNvPr>
          <p:cNvSpPr txBox="1"/>
          <p:nvPr/>
        </p:nvSpPr>
        <p:spPr>
          <a:xfrm>
            <a:off x="2060119" y="5440667"/>
            <a:ext cx="6248400" cy="2482667"/>
          </a:xfrm>
          <a:prstGeom prst="rect">
            <a:avLst/>
          </a:prstGeom>
          <a:noFill/>
        </p:spPr>
        <p:txBody>
          <a:bodyPr wrap="square">
            <a:spAutoFit/>
          </a:bodyPr>
          <a:lstStyle/>
          <a:p>
            <a:pPr lvl="0" algn="ctr">
              <a:lnSpc>
                <a:spcPct val="150000"/>
              </a:lnSpc>
              <a:spcAft>
                <a:spcPts val="800"/>
              </a:spcAft>
            </a:pPr>
            <a:r>
              <a:rPr lang="vi-VN" sz="3600">
                <a:solidFill>
                  <a:srgbClr val="000000"/>
                </a:solidFill>
                <a:ea typeface="Arial" panose="020B0604020202020204" pitchFamily="34" charset="0"/>
                <a:cs typeface="Arial" panose="020B0604020202020204" pitchFamily="34" charset="0"/>
              </a:rPr>
              <a:t>Công cuộc xây dựng chính quyền và bảo vệ đất nước thời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3">
            <a:extLst>
              <a:ext uri="{FF2B5EF4-FFF2-40B4-BE49-F238E27FC236}">
                <a16:creationId xmlns:a16="http://schemas.microsoft.com/office/drawing/2014/main" xmlns="" id="{BBDFE071-10A2-2D43-3713-1E3106083893}"/>
              </a:ext>
            </a:extLst>
          </p:cNvPr>
          <p:cNvSpPr txBox="1"/>
          <p:nvPr/>
        </p:nvSpPr>
        <p:spPr>
          <a:xfrm>
            <a:off x="4777238" y="1561865"/>
            <a:ext cx="8505365" cy="1337161"/>
          </a:xfrm>
          <a:prstGeom prst="rect">
            <a:avLst/>
          </a:prstGeom>
        </p:spPr>
        <p:txBody>
          <a:bodyPr wrap="square" lIns="0" tIns="0" rIns="0" bIns="0" rtlCol="0" anchor="t">
            <a:spAutoFit/>
          </a:bodyPr>
          <a:lstStyle/>
          <a:p>
            <a:pPr algn="ctr">
              <a:lnSpc>
                <a:spcPts val="11899"/>
              </a:lnSpc>
            </a:pPr>
            <a:r>
              <a:rPr lang="en-US" sz="6600" b="1">
                <a:solidFill>
                  <a:srgbClr val="763C00"/>
                </a:solidFill>
                <a:latin typeface="Arial" panose="020B0604020202020204" pitchFamily="34" charset="0"/>
                <a:cs typeface="Arial" panose="020B0604020202020204" pitchFamily="34" charset="0"/>
              </a:rPr>
              <a:t>NỘI DUNG BÀI HỌC</a:t>
            </a:r>
          </a:p>
        </p:txBody>
      </p:sp>
      <p:sp>
        <p:nvSpPr>
          <p:cNvPr id="15" name="AutoShape 4">
            <a:extLst>
              <a:ext uri="{FF2B5EF4-FFF2-40B4-BE49-F238E27FC236}">
                <a16:creationId xmlns:a16="http://schemas.microsoft.com/office/drawing/2014/main" xmlns="" id="{FD180CA1-9002-9CCB-3040-018DF2DCF588}"/>
              </a:ext>
            </a:extLst>
          </p:cNvPr>
          <p:cNvSpPr/>
          <p:nvPr/>
        </p:nvSpPr>
        <p:spPr>
          <a:xfrm>
            <a:off x="1760975" y="4753893"/>
            <a:ext cx="14861266" cy="0"/>
          </a:xfrm>
          <a:prstGeom prst="line">
            <a:avLst/>
          </a:prstGeom>
          <a:ln w="47625" cap="flat">
            <a:solidFill>
              <a:srgbClr val="9F4727"/>
            </a:solidFill>
            <a:prstDash val="solid"/>
            <a:headEnd type="none" w="sm" len="sm"/>
            <a:tailEnd type="none" w="sm" len="sm"/>
          </a:ln>
        </p:spPr>
      </p:sp>
      <p:sp>
        <p:nvSpPr>
          <p:cNvPr id="16" name="Oval 15">
            <a:extLst>
              <a:ext uri="{FF2B5EF4-FFF2-40B4-BE49-F238E27FC236}">
                <a16:creationId xmlns:a16="http://schemas.microsoft.com/office/drawing/2014/main" xmlns="" id="{599E7039-D442-62BB-8D5E-1A8FF78ADCC7}"/>
              </a:ext>
            </a:extLst>
          </p:cNvPr>
          <p:cNvSpPr/>
          <p:nvPr/>
        </p:nvSpPr>
        <p:spPr>
          <a:xfrm>
            <a:off x="461772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1</a:t>
            </a:r>
          </a:p>
        </p:txBody>
      </p:sp>
      <p:sp>
        <p:nvSpPr>
          <p:cNvPr id="17" name="Oval 16">
            <a:extLst>
              <a:ext uri="{FF2B5EF4-FFF2-40B4-BE49-F238E27FC236}">
                <a16:creationId xmlns:a16="http://schemas.microsoft.com/office/drawing/2014/main" xmlns="" id="{974B3AD1-5478-D2FF-EE14-E57692D47838}"/>
              </a:ext>
            </a:extLst>
          </p:cNvPr>
          <p:cNvSpPr/>
          <p:nvPr/>
        </p:nvSpPr>
        <p:spPr>
          <a:xfrm>
            <a:off x="11818400" y="4113813"/>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9F4727"/>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xmlns="" id="{FCF96661-1CED-D92F-F2F1-32F151557EA4}"/>
              </a:ext>
            </a:extLst>
          </p:cNvPr>
          <p:cNvSpPr txBox="1"/>
          <p:nvPr/>
        </p:nvSpPr>
        <p:spPr>
          <a:xfrm>
            <a:off x="9829800" y="5404033"/>
            <a:ext cx="5029200" cy="1651671"/>
          </a:xfrm>
          <a:prstGeom prst="rect">
            <a:avLst/>
          </a:prstGeom>
          <a:noFill/>
        </p:spPr>
        <p:txBody>
          <a:bodyPr wrap="square">
            <a:spAutoFit/>
          </a:bodyPr>
          <a:lstStyle/>
          <a:p>
            <a:pPr lvl="0" algn="ctr">
              <a:lnSpc>
                <a:spcPct val="150000"/>
              </a:lnSpc>
              <a:spcAft>
                <a:spcPts val="800"/>
              </a:spcAft>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Đời sống xã hội và văn hóa thời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500"/>
                                        <p:tgtEl>
                                          <p:spTgt spid="17"/>
                                        </p:tgtEl>
                                      </p:cBhvr>
                                    </p:animEffec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641489"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63079" y="1186452"/>
            <a:ext cx="4172167" cy="411480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092" y="4533900"/>
            <a:ext cx="4172167" cy="4114800"/>
          </a:xfrm>
          <a:prstGeom prst="rect">
            <a:avLst/>
          </a:prstGeom>
        </p:spPr>
      </p:pic>
      <p:grpSp>
        <p:nvGrpSpPr>
          <p:cNvPr id="6" name="Group 6"/>
          <p:cNvGrpSpPr/>
          <p:nvPr/>
        </p:nvGrpSpPr>
        <p:grpSpPr>
          <a:xfrm>
            <a:off x="0" y="4232390"/>
            <a:ext cx="18493303" cy="2968394"/>
            <a:chOff x="0" y="0"/>
            <a:chExt cx="6255759" cy="1004123"/>
          </a:xfrm>
        </p:grpSpPr>
        <p:sp>
          <p:nvSpPr>
            <p:cNvPr id="7" name="Freeform 7"/>
            <p:cNvSpPr/>
            <p:nvPr/>
          </p:nvSpPr>
          <p:spPr>
            <a:xfrm>
              <a:off x="0" y="0"/>
              <a:ext cx="6255759" cy="1004123"/>
            </a:xfrm>
            <a:custGeom>
              <a:avLst/>
              <a:gdLst/>
              <a:ahLst/>
              <a:cxnLst/>
              <a:rect l="l" t="t" r="r" b="b"/>
              <a:pathLst>
                <a:path w="6255759" h="1004123">
                  <a:moveTo>
                    <a:pt x="0" y="0"/>
                  </a:moveTo>
                  <a:lnTo>
                    <a:pt x="6255759" y="0"/>
                  </a:lnTo>
                  <a:lnTo>
                    <a:pt x="6255759" y="1004123"/>
                  </a:lnTo>
                  <a:lnTo>
                    <a:pt x="0" y="1004123"/>
                  </a:lnTo>
                  <a:close/>
                </a:path>
              </a:pathLst>
            </a:custGeom>
            <a:solidFill>
              <a:srgbClr val="763C00"/>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6833">
            <a:off x="15867749" y="1564776"/>
            <a:ext cx="2783101"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79740">
            <a:off x="501403" y="5228605"/>
            <a:ext cx="2783101" cy="4114800"/>
          </a:xfrm>
          <a:prstGeom prst="rect">
            <a:avLst/>
          </a:prstGeom>
        </p:spPr>
      </p:pic>
      <p:sp>
        <p:nvSpPr>
          <p:cNvPr id="11" name="TextBox 10">
            <a:extLst>
              <a:ext uri="{FF2B5EF4-FFF2-40B4-BE49-F238E27FC236}">
                <a16:creationId xmlns:a16="http://schemas.microsoft.com/office/drawing/2014/main" xmlns="" id="{EB985EC6-7D1A-7D8E-E284-19A17CEBC81E}"/>
              </a:ext>
            </a:extLst>
          </p:cNvPr>
          <p:cNvSpPr txBox="1"/>
          <p:nvPr/>
        </p:nvSpPr>
        <p:spPr>
          <a:xfrm>
            <a:off x="865794" y="4370961"/>
            <a:ext cx="16556411" cy="2691250"/>
          </a:xfrm>
          <a:prstGeom prst="rect">
            <a:avLst/>
          </a:prstGeom>
          <a:noFill/>
        </p:spPr>
        <p:txBody>
          <a:bodyPr wrap="square">
            <a:spAutoFit/>
          </a:bodyPr>
          <a:lstStyle/>
          <a:p>
            <a:pPr lvl="0" algn="ctr">
              <a:lnSpc>
                <a:spcPct val="150000"/>
              </a:lnSpc>
              <a:spcAft>
                <a:spcPts val="800"/>
              </a:spcAft>
            </a:pPr>
            <a:r>
              <a:rPr lang="vi-VN" sz="6000" b="1">
                <a:solidFill>
                  <a:schemeClr val="bg1"/>
                </a:solidFill>
                <a:ea typeface="Arial" panose="020B0604020202020204" pitchFamily="34" charset="0"/>
                <a:cs typeface="Arial" panose="020B0604020202020204" pitchFamily="34" charset="0"/>
              </a:rPr>
              <a:t>CÔNG CUỘC XÂY DỰNG CHÍNH QUYỀN VÀ BẢO VỆ ĐẤT NƯỚC THỜI ĐINH, TIỀN LÊ</a:t>
            </a:r>
            <a:endParaRPr lang="en-US" sz="60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70C16C98-B7A0-8030-572D-1AAED9CB56C4}"/>
              </a:ext>
            </a:extLst>
          </p:cNvPr>
          <p:cNvGrpSpPr/>
          <p:nvPr/>
        </p:nvGrpSpPr>
        <p:grpSpPr>
          <a:xfrm>
            <a:off x="5994400" y="1657670"/>
            <a:ext cx="6299200" cy="1961829"/>
            <a:chOff x="3020848" y="1447799"/>
            <a:chExt cx="6299200" cy="1961829"/>
          </a:xfrm>
        </p:grpSpPr>
        <p:pic>
          <p:nvPicPr>
            <p:cNvPr id="13" name="Picture 5">
              <a:extLst>
                <a:ext uri="{FF2B5EF4-FFF2-40B4-BE49-F238E27FC236}">
                  <a16:creationId xmlns:a16="http://schemas.microsoft.com/office/drawing/2014/main" xmlns="" id="{D0305DA9-48FB-3A8F-40CB-A7180D3CD1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20848" y="1447799"/>
              <a:ext cx="6299200" cy="1961829"/>
            </a:xfrm>
            <a:prstGeom prst="rect">
              <a:avLst/>
            </a:prstGeom>
          </p:spPr>
        </p:pic>
        <p:sp>
          <p:nvSpPr>
            <p:cNvPr id="14" name="TextBox 5">
              <a:extLst>
                <a:ext uri="{FF2B5EF4-FFF2-40B4-BE49-F238E27FC236}">
                  <a16:creationId xmlns:a16="http://schemas.microsoft.com/office/drawing/2014/main" xmlns="" id="{3CBA3878-40FE-C303-6782-08E6D006E714}"/>
                </a:ext>
              </a:extLst>
            </p:cNvPr>
            <p:cNvSpPr txBox="1"/>
            <p:nvPr/>
          </p:nvSpPr>
          <p:spPr>
            <a:xfrm>
              <a:off x="3745972" y="1664392"/>
              <a:ext cx="5054252" cy="1335237"/>
            </a:xfrm>
            <a:prstGeom prst="rect">
              <a:avLst/>
            </a:prstGeom>
          </p:spPr>
          <p:txBody>
            <a:bodyPr lIns="0" tIns="0" rIns="0" bIns="0" rtlCol="0" anchor="t">
              <a:spAutoFit/>
            </a:bodyPr>
            <a:lstStyle/>
            <a:p>
              <a:pPr algn="ctr">
                <a:lnSpc>
                  <a:spcPct val="150000"/>
                </a:lnSpc>
              </a:pPr>
              <a:r>
                <a:rPr lang="en-US" sz="6600" b="1" dirty="0">
                  <a:solidFill>
                    <a:srgbClr val="763C00"/>
                  </a:solidFill>
                  <a:latin typeface="Arial" panose="020B0604020202020204" pitchFamily="34" charset="0"/>
                  <a:cs typeface="Arial" panose="020B0604020202020204" pitchFamily="34" charset="0"/>
                </a:rPr>
                <a:t>PHẦN 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sp>
        <p:nvSpPr>
          <p:cNvPr id="9" name="TextBox 8">
            <a:extLst>
              <a:ext uri="{FF2B5EF4-FFF2-40B4-BE49-F238E27FC236}">
                <a16:creationId xmlns:a16="http://schemas.microsoft.com/office/drawing/2014/main" xmlns="" id="{86E70203-D826-A6BE-FD28-8C97DB38145F}"/>
              </a:ext>
            </a:extLst>
          </p:cNvPr>
          <p:cNvSpPr txBox="1"/>
          <p:nvPr/>
        </p:nvSpPr>
        <p:spPr>
          <a:xfrm>
            <a:off x="1181098" y="769005"/>
            <a:ext cx="15925800" cy="1204625"/>
          </a:xfrm>
          <a:prstGeom prst="rect">
            <a:avLst/>
          </a:prstGeom>
          <a:noFill/>
        </p:spPr>
        <p:txBody>
          <a:bodyPr wrap="square">
            <a:spAutoFit/>
          </a:bodyPr>
          <a:lstStyle/>
          <a:p>
            <a:pPr algn="ctr">
              <a:lnSpc>
                <a:spcPct val="150000"/>
              </a:lnSpc>
            </a:pPr>
            <a:r>
              <a:rPr lang="en-US" sz="5400" b="1" i="1">
                <a:solidFill>
                  <a:srgbClr val="C00000"/>
                </a:solidFill>
                <a:latin typeface="Arial" panose="020B0604020202020204" pitchFamily="34" charset="0"/>
                <a:cs typeface="Arial" panose="020B0604020202020204" pitchFamily="34" charset="0"/>
              </a:rPr>
              <a:t>a) Chính quyền thời Đinh:</a:t>
            </a:r>
            <a:endParaRPr lang="en-US" sz="5400" b="1" i="1">
              <a:solidFill>
                <a:srgbClr val="C00000"/>
              </a:solidFill>
            </a:endParaRPr>
          </a:p>
        </p:txBody>
      </p:sp>
      <p:sp>
        <p:nvSpPr>
          <p:cNvPr id="10" name="TextBox 9">
            <a:extLst>
              <a:ext uri="{FF2B5EF4-FFF2-40B4-BE49-F238E27FC236}">
                <a16:creationId xmlns:a16="http://schemas.microsoft.com/office/drawing/2014/main" xmlns="" id="{E6D5EB15-CD18-E61A-9E3E-174F98816191}"/>
              </a:ext>
            </a:extLst>
          </p:cNvPr>
          <p:cNvSpPr txBox="1"/>
          <p:nvPr/>
        </p:nvSpPr>
        <p:spPr>
          <a:xfrm>
            <a:off x="1768475" y="3009900"/>
            <a:ext cx="7315200" cy="4825745"/>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Năm 968: Đinh Bộ Lĩnh lên ngôi hoàng đế.</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Quốc hiệu: Đại Cồ Việt.</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Niên hiệu: Thái Bình.</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Kinh đô: Hoa Lư (Ninh Bình)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BB03A492-1801-10BF-8449-EFABE047B06C}"/>
              </a:ext>
            </a:extLst>
          </p:cNvPr>
          <p:cNvGrpSpPr/>
          <p:nvPr/>
        </p:nvGrpSpPr>
        <p:grpSpPr>
          <a:xfrm>
            <a:off x="10058400" y="2268253"/>
            <a:ext cx="6928760" cy="7544365"/>
            <a:chOff x="8125275" y="2295225"/>
            <a:chExt cx="6928760" cy="7544365"/>
          </a:xfrm>
        </p:grpSpPr>
        <p:pic>
          <p:nvPicPr>
            <p:cNvPr id="11" name="Picture 10">
              <a:extLst>
                <a:ext uri="{FF2B5EF4-FFF2-40B4-BE49-F238E27FC236}">
                  <a16:creationId xmlns:a16="http://schemas.microsoft.com/office/drawing/2014/main" xmlns="" id="{B27BE696-ED0D-5405-CD6E-D36BAB3EE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91600" y="2295225"/>
              <a:ext cx="5196110" cy="6928147"/>
            </a:xfrm>
            <a:prstGeom prst="rect">
              <a:avLst/>
            </a:prstGeom>
          </p:spPr>
        </p:pic>
        <p:sp>
          <p:nvSpPr>
            <p:cNvPr id="13" name="TextBox 12">
              <a:extLst>
                <a:ext uri="{FF2B5EF4-FFF2-40B4-BE49-F238E27FC236}">
                  <a16:creationId xmlns:a16="http://schemas.microsoft.com/office/drawing/2014/main" xmlns="" id="{86A783AE-AF75-D8E2-AD02-5D7F1CFA1B35}"/>
                </a:ext>
              </a:extLst>
            </p:cNvPr>
            <p:cNvSpPr txBox="1"/>
            <p:nvPr/>
          </p:nvSpPr>
          <p:spPr>
            <a:xfrm>
              <a:off x="8125275" y="9005707"/>
              <a:ext cx="6928760" cy="833883"/>
            </a:xfrm>
            <a:prstGeom prst="rect">
              <a:avLst/>
            </a:prstGeom>
            <a:noFill/>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Tượng vua Đinh Tiên Hoàng</a:t>
              </a:r>
              <a:endParaRPr lang="en-US" sz="3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58749">
            <a:off x="36603" y="-381074"/>
            <a:ext cx="2269817" cy="4855224"/>
          </a:xfrm>
          <a:prstGeom prst="rect">
            <a:avLst/>
          </a:prstGeom>
        </p:spPr>
      </p:pic>
      <p:pic>
        <p:nvPicPr>
          <p:cNvPr id="26" name="Picture 8">
            <a:extLst>
              <a:ext uri="{FF2B5EF4-FFF2-40B4-BE49-F238E27FC236}">
                <a16:creationId xmlns:a16="http://schemas.microsoft.com/office/drawing/2014/main" xmlns="" id="{34716DA8-E497-B1F4-6DDE-6E95F3A321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834" y="2344893"/>
            <a:ext cx="5404766" cy="7467726"/>
          </a:xfrm>
          <a:prstGeom prst="rect">
            <a:avLst/>
          </a:prstGeom>
        </p:spPr>
      </p:pic>
      <p:sp>
        <p:nvSpPr>
          <p:cNvPr id="27" name="Speech Bubble: Rectangle with Corners Rounded 26">
            <a:extLst>
              <a:ext uri="{FF2B5EF4-FFF2-40B4-BE49-F238E27FC236}">
                <a16:creationId xmlns:a16="http://schemas.microsoft.com/office/drawing/2014/main" xmlns="" id="{332C245B-E366-AF68-7A1D-D1500BB69C84}"/>
              </a:ext>
            </a:extLst>
          </p:cNvPr>
          <p:cNvSpPr/>
          <p:nvPr/>
        </p:nvSpPr>
        <p:spPr>
          <a:xfrm>
            <a:off x="7543800" y="1028700"/>
            <a:ext cx="8875465" cy="3733800"/>
          </a:xfrm>
          <a:prstGeom prst="wedgeRoundRectCallout">
            <a:avLst>
              <a:gd name="adj1" fmla="val -73552"/>
              <a:gd name="adj2" fmla="val 3948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Việc nhà Đinh đặt tên nước và không dùng niên hiệu của Hoàng đế Trung Quốc nói lên điều gì?</a:t>
            </a:r>
            <a:endParaRPr lang="en-US" sz="4000">
              <a:solidFill>
                <a:schemeClr val="tx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155B35F3-2065-E061-108F-07255496E360}"/>
              </a:ext>
            </a:extLst>
          </p:cNvPr>
          <p:cNvSpPr txBox="1"/>
          <p:nvPr/>
        </p:nvSpPr>
        <p:spPr>
          <a:xfrm>
            <a:off x="6348756" y="5135161"/>
            <a:ext cx="10970263" cy="4298549"/>
          </a:xfrm>
          <a:prstGeom prst="rect">
            <a:avLst/>
          </a:prstGeom>
          <a:noFill/>
        </p:spPr>
        <p:txBody>
          <a:bodyPr wrap="square">
            <a:spAutoFit/>
          </a:bodyPr>
          <a:lstStyle/>
          <a:p>
            <a:pPr algn="just">
              <a:lnSpc>
                <a:spcPct val="150000"/>
              </a:lnSpc>
              <a:spcBef>
                <a:spcPts val="300"/>
              </a:spcBef>
              <a:spcAft>
                <a:spcPts val="3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trả lời: </a:t>
            </a:r>
            <a:r>
              <a:rPr lang="vi-VN" sz="3600">
                <a:solidFill>
                  <a:schemeClr val="tx1"/>
                </a:solidFill>
                <a:latin typeface="Arial" panose="020B0604020202020204" pitchFamily="34" charset="0"/>
                <a:cs typeface="Arial" panose="020B0604020202020204" pitchFamily="34" charset="0"/>
              </a:rPr>
              <a:t>Việc nhà Đinh đặt tên nước và không dùng niên hiệu của Hoàng đế Trung Quốc</a:t>
            </a:r>
            <a:r>
              <a:rPr lang="en-US" sz="3600">
                <a:solidFill>
                  <a:schemeClr val="tx1"/>
                </a:solidFill>
                <a:latin typeface="Arial" panose="020B0604020202020204" pitchFamily="34" charset="0"/>
                <a:cs typeface="Arial" panose="020B0604020202020204" pitchFamily="34" charset="0"/>
              </a:rPr>
              <a:t> nhằm:</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hẳng định người Việt có giang sơn, bờ cõi riêng</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Nước Đại Cồ Việt độc lập và ngang hàng với Trung Quốc chứ không phải là nước phụ thuộc.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35710" y="7662684"/>
            <a:ext cx="2252290" cy="2377658"/>
          </a:xfrm>
          <a:prstGeom prst="rect">
            <a:avLst/>
          </a:prstGeom>
        </p:spPr>
      </p:pic>
      <p:sp>
        <p:nvSpPr>
          <p:cNvPr id="18" name="TextBox 17">
            <a:extLst>
              <a:ext uri="{FF2B5EF4-FFF2-40B4-BE49-F238E27FC236}">
                <a16:creationId xmlns:a16="http://schemas.microsoft.com/office/drawing/2014/main" xmlns="" id="{780F517B-3839-EEDE-E936-360148B09969}"/>
              </a:ext>
            </a:extLst>
          </p:cNvPr>
          <p:cNvSpPr txBox="1"/>
          <p:nvPr/>
        </p:nvSpPr>
        <p:spPr>
          <a:xfrm>
            <a:off x="1520763" y="1938454"/>
            <a:ext cx="15246467"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quan sát ảnh sau, đọc mục Kết nối với địa lí </a:t>
            </a:r>
            <a:r>
              <a:rPr lang="vi-VN" sz="4000" b="1" i="1">
                <a:solidFill>
                  <a:srgbClr val="FF0000"/>
                </a:solidFill>
                <a:latin typeface="Arial" panose="020B0604020202020204" pitchFamily="34" charset="0"/>
                <a:cs typeface="Arial" panose="020B0604020202020204" pitchFamily="34" charset="0"/>
              </a:rPr>
              <a:t>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 </a:t>
            </a:r>
            <a:r>
              <a:rPr lang="vi-VN" sz="4000">
                <a:cs typeface="Arial" panose="020B0604020202020204" pitchFamily="34" charset="0"/>
              </a:rPr>
              <a:t>Vì sao Đinh Bộ Lĩnh lại chọn Hoa Lư làm nơi đóng đô?</a:t>
            </a:r>
            <a:endParaRPr lang="en-US" sz="40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8CA1BCC4-DDC9-3EB2-70F7-45714578DA20}"/>
              </a:ext>
            </a:extLst>
          </p:cNvPr>
          <p:cNvSpPr txBox="1"/>
          <p:nvPr/>
        </p:nvSpPr>
        <p:spPr>
          <a:xfrm>
            <a:off x="4933944" y="1004857"/>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THEO CẶP</a:t>
            </a:r>
            <a:endParaRPr lang="en-US" sz="5400" b="1">
              <a:solidFill>
                <a:srgbClr val="002060"/>
              </a:solidFill>
            </a:endParaRPr>
          </a:p>
        </p:txBody>
      </p:sp>
      <p:grpSp>
        <p:nvGrpSpPr>
          <p:cNvPr id="23" name="Group 22">
            <a:extLst>
              <a:ext uri="{FF2B5EF4-FFF2-40B4-BE49-F238E27FC236}">
                <a16:creationId xmlns:a16="http://schemas.microsoft.com/office/drawing/2014/main" xmlns="" id="{002EFB4B-A24D-E2E9-C280-5A94DD5E1624}"/>
              </a:ext>
            </a:extLst>
          </p:cNvPr>
          <p:cNvGrpSpPr/>
          <p:nvPr/>
        </p:nvGrpSpPr>
        <p:grpSpPr>
          <a:xfrm>
            <a:off x="1094752" y="3870221"/>
            <a:ext cx="7678384" cy="5850236"/>
            <a:chOff x="1084616" y="4068196"/>
            <a:chExt cx="7678384" cy="5850236"/>
          </a:xfrm>
        </p:grpSpPr>
        <p:pic>
          <p:nvPicPr>
            <p:cNvPr id="21" name="Picture 20" descr="A picture containing outdoor, water, mountain, arch&#10;&#10;Description automatically generated">
              <a:extLst>
                <a:ext uri="{FF2B5EF4-FFF2-40B4-BE49-F238E27FC236}">
                  <a16:creationId xmlns:a16="http://schemas.microsoft.com/office/drawing/2014/main" xmlns="" id="{6B847F2D-5532-F1A6-2435-59F68639A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616" y="4068196"/>
              <a:ext cx="7678384" cy="5203905"/>
            </a:xfrm>
            <a:prstGeom prst="rect">
              <a:avLst/>
            </a:prstGeom>
          </p:spPr>
        </p:pic>
        <p:sp>
          <p:nvSpPr>
            <p:cNvPr id="22" name="TextBox 21">
              <a:extLst>
                <a:ext uri="{FF2B5EF4-FFF2-40B4-BE49-F238E27FC236}">
                  <a16:creationId xmlns:a16="http://schemas.microsoft.com/office/drawing/2014/main" xmlns="" id="{224D6560-0649-0A81-1D5E-EDC170429A39}"/>
                </a:ext>
              </a:extLst>
            </p:cNvPr>
            <p:cNvSpPr txBox="1"/>
            <p:nvPr/>
          </p:nvSpPr>
          <p:spPr>
            <a:xfrm>
              <a:off x="1752600" y="9272101"/>
              <a:ext cx="6928760" cy="646331"/>
            </a:xfrm>
            <a:prstGeom prst="rect">
              <a:avLst/>
            </a:prstGeom>
            <a:noFill/>
          </p:spPr>
          <p:txBody>
            <a:bodyPr wrap="squar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Khu di tích Hoa Lư (Ninh Bình)</a:t>
              </a:r>
              <a:endParaRPr lang="en-US" sz="3600"/>
            </a:p>
          </p:txBody>
        </p:sp>
      </p:grpSp>
      <p:sp>
        <p:nvSpPr>
          <p:cNvPr id="24" name="TextBox 23">
            <a:extLst>
              <a:ext uri="{FF2B5EF4-FFF2-40B4-BE49-F238E27FC236}">
                <a16:creationId xmlns:a16="http://schemas.microsoft.com/office/drawing/2014/main" xmlns="" id="{0D3EDB0B-9915-0D0B-ED60-8AD1FE64EA4E}"/>
              </a:ext>
            </a:extLst>
          </p:cNvPr>
          <p:cNvSpPr txBox="1"/>
          <p:nvPr/>
        </p:nvSpPr>
        <p:spPr>
          <a:xfrm>
            <a:off x="9275162" y="4217202"/>
            <a:ext cx="8000999" cy="5129546"/>
          </a:xfrm>
          <a:prstGeom prst="rect">
            <a:avLst/>
          </a:prstGeom>
          <a:noFill/>
        </p:spPr>
        <p:txBody>
          <a:bodyPr wrap="square">
            <a:spAutoFit/>
          </a:bodyPr>
          <a:lstStyle/>
          <a:p>
            <a:pPr algn="just">
              <a:lnSpc>
                <a:spcPct val="150000"/>
              </a:lnSpc>
              <a:spcBef>
                <a:spcPts val="300"/>
              </a:spcBef>
              <a:spcAft>
                <a:spcPts val="3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Câu trả lời: </a:t>
            </a:r>
            <a:r>
              <a:rPr lang="vi-VN" sz="3600">
                <a:latin typeface="Arial" panose="020B0604020202020204" pitchFamily="34" charset="0"/>
                <a:cs typeface="Arial" panose="020B0604020202020204" pitchFamily="34" charset="0"/>
              </a:rPr>
              <a:t>Đinh Bộ Lĩnh lại chọn Hoa Lư làm nơi đóng đô </a:t>
            </a:r>
            <a:r>
              <a:rPr lang="en-US" sz="3600">
                <a:latin typeface="Arial" panose="020B0604020202020204" pitchFamily="34" charset="0"/>
                <a:cs typeface="Arial" panose="020B0604020202020204" pitchFamily="34" charset="0"/>
              </a:rPr>
              <a:t>vì:</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Hoa Lư là quê hương của Đ</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i</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Địa thế của Hoa Lư nhiều đồi núi tạo được thế phòng thủ trước kẻ thù xâm lược.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3C00"/>
        </a:solidFill>
        <a:effectLst/>
      </p:bgPr>
    </p:bg>
    <p:spTree>
      <p:nvGrpSpPr>
        <p:cNvPr id="1" name=""/>
        <p:cNvGrpSpPr/>
        <p:nvPr/>
      </p:nvGrpSpPr>
      <p:grpSpPr>
        <a:xfrm>
          <a:off x="0" y="0"/>
          <a:ext cx="0" cy="0"/>
          <a:chOff x="0" y="0"/>
          <a:chExt cx="0" cy="0"/>
        </a:xfrm>
      </p:grpSpPr>
      <p:grpSp>
        <p:nvGrpSpPr>
          <p:cNvPr id="2" name="Group 2"/>
          <p:cNvGrpSpPr/>
          <p:nvPr/>
        </p:nvGrpSpPr>
        <p:grpSpPr>
          <a:xfrm>
            <a:off x="538837" y="474381"/>
            <a:ext cx="17210326" cy="9338237"/>
            <a:chOff x="0" y="0"/>
            <a:chExt cx="5821765" cy="3158860"/>
          </a:xfrm>
        </p:grpSpPr>
        <p:sp>
          <p:nvSpPr>
            <p:cNvPr id="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solidFill>
              <a:srgbClr val="F9F7DC"/>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3760" y="5860852"/>
            <a:ext cx="2748480" cy="47592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75442" y="0"/>
            <a:ext cx="1612558" cy="1612558"/>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13355" y="1206907"/>
            <a:ext cx="968365" cy="968365"/>
          </a:xfrm>
          <a:prstGeom prst="rect">
            <a:avLst/>
          </a:prstGeom>
        </p:spPr>
      </p:pic>
      <p:sp>
        <p:nvSpPr>
          <p:cNvPr id="21" name="TextBox 20">
            <a:extLst>
              <a:ext uri="{FF2B5EF4-FFF2-40B4-BE49-F238E27FC236}">
                <a16:creationId xmlns:a16="http://schemas.microsoft.com/office/drawing/2014/main" xmlns="" id="{3AAF56EB-D31A-5E7D-45BA-2D2752D8C2FF}"/>
              </a:ext>
            </a:extLst>
          </p:cNvPr>
          <p:cNvSpPr txBox="1"/>
          <p:nvPr/>
        </p:nvSpPr>
        <p:spPr>
          <a:xfrm>
            <a:off x="708597" y="2180715"/>
            <a:ext cx="7729828" cy="5518242"/>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mục 1a </a:t>
            </a:r>
            <a:r>
              <a:rPr lang="vi-VN" sz="4000" b="1" i="1">
                <a:solidFill>
                  <a:srgbClr val="FF0000"/>
                </a:solidFill>
                <a:latin typeface="Arial" panose="020B0604020202020204" pitchFamily="34" charset="0"/>
                <a:cs typeface="Arial" panose="020B0604020202020204" pitchFamily="34" charset="0"/>
              </a:rPr>
              <a:t>và </a:t>
            </a:r>
            <a:r>
              <a:rPr lang="en-US" sz="4000" b="1" i="1">
                <a:solidFill>
                  <a:srgbClr val="FF0000"/>
                </a:solidFill>
                <a:latin typeface="Arial" panose="020B0604020202020204" pitchFamily="34" charset="0"/>
                <a:cs typeface="Arial" panose="020B0604020202020204" pitchFamily="34" charset="0"/>
              </a:rPr>
              <a:t>thực hiện nhiệm vụ</a:t>
            </a:r>
            <a:r>
              <a:rPr lang="vi-VN" sz="4000" b="1" i="1">
                <a:solidFill>
                  <a:srgbClr val="FF0000"/>
                </a:solidFill>
                <a:latin typeface="Arial" panose="020B0604020202020204" pitchFamily="34" charset="0"/>
                <a:cs typeface="Arial" panose="020B0604020202020204" pitchFamily="34" charset="0"/>
              </a:rPr>
              <a:t>: </a:t>
            </a:r>
            <a:endParaRPr lang="en-US" sz="4000" b="1" i="1">
              <a:solidFill>
                <a:srgbClr val="FF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V</a:t>
            </a:r>
            <a:r>
              <a:rPr lang="vi-VN" sz="4000">
                <a:latin typeface="Arial" panose="020B0604020202020204" pitchFamily="34" charset="0"/>
                <a:cs typeface="Arial" panose="020B0604020202020204" pitchFamily="34" charset="0"/>
              </a:rPr>
              <a:t>ẽ sơ đồ tổ chức chính quyền thời Đinh</a:t>
            </a:r>
            <a:r>
              <a:rPr lang="en-US" sz="4000">
                <a:latin typeface="Arial" panose="020B0604020202020204" pitchFamily="34" charset="0"/>
                <a:cs typeface="Arial" panose="020B0604020202020204" pitchFamily="34" charset="0"/>
              </a:rPr>
              <a:t> và rút ra nhận xét.</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Nêu một số việc làm của vua Đinh Tiên Hoàng.</a:t>
            </a:r>
          </a:p>
        </p:txBody>
      </p:sp>
      <p:grpSp>
        <p:nvGrpSpPr>
          <p:cNvPr id="25" name="Group 24">
            <a:extLst>
              <a:ext uri="{FF2B5EF4-FFF2-40B4-BE49-F238E27FC236}">
                <a16:creationId xmlns:a16="http://schemas.microsoft.com/office/drawing/2014/main" xmlns="" id="{88FA1E08-E930-0DF3-066E-E4664FE33353}"/>
              </a:ext>
            </a:extLst>
          </p:cNvPr>
          <p:cNvGrpSpPr/>
          <p:nvPr/>
        </p:nvGrpSpPr>
        <p:grpSpPr>
          <a:xfrm>
            <a:off x="8776698" y="2148058"/>
            <a:ext cx="8596902" cy="6031363"/>
            <a:chOff x="8728776" y="2626066"/>
            <a:chExt cx="8596902" cy="6031363"/>
          </a:xfrm>
        </p:grpSpPr>
        <p:pic>
          <p:nvPicPr>
            <p:cNvPr id="23" name="Picture 22" descr="A picture containing sky, water, boat, river&#10;&#10;Description automatically generated">
              <a:extLst>
                <a:ext uri="{FF2B5EF4-FFF2-40B4-BE49-F238E27FC236}">
                  <a16:creationId xmlns:a16="http://schemas.microsoft.com/office/drawing/2014/main" xmlns="" id="{5F94D73D-B4DB-BAFA-003D-266DB197A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776" y="2626066"/>
              <a:ext cx="8596902" cy="5231829"/>
            </a:xfrm>
            <a:prstGeom prst="rect">
              <a:avLst/>
            </a:prstGeom>
          </p:spPr>
        </p:pic>
        <p:sp>
          <p:nvSpPr>
            <p:cNvPr id="24" name="TextBox 23">
              <a:extLst>
                <a:ext uri="{FF2B5EF4-FFF2-40B4-BE49-F238E27FC236}">
                  <a16:creationId xmlns:a16="http://schemas.microsoft.com/office/drawing/2014/main" xmlns="" id="{58EF3144-9A81-A176-6B2A-19D706CB8370}"/>
                </a:ext>
              </a:extLst>
            </p:cNvPr>
            <p:cNvSpPr txBox="1"/>
            <p:nvPr/>
          </p:nvSpPr>
          <p:spPr>
            <a:xfrm>
              <a:off x="9220778" y="7823546"/>
              <a:ext cx="7612897" cy="833883"/>
            </a:xfrm>
            <a:prstGeom prst="rect">
              <a:avLst/>
            </a:prstGeom>
            <a:noFill/>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Hình ảnh toàn cảnh cố đô Hoa Lư</a:t>
              </a:r>
              <a:endParaRPr lang="en-US" sz="36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1900</Words>
  <Application>Microsoft Office PowerPoint</Application>
  <PresentationFormat>Custom</PresentationFormat>
  <Paragraphs>203</Paragraphs>
  <Slides>39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Times New Roman</vt:lpstr>
      <vt:lpstr>Wingdings</vt:lpstr>
      <vt:lpstr>Agrandir Bold</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7</cp:revision>
  <dcterms:created xsi:type="dcterms:W3CDTF">2006-08-16T00:00:00Z</dcterms:created>
  <dcterms:modified xsi:type="dcterms:W3CDTF">2023-03-12T11:59:35Z</dcterms:modified>
  <dc:identifier>DAFRQI0Wvak</dc:identifier>
</cp:coreProperties>
</file>