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8.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9.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0.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04" r:id="rId9"/>
    <p:sldMasterId id="2147484017" r:id="rId10"/>
    <p:sldMasterId id="2147484030" r:id="rId11"/>
  </p:sldMasterIdLst>
  <p:notesMasterIdLst>
    <p:notesMasterId r:id="rId54"/>
  </p:notesMasterIdLst>
  <p:sldIdLst>
    <p:sldId id="514" r:id="rId12"/>
    <p:sldId id="515" r:id="rId13"/>
    <p:sldId id="386" r:id="rId14"/>
    <p:sldId id="260" r:id="rId15"/>
    <p:sldId id="467" r:id="rId16"/>
    <p:sldId id="468" r:id="rId17"/>
    <p:sldId id="469" r:id="rId18"/>
    <p:sldId id="470" r:id="rId19"/>
    <p:sldId id="472" r:id="rId20"/>
    <p:sldId id="473" r:id="rId21"/>
    <p:sldId id="474" r:id="rId22"/>
    <p:sldId id="475" r:id="rId23"/>
    <p:sldId id="477" r:id="rId24"/>
    <p:sldId id="480" r:id="rId25"/>
    <p:sldId id="482" r:id="rId26"/>
    <p:sldId id="483" r:id="rId27"/>
    <p:sldId id="486" r:id="rId28"/>
    <p:sldId id="476" r:id="rId29"/>
    <p:sldId id="488" r:id="rId30"/>
    <p:sldId id="487" r:id="rId31"/>
    <p:sldId id="489" r:id="rId32"/>
    <p:sldId id="490" r:id="rId33"/>
    <p:sldId id="491" r:id="rId34"/>
    <p:sldId id="492" r:id="rId35"/>
    <p:sldId id="422" r:id="rId36"/>
    <p:sldId id="493" r:id="rId37"/>
    <p:sldId id="494" r:id="rId38"/>
    <p:sldId id="495" r:id="rId39"/>
    <p:sldId id="496" r:id="rId40"/>
    <p:sldId id="497" r:id="rId41"/>
    <p:sldId id="498" r:id="rId42"/>
    <p:sldId id="500" r:id="rId43"/>
    <p:sldId id="501" r:id="rId44"/>
    <p:sldId id="376" r:id="rId45"/>
    <p:sldId id="375" r:id="rId46"/>
    <p:sldId id="504" r:id="rId47"/>
    <p:sldId id="505" r:id="rId48"/>
    <p:sldId id="506" r:id="rId49"/>
    <p:sldId id="507" r:id="rId50"/>
    <p:sldId id="508" r:id="rId51"/>
    <p:sldId id="512" r:id="rId52"/>
    <p:sldId id="513" r:id="rId53"/>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ECF4"/>
    <a:srgbClr val="FFFFFF"/>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92" d="100"/>
          <a:sy n="92" d="100"/>
        </p:scale>
        <p:origin x="756"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357859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3055302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9721732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19948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15</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4279513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94797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6796388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3699911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104352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3642267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11384565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913610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4695599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402452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999191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42688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5121419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22520665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222704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3865461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16489505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677274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7</a:t>
            </a:fld>
            <a:endParaRPr lang="en-US"/>
          </a:p>
        </p:txBody>
      </p:sp>
    </p:spTree>
    <p:extLst>
      <p:ext uri="{BB962C8B-B14F-4D97-AF65-F5344CB8AC3E}">
        <p14:creationId xmlns:p14="http://schemas.microsoft.com/office/powerpoint/2010/main" val="3287227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1219052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9</a:t>
            </a:fld>
            <a:endParaRPr lang="en-US">
              <a:solidFill>
                <a:prstClr val="black"/>
              </a:solidFill>
            </a:endParaRPr>
          </a:p>
        </p:txBody>
      </p:sp>
    </p:spTree>
    <p:extLst>
      <p:ext uri="{BB962C8B-B14F-4D97-AF65-F5344CB8AC3E}">
        <p14:creationId xmlns:p14="http://schemas.microsoft.com/office/powerpoint/2010/main" val="19304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285520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1248893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314296230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0737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9520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776018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41491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326212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22593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7106950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581238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9656184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1893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9105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378486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86415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01621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917083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254239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70335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49971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05062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352229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31035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72299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777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a16="http://schemas.microsoft.com/office/drawing/2014/main" xmlns=""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a16="http://schemas.microsoft.com/office/drawing/2014/main" xmlns=""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theme" Target="../theme/theme10.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1.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theme" Target="../theme/theme8.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theme" Target="../theme/theme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286946366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 id="2147484029"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8AFF1FC-8BB6-4DBB-9940-F696B5579502}"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8416283F-E79A-4174-97F4-305C981B4A8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6800999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1" r:id="rId19"/>
    <p:sldLayoutId id="2147483862" r:id="rId20"/>
    <p:sldLayoutId id="2147483863" r:id="rId21"/>
    <p:sldLayoutId id="2147483864" r:id="rId22"/>
    <p:sldLayoutId id="2147483865" r:id="rId23"/>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58.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52.xml"/><Relationship Id="rId6" Type="http://schemas.openxmlformats.org/officeDocument/2006/relationships/image" Target="../media/image13.png"/><Relationship Id="rId5" Type="http://schemas.openxmlformats.org/officeDocument/2006/relationships/image" Target="../media/image22.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5.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0.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25.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2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2.xml"/></Relationships>
</file>

<file path=ppt/slides/_rels/slide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8.xml"/><Relationship Id="rId1" Type="http://schemas.openxmlformats.org/officeDocument/2006/relationships/slideLayout" Target="../slideLayouts/slideLayout15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125.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25.xml"/><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5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5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125.xml"/><Relationship Id="rId5" Type="http://schemas.openxmlformats.org/officeDocument/2006/relationships/image" Target="../media/image35.jpg"/><Relationship Id="rId4" Type="http://schemas.openxmlformats.org/officeDocument/2006/relationships/image" Target="../media/image33.jp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1.jpe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152.xml"/><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3" Type="http://schemas.openxmlformats.org/officeDocument/2006/relationships/slide" Target="slide39.xml"/><Relationship Id="rId7" Type="http://schemas.openxmlformats.org/officeDocument/2006/relationships/image" Target="../media/image42.gif"/><Relationship Id="rId2" Type="http://schemas.openxmlformats.org/officeDocument/2006/relationships/slide" Target="slide38.xml"/><Relationship Id="rId1" Type="http://schemas.openxmlformats.org/officeDocument/2006/relationships/slideLayout" Target="../slideLayouts/slideLayout181.xml"/><Relationship Id="rId6" Type="http://schemas.openxmlformats.org/officeDocument/2006/relationships/slide" Target="slide40.xml"/><Relationship Id="rId5" Type="http://schemas.openxmlformats.org/officeDocument/2006/relationships/slide" Target="slide41.xml"/><Relationship Id="rId4" Type="http://schemas.openxmlformats.org/officeDocument/2006/relationships/slide" Target="slide42.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image" Target="../media/image46.png"/><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slide" Target="slide37.xml"/><Relationship Id="rId5" Type="http://schemas.openxmlformats.org/officeDocument/2006/relationships/image" Target="../media/image45.gif"/><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7" Type="http://schemas.openxmlformats.org/officeDocument/2006/relationships/slide" Target="slide37.xml"/><Relationship Id="rId2" Type="http://schemas.openxmlformats.org/officeDocument/2006/relationships/audio" Target="../media/audio1.wav"/><Relationship Id="rId1" Type="http://schemas.openxmlformats.org/officeDocument/2006/relationships/slideLayout" Target="../slideLayouts/slideLayout182.xml"/><Relationship Id="rId6" Type="http://schemas.openxmlformats.org/officeDocument/2006/relationships/image" Target="../media/image46.png"/><Relationship Id="rId5" Type="http://schemas.openxmlformats.org/officeDocument/2006/relationships/image" Target="../media/image45.gif"/><Relationship Id="rId4" Type="http://schemas.openxmlformats.org/officeDocument/2006/relationships/image" Target="../media/image44.png"/></Relationships>
</file>

<file path=ppt/slides/_rels/slide42.xml.rels><?xml version="1.0" encoding="UTF-8" standalone="yes"?>
<Relationships xmlns="http://schemas.openxmlformats.org/package/2006/relationships"><Relationship Id="rId3" Type="http://schemas.openxmlformats.org/officeDocument/2006/relationships/image" Target="../media/image45.gif"/><Relationship Id="rId2" Type="http://schemas.openxmlformats.org/officeDocument/2006/relationships/image" Target="../media/image43.jpg"/><Relationship Id="rId1" Type="http://schemas.openxmlformats.org/officeDocument/2006/relationships/slideLayout" Target="../slideLayouts/slideLayout182.xml"/><Relationship Id="rId5" Type="http://schemas.openxmlformats.org/officeDocument/2006/relationships/slide" Target="slide37.xml"/><Relationship Id="rId4" Type="http://schemas.openxmlformats.org/officeDocument/2006/relationships/image" Target="../media/image46.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2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544" y="1491630"/>
            <a:ext cx="8229600" cy="1155571"/>
          </a:xfrm>
          <a:solidFill>
            <a:schemeClr val="lt1">
              <a:alpha val="62000"/>
            </a:schemeClr>
          </a:solidFill>
        </p:spPr>
        <p:style>
          <a:lnRef idx="2">
            <a:schemeClr val="accent1"/>
          </a:lnRef>
          <a:fillRef idx="1">
            <a:schemeClr val="lt1"/>
          </a:fillRef>
          <a:effectRef idx="0">
            <a:schemeClr val="accent1"/>
          </a:effectRef>
          <a:fontRef idx="minor">
            <a:schemeClr val="dk1"/>
          </a:fontRef>
        </p:style>
        <p:txBody>
          <a:bodyPr/>
          <a:lstStyle/>
          <a:p>
            <a:pPr marL="0" indent="0" algn="ctr">
              <a:buNone/>
            </a:pPr>
            <a:r>
              <a:rPr lang="vi-VN" b="1" i="1" dirty="0">
                <a:latin typeface="+mj-lt"/>
              </a:rPr>
              <a:t>Tỉnh nào quê Bác kính yêu</a:t>
            </a:r>
            <a:br>
              <a:rPr lang="vi-VN" b="1" i="1" dirty="0">
                <a:latin typeface="+mj-lt"/>
              </a:rPr>
            </a:br>
            <a:r>
              <a:rPr lang="vi-VN" b="1" i="1" dirty="0">
                <a:latin typeface="+mj-lt"/>
              </a:rPr>
              <a:t>Non xanh nước biếc như thêu gấm vàng?</a:t>
            </a:r>
            <a:endParaRPr lang="en-US" b="1" i="1" dirty="0">
              <a:latin typeface="+mj-lt"/>
            </a:endParaRPr>
          </a:p>
        </p:txBody>
      </p:sp>
    </p:spTree>
    <p:extLst>
      <p:ext uri="{BB962C8B-B14F-4D97-AF65-F5344CB8AC3E}">
        <p14:creationId xmlns:p14="http://schemas.microsoft.com/office/powerpoint/2010/main" val="31654625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169702" y="1039945"/>
            <a:ext cx="2755483" cy="3620037"/>
          </a:xfrm>
          <a:prstGeom prst="rect">
            <a:avLst/>
          </a:prstGeom>
        </p:spPr>
      </p:pic>
      <p:sp>
        <p:nvSpPr>
          <p:cNvPr id="39" name="Rectangle: Rounded Corners 1">
            <a:extLst>
              <a:ext uri="{FF2B5EF4-FFF2-40B4-BE49-F238E27FC236}">
                <a16:creationId xmlns:a16="http://schemas.microsoft.com/office/drawing/2014/main" xmlns="" id="{AD5301FD-34C8-4C45-953A-46560FCD1F36}"/>
              </a:ext>
            </a:extLst>
          </p:cNvPr>
          <p:cNvSpPr/>
          <p:nvPr/>
        </p:nvSpPr>
        <p:spPr>
          <a:xfrm>
            <a:off x="3059832" y="1088277"/>
            <a:ext cx="5876060" cy="779627"/>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1" name="Oval 40">
            <a:extLst>
              <a:ext uri="{FF2B5EF4-FFF2-40B4-BE49-F238E27FC236}">
                <a16:creationId xmlns:a16="http://schemas.microsoft.com/office/drawing/2014/main" xmlns="" id="{1B0CDC1F-F2AD-4F34-B33D-32E0ADF45C8A}"/>
              </a:ext>
            </a:extLst>
          </p:cNvPr>
          <p:cNvSpPr/>
          <p:nvPr/>
        </p:nvSpPr>
        <p:spPr>
          <a:xfrm>
            <a:off x="2307813" y="910025"/>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Vị</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trí</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42" name="Rectangle: Rounded Corners 17">
            <a:extLst>
              <a:ext uri="{FF2B5EF4-FFF2-40B4-BE49-F238E27FC236}">
                <a16:creationId xmlns:a16="http://schemas.microsoft.com/office/drawing/2014/main" xmlns="" id="{3BE608FA-E9F8-4ACC-A602-07AE8010888E}"/>
              </a:ext>
            </a:extLst>
          </p:cNvPr>
          <p:cNvSpPr/>
          <p:nvPr/>
        </p:nvSpPr>
        <p:spPr>
          <a:xfrm>
            <a:off x="3059832" y="2506684"/>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44" name="Oval 43">
            <a:extLst>
              <a:ext uri="{FF2B5EF4-FFF2-40B4-BE49-F238E27FC236}">
                <a16:creationId xmlns:a16="http://schemas.microsoft.com/office/drawing/2014/main" xmlns="" id="{2F486C23-729B-43C8-A343-B4992CE9F67D}"/>
              </a:ext>
            </a:extLst>
          </p:cNvPr>
          <p:cNvSpPr/>
          <p:nvPr/>
        </p:nvSpPr>
        <p:spPr>
          <a:xfrm>
            <a:off x="2307813" y="235572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Thể</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loại</a:t>
            </a:r>
            <a:r>
              <a:rPr lang="en-US" sz="2100" b="1" i="1" dirty="0" smtClean="0">
                <a:solidFill>
                  <a:srgbClr val="FFFFFF"/>
                </a:solidFill>
                <a:latin typeface="Times New Roman" panose="02020603050405020304" pitchFamily="18" charset="0"/>
                <a:cs typeface="Times New Roman" panose="02020603050405020304" pitchFamily="18" charset="0"/>
              </a:rPr>
              <a:t> </a:t>
            </a:r>
            <a:endParaRPr lang="en-SG" sz="2100" b="1" i="1" dirty="0">
              <a:solidFill>
                <a:srgbClr val="FFFFFF"/>
              </a:solidFill>
              <a:latin typeface="Times New Roman" panose="02020603050405020304" pitchFamily="18" charset="0"/>
              <a:cs typeface="Times New Roman" panose="02020603050405020304" pitchFamily="18" charset="0"/>
            </a:endParaRPr>
          </a:p>
        </p:txBody>
      </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7" name="TextBox 26"/>
          <p:cNvSpPr txBox="1"/>
          <p:nvPr/>
        </p:nvSpPr>
        <p:spPr>
          <a:xfrm>
            <a:off x="3476656" y="1270341"/>
            <a:ext cx="5636419"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Vị</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đoạn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trích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1</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8" name="TextBox 27"/>
          <p:cNvSpPr txBox="1"/>
          <p:nvPr/>
        </p:nvSpPr>
        <p:spPr>
          <a:xfrm>
            <a:off x="3494160" y="2642214"/>
            <a:ext cx="5897885" cy="415498"/>
          </a:xfrm>
          <a:prstGeom prst="rect">
            <a:avLst/>
          </a:prstGeom>
          <a:noFill/>
        </p:spPr>
        <p:txBody>
          <a:bodyPr wrap="square" rtlCol="0">
            <a:spAutoFit/>
          </a:bodyPr>
          <a:lstStyle/>
          <a:p>
            <a:pPr algn="just" defTabSz="685800"/>
            <a:r>
              <a:rPr lang="en-US" sz="2100" b="1" dirty="0" err="1">
                <a:solidFill>
                  <a:prstClr val="black"/>
                </a:solidFill>
                <a:latin typeface="Times New Roman" panose="02020603050405020304" pitchFamily="18" charset="0"/>
                <a:cs typeface="Times New Roman" panose="02020603050405020304" pitchFamily="18" charset="0"/>
              </a:rPr>
              <a:t>Tiểu</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thuyết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lịch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sử</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9" name="Rectangle: Rounded Corners 17">
            <a:extLst>
              <a:ext uri="{FF2B5EF4-FFF2-40B4-BE49-F238E27FC236}">
                <a16:creationId xmlns:a16="http://schemas.microsoft.com/office/drawing/2014/main" xmlns="" id="{3BE608FA-E9F8-4ACC-A602-07AE8010888E}"/>
              </a:ext>
            </a:extLst>
          </p:cNvPr>
          <p:cNvSpPr/>
          <p:nvPr/>
        </p:nvSpPr>
        <p:spPr>
          <a:xfrm>
            <a:off x="3059832" y="3918821"/>
            <a:ext cx="5876060" cy="801893"/>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685800"/>
            <a:endParaRPr lang="en-SG" sz="1350">
              <a:solidFill>
                <a:prstClr val="white"/>
              </a:solidFill>
            </a:endParaRPr>
          </a:p>
        </p:txBody>
      </p:sp>
      <p:sp>
        <p:nvSpPr>
          <p:cNvPr id="30" name="Oval 29">
            <a:extLst>
              <a:ext uri="{FF2B5EF4-FFF2-40B4-BE49-F238E27FC236}">
                <a16:creationId xmlns:a16="http://schemas.microsoft.com/office/drawing/2014/main" xmlns="" id="{2F486C23-729B-43C8-A343-B4992CE9F67D}"/>
              </a:ext>
            </a:extLst>
          </p:cNvPr>
          <p:cNvSpPr/>
          <p:nvPr/>
        </p:nvSpPr>
        <p:spPr>
          <a:xfrm>
            <a:off x="2307813" y="3795886"/>
            <a:ext cx="1051700" cy="1034002"/>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b="1" i="1" dirty="0" err="1" smtClean="0">
                <a:solidFill>
                  <a:srgbClr val="FFFFFF"/>
                </a:solidFill>
                <a:latin typeface="Times New Roman" panose="02020603050405020304" pitchFamily="18" charset="0"/>
                <a:cs typeface="Times New Roman" panose="02020603050405020304" pitchFamily="18" charset="0"/>
              </a:rPr>
              <a:t>Ngôi</a:t>
            </a:r>
            <a:r>
              <a:rPr lang="en-US" sz="2100" b="1" i="1" dirty="0" smtClean="0">
                <a:solidFill>
                  <a:srgbClr val="FFFFFF"/>
                </a:solidFill>
                <a:latin typeface="Times New Roman" panose="02020603050405020304" pitchFamily="18" charset="0"/>
                <a:cs typeface="Times New Roman" panose="02020603050405020304" pitchFamily="18" charset="0"/>
              </a:rPr>
              <a:t> </a:t>
            </a:r>
            <a:r>
              <a:rPr lang="en-US" sz="2100" b="1" i="1" dirty="0" err="1" smtClean="0">
                <a:solidFill>
                  <a:srgbClr val="FFFFFF"/>
                </a:solidFill>
                <a:latin typeface="Times New Roman" panose="02020603050405020304" pitchFamily="18" charset="0"/>
                <a:cs typeface="Times New Roman" panose="02020603050405020304" pitchFamily="18" charset="0"/>
              </a:rPr>
              <a:t>kể</a:t>
            </a:r>
            <a:endParaRPr lang="en-SG" sz="2100" b="1" i="1" dirty="0">
              <a:solidFill>
                <a:srgbClr val="FFFFFF"/>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57092" y="4112018"/>
            <a:ext cx="5897885" cy="415498"/>
          </a:xfrm>
          <a:prstGeom prst="rect">
            <a:avLst/>
          </a:prstGeom>
          <a:noFill/>
        </p:spPr>
        <p:txBody>
          <a:bodyPr wrap="square" rtlCol="0">
            <a:spAutoFit/>
          </a:bodyPr>
          <a:lstStyle/>
          <a:p>
            <a:pPr algn="just" defTabSz="685800"/>
            <a:r>
              <a:rPr lang="en-US" sz="2100" b="1" dirty="0" err="1" smtClean="0">
                <a:solidFill>
                  <a:prstClr val="black"/>
                </a:solidFill>
                <a:latin typeface="Times New Roman" panose="02020603050405020304" pitchFamily="18" charset="0"/>
                <a:cs typeface="Times New Roman" panose="02020603050405020304" pitchFamily="18" charset="0"/>
              </a:rPr>
              <a:t>Ngôi</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thứ</a:t>
            </a:r>
            <a:r>
              <a:rPr lang="en-US" sz="2100" b="1" dirty="0" smtClean="0">
                <a:solidFill>
                  <a:prstClr val="black"/>
                </a:solidFill>
                <a:latin typeface="Times New Roman" panose="02020603050405020304" pitchFamily="18" charset="0"/>
                <a:cs typeface="Times New Roman" panose="02020603050405020304" pitchFamily="18" charset="0"/>
              </a:rPr>
              <a:t> 3</a:t>
            </a:r>
            <a:endParaRPr lang="en-US" sz="2100" b="1" dirty="0">
              <a:solidFill>
                <a:prstClr val="black"/>
              </a:solidFill>
              <a:latin typeface="Times New Roman" panose="02020603050405020304" pitchFamily="18" charset="0"/>
              <a:cs typeface="Times New Roman" panose="02020603050405020304" pitchFamily="18" charset="0"/>
            </a:endParaRPr>
          </a:p>
        </p:txBody>
      </p:sp>
      <p:grpSp>
        <p:nvGrpSpPr>
          <p:cNvPr id="26" name="Group 25"/>
          <p:cNvGrpSpPr/>
          <p:nvPr/>
        </p:nvGrpSpPr>
        <p:grpSpPr>
          <a:xfrm>
            <a:off x="-127354" y="184008"/>
            <a:ext cx="7146789" cy="369332"/>
            <a:chOff x="-178462" y="1828800"/>
            <a:chExt cx="19060588" cy="984870"/>
          </a:xfrm>
        </p:grpSpPr>
        <p:sp>
          <p:nvSpPr>
            <p:cNvPr id="33" name="Round Same Side Corner Rectangle 3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4" name="TextBox 33"/>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5" name="TextBox 34"/>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283077820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barn(inVertical)">
                                      <p:cBhvr>
                                        <p:cTn id="10" dur="500"/>
                                        <p:tgtEl>
                                          <p:spTgt spid="4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barn(inVertical)">
                                      <p:cBhvr>
                                        <p:cTn id="16" dur="500"/>
                                        <p:tgtEl>
                                          <p:spTgt spid="3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44"/>
                                        </p:tgtEl>
                                        <p:attrNameLst>
                                          <p:attrName>style.visibility</p:attrName>
                                        </p:attrNameLst>
                                      </p:cBhvr>
                                      <p:to>
                                        <p:strVal val="visible"/>
                                      </p:to>
                                    </p:set>
                                    <p:animEffect transition="in" filter="barn(inVertical)">
                                      <p:cBhvr>
                                        <p:cTn id="21" dur="500"/>
                                        <p:tgtEl>
                                          <p:spTgt spid="44"/>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barn(inVertical)">
                                      <p:cBhvr>
                                        <p:cTn id="27" dur="500"/>
                                        <p:tgtEl>
                                          <p:spTgt spid="4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barn(inVertical)">
                                      <p:cBhvr>
                                        <p:cTn id="35" dur="500"/>
                                        <p:tgtEl>
                                          <p:spTgt spid="2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2" grpId="0" animBg="1"/>
      <p:bldP spid="44" grpId="0" animBg="1"/>
      <p:bldP spid="27" grpId="0"/>
      <p:bldP spid="28" grpId="0"/>
      <p:bldP spid="29" grpId="0" animBg="1"/>
      <p:bldP spid="30" grpId="0" animBg="1"/>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27354" y="184008"/>
            <a:ext cx="7146789" cy="369332"/>
            <a:chOff x="-178462" y="1828800"/>
            <a:chExt cx="19060588" cy="984870"/>
          </a:xfrm>
        </p:grpSpPr>
        <p:sp>
          <p:nvSpPr>
            <p:cNvPr id="16" name="Round Same Side Corner Rectangle 15"/>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0" name="TextBox 19"/>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22" name="Group 21"/>
          <p:cNvGrpSpPr/>
          <p:nvPr/>
        </p:nvGrpSpPr>
        <p:grpSpPr>
          <a:xfrm>
            <a:off x="179512" y="555526"/>
            <a:ext cx="4332065" cy="395616"/>
            <a:chOff x="644526" y="2766774"/>
            <a:chExt cx="11553677" cy="1054970"/>
          </a:xfrm>
        </p:grpSpPr>
        <p:sp>
          <p:nvSpPr>
            <p:cNvPr id="23" name="TextBox 22"/>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24" name="Rounded Rectangle 23"/>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25" name="TextBox 24"/>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6" name="Rounded Rectangle 2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28208" y="1550063"/>
            <a:ext cx="2338386" cy="3072073"/>
          </a:xfrm>
          <a:prstGeom prst="rect">
            <a:avLst/>
          </a:prstGeom>
        </p:spPr>
      </p:pic>
      <p:sp>
        <p:nvSpPr>
          <p:cNvPr id="34" name="TextBox 33"/>
          <p:cNvSpPr txBox="1"/>
          <p:nvPr/>
        </p:nvSpPr>
        <p:spPr>
          <a:xfrm>
            <a:off x="3435339" y="1689677"/>
            <a:ext cx="4384799"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Nhân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vật</a:t>
            </a:r>
            <a:r>
              <a:rPr lang="en-US" sz="2100" dirty="0" smtClean="0">
                <a:solidFill>
                  <a:prstClr val="black"/>
                </a:solidFill>
                <a:latin typeface="Times New Roman" panose="02020603050405020304" pitchFamily="18" charset="0"/>
                <a:cs typeface="Times New Roman" panose="02020603050405020304" pitchFamily="18" charset="0"/>
              </a:rPr>
              <a:t>: 3 </a:t>
            </a:r>
            <a:r>
              <a:rPr lang="en-US" sz="2100" dirty="0" err="1">
                <a:solidFill>
                  <a:prstClr val="black"/>
                </a:solidFill>
                <a:latin typeface="Times New Roman" panose="02020603050405020304" pitchFamily="18" charset="0"/>
                <a:cs typeface="Times New Roman" panose="02020603050405020304" pitchFamily="18" charset="0"/>
              </a:rPr>
              <a:t>nhân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vật</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5" name="TextBox 34"/>
          <p:cNvSpPr txBox="1"/>
          <p:nvPr/>
        </p:nvSpPr>
        <p:spPr>
          <a:xfrm>
            <a:off x="3554338" y="2211710"/>
            <a:ext cx="4265800" cy="1546577"/>
          </a:xfrm>
          <a:prstGeom prst="rect">
            <a:avLst/>
          </a:prstGeom>
          <a:noFill/>
        </p:spPr>
        <p:txBody>
          <a:bodyPr wrap="square" rtlCol="0">
            <a:spAutoFit/>
          </a:bodyPr>
          <a:lstStyle/>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a:p>
            <a:pPr algn="just" defTabSz="685800">
              <a:lnSpc>
                <a:spcPct val="150000"/>
              </a:lnSpc>
            </a:pP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Khiêm</a:t>
            </a:r>
            <a:endParaRPr lang="en-US" sz="2100" dirty="0">
              <a:solidFill>
                <a:prstClr val="black"/>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3554338" y="3749405"/>
            <a:ext cx="476207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Nhân</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vật</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Cậu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bé</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Côn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quan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endParaRPr lang="en-US" sz="21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1208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000"/>
                                        <p:tgtEl>
                                          <p:spTgt spid="35"/>
                                        </p:tgtEl>
                                      </p:cBhvr>
                                    </p:animEffect>
                                    <p:anim calcmode="lin" valueType="num">
                                      <p:cBhvr>
                                        <p:cTn id="23" dur="1000" fill="hold"/>
                                        <p:tgtEl>
                                          <p:spTgt spid="35"/>
                                        </p:tgtEl>
                                        <p:attrNameLst>
                                          <p:attrName>ppt_x</p:attrName>
                                        </p:attrNameLst>
                                      </p:cBhvr>
                                      <p:tavLst>
                                        <p:tav tm="0">
                                          <p:val>
                                            <p:strVal val="#ppt_x"/>
                                          </p:val>
                                        </p:tav>
                                        <p:tav tm="100000">
                                          <p:val>
                                            <p:strVal val="#ppt_x"/>
                                          </p:val>
                                        </p:tav>
                                      </p:tavLst>
                                    </p:anim>
                                    <p:anim calcmode="lin" valueType="num">
                                      <p:cBhvr>
                                        <p:cTn id="24" dur="1000" fill="hold"/>
                                        <p:tgtEl>
                                          <p:spTgt spid="3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4" grpId="0"/>
      <p:bldP spid="35"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grpSp>
        <p:nvGrpSpPr>
          <p:cNvPr id="15" name="组合 3">
            <a:extLst>
              <a:ext uri="{FF2B5EF4-FFF2-40B4-BE49-F238E27FC236}">
                <a16:creationId xmlns:a16="http://schemas.microsoft.com/office/drawing/2014/main" xmlns="" id="{5E973D27-137A-4317-BB46-BD25F230FEBF}"/>
              </a:ext>
            </a:extLst>
          </p:cNvPr>
          <p:cNvGrpSpPr/>
          <p:nvPr/>
        </p:nvGrpSpPr>
        <p:grpSpPr>
          <a:xfrm>
            <a:off x="-2052736" y="-3332906"/>
            <a:ext cx="12884535" cy="8476406"/>
            <a:chOff x="-2633386" y="-2093334"/>
            <a:chExt cx="16952336" cy="11301875"/>
          </a:xfrm>
        </p:grpSpPr>
        <p:sp>
          <p:nvSpPr>
            <p:cNvPr id="17" name="空心弧 1">
              <a:extLst>
                <a:ext uri="{FF2B5EF4-FFF2-40B4-BE49-F238E27FC236}">
                  <a16:creationId xmlns:a16="http://schemas.microsoft.com/office/drawing/2014/main" xmlns="" id="{AB981785-9148-4D62-8C04-F599C980B41C}"/>
                </a:ext>
              </a:extLst>
            </p:cNvPr>
            <p:cNvSpPr/>
            <p:nvPr/>
          </p:nvSpPr>
          <p:spPr>
            <a:xfrm flipV="1">
              <a:off x="-2633386" y="-2093334"/>
              <a:ext cx="16952336" cy="8951334"/>
            </a:xfrm>
            <a:prstGeom prst="blockArc">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black"/>
                </a:solidFill>
              </a:endParaRPr>
            </a:p>
          </p:txBody>
        </p:sp>
        <p:sp>
          <p:nvSpPr>
            <p:cNvPr id="18" name="矩形 2">
              <a:extLst>
                <a:ext uri="{FF2B5EF4-FFF2-40B4-BE49-F238E27FC236}">
                  <a16:creationId xmlns:a16="http://schemas.microsoft.com/office/drawing/2014/main" xmlns="" id="{F15C24D3-8A97-460F-9D69-4FCD9AB56A1C}"/>
                </a:ext>
              </a:extLst>
            </p:cNvPr>
            <p:cNvSpPr/>
            <p:nvPr/>
          </p:nvSpPr>
          <p:spPr>
            <a:xfrm>
              <a:off x="0" y="4695733"/>
              <a:ext cx="12192000" cy="45128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sp>
        <p:nvSpPr>
          <p:cNvPr id="19" name="Rectangle 18"/>
          <p:cNvSpPr/>
          <p:nvPr/>
        </p:nvSpPr>
        <p:spPr>
          <a:xfrm>
            <a:off x="3136930" y="627534"/>
            <a:ext cx="2890116" cy="58477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defTabSz="685800"/>
            <a:r>
              <a:rPr lang="en-US" sz="3200" dirty="0" smtClean="0">
                <a:solidFill>
                  <a:srgbClr val="AAD4D0">
                    <a:lumMod val="50000"/>
                  </a:srgbClr>
                </a:solidFill>
                <a:latin typeface="Times New Roman" panose="02020603050405020304" pitchFamily="18" charset="0"/>
                <a:cs typeface="Times New Roman" panose="02020603050405020304" pitchFamily="18" charset="0"/>
              </a:rPr>
              <a:t>NHAN ĐỀ</a:t>
            </a:r>
            <a:endParaRPr lang="en-US" sz="3200" dirty="0">
              <a:solidFill>
                <a:srgbClr val="AAD4D0">
                  <a:lumMod val="50000"/>
                </a:srgbClr>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675853" flipV="1">
            <a:off x="3544836" y="2624262"/>
            <a:ext cx="810540" cy="620916"/>
          </a:xfrm>
          <a:prstGeom prst="rect">
            <a:avLst/>
          </a:prstGeom>
          <a:effectLst>
            <a:softEdge rad="127000"/>
          </a:effectLst>
        </p:spPr>
      </p:pic>
      <p:sp>
        <p:nvSpPr>
          <p:cNvPr id="23" name="TextBox 22"/>
          <p:cNvSpPr txBox="1"/>
          <p:nvPr/>
        </p:nvSpPr>
        <p:spPr>
          <a:xfrm>
            <a:off x="4315312" y="2977287"/>
            <a:ext cx="4705239" cy="1569660"/>
          </a:xfrm>
          <a:prstGeom prst="rect">
            <a:avLst/>
          </a:prstGeom>
          <a:noFill/>
        </p:spPr>
        <p:txBody>
          <a:bodyPr wrap="square" rtlCol="0">
            <a:spAutoFit/>
          </a:bodyPr>
          <a:lstStyle/>
          <a:p>
            <a:pPr algn="just" defTabSz="685800">
              <a:spcAft>
                <a:spcPts val="300"/>
              </a:spcAft>
            </a:pP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Gợi</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trên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đường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xứ</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Nghệ</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ba</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cha con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cùng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phá</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ngắm</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nhìn</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vẻ</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đẹp</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quê</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hương</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400" i="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24729" y="1661808"/>
            <a:ext cx="7370703" cy="119492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xmlns="" id="{BEF0CAFB-7F2C-4D47-A6DB-9F7DFF599513}"/>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474160">
            <a:off x="2770202" y="2575620"/>
            <a:ext cx="810540" cy="650086"/>
          </a:xfrm>
          <a:prstGeom prst="rect">
            <a:avLst/>
          </a:prstGeom>
          <a:effectLst>
            <a:softEdge rad="127000"/>
          </a:effectLst>
        </p:spPr>
      </p:pic>
      <p:sp>
        <p:nvSpPr>
          <p:cNvPr id="13" name="TextBox 12"/>
          <p:cNvSpPr txBox="1"/>
          <p:nvPr/>
        </p:nvSpPr>
        <p:spPr>
          <a:xfrm>
            <a:off x="120130" y="3200496"/>
            <a:ext cx="2727305" cy="830997"/>
          </a:xfrm>
          <a:prstGeom prst="rect">
            <a:avLst/>
          </a:prstGeom>
          <a:noFill/>
        </p:spPr>
        <p:txBody>
          <a:bodyPr wrap="square" rtlCol="0">
            <a:spAutoFit/>
          </a:bodyPr>
          <a:lstStyle/>
          <a:p>
            <a:pPr algn="just" defTabSz="685800">
              <a:spcAft>
                <a:spcPts val="300"/>
              </a:spcAft>
            </a:pP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Nhan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đề</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do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biên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soạn</a:t>
            </a:r>
            <a:r>
              <a:rPr lang="en-US" sz="2400"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đặt</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47580" t="4243" r="2983" b="75610"/>
          <a:stretch/>
        </p:blipFill>
        <p:spPr>
          <a:xfrm>
            <a:off x="2953220" y="3433506"/>
            <a:ext cx="1174329" cy="1542784"/>
          </a:xfrm>
          <a:prstGeom prst="rect">
            <a:avLst/>
          </a:prstGeom>
        </p:spPr>
      </p:pic>
    </p:spTree>
    <p:extLst>
      <p:ext uri="{BB962C8B-B14F-4D97-AF65-F5344CB8AC3E}">
        <p14:creationId xmlns:p14="http://schemas.microsoft.com/office/powerpoint/2010/main" val="40650916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circle(in)">
                                      <p:cBhvr>
                                        <p:cTn id="24" dur="2000"/>
                                        <p:tgtEl>
                                          <p:spTgt spid="2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circle(in)">
                                      <p:cBhvr>
                                        <p:cTn id="2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sp>
        <p:nvSpPr>
          <p:cNvPr id="29" name="Oval 28"/>
          <p:cNvSpPr/>
          <p:nvPr/>
        </p:nvSpPr>
        <p:spPr>
          <a:xfrm>
            <a:off x="4716016" y="740510"/>
            <a:ext cx="4154591" cy="3968536"/>
          </a:xfrm>
          <a:prstGeom prst="ellipse">
            <a:avLst/>
          </a:prstGeom>
          <a:solidFill>
            <a:srgbClr val="F0ECF4">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a:off x="218917" y="740510"/>
            <a:ext cx="4154591" cy="396853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 name="Picture 1"/>
          <p:cNvPicPr>
            <a:picLocks noChangeAspect="1"/>
          </p:cNvPicPr>
          <p:nvPr/>
        </p:nvPicPr>
        <p:blipFill>
          <a:blip r:embed="rId4"/>
          <a:stretch>
            <a:fillRect/>
          </a:stretch>
        </p:blipFill>
        <p:spPr>
          <a:xfrm>
            <a:off x="815193" y="68362"/>
            <a:ext cx="7629872" cy="1118563"/>
          </a:xfrm>
          <a:prstGeom prst="rect">
            <a:avLst/>
          </a:prstGeom>
        </p:spPr>
      </p:pic>
      <p:sp>
        <p:nvSpPr>
          <p:cNvPr id="22" name="TextBox 21"/>
          <p:cNvSpPr txBox="1"/>
          <p:nvPr/>
        </p:nvSpPr>
        <p:spPr>
          <a:xfrm>
            <a:off x="634948" y="1102794"/>
            <a:ext cx="3322527" cy="3427477"/>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chung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của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Hồ</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Khoảng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đầu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thế</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kỉ</a:t>
            </a:r>
            <a:r>
              <a:rPr lang="en-US" sz="2100" dirty="0">
                <a:solidFill>
                  <a:prstClr val="black"/>
                </a:solidFill>
                <a:latin typeface="Times New Roman" panose="02020603050405020304" pitchFamily="18" charset="0"/>
                <a:cs typeface="Times New Roman" panose="02020603050405020304" pitchFamily="18" charset="0"/>
              </a:rPr>
              <a:t> XX,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Việt</a:t>
            </a:r>
            <a:r>
              <a:rPr lang="en-US" sz="2100" dirty="0">
                <a:solidFill>
                  <a:prstClr val="black"/>
                </a:solidFill>
                <a:latin typeface="Times New Roman" panose="02020603050405020304" pitchFamily="18" charset="0"/>
                <a:cs typeface="Times New Roman" panose="02020603050405020304" pitchFamily="18" charset="0"/>
              </a:rPr>
              <a:t> Nam </a:t>
            </a:r>
            <a:r>
              <a:rPr lang="en-US" sz="2100" dirty="0" err="1">
                <a:solidFill>
                  <a:prstClr val="black"/>
                </a:solidFill>
                <a:latin typeface="Times New Roman" panose="02020603050405020304" pitchFamily="18" charset="0"/>
                <a:cs typeface="Times New Roman" panose="02020603050405020304" pitchFamily="18" charset="0"/>
              </a:rPr>
              <a:t>là</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xã</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hội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thực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dân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nửa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phong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kiến</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132047" y="1438635"/>
            <a:ext cx="3322527" cy="1973232"/>
          </a:xfrm>
          <a:prstGeom prst="rect">
            <a:avLst/>
          </a:prstGeom>
          <a:noFill/>
        </p:spPr>
        <p:txBody>
          <a:bodyPr wrap="square" rtlCol="0">
            <a:spAutoFit/>
          </a:bodyPr>
          <a:lstStyle/>
          <a:p>
            <a:pPr algn="ctr" defTabSz="685800">
              <a:lnSpc>
                <a:spcPct val="150000"/>
              </a:lnSpc>
              <a:spcAft>
                <a:spcPts val="300"/>
              </a:spcAft>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Bối</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cảnh</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riêng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Sau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khi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đỗ</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Phó</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bảng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ông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Sắc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Diễn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Châu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cho</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con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theo</a:t>
            </a:r>
            <a:endParaRPr lang="en-US" sz="21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2208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down)">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down)">
                                      <p:cBhvr>
                                        <p:cTn id="20" dur="500"/>
                                        <p:tgtEl>
                                          <p:spTgt spid="2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down)">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8" grpId="0" animBg="1"/>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0"/>
            <a:ext cx="9144000" cy="1131590"/>
          </a:xfrm>
          <a:prstGeom prst="rect">
            <a:avLst/>
          </a:prstGeom>
          <a:solidFill>
            <a:srgbClr val="EDF6F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lvl="0" algn="l" defTabSz="977900">
                <a:lnSpc>
                  <a:spcPct val="90000"/>
                </a:lnSpc>
                <a:spcBef>
                  <a:spcPct val="0"/>
                </a:spcBef>
                <a:spcAft>
                  <a:spcPct val="35000"/>
                </a:spcAft>
              </a:pPr>
              <a:endParaRPr lang="en-US" sz="2200" kern="1200"/>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1: </a:t>
            </a:r>
            <a:r>
              <a:rPr lang="en-US" sz="2400" i="1" dirty="0">
                <a:solidFill>
                  <a:schemeClr val="bg1"/>
                </a:solidFill>
                <a:latin typeface="Times New Roman" panose="02020603050405020304" pitchFamily="18" charset="0"/>
                <a:cs typeface="Times New Roman" panose="02020603050405020304" pitchFamily="18" charset="0"/>
              </a:rPr>
              <a:t>T</a:t>
            </a:r>
            <a:r>
              <a:rPr lang="vi-VN" sz="2400" i="1" dirty="0" smtClean="0">
                <a:solidFill>
                  <a:schemeClr val="bg1"/>
                </a:solidFill>
                <a:latin typeface="Times New Roman" panose="02020603050405020304" pitchFamily="18" charset="0"/>
                <a:cs typeface="Times New Roman" panose="02020603050405020304" pitchFamily="18" charset="0"/>
              </a:rPr>
              <a:t>ừ </a:t>
            </a:r>
            <a:r>
              <a:rPr lang="vi-VN" sz="2400" i="1" dirty="0">
                <a:solidFill>
                  <a:schemeClr val="bg1"/>
                </a:solidFill>
                <a:latin typeface="Times New Roman" panose="02020603050405020304" pitchFamily="18" charset="0"/>
                <a:cs typeface="Times New Roman" panose="02020603050405020304" pitchFamily="18" charset="0"/>
              </a:rPr>
              <a:t>đầu … </a:t>
            </a:r>
            <a:r>
              <a:rPr lang="vi-VN" sz="2400" i="1" dirty="0" smtClean="0">
                <a:solidFill>
                  <a:schemeClr val="bg1"/>
                </a:solidFill>
                <a:latin typeface="Times New Roman" panose="02020603050405020304" pitchFamily="18" charset="0"/>
                <a:cs typeface="Times New Roman" panose="02020603050405020304" pitchFamily="18" charset="0"/>
              </a:rPr>
              <a:t>nộp </a:t>
            </a:r>
            <a:r>
              <a:rPr lang="vi-VN" sz="2400" i="1" dirty="0">
                <a:solidFill>
                  <a:schemeClr val="bg1"/>
                </a:solidFill>
                <a:latin typeface="Times New Roman" panose="02020603050405020304" pitchFamily="18" charset="0"/>
                <a:cs typeface="Times New Roman" panose="02020603050405020304" pitchFamily="18" charset="0"/>
              </a:rPr>
              <a:t>mình cho </a:t>
            </a:r>
            <a:r>
              <a:rPr lang="vi-VN" sz="2400" i="1" dirty="0" smtClean="0">
                <a:solidFill>
                  <a:schemeClr val="bg1"/>
                </a:solidFill>
                <a:latin typeface="Times New Roman" panose="02020603050405020304" pitchFamily="18" charset="0"/>
                <a:cs typeface="Times New Roman" panose="02020603050405020304" pitchFamily="18" charset="0"/>
              </a:rPr>
              <a:t>giặc</a:t>
            </a:r>
            <a:endParaRPr lang="en-US" sz="2400" dirty="0">
              <a:solidFill>
                <a:schemeClr val="bg1"/>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smtClean="0">
                <a:solidFill>
                  <a:schemeClr val="bg1"/>
                </a:solidFill>
                <a:latin typeface="Times New Roman" panose="02020603050405020304" pitchFamily="18" charset="0"/>
                <a:cs typeface="Times New Roman" panose="02020603050405020304" pitchFamily="18" charset="0"/>
              </a:rPr>
              <a:t>2</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Tiếp</a:t>
            </a:r>
            <a:r>
              <a:rPr lang="en-US" sz="2400" i="1" dirty="0" smtClean="0">
                <a:solidFill>
                  <a:schemeClr val="bg1"/>
                </a:solidFill>
                <a:latin typeface="Times New Roman" panose="02020603050405020304" pitchFamily="18" charset="0"/>
                <a:cs typeface="Times New Roman" panose="02020603050405020304" pitchFamily="18" charset="0"/>
              </a:rPr>
              <a:t>…</a:t>
            </a:r>
            <a:r>
              <a:rPr lang="en-US" sz="2400" i="1" dirty="0" err="1" smtClean="0">
                <a:solidFill>
                  <a:schemeClr val="bg1"/>
                </a:solidFill>
                <a:latin typeface="Times New Roman" panose="02020603050405020304" pitchFamily="18" charset="0"/>
                <a:cs typeface="Times New Roman" panose="02020603050405020304" pitchFamily="18" charset="0"/>
              </a:rPr>
              <a:t>khát</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vọng</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của</a:t>
            </a:r>
            <a:r>
              <a:rPr lang="en-US" sz="2400" i="1" dirty="0" smtClean="0">
                <a:solidFill>
                  <a:schemeClr val="bg1"/>
                </a:solidFill>
                <a:latin typeface="Times New Roman" panose="02020603050405020304" pitchFamily="18" charset="0"/>
                <a:cs typeface="Times New Roman" panose="02020603050405020304" pitchFamily="18" charset="0"/>
              </a:rPr>
              <a:t> con </a:t>
            </a:r>
            <a:r>
              <a:rPr lang="en-US" sz="2400" i="1" dirty="0" err="1" smtClean="0">
                <a:solidFill>
                  <a:schemeClr val="bg1"/>
                </a:solidFill>
                <a:latin typeface="Times New Roman" panose="02020603050405020304" pitchFamily="18" charset="0"/>
                <a:cs typeface="Times New Roman" panose="02020603050405020304" pitchFamily="18" charset="0"/>
              </a:rPr>
              <a:t>người</a:t>
            </a:r>
            <a:endParaRPr lang="en-US" sz="2400" dirty="0">
              <a:solidFill>
                <a:schemeClr val="bg1"/>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schemeClr val="bg1"/>
                </a:solidFill>
                <a:latin typeface="Times New Roman" panose="02020603050405020304" pitchFamily="18" charset="0"/>
                <a:cs typeface="Times New Roman" panose="02020603050405020304" pitchFamily="18" charset="0"/>
              </a:rPr>
              <a:t>Phần </a:t>
            </a:r>
            <a:r>
              <a:rPr lang="en-US" sz="2400" i="1" dirty="0">
                <a:solidFill>
                  <a:schemeClr val="bg1"/>
                </a:solidFill>
                <a:latin typeface="Times New Roman" panose="02020603050405020304" pitchFamily="18" charset="0"/>
                <a:cs typeface="Times New Roman" panose="02020603050405020304" pitchFamily="18" charset="0"/>
              </a:rPr>
              <a:t>3</a:t>
            </a:r>
            <a:r>
              <a:rPr lang="vi-VN"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Còn</a:t>
            </a:r>
            <a:r>
              <a:rPr lang="en-US" sz="2400" i="1" dirty="0" smtClean="0">
                <a:solidFill>
                  <a:schemeClr val="bg1"/>
                </a:solidFill>
                <a:latin typeface="Times New Roman" panose="02020603050405020304" pitchFamily="18" charset="0"/>
                <a:cs typeface="Times New Roman" panose="02020603050405020304" pitchFamily="18" charset="0"/>
              </a:rPr>
              <a:t> </a:t>
            </a:r>
            <a:r>
              <a:rPr lang="en-US" sz="2400" i="1" dirty="0" err="1" smtClean="0">
                <a:solidFill>
                  <a:schemeClr val="bg1"/>
                </a:solidFill>
                <a:latin typeface="Times New Roman" panose="02020603050405020304" pitchFamily="18" charset="0"/>
                <a:cs typeface="Times New Roman" panose="02020603050405020304" pitchFamily="18" charset="0"/>
              </a:rPr>
              <a:t>lại</a:t>
            </a:r>
            <a:endParaRPr lang="en-US" sz="2400" dirty="0">
              <a:solidFill>
                <a:schemeClr val="bg1"/>
              </a:solidFill>
            </a:endParaRPr>
          </a:p>
        </p:txBody>
      </p:sp>
      <p:sp>
        <p:nvSpPr>
          <p:cNvPr id="4" name="Rectangle 3"/>
          <p:cNvSpPr/>
          <p:nvPr/>
        </p:nvSpPr>
        <p:spPr>
          <a:xfrm>
            <a:off x="539552" y="2044263"/>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tình sử </a:t>
            </a:r>
            <a:r>
              <a:rPr lang="vi-VN" sz="2200" i="1" dirty="0" smtClean="0">
                <a:solidFill>
                  <a:srgbClr val="FF0000"/>
                </a:solidFill>
                <a:latin typeface="Times New Roman" panose="02020603050405020304" pitchFamily="18" charset="0"/>
                <a:cs typeface="Times New Roman" panose="02020603050405020304" pitchFamily="18" charset="0"/>
              </a:rPr>
              <a:t>Mỵ </a:t>
            </a:r>
            <a:r>
              <a:rPr lang="vi-VN" sz="2200" i="1" dirty="0">
                <a:solidFill>
                  <a:srgbClr val="FF0000"/>
                </a:solidFill>
                <a:latin typeface="Times New Roman" panose="02020603050405020304" pitchFamily="18" charset="0"/>
                <a:cs typeface="Times New Roman" panose="02020603050405020304" pitchFamily="18" charset="0"/>
              </a:rPr>
              <a:t>Châu – Trọng Thủy, đền thờ Thục Phán.</a:t>
            </a:r>
          </a:p>
        </p:txBody>
      </p:sp>
      <p:sp>
        <p:nvSpPr>
          <p:cNvPr id="31" name="Rectangle 30"/>
          <p:cNvSpPr/>
          <p:nvPr/>
        </p:nvSpPr>
        <p:spPr>
          <a:xfrm>
            <a:off x="539552" y="3372407"/>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vùng</a:t>
            </a:r>
            <a:r>
              <a:rPr lang="en-US" sz="2200" i="1" dirty="0" smtClean="0">
                <a:solidFill>
                  <a:srgbClr val="FF0000"/>
                </a:solidFill>
                <a:latin typeface="Times New Roman" panose="02020603050405020304" pitchFamily="18" charset="0"/>
                <a:cs typeface="Times New Roman" panose="02020603050405020304" pitchFamily="18" charset="0"/>
              </a:rPr>
              <a:t> Ba </a:t>
            </a:r>
            <a:r>
              <a:rPr lang="en-US" sz="2200" i="1" dirty="0" err="1" smtClean="0">
                <a:solidFill>
                  <a:srgbClr val="FF0000"/>
                </a:solidFill>
                <a:latin typeface="Times New Roman" panose="02020603050405020304" pitchFamily="18" charset="0"/>
                <a:cs typeface="Times New Roman" panose="02020603050405020304" pitchFamily="18" charset="0"/>
              </a:rPr>
              <a:t>Hòn</a:t>
            </a:r>
            <a:endParaRPr lang="vi-VN" sz="2200" i="1" dirty="0">
              <a:solidFill>
                <a:srgbClr val="FF0000"/>
              </a:solidFill>
              <a:latin typeface="Times New Roman" panose="02020603050405020304" pitchFamily="18" charset="0"/>
              <a:cs typeface="Times New Roman" panose="02020603050405020304" pitchFamily="18" charset="0"/>
            </a:endParaRPr>
          </a:p>
        </p:txBody>
      </p:sp>
      <p:sp>
        <p:nvSpPr>
          <p:cNvPr id="32" name="Rectangle 31"/>
          <p:cNvSpPr/>
          <p:nvPr/>
        </p:nvSpPr>
        <p:spPr>
          <a:xfrm>
            <a:off x="565800" y="4603072"/>
            <a:ext cx="7776864" cy="430887"/>
          </a:xfrm>
          <a:prstGeom prst="rect">
            <a:avLst/>
          </a:prstGeom>
        </p:spPr>
        <p:txBody>
          <a:bodyPr wrap="square">
            <a:spAutoFit/>
          </a:bodyPr>
          <a:lstStyle/>
          <a:p>
            <a:pPr algn="just"/>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i="1" dirty="0" smtClean="0">
                <a:solidFill>
                  <a:srgbClr val="FF0000"/>
                </a:solidFill>
                <a:latin typeface="Times New Roman" panose="02020603050405020304" pitchFamily="18" charset="0"/>
                <a:cs typeface="Times New Roman" panose="02020603050405020304" pitchFamily="18" charset="0"/>
              </a:rPr>
              <a:t>Câu </a:t>
            </a:r>
            <a:r>
              <a:rPr lang="vi-VN" sz="2200" i="1" dirty="0">
                <a:solidFill>
                  <a:srgbClr val="FF0000"/>
                </a:solidFill>
                <a:latin typeface="Times New Roman" panose="02020603050405020304" pitchFamily="18" charset="0"/>
                <a:cs typeface="Times New Roman" panose="02020603050405020304" pitchFamily="18" charset="0"/>
              </a:rPr>
              <a:t>chuyện </a:t>
            </a:r>
            <a:r>
              <a:rPr lang="en-US" sz="2200" i="1" dirty="0" err="1" smtClean="0">
                <a:solidFill>
                  <a:srgbClr val="FF0000"/>
                </a:solidFill>
                <a:latin typeface="Times New Roman" panose="02020603050405020304" pitchFamily="18" charset="0"/>
                <a:cs typeface="Times New Roman" panose="02020603050405020304" pitchFamily="18" charset="0"/>
              </a:rPr>
              <a:t>về</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đền</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thờ</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smtClean="0">
                <a:solidFill>
                  <a:srgbClr val="FF0000"/>
                </a:solidFill>
                <a:latin typeface="Times New Roman" panose="02020603050405020304" pitchFamily="18" charset="0"/>
                <a:cs typeface="Times New Roman" panose="02020603050405020304" pitchFamily="18" charset="0"/>
              </a:rPr>
              <a:t>Nguyễn</a:t>
            </a:r>
            <a:r>
              <a:rPr lang="en-US" sz="2200" i="1" dirty="0" smtClean="0">
                <a:solidFill>
                  <a:srgbClr val="FF0000"/>
                </a:solidFill>
                <a:latin typeface="Times New Roman" panose="02020603050405020304" pitchFamily="18" charset="0"/>
                <a:cs typeface="Times New Roman" panose="02020603050405020304" pitchFamily="18" charset="0"/>
              </a:rPr>
              <a:t> Du</a:t>
            </a:r>
            <a:endParaRPr lang="vi-VN" sz="22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968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80">
                                          <p:stCondLst>
                                            <p:cond delay="0"/>
                                          </p:stCondLst>
                                        </p:cTn>
                                        <p:tgtEl>
                                          <p:spTgt spid="11"/>
                                        </p:tgtEl>
                                      </p:cBhvr>
                                    </p:animEffect>
                                    <p:anim calcmode="lin" valueType="num">
                                      <p:cBhvr>
                                        <p:cTn id="1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1" dur="26">
                                          <p:stCondLst>
                                            <p:cond delay="650"/>
                                          </p:stCondLst>
                                        </p:cTn>
                                        <p:tgtEl>
                                          <p:spTgt spid="11"/>
                                        </p:tgtEl>
                                      </p:cBhvr>
                                      <p:to x="100000" y="60000"/>
                                    </p:animScale>
                                    <p:animScale>
                                      <p:cBhvr>
                                        <p:cTn id="22" dur="166" decel="50000">
                                          <p:stCondLst>
                                            <p:cond delay="676"/>
                                          </p:stCondLst>
                                        </p:cTn>
                                        <p:tgtEl>
                                          <p:spTgt spid="11"/>
                                        </p:tgtEl>
                                      </p:cBhvr>
                                      <p:to x="100000" y="100000"/>
                                    </p:animScale>
                                    <p:animScale>
                                      <p:cBhvr>
                                        <p:cTn id="23" dur="26">
                                          <p:stCondLst>
                                            <p:cond delay="1312"/>
                                          </p:stCondLst>
                                        </p:cTn>
                                        <p:tgtEl>
                                          <p:spTgt spid="11"/>
                                        </p:tgtEl>
                                      </p:cBhvr>
                                      <p:to x="100000" y="80000"/>
                                    </p:animScale>
                                    <p:animScale>
                                      <p:cBhvr>
                                        <p:cTn id="24" dur="166" decel="50000">
                                          <p:stCondLst>
                                            <p:cond delay="1338"/>
                                          </p:stCondLst>
                                        </p:cTn>
                                        <p:tgtEl>
                                          <p:spTgt spid="11"/>
                                        </p:tgtEl>
                                      </p:cBhvr>
                                      <p:to x="100000" y="100000"/>
                                    </p:animScale>
                                    <p:animScale>
                                      <p:cBhvr>
                                        <p:cTn id="25" dur="26">
                                          <p:stCondLst>
                                            <p:cond delay="1642"/>
                                          </p:stCondLst>
                                        </p:cTn>
                                        <p:tgtEl>
                                          <p:spTgt spid="11"/>
                                        </p:tgtEl>
                                      </p:cBhvr>
                                      <p:to x="100000" y="90000"/>
                                    </p:animScale>
                                    <p:animScale>
                                      <p:cBhvr>
                                        <p:cTn id="26" dur="166" decel="50000">
                                          <p:stCondLst>
                                            <p:cond delay="1668"/>
                                          </p:stCondLst>
                                        </p:cTn>
                                        <p:tgtEl>
                                          <p:spTgt spid="11"/>
                                        </p:tgtEl>
                                      </p:cBhvr>
                                      <p:to x="100000" y="100000"/>
                                    </p:animScale>
                                    <p:animScale>
                                      <p:cBhvr>
                                        <p:cTn id="27" dur="26">
                                          <p:stCondLst>
                                            <p:cond delay="1808"/>
                                          </p:stCondLst>
                                        </p:cTn>
                                        <p:tgtEl>
                                          <p:spTgt spid="11"/>
                                        </p:tgtEl>
                                      </p:cBhvr>
                                      <p:to x="100000" y="95000"/>
                                    </p:animScale>
                                    <p:animScale>
                                      <p:cBhvr>
                                        <p:cTn id="28" dur="166" decel="50000">
                                          <p:stCondLst>
                                            <p:cond delay="1834"/>
                                          </p:stCondLst>
                                        </p:cTn>
                                        <p:tgtEl>
                                          <p:spTgt spid="1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80">
                                          <p:stCondLst>
                                            <p:cond delay="0"/>
                                          </p:stCondLst>
                                        </p:cTn>
                                        <p:tgtEl>
                                          <p:spTgt spid="12"/>
                                        </p:tgtEl>
                                      </p:cBhvr>
                                    </p:animEffect>
                                    <p:anim calcmode="lin" valueType="num">
                                      <p:cBhvr>
                                        <p:cTn id="3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7" dur="26">
                                          <p:stCondLst>
                                            <p:cond delay="650"/>
                                          </p:stCondLst>
                                        </p:cTn>
                                        <p:tgtEl>
                                          <p:spTgt spid="12"/>
                                        </p:tgtEl>
                                      </p:cBhvr>
                                      <p:to x="100000" y="60000"/>
                                    </p:animScale>
                                    <p:animScale>
                                      <p:cBhvr>
                                        <p:cTn id="38" dur="166" decel="50000">
                                          <p:stCondLst>
                                            <p:cond delay="676"/>
                                          </p:stCondLst>
                                        </p:cTn>
                                        <p:tgtEl>
                                          <p:spTgt spid="12"/>
                                        </p:tgtEl>
                                      </p:cBhvr>
                                      <p:to x="100000" y="100000"/>
                                    </p:animScale>
                                    <p:animScale>
                                      <p:cBhvr>
                                        <p:cTn id="39" dur="26">
                                          <p:stCondLst>
                                            <p:cond delay="1312"/>
                                          </p:stCondLst>
                                        </p:cTn>
                                        <p:tgtEl>
                                          <p:spTgt spid="12"/>
                                        </p:tgtEl>
                                      </p:cBhvr>
                                      <p:to x="100000" y="80000"/>
                                    </p:animScale>
                                    <p:animScale>
                                      <p:cBhvr>
                                        <p:cTn id="40" dur="166" decel="50000">
                                          <p:stCondLst>
                                            <p:cond delay="1338"/>
                                          </p:stCondLst>
                                        </p:cTn>
                                        <p:tgtEl>
                                          <p:spTgt spid="12"/>
                                        </p:tgtEl>
                                      </p:cBhvr>
                                      <p:to x="100000" y="100000"/>
                                    </p:animScale>
                                    <p:animScale>
                                      <p:cBhvr>
                                        <p:cTn id="41" dur="26">
                                          <p:stCondLst>
                                            <p:cond delay="1642"/>
                                          </p:stCondLst>
                                        </p:cTn>
                                        <p:tgtEl>
                                          <p:spTgt spid="12"/>
                                        </p:tgtEl>
                                      </p:cBhvr>
                                      <p:to x="100000" y="90000"/>
                                    </p:animScale>
                                    <p:animScale>
                                      <p:cBhvr>
                                        <p:cTn id="42" dur="166" decel="50000">
                                          <p:stCondLst>
                                            <p:cond delay="1668"/>
                                          </p:stCondLst>
                                        </p:cTn>
                                        <p:tgtEl>
                                          <p:spTgt spid="12"/>
                                        </p:tgtEl>
                                      </p:cBhvr>
                                      <p:to x="100000" y="100000"/>
                                    </p:animScale>
                                    <p:animScale>
                                      <p:cBhvr>
                                        <p:cTn id="43" dur="26">
                                          <p:stCondLst>
                                            <p:cond delay="1808"/>
                                          </p:stCondLst>
                                        </p:cTn>
                                        <p:tgtEl>
                                          <p:spTgt spid="12"/>
                                        </p:tgtEl>
                                      </p:cBhvr>
                                      <p:to x="100000" y="95000"/>
                                    </p:animScale>
                                    <p:animScale>
                                      <p:cBhvr>
                                        <p:cTn id="44" dur="166" decel="50000">
                                          <p:stCondLst>
                                            <p:cond delay="1834"/>
                                          </p:stCondLst>
                                        </p:cTn>
                                        <p:tgtEl>
                                          <p:spTgt spid="12"/>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80">
                                          <p:stCondLst>
                                            <p:cond delay="0"/>
                                          </p:stCondLst>
                                        </p:cTn>
                                        <p:tgtEl>
                                          <p:spTgt spid="13"/>
                                        </p:tgtEl>
                                      </p:cBhvr>
                                    </p:animEffect>
                                    <p:anim calcmode="lin" valueType="num">
                                      <p:cBhvr>
                                        <p:cTn id="4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3" dur="26">
                                          <p:stCondLst>
                                            <p:cond delay="650"/>
                                          </p:stCondLst>
                                        </p:cTn>
                                        <p:tgtEl>
                                          <p:spTgt spid="13"/>
                                        </p:tgtEl>
                                      </p:cBhvr>
                                      <p:to x="100000" y="60000"/>
                                    </p:animScale>
                                    <p:animScale>
                                      <p:cBhvr>
                                        <p:cTn id="54" dur="166" decel="50000">
                                          <p:stCondLst>
                                            <p:cond delay="676"/>
                                          </p:stCondLst>
                                        </p:cTn>
                                        <p:tgtEl>
                                          <p:spTgt spid="13"/>
                                        </p:tgtEl>
                                      </p:cBhvr>
                                      <p:to x="100000" y="100000"/>
                                    </p:animScale>
                                    <p:animScale>
                                      <p:cBhvr>
                                        <p:cTn id="55" dur="26">
                                          <p:stCondLst>
                                            <p:cond delay="1312"/>
                                          </p:stCondLst>
                                        </p:cTn>
                                        <p:tgtEl>
                                          <p:spTgt spid="13"/>
                                        </p:tgtEl>
                                      </p:cBhvr>
                                      <p:to x="100000" y="80000"/>
                                    </p:animScale>
                                    <p:animScale>
                                      <p:cBhvr>
                                        <p:cTn id="56" dur="166" decel="50000">
                                          <p:stCondLst>
                                            <p:cond delay="1338"/>
                                          </p:stCondLst>
                                        </p:cTn>
                                        <p:tgtEl>
                                          <p:spTgt spid="13"/>
                                        </p:tgtEl>
                                      </p:cBhvr>
                                      <p:to x="100000" y="100000"/>
                                    </p:animScale>
                                    <p:animScale>
                                      <p:cBhvr>
                                        <p:cTn id="57" dur="26">
                                          <p:stCondLst>
                                            <p:cond delay="1642"/>
                                          </p:stCondLst>
                                        </p:cTn>
                                        <p:tgtEl>
                                          <p:spTgt spid="13"/>
                                        </p:tgtEl>
                                      </p:cBhvr>
                                      <p:to x="100000" y="90000"/>
                                    </p:animScale>
                                    <p:animScale>
                                      <p:cBhvr>
                                        <p:cTn id="58" dur="166" decel="50000">
                                          <p:stCondLst>
                                            <p:cond delay="1668"/>
                                          </p:stCondLst>
                                        </p:cTn>
                                        <p:tgtEl>
                                          <p:spTgt spid="13"/>
                                        </p:tgtEl>
                                      </p:cBhvr>
                                      <p:to x="100000" y="100000"/>
                                    </p:animScale>
                                    <p:animScale>
                                      <p:cBhvr>
                                        <p:cTn id="59" dur="26">
                                          <p:stCondLst>
                                            <p:cond delay="1808"/>
                                          </p:stCondLst>
                                        </p:cTn>
                                        <p:tgtEl>
                                          <p:spTgt spid="13"/>
                                        </p:tgtEl>
                                      </p:cBhvr>
                                      <p:to x="100000" y="95000"/>
                                    </p:animScale>
                                    <p:animScale>
                                      <p:cBhvr>
                                        <p:cTn id="60" dur="166" decel="50000">
                                          <p:stCondLst>
                                            <p:cond delay="1834"/>
                                          </p:stCondLst>
                                        </p:cTn>
                                        <p:tgtEl>
                                          <p:spTgt spid="13"/>
                                        </p:tgtEl>
                                      </p:cBhvr>
                                      <p:to x="100000" y="100000"/>
                                    </p:animScale>
                                  </p:childTnLst>
                                </p:cTn>
                              </p:par>
                              <p:par>
                                <p:cTn id="61" presetID="26"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80">
                                          <p:stCondLst>
                                            <p:cond delay="0"/>
                                          </p:stCondLst>
                                        </p:cTn>
                                        <p:tgtEl>
                                          <p:spTgt spid="14"/>
                                        </p:tgtEl>
                                      </p:cBhvr>
                                    </p:animEffect>
                                    <p:anim calcmode="lin" valueType="num">
                                      <p:cBhvr>
                                        <p:cTn id="6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9" dur="26">
                                          <p:stCondLst>
                                            <p:cond delay="650"/>
                                          </p:stCondLst>
                                        </p:cTn>
                                        <p:tgtEl>
                                          <p:spTgt spid="14"/>
                                        </p:tgtEl>
                                      </p:cBhvr>
                                      <p:to x="100000" y="60000"/>
                                    </p:animScale>
                                    <p:animScale>
                                      <p:cBhvr>
                                        <p:cTn id="70" dur="166" decel="50000">
                                          <p:stCondLst>
                                            <p:cond delay="676"/>
                                          </p:stCondLst>
                                        </p:cTn>
                                        <p:tgtEl>
                                          <p:spTgt spid="14"/>
                                        </p:tgtEl>
                                      </p:cBhvr>
                                      <p:to x="100000" y="100000"/>
                                    </p:animScale>
                                    <p:animScale>
                                      <p:cBhvr>
                                        <p:cTn id="71" dur="26">
                                          <p:stCondLst>
                                            <p:cond delay="1312"/>
                                          </p:stCondLst>
                                        </p:cTn>
                                        <p:tgtEl>
                                          <p:spTgt spid="14"/>
                                        </p:tgtEl>
                                      </p:cBhvr>
                                      <p:to x="100000" y="80000"/>
                                    </p:animScale>
                                    <p:animScale>
                                      <p:cBhvr>
                                        <p:cTn id="72" dur="166" decel="50000">
                                          <p:stCondLst>
                                            <p:cond delay="1338"/>
                                          </p:stCondLst>
                                        </p:cTn>
                                        <p:tgtEl>
                                          <p:spTgt spid="14"/>
                                        </p:tgtEl>
                                      </p:cBhvr>
                                      <p:to x="100000" y="100000"/>
                                    </p:animScale>
                                    <p:animScale>
                                      <p:cBhvr>
                                        <p:cTn id="73" dur="26">
                                          <p:stCondLst>
                                            <p:cond delay="1642"/>
                                          </p:stCondLst>
                                        </p:cTn>
                                        <p:tgtEl>
                                          <p:spTgt spid="14"/>
                                        </p:tgtEl>
                                      </p:cBhvr>
                                      <p:to x="100000" y="90000"/>
                                    </p:animScale>
                                    <p:animScale>
                                      <p:cBhvr>
                                        <p:cTn id="74" dur="166" decel="50000">
                                          <p:stCondLst>
                                            <p:cond delay="1668"/>
                                          </p:stCondLst>
                                        </p:cTn>
                                        <p:tgtEl>
                                          <p:spTgt spid="14"/>
                                        </p:tgtEl>
                                      </p:cBhvr>
                                      <p:to x="100000" y="100000"/>
                                    </p:animScale>
                                    <p:animScale>
                                      <p:cBhvr>
                                        <p:cTn id="75" dur="26">
                                          <p:stCondLst>
                                            <p:cond delay="1808"/>
                                          </p:stCondLst>
                                        </p:cTn>
                                        <p:tgtEl>
                                          <p:spTgt spid="14"/>
                                        </p:tgtEl>
                                      </p:cBhvr>
                                      <p:to x="100000" y="95000"/>
                                    </p:animScale>
                                    <p:animScale>
                                      <p:cBhvr>
                                        <p:cTn id="76" dur="166" decel="50000">
                                          <p:stCondLst>
                                            <p:cond delay="1834"/>
                                          </p:stCondLst>
                                        </p:cTn>
                                        <p:tgtEl>
                                          <p:spTgt spid="14"/>
                                        </p:tgtEl>
                                      </p:cBhvr>
                                      <p:to x="100000" y="100000"/>
                                    </p:animScale>
                                  </p:childTnLst>
                                </p:cTn>
                              </p:par>
                              <p:par>
                                <p:cTn id="77" presetID="26" presetClass="entr" presetSubtype="0" fill="hold" nodeType="withEffect">
                                  <p:stCondLst>
                                    <p:cond delay="0"/>
                                  </p:stCondLst>
                                  <p:childTnLst>
                                    <p:set>
                                      <p:cBhvr>
                                        <p:cTn id="78" dur="1" fill="hold">
                                          <p:stCondLst>
                                            <p:cond delay="0"/>
                                          </p:stCondLst>
                                        </p:cTn>
                                        <p:tgtEl>
                                          <p:spTgt spid="15"/>
                                        </p:tgtEl>
                                        <p:attrNameLst>
                                          <p:attrName>style.visibility</p:attrName>
                                        </p:attrNameLst>
                                      </p:cBhvr>
                                      <p:to>
                                        <p:strVal val="visible"/>
                                      </p:to>
                                    </p:set>
                                    <p:animEffect transition="in" filter="wipe(down)">
                                      <p:cBhvr>
                                        <p:cTn id="79" dur="580">
                                          <p:stCondLst>
                                            <p:cond delay="0"/>
                                          </p:stCondLst>
                                        </p:cTn>
                                        <p:tgtEl>
                                          <p:spTgt spid="15"/>
                                        </p:tgtEl>
                                      </p:cBhvr>
                                    </p:animEffect>
                                    <p:anim calcmode="lin" valueType="num">
                                      <p:cBhvr>
                                        <p:cTn id="8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5" dur="26">
                                          <p:stCondLst>
                                            <p:cond delay="650"/>
                                          </p:stCondLst>
                                        </p:cTn>
                                        <p:tgtEl>
                                          <p:spTgt spid="15"/>
                                        </p:tgtEl>
                                      </p:cBhvr>
                                      <p:to x="100000" y="60000"/>
                                    </p:animScale>
                                    <p:animScale>
                                      <p:cBhvr>
                                        <p:cTn id="86" dur="166" decel="50000">
                                          <p:stCondLst>
                                            <p:cond delay="676"/>
                                          </p:stCondLst>
                                        </p:cTn>
                                        <p:tgtEl>
                                          <p:spTgt spid="15"/>
                                        </p:tgtEl>
                                      </p:cBhvr>
                                      <p:to x="100000" y="100000"/>
                                    </p:animScale>
                                    <p:animScale>
                                      <p:cBhvr>
                                        <p:cTn id="87" dur="26">
                                          <p:stCondLst>
                                            <p:cond delay="1312"/>
                                          </p:stCondLst>
                                        </p:cTn>
                                        <p:tgtEl>
                                          <p:spTgt spid="15"/>
                                        </p:tgtEl>
                                      </p:cBhvr>
                                      <p:to x="100000" y="80000"/>
                                    </p:animScale>
                                    <p:animScale>
                                      <p:cBhvr>
                                        <p:cTn id="88" dur="166" decel="50000">
                                          <p:stCondLst>
                                            <p:cond delay="1338"/>
                                          </p:stCondLst>
                                        </p:cTn>
                                        <p:tgtEl>
                                          <p:spTgt spid="15"/>
                                        </p:tgtEl>
                                      </p:cBhvr>
                                      <p:to x="100000" y="100000"/>
                                    </p:animScale>
                                    <p:animScale>
                                      <p:cBhvr>
                                        <p:cTn id="89" dur="26">
                                          <p:stCondLst>
                                            <p:cond delay="1642"/>
                                          </p:stCondLst>
                                        </p:cTn>
                                        <p:tgtEl>
                                          <p:spTgt spid="15"/>
                                        </p:tgtEl>
                                      </p:cBhvr>
                                      <p:to x="100000" y="90000"/>
                                    </p:animScale>
                                    <p:animScale>
                                      <p:cBhvr>
                                        <p:cTn id="90" dur="166" decel="50000">
                                          <p:stCondLst>
                                            <p:cond delay="1668"/>
                                          </p:stCondLst>
                                        </p:cTn>
                                        <p:tgtEl>
                                          <p:spTgt spid="15"/>
                                        </p:tgtEl>
                                      </p:cBhvr>
                                      <p:to x="100000" y="100000"/>
                                    </p:animScale>
                                    <p:animScale>
                                      <p:cBhvr>
                                        <p:cTn id="91" dur="26">
                                          <p:stCondLst>
                                            <p:cond delay="1808"/>
                                          </p:stCondLst>
                                        </p:cTn>
                                        <p:tgtEl>
                                          <p:spTgt spid="15"/>
                                        </p:tgtEl>
                                      </p:cBhvr>
                                      <p:to x="100000" y="95000"/>
                                    </p:animScale>
                                    <p:animScale>
                                      <p:cBhvr>
                                        <p:cTn id="92" dur="166" decel="50000">
                                          <p:stCondLst>
                                            <p:cond delay="1834"/>
                                          </p:stCondLst>
                                        </p:cTn>
                                        <p:tgtEl>
                                          <p:spTgt spid="15"/>
                                        </p:tgtEl>
                                      </p:cBhvr>
                                      <p:to x="100000" y="100000"/>
                                    </p:animScale>
                                  </p:childTnLst>
                                </p:cTn>
                              </p:par>
                              <p:par>
                                <p:cTn id="93" presetID="26" presetClass="entr" presetSubtype="0" fill="hold" nodeType="with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wipe(down)">
                                      <p:cBhvr>
                                        <p:cTn id="95" dur="580">
                                          <p:stCondLst>
                                            <p:cond delay="0"/>
                                          </p:stCondLst>
                                        </p:cTn>
                                        <p:tgtEl>
                                          <p:spTgt spid="19"/>
                                        </p:tgtEl>
                                      </p:cBhvr>
                                    </p:animEffect>
                                    <p:anim calcmode="lin" valueType="num">
                                      <p:cBhvr>
                                        <p:cTn id="9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01" dur="26">
                                          <p:stCondLst>
                                            <p:cond delay="650"/>
                                          </p:stCondLst>
                                        </p:cTn>
                                        <p:tgtEl>
                                          <p:spTgt spid="19"/>
                                        </p:tgtEl>
                                      </p:cBhvr>
                                      <p:to x="100000" y="60000"/>
                                    </p:animScale>
                                    <p:animScale>
                                      <p:cBhvr>
                                        <p:cTn id="102" dur="166" decel="50000">
                                          <p:stCondLst>
                                            <p:cond delay="676"/>
                                          </p:stCondLst>
                                        </p:cTn>
                                        <p:tgtEl>
                                          <p:spTgt spid="19"/>
                                        </p:tgtEl>
                                      </p:cBhvr>
                                      <p:to x="100000" y="100000"/>
                                    </p:animScale>
                                    <p:animScale>
                                      <p:cBhvr>
                                        <p:cTn id="103" dur="26">
                                          <p:stCondLst>
                                            <p:cond delay="1312"/>
                                          </p:stCondLst>
                                        </p:cTn>
                                        <p:tgtEl>
                                          <p:spTgt spid="19"/>
                                        </p:tgtEl>
                                      </p:cBhvr>
                                      <p:to x="100000" y="80000"/>
                                    </p:animScale>
                                    <p:animScale>
                                      <p:cBhvr>
                                        <p:cTn id="104" dur="166" decel="50000">
                                          <p:stCondLst>
                                            <p:cond delay="1338"/>
                                          </p:stCondLst>
                                        </p:cTn>
                                        <p:tgtEl>
                                          <p:spTgt spid="19"/>
                                        </p:tgtEl>
                                      </p:cBhvr>
                                      <p:to x="100000" y="100000"/>
                                    </p:animScale>
                                    <p:animScale>
                                      <p:cBhvr>
                                        <p:cTn id="105" dur="26">
                                          <p:stCondLst>
                                            <p:cond delay="1642"/>
                                          </p:stCondLst>
                                        </p:cTn>
                                        <p:tgtEl>
                                          <p:spTgt spid="19"/>
                                        </p:tgtEl>
                                      </p:cBhvr>
                                      <p:to x="100000" y="90000"/>
                                    </p:animScale>
                                    <p:animScale>
                                      <p:cBhvr>
                                        <p:cTn id="106" dur="166" decel="50000">
                                          <p:stCondLst>
                                            <p:cond delay="1668"/>
                                          </p:stCondLst>
                                        </p:cTn>
                                        <p:tgtEl>
                                          <p:spTgt spid="19"/>
                                        </p:tgtEl>
                                      </p:cBhvr>
                                      <p:to x="100000" y="100000"/>
                                    </p:animScale>
                                    <p:animScale>
                                      <p:cBhvr>
                                        <p:cTn id="107" dur="26">
                                          <p:stCondLst>
                                            <p:cond delay="1808"/>
                                          </p:stCondLst>
                                        </p:cTn>
                                        <p:tgtEl>
                                          <p:spTgt spid="19"/>
                                        </p:tgtEl>
                                      </p:cBhvr>
                                      <p:to x="100000" y="95000"/>
                                    </p:animScale>
                                    <p:animScale>
                                      <p:cBhvr>
                                        <p:cTn id="108" dur="166" decel="50000">
                                          <p:stCondLst>
                                            <p:cond delay="1834"/>
                                          </p:stCondLst>
                                        </p:cTn>
                                        <p:tgtEl>
                                          <p:spTgt spid="19"/>
                                        </p:tgtEl>
                                      </p:cBhvr>
                                      <p:to x="100000" y="100000"/>
                                    </p:animScale>
                                  </p:childTnLst>
                                </p:cTn>
                              </p:par>
                              <p:par>
                                <p:cTn id="109" presetID="26" presetClass="entr" presetSubtype="0" fill="hold" grpId="0" nodeType="withEffect">
                                  <p:stCondLst>
                                    <p:cond delay="0"/>
                                  </p:stCondLst>
                                  <p:childTnLst>
                                    <p:set>
                                      <p:cBhvr>
                                        <p:cTn id="110" dur="1" fill="hold">
                                          <p:stCondLst>
                                            <p:cond delay="0"/>
                                          </p:stCondLst>
                                        </p:cTn>
                                        <p:tgtEl>
                                          <p:spTgt spid="3"/>
                                        </p:tgtEl>
                                        <p:attrNameLst>
                                          <p:attrName>style.visibility</p:attrName>
                                        </p:attrNameLst>
                                      </p:cBhvr>
                                      <p:to>
                                        <p:strVal val="visible"/>
                                      </p:to>
                                    </p:set>
                                    <p:animEffect transition="in" filter="wipe(down)">
                                      <p:cBhvr>
                                        <p:cTn id="111" dur="580">
                                          <p:stCondLst>
                                            <p:cond delay="0"/>
                                          </p:stCondLst>
                                        </p:cTn>
                                        <p:tgtEl>
                                          <p:spTgt spid="3"/>
                                        </p:tgtEl>
                                      </p:cBhvr>
                                    </p:animEffect>
                                    <p:anim calcmode="lin" valueType="num">
                                      <p:cBhvr>
                                        <p:cTn id="11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7" dur="26">
                                          <p:stCondLst>
                                            <p:cond delay="650"/>
                                          </p:stCondLst>
                                        </p:cTn>
                                        <p:tgtEl>
                                          <p:spTgt spid="3"/>
                                        </p:tgtEl>
                                      </p:cBhvr>
                                      <p:to x="100000" y="60000"/>
                                    </p:animScale>
                                    <p:animScale>
                                      <p:cBhvr>
                                        <p:cTn id="118" dur="166" decel="50000">
                                          <p:stCondLst>
                                            <p:cond delay="676"/>
                                          </p:stCondLst>
                                        </p:cTn>
                                        <p:tgtEl>
                                          <p:spTgt spid="3"/>
                                        </p:tgtEl>
                                      </p:cBhvr>
                                      <p:to x="100000" y="100000"/>
                                    </p:animScale>
                                    <p:animScale>
                                      <p:cBhvr>
                                        <p:cTn id="119" dur="26">
                                          <p:stCondLst>
                                            <p:cond delay="1312"/>
                                          </p:stCondLst>
                                        </p:cTn>
                                        <p:tgtEl>
                                          <p:spTgt spid="3"/>
                                        </p:tgtEl>
                                      </p:cBhvr>
                                      <p:to x="100000" y="80000"/>
                                    </p:animScale>
                                    <p:animScale>
                                      <p:cBhvr>
                                        <p:cTn id="120" dur="166" decel="50000">
                                          <p:stCondLst>
                                            <p:cond delay="1338"/>
                                          </p:stCondLst>
                                        </p:cTn>
                                        <p:tgtEl>
                                          <p:spTgt spid="3"/>
                                        </p:tgtEl>
                                      </p:cBhvr>
                                      <p:to x="100000" y="100000"/>
                                    </p:animScale>
                                    <p:animScale>
                                      <p:cBhvr>
                                        <p:cTn id="121" dur="26">
                                          <p:stCondLst>
                                            <p:cond delay="1642"/>
                                          </p:stCondLst>
                                        </p:cTn>
                                        <p:tgtEl>
                                          <p:spTgt spid="3"/>
                                        </p:tgtEl>
                                      </p:cBhvr>
                                      <p:to x="100000" y="90000"/>
                                    </p:animScale>
                                    <p:animScale>
                                      <p:cBhvr>
                                        <p:cTn id="122" dur="166" decel="50000">
                                          <p:stCondLst>
                                            <p:cond delay="1668"/>
                                          </p:stCondLst>
                                        </p:cTn>
                                        <p:tgtEl>
                                          <p:spTgt spid="3"/>
                                        </p:tgtEl>
                                      </p:cBhvr>
                                      <p:to x="100000" y="100000"/>
                                    </p:animScale>
                                    <p:animScale>
                                      <p:cBhvr>
                                        <p:cTn id="123" dur="26">
                                          <p:stCondLst>
                                            <p:cond delay="1808"/>
                                          </p:stCondLst>
                                        </p:cTn>
                                        <p:tgtEl>
                                          <p:spTgt spid="3"/>
                                        </p:tgtEl>
                                      </p:cBhvr>
                                      <p:to x="100000" y="95000"/>
                                    </p:animScale>
                                    <p:animScale>
                                      <p:cBhvr>
                                        <p:cTn id="124" dur="166" decel="50000">
                                          <p:stCondLst>
                                            <p:cond delay="1834"/>
                                          </p:stCondLst>
                                        </p:cTn>
                                        <p:tgtEl>
                                          <p:spTgt spid="3"/>
                                        </p:tgtEl>
                                      </p:cBhvr>
                                      <p:to x="100000" y="100000"/>
                                    </p:animScale>
                                  </p:childTnLst>
                                </p:cTn>
                              </p:par>
                              <p:par>
                                <p:cTn id="125" presetID="26" presetClass="entr" presetSubtype="0" fill="hold" grpId="0" nodeType="withEffect">
                                  <p:stCondLst>
                                    <p:cond delay="0"/>
                                  </p:stCondLst>
                                  <p:childTnLst>
                                    <p:set>
                                      <p:cBhvr>
                                        <p:cTn id="126" dur="1" fill="hold">
                                          <p:stCondLst>
                                            <p:cond delay="0"/>
                                          </p:stCondLst>
                                        </p:cTn>
                                        <p:tgtEl>
                                          <p:spTgt spid="29"/>
                                        </p:tgtEl>
                                        <p:attrNameLst>
                                          <p:attrName>style.visibility</p:attrName>
                                        </p:attrNameLst>
                                      </p:cBhvr>
                                      <p:to>
                                        <p:strVal val="visible"/>
                                      </p:to>
                                    </p:set>
                                    <p:animEffect transition="in" filter="wipe(down)">
                                      <p:cBhvr>
                                        <p:cTn id="127" dur="580">
                                          <p:stCondLst>
                                            <p:cond delay="0"/>
                                          </p:stCondLst>
                                        </p:cTn>
                                        <p:tgtEl>
                                          <p:spTgt spid="29"/>
                                        </p:tgtEl>
                                      </p:cBhvr>
                                    </p:animEffect>
                                    <p:anim calcmode="lin" valueType="num">
                                      <p:cBhvr>
                                        <p:cTn id="12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3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3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3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3" dur="26">
                                          <p:stCondLst>
                                            <p:cond delay="650"/>
                                          </p:stCondLst>
                                        </p:cTn>
                                        <p:tgtEl>
                                          <p:spTgt spid="29"/>
                                        </p:tgtEl>
                                      </p:cBhvr>
                                      <p:to x="100000" y="60000"/>
                                    </p:animScale>
                                    <p:animScale>
                                      <p:cBhvr>
                                        <p:cTn id="134" dur="166" decel="50000">
                                          <p:stCondLst>
                                            <p:cond delay="676"/>
                                          </p:stCondLst>
                                        </p:cTn>
                                        <p:tgtEl>
                                          <p:spTgt spid="29"/>
                                        </p:tgtEl>
                                      </p:cBhvr>
                                      <p:to x="100000" y="100000"/>
                                    </p:animScale>
                                    <p:animScale>
                                      <p:cBhvr>
                                        <p:cTn id="135" dur="26">
                                          <p:stCondLst>
                                            <p:cond delay="1312"/>
                                          </p:stCondLst>
                                        </p:cTn>
                                        <p:tgtEl>
                                          <p:spTgt spid="29"/>
                                        </p:tgtEl>
                                      </p:cBhvr>
                                      <p:to x="100000" y="80000"/>
                                    </p:animScale>
                                    <p:animScale>
                                      <p:cBhvr>
                                        <p:cTn id="136" dur="166" decel="50000">
                                          <p:stCondLst>
                                            <p:cond delay="1338"/>
                                          </p:stCondLst>
                                        </p:cTn>
                                        <p:tgtEl>
                                          <p:spTgt spid="29"/>
                                        </p:tgtEl>
                                      </p:cBhvr>
                                      <p:to x="100000" y="100000"/>
                                    </p:animScale>
                                    <p:animScale>
                                      <p:cBhvr>
                                        <p:cTn id="137" dur="26">
                                          <p:stCondLst>
                                            <p:cond delay="1642"/>
                                          </p:stCondLst>
                                        </p:cTn>
                                        <p:tgtEl>
                                          <p:spTgt spid="29"/>
                                        </p:tgtEl>
                                      </p:cBhvr>
                                      <p:to x="100000" y="90000"/>
                                    </p:animScale>
                                    <p:animScale>
                                      <p:cBhvr>
                                        <p:cTn id="138" dur="166" decel="50000">
                                          <p:stCondLst>
                                            <p:cond delay="1668"/>
                                          </p:stCondLst>
                                        </p:cTn>
                                        <p:tgtEl>
                                          <p:spTgt spid="29"/>
                                        </p:tgtEl>
                                      </p:cBhvr>
                                      <p:to x="100000" y="100000"/>
                                    </p:animScale>
                                    <p:animScale>
                                      <p:cBhvr>
                                        <p:cTn id="139" dur="26">
                                          <p:stCondLst>
                                            <p:cond delay="1808"/>
                                          </p:stCondLst>
                                        </p:cTn>
                                        <p:tgtEl>
                                          <p:spTgt spid="29"/>
                                        </p:tgtEl>
                                      </p:cBhvr>
                                      <p:to x="100000" y="95000"/>
                                    </p:animScale>
                                    <p:animScale>
                                      <p:cBhvr>
                                        <p:cTn id="140" dur="166" decel="50000">
                                          <p:stCondLst>
                                            <p:cond delay="1834"/>
                                          </p:stCondLst>
                                        </p:cTn>
                                        <p:tgtEl>
                                          <p:spTgt spid="29"/>
                                        </p:tgtEl>
                                      </p:cBhvr>
                                      <p:to x="100000" y="100000"/>
                                    </p:animScale>
                                  </p:childTnLst>
                                </p:cTn>
                              </p:par>
                              <p:par>
                                <p:cTn id="141" presetID="26" presetClass="entr" presetSubtype="0" fill="hold" grpId="0" nodeType="withEffect">
                                  <p:stCondLst>
                                    <p:cond delay="0"/>
                                  </p:stCondLst>
                                  <p:childTnLst>
                                    <p:set>
                                      <p:cBhvr>
                                        <p:cTn id="142" dur="1" fill="hold">
                                          <p:stCondLst>
                                            <p:cond delay="0"/>
                                          </p:stCondLst>
                                        </p:cTn>
                                        <p:tgtEl>
                                          <p:spTgt spid="30"/>
                                        </p:tgtEl>
                                        <p:attrNameLst>
                                          <p:attrName>style.visibility</p:attrName>
                                        </p:attrNameLst>
                                      </p:cBhvr>
                                      <p:to>
                                        <p:strVal val="visible"/>
                                      </p:to>
                                    </p:set>
                                    <p:animEffect transition="in" filter="wipe(down)">
                                      <p:cBhvr>
                                        <p:cTn id="143" dur="580">
                                          <p:stCondLst>
                                            <p:cond delay="0"/>
                                          </p:stCondLst>
                                        </p:cTn>
                                        <p:tgtEl>
                                          <p:spTgt spid="30"/>
                                        </p:tgtEl>
                                      </p:cBhvr>
                                    </p:animEffect>
                                    <p:anim calcmode="lin" valueType="num">
                                      <p:cBhvr>
                                        <p:cTn id="14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9" dur="26">
                                          <p:stCondLst>
                                            <p:cond delay="650"/>
                                          </p:stCondLst>
                                        </p:cTn>
                                        <p:tgtEl>
                                          <p:spTgt spid="30"/>
                                        </p:tgtEl>
                                      </p:cBhvr>
                                      <p:to x="100000" y="60000"/>
                                    </p:animScale>
                                    <p:animScale>
                                      <p:cBhvr>
                                        <p:cTn id="150" dur="166" decel="50000">
                                          <p:stCondLst>
                                            <p:cond delay="676"/>
                                          </p:stCondLst>
                                        </p:cTn>
                                        <p:tgtEl>
                                          <p:spTgt spid="30"/>
                                        </p:tgtEl>
                                      </p:cBhvr>
                                      <p:to x="100000" y="100000"/>
                                    </p:animScale>
                                    <p:animScale>
                                      <p:cBhvr>
                                        <p:cTn id="151" dur="26">
                                          <p:stCondLst>
                                            <p:cond delay="1312"/>
                                          </p:stCondLst>
                                        </p:cTn>
                                        <p:tgtEl>
                                          <p:spTgt spid="30"/>
                                        </p:tgtEl>
                                      </p:cBhvr>
                                      <p:to x="100000" y="80000"/>
                                    </p:animScale>
                                    <p:animScale>
                                      <p:cBhvr>
                                        <p:cTn id="152" dur="166" decel="50000">
                                          <p:stCondLst>
                                            <p:cond delay="1338"/>
                                          </p:stCondLst>
                                        </p:cTn>
                                        <p:tgtEl>
                                          <p:spTgt spid="30"/>
                                        </p:tgtEl>
                                      </p:cBhvr>
                                      <p:to x="100000" y="100000"/>
                                    </p:animScale>
                                    <p:animScale>
                                      <p:cBhvr>
                                        <p:cTn id="153" dur="26">
                                          <p:stCondLst>
                                            <p:cond delay="1642"/>
                                          </p:stCondLst>
                                        </p:cTn>
                                        <p:tgtEl>
                                          <p:spTgt spid="30"/>
                                        </p:tgtEl>
                                      </p:cBhvr>
                                      <p:to x="100000" y="90000"/>
                                    </p:animScale>
                                    <p:animScale>
                                      <p:cBhvr>
                                        <p:cTn id="154" dur="166" decel="50000">
                                          <p:stCondLst>
                                            <p:cond delay="1668"/>
                                          </p:stCondLst>
                                        </p:cTn>
                                        <p:tgtEl>
                                          <p:spTgt spid="30"/>
                                        </p:tgtEl>
                                      </p:cBhvr>
                                      <p:to x="100000" y="100000"/>
                                    </p:animScale>
                                    <p:animScale>
                                      <p:cBhvr>
                                        <p:cTn id="155" dur="26">
                                          <p:stCondLst>
                                            <p:cond delay="1808"/>
                                          </p:stCondLst>
                                        </p:cTn>
                                        <p:tgtEl>
                                          <p:spTgt spid="30"/>
                                        </p:tgtEl>
                                      </p:cBhvr>
                                      <p:to x="100000" y="95000"/>
                                    </p:animScale>
                                    <p:animScale>
                                      <p:cBhvr>
                                        <p:cTn id="156" dur="166" decel="50000">
                                          <p:stCondLst>
                                            <p:cond delay="1834"/>
                                          </p:stCondLst>
                                        </p:cTn>
                                        <p:tgtEl>
                                          <p:spTgt spid="30"/>
                                        </p:tgtEl>
                                      </p:cBhvr>
                                      <p:to x="100000" y="100000"/>
                                    </p:animScale>
                                  </p:childTnLst>
                                </p:cTn>
                              </p:par>
                              <p:par>
                                <p:cTn id="157" presetID="26" presetClass="entr" presetSubtype="0" fill="hold" grpId="0" nodeType="withEffect">
                                  <p:stCondLst>
                                    <p:cond delay="0"/>
                                  </p:stCondLst>
                                  <p:childTnLst>
                                    <p:set>
                                      <p:cBhvr>
                                        <p:cTn id="158" dur="1" fill="hold">
                                          <p:stCondLst>
                                            <p:cond delay="0"/>
                                          </p:stCondLst>
                                        </p:cTn>
                                        <p:tgtEl>
                                          <p:spTgt spid="4"/>
                                        </p:tgtEl>
                                        <p:attrNameLst>
                                          <p:attrName>style.visibility</p:attrName>
                                        </p:attrNameLst>
                                      </p:cBhvr>
                                      <p:to>
                                        <p:strVal val="visible"/>
                                      </p:to>
                                    </p:set>
                                    <p:animEffect transition="in" filter="wipe(down)">
                                      <p:cBhvr>
                                        <p:cTn id="159" dur="580">
                                          <p:stCondLst>
                                            <p:cond delay="0"/>
                                          </p:stCondLst>
                                        </p:cTn>
                                        <p:tgtEl>
                                          <p:spTgt spid="4"/>
                                        </p:tgtEl>
                                      </p:cBhvr>
                                    </p:animEffect>
                                    <p:anim calcmode="lin" valueType="num">
                                      <p:cBhvr>
                                        <p:cTn id="16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6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5" dur="26">
                                          <p:stCondLst>
                                            <p:cond delay="650"/>
                                          </p:stCondLst>
                                        </p:cTn>
                                        <p:tgtEl>
                                          <p:spTgt spid="4"/>
                                        </p:tgtEl>
                                      </p:cBhvr>
                                      <p:to x="100000" y="60000"/>
                                    </p:animScale>
                                    <p:animScale>
                                      <p:cBhvr>
                                        <p:cTn id="166" dur="166" decel="50000">
                                          <p:stCondLst>
                                            <p:cond delay="676"/>
                                          </p:stCondLst>
                                        </p:cTn>
                                        <p:tgtEl>
                                          <p:spTgt spid="4"/>
                                        </p:tgtEl>
                                      </p:cBhvr>
                                      <p:to x="100000" y="100000"/>
                                    </p:animScale>
                                    <p:animScale>
                                      <p:cBhvr>
                                        <p:cTn id="167" dur="26">
                                          <p:stCondLst>
                                            <p:cond delay="1312"/>
                                          </p:stCondLst>
                                        </p:cTn>
                                        <p:tgtEl>
                                          <p:spTgt spid="4"/>
                                        </p:tgtEl>
                                      </p:cBhvr>
                                      <p:to x="100000" y="80000"/>
                                    </p:animScale>
                                    <p:animScale>
                                      <p:cBhvr>
                                        <p:cTn id="168" dur="166" decel="50000">
                                          <p:stCondLst>
                                            <p:cond delay="1338"/>
                                          </p:stCondLst>
                                        </p:cTn>
                                        <p:tgtEl>
                                          <p:spTgt spid="4"/>
                                        </p:tgtEl>
                                      </p:cBhvr>
                                      <p:to x="100000" y="100000"/>
                                    </p:animScale>
                                    <p:animScale>
                                      <p:cBhvr>
                                        <p:cTn id="169" dur="26">
                                          <p:stCondLst>
                                            <p:cond delay="1642"/>
                                          </p:stCondLst>
                                        </p:cTn>
                                        <p:tgtEl>
                                          <p:spTgt spid="4"/>
                                        </p:tgtEl>
                                      </p:cBhvr>
                                      <p:to x="100000" y="90000"/>
                                    </p:animScale>
                                    <p:animScale>
                                      <p:cBhvr>
                                        <p:cTn id="170" dur="166" decel="50000">
                                          <p:stCondLst>
                                            <p:cond delay="1668"/>
                                          </p:stCondLst>
                                        </p:cTn>
                                        <p:tgtEl>
                                          <p:spTgt spid="4"/>
                                        </p:tgtEl>
                                      </p:cBhvr>
                                      <p:to x="100000" y="100000"/>
                                    </p:animScale>
                                    <p:animScale>
                                      <p:cBhvr>
                                        <p:cTn id="171" dur="26">
                                          <p:stCondLst>
                                            <p:cond delay="1808"/>
                                          </p:stCondLst>
                                        </p:cTn>
                                        <p:tgtEl>
                                          <p:spTgt spid="4"/>
                                        </p:tgtEl>
                                      </p:cBhvr>
                                      <p:to x="100000" y="95000"/>
                                    </p:animScale>
                                    <p:animScale>
                                      <p:cBhvr>
                                        <p:cTn id="172" dur="166" decel="50000">
                                          <p:stCondLst>
                                            <p:cond delay="1834"/>
                                          </p:stCondLst>
                                        </p:cTn>
                                        <p:tgtEl>
                                          <p:spTgt spid="4"/>
                                        </p:tgtEl>
                                      </p:cBhvr>
                                      <p:to x="100000" y="100000"/>
                                    </p:animScale>
                                  </p:childTnLst>
                                </p:cTn>
                              </p:par>
                              <p:par>
                                <p:cTn id="173" presetID="26" presetClass="entr" presetSubtype="0" fill="hold" grpId="0" nodeType="withEffect">
                                  <p:stCondLst>
                                    <p:cond delay="0"/>
                                  </p:stCondLst>
                                  <p:childTnLst>
                                    <p:set>
                                      <p:cBhvr>
                                        <p:cTn id="174" dur="1" fill="hold">
                                          <p:stCondLst>
                                            <p:cond delay="0"/>
                                          </p:stCondLst>
                                        </p:cTn>
                                        <p:tgtEl>
                                          <p:spTgt spid="31"/>
                                        </p:tgtEl>
                                        <p:attrNameLst>
                                          <p:attrName>style.visibility</p:attrName>
                                        </p:attrNameLst>
                                      </p:cBhvr>
                                      <p:to>
                                        <p:strVal val="visible"/>
                                      </p:to>
                                    </p:set>
                                    <p:animEffect transition="in" filter="wipe(down)">
                                      <p:cBhvr>
                                        <p:cTn id="175" dur="580">
                                          <p:stCondLst>
                                            <p:cond delay="0"/>
                                          </p:stCondLst>
                                        </p:cTn>
                                        <p:tgtEl>
                                          <p:spTgt spid="31"/>
                                        </p:tgtEl>
                                      </p:cBhvr>
                                    </p:animEffect>
                                    <p:anim calcmode="lin" valueType="num">
                                      <p:cBhvr>
                                        <p:cTn id="1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81" dur="26">
                                          <p:stCondLst>
                                            <p:cond delay="650"/>
                                          </p:stCondLst>
                                        </p:cTn>
                                        <p:tgtEl>
                                          <p:spTgt spid="31"/>
                                        </p:tgtEl>
                                      </p:cBhvr>
                                      <p:to x="100000" y="60000"/>
                                    </p:animScale>
                                    <p:animScale>
                                      <p:cBhvr>
                                        <p:cTn id="182" dur="166" decel="50000">
                                          <p:stCondLst>
                                            <p:cond delay="676"/>
                                          </p:stCondLst>
                                        </p:cTn>
                                        <p:tgtEl>
                                          <p:spTgt spid="31"/>
                                        </p:tgtEl>
                                      </p:cBhvr>
                                      <p:to x="100000" y="100000"/>
                                    </p:animScale>
                                    <p:animScale>
                                      <p:cBhvr>
                                        <p:cTn id="183" dur="26">
                                          <p:stCondLst>
                                            <p:cond delay="1312"/>
                                          </p:stCondLst>
                                        </p:cTn>
                                        <p:tgtEl>
                                          <p:spTgt spid="31"/>
                                        </p:tgtEl>
                                      </p:cBhvr>
                                      <p:to x="100000" y="80000"/>
                                    </p:animScale>
                                    <p:animScale>
                                      <p:cBhvr>
                                        <p:cTn id="184" dur="166" decel="50000">
                                          <p:stCondLst>
                                            <p:cond delay="1338"/>
                                          </p:stCondLst>
                                        </p:cTn>
                                        <p:tgtEl>
                                          <p:spTgt spid="31"/>
                                        </p:tgtEl>
                                      </p:cBhvr>
                                      <p:to x="100000" y="100000"/>
                                    </p:animScale>
                                    <p:animScale>
                                      <p:cBhvr>
                                        <p:cTn id="185" dur="26">
                                          <p:stCondLst>
                                            <p:cond delay="1642"/>
                                          </p:stCondLst>
                                        </p:cTn>
                                        <p:tgtEl>
                                          <p:spTgt spid="31"/>
                                        </p:tgtEl>
                                      </p:cBhvr>
                                      <p:to x="100000" y="90000"/>
                                    </p:animScale>
                                    <p:animScale>
                                      <p:cBhvr>
                                        <p:cTn id="186" dur="166" decel="50000">
                                          <p:stCondLst>
                                            <p:cond delay="1668"/>
                                          </p:stCondLst>
                                        </p:cTn>
                                        <p:tgtEl>
                                          <p:spTgt spid="31"/>
                                        </p:tgtEl>
                                      </p:cBhvr>
                                      <p:to x="100000" y="100000"/>
                                    </p:animScale>
                                    <p:animScale>
                                      <p:cBhvr>
                                        <p:cTn id="187" dur="26">
                                          <p:stCondLst>
                                            <p:cond delay="1808"/>
                                          </p:stCondLst>
                                        </p:cTn>
                                        <p:tgtEl>
                                          <p:spTgt spid="31"/>
                                        </p:tgtEl>
                                      </p:cBhvr>
                                      <p:to x="100000" y="95000"/>
                                    </p:animScale>
                                    <p:animScale>
                                      <p:cBhvr>
                                        <p:cTn id="188" dur="166" decel="50000">
                                          <p:stCondLst>
                                            <p:cond delay="1834"/>
                                          </p:stCondLst>
                                        </p:cTn>
                                        <p:tgtEl>
                                          <p:spTgt spid="31"/>
                                        </p:tgtEl>
                                      </p:cBhvr>
                                      <p:to x="100000" y="100000"/>
                                    </p:animScale>
                                  </p:childTnLst>
                                </p:cTn>
                              </p:par>
                              <p:par>
                                <p:cTn id="189" presetID="26" presetClass="entr" presetSubtype="0" fill="hold" grpId="0" nodeType="withEffect">
                                  <p:stCondLst>
                                    <p:cond delay="0"/>
                                  </p:stCondLst>
                                  <p:childTnLst>
                                    <p:set>
                                      <p:cBhvr>
                                        <p:cTn id="190" dur="1" fill="hold">
                                          <p:stCondLst>
                                            <p:cond delay="0"/>
                                          </p:stCondLst>
                                        </p:cTn>
                                        <p:tgtEl>
                                          <p:spTgt spid="32"/>
                                        </p:tgtEl>
                                        <p:attrNameLst>
                                          <p:attrName>style.visibility</p:attrName>
                                        </p:attrNameLst>
                                      </p:cBhvr>
                                      <p:to>
                                        <p:strVal val="visible"/>
                                      </p:to>
                                    </p:set>
                                    <p:animEffect transition="in" filter="wipe(down)">
                                      <p:cBhvr>
                                        <p:cTn id="191" dur="580">
                                          <p:stCondLst>
                                            <p:cond delay="0"/>
                                          </p:stCondLst>
                                        </p:cTn>
                                        <p:tgtEl>
                                          <p:spTgt spid="32"/>
                                        </p:tgtEl>
                                      </p:cBhvr>
                                    </p:animEffect>
                                    <p:anim calcmode="lin" valueType="num">
                                      <p:cBhvr>
                                        <p:cTn id="192"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3"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4"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5"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6"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7" dur="26">
                                          <p:stCondLst>
                                            <p:cond delay="650"/>
                                          </p:stCondLst>
                                        </p:cTn>
                                        <p:tgtEl>
                                          <p:spTgt spid="32"/>
                                        </p:tgtEl>
                                      </p:cBhvr>
                                      <p:to x="100000" y="60000"/>
                                    </p:animScale>
                                    <p:animScale>
                                      <p:cBhvr>
                                        <p:cTn id="198" dur="166" decel="50000">
                                          <p:stCondLst>
                                            <p:cond delay="676"/>
                                          </p:stCondLst>
                                        </p:cTn>
                                        <p:tgtEl>
                                          <p:spTgt spid="32"/>
                                        </p:tgtEl>
                                      </p:cBhvr>
                                      <p:to x="100000" y="100000"/>
                                    </p:animScale>
                                    <p:animScale>
                                      <p:cBhvr>
                                        <p:cTn id="199" dur="26">
                                          <p:stCondLst>
                                            <p:cond delay="1312"/>
                                          </p:stCondLst>
                                        </p:cTn>
                                        <p:tgtEl>
                                          <p:spTgt spid="32"/>
                                        </p:tgtEl>
                                      </p:cBhvr>
                                      <p:to x="100000" y="80000"/>
                                    </p:animScale>
                                    <p:animScale>
                                      <p:cBhvr>
                                        <p:cTn id="200" dur="166" decel="50000">
                                          <p:stCondLst>
                                            <p:cond delay="1338"/>
                                          </p:stCondLst>
                                        </p:cTn>
                                        <p:tgtEl>
                                          <p:spTgt spid="32"/>
                                        </p:tgtEl>
                                      </p:cBhvr>
                                      <p:to x="100000" y="100000"/>
                                    </p:animScale>
                                    <p:animScale>
                                      <p:cBhvr>
                                        <p:cTn id="201" dur="26">
                                          <p:stCondLst>
                                            <p:cond delay="1642"/>
                                          </p:stCondLst>
                                        </p:cTn>
                                        <p:tgtEl>
                                          <p:spTgt spid="32"/>
                                        </p:tgtEl>
                                      </p:cBhvr>
                                      <p:to x="100000" y="90000"/>
                                    </p:animScale>
                                    <p:animScale>
                                      <p:cBhvr>
                                        <p:cTn id="202" dur="166" decel="50000">
                                          <p:stCondLst>
                                            <p:cond delay="1668"/>
                                          </p:stCondLst>
                                        </p:cTn>
                                        <p:tgtEl>
                                          <p:spTgt spid="32"/>
                                        </p:tgtEl>
                                      </p:cBhvr>
                                      <p:to x="100000" y="100000"/>
                                    </p:animScale>
                                    <p:animScale>
                                      <p:cBhvr>
                                        <p:cTn id="203" dur="26">
                                          <p:stCondLst>
                                            <p:cond delay="1808"/>
                                          </p:stCondLst>
                                        </p:cTn>
                                        <p:tgtEl>
                                          <p:spTgt spid="32"/>
                                        </p:tgtEl>
                                      </p:cBhvr>
                                      <p:to x="100000" y="95000"/>
                                    </p:animScale>
                                    <p:animScale>
                                      <p:cBhvr>
                                        <p:cTn id="204"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 grpId="0"/>
      <p:bldP spid="29" grpId="0"/>
      <p:bldP spid="30" grpId="0"/>
      <p:bldP spid="4" grpId="0"/>
      <p:bldP spid="31"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3412" y="123478"/>
            <a:ext cx="9144000" cy="4774393"/>
          </a:xfrm>
          <a:prstGeom prst="rect">
            <a:avLst/>
          </a:prstGeom>
          <a:ln w="88900" cap="sq" cmpd="thickThin">
            <a:solidFill>
              <a:srgbClr val="000000"/>
            </a:solidFill>
            <a:prstDash val="solid"/>
            <a:miter lim="800000"/>
          </a:ln>
          <a:effectLst>
            <a:innerShdw blurRad="76200">
              <a:srgbClr val="000000"/>
            </a:innerShdw>
          </a:effectLst>
        </p:spPr>
      </p:pic>
      <p:sp>
        <p:nvSpPr>
          <p:cNvPr id="30" name="Rectangle 29"/>
          <p:cNvSpPr/>
          <p:nvPr/>
        </p:nvSpPr>
        <p:spPr>
          <a:xfrm>
            <a:off x="541354" y="440454"/>
            <a:ext cx="8026004" cy="4264819"/>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400">
              <a:solidFill>
                <a:srgbClr val="FFFFFF"/>
              </a:solidFill>
            </a:endParaRPr>
          </a:p>
        </p:txBody>
      </p:sp>
      <p:grpSp>
        <p:nvGrpSpPr>
          <p:cNvPr id="31" name="Group 30">
            <a:extLst>
              <a:ext uri="{FF2B5EF4-FFF2-40B4-BE49-F238E27FC236}">
                <a16:creationId xmlns:a16="http://schemas.microsoft.com/office/drawing/2014/main" xmlns="" id="{86D26274-53F4-4DC6-AF0D-708317B1D889}"/>
              </a:ext>
            </a:extLst>
          </p:cNvPr>
          <p:cNvGrpSpPr/>
          <p:nvPr/>
        </p:nvGrpSpPr>
        <p:grpSpPr>
          <a:xfrm>
            <a:off x="3419872" y="466338"/>
            <a:ext cx="2172512" cy="597663"/>
            <a:chOff x="0" y="2004710"/>
            <a:chExt cx="5472030" cy="493520"/>
          </a:xfrm>
          <a:solidFill>
            <a:schemeClr val="accent1">
              <a:lumMod val="50000"/>
            </a:schemeClr>
          </a:solidFill>
        </p:grpSpPr>
        <p:sp>
          <p:nvSpPr>
            <p:cNvPr id="32" name="Rectangle: Rounded Corners 18">
              <a:extLst>
                <a:ext uri="{FF2B5EF4-FFF2-40B4-BE49-F238E27FC236}">
                  <a16:creationId xmlns:a16="http://schemas.microsoft.com/office/drawing/2014/main" xmlns="" id="{A7A206D9-E5B4-4E55-B8EB-5E5DD7C74C06}"/>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3" name="Rectangle: Rounded Corners 4">
              <a:extLst>
                <a:ext uri="{FF2B5EF4-FFF2-40B4-BE49-F238E27FC236}">
                  <a16:creationId xmlns:a16="http://schemas.microsoft.com/office/drawing/2014/main" xmlns="" id="{B202918D-EDCD-45B2-B3E0-182066894261}"/>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defTabSz="1066800">
                <a:lnSpc>
                  <a:spcPct val="150000"/>
                </a:lnSpc>
                <a:spcBef>
                  <a:spcPct val="0"/>
                </a:spcBef>
                <a:spcAft>
                  <a:spcPct val="35000"/>
                </a:spcAft>
              </a:pPr>
              <a:endParaRPr lang="en-BZ" sz="2400" b="1" i="1" dirty="0">
                <a:solidFill>
                  <a:srgbClr val="FFFFFF"/>
                </a:solidFill>
                <a:latin typeface="Times New Roman" panose="02020603050405020304" pitchFamily="18" charset="0"/>
                <a:cs typeface="Times New Roman" panose="02020603050405020304" pitchFamily="18" charset="0"/>
              </a:endParaRPr>
            </a:p>
          </p:txBody>
        </p:sp>
      </p:grpSp>
      <p:pic>
        <p:nvPicPr>
          <p:cNvPr id="34" name="Picture 33"/>
          <p:cNvPicPr>
            <a:picLocks noChangeAspect="1"/>
          </p:cNvPicPr>
          <p:nvPr/>
        </p:nvPicPr>
        <p:blipFill>
          <a:blip r:embed="rId4"/>
          <a:stretch>
            <a:fillRect/>
          </a:stretch>
        </p:blipFill>
        <p:spPr>
          <a:xfrm>
            <a:off x="3459231" y="259413"/>
            <a:ext cx="2172512" cy="1270113"/>
          </a:xfrm>
          <a:prstGeom prst="rect">
            <a:avLst/>
          </a:prstGeom>
        </p:spPr>
      </p:pic>
      <p:sp>
        <p:nvSpPr>
          <p:cNvPr id="2" name="Rectangle 1"/>
          <p:cNvSpPr/>
          <p:nvPr/>
        </p:nvSpPr>
        <p:spPr>
          <a:xfrm>
            <a:off x="1004192" y="1215866"/>
            <a:ext cx="7128792" cy="3046988"/>
          </a:xfrm>
          <a:prstGeom prst="rect">
            <a:avLst/>
          </a:prstGeom>
        </p:spPr>
        <p:txBody>
          <a:bodyPr wrap="square">
            <a:spAutoFit/>
          </a:bodyPr>
          <a:lstStyle/>
          <a:p>
            <a:pPr algn="just"/>
            <a:r>
              <a:rPr lang="en-US" sz="2400" i="1" dirty="0" smtClean="0">
                <a:solidFill>
                  <a:srgbClr val="001A33"/>
                </a:solidFill>
                <a:latin typeface="Times New Roman" panose="02020603050405020304" pitchFamily="18" charset="0"/>
                <a:cs typeface="Times New Roman" panose="02020603050405020304" pitchFamily="18" charset="0"/>
              </a:rPr>
              <a:t>       </a:t>
            </a:r>
            <a:r>
              <a:rPr lang="vi-VN" sz="2400" i="1" dirty="0" smtClean="0">
                <a:solidFill>
                  <a:srgbClr val="001A33"/>
                </a:solidFill>
                <a:latin typeface="Times New Roman" panose="02020603050405020304" pitchFamily="18" charset="0"/>
                <a:cs typeface="Times New Roman" panose="02020603050405020304" pitchFamily="18" charset="0"/>
              </a:rPr>
              <a:t>Câu </a:t>
            </a:r>
            <a:r>
              <a:rPr lang="vi-VN" sz="2400" i="1" dirty="0">
                <a:solidFill>
                  <a:srgbClr val="001A33"/>
                </a:solidFill>
                <a:latin typeface="Times New Roman" panose="02020603050405020304" pitchFamily="18" charset="0"/>
                <a:cs typeface="Times New Roman" panose="02020603050405020304" pitchFamily="18" charset="0"/>
              </a:rPr>
              <a:t>chuyện kể lại chuyến đi thăm bạn bè của ông Sắc cùng hai người con là Khiêm và Côn. Dọc đường đi hai người con đã đặt cho cha rất nhiều những câu hỏi về cảnh sắc thiên nhiên đất nước, ông Sắc nổi tiếng là người học rộng biết nhiều nên đã giải thích cặn kẽ, tỉ mỉ cho các con. Qua cuộc trò chuyện của ba cha con trên đường đã bộc lộ phẩm chất riêng biệt của hai người con Khiêm và Côn.</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10830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arn(inVertical)">
                                      <p:cBhvr>
                                        <p:cTn id="13" dur="500"/>
                                        <p:tgtEl>
                                          <p:spTgt spid="3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sử</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M</a:t>
              </a:r>
              <a:r>
                <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ỵ</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Trọng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Thủy</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206476" y="1394807"/>
            <a:ext cx="2786396" cy="2736304"/>
          </a:xfrm>
          <a:prstGeom prst="ellipse">
            <a:avLst/>
          </a:prstGeom>
          <a:ln>
            <a:noFill/>
          </a:ln>
          <a:effectLst>
            <a:softEdge rad="112500"/>
          </a:effectLst>
        </p:spPr>
      </p:pic>
      <p:pic>
        <p:nvPicPr>
          <p:cNvPr id="11" name="Picture 10"/>
          <p:cNvPicPr>
            <a:picLocks noChangeAspect="1"/>
          </p:cNvPicPr>
          <p:nvPr/>
        </p:nvPicPr>
        <p:blipFill>
          <a:blip r:embed="rId4"/>
          <a:stretch>
            <a:fillRect/>
          </a:stretch>
        </p:blipFill>
        <p:spPr>
          <a:xfrm>
            <a:off x="3158804" y="1419622"/>
            <a:ext cx="2788484" cy="2742208"/>
          </a:xfrm>
          <a:prstGeom prst="ellipse">
            <a:avLst/>
          </a:prstGeom>
          <a:ln>
            <a:noFill/>
          </a:ln>
          <a:effectLst>
            <a:softEdge rad="112500"/>
          </a:effectLst>
        </p:spPr>
      </p:pic>
      <p:pic>
        <p:nvPicPr>
          <p:cNvPr id="12" name="Picture 11"/>
          <p:cNvPicPr>
            <a:picLocks noChangeAspect="1"/>
          </p:cNvPicPr>
          <p:nvPr/>
        </p:nvPicPr>
        <p:blipFill>
          <a:blip r:embed="rId5"/>
          <a:stretch>
            <a:fillRect/>
          </a:stretch>
        </p:blipFill>
        <p:spPr>
          <a:xfrm>
            <a:off x="6060679" y="1419622"/>
            <a:ext cx="2767152" cy="2742208"/>
          </a:xfrm>
          <a:prstGeom prst="ellipse">
            <a:avLst/>
          </a:prstGeom>
          <a:ln>
            <a:noFill/>
          </a:ln>
          <a:effectLst>
            <a:softEdge rad="112500"/>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par>
                                <p:cTn id="16" presetID="53" presetClass="entr" presetSubtype="16"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animEffect transition="in" filter="fade">
                                      <p:cBhvr>
                                        <p:cTn id="20" dur="500"/>
                                        <p:tgtEl>
                                          <p:spTgt spid="11"/>
                                        </p:tgtEl>
                                      </p:cBhvr>
                                    </p:animEffect>
                                  </p:childTnLst>
                                </p:cTn>
                              </p:par>
                              <p:par>
                                <p:cTn id="21" presetID="53" presetClass="entr" presetSubtype="16"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490042349"/>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tình</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sử</a:t>
                      </a:r>
                      <a:r>
                        <a:rPr lang="en-US" sz="2400" baseline="0" dirty="0" smtClean="0">
                          <a:latin typeface="Times New Roman" panose="02020603050405020304" pitchFamily="18" charset="0"/>
                          <a:cs typeface="Times New Roman" panose="02020603050405020304" pitchFamily="18" charset="0"/>
                        </a:rPr>
                        <a:t> M</a:t>
                      </a:r>
                      <a:r>
                        <a:rPr lang="vi-VN" sz="2400" baseline="0" dirty="0" smtClean="0">
                          <a:latin typeface="Times New Roman" panose="02020603050405020304" pitchFamily="18" charset="0"/>
                          <a:cs typeface="Times New Roman" panose="02020603050405020304" pitchFamily="18" charset="0"/>
                        </a:rPr>
                        <a:t>ỵ</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Trọng</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Thủy</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en-US" sz="2400" i="1" dirty="0" err="1" smtClean="0">
                          <a:latin typeface="Times New Roman" panose="02020603050405020304" pitchFamily="18" charset="0"/>
                          <a:cs typeface="Times New Roman" panose="02020603050405020304" pitchFamily="18" charset="0"/>
                        </a:rPr>
                        <a:t>Bối</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cảnh</a:t>
                      </a:r>
                      <a:r>
                        <a:rPr lang="en-US" sz="2400" i="1" baseline="0" dirty="0" smtClean="0">
                          <a:latin typeface="Times New Roman" panose="02020603050405020304" pitchFamily="18" charset="0"/>
                          <a:cs typeface="Times New Roman" panose="02020603050405020304" pitchFamily="18" charset="0"/>
                        </a:rPr>
                        <a:t> </a:t>
                      </a:r>
                      <a:r>
                        <a:rPr lang="en-US" sz="2400" i="1" baseline="0" dirty="0" err="1" smtClean="0">
                          <a:latin typeface="Times New Roman" panose="02020603050405020304" pitchFamily="18" charset="0"/>
                          <a:cs typeface="Times New Roman" panose="02020603050405020304" pitchFamily="18" charset="0"/>
                        </a:rPr>
                        <a:t>và</a:t>
                      </a:r>
                      <a:r>
                        <a:rPr lang="vi-VN" sz="2400" i="1" baseline="0" dirty="0" smtClean="0">
                          <a:latin typeface="Times New Roman" panose="02020603050405020304" pitchFamily="18" charset="0"/>
                          <a:cs typeface="Times New Roman" panose="02020603050405020304" pitchFamily="18" charset="0"/>
                        </a:rPr>
                        <a:t> 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xmlns=""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15" name="Picture 14"/>
          <p:cNvPicPr>
            <a:picLocks noChangeAspect="1"/>
          </p:cNvPicPr>
          <p:nvPr/>
        </p:nvPicPr>
        <p:blipFill>
          <a:blip r:embed="rId4"/>
          <a:stretch>
            <a:fillRect/>
          </a:stretch>
        </p:blipFill>
        <p:spPr>
          <a:xfrm>
            <a:off x="5724128" y="0"/>
            <a:ext cx="927971" cy="911289"/>
          </a:xfrm>
          <a:prstGeom prst="ellipse">
            <a:avLst/>
          </a:prstGeom>
          <a:ln>
            <a:noFill/>
          </a:ln>
          <a:effectLst>
            <a:softEdge rad="112500"/>
          </a:effectLst>
        </p:spPr>
      </p:pic>
      <p:pic>
        <p:nvPicPr>
          <p:cNvPr id="16" name="Picture 15"/>
          <p:cNvPicPr>
            <a:picLocks noChangeAspect="1"/>
          </p:cNvPicPr>
          <p:nvPr/>
        </p:nvPicPr>
        <p:blipFill>
          <a:blip r:embed="rId5"/>
          <a:stretch>
            <a:fillRect/>
          </a:stretch>
        </p:blipFill>
        <p:spPr>
          <a:xfrm>
            <a:off x="6792278" y="0"/>
            <a:ext cx="928667" cy="913255"/>
          </a:xfrm>
          <a:prstGeom prst="ellipse">
            <a:avLst/>
          </a:prstGeom>
          <a:ln>
            <a:noFill/>
          </a:ln>
          <a:effectLst>
            <a:softEdge rad="112500"/>
          </a:effectLst>
        </p:spPr>
      </p:pic>
      <p:pic>
        <p:nvPicPr>
          <p:cNvPr id="17" name="Picture 16"/>
          <p:cNvPicPr>
            <a:picLocks noChangeAspect="1"/>
          </p:cNvPicPr>
          <p:nvPr/>
        </p:nvPicPr>
        <p:blipFill>
          <a:blip r:embed="rId6"/>
          <a:stretch>
            <a:fillRect/>
          </a:stretch>
        </p:blipFill>
        <p:spPr>
          <a:xfrm>
            <a:off x="7861124" y="-1966"/>
            <a:ext cx="921562" cy="913255"/>
          </a:xfrm>
          <a:prstGeom prst="ellipse">
            <a:avLst/>
          </a:prstGeom>
          <a:ln>
            <a:noFill/>
          </a:ln>
          <a:effectLst>
            <a:softEdge rad="112500"/>
          </a:effectLst>
        </p:spPr>
      </p:pic>
    </p:spTree>
    <p:extLst>
      <p:ext uri="{BB962C8B-B14F-4D97-AF65-F5344CB8AC3E}">
        <p14:creationId xmlns:p14="http://schemas.microsoft.com/office/powerpoint/2010/main" val="36186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xmlns=""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 name="Rectangle 1"/>
          <p:cNvSpPr/>
          <p:nvPr/>
        </p:nvSpPr>
        <p:spPr>
          <a:xfrm>
            <a:off x="2126372" y="699542"/>
            <a:ext cx="6912768" cy="1200329"/>
          </a:xfrm>
          <a:prstGeom prst="rect">
            <a:avLst/>
          </a:prstGeom>
        </p:spPr>
        <p:txBody>
          <a:bodyPr wrap="square">
            <a:spAutoFit/>
          </a:bodyPr>
          <a:lstStyle/>
          <a:p>
            <a:pPr algn="ct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Bối</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Cậu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bé</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Côn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cùng</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và</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anh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trai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thăm</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bạn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bè</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của</a:t>
            </a:r>
            <a:r>
              <a:rPr lang="en-US" sz="2400" i="1" dirty="0">
                <a:solidFill>
                  <a:srgbClr val="4A4A4A"/>
                </a:solidFill>
                <a:latin typeface="Times New Roman" panose="02020603050405020304" pitchFamily="18" charset="0"/>
                <a:cs typeface="Times New Roman" panose="02020603050405020304" pitchFamily="18" charset="0"/>
              </a:rPr>
              <a:t> cha, </a:t>
            </a:r>
            <a:r>
              <a:rPr lang="en-US" sz="2400" i="1" dirty="0" err="1">
                <a:solidFill>
                  <a:srgbClr val="4A4A4A"/>
                </a:solidFill>
                <a:latin typeface="Times New Roman" panose="02020603050405020304" pitchFamily="18" charset="0"/>
                <a:cs typeface="Times New Roman" panose="02020603050405020304" pitchFamily="18" charset="0"/>
              </a:rPr>
              <a:t>đi</a:t>
            </a:r>
            <a:r>
              <a:rPr lang="en-US" sz="2400" i="1" dirty="0">
                <a:solidFill>
                  <a:srgbClr val="4A4A4A"/>
                </a:solidFill>
                <a:latin typeface="Times New Roman" panose="02020603050405020304" pitchFamily="18" charset="0"/>
                <a:cs typeface="Times New Roman" panose="02020603050405020304" pitchFamily="18" charset="0"/>
              </a:rPr>
              <a:t> qua </a:t>
            </a:r>
            <a:r>
              <a:rPr lang="en-US" sz="2400" i="1" dirty="0" err="1">
                <a:solidFill>
                  <a:srgbClr val="4A4A4A"/>
                </a:solidFill>
                <a:latin typeface="Times New Roman" panose="02020603050405020304" pitchFamily="18" charset="0"/>
                <a:cs typeface="Times New Roman" panose="02020603050405020304" pitchFamily="18" charset="0"/>
              </a:rPr>
              <a:t>vùng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mảnh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đất</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nổi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tiếng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trong</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lịch</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sử</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với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tên</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gọi</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Châu</a:t>
            </a:r>
            <a:r>
              <a:rPr lang="en-US" sz="2400" i="1" dirty="0">
                <a:solidFill>
                  <a:srgbClr val="4A4A4A"/>
                </a:solidFill>
                <a:latin typeface="Times New Roman" panose="02020603050405020304" pitchFamily="18" charset="0"/>
                <a:cs typeface="Times New Roman" panose="02020603050405020304" pitchFamily="18" charset="0"/>
              </a:rPr>
              <a:t> </a:t>
            </a:r>
            <a:r>
              <a:rPr lang="en-US" sz="2400" i="1" dirty="0" err="1">
                <a:solidFill>
                  <a:srgbClr val="4A4A4A"/>
                </a:solidFill>
                <a:latin typeface="Times New Roman" panose="02020603050405020304" pitchFamily="18" charset="0"/>
                <a:cs typeface="Times New Roman" panose="02020603050405020304" pitchFamily="18" charset="0"/>
              </a:rPr>
              <a:t>Diễn</a:t>
            </a:r>
            <a:r>
              <a:rPr lang="en-US" sz="2400" i="1" dirty="0">
                <a:solidFill>
                  <a:srgbClr val="4A4A4A"/>
                </a:solidFill>
                <a:latin typeface="Times New Roman" panose="02020603050405020304" pitchFamily="18" charset="0"/>
                <a:cs typeface="Times New Roman" panose="02020603050405020304" pitchFamily="18" charset="0"/>
              </a:rPr>
              <a:t>.</a:t>
            </a:r>
            <a:endParaRPr lang="en-US" sz="2400" b="0" i="1" dirty="0">
              <a:solidFill>
                <a:srgbClr val="4A4A4A"/>
              </a:solidFill>
              <a:effectLst/>
              <a:latin typeface="Times New Roman" panose="02020603050405020304" pitchFamily="18" charset="0"/>
              <a:cs typeface="Times New Roman" panose="02020603050405020304" pitchFamily="18" charset="0"/>
            </a:endParaRPr>
          </a:p>
        </p:txBody>
      </p:sp>
      <p:sp>
        <p:nvSpPr>
          <p:cNvPr id="4" name="Rectangle 3"/>
          <p:cNvSpPr/>
          <p:nvPr/>
        </p:nvSpPr>
        <p:spPr>
          <a:xfrm>
            <a:off x="1835696" y="1899871"/>
            <a:ext cx="7203444" cy="1815882"/>
          </a:xfrm>
          <a:prstGeom prst="rect">
            <a:avLst/>
          </a:prstGeom>
        </p:spPr>
        <p:txBody>
          <a:bodyPr wrap="square">
            <a:spAutoFit/>
          </a:bodyPr>
          <a:lstStyle/>
          <a:p>
            <a:pPr lvl="0" defTabSz="914400" eaLnBrk="0" fontAlgn="base" hangingPunct="0">
              <a:spcBef>
                <a:spcPct val="0"/>
              </a:spcBef>
              <a:spcAft>
                <a:spcPct val="0"/>
              </a:spcAft>
            </a:pPr>
            <a:r>
              <a:rPr lang="vi-VN" sz="2400" i="1" dirty="0" smtClean="0">
                <a:solidFill>
                  <a:srgbClr val="FF0000"/>
                </a:solidFill>
                <a:latin typeface="Times New Roman" panose="02020603050405020304" pitchFamily="18" charset="0"/>
                <a:cs typeface="Times New Roman" panose="02020603050405020304" pitchFamily="18" charset="0"/>
              </a:rPr>
              <a:t>* </a:t>
            </a:r>
            <a:r>
              <a:rPr lang="en-US" sz="2400" i="1" dirty="0" err="1" smtClean="0">
                <a:solidFill>
                  <a:srgbClr val="FF0000"/>
                </a:solidFill>
                <a:latin typeface="Times New Roman" panose="02020603050405020304" pitchFamily="18" charset="0"/>
                <a:cs typeface="Times New Roman" panose="02020603050405020304" pitchFamily="18" charset="0"/>
              </a:rPr>
              <a:t>Các</a:t>
            </a:r>
            <a:r>
              <a:rPr lang="en-US" sz="2400" i="1" dirty="0" smtClean="0">
                <a:solidFill>
                  <a:srgbClr val="FF0000"/>
                </a:solidFill>
                <a:latin typeface="Times New Roman" panose="02020603050405020304" pitchFamily="18" charset="0"/>
                <a:cs typeface="Times New Roman" panose="02020603050405020304" pitchFamily="18" charset="0"/>
              </a:rPr>
              <a:t> </a:t>
            </a:r>
            <a:r>
              <a:rPr lang="en-US" sz="2400" i="1" dirty="0">
                <a:solidFill>
                  <a:srgbClr val="FF0000"/>
                </a:solidFill>
                <a:latin typeface="Times New Roman" panose="02020603050405020304" pitchFamily="18" charset="0"/>
                <a:cs typeface="Times New Roman" panose="02020603050405020304" pitchFamily="18" charset="0"/>
              </a:rPr>
              <a:t>chi </a:t>
            </a:r>
            <a:r>
              <a:rPr lang="en-US" sz="2400" i="1" dirty="0" err="1">
                <a:solidFill>
                  <a:srgbClr val="FF0000"/>
                </a:solidFill>
                <a:latin typeface="Times New Roman" panose="02020603050405020304" pitchFamily="18" charset="0"/>
                <a:cs typeface="Times New Roman" panose="02020603050405020304" pitchFamily="18" charset="0"/>
              </a:rPr>
              <a:t>tiết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miêu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ngôi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đền</a:t>
            </a:r>
            <a:r>
              <a:rPr lang="en-US" sz="2400" i="1" dirty="0">
                <a:solidFill>
                  <a:srgbClr val="FF0000"/>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Ngôi</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đền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cổ</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kính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tòa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trên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đỉnh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xuống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tận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chân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sát</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đường</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Thiên</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lí</a:t>
            </a:r>
            <a:r>
              <a:rPr lang="en-US" sz="2200" dirty="0">
                <a:solidFill>
                  <a:srgbClr val="4A4A4A"/>
                </a:solidFill>
                <a:latin typeface="Times New Roman" panose="02020603050405020304" pitchFamily="18" charset="0"/>
                <a:cs typeface="Times New Roman" panose="02020603050405020304" pitchFamily="18" charset="0"/>
              </a:rPr>
              <a:t>.</a:t>
            </a:r>
          </a:p>
          <a:p>
            <a:pPr marL="457200" lvl="1" defTabSz="914400" eaLnBrk="0" fontAlgn="base" hangingPunct="0">
              <a:spcBef>
                <a:spcPct val="0"/>
              </a:spcBef>
              <a:spcAft>
                <a:spcPct val="0"/>
              </a:spcAft>
            </a:pPr>
            <a:r>
              <a:rPr lang="vi-VN" sz="2200" dirty="0" smtClean="0">
                <a:solidFill>
                  <a:srgbClr val="4A4A4A"/>
                </a:solidFill>
                <a:latin typeface="Times New Roman" panose="02020603050405020304" pitchFamily="18" charset="0"/>
                <a:cs typeface="Times New Roman" panose="02020603050405020304" pitchFamily="18" charset="0"/>
              </a:rPr>
              <a:t>- </a:t>
            </a:r>
            <a:r>
              <a:rPr lang="en-US" sz="2200" dirty="0" err="1" smtClean="0">
                <a:solidFill>
                  <a:srgbClr val="4A4A4A"/>
                </a:solidFill>
                <a:latin typeface="Times New Roman" panose="02020603050405020304" pitchFamily="18" charset="0"/>
                <a:cs typeface="Times New Roman" panose="02020603050405020304" pitchFamily="18" charset="0"/>
              </a:rPr>
              <a:t>Nhìn</a:t>
            </a:r>
            <a:r>
              <a:rPr lang="en-US" sz="2200" dirty="0" smtClean="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từ</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xa</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dãy</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núi</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có</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hình</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nhiều</a:t>
            </a:r>
            <a:r>
              <a:rPr lang="en-US" sz="2200" dirty="0">
                <a:solidFill>
                  <a:srgbClr val="4A4A4A"/>
                </a:solidFill>
                <a:latin typeface="Times New Roman" panose="02020603050405020304" pitchFamily="18" charset="0"/>
                <a:cs typeface="Times New Roman" panose="02020603050405020304" pitchFamily="18" charset="0"/>
              </a:rPr>
              <a:t> </a:t>
            </a:r>
            <a:r>
              <a:rPr lang="en-US" sz="2200" dirty="0" err="1">
                <a:solidFill>
                  <a:srgbClr val="4A4A4A"/>
                </a:solidFill>
                <a:latin typeface="Times New Roman" panose="02020603050405020304" pitchFamily="18" charset="0"/>
                <a:cs typeface="Times New Roman" panose="02020603050405020304" pitchFamily="18" charset="0"/>
              </a:rPr>
              <a:t>vẻ</a:t>
            </a:r>
            <a:r>
              <a:rPr lang="en-US" sz="2200" dirty="0">
                <a:solidFill>
                  <a:srgbClr val="4A4A4A"/>
                </a:solidFill>
                <a:latin typeface="Times New Roman" panose="02020603050405020304" pitchFamily="18" charset="0"/>
                <a:cs typeface="Times New Roman" panose="02020603050405020304" pitchFamily="18" charset="0"/>
              </a:rPr>
              <a:t>.</a:t>
            </a:r>
          </a:p>
          <a:p>
            <a:pPr lvl="0" defTabSz="914400" eaLnBrk="0" fontAlgn="base" hangingPunct="0">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5" name="Rectangle 4"/>
          <p:cNvSpPr/>
          <p:nvPr/>
        </p:nvSpPr>
        <p:spPr>
          <a:xfrm>
            <a:off x="2766074" y="3425477"/>
            <a:ext cx="6325496" cy="1107996"/>
          </a:xfrm>
          <a:prstGeom prst="rect">
            <a:avLst/>
          </a:prstGeom>
        </p:spPr>
        <p:txBody>
          <a:bodyPr wrap="square">
            <a:spAutoFit/>
          </a:bodyPr>
          <a:lstStyle/>
          <a:p>
            <a:pPr lvl="0" algn="just" defTabSz="914400" eaLnBrk="0" fontAlgn="base" hangingPunct="0">
              <a:spcBef>
                <a:spcPct val="0"/>
              </a:spcBef>
              <a:spcAft>
                <a:spcPct val="0"/>
              </a:spcAft>
            </a:pPr>
            <a:r>
              <a:rPr lang="vi-VN"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200" i="1" dirty="0" err="1" smtClean="0">
                <a:solidFill>
                  <a:srgbClr val="FF0000"/>
                </a:solidFill>
                <a:latin typeface="Times New Roman" panose="02020603050405020304" pitchFamily="18" charset="0"/>
                <a:cs typeface="Times New Roman" panose="02020603050405020304" pitchFamily="18" charset="0"/>
              </a:rPr>
              <a:t>Câu</a:t>
            </a:r>
            <a:r>
              <a:rPr lang="en-US" sz="2200" i="1" dirty="0" smtClean="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về</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ngôi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đền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gắn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câu</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chuyện</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tình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sử</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Mỵ</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Châu</a:t>
            </a:r>
            <a:r>
              <a:rPr lang="en-US" sz="2200" i="1" dirty="0">
                <a:solidFill>
                  <a:srgbClr val="FF0000"/>
                </a:solidFill>
                <a:latin typeface="Times New Roman" panose="02020603050405020304" pitchFamily="18" charset="0"/>
                <a:cs typeface="Times New Roman" panose="02020603050405020304" pitchFamily="18" charset="0"/>
              </a:rPr>
              <a:t> – </a:t>
            </a:r>
            <a:r>
              <a:rPr lang="en-US" sz="2200" i="1" dirty="0" err="1">
                <a:solidFill>
                  <a:srgbClr val="FF0000"/>
                </a:solidFill>
                <a:latin typeface="Times New Roman" panose="02020603050405020304" pitchFamily="18" charset="0"/>
                <a:cs typeface="Times New Roman" panose="02020603050405020304" pitchFamily="18" charset="0"/>
              </a:rPr>
              <a:t>Trọng</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Thủy</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với</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thành</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Cổ</a:t>
            </a:r>
            <a:r>
              <a:rPr lang="en-US" sz="2200" i="1" dirty="0">
                <a:solidFill>
                  <a:srgbClr val="FF0000"/>
                </a:solidFill>
                <a:latin typeface="Times New Roman" panose="02020603050405020304" pitchFamily="18" charset="0"/>
                <a:cs typeface="Times New Roman" panose="02020603050405020304" pitchFamily="18" charset="0"/>
              </a:rPr>
              <a:t> Loa, </a:t>
            </a:r>
            <a:r>
              <a:rPr lang="en-US" sz="2200" i="1" dirty="0" err="1">
                <a:solidFill>
                  <a:srgbClr val="FF0000"/>
                </a:solidFill>
                <a:latin typeface="Times New Roman" panose="02020603050405020304" pitchFamily="18" charset="0"/>
                <a:cs typeface="Times New Roman" panose="02020603050405020304" pitchFamily="18" charset="0"/>
              </a:rPr>
              <a:t>vua</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Thục</a:t>
            </a:r>
            <a:r>
              <a:rPr lang="en-US" sz="2200" i="1" dirty="0">
                <a:solidFill>
                  <a:srgbClr val="FF0000"/>
                </a:solidFill>
                <a:latin typeface="Times New Roman" panose="02020603050405020304" pitchFamily="18" charset="0"/>
                <a:cs typeface="Times New Roman" panose="02020603050405020304" pitchFamily="18" charset="0"/>
              </a:rPr>
              <a:t> </a:t>
            </a:r>
            <a:r>
              <a:rPr lang="en-US" sz="2200" i="1" dirty="0" err="1">
                <a:solidFill>
                  <a:srgbClr val="FF0000"/>
                </a:solidFill>
                <a:latin typeface="Times New Roman" panose="02020603050405020304" pitchFamily="18" charset="0"/>
                <a:cs typeface="Times New Roman" panose="02020603050405020304" pitchFamily="18" charset="0"/>
              </a:rPr>
              <a:t>Phán</a:t>
            </a:r>
            <a:r>
              <a:rPr lang="en-US" sz="22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6921797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3477875"/>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c</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cha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chỉ</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bảo</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chúng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con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tích</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ngôi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đền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về</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tên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các</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hòn</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núi</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kia</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trông</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lạ</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a:solidFill>
                  <a:prstClr val="black">
                    <a:lumMod val="95000"/>
                    <a:lumOff val="5000"/>
                  </a:prstClr>
                </a:solidFill>
                <a:latin typeface="Times New Roman" panose="02020603050405020304" pitchFamily="18" charset="0"/>
                <a:cs typeface="Times New Roman" panose="02020603050405020304" pitchFamily="18" charset="0"/>
              </a:rPr>
              <a:t>mắt</a:t>
            </a:r>
            <a:r>
              <a:rPr lang="en-US" sz="2200"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i="1" dirty="0" err="1" smtClean="0">
                <a:solidFill>
                  <a:prstClr val="black">
                    <a:lumMod val="95000"/>
                    <a:lumOff val="5000"/>
                  </a:prstClr>
                </a:solidFill>
                <a:latin typeface="Times New Roman" panose="02020603050405020304" pitchFamily="18" charset="0"/>
                <a:cs typeface="Times New Roman" panose="02020603050405020304" pitchFamily="18" charset="0"/>
              </a:rPr>
              <a:t>quá</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 cha ạ</a:t>
            </a:r>
            <a:r>
              <a:rPr lang="en-US" sz="2200"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a:t>
            </a:r>
            <a:endParaRPr lang="en-US" sz="2200" dirty="0">
              <a:solidFill>
                <a:prstClr val="black">
                  <a:lumMod val="95000"/>
                  <a:lumOff val="5000"/>
                </a:prstClr>
              </a:solidFill>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Câu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cho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thấy</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sự</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ham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học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hỏi</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khát</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khao</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muốn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được</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tìm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hiểu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khám</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phá</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cậu</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bé</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2200" b="1" i="1" dirty="0" err="1">
                <a:solidFill>
                  <a:prstClr val="black">
                    <a:lumMod val="95000"/>
                    <a:lumOff val="5000"/>
                  </a:prstClr>
                </a:solidFill>
                <a:latin typeface="Times New Roman" panose="02020603050405020304" pitchFamily="18" charset="0"/>
                <a:cs typeface="Times New Roman" panose="02020603050405020304" pitchFamily="18" charset="0"/>
              </a:rPr>
              <a:t>Côn</a:t>
            </a:r>
            <a:r>
              <a:rPr lang="en-US" sz="2200" b="1" i="1" dirty="0">
                <a:solidFill>
                  <a:prstClr val="black">
                    <a:lumMod val="95000"/>
                    <a:lumOff val="5000"/>
                  </a:prstClr>
                </a:solidFill>
                <a:latin typeface="Times New Roman" panose="02020603050405020304" pitchFamily="18" charset="0"/>
                <a:cs typeface="Times New Roman" panose="02020603050405020304" pitchFamily="18" charset="0"/>
              </a:rPr>
              <a:t>.</a:t>
            </a: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Ông nhìn về phía ngôi đền, kể cho con nghe trọn câu chuyện về tình sử Mỵ Châu- Trọng Thủy.</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sym typeface="Wingdings" panose="05000000000000000000" pitchFamily="2" charset="2"/>
              </a:rPr>
              <a:t> Am hiểu lịch sử dân tộc, tận tình chỉ dạy con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415498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Khiêm </a:t>
            </a:r>
            <a:r>
              <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lắc đầu giọng hơi kéo dài</a:t>
            </a:r>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a:t>
            </a:r>
            <a:r>
              <a:rPr lang="en-US" sz="2200" i="1" dirty="0">
                <a:solidFill>
                  <a:prstClr val="black"/>
                </a:solidFill>
                <a:latin typeface="Times New Roman" panose="02020603050405020304" pitchFamily="18" charset="0"/>
                <a:cs typeface="Times New Roman" panose="02020603050405020304" pitchFamily="18" charset="0"/>
                <a:sym typeface="Times New Roman"/>
              </a:rPr>
              <a:t> “</a:t>
            </a:r>
            <a:r>
              <a:rPr lang="en-US" sz="2200" i="1" dirty="0" err="1">
                <a:solidFill>
                  <a:prstClr val="black"/>
                </a:solidFill>
                <a:latin typeface="Times New Roman" panose="02020603050405020304" pitchFamily="18" charset="0"/>
                <a:cs typeface="Times New Roman" panose="02020603050405020304" pitchFamily="18" charset="0"/>
              </a:rPr>
              <a:t>Người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đời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xưa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có</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lẽ</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họ</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bịa</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chuyện</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chứ</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nàng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Mỵ</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kiếm</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đâu</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cho</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đủ</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lông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ngỗng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mà</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rải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khắp</a:t>
            </a:r>
            <a:r>
              <a:rPr lang="en-US" sz="2200" i="1" dirty="0">
                <a:solidFill>
                  <a:prstClr val="black"/>
                </a:solidFill>
                <a:latin typeface="Times New Roman" panose="02020603050405020304" pitchFamily="18" charset="0"/>
                <a:cs typeface="Times New Roman" panose="02020603050405020304" pitchFamily="18" charset="0"/>
              </a:rPr>
              <a:t> con </a:t>
            </a:r>
            <a:r>
              <a:rPr lang="en-US" sz="2200" i="1" dirty="0" err="1">
                <a:solidFill>
                  <a:prstClr val="black"/>
                </a:solidFill>
                <a:latin typeface="Times New Roman" panose="02020603050405020304" pitchFamily="18" charset="0"/>
                <a:cs typeface="Times New Roman" panose="02020603050405020304" pitchFamily="18" charset="0"/>
              </a:rPr>
              <a:t>đường</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dài</a:t>
            </a:r>
            <a:r>
              <a:rPr lang="en-US" sz="2200" i="1" dirty="0">
                <a:solidFill>
                  <a:prstClr val="black"/>
                </a:solidFill>
                <a:latin typeface="Times New Roman" panose="02020603050405020304" pitchFamily="18" charset="0"/>
                <a:cs typeface="Times New Roman" panose="02020603050405020304" pitchFamily="18" charset="0"/>
              </a:rPr>
              <a:t> </a:t>
            </a:r>
            <a:r>
              <a:rPr lang="en-US" sz="2200" i="1" dirty="0" err="1">
                <a:solidFill>
                  <a:prstClr val="black"/>
                </a:solidFill>
                <a:latin typeface="Times New Roman" panose="02020603050405020304" pitchFamily="18" charset="0"/>
                <a:cs typeface="Times New Roman" panose="02020603050405020304" pitchFamily="18" charset="0"/>
              </a:rPr>
              <a:t>ấy</a:t>
            </a:r>
            <a:r>
              <a:rPr lang="en-US" sz="2200" i="1" dirty="0">
                <a:solidFill>
                  <a:prstClr val="black"/>
                </a:solidFill>
                <a:latin typeface="Times New Roman" panose="02020603050405020304" pitchFamily="18" charset="0"/>
                <a:cs typeface="Times New Roman" panose="02020603050405020304" pitchFamily="18" charset="0"/>
              </a:rPr>
              <a:t> cha</a:t>
            </a:r>
            <a:r>
              <a:rPr lang="en-US" sz="2200" i="1" dirty="0" smtClean="0">
                <a:solidFill>
                  <a:prstClr val="black"/>
                </a:solidFill>
                <a:latin typeface="Times New Roman" panose="02020603050405020304" pitchFamily="18" charset="0"/>
                <a:cs typeface="Times New Roman" panose="02020603050405020304" pitchFamily="18" charset="0"/>
              </a:rPr>
              <a:t>?”</a:t>
            </a:r>
            <a:endParaRPr lang="vi-VN" sz="2200" i="1" dirty="0" smtClean="0">
              <a:solidFill>
                <a:prstClr val="black"/>
              </a:solidFill>
              <a:latin typeface="Times New Roman" panose="02020603050405020304" pitchFamily="18" charset="0"/>
              <a:cs typeface="Times New Roman" panose="02020603050405020304" pitchFamily="18" charset="0"/>
            </a:endParaRPr>
          </a:p>
          <a:p>
            <a:pPr algn="just"/>
            <a:r>
              <a:rPr lang="vi-VN" sz="2200" b="1" i="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Không muốn tìm hiểu, không tin vào lịch sử</a:t>
            </a:r>
            <a:endParaRPr lang="en-US" sz="2200" b="1" i="1" dirty="0">
              <a:solidFill>
                <a:prstClr val="black"/>
              </a:solidFill>
              <a:latin typeface="Times New Roman" panose="02020603050405020304" pitchFamily="18" charset="0"/>
              <a:cs typeface="Times New Roman" panose="02020603050405020304" pitchFamily="18" charset="0"/>
            </a:endParaRPr>
          </a:p>
          <a:p>
            <a:pPr algn="just"/>
            <a:r>
              <a:rPr lang="en-US" sz="2200" i="1" dirty="0">
                <a:solidFill>
                  <a:prstClr val="black"/>
                </a:solidFill>
                <a:latin typeface="Times New Roman" panose="02020603050405020304" pitchFamily="18" charset="0"/>
                <a:ea typeface="Times New Roman"/>
                <a:cs typeface="Times New Roman" panose="02020603050405020304" pitchFamily="18" charset="0"/>
                <a:sym typeface="Times New Roman"/>
              </a:rPr>
              <a:t> </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33585883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fade">
                                      <p:cBhvr>
                                        <p:cTn id="18" dur="1000"/>
                                        <p:tgtEl>
                                          <p:spTgt spid="7">
                                            <p:txEl>
                                              <p:pRg st="0" end="0"/>
                                            </p:txEl>
                                          </p:spTgt>
                                        </p:tgtEl>
                                      </p:cBhvr>
                                    </p:animEffect>
                                    <p:anim calcmode="lin" valueType="num">
                                      <p:cBhvr>
                                        <p:cTn id="1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barn(inVertical)">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5">
                                            <p:txEl>
                                              <p:pRg st="0" end="0"/>
                                            </p:txEl>
                                          </p:spTgt>
                                        </p:tgtEl>
                                        <p:attrNameLst>
                                          <p:attrName>style.visibility</p:attrName>
                                        </p:attrNameLst>
                                      </p:cBhvr>
                                      <p:to>
                                        <p:strVal val="visible"/>
                                      </p:to>
                                    </p:set>
                                    <p:animEffect transition="in" filter="barn(inVertical)">
                                      <p:cBhvr>
                                        <p:cTn id="30" dur="500"/>
                                        <p:tgtEl>
                                          <p:spTgt spid="2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5">
                                            <p:txEl>
                                              <p:pRg st="1" end="1"/>
                                            </p:txEl>
                                          </p:spTgt>
                                        </p:tgtEl>
                                        <p:attrNameLst>
                                          <p:attrName>style.visibility</p:attrName>
                                        </p:attrNameLst>
                                      </p:cBhvr>
                                      <p:to>
                                        <p:strVal val="visible"/>
                                      </p:to>
                                    </p:set>
                                    <p:animEffect transition="in" filter="barn(inVertical)">
                                      <p:cBhvr>
                                        <p:cTn id="35" dur="500"/>
                                        <p:tgtEl>
                                          <p:spTgt spid="2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8">
                                            <p:txEl>
                                              <p:pRg st="0" end="0"/>
                                            </p:txEl>
                                          </p:spTgt>
                                        </p:tgtEl>
                                        <p:attrNameLst>
                                          <p:attrName>style.visibility</p:attrName>
                                        </p:attrNameLst>
                                      </p:cBhvr>
                                      <p:to>
                                        <p:strVal val="visible"/>
                                      </p:to>
                                    </p:set>
                                    <p:animEffect transition="in" filter="circle(in)">
                                      <p:cBhvr>
                                        <p:cTn id="40" dur="2000"/>
                                        <p:tgtEl>
                                          <p:spTgt spid="8">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animEffect transition="in" filter="barn(inVertical)">
                                      <p:cBhvr>
                                        <p:cTn id="4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187624" y="1707654"/>
            <a:ext cx="6552728" cy="954107"/>
          </a:xfrm>
          <a:prstGeom prst="rect">
            <a:avLst/>
          </a:prstGeom>
          <a:solidFill>
            <a:schemeClr val="lt1">
              <a:alpha val="76000"/>
            </a:schemeClr>
          </a:solidFill>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800" b="1" dirty="0" err="1">
                <a:solidFill>
                  <a:srgbClr val="000000"/>
                </a:solidFill>
                <a:latin typeface="Times New Roman" panose="02020603050405020304" pitchFamily="18" charset="0"/>
                <a:ea typeface="Times New Roman" panose="02020603050405020304" pitchFamily="18" charset="0"/>
              </a:rPr>
              <a:t>Nơi</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ngát</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hương</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sen</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giữa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mùa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hoa</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nở</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Bác</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kính</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yêu</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chào</a:t>
            </a:r>
            <a:r>
              <a:rPr lang="en-US" sz="2800" b="1" dirty="0">
                <a:solidFill>
                  <a:srgbClr val="000000"/>
                </a:solidFill>
                <a:latin typeface="Times New Roman" panose="02020603050405020304" pitchFamily="18" charset="0"/>
                <a:ea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rPr>
              <a:t>đời</a:t>
            </a:r>
            <a:r>
              <a:rPr lang="en-US" sz="2800" b="1" dirty="0">
                <a:solidFill>
                  <a:srgbClr val="000000"/>
                </a:solidFill>
                <a:latin typeface="Times New Roman" panose="02020603050405020304" pitchFamily="18" charset="0"/>
                <a:ea typeface="Times New Roman" panose="02020603050405020304" pitchFamily="18" charset="0"/>
              </a:rPr>
              <a:t>?</a:t>
            </a:r>
            <a:endParaRPr lang="en-US" sz="2800" dirty="0">
              <a:solidFill>
                <a:prstClr val="black"/>
              </a:solidFill>
            </a:endParaRPr>
          </a:p>
        </p:txBody>
      </p:sp>
    </p:spTree>
    <p:extLst>
      <p:ext uri="{BB962C8B-B14F-4D97-AF65-F5344CB8AC3E}">
        <p14:creationId xmlns:p14="http://schemas.microsoft.com/office/powerpoint/2010/main" val="23411178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10" name="Rectangle 9"/>
          <p:cNvSpPr/>
          <p:nvPr/>
        </p:nvSpPr>
        <p:spPr>
          <a:xfrm>
            <a:off x="161765" y="526484"/>
            <a:ext cx="8856984" cy="4493538"/>
          </a:xfrm>
          <a:prstGeom prst="rect">
            <a:avLst/>
          </a:prstGeom>
        </p:spPr>
        <p:txBody>
          <a:bodyPr wrap="square">
            <a:spAutoFit/>
          </a:bodyPr>
          <a:lstStyle/>
          <a:p>
            <a:pPr lvl="0" algn="just" defTabSz="914400" eaLnBrk="0" fontAlgn="base" hangingPunct="0">
              <a:spcBef>
                <a:spcPct val="0"/>
              </a:spcBef>
              <a:spcAft>
                <a:spcPct val="0"/>
              </a:spcAft>
            </a:pPr>
            <a:endParaRPr lang="en-US"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Nhận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xét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cậu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bé</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Côn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hay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tuyệt</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Triệu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nham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hiểm</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Thủy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ngoãn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Vua</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trọng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chữ</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tín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nhưng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phòng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sự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gian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xảo</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là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tư</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phân</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minh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không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chịu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khuất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phục</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kẻ</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thù</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khi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đã</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chém</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nhảy</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xuống</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biển</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2200" dirty="0">
              <a:solidFill>
                <a:schemeClr val="tx1">
                  <a:lumMod val="95000"/>
                  <a:lumOff val="5000"/>
                </a:schemeClr>
              </a:solidFill>
              <a:latin typeface="Times New Roman" panose="02020603050405020304" pitchFamily="18" charset="0"/>
              <a:cs typeface="Times New Roman" panose="02020603050405020304" pitchFamily="18" charset="0"/>
            </a:endParaRPr>
          </a:p>
          <a:p>
            <a:pPr lvl="0" algn="just" defTabSz="914400" eaLnBrk="0" fontAlgn="base" hangingPunct="0">
              <a:spcBef>
                <a:spcPct val="0"/>
              </a:spcBef>
              <a:spcAft>
                <a:spcPct val="0"/>
              </a:spcAft>
            </a:pPr>
            <a:r>
              <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smtClean="0">
                <a:solidFill>
                  <a:schemeClr val="tx1">
                    <a:lumMod val="95000"/>
                    <a:lumOff val="5000"/>
                  </a:schemeClr>
                </a:solidFill>
                <a:latin typeface="Times New Roman" panose="02020603050405020304" pitchFamily="18" charset="0"/>
                <a:cs typeface="Times New Roman" panose="02020603050405020304" pitchFamily="18" charset="0"/>
              </a:rPr>
              <a:t>Nàng</a:t>
            </a:r>
            <a:r>
              <a:rPr lang="en-US" sz="22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Mỵ</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Châu</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ruột</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để</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2200" dirty="0" err="1">
                <a:solidFill>
                  <a:schemeClr val="tx1">
                    <a:lumMod val="95000"/>
                    <a:lumOff val="5000"/>
                  </a:schemeClr>
                </a:solidFill>
                <a:latin typeface="Times New Roman" panose="02020603050405020304" pitchFamily="18" charset="0"/>
                <a:cs typeface="Times New Roman" panose="02020603050405020304" pitchFamily="18" charset="0"/>
              </a:rPr>
              <a:t>ngoài</a:t>
            </a:r>
            <a:r>
              <a:rPr lang="en-US" sz="2200" dirty="0">
                <a:solidFill>
                  <a:schemeClr val="tx1">
                    <a:lumMod val="95000"/>
                    <a:lumOff val="5000"/>
                  </a:schemeClr>
                </a:solidFill>
                <a:latin typeface="Times New Roman" panose="02020603050405020304" pitchFamily="18" charset="0"/>
                <a:cs typeface="Times New Roman" panose="02020603050405020304" pitchFamily="18" charset="0"/>
              </a:rPr>
              <a:t> da.</a:t>
            </a:r>
          </a:p>
          <a:p>
            <a:pPr lvl="0" algn="just" defTabSz="914400" eaLnBrk="0" fontAlgn="base" hangingPunct="0">
              <a:spcBef>
                <a:spcPct val="0"/>
              </a:spcBef>
              <a:spcAft>
                <a:spcPct val="0"/>
              </a:spcAft>
            </a:pPr>
            <a:endParaRPr lang="vi-VN" sz="2200"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914400" eaLnBrk="0" fontAlgn="base" hangingPunct="0">
              <a:spcBef>
                <a:spcPct val="0"/>
              </a:spcBef>
              <a:spcAft>
                <a:spcPct val="0"/>
              </a:spcAft>
            </a:pPr>
            <a:r>
              <a:rPr lang="en-US"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Cậu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Côn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khả</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năng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nhận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định</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sắc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bén</a:t>
            </a:r>
            <a:r>
              <a:rPr lang="en-US" sz="2200" dirty="0">
                <a:solidFill>
                  <a:srgbClr val="FF0000"/>
                </a:solidFill>
                <a:latin typeface="Times New Roman" panose="02020603050405020304" pitchFamily="18" charset="0"/>
                <a:cs typeface="Times New Roman" panose="02020603050405020304" pitchFamily="18" charset="0"/>
              </a:rPr>
              <a:t> </a:t>
            </a:r>
            <a:r>
              <a:rPr lang="vi-VN" sz="2200" dirty="0" smtClean="0">
                <a:solidFill>
                  <a:srgbClr val="FF0000"/>
                </a:solidFill>
                <a:latin typeface="Times New Roman" panose="02020603050405020304" pitchFamily="18" charset="0"/>
                <a:cs typeface="Times New Roman" panose="02020603050405020304" pitchFamily="18" charset="0"/>
              </a:rPr>
              <a:t>.</a:t>
            </a:r>
          </a:p>
          <a:p>
            <a:pPr lvl="0" algn="just" defTabSz="914400" eaLnBrk="0" fontAlgn="base" hangingPunct="0">
              <a:spcBef>
                <a:spcPct val="0"/>
              </a:spcBef>
              <a:spcAft>
                <a:spcPct val="0"/>
              </a:spcAft>
            </a:pPr>
            <a:r>
              <a:rPr lang="vi-VN" sz="22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a:t>
            </a:r>
            <a:r>
              <a:rPr lang="en-US" sz="2200" dirty="0" err="1" smtClean="0">
                <a:solidFill>
                  <a:srgbClr val="FF0000"/>
                </a:solidFill>
                <a:latin typeface="Times New Roman" panose="02020603050405020304" pitchFamily="18" charset="0"/>
                <a:cs typeface="Times New Roman" panose="02020603050405020304" pitchFamily="18" charset="0"/>
              </a:rPr>
              <a:t>ậu</a:t>
            </a:r>
            <a:r>
              <a:rPr lang="en-US" sz="2200" dirty="0" smtClean="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bé</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có</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hồn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nhiên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yêu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lứa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tuổi</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vừa</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xác</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đáng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đúng</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đắn</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sâu</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smtClean="0">
                <a:solidFill>
                  <a:srgbClr val="FF0000"/>
                </a:solidFill>
                <a:latin typeface="Times New Roman" panose="02020603050405020304" pitchFamily="18" charset="0"/>
                <a:cs typeface="Times New Roman" panose="02020603050405020304" pitchFamily="18" charset="0"/>
              </a:rPr>
              <a:t>sắc</a:t>
            </a:r>
            <a:r>
              <a:rPr lang="vi-VN" sz="2200" dirty="0" smtClean="0">
                <a:solidFill>
                  <a:srgbClr val="FF0000"/>
                </a:solidFill>
                <a:latin typeface="Times New Roman" panose="02020603050405020304" pitchFamily="18" charset="0"/>
                <a:cs typeface="Times New Roman" panose="02020603050405020304" pitchFamily="18" charset="0"/>
              </a:rPr>
              <a:t>. </a:t>
            </a:r>
            <a:endParaRPr lang="en-US" sz="2200" dirty="0">
              <a:solidFill>
                <a:srgbClr val="FF0000"/>
              </a:solidFill>
              <a:latin typeface="Times New Roman" panose="02020603050405020304" pitchFamily="18" charset="0"/>
              <a:cs typeface="Times New Roman" panose="02020603050405020304" pitchFamily="18" charset="0"/>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0032" y="172515"/>
            <a:ext cx="2816180" cy="1877453"/>
          </a:xfrm>
          <a:prstGeom prst="rect">
            <a:avLst/>
          </a:prstGeom>
        </p:spPr>
      </p:pic>
    </p:spTree>
    <p:extLst>
      <p:ext uri="{BB962C8B-B14F-4D97-AF65-F5344CB8AC3E}">
        <p14:creationId xmlns:p14="http://schemas.microsoft.com/office/powerpoint/2010/main" val="3272342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vùng Ba Hòn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956" y="1241571"/>
            <a:ext cx="4092886"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p:cNvPicPr>
            <a:picLocks noChangeAspect="1"/>
          </p:cNvPicPr>
          <p:nvPr/>
        </p:nvPicPr>
        <p:blipFill>
          <a:blip r:embed="rId4"/>
          <a:stretch>
            <a:fillRect/>
          </a:stretch>
        </p:blipFill>
        <p:spPr>
          <a:xfrm>
            <a:off x="4641409" y="1241571"/>
            <a:ext cx="4037644" cy="30243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58310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867688282"/>
              </p:ext>
            </p:extLst>
          </p:nvPr>
        </p:nvGraphicFramePr>
        <p:xfrm>
          <a:off x="179512" y="843558"/>
          <a:ext cx="8640960" cy="4210903"/>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núi Ba Hòn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898535">
                <a:tc gridSpan="3">
                  <a:txBody>
                    <a:bodyPr/>
                    <a:lstStyle/>
                    <a:p>
                      <a:r>
                        <a:rPr lang="en-US" sz="2400" i="1" dirty="0" smtClean="0">
                          <a:latin typeface="Times New Roman" panose="02020603050405020304" pitchFamily="18" charset="0"/>
                          <a:cs typeface="Times New Roman" panose="02020603050405020304" pitchFamily="18" charset="0"/>
                        </a:rPr>
                        <a:t>- </a:t>
                      </a:r>
                      <a:r>
                        <a:rPr lang="vi-VN" sz="2400" i="1" baseline="0" dirty="0" smtClean="0">
                          <a:latin typeface="Times New Roman" panose="02020603050405020304" pitchFamily="18" charset="0"/>
                          <a:cs typeface="Times New Roman" panose="02020603050405020304" pitchFamily="18" charset="0"/>
                        </a:rPr>
                        <a:t>Các chi tiết miêu tả cảnh:</a:t>
                      </a:r>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sz="2400" i="1" dirty="0">
                        <a:latin typeface="Times New Roman" panose="02020603050405020304" pitchFamily="18" charset="0"/>
                        <a:cs typeface="Times New Roman" panose="02020603050405020304" pitchFamily="18" charset="0"/>
                      </a:endParaRPr>
                    </a:p>
                  </a:txBody>
                  <a:tcPr/>
                </a:tc>
                <a:tc hMerge="1">
                  <a:txBody>
                    <a:bodyPr/>
                    <a:lstStyle/>
                    <a:p>
                      <a:endParaRPr lang="en-US"/>
                    </a:p>
                  </a:txBody>
                  <a:tcPr/>
                </a:tc>
                <a:extLst>
                  <a:ext uri="{0D108BD9-81ED-4DB2-BD59-A6C34878D82A}">
                    <a16:rowId xmlns:a16="http://schemas.microsoft.com/office/drawing/2014/main" xmlns="" val="10001"/>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223224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3"/>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0232" y="195486"/>
            <a:ext cx="2030347" cy="15002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2940374"/>
      </p:ext>
    </p:extLst>
  </p:cSld>
  <p:clrMapOvr>
    <a:masterClrMapping/>
  </p:clrMapOvr>
  <p:transition spd="med">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5">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451" y="1060589"/>
            <a:ext cx="3528392" cy="3445259"/>
          </a:xfrm>
          <a:prstGeom prst="ellipse">
            <a:avLst/>
          </a:prstGeom>
          <a:ln>
            <a:noFill/>
          </a:ln>
          <a:effectLst>
            <a:softEdge rad="112500"/>
          </a:effectLst>
        </p:spPr>
      </p:pic>
      <p:sp>
        <p:nvSpPr>
          <p:cNvPr id="3" name="Rectangle 2"/>
          <p:cNvSpPr/>
          <p:nvPr/>
        </p:nvSpPr>
        <p:spPr>
          <a:xfrm>
            <a:off x="199073" y="354148"/>
            <a:ext cx="3547766" cy="461665"/>
          </a:xfrm>
          <a:prstGeom prst="rect">
            <a:avLst/>
          </a:prstGeom>
        </p:spPr>
        <p:txBody>
          <a:bodyPr wrap="none">
            <a:spAutoFit/>
          </a:bodyPr>
          <a:lstStyle/>
          <a:p>
            <a:r>
              <a:rPr lang="en-US" sz="2400" i="1" dirty="0">
                <a:solidFill>
                  <a:srgbClr val="FF0000"/>
                </a:solidFill>
                <a:latin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cs typeface="Times New Roman" panose="02020603050405020304" pitchFamily="18" charset="0"/>
              </a:rPr>
              <a:t>Các chi tiết miêu tả cảnh:</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3219811" y="584980"/>
            <a:ext cx="5742384" cy="4602029"/>
          </a:xfrm>
          <a:prstGeom prst="rect">
            <a:avLst/>
          </a:prstGeom>
        </p:spPr>
        <p:txBody>
          <a:bodyPr wrap="square">
            <a:spAutoFit/>
          </a:bodyPr>
          <a:lstStyle/>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Hòn</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lèn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gần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cụt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đứng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ngang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Người</a:t>
            </a:r>
            <a:r>
              <a:rPr lang="en-US" sz="2200" dirty="0">
                <a:latin typeface="Times New Roman" panose="02020603050405020304" pitchFamily="18" charset="0"/>
                <a:cs typeface="Times New Roman" panose="02020603050405020304" pitchFamily="18" charset="0"/>
              </a:rPr>
              <a:t> ta </a:t>
            </a:r>
            <a:r>
              <a:rPr lang="en-US" sz="2200" dirty="0" err="1">
                <a:latin typeface="Times New Roman" panose="02020603050405020304" pitchFamily="18" charset="0"/>
                <a:cs typeface="Times New Roman" panose="02020603050405020304" pitchFamily="18" charset="0"/>
              </a:rPr>
              <a:t>gọi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Vai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rơi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đầu</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Phía</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xa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a:t>
            </a:r>
          </a:p>
          <a:p>
            <a:pPr marL="457200" lvl="1" algn="just" defTabSz="914400" eaLnBrk="0" fontAlgn="base" hangingPunct="0">
              <a:lnSpc>
                <a:spcPct val="150000"/>
              </a:lnSpc>
              <a:spcBef>
                <a:spcPct val="0"/>
              </a:spcBef>
              <a:spcAft>
                <a:spcPct val="0"/>
              </a:spcAft>
            </a:pPr>
            <a:r>
              <a:rPr lang="vi-VN"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Từ</a:t>
            </a:r>
            <a:r>
              <a:rPr lang="en-US" sz="2200" dirty="0" smtClean="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Hòn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Trống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Thủng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một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dãy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dằng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trời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núi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Cờ</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Rách</a:t>
            </a:r>
            <a:r>
              <a:rPr lang="en-US" sz="2200" dirty="0">
                <a:latin typeface="Times New Roman" panose="02020603050405020304" pitchFamily="18" charset="0"/>
                <a:cs typeface="Times New Roman" panose="02020603050405020304" pitchFamily="18" charset="0"/>
              </a:rPr>
              <a:t>.</a:t>
            </a:r>
          </a:p>
          <a:p>
            <a:pPr lvl="0" algn="just" defTabSz="914400" eaLnBrk="0" fontAlgn="base" hangingPunct="0">
              <a:lnSpc>
                <a:spcPct val="150000"/>
              </a:lnSpc>
              <a:spcBef>
                <a:spcPct val="0"/>
              </a:spcBef>
              <a:spcAft>
                <a:spcPct val="0"/>
              </a:spcAft>
              <a:buFontTx/>
              <a:buChar char="•"/>
            </a:pPr>
            <a:r>
              <a:rPr lang="en-US" sz="2200" dirty="0">
                <a:latin typeface="Times New Roman" panose="02020603050405020304" pitchFamily="18" charset="0"/>
                <a:cs typeface="Times New Roman" panose="02020603050405020304" pitchFamily="18" charset="0"/>
              </a:rPr>
              <a:t/>
            </a:r>
            <a:br>
              <a:rPr lang="en-US" sz="2200" dirty="0">
                <a:latin typeface="Times New Roman" panose="02020603050405020304" pitchFamily="18" charset="0"/>
                <a:cs typeface="Times New Roman" panose="02020603050405020304" pitchFamily="18" charset="0"/>
              </a:rPr>
            </a:br>
            <a:endParaRPr lang="en-US" sz="2200" dirty="0">
              <a:latin typeface="Times New Roman" panose="02020603050405020304" pitchFamily="18" charset="0"/>
              <a:cs typeface="Times New Roman" panose="02020603050405020304" pitchFamily="18" charset="0"/>
            </a:endParaRPr>
          </a:p>
          <a:p>
            <a:pPr lvl="0" algn="just" defTabSz="914400" eaLnBrk="0" fontAlgn="base" hangingPunct="0">
              <a:lnSpc>
                <a:spcPct val="150000"/>
              </a:lnSpc>
              <a:spcBef>
                <a:spcPct val="0"/>
              </a:spcBef>
              <a:spcAft>
                <a:spcPct val="0"/>
              </a:spcAft>
            </a:pPr>
            <a:endParaRPr lang="en-US" sz="2200" dirty="0">
              <a:latin typeface="Times New Roman" panose="02020603050405020304" pitchFamily="18" charset="0"/>
              <a:cs typeface="Times New Roman" panose="02020603050405020304" pitchFamily="18" charset="0"/>
            </a:endParaRPr>
          </a:p>
        </p:txBody>
      </p:sp>
      <p:sp>
        <p:nvSpPr>
          <p:cNvPr id="6" name="Rectangle 5"/>
          <p:cNvSpPr/>
          <p:nvPr/>
        </p:nvSpPr>
        <p:spPr>
          <a:xfrm>
            <a:off x="3702843" y="3909048"/>
            <a:ext cx="5259352" cy="830997"/>
          </a:xfrm>
          <a:prstGeom prst="rect">
            <a:avLst/>
          </a:prstGeom>
        </p:spPr>
        <p:txBody>
          <a:bodyPr wrap="square">
            <a:spAutoFit/>
          </a:bodyPr>
          <a:lstStyle/>
          <a:p>
            <a:pPr lvl="0" algn="just" defTabSz="914400" eaLnBrk="0" fontAlgn="base" hangingPunct="0">
              <a:spcBef>
                <a:spcPct val="0"/>
              </a:spcBef>
              <a:spcAft>
                <a:spcPct val="0"/>
              </a:spcAft>
            </a:pPr>
            <a:r>
              <a:rPr lang="en-US"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r>
              <a:rPr lang="en-US" sz="2400" dirty="0">
                <a:solidFill>
                  <a:srgbClr val="FF0000"/>
                </a:solidFill>
                <a:latin typeface="Times New Roman" panose="02020603050405020304" pitchFamily="18" charset="0"/>
                <a:cs typeface="Times New Roman" panose="02020603050405020304" pitchFamily="18" charset="0"/>
              </a:rPr>
              <a:t> </a:t>
            </a:r>
            <a:r>
              <a:rPr lang="vi-VN" sz="2400" dirty="0" smtClean="0">
                <a:solidFill>
                  <a:srgbClr val="FF0000"/>
                </a:solidFill>
                <a:latin typeface="Times New Roman" panose="02020603050405020304" pitchFamily="18" charset="0"/>
                <a:cs typeface="Times New Roman" panose="02020603050405020304" pitchFamily="18" charset="0"/>
              </a:rPr>
              <a:t>NT: miêu tả, liệt kê  </a:t>
            </a:r>
            <a:r>
              <a:rPr lang="vi-VN" sz="24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dirty="0" err="1" smtClean="0">
                <a:solidFill>
                  <a:srgbClr val="FF0000"/>
                </a:solidFill>
                <a:latin typeface="Times New Roman" panose="02020603050405020304" pitchFamily="18" charset="0"/>
                <a:cs typeface="Times New Roman" panose="02020603050405020304" pitchFamily="18" charset="0"/>
              </a:rPr>
              <a:t>Những</a:t>
            </a:r>
            <a:r>
              <a:rPr lang="en-US" sz="2400" dirty="0" smtClean="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hòn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núi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có</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hình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và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gọi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rất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biệt</a:t>
            </a:r>
            <a:r>
              <a:rPr lang="en-US" sz="24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442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wipe(down)">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barn(inVertical)">
                                      <p:cBhvr>
                                        <p:cTn id="23" dur="500"/>
                                        <p:tgtEl>
                                          <p:spTgt spid="5">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Effect transition="in" filter="barn(inVertical)">
                                      <p:cBhvr>
                                        <p:cTn id="28" dur="500"/>
                                        <p:tgtEl>
                                          <p:spTgt spid="5">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circle(in)">
                                      <p:cBhvr>
                                        <p:cTn id="33"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74093"/>
            <a:ext cx="3024336" cy="1785104"/>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Cha ơi! Ước vọng của nhân dân ta thật là đẹp. Tưởng tượng của người ta đến là tuyệt! Phải không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1840" y="949766"/>
            <a:ext cx="3013897" cy="2462213"/>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«Từ lòng người mà ngẫm ra...con ạ»</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 </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Kể lại câu chuyện « Người ta còn gọi vùng ấy là vùng Ba Hòn...trống thủng, núi Cờ Rách»</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8" name="Rectangle 7"/>
          <p:cNvSpPr/>
          <p:nvPr/>
        </p:nvSpPr>
        <p:spPr>
          <a:xfrm>
            <a:off x="6272224" y="915821"/>
            <a:ext cx="2782239" cy="1785104"/>
          </a:xfrm>
          <a:prstGeom prst="rect">
            <a:avLst/>
          </a:prstGeom>
        </p:spPr>
        <p:txBody>
          <a:bodyPr wrap="square">
            <a:spAutoFit/>
          </a:bodyPr>
          <a:lstStyle/>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Ngạc nhiên hỏi:</a:t>
            </a:r>
          </a:p>
          <a:p>
            <a:pPr algn="just"/>
            <a:r>
              <a:rPr lang="vi-VN" sz="2200" i="1"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Ai tưởng tượng ra đầu tiên hình dáng ngọn núi nớ chắc hẳn là mắt tiên, cha nhể?»</a:t>
            </a:r>
            <a:endParaRPr lang="vi-VN" sz="2200" i="1"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1;p14"/>
          <p:cNvSpPr/>
          <p:nvPr/>
        </p:nvSpPr>
        <p:spPr>
          <a:xfrm>
            <a:off x="91288" y="2921753"/>
            <a:ext cx="2824528" cy="1836360"/>
          </a:xfrm>
          <a:prstGeom prst="rect">
            <a:avLst/>
          </a:prstGeom>
          <a:noFill/>
          <a:ln>
            <a:noFill/>
          </a:ln>
        </p:spPr>
        <p:txBody>
          <a:bodyPr spcFirstLastPara="1" wrap="square" lIns="91425" tIns="45700" rIns="91425" bIns="45700" anchor="t" anchorCtr="0">
            <a:spAutoFit/>
          </a:bodyPr>
          <a:lstStyle/>
          <a:p>
            <a:pPr lvl="0" algn="just">
              <a:spcAft>
                <a:spcPts val="400"/>
              </a:spcAft>
            </a:pP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T</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hích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nghe những câu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chuyện</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lịch sử</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hiểu</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ca ngợi</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en-US" sz="2200" b="1" i="1" dirty="0" err="1" smtClean="0">
                <a:latin typeface="Times New Roman" panose="02020603050405020304" pitchFamily="18" charset="0"/>
                <a:ea typeface="Times New Roman"/>
                <a:cs typeface="Times New Roman" panose="02020603050405020304" pitchFamily="18" charset="0"/>
                <a:sym typeface="Wingdings" panose="05000000000000000000" pitchFamily="2" charset="2"/>
              </a:rPr>
              <a:t>và</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trân </a:t>
            </a:r>
            <a:r>
              <a:rPr lang="vi-VN" sz="2200" b="1" i="1" dirty="0">
                <a:latin typeface="Times New Roman" panose="02020603050405020304" pitchFamily="18" charset="0"/>
                <a:ea typeface="Times New Roman"/>
                <a:cs typeface="Times New Roman" panose="02020603050405020304" pitchFamily="18" charset="0"/>
                <a:sym typeface="Wingdings" panose="05000000000000000000" pitchFamily="2" charset="2"/>
              </a:rPr>
              <a:t>trọng ước mơ của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ông</a:t>
            </a:r>
            <a:r>
              <a:rPr lang="en-US"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latin typeface="Times New Roman" panose="02020603050405020304" pitchFamily="18" charset="0"/>
                <a:ea typeface="Times New Roman"/>
                <a:cs typeface="Times New Roman" panose="02020603050405020304" pitchFamily="18" charset="0"/>
                <a:sym typeface="Wingdings" panose="05000000000000000000" pitchFamily="2" charset="2"/>
              </a:rPr>
              <a:t>cha.</a:t>
            </a:r>
            <a:endParaRPr lang="en-US" sz="2200" b="1" i="1" dirty="0" smtClean="0">
              <a:latin typeface="Times New Roman" panose="02020603050405020304" pitchFamily="18" charset="0"/>
              <a:ea typeface="Times New Roman"/>
              <a:cs typeface="Times New Roman" panose="02020603050405020304" pitchFamily="18" charset="0"/>
              <a:sym typeface="Times New Roman"/>
            </a:endParaRPr>
          </a:p>
        </p:txBody>
      </p:sp>
      <p:sp>
        <p:nvSpPr>
          <p:cNvPr id="2" name="Rectangle 1"/>
          <p:cNvSpPr/>
          <p:nvPr/>
        </p:nvSpPr>
        <p:spPr>
          <a:xfrm>
            <a:off x="3185591" y="3479985"/>
            <a:ext cx="2862064" cy="1446550"/>
          </a:xfrm>
          <a:prstGeom prst="rect">
            <a:avLst/>
          </a:prstGeom>
        </p:spPr>
        <p:txBody>
          <a:bodyPr wrap="square">
            <a:spAutoFit/>
          </a:bodyPr>
          <a:lstStyle/>
          <a:p>
            <a:pPr lvl="0" algn="just"/>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Là người hiểu biết, yêu mến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những vẻ đẹp thiên nhiên và văn</a:t>
            </a:r>
            <a:r>
              <a:rPr lang="en-US" sz="22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latin typeface="Times New Roman" panose="02020603050405020304" pitchFamily="18" charset="0"/>
                <a:cs typeface="Times New Roman" panose="02020603050405020304" pitchFamily="18" charset="0"/>
                <a:sym typeface="Wingdings" panose="05000000000000000000" pitchFamily="2" charset="2"/>
              </a:rPr>
              <a:t>hóa dân tộc.</a:t>
            </a:r>
            <a:endParaRPr lang="en-US" sz="2200" b="1" i="1" dirty="0">
              <a:latin typeface="Times New Roman" panose="02020603050405020304" pitchFamily="18" charset="0"/>
              <a:cs typeface="Times New Roman" panose="02020603050405020304" pitchFamily="18" charset="0"/>
            </a:endParaRPr>
          </a:p>
        </p:txBody>
      </p:sp>
      <p:sp>
        <p:nvSpPr>
          <p:cNvPr id="4" name="Rectangle 3"/>
          <p:cNvSpPr/>
          <p:nvPr/>
        </p:nvSpPr>
        <p:spPr>
          <a:xfrm>
            <a:off x="6269600" y="2874041"/>
            <a:ext cx="2838904" cy="2123658"/>
          </a:xfrm>
          <a:prstGeom prst="rect">
            <a:avLst/>
          </a:prstGeom>
        </p:spPr>
        <p:txBody>
          <a:bodyPr wrap="square">
            <a:spAutoFit/>
          </a:bodyPr>
          <a:lstStyle/>
          <a:p>
            <a:pPr algn="just"/>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S</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ự </a:t>
            </a:r>
            <a:r>
              <a:rPr lang="vi-VN" sz="2200" b="1" i="1" dirty="0">
                <a:solidFill>
                  <a:schemeClr val="tx1">
                    <a:lumMod val="95000"/>
                    <a:lumOff val="5000"/>
                  </a:schemeClr>
                </a:solidFill>
                <a:latin typeface="Times New Roman" panose="02020603050405020304" pitchFamily="18" charset="0"/>
                <a:cs typeface="Times New Roman" panose="02020603050405020304" pitchFamily="18" charset="0"/>
              </a:rPr>
              <a:t>ngạc nhiên, thán phục trước sự liên tưởng của người xưa, đồng thời cũng thể hiện sự hồn nhiên của một đứa </a:t>
            </a:r>
            <a:r>
              <a:rPr lang="vi-VN" sz="2200" b="1" i="1" dirty="0" smtClean="0">
                <a:solidFill>
                  <a:schemeClr val="tx1">
                    <a:lumMod val="95000"/>
                    <a:lumOff val="5000"/>
                  </a:schemeClr>
                </a:solidFill>
                <a:latin typeface="Times New Roman" panose="02020603050405020304" pitchFamily="18" charset="0"/>
                <a:cs typeface="Times New Roman" panose="02020603050405020304" pitchFamily="18" charset="0"/>
              </a:rPr>
              <a:t>trẻ.</a:t>
            </a:r>
            <a:endParaRPr lang="en-US" sz="2200" b="1"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470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fade">
                                      <p:cBhvr>
                                        <p:cTn id="12" dur="1000"/>
                                        <p:tgtEl>
                                          <p:spTgt spid="20">
                                            <p:txEl>
                                              <p:pRg st="0" end="0"/>
                                            </p:txEl>
                                          </p:spTgt>
                                        </p:tgtEl>
                                      </p:cBhvr>
                                    </p:animEffect>
                                    <p:anim calcmode="lin" valueType="num">
                                      <p:cBhvr>
                                        <p:cTn id="13"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circle(in)">
                                      <p:cBhvr>
                                        <p:cTn id="3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168028" y="-164554"/>
            <a:ext cx="7038528" cy="5456425"/>
          </a:xfrm>
          <a:prstGeom prst="rect">
            <a:avLst/>
          </a:prstGeom>
          <a:ln>
            <a:noFill/>
          </a:ln>
          <a:effectLst>
            <a:softEdge rad="112500"/>
          </a:effectLst>
        </p:spPr>
      </p:pic>
      <p:sp>
        <p:nvSpPr>
          <p:cNvPr id="27" name="Oval 26"/>
          <p:cNvSpPr/>
          <p:nvPr/>
        </p:nvSpPr>
        <p:spPr>
          <a:xfrm>
            <a:off x="3203848" y="-1165782"/>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3995936" y="619185"/>
            <a:ext cx="4932040" cy="3970318"/>
          </a:xfrm>
          <a:prstGeom prst="rect">
            <a:avLst/>
          </a:prstGeom>
        </p:spPr>
        <p:txBody>
          <a:bodyPr wrap="square">
            <a:spAutoFit/>
          </a:bodyPr>
          <a:lstStyle/>
          <a:p>
            <a:pPr algn="ctr">
              <a:lnSpc>
                <a:spcPct val="150000"/>
              </a:lnSpc>
            </a:pPr>
            <a:r>
              <a:rPr lang="vi-VN" sz="2400" dirty="0" smtClean="0">
                <a:solidFill>
                  <a:srgbClr val="FF0000"/>
                </a:solidFill>
                <a:latin typeface="+mj-lt"/>
              </a:rPr>
              <a:t>Câu </a:t>
            </a:r>
            <a:r>
              <a:rPr lang="vi-VN" sz="2400" dirty="0">
                <a:solidFill>
                  <a:srgbClr val="FF0000"/>
                </a:solidFill>
                <a:latin typeface="+mj-lt"/>
              </a:rPr>
              <a:t>chuyện mang màu sắc hư cấu kì ảo nhưng chứa đựng trong đó những giá trị cao đẹp, niềm tin, ước vọng của nhân dân. Các hòn núi gắn liền với câu chuyện đầy bi hùng, thể hiện sức mạnh, sự kiên cường, quả cảm, anh hùng của nhân dân ta. </a:t>
            </a:r>
            <a:endParaRPr lang="en-US" sz="2400" dirty="0">
              <a:solidFill>
                <a:srgbClr val="FF0000"/>
              </a:solidFill>
              <a:latin typeface="+mj-lt"/>
            </a:endParaRPr>
          </a:p>
        </p:txBody>
      </p:sp>
    </p:spTree>
    <p:extLst>
      <p:ext uri="{BB962C8B-B14F-4D97-AF65-F5344CB8AC3E}">
        <p14:creationId xmlns:p14="http://schemas.microsoft.com/office/powerpoint/2010/main" val="3784644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Câu</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chuyện</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vi-VN"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về nhà thờ họ Nguyễn Tiên Điền</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vi-VN"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515" y="1131590"/>
            <a:ext cx="8151350" cy="3870618"/>
          </a:xfrm>
          <a:prstGeom prst="rect">
            <a:avLst/>
          </a:prstGeom>
        </p:spPr>
      </p:pic>
    </p:spTree>
    <p:extLst>
      <p:ext uri="{BB962C8B-B14F-4D97-AF65-F5344CB8AC3E}">
        <p14:creationId xmlns:p14="http://schemas.microsoft.com/office/powerpoint/2010/main" val="112230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val="3923199939"/>
              </p:ext>
            </p:extLst>
          </p:nvPr>
        </p:nvGraphicFramePr>
        <p:xfrm>
          <a:off x="179512" y="843558"/>
          <a:ext cx="8640960" cy="4032448"/>
        </p:xfrm>
        <a:graphic>
          <a:graphicData uri="http://schemas.openxmlformats.org/drawingml/2006/table">
            <a:tbl>
              <a:tblPr firstRow="1" bandRow="1">
                <a:tableStyleId>{5940675A-B579-460E-94D1-54222C63F5DA}</a:tableStyleId>
              </a:tblPr>
              <a:tblGrid>
                <a:gridCol w="2952328">
                  <a:extLst>
                    <a:ext uri="{9D8B030D-6E8A-4147-A177-3AD203B41FA5}">
                      <a16:colId xmlns:a16="http://schemas.microsoft.com/office/drawing/2014/main" xmlns="" val="20000"/>
                    </a:ext>
                  </a:extLst>
                </a:gridCol>
                <a:gridCol w="2880320">
                  <a:extLst>
                    <a:ext uri="{9D8B030D-6E8A-4147-A177-3AD203B41FA5}">
                      <a16:colId xmlns:a16="http://schemas.microsoft.com/office/drawing/2014/main" xmlns="" val="20001"/>
                    </a:ext>
                  </a:extLst>
                </a:gridCol>
                <a:gridCol w="2808312">
                  <a:extLst>
                    <a:ext uri="{9D8B030D-6E8A-4147-A177-3AD203B41FA5}">
                      <a16:colId xmlns:a16="http://schemas.microsoft.com/office/drawing/2014/main" xmlns="" val="20002"/>
                    </a:ext>
                  </a:extLst>
                </a:gridCol>
              </a:tblGrid>
              <a:tr h="504056">
                <a:tc gridSpan="3">
                  <a:txBody>
                    <a:bodyPr/>
                    <a:lstStyle/>
                    <a:p>
                      <a:pPr algn="ctr"/>
                      <a:r>
                        <a:rPr lang="en-US" sz="2400" dirty="0" err="1" smtClean="0">
                          <a:latin typeface="Times New Roman" panose="02020603050405020304" pitchFamily="18" charset="0"/>
                          <a:cs typeface="Times New Roman" panose="02020603050405020304" pitchFamily="18" charset="0"/>
                        </a:rPr>
                        <a:t>Câu</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chuyện</a:t>
                      </a:r>
                      <a:r>
                        <a:rPr lang="en-US" sz="2400" baseline="0" dirty="0" smtClean="0">
                          <a:latin typeface="Times New Roman" panose="02020603050405020304" pitchFamily="18" charset="0"/>
                          <a:cs typeface="Times New Roman" panose="02020603050405020304" pitchFamily="18" charset="0"/>
                        </a:rPr>
                        <a:t> </a:t>
                      </a:r>
                      <a:r>
                        <a:rPr lang="vi-VN" sz="2400" baseline="0" dirty="0" smtClean="0">
                          <a:latin typeface="Times New Roman" panose="02020603050405020304" pitchFamily="18" charset="0"/>
                          <a:cs typeface="Times New Roman" panose="02020603050405020304" pitchFamily="18" charset="0"/>
                        </a:rPr>
                        <a:t>về nhà thờ họ Nguyễn Tiên Điền</a:t>
                      </a: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pPr algn="ctr"/>
                      <a:endParaRPr lang="en-US" sz="2400" dirty="0">
                        <a:latin typeface="Times New Roman" panose="02020603050405020304" pitchFamily="18" charset="0"/>
                        <a:cs typeface="Times New Roman" panose="02020603050405020304" pitchFamily="18" charset="0"/>
                      </a:endParaRPr>
                    </a:p>
                  </a:txBody>
                  <a:tcPr>
                    <a:solidFill>
                      <a:schemeClr val="accent5">
                        <a:lumMod val="20000"/>
                        <a:lumOff val="80000"/>
                      </a:schemeClr>
                    </a:solidFill>
                  </a:tcPr>
                </a:tc>
                <a:tc hMerge="1">
                  <a:txBody>
                    <a:bodyPr/>
                    <a:lstStyle/>
                    <a:p>
                      <a:endParaRPr lang="en-US"/>
                    </a:p>
                  </a:txBody>
                  <a:tcPr/>
                </a:tc>
                <a:extLst>
                  <a:ext uri="{0D108BD9-81ED-4DB2-BD59-A6C34878D82A}">
                    <a16:rowId xmlns:a16="http://schemas.microsoft.com/office/drawing/2014/main" xmlns="" val="10000"/>
                  </a:ext>
                </a:extLst>
              </a:tr>
              <a:tr h="576064">
                <a:tc>
                  <a:txBody>
                    <a:bodyPr/>
                    <a:lstStyle/>
                    <a:p>
                      <a:pPr algn="ctr"/>
                      <a:r>
                        <a:rPr lang="en-US" sz="2400" dirty="0" err="1" smtClean="0">
                          <a:latin typeface="Times New Roman" panose="02020603050405020304" pitchFamily="18" charset="0"/>
                          <a:cs typeface="Times New Roman" panose="02020603050405020304" pitchFamily="18" charset="0"/>
                        </a:rPr>
                        <a:t>Bé</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Côn</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en-US" sz="2400" dirty="0" err="1" smtClean="0">
                          <a:latin typeface="Times New Roman" panose="02020603050405020304" pitchFamily="18" charset="0"/>
                          <a:cs typeface="Times New Roman" panose="02020603050405020304" pitchFamily="18" charset="0"/>
                        </a:rPr>
                        <a:t>Quan</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phó</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bảng</a:t>
                      </a:r>
                      <a:endParaRPr lang="en-US" sz="2400" dirty="0">
                        <a:latin typeface="Times New Roman" panose="02020603050405020304" pitchFamily="18" charset="0"/>
                        <a:cs typeface="Times New Roman" panose="02020603050405020304" pitchFamily="18" charset="0"/>
                      </a:endParaRPr>
                    </a:p>
                  </a:txBody>
                  <a:tcPr/>
                </a:tc>
                <a:tc>
                  <a:txBody>
                    <a:bodyPr/>
                    <a:lstStyle/>
                    <a:p>
                      <a:pPr algn="ctr"/>
                      <a:r>
                        <a:rPr lang="vi-VN" sz="2400" dirty="0" smtClean="0">
                          <a:latin typeface="Times New Roman" panose="02020603050405020304" pitchFamily="18" charset="0"/>
                          <a:cs typeface="Times New Roman" panose="02020603050405020304" pitchFamily="18" charset="0"/>
                        </a:rPr>
                        <a:t>Cậu</a:t>
                      </a:r>
                      <a:r>
                        <a:rPr lang="vi-VN" sz="2400" baseline="0" dirty="0" smtClean="0">
                          <a:latin typeface="Times New Roman" panose="02020603050405020304" pitchFamily="18" charset="0"/>
                          <a:cs typeface="Times New Roman" panose="02020603050405020304" pitchFamily="18" charset="0"/>
                        </a:rPr>
                        <a:t> bé Khiêm</a:t>
                      </a:r>
                      <a:endParaRPr lang="en-US" sz="2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295232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10002"/>
                  </a:ext>
                </a:extLst>
              </a:tr>
            </a:tbl>
          </a:graphicData>
        </a:graphic>
      </p:graphicFrame>
      <p:pic>
        <p:nvPicPr>
          <p:cNvPr id="14" name="Picture 13"/>
          <p:cNvPicPr>
            <a:picLocks noChangeAspect="1"/>
          </p:cNvPicPr>
          <p:nvPr/>
        </p:nvPicPr>
        <p:blipFill>
          <a:blip r:embed="rId3"/>
          <a:stretch>
            <a:fillRect/>
          </a:stretch>
        </p:blipFill>
        <p:spPr>
          <a:xfrm>
            <a:off x="-468560" y="27530"/>
            <a:ext cx="5444508" cy="1080120"/>
          </a:xfrm>
          <a:prstGeom prst="rect">
            <a:avLst/>
          </a:prstGeom>
        </p:spPr>
      </p:pic>
    </p:spTree>
    <p:extLst>
      <p:ext uri="{BB962C8B-B14F-4D97-AF65-F5344CB8AC3E}">
        <p14:creationId xmlns:p14="http://schemas.microsoft.com/office/powerpoint/2010/main" val="1344938735"/>
      </p:ext>
    </p:extLst>
  </p:cSld>
  <p:clrMapOvr>
    <a:masterClrMapping/>
  </p:clrMapOvr>
  <p:transition spd="med">
    <p:pull/>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843558"/>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Chạnh lòng thầm nhớ những cây thơ trong «Truyện Kiều»</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39584" y="2402334"/>
            <a:ext cx="3013897"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Giải thích cho con «Người quê mình không coi công việc làm thơ.... «xướng ca vô loài»</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79836" y="1920191"/>
            <a:ext cx="2824528" cy="482143"/>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Giàu tình cảm</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4" name="Rectangle 23"/>
          <p:cNvSpPr/>
          <p:nvPr/>
        </p:nvSpPr>
        <p:spPr>
          <a:xfrm>
            <a:off x="22459" y="2402334"/>
            <a:ext cx="3024336" cy="2462213"/>
          </a:xfrm>
          <a:prstGeom prst="rect">
            <a:avLst/>
          </a:prstGeom>
        </p:spPr>
        <p:txBody>
          <a:bodyPr wrap="square">
            <a:spAutoFit/>
          </a:bodyPr>
          <a:lstStyle/>
          <a:p>
            <a:pPr lvl="0"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cha: </a:t>
            </a:r>
            <a:r>
              <a:rPr lang="en-US" sz="2200" dirty="0" smtClean="0">
                <a:latin typeface="Times New Roman" panose="02020603050405020304" pitchFamily="18" charset="0"/>
                <a:cs typeface="Times New Roman" panose="02020603050405020304" pitchFamily="18" charset="0"/>
              </a:rPr>
              <a:t>“</a:t>
            </a:r>
            <a:r>
              <a:rPr lang="vi-VN" sz="2200" dirty="0">
                <a:latin typeface="Times New Roman" panose="02020603050405020304" pitchFamily="18" charset="0"/>
                <a:cs typeface="Times New Roman" panose="02020603050405020304" pitchFamily="18" charset="0"/>
              </a:rPr>
              <a:t>Nguyễn Du đã để lại Truyện Kiều </a:t>
            </a:r>
            <a:r>
              <a:rPr lang="vi-VN" sz="2200" dirty="0" smtClean="0">
                <a:latin typeface="Times New Roman" panose="02020603050405020304" pitchFamily="18" charset="0"/>
                <a:cs typeface="Times New Roman" panose="02020603050405020304" pitchFamily="18" charset="0"/>
              </a:rPr>
              <a:t>... </a:t>
            </a:r>
            <a:r>
              <a:rPr lang="vi-VN" sz="2200" dirty="0">
                <a:latin typeface="Times New Roman" panose="02020603050405020304" pitchFamily="18" charset="0"/>
                <a:cs typeface="Times New Roman" panose="02020603050405020304" pitchFamily="18" charset="0"/>
              </a:rPr>
              <a:t>Công lao lớn ấy sao dân lại không làm đền thờ ông Nguyễn Du, hả cha?</a:t>
            </a:r>
            <a:r>
              <a:rPr lang="en-US" sz="2200" dirty="0">
                <a:latin typeface="Times New Roman" panose="02020603050405020304" pitchFamily="18" charset="0"/>
                <a:cs typeface="Times New Roman" panose="02020603050405020304" pitchFamily="18" charset="0"/>
              </a:rPr>
              <a:t>”</a:t>
            </a:r>
            <a:endParaRPr lang="vi-VN" sz="2200" dirty="0">
              <a:latin typeface="Times New Roman" panose="02020603050405020304" pitchFamily="18" charset="0"/>
              <a:cs typeface="Times New Roman" panose="02020603050405020304" pitchFamily="18" charset="0"/>
            </a:endParaRPr>
          </a:p>
          <a:p>
            <a:pPr algn="just" defTabSz="914400" eaLnBrk="0" fontAlgn="base" hangingPunct="0">
              <a:spcBef>
                <a:spcPct val="0"/>
              </a:spcBef>
              <a:spcAft>
                <a:spcPct val="0"/>
              </a:spcAft>
            </a:pP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0" name="Google Shape;271;p14"/>
          <p:cNvSpPr/>
          <p:nvPr/>
        </p:nvSpPr>
        <p:spPr>
          <a:xfrm>
            <a:off x="91288" y="4415349"/>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Luôn luôn học hỏi, tìm hiểu</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379109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arn(inVertical)">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circle(in)">
                                      <p:cBhvr>
                                        <p:cTn id="2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24" grpId="0"/>
      <p:bldP spid="3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31840" y="-12413"/>
            <a:ext cx="3085905" cy="52629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7" name="Group 16">
            <a:extLst>
              <a:ext uri="{FF2B5EF4-FFF2-40B4-BE49-F238E27FC236}">
                <a16:creationId xmlns:a16="http://schemas.microsoft.com/office/drawing/2014/main" xmlns="" id="{368B1A64-0646-4EF7-8D22-8D256F3D3043}"/>
              </a:ext>
            </a:extLst>
          </p:cNvPr>
          <p:cNvGrpSpPr/>
          <p:nvPr/>
        </p:nvGrpSpPr>
        <p:grpSpPr>
          <a:xfrm>
            <a:off x="561439" y="185382"/>
            <a:ext cx="2188474" cy="579002"/>
            <a:chOff x="0" y="2541430"/>
            <a:chExt cx="5472030" cy="457370"/>
          </a:xfrm>
          <a:solidFill>
            <a:schemeClr val="accent2">
              <a:lumMod val="75000"/>
            </a:schemeClr>
          </a:solidFill>
        </p:grpSpPr>
        <p:sp>
          <p:nvSpPr>
            <p:cNvPr id="1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grpSp>
        <p:nvGrpSpPr>
          <p:cNvPr id="21" name="Group 20">
            <a:extLst>
              <a:ext uri="{FF2B5EF4-FFF2-40B4-BE49-F238E27FC236}">
                <a16:creationId xmlns:a16="http://schemas.microsoft.com/office/drawing/2014/main" xmlns="" id="{368B1A64-0646-4EF7-8D22-8D256F3D3043}"/>
              </a:ext>
            </a:extLst>
          </p:cNvPr>
          <p:cNvGrpSpPr/>
          <p:nvPr/>
        </p:nvGrpSpPr>
        <p:grpSpPr>
          <a:xfrm>
            <a:off x="3574318" y="185382"/>
            <a:ext cx="2188474" cy="579002"/>
            <a:chOff x="0" y="2541430"/>
            <a:chExt cx="5472030" cy="457370"/>
          </a:xfrm>
          <a:solidFill>
            <a:schemeClr val="accent2">
              <a:lumMod val="75000"/>
            </a:schemeClr>
          </a:solidFill>
        </p:grpSpPr>
        <p:sp>
          <p:nvSpPr>
            <p:cNvPr id="22"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3"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7" name="Rectangle 6"/>
          <p:cNvSpPr/>
          <p:nvPr/>
        </p:nvSpPr>
        <p:spPr>
          <a:xfrm>
            <a:off x="14715" y="987574"/>
            <a:ext cx="3024336"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Hỏi: «Sao con thấy có ngôi đền thờ thằng ăn trộm bị đánh chết, hả cha»</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159582" y="977200"/>
            <a:ext cx="3013897"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«Làm sao mà cha giải thích nổi những điều ấy với con được?»</a:t>
            </a:r>
            <a:endParaRPr lang="vi-VN" sz="2200"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7745" y="-119917"/>
            <a:ext cx="2971698" cy="5370483"/>
          </a:xfrm>
          <a:prstGeom prst="rect">
            <a:avLst/>
          </a:prstGeom>
          <a:solidFill>
            <a:srgbClr val="F0ECF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7" name="Group 26">
            <a:extLst>
              <a:ext uri="{FF2B5EF4-FFF2-40B4-BE49-F238E27FC236}">
                <a16:creationId xmlns:a16="http://schemas.microsoft.com/office/drawing/2014/main" xmlns="" id="{368B1A64-0646-4EF7-8D22-8D256F3D3043}"/>
              </a:ext>
            </a:extLst>
          </p:cNvPr>
          <p:cNvGrpSpPr/>
          <p:nvPr/>
        </p:nvGrpSpPr>
        <p:grpSpPr>
          <a:xfrm>
            <a:off x="6599672" y="196945"/>
            <a:ext cx="2188474" cy="579002"/>
            <a:chOff x="0" y="2541430"/>
            <a:chExt cx="5472030" cy="457370"/>
          </a:xfrm>
          <a:solidFill>
            <a:schemeClr val="accent2">
              <a:lumMod val="75000"/>
            </a:schemeClr>
          </a:solidFill>
        </p:grpSpPr>
        <p:sp>
          <p:nvSpPr>
            <p:cNvPr id="28"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9"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0" name="Google Shape;271;p14"/>
          <p:cNvSpPr/>
          <p:nvPr/>
        </p:nvSpPr>
        <p:spPr>
          <a:xfrm>
            <a:off x="114619" y="2434124"/>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Hiểu ra sự mâu thuẫn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1" name="Google Shape;271;p14"/>
          <p:cNvSpPr/>
          <p:nvPr/>
        </p:nvSpPr>
        <p:spPr>
          <a:xfrm>
            <a:off x="3200524" y="2208727"/>
            <a:ext cx="2924432"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Không thể lí giải hết sự thắc mắc của con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2" name="Rectangle 31"/>
          <p:cNvSpPr/>
          <p:nvPr/>
        </p:nvSpPr>
        <p:spPr>
          <a:xfrm>
            <a:off x="6296238" y="972892"/>
            <a:ext cx="2740258" cy="1446550"/>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«mát» em:</a:t>
            </a:r>
          </a:p>
          <a:p>
            <a:pPr algn="just" defTabSz="914400" eaLnBrk="0" fontAlgn="base" hangingPunct="0">
              <a:spcBef>
                <a:spcPct val="0"/>
              </a:spcBef>
              <a:spcAft>
                <a:spcPct val="0"/>
              </a:spcAft>
            </a:pPr>
            <a:r>
              <a:rPr lang="vi-VN" sz="2200" b="1" i="1" dirty="0" smtClean="0">
                <a:solidFill>
                  <a:prstClr val="black">
                    <a:lumMod val="95000"/>
                    <a:lumOff val="5000"/>
                  </a:prstClr>
                </a:solidFill>
                <a:latin typeface="Times New Roman" panose="02020603050405020304" pitchFamily="18" charset="0"/>
                <a:cs typeface="Times New Roman" panose="02020603050405020304" pitchFamily="18" charset="0"/>
              </a:rPr>
              <a:t>«</a:t>
            </a:r>
            <a:r>
              <a:rPr lang="vi-VN" sz="2200" i="1" dirty="0" smtClean="0">
                <a:solidFill>
                  <a:prstClr val="black">
                    <a:lumMod val="95000"/>
                    <a:lumOff val="5000"/>
                  </a:prstClr>
                </a:solidFill>
                <a:latin typeface="Times New Roman" panose="02020603050405020304" pitchFamily="18" charset="0"/>
                <a:cs typeface="Times New Roman" panose="02020603050405020304" pitchFamily="18" charset="0"/>
              </a:rPr>
              <a:t>Việc đời đã dớ dận, mi lại «thông minh» dớ dận nốt»</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3" name="Google Shape;271;p14"/>
          <p:cNvSpPr/>
          <p:nvPr/>
        </p:nvSpPr>
        <p:spPr>
          <a:xfrm>
            <a:off x="6248618" y="2507555"/>
            <a:ext cx="2859886"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Chê cười sự thắc mắc của cậu bé Côn</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34" name="Rectangle 33"/>
          <p:cNvSpPr/>
          <p:nvPr/>
        </p:nvSpPr>
        <p:spPr>
          <a:xfrm>
            <a:off x="-8929" y="3348761"/>
            <a:ext cx="3024336" cy="1107996"/>
          </a:xfrm>
          <a:prstGeom prst="rect">
            <a:avLst/>
          </a:prstGeom>
        </p:spPr>
        <p:txBody>
          <a:bodyPr wrap="square">
            <a:spAutoFit/>
          </a:bodyPr>
          <a:lstStyle/>
          <a:p>
            <a:pPr algn="just" defTabSz="914400" eaLnBrk="0" fontAlgn="base" hangingPunct="0">
              <a:spcBef>
                <a:spcPct val="0"/>
              </a:spcBef>
              <a:spcAft>
                <a:spcPct val="0"/>
              </a:spcAft>
            </a:pPr>
            <a:r>
              <a:rPr lang="vi-VN" sz="2200" dirty="0" smtClean="0">
                <a:solidFill>
                  <a:prstClr val="black">
                    <a:lumMod val="95000"/>
                    <a:lumOff val="5000"/>
                  </a:prstClr>
                </a:solidFill>
                <a:latin typeface="Times New Roman" panose="02020603050405020304" pitchFamily="18" charset="0"/>
                <a:cs typeface="Times New Roman" panose="02020603050405020304" pitchFamily="18" charset="0"/>
              </a:rPr>
              <a:t>- Nói: «anh đừng có khinh em...đạo tặc tối linh tôn thần»</a:t>
            </a:r>
            <a:endParaRPr lang="en-US" sz="2200" b="1" i="1" dirty="0">
              <a:solidFill>
                <a:prstClr val="black">
                  <a:lumMod val="95000"/>
                  <a:lumOff val="5000"/>
                </a:prstClr>
              </a:solidFill>
              <a:latin typeface="Times New Roman" panose="02020603050405020304" pitchFamily="18" charset="0"/>
              <a:cs typeface="Times New Roman" panose="02020603050405020304" pitchFamily="18" charset="0"/>
            </a:endParaRPr>
          </a:p>
        </p:txBody>
      </p:sp>
      <p:sp>
        <p:nvSpPr>
          <p:cNvPr id="35" name="Google Shape;271;p14"/>
          <p:cNvSpPr/>
          <p:nvPr/>
        </p:nvSpPr>
        <p:spPr>
          <a:xfrm>
            <a:off x="114619" y="4427562"/>
            <a:ext cx="2824528" cy="820697"/>
          </a:xfrm>
          <a:prstGeom prst="rect">
            <a:avLst/>
          </a:prstGeom>
          <a:noFill/>
          <a:ln>
            <a:noFill/>
          </a:ln>
        </p:spPr>
        <p:txBody>
          <a:bodyPr spcFirstLastPara="1" wrap="square" lIns="91425" tIns="45700" rIns="91425" bIns="45700" anchor="t" anchorCtr="0">
            <a:spAutoFit/>
          </a:bodyPr>
          <a:lstStyle/>
          <a:p>
            <a:pPr algn="just">
              <a:spcAft>
                <a:spcPts val="400"/>
              </a:spcAft>
            </a:pP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a:t>
            </a:r>
            <a:r>
              <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 </a:t>
            </a:r>
            <a:r>
              <a:rPr lang="vi-VN" sz="2200" b="1" i="1" dirty="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G</a:t>
            </a:r>
            <a:r>
              <a:rPr lang="vi-VN" sz="2200" b="1" i="1" dirty="0" smtClean="0">
                <a:solidFill>
                  <a:prstClr val="black"/>
                </a:solidFill>
                <a:latin typeface="Times New Roman" panose="02020603050405020304" pitchFamily="18" charset="0"/>
                <a:ea typeface="Times New Roman"/>
                <a:cs typeface="Times New Roman" panose="02020603050405020304" pitchFamily="18" charset="0"/>
                <a:sym typeface="Wingdings" panose="05000000000000000000" pitchFamily="2" charset="2"/>
              </a:rPr>
              <a:t>iải thích thông minh</a:t>
            </a:r>
            <a:endParaRPr lang="en-US" sz="2200" b="1" i="1"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12018584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circle(in)">
                                      <p:cBhvr>
                                        <p:cTn id="29" dur="20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circle(in)">
                                      <p:cBhvr>
                                        <p:cTn id="34" dur="2000"/>
                                        <p:tgtEl>
                                          <p:spTgt spid="3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35"/>
                                        </p:tgtEl>
                                        <p:attrNameLst>
                                          <p:attrName>style.visibility</p:attrName>
                                        </p:attrNameLst>
                                      </p:cBhvr>
                                      <p:to>
                                        <p:strVal val="visible"/>
                                      </p:to>
                                    </p:set>
                                    <p:animEffect transition="in" filter="wipe(down)">
                                      <p:cBhvr>
                                        <p:cTn id="4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0" grpId="0"/>
      <p:bldP spid="31" grpId="0"/>
      <p:bldP spid="32" grpId="0"/>
      <p:bldP spid="33" grpId="0"/>
      <p:bldP spid="34" grpId="0"/>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16865"/>
            <a:ext cx="5910558" cy="5182569"/>
            <a:chOff x="0" y="-16865"/>
            <a:chExt cx="5910558" cy="5182569"/>
          </a:xfrm>
        </p:grpSpPr>
        <p:pic>
          <p:nvPicPr>
            <p:cNvPr id="2" name="Picture 1"/>
            <p:cNvPicPr>
              <a:picLocks noChangeAspect="1"/>
            </p:cNvPicPr>
            <p:nvPr/>
          </p:nvPicPr>
          <p:blipFill>
            <a:blip r:embed="rId3"/>
            <a:stretch>
              <a:fillRect/>
            </a:stretch>
          </p:blipFill>
          <p:spPr>
            <a:xfrm>
              <a:off x="0" y="-16865"/>
              <a:ext cx="4932040" cy="5182569"/>
            </a:xfrm>
            <a:prstGeom prst="rect">
              <a:avLst/>
            </a:prstGeom>
          </p:spPr>
        </p:pic>
        <p:sp>
          <p:nvSpPr>
            <p:cNvPr id="6" name="Rectangle 5"/>
            <p:cNvSpPr/>
            <p:nvPr/>
          </p:nvSpPr>
          <p:spPr>
            <a:xfrm rot="19522552">
              <a:off x="2886222" y="434965"/>
              <a:ext cx="3024336" cy="30893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p:cNvPicPr>
            <a:picLocks noChangeAspect="1"/>
          </p:cNvPicPr>
          <p:nvPr/>
        </p:nvPicPr>
        <p:blipFill>
          <a:blip r:embed="rId4"/>
          <a:stretch>
            <a:fillRect/>
          </a:stretch>
        </p:blipFill>
        <p:spPr>
          <a:xfrm>
            <a:off x="2557186" y="0"/>
            <a:ext cx="6338094" cy="1965612"/>
          </a:xfrm>
          <a:prstGeom prst="rect">
            <a:avLst/>
          </a:prstGeom>
        </p:spPr>
      </p:pic>
      <p:sp>
        <p:nvSpPr>
          <p:cNvPr id="9" name="TextBox 8"/>
          <p:cNvSpPr txBox="1"/>
          <p:nvPr/>
        </p:nvSpPr>
        <p:spPr>
          <a:xfrm>
            <a:off x="4141477" y="1691301"/>
            <a:ext cx="3365613" cy="1815882"/>
          </a:xfrm>
          <a:prstGeom prst="rect">
            <a:avLst/>
          </a:prstGeom>
          <a:noFill/>
          <a:ln w="28575">
            <a:solidFill>
              <a:srgbClr val="FF0000"/>
            </a:solidFill>
            <a:prstDash val="lgDash"/>
          </a:ln>
        </p:spPr>
        <p:txBody>
          <a:bodyPr wrap="square" rtlCol="0">
            <a:spAutoFit/>
          </a:bodyPr>
          <a:lstStyle/>
          <a:p>
            <a:pPr algn="just" defTabSz="685800"/>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b="1"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cầu</a:t>
            </a:r>
            <a:r>
              <a:rPr lang="en-US" sz="2800" b="1"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em</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hãy</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nêu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những</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hiểu</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biết</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mình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kính</a:t>
            </a:r>
            <a:r>
              <a:rPr lang="en-US" sz="2800" dirty="0"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smtClean="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28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267494"/>
            <a:ext cx="2603898" cy="1735932"/>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3174" y="264603"/>
            <a:ext cx="2524993" cy="173882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915" y="267494"/>
            <a:ext cx="2848425" cy="1735932"/>
          </a:xfrm>
          <a:prstGeom prst="rect">
            <a:avLst/>
          </a:prstGeom>
        </p:spPr>
      </p:pic>
      <p:sp>
        <p:nvSpPr>
          <p:cNvPr id="17" name="Google Shape;271;p14"/>
          <p:cNvSpPr/>
          <p:nvPr/>
        </p:nvSpPr>
        <p:spPr>
          <a:xfrm>
            <a:off x="234069" y="2283718"/>
            <a:ext cx="2746985" cy="1038716"/>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tình</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sử</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giữa</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Mỵ</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Trọng</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Thủy</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8" name="Google Shape;272;p14"/>
          <p:cNvSpPr/>
          <p:nvPr/>
        </p:nvSpPr>
        <p:spPr>
          <a:xfrm>
            <a:off x="3243099" y="2283718"/>
            <a:ext cx="2524993"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núi</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Ba Hòn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9" name="Google Shape;273;p14"/>
          <p:cNvSpPr/>
          <p:nvPr/>
        </p:nvSpPr>
        <p:spPr>
          <a:xfrm>
            <a:off x="6186000" y="2283718"/>
            <a:ext cx="2848425" cy="715550"/>
          </a:xfrm>
          <a:prstGeom prst="rect">
            <a:avLst/>
          </a:prstGeom>
          <a:noFill/>
          <a:ln>
            <a:noFill/>
          </a:ln>
        </p:spPr>
        <p:txBody>
          <a:bodyPr spcFirstLastPara="1" wrap="square" lIns="68569" tIns="34275" rIns="68569" bIns="34275" anchor="t" anchorCtr="0">
            <a:spAutoFit/>
          </a:bodyPr>
          <a:lstStyle/>
          <a:p>
            <a:pPr algn="just" defTabSz="685800"/>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1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1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vi-VN" sz="21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đền thờ họ Nguyễn Tiên Điền</a:t>
            </a:r>
            <a:endParaRPr sz="21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20" name="Google Shape;272;p14"/>
          <p:cNvSpPr/>
          <p:nvPr/>
        </p:nvSpPr>
        <p:spPr>
          <a:xfrm>
            <a:off x="510617" y="3507854"/>
            <a:ext cx="8093831" cy="1177215"/>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lnSpc>
                <a:spcPct val="150000"/>
              </a:lnSpc>
            </a:pPr>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Qua ba câu chuyện, em hãy nhận xét về tính cách của cậu bé Côn, cụ Phó bảng và cậu bé Khiêm.</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71280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down)">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156982" y="2643758"/>
            <a:ext cx="2880320" cy="1938992"/>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Thích quan sát, thích tìm hiểu về lịch sử dân tộc</a:t>
            </a:r>
          </a:p>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Thông minh, hiểu biết, tình cảm</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3059832" y="1635646"/>
            <a:ext cx="2682701" cy="3072650"/>
          </a:xfrm>
          <a:prstGeom prst="rect">
            <a:avLst/>
          </a:prstGeom>
        </p:spPr>
      </p:pic>
      <p:cxnSp>
        <p:nvCxnSpPr>
          <p:cNvPr id="7" name="Elbow Connector 6"/>
          <p:cNvCxnSpPr/>
          <p:nvPr/>
        </p:nvCxnSpPr>
        <p:spPr>
          <a:xfrm flipV="1">
            <a:off x="4914441" y="2283718"/>
            <a:ext cx="1656184" cy="72008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368B1A64-0646-4EF7-8D22-8D256F3D3043}"/>
              </a:ext>
            </a:extLst>
          </p:cNvPr>
          <p:cNvGrpSpPr/>
          <p:nvPr/>
        </p:nvGrpSpPr>
        <p:grpSpPr>
          <a:xfrm>
            <a:off x="6372200" y="1886205"/>
            <a:ext cx="2188474" cy="579002"/>
            <a:chOff x="0" y="2541430"/>
            <a:chExt cx="5472030" cy="457370"/>
          </a:xfrm>
          <a:solidFill>
            <a:schemeClr val="accent2">
              <a:lumMod val="75000"/>
            </a:schemeClr>
          </a:solidFill>
        </p:grpSpPr>
        <p:sp>
          <p:nvSpPr>
            <p:cNvPr id="15"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17"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Côn</a:t>
              </a:r>
              <a:endParaRPr lang="en-SG" sz="2400" i="1" dirty="0">
                <a:solidFill>
                  <a:srgbClr val="FFFFFF"/>
                </a:solidFill>
                <a:latin typeface="Times New Roman" panose="02020603050405020304" pitchFamily="18" charset="0"/>
                <a:cs typeface="Times New Roman" panose="02020603050405020304" pitchFamily="18" charset="0"/>
              </a:endParaRPr>
            </a:p>
          </p:txBody>
        </p:sp>
      </p:grpSp>
      <p:cxnSp>
        <p:nvCxnSpPr>
          <p:cNvPr id="18" name="Elbow Connector 17"/>
          <p:cNvCxnSpPr/>
          <p:nvPr/>
        </p:nvCxnSpPr>
        <p:spPr>
          <a:xfrm rot="5400000" flipH="1" flipV="1">
            <a:off x="4027137" y="1388421"/>
            <a:ext cx="1008112" cy="494450"/>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xmlns="" id="{368B1A64-0646-4EF7-8D22-8D256F3D3043}"/>
              </a:ext>
            </a:extLst>
          </p:cNvPr>
          <p:cNvGrpSpPr/>
          <p:nvPr/>
        </p:nvGrpSpPr>
        <p:grpSpPr>
          <a:xfrm>
            <a:off x="2342719" y="987574"/>
            <a:ext cx="2188474" cy="579002"/>
            <a:chOff x="0" y="2541430"/>
            <a:chExt cx="5472030" cy="457370"/>
          </a:xfrm>
          <a:solidFill>
            <a:schemeClr val="accent2">
              <a:lumMod val="75000"/>
            </a:schemeClr>
          </a:solidFill>
        </p:grpSpPr>
        <p:sp>
          <p:nvSpPr>
            <p:cNvPr id="20"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21"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Quan phó bảng</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22" name="Rectangle 21"/>
          <p:cNvSpPr/>
          <p:nvPr/>
        </p:nvSpPr>
        <p:spPr>
          <a:xfrm>
            <a:off x="3222476" y="126966"/>
            <a:ext cx="5338198" cy="830997"/>
          </a:xfrm>
          <a:prstGeom prst="rect">
            <a:avLst/>
          </a:prstGeom>
        </p:spPr>
        <p:txBody>
          <a:bodyPr wrap="square">
            <a:spAutoFit/>
          </a:bodyPr>
          <a:lstStyle/>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Luôn điềm tĩnh, nhẹ nhàng chỉ dạy con</a:t>
            </a:r>
          </a:p>
          <a:p>
            <a:pPr marL="342900" indent="-342900" algn="just" defTabSz="914400" eaLnBrk="0" fontAlgn="base" hangingPunct="0">
              <a:spcBef>
                <a:spcPct val="0"/>
              </a:spcBef>
              <a:spcAft>
                <a:spcPct val="0"/>
              </a:spcAft>
              <a:buFontTx/>
              <a:buChar char="-"/>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Yêu nước và hiểu biết lịch sử dân tộc</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cxnSp>
        <p:nvCxnSpPr>
          <p:cNvPr id="26" name="Elbow Connector 25"/>
          <p:cNvCxnSpPr/>
          <p:nvPr/>
        </p:nvCxnSpPr>
        <p:spPr>
          <a:xfrm rot="10800000">
            <a:off x="2082229" y="2544956"/>
            <a:ext cx="1301835" cy="627017"/>
          </a:xfrm>
          <a:prstGeom prst="bentConnector3">
            <a:avLst/>
          </a:prstGeom>
          <a:ln w="28575">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368B1A64-0646-4EF7-8D22-8D256F3D3043}"/>
              </a:ext>
            </a:extLst>
          </p:cNvPr>
          <p:cNvGrpSpPr/>
          <p:nvPr/>
        </p:nvGrpSpPr>
        <p:grpSpPr>
          <a:xfrm>
            <a:off x="442536" y="1994217"/>
            <a:ext cx="2188474" cy="579002"/>
            <a:chOff x="0" y="2541430"/>
            <a:chExt cx="5472030" cy="457370"/>
          </a:xfrm>
          <a:solidFill>
            <a:schemeClr val="accent2">
              <a:lumMod val="75000"/>
            </a:schemeClr>
          </a:solidFill>
        </p:grpSpPr>
        <p:sp>
          <p:nvSpPr>
            <p:cNvPr id="30" name="Rectangle: Rounded Corners 16">
              <a:extLst>
                <a:ext uri="{FF2B5EF4-FFF2-40B4-BE49-F238E27FC236}">
                  <a16:creationId xmlns:a16="http://schemas.microsoft.com/office/drawing/2014/main" xmlns="" id="{06100957-953B-47B6-8A31-F5ECFD1B26C3}"/>
                </a:ext>
              </a:extLst>
            </p:cNvPr>
            <p:cNvSpPr/>
            <p:nvPr/>
          </p:nvSpPr>
          <p:spPr>
            <a:xfrm>
              <a:off x="0" y="2541430"/>
              <a:ext cx="5472030" cy="457370"/>
            </a:xfrm>
            <a:prstGeom prst="roundRect">
              <a:avLst/>
            </a:prstGeom>
            <a:grpFill/>
          </p:spPr>
          <p:style>
            <a:lnRef idx="2">
              <a:schemeClr val="lt1">
                <a:hueOff val="0"/>
                <a:satOff val="0"/>
                <a:lumOff val="0"/>
                <a:alphaOff val="0"/>
              </a:schemeClr>
            </a:lnRef>
            <a:fillRef idx="1">
              <a:schemeClr val="accent2">
                <a:hueOff val="-3600000"/>
                <a:satOff val="-12501"/>
                <a:lumOff val="15000"/>
                <a:alphaOff val="0"/>
              </a:schemeClr>
            </a:fillRef>
            <a:effectRef idx="0">
              <a:schemeClr val="accent2">
                <a:hueOff val="-3600000"/>
                <a:satOff val="-12501"/>
                <a:lumOff val="15000"/>
                <a:alphaOff val="0"/>
              </a:schemeClr>
            </a:effectRef>
            <a:fontRef idx="minor">
              <a:schemeClr val="lt1"/>
            </a:fontRef>
          </p:style>
        </p:sp>
        <p:sp>
          <p:nvSpPr>
            <p:cNvPr id="31" name="Rectangle: Rounded Corners 6">
              <a:extLst>
                <a:ext uri="{FF2B5EF4-FFF2-40B4-BE49-F238E27FC236}">
                  <a16:creationId xmlns:a16="http://schemas.microsoft.com/office/drawing/2014/main" xmlns="" id="{74ADC61A-E581-4790-A95B-0F70E5DB0818}"/>
                </a:ext>
              </a:extLst>
            </p:cNvPr>
            <p:cNvSpPr txBox="1"/>
            <p:nvPr/>
          </p:nvSpPr>
          <p:spPr>
            <a:xfrm>
              <a:off x="22326" y="2563757"/>
              <a:ext cx="5427376" cy="41271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vi-VN" sz="2400" i="1" dirty="0" smtClean="0">
                  <a:solidFill>
                    <a:srgbClr val="FFFFFF"/>
                  </a:solidFill>
                  <a:latin typeface="Times New Roman" panose="02020603050405020304" pitchFamily="18" charset="0"/>
                  <a:cs typeface="Times New Roman" panose="02020603050405020304" pitchFamily="18" charset="0"/>
                </a:rPr>
                <a:t>Cậu bé Khiêm</a:t>
              </a:r>
              <a:endParaRPr lang="en-SG" sz="2400" i="1" dirty="0">
                <a:solidFill>
                  <a:srgbClr val="FFFFFF"/>
                </a:solidFill>
                <a:latin typeface="Times New Roman" panose="02020603050405020304" pitchFamily="18" charset="0"/>
                <a:cs typeface="Times New Roman" panose="02020603050405020304" pitchFamily="18" charset="0"/>
              </a:endParaRPr>
            </a:p>
          </p:txBody>
        </p:sp>
      </p:grpSp>
      <p:sp>
        <p:nvSpPr>
          <p:cNvPr id="32" name="Rectangle 31"/>
          <p:cNvSpPr/>
          <p:nvPr/>
        </p:nvSpPr>
        <p:spPr>
          <a:xfrm>
            <a:off x="242819" y="2970639"/>
            <a:ext cx="2528981" cy="1200329"/>
          </a:xfrm>
          <a:prstGeom prst="rect">
            <a:avLst/>
          </a:prstGeom>
        </p:spPr>
        <p:txBody>
          <a:bodyPr wrap="square">
            <a:spAutoFit/>
          </a:bodyPr>
          <a:lstStyle/>
          <a:p>
            <a:pPr algn="just" defTabSz="914400" eaLnBrk="0" fontAlgn="base" hangingPunct="0">
              <a:spcBef>
                <a:spcPct val="0"/>
              </a:spcBef>
              <a:spcAft>
                <a:spcPct val="0"/>
              </a:spcAft>
            </a:pPr>
            <a:r>
              <a:rPr lang="vi-VN" sz="2400" i="1" dirty="0" smtClean="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Ham chơi, không thích tìm hiểu về văn hóa, lịch sử</a:t>
            </a:r>
            <a:endParaRPr lang="en-US" sz="2400" i="1"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43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arn(inVertical)">
                                      <p:cBhvr>
                                        <p:cTn id="15" dur="500"/>
                                        <p:tgtEl>
                                          <p:spTgt spid="1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wipe(down)">
                                      <p:cBhvr>
                                        <p:cTn id="23" dur="500"/>
                                        <p:tgtEl>
                                          <p:spTgt spid="19"/>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par>
                                <p:cTn id="35" presetID="16" presetClass="entr" presetSubtype="21"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barn(inVertical)">
                                      <p:cBhvr>
                                        <p:cTn id="37" dur="500"/>
                                        <p:tgtEl>
                                          <p:spTgt spid="2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Effect transition="in" filter="barn(inVertical)">
                                      <p:cBhvr>
                                        <p:cTn id="4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3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80578"/>
            <a:ext cx="9137598" cy="6853199"/>
          </a:xfrm>
          <a:prstGeom prst="rect">
            <a:avLst/>
          </a:prstGeom>
        </p:spPr>
      </p:pic>
      <p:sp>
        <p:nvSpPr>
          <p:cNvPr id="13" name="Google Shape;272;p14"/>
          <p:cNvSpPr/>
          <p:nvPr/>
        </p:nvSpPr>
        <p:spPr>
          <a:xfrm>
            <a:off x="683568" y="4155926"/>
            <a:ext cx="8093831" cy="807883"/>
          </a:xfrm>
          <a:prstGeom prst="rect">
            <a:avLst/>
          </a:prstGeom>
          <a:noFill/>
          <a:ln w="28575">
            <a:solidFill>
              <a:schemeClr val="accent5">
                <a:lumMod val="40000"/>
                <a:lumOff val="60000"/>
              </a:schemeClr>
            </a:solidFill>
            <a:prstDash val="lgDash"/>
          </a:ln>
        </p:spPr>
        <p:txBody>
          <a:bodyPr spcFirstLastPara="1" wrap="square" lIns="68569" tIns="34275" rIns="68569" bIns="34275" anchor="t" anchorCtr="0">
            <a:spAutoFit/>
          </a:bodyPr>
          <a:lstStyle/>
          <a:p>
            <a:pPr algn="just" defTabSz="685800"/>
            <a:r>
              <a:rPr lang="vi-VN" sz="2400" dirty="0" smtClean="0">
                <a:solidFill>
                  <a:srgbClr val="FF0000"/>
                </a:solidFill>
                <a:latin typeface="Times New Roman" panose="02020603050405020304" pitchFamily="18" charset="0"/>
                <a:ea typeface="Times New Roman"/>
                <a:cs typeface="Times New Roman" panose="02020603050405020304" pitchFamily="18" charset="0"/>
                <a:sym typeface="Times New Roman"/>
              </a:rPr>
              <a:t>Yêu cầu: tìm những từ ngữ địa phương được sử dụng trong bài và giải thích nghĩa của từ đó?</a:t>
            </a:r>
            <a:endParaRPr sz="2400" dirty="0">
              <a:solidFill>
                <a:srgbClr val="FF0000"/>
              </a:solidFill>
              <a:latin typeface="Times New Roman" panose="02020603050405020304" pitchFamily="18" charset="0"/>
              <a:ea typeface="Times New Roman"/>
              <a:cs typeface="Times New Roman" panose="02020603050405020304" pitchFamily="18" charset="0"/>
              <a:sym typeface="Times New Roman"/>
            </a:endParaRPr>
          </a:p>
        </p:txBody>
      </p:sp>
    </p:spTree>
    <p:extLst>
      <p:ext uri="{BB962C8B-B14F-4D97-AF65-F5344CB8AC3E}">
        <p14:creationId xmlns:p14="http://schemas.microsoft.com/office/powerpoint/2010/main" val="261707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9946883"/>
              </p:ext>
            </p:extLst>
          </p:nvPr>
        </p:nvGraphicFramePr>
        <p:xfrm>
          <a:off x="179512" y="339502"/>
          <a:ext cx="8776499" cy="2606040"/>
        </p:xfrm>
        <a:graphic>
          <a:graphicData uri="http://schemas.openxmlformats.org/drawingml/2006/table">
            <a:tbl>
              <a:tblPr firstRow="1" bandRow="1">
                <a:tableStyleId>{5940675A-B579-460E-94D1-54222C63F5DA}</a:tableStyleId>
              </a:tblPr>
              <a:tblGrid>
                <a:gridCol w="4333402">
                  <a:extLst>
                    <a:ext uri="{9D8B030D-6E8A-4147-A177-3AD203B41FA5}">
                      <a16:colId xmlns:a16="http://schemas.microsoft.com/office/drawing/2014/main" xmlns="" val="908726002"/>
                    </a:ext>
                  </a:extLst>
                </a:gridCol>
                <a:gridCol w="4443097">
                  <a:extLst>
                    <a:ext uri="{9D8B030D-6E8A-4147-A177-3AD203B41FA5}">
                      <a16:colId xmlns:a16="http://schemas.microsoft.com/office/drawing/2014/main" xmlns="" val="3438104309"/>
                    </a:ext>
                  </a:extLst>
                </a:gridCol>
              </a:tblGrid>
              <a:tr h="413942">
                <a:tc>
                  <a:txBody>
                    <a:bodyPr/>
                    <a:lstStyle/>
                    <a:p>
                      <a:pPr algn="ctr"/>
                      <a:r>
                        <a:rPr lang="en-US" sz="2400" dirty="0" err="1" smtClean="0">
                          <a:latin typeface="Times New Roman" panose="02020603050405020304" pitchFamily="18" charset="0"/>
                          <a:cs typeface="Times New Roman" panose="02020603050405020304" pitchFamily="18" charset="0"/>
                        </a:rPr>
                        <a:t>Từ</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ngữ</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địa</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phương</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tc>
                  <a:txBody>
                    <a:bodyPr/>
                    <a:lstStyle/>
                    <a:p>
                      <a:pPr algn="ctr"/>
                      <a:r>
                        <a:rPr lang="en-US" sz="2400" dirty="0" err="1" smtClean="0">
                          <a:latin typeface="Times New Roman" panose="02020603050405020304" pitchFamily="18" charset="0"/>
                          <a:cs typeface="Times New Roman" panose="02020603050405020304" pitchFamily="18" charset="0"/>
                        </a:rPr>
                        <a:t>Nghĩa</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solidFill>
                      <a:srgbClr val="F0ECF4"/>
                    </a:solidFill>
                  </a:tcPr>
                </a:tc>
                <a:extLst>
                  <a:ext uri="{0D108BD9-81ED-4DB2-BD59-A6C34878D82A}">
                    <a16:rowId xmlns:a16="http://schemas.microsoft.com/office/drawing/2014/main" xmlns="" val="488636832"/>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ni</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này</a:t>
                      </a:r>
                      <a:endParaRPr lang="en-US" sz="240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5471333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nớ</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kia</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4234863670"/>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nhể</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nhỉ</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3957671733"/>
                  </a:ext>
                </a:extLst>
              </a:tr>
              <a:tr h="413942">
                <a:tc>
                  <a:txBody>
                    <a:bodyPr/>
                    <a:lstStyle/>
                    <a:p>
                      <a:pPr algn="ctr"/>
                      <a:r>
                        <a:rPr lang="en-US" sz="2400" dirty="0" smtClean="0">
                          <a:latin typeface="Times New Roman" panose="02020603050405020304" pitchFamily="18" charset="0"/>
                          <a:cs typeface="Times New Roman" panose="02020603050405020304" pitchFamily="18" charset="0"/>
                        </a:rPr>
                        <a:t>mi</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mày</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919698489"/>
                  </a:ext>
                </a:extLst>
              </a:tr>
              <a:tr h="413942">
                <a:tc>
                  <a:txBody>
                    <a:bodyPr/>
                    <a:lstStyle/>
                    <a:p>
                      <a:pPr algn="ctr"/>
                      <a:r>
                        <a:rPr lang="en-US" sz="2400" dirty="0" err="1" smtClean="0">
                          <a:latin typeface="Times New Roman" panose="02020603050405020304" pitchFamily="18" charset="0"/>
                          <a:cs typeface="Times New Roman" panose="02020603050405020304" pitchFamily="18" charset="0"/>
                        </a:rPr>
                        <a:t>dớ</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dận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400" dirty="0" err="1" smtClean="0">
                          <a:latin typeface="Times New Roman" panose="02020603050405020304" pitchFamily="18" charset="0"/>
                          <a:cs typeface="Times New Roman" panose="02020603050405020304" pitchFamily="18" charset="0"/>
                        </a:rPr>
                        <a:t>vớ</a:t>
                      </a:r>
                      <a:r>
                        <a:rPr lang="en-US" sz="2400" baseline="0" dirty="0" smtClean="0">
                          <a:latin typeface="Times New Roman" panose="02020603050405020304" pitchFamily="18" charset="0"/>
                          <a:cs typeface="Times New Roman" panose="02020603050405020304" pitchFamily="18" charset="0"/>
                        </a:rPr>
                        <a:t> </a:t>
                      </a:r>
                      <a:r>
                        <a:rPr lang="en-US" sz="2400" baseline="0" dirty="0" err="1" smtClean="0">
                          <a:latin typeface="Times New Roman" panose="02020603050405020304" pitchFamily="18" charset="0"/>
                          <a:cs typeface="Times New Roman" panose="02020603050405020304" pitchFamily="18" charset="0"/>
                        </a:rPr>
                        <a:t>vẩn</a:t>
                      </a:r>
                      <a:endParaRPr lang="en-US" sz="2400" i="0" dirty="0">
                        <a:solidFill>
                          <a:schemeClr val="tx1"/>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3253588"/>
                  </a:ext>
                </a:extLst>
              </a:tr>
            </a:tbl>
          </a:graphicData>
        </a:graphic>
      </p:graphicFrame>
      <p:sp>
        <p:nvSpPr>
          <p:cNvPr id="4" name="Rectangle 3"/>
          <p:cNvSpPr/>
          <p:nvPr/>
        </p:nvSpPr>
        <p:spPr>
          <a:xfrm>
            <a:off x="323528" y="3291830"/>
            <a:ext cx="8537864" cy="1569660"/>
          </a:xfrm>
          <a:prstGeom prst="rect">
            <a:avLst/>
          </a:prstGeom>
          <a:ln w="28575">
            <a:solidFill>
              <a:schemeClr val="accent4">
                <a:lumMod val="60000"/>
                <a:lumOff val="40000"/>
              </a:schemeClr>
            </a:solidFill>
            <a:prstDash val="lgDash"/>
          </a:ln>
        </p:spPr>
        <p:txBody>
          <a:bodyPr wrap="square">
            <a:spAutoFit/>
          </a:bodyPr>
          <a:lstStyle/>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Phản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ánh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người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địa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phương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miền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Trung</a:t>
            </a:r>
            <a:r>
              <a:rPr lang="en-US" sz="2400" i="1" dirty="0">
                <a:solidFill>
                  <a:srgbClr val="FF0000"/>
                </a:solidFill>
                <a:latin typeface="Times New Roman" panose="02020603050405020304" pitchFamily="18" charset="0"/>
                <a:cs typeface="Times New Roman" panose="02020603050405020304" pitchFamily="18" charset="0"/>
              </a:rPr>
              <a:t> </a:t>
            </a:r>
          </a:p>
          <a:p>
            <a:pPr algn="just" defTabSz="685800"/>
            <a:r>
              <a:rPr lang="en-US" sz="2400" i="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anose="02020603050405020304" pitchFamily="18" charset="0"/>
                <a:cs typeface="Times New Roman" panose="02020603050405020304" pitchFamily="18" charset="0"/>
              </a:rPr>
              <a:t>Tạo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sắc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thái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mật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gần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gũi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phù</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hợp</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với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bối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cảnh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phẩm</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98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2"/>
          <a:stretch>
            <a:fillRect/>
          </a:stretch>
        </p:blipFill>
        <p:spPr>
          <a:xfrm>
            <a:off x="41823" y="734351"/>
            <a:ext cx="4438273" cy="1072989"/>
          </a:xfrm>
          <a:prstGeom prst="rect">
            <a:avLst/>
          </a:prstGeom>
        </p:spPr>
      </p:pic>
      <p:sp>
        <p:nvSpPr>
          <p:cNvPr id="15" name="Hộp Văn bản 7">
            <a:extLst>
              <a:ext uri="{FF2B5EF4-FFF2-40B4-BE49-F238E27FC236}">
                <a16:creationId xmlns:a16="http://schemas.microsoft.com/office/drawing/2014/main" xmlns="" id="{3848CDFB-15C6-8C41-56C9-1E7460FA8970}"/>
              </a:ext>
            </a:extLst>
          </p:cNvPr>
          <p:cNvSpPr txBox="1"/>
          <p:nvPr/>
        </p:nvSpPr>
        <p:spPr>
          <a:xfrm>
            <a:off x="323528" y="1858801"/>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Kể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chuyện bằng ngôi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ba</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6" name="Hộp Văn bản 11">
            <a:extLst>
              <a:ext uri="{FF2B5EF4-FFF2-40B4-BE49-F238E27FC236}">
                <a16:creationId xmlns:a16="http://schemas.microsoft.com/office/drawing/2014/main" xmlns="" id="{E9016172-BD3E-62F6-E0CB-63E695A10A4C}"/>
              </a:ext>
            </a:extLst>
          </p:cNvPr>
          <p:cNvSpPr txBox="1"/>
          <p:nvPr/>
        </p:nvSpPr>
        <p:spPr>
          <a:xfrm>
            <a:off x="318795" y="2470125"/>
            <a:ext cx="8474528" cy="461665"/>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Nghệ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thuật kể chuyện hấp dẫn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thú vị</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7" name="Hộp Văn bản 15">
            <a:extLst>
              <a:ext uri="{FF2B5EF4-FFF2-40B4-BE49-F238E27FC236}">
                <a16:creationId xmlns:a16="http://schemas.microsoft.com/office/drawing/2014/main" xmlns="" id="{5163B280-8752-67C3-4580-103E0638DE47}"/>
              </a:ext>
            </a:extLst>
          </p:cNvPr>
          <p:cNvSpPr txBox="1"/>
          <p:nvPr/>
        </p:nvSpPr>
        <p:spPr>
          <a:xfrm>
            <a:off x="318795" y="3111161"/>
            <a:ext cx="5261317" cy="830997"/>
          </a:xfrm>
          <a:prstGeom prst="rect">
            <a:avLst/>
          </a:prstGeom>
          <a:noFill/>
        </p:spPr>
        <p:txBody>
          <a:bodyPr wrap="square">
            <a:spAutoFit/>
          </a:bodyPr>
          <a:lstStyle/>
          <a:p>
            <a:pPr algn="just"/>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 Ngôn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ngữ tự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nhiên, sử </a:t>
            </a:r>
            <a:r>
              <a:rPr lang="de-DE" sz="2400" i="1" dirty="0">
                <a:latin typeface="Times New Roman" panose="02020603050405020304" pitchFamily="18" charset="0"/>
                <a:ea typeface="Times New Roman" panose="02020603050405020304" pitchFamily="18" charset="0"/>
                <a:cs typeface="Times New Roman" panose="02020603050405020304" pitchFamily="18" charset="0"/>
              </a:rPr>
              <a:t>dụng từ ngữ địa </a:t>
            </a:r>
            <a:r>
              <a:rPr lang="de-DE" sz="2400" i="1" dirty="0" smtClean="0">
                <a:latin typeface="Times New Roman" panose="02020603050405020304" pitchFamily="18" charset="0"/>
                <a:ea typeface="Times New Roman" panose="02020603050405020304" pitchFamily="18" charset="0"/>
                <a:cs typeface="Times New Roman" panose="02020603050405020304" pitchFamily="18" charset="0"/>
              </a:rPr>
              <a:t>phương</a:t>
            </a:r>
            <a:endParaRPr lang="en-US" sz="2400" i="1" dirty="0">
              <a:latin typeface="Times New Roman" panose="02020603050405020304" pitchFamily="18" charset="0"/>
              <a:cs typeface="Times New Roman" panose="02020603050405020304" pitchFamily="18" charset="0"/>
            </a:endParaRPr>
          </a:p>
        </p:txBody>
      </p:sp>
      <p:pic>
        <p:nvPicPr>
          <p:cNvPr id="18" name="Picture 17"/>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5835117" y="119042"/>
            <a:ext cx="3308883" cy="4972988"/>
          </a:xfrm>
          <a:prstGeom prst="rect">
            <a:avLst/>
          </a:prstGeom>
        </p:spPr>
      </p:pic>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ircle(in)">
                                      <p:cBhvr>
                                        <p:cTn id="2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2"/>
          <a:stretch>
            <a:fillRect/>
          </a:stretch>
        </p:blipFill>
        <p:spPr>
          <a:xfrm>
            <a:off x="-571126" y="827594"/>
            <a:ext cx="4438273" cy="1072989"/>
          </a:xfrm>
          <a:prstGeom prst="rect">
            <a:avLst/>
          </a:prstGeom>
        </p:spPr>
      </p:pic>
      <p:sp>
        <p:nvSpPr>
          <p:cNvPr id="39" name="Rectangle 38"/>
          <p:cNvSpPr/>
          <p:nvPr/>
        </p:nvSpPr>
        <p:spPr>
          <a:xfrm>
            <a:off x="270842" y="1707654"/>
            <a:ext cx="8352928" cy="3349956"/>
          </a:xfrm>
          <a:prstGeom prst="rect">
            <a:avLst/>
          </a:prstGeom>
        </p:spPr>
        <p:txBody>
          <a:bodyPr wrap="square">
            <a:spAutoFit/>
          </a:bodyPr>
          <a:lstStyle/>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kể về hành t</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rì</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nh đi qua các địa</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danh của ba cha con cụ Phó bảng. Qua mỗi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địa danh, gắn liền với các câu chuyện, cụ Phó</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Bảng đã giáo dục các con những phẩm chất</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làm người.</a:t>
            </a:r>
          </a:p>
          <a:p>
            <a:pPr algn="just">
              <a:lnSpc>
                <a:spcPct val="150000"/>
              </a:lnSpc>
            </a:pP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Câu chuyện cũng là lời nhắc nhở các thế hệ</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hôm nay cần phải nhớ về cội nguồn dân tộc,</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yêu thiên </a:t>
            </a:r>
            <a:r>
              <a:rPr lang="en-US" sz="2400" i="1" dirty="0" err="1">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núi</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 sông quê mình và tu dưỡng</a:t>
            </a:r>
            <a:r>
              <a:rPr lang="en-US" sz="2400" i="1" dirty="0">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latin typeface="Times New Roman" panose="02020603050405020304" pitchFamily="18" charset="0"/>
                <a:ea typeface="Times New Roman" panose="02020603050405020304" pitchFamily="18" charset="0"/>
                <a:cs typeface="Times New Roman" panose="02020603050405020304" pitchFamily="18" charset="0"/>
              </a:rPr>
              <a:t>phẩm chất, kế thừa truyền thống của ông cha .</a:t>
            </a:r>
            <a:endParaRPr lang="de-DE" sz="2400" i="1"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7904" y="250926"/>
            <a:ext cx="1523778" cy="1015852"/>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06656" y="249234"/>
            <a:ext cx="1477604" cy="101754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177" y="250926"/>
            <a:ext cx="1666873" cy="1015852"/>
          </a:xfrm>
          <a:prstGeom prst="rect">
            <a:avLst/>
          </a:prstGeom>
        </p:spPr>
      </p:pic>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 y="0"/>
            <a:ext cx="9180512" cy="5262979"/>
          </a:xfrm>
          <a:prstGeom prst="rect">
            <a:avLst/>
          </a:prstGeom>
          <a:solidFill>
            <a:schemeClr val="accent4">
              <a:lumMod val="60000"/>
              <a:lumOff val="4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35" name="图片 22">
            <a:extLst>
              <a:ext uri="{FF2B5EF4-FFF2-40B4-BE49-F238E27FC236}">
                <a16:creationId xmlns:a16="http://schemas.microsoft.com/office/drawing/2014/main" xmlns=""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37" name="组合 2">
            <a:extLst>
              <a:ext uri="{FF2B5EF4-FFF2-40B4-BE49-F238E27FC236}">
                <a16:creationId xmlns:a16="http://schemas.microsoft.com/office/drawing/2014/main" xmlns="" id="{90168F4B-550B-4E6E-A635-C37B7953F99A}"/>
              </a:ext>
            </a:extLst>
          </p:cNvPr>
          <p:cNvGrpSpPr/>
          <p:nvPr/>
        </p:nvGrpSpPr>
        <p:grpSpPr>
          <a:xfrm>
            <a:off x="1313182" y="516548"/>
            <a:ext cx="7830818" cy="4110404"/>
            <a:chOff x="1036320" y="695178"/>
            <a:chExt cx="10416524" cy="5467644"/>
          </a:xfrm>
        </p:grpSpPr>
        <p:sp>
          <p:nvSpPr>
            <p:cNvPr id="38" name="椭圆 1">
              <a:extLst>
                <a:ext uri="{FF2B5EF4-FFF2-40B4-BE49-F238E27FC236}">
                  <a16:creationId xmlns:a16="http://schemas.microsoft.com/office/drawing/2014/main" xmlns=""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39" name="矩形 9">
              <a:extLst>
                <a:ext uri="{FF2B5EF4-FFF2-40B4-BE49-F238E27FC236}">
                  <a16:creationId xmlns:a16="http://schemas.microsoft.com/office/drawing/2014/main" xmlns=""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41" name="Picture 40"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11" name="TextBox 7">
            <a:extLst>
              <a:ext uri="{FF2B5EF4-FFF2-40B4-BE49-F238E27FC236}">
                <a16:creationId xmlns:a16="http://schemas.microsoft.com/office/drawing/2014/main" xmlns="" id="{78A11BDF-B2E7-9EEC-506B-CEDEACCA2B61}"/>
              </a:ext>
            </a:extLst>
          </p:cNvPr>
          <p:cNvSpPr txBox="1"/>
          <p:nvPr/>
        </p:nvSpPr>
        <p:spPr>
          <a:xfrm>
            <a:off x="1907704" y="873761"/>
            <a:ext cx="7113293" cy="1200329"/>
          </a:xfrm>
          <a:prstGeom prst="rect">
            <a:avLst/>
          </a:prstGeom>
          <a:noFill/>
        </p:spPr>
        <p:txBody>
          <a:bodyPr wrap="square">
            <a:spAutoFit/>
          </a:bodyPr>
          <a:lstStyle/>
          <a:p>
            <a:pPr indent="43339" algn="r" defTabSz="685800">
              <a:tabLst>
                <a:tab pos="1040130" algn="l"/>
              </a:tabLst>
            </a:pPr>
            <a:r>
              <a:rPr lang="vi-VN" sz="2400" i="1" dirty="0" smtClean="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Qua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đoạn trích này và những hiểu biết về Bác Hồ, theo em những</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yếu tố nào đã tạo nên nhân cách sáng người và sự thông minh, ưu tú</a:t>
            </a:r>
            <a:r>
              <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của Chủ tịch Hồ Chí Minh?</a:t>
            </a:r>
            <a:endParaRPr lang="en-US" sz="2400"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2" name="Oval 11"/>
          <p:cNvSpPr/>
          <p:nvPr/>
        </p:nvSpPr>
        <p:spPr>
          <a:xfrm>
            <a:off x="1764496" y="2326803"/>
            <a:ext cx="2051918" cy="1998938"/>
          </a:xfrm>
          <a:prstGeom prst="ellipse">
            <a:avLst/>
          </a:prstGeom>
          <a:solidFill>
            <a:schemeClr val="accent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giáo</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dục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gia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đình</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3" name="Oval 12"/>
          <p:cNvSpPr/>
          <p:nvPr/>
        </p:nvSpPr>
        <p:spPr>
          <a:xfrm>
            <a:off x="4107771" y="2187530"/>
            <a:ext cx="2530235" cy="2371786"/>
          </a:xfrm>
          <a:prstGeom prst="ellipse">
            <a:avLst/>
          </a:prstGeom>
          <a:solidFill>
            <a:schemeClr val="accent4">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2400" dirty="0" err="1">
                <a:solidFill>
                  <a:prstClr val="black"/>
                </a:solidFill>
                <a:latin typeface="Times New Roman" panose="02020603050405020304" pitchFamily="18" charset="0"/>
                <a:cs typeface="Times New Roman" panose="02020603050405020304" pitchFamily="18" charset="0"/>
              </a:rPr>
              <a:t>Sự</a:t>
            </a:r>
            <a:r>
              <a:rPr lang="en-US" sz="2400" dirty="0">
                <a:solidFill>
                  <a:prstClr val="black"/>
                </a:solidFill>
                <a:latin typeface="Times New Roman" panose="02020603050405020304" pitchFamily="18" charset="0"/>
                <a:cs typeface="Times New Roman" panose="02020603050405020304" pitchFamily="18" charset="0"/>
              </a:rPr>
              <a:t> ham </a:t>
            </a:r>
            <a:r>
              <a:rPr lang="en-US" sz="2400" dirty="0" err="1">
                <a:solidFill>
                  <a:prstClr val="black"/>
                </a:solidFill>
                <a:latin typeface="Times New Roman" panose="02020603050405020304" pitchFamily="18" charset="0"/>
                <a:cs typeface="Times New Roman" panose="02020603050405020304" pitchFamily="18" charset="0"/>
              </a:rPr>
              <a:t>hiểu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biết</a:t>
            </a:r>
            <a:r>
              <a:rPr lang="en-US" sz="2400" dirty="0">
                <a:solidFill>
                  <a:prstClr val="black"/>
                </a:solidFill>
                <a:latin typeface="Times New Roman" panose="02020603050405020304" pitchFamily="18" charset="0"/>
                <a:cs typeface="Times New Roman" panose="02020603050405020304" pitchFamily="18" charset="0"/>
              </a:rPr>
              <a:t>, hay </a:t>
            </a:r>
            <a:r>
              <a:rPr lang="en-US" sz="2400" dirty="0" err="1">
                <a:solidFill>
                  <a:prstClr val="black"/>
                </a:solidFill>
                <a:latin typeface="Times New Roman" panose="02020603050405020304" pitchFamily="18" charset="0"/>
                <a:cs typeface="Times New Roman" panose="02020603050405020304" pitchFamily="18" charset="0"/>
              </a:rPr>
              <a:t>quan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sát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có</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đầu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óc</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phán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đoán</a:t>
            </a:r>
            <a:r>
              <a:rPr lang="en-US" sz="2400" dirty="0">
                <a:solidFill>
                  <a:prstClr val="black"/>
                </a:solidFill>
                <a:latin typeface="Times New Roman" panose="02020603050405020304" pitchFamily="18" charset="0"/>
                <a:cs typeface="Times New Roman" panose="02020603050405020304" pitchFamily="18" charset="0"/>
              </a:rPr>
              <a:t>.</a:t>
            </a:r>
          </a:p>
        </p:txBody>
      </p:sp>
      <p:sp>
        <p:nvSpPr>
          <p:cNvPr id="14" name="Oval 13"/>
          <p:cNvSpPr/>
          <p:nvPr/>
        </p:nvSpPr>
        <p:spPr>
          <a:xfrm>
            <a:off x="6966787" y="2213313"/>
            <a:ext cx="2125113" cy="2069007"/>
          </a:xfrm>
          <a:prstGeom prst="ellipse">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vi-VN" sz="2400" dirty="0">
                <a:solidFill>
                  <a:prstClr val="black"/>
                </a:solidFill>
                <a:latin typeface="Times New Roman" panose="02020603050405020304" pitchFamily="18" charset="0"/>
                <a:cs typeface="Times New Roman" panose="02020603050405020304" pitchFamily="18" charset="0"/>
              </a:rPr>
              <a:t>Truyền thống của</a:t>
            </a:r>
          </a:p>
          <a:p>
            <a:pPr algn="ctr" defTabSz="685800"/>
            <a:r>
              <a:rPr lang="vi-VN" sz="2400" dirty="0">
                <a:solidFill>
                  <a:prstClr val="black"/>
                </a:solidFill>
                <a:latin typeface="Times New Roman" panose="02020603050405020304" pitchFamily="18" charset="0"/>
                <a:cs typeface="Times New Roman" panose="02020603050405020304" pitchFamily="18" charset="0"/>
              </a:rPr>
              <a:t>dân tộc đất nước.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26722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outVertical)">
                                      <p:cBhvr>
                                        <p:cTn id="7" dur="75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r>
              <a:rPr lang="en-US" sz="2400" b="1">
                <a:solidFill>
                  <a:prstClr val="white">
                    <a:lumMod val="50000"/>
                  </a:prstClr>
                </a:solidFill>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2" name="TextBox 51"/>
          <p:cNvSpPr txBox="1"/>
          <p:nvPr/>
        </p:nvSpPr>
        <p:spPr>
          <a:xfrm>
            <a:off x="3416683" y="989617"/>
            <a:ext cx="340158" cy="461665"/>
          </a:xfrm>
          <a:prstGeom prst="rect">
            <a:avLst/>
          </a:prstGeom>
          <a:noFill/>
        </p:spPr>
        <p:txBody>
          <a:bodyPr wrap="none" rtlCol="0">
            <a:spAutoFit/>
          </a:bodyPr>
          <a:lstStyle/>
          <a:p>
            <a:pPr defTabSz="685800"/>
            <a:r>
              <a:rPr lang="en-US" sz="2400" b="1">
                <a:solidFill>
                  <a:prstClr val="white">
                    <a:lumMod val="50000"/>
                  </a:prstClr>
                </a:solidFill>
              </a:rPr>
              <a:t>2</a:t>
            </a:r>
          </a:p>
        </p:txBody>
      </p:sp>
      <p:sp>
        <p:nvSpPr>
          <p:cNvPr id="53" name="5-Point Star 52">
            <a:hlinkClick r:id="rId3" action="ppaction://hlinksldjump"/>
          </p:cNvPr>
          <p:cNvSpPr/>
          <p:nvPr/>
        </p:nvSpPr>
        <p:spPr>
          <a:xfrm>
            <a:off x="3241902" y="1315324"/>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4" name="TextBox 53"/>
          <p:cNvSpPr txBox="1"/>
          <p:nvPr/>
        </p:nvSpPr>
        <p:spPr>
          <a:xfrm>
            <a:off x="5239275" y="479930"/>
            <a:ext cx="340158" cy="461665"/>
          </a:xfrm>
          <a:prstGeom prst="rect">
            <a:avLst/>
          </a:prstGeom>
          <a:noFill/>
        </p:spPr>
        <p:txBody>
          <a:bodyPr wrap="none" rtlCol="0">
            <a:spAutoFit/>
          </a:bodyPr>
          <a:lstStyle/>
          <a:p>
            <a:pPr defTabSz="685800"/>
            <a:r>
              <a:rPr lang="en-US" sz="2400" b="1">
                <a:solidFill>
                  <a:prstClr val="white">
                    <a:lumMod val="50000"/>
                  </a:prstClr>
                </a:solidFill>
              </a:rPr>
              <a:t>5</a:t>
            </a:r>
          </a:p>
        </p:txBody>
      </p:sp>
      <p:sp>
        <p:nvSpPr>
          <p:cNvPr id="55" name="5-Point Star 54">
            <a:hlinkClick r:id="rId4" action="ppaction://hlinksldjump"/>
          </p:cNvPr>
          <p:cNvSpPr/>
          <p:nvPr/>
        </p:nvSpPr>
        <p:spPr>
          <a:xfrm>
            <a:off x="5064494" y="805637"/>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58" name="TextBox 57"/>
          <p:cNvSpPr txBox="1"/>
          <p:nvPr/>
        </p:nvSpPr>
        <p:spPr>
          <a:xfrm>
            <a:off x="7447421" y="982965"/>
            <a:ext cx="340158" cy="461665"/>
          </a:xfrm>
          <a:prstGeom prst="rect">
            <a:avLst/>
          </a:prstGeom>
          <a:noFill/>
        </p:spPr>
        <p:txBody>
          <a:bodyPr wrap="none" rtlCol="0">
            <a:spAutoFit/>
          </a:bodyPr>
          <a:lstStyle/>
          <a:p>
            <a:pPr defTabSz="685800"/>
            <a:r>
              <a:rPr lang="en-US" sz="2400" b="1" dirty="0">
                <a:solidFill>
                  <a:prstClr val="white">
                    <a:lumMod val="50000"/>
                  </a:prstClr>
                </a:solidFill>
              </a:rPr>
              <a:t>4</a:t>
            </a:r>
          </a:p>
        </p:txBody>
      </p:sp>
      <p:sp>
        <p:nvSpPr>
          <p:cNvPr id="59" name="5-Point Star 58">
            <a:hlinkClick r:id="rId5" action="ppaction://hlinksldjump"/>
          </p:cNvPr>
          <p:cNvSpPr/>
          <p:nvPr/>
        </p:nvSpPr>
        <p:spPr>
          <a:xfrm>
            <a:off x="7360031" y="1308673"/>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r>
              <a:rPr lang="en-US" sz="2400" b="1">
                <a:solidFill>
                  <a:prstClr val="white">
                    <a:lumMod val="50000"/>
                  </a:prstClr>
                </a:solidFill>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r>
              <a:rPr lang="en-US" sz="6600" b="1">
                <a:ln w="6600">
                  <a:solidFill>
                    <a:srgbClr val="ED7D31"/>
                  </a:solidFill>
                  <a:prstDash val="solid"/>
                </a:ln>
                <a:solidFill>
                  <a:srgbClr val="FFFFFF"/>
                </a:solidFill>
                <a:effectLst>
                  <a:outerShdw dist="38100" dir="2700000" algn="tl" rotWithShape="0">
                    <a:srgbClr val="ED7D31"/>
                  </a:outerShdw>
                </a:effectLst>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27049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smtClean="0">
                <a:solidFill>
                  <a:prstClr val="black"/>
                </a:solidFill>
                <a:latin typeface="Times New Roman" panose="02020603050405020304" pitchFamily="18" charset="0"/>
                <a:cs typeface="Times New Roman" panose="02020603050405020304" pitchFamily="18" charset="0"/>
              </a:rPr>
              <a:t>Những sự kiện, câu chuyện lịch sử nào được nhắc đến trong văn bản?</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702795"/>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r>
              <a:rPr lang="vi-VN" sz="24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4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tình</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sử</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giữa</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Mỵ</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Châu</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Trọng</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sym typeface="Times New Roman"/>
              </a:rPr>
              <a:t>Thủy</a:t>
            </a:r>
            <a:endParaRPr lang="vi-VN" sz="2400"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a:p>
            <a:pPr marL="342900" indent="-342900" algn="just" defTabSz="685800">
              <a:buFontTx/>
              <a:buChar char="-"/>
            </a:pPr>
            <a:r>
              <a:rPr lang="en-US" sz="2400" dirty="0" err="1" smtClean="0">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400" dirty="0" smtClean="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núi</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Ba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sym typeface="Times New Roman"/>
              </a:rPr>
              <a:t>Hòn</a:t>
            </a:r>
            <a:endParaRPr lang="vi-VN" sz="2400" dirty="0" smtClean="0">
              <a:solidFill>
                <a:prstClr val="black"/>
              </a:solidFill>
              <a:latin typeface="Times New Roman" panose="02020603050405020304" pitchFamily="18" charset="0"/>
              <a:ea typeface="Times New Roman"/>
              <a:cs typeface="Times New Roman" panose="02020603050405020304" pitchFamily="18" charset="0"/>
              <a:sym typeface="Times New Roman"/>
            </a:endParaRPr>
          </a:p>
          <a:p>
            <a:pPr algn="just" defTabSz="685800"/>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Câu</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chuyện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về</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đền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thờ</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họ</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Nguyễn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a:solidFill>
                  <a:prstClr val="black"/>
                </a:solidFill>
                <a:latin typeface="Times New Roman" panose="02020603050405020304" pitchFamily="18" charset="0"/>
                <a:ea typeface="Times New Roman"/>
                <a:cs typeface="Times New Roman" panose="02020603050405020304" pitchFamily="18" charset="0"/>
                <a:sym typeface="Times New Roman"/>
              </a:rPr>
              <a:t>Tiên</a:t>
            </a:r>
            <a:r>
              <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rPr>
              <a:t> </a:t>
            </a:r>
            <a:r>
              <a:rPr lang="en-US" sz="2400" dirty="0" err="1" smtClean="0">
                <a:solidFill>
                  <a:prstClr val="black"/>
                </a:solidFill>
                <a:latin typeface="Times New Roman" panose="02020603050405020304" pitchFamily="18" charset="0"/>
                <a:ea typeface="Times New Roman"/>
                <a:cs typeface="Times New Roman" panose="02020603050405020304" pitchFamily="18" charset="0"/>
                <a:sym typeface="Times New Roman"/>
              </a:rPr>
              <a:t>Điền</a:t>
            </a:r>
            <a:endParaRPr lang="en-US" sz="2400" dirty="0">
              <a:solidFill>
                <a:prstClr val="black"/>
              </a:solidFill>
              <a:latin typeface="Times New Roman" panose="02020603050405020304" pitchFamily="18" charset="0"/>
              <a:ea typeface="Times New Roman"/>
              <a:cs typeface="Times New Roman" panose="02020603050405020304" pitchFamily="18" charset="0"/>
              <a:sym typeface="Times New Roman"/>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r>
              <a:rPr lang="vi-VN" sz="3600" b="1" dirty="0" smtClean="0">
                <a:solidFill>
                  <a:srgbClr val="FF0000"/>
                </a:solidFill>
                <a:latin typeface="Times New Roman" panose="02020603050405020304" pitchFamily="18" charset="0"/>
                <a:cs typeface="Times New Roman" panose="02020603050405020304" pitchFamily="18" charset="0"/>
              </a:rPr>
              <a:t>Con được 8 điểm</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328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black"/>
                </a:solidFill>
                <a:latin typeface="+mj-lt"/>
              </a:rPr>
              <a:t>Chi tiết nào nói lên sự phát hiện tinh tế của cậu bé Côn về quy luật, sự mâu thuẫn trong cuộc sống? </a:t>
            </a:r>
            <a:endParaRPr lang="en-US" sz="24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vi-VN" sz="2400" b="1" dirty="0" smtClean="0">
                <a:solidFill>
                  <a:srgbClr val="002060"/>
                </a:solidFill>
                <a:latin typeface="+mj-lt"/>
              </a:rPr>
              <a:t>Chi tiết: Nhân dân không lập đền thờ Nguyễn Du mà lại lập đền thờ tên trộm</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420539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24016" y="265060"/>
            <a:ext cx="2255317" cy="4336114"/>
          </a:xfrm>
          <a:prstGeom prst="rect">
            <a:avLst/>
          </a:prstGeom>
        </p:spPr>
      </p:pic>
      <p:sp>
        <p:nvSpPr>
          <p:cNvPr id="10" name="TextBox 9"/>
          <p:cNvSpPr txBox="1"/>
          <p:nvPr/>
        </p:nvSpPr>
        <p:spPr>
          <a:xfrm>
            <a:off x="7092280" y="4435151"/>
            <a:ext cx="1902607" cy="461665"/>
          </a:xfrm>
          <a:prstGeom prst="rect">
            <a:avLst/>
          </a:prstGeom>
          <a:noFill/>
        </p:spPr>
        <p:txBody>
          <a:bodyPr wrap="square" rtlCol="0">
            <a:spAutoFit/>
          </a:bodyPr>
          <a:lstStyle/>
          <a:p>
            <a:pPr algn="r" defTabSz="685800"/>
            <a:r>
              <a:rPr lang="en-US" sz="2400" dirty="0">
                <a:solidFill>
                  <a:prstClr val="black"/>
                </a:solidFill>
                <a:latin typeface="Times New Roman" panose="02020603050405020304" pitchFamily="18" charset="0"/>
                <a:cs typeface="Times New Roman" panose="02020603050405020304" pitchFamily="18" charset="0"/>
              </a:rPr>
              <a:t>-</a:t>
            </a:r>
            <a:r>
              <a:rPr lang="en-US" sz="2400" dirty="0" err="1">
                <a:solidFill>
                  <a:prstClr val="black"/>
                </a:solidFill>
                <a:latin typeface="Times New Roman" panose="02020603050405020304" pitchFamily="18" charset="0"/>
                <a:cs typeface="Times New Roman" panose="02020603050405020304" pitchFamily="18" charset="0"/>
              </a:rPr>
              <a:t>Sơn</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Tùng</a:t>
            </a:r>
            <a:r>
              <a:rPr lang="en-US" sz="2400" dirty="0">
                <a:solidFill>
                  <a:prstClr val="black"/>
                </a:solidFill>
                <a:latin typeface="Times New Roman" panose="02020603050405020304" pitchFamily="18" charset="0"/>
                <a:cs typeface="Times New Roman" panose="02020603050405020304" pitchFamily="18" charset="0"/>
              </a:rPr>
              <a:t>-</a:t>
            </a:r>
          </a:p>
        </p:txBody>
      </p:sp>
      <p:grpSp>
        <p:nvGrpSpPr>
          <p:cNvPr id="5" name="Group 2"/>
          <p:cNvGrpSpPr>
            <a:grpSpLocks noChangeAspect="1"/>
          </p:cNvGrpSpPr>
          <p:nvPr/>
        </p:nvGrpSpPr>
        <p:grpSpPr>
          <a:xfrm>
            <a:off x="395536" y="265060"/>
            <a:ext cx="4968552" cy="4853551"/>
            <a:chOff x="0" y="0"/>
            <a:chExt cx="4828540" cy="4716780"/>
          </a:xfrm>
        </p:grpSpPr>
        <p:sp>
          <p:nvSpPr>
            <p:cNvPr id="6" name="Freeform 3"/>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4"/>
              <a:stretch>
                <a:fillRect r="-26687"/>
              </a:stretch>
            </a:blipFill>
          </p:spPr>
        </p:sp>
      </p:gr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3000" b="1" dirty="0" smtClean="0">
                <a:solidFill>
                  <a:prstClr val="black"/>
                </a:solidFill>
                <a:latin typeface="+mj-lt"/>
              </a:rPr>
              <a:t>Trong văn bản, cậu bé Côn đưa ra rất nhiều câu hỏi, những câu hỏi đó nói lên điều gì?</a:t>
            </a:r>
            <a:endParaRPr lang="en-US" sz="3000" b="1" dirty="0">
              <a:solidFill>
                <a:prstClr val="black"/>
              </a:solidFill>
              <a:latin typeface="+mj-lt"/>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Sự ham học hỏi, tìm tòi, sự thông minh của cậu bé Côn</a:t>
            </a:r>
            <a:endParaRPr lang="en-US" sz="2400" b="1" dirty="0">
              <a:solidFill>
                <a:srgbClr val="002060"/>
              </a:solidFill>
              <a:latin typeface="+mj-lt"/>
            </a:endParaRPr>
          </a:p>
        </p:txBody>
      </p:sp>
      <p:sp>
        <p:nvSpPr>
          <p:cNvPr id="15" name="Rectangle 14"/>
          <p:cNvSpPr/>
          <p:nvPr/>
        </p:nvSpPr>
        <p:spPr>
          <a:xfrm>
            <a:off x="1998866" y="2260127"/>
            <a:ext cx="5146281"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xóa 1 điểm xấu</a:t>
            </a:r>
            <a:endParaRPr lang="en-US" sz="3600" b="1" dirty="0">
              <a:solidFill>
                <a:srgbClr val="FF0000"/>
              </a:solidFill>
              <a:latin typeface="+mj-lt"/>
            </a:endParaRPr>
          </a:p>
        </p:txBody>
      </p:sp>
      <p:sp>
        <p:nvSpPr>
          <p:cNvPr id="8" name="Pentagon 7">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084346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Nêu tác dụng của ngôi kể thứ ba được tác giả sử dụng trong bài?</a:t>
            </a:r>
            <a:endParaRPr lang="en-US" sz="2400" b="1" dirty="0">
              <a:solidFill>
                <a:prstClr val="white"/>
              </a:solidFill>
              <a:latin typeface="+mj-lt"/>
            </a:endParaRPr>
          </a:p>
        </p:txBody>
      </p:sp>
      <p:sp>
        <p:nvSpPr>
          <p:cNvPr id="5" name="Rectangle 4"/>
          <p:cNvSpPr/>
          <p:nvPr/>
        </p:nvSpPr>
        <p:spPr>
          <a:xfrm>
            <a:off x="1652867" y="2876053"/>
            <a:ext cx="5966460" cy="1838822"/>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srgbClr val="002060"/>
                </a:solidFill>
                <a:latin typeface="+mj-lt"/>
              </a:rPr>
              <a:t>Người kể kể một cách linh hoạt, tự do những gì diễn ra với nhân vật, dễ dàng kể lại câu chuyện dưới góc nhìn nhiều chiều, của nhiều nhân vật</a:t>
            </a:r>
            <a:endParaRPr lang="en-US" sz="2400" b="1" dirty="0">
              <a:solidFill>
                <a:srgbClr val="002060"/>
              </a:solidFill>
              <a:latin typeface="+mj-lt"/>
            </a:endParaRPr>
          </a:p>
        </p:txBody>
      </p:sp>
      <p:sp>
        <p:nvSpPr>
          <p:cNvPr id="15" name="Rectangle 14"/>
          <p:cNvSpPr/>
          <p:nvPr/>
        </p:nvSpPr>
        <p:spPr>
          <a:xfrm>
            <a:off x="2819599" y="2260127"/>
            <a:ext cx="3504806" cy="623248"/>
          </a:xfrm>
          <a:prstGeom prst="rect">
            <a:avLst/>
          </a:prstGeom>
          <a:noFill/>
        </p:spPr>
        <p:txBody>
          <a:bodyPr wrap="none" lIns="68580" tIns="34290" rIns="68580" bIns="34290">
            <a:spAutoFit/>
          </a:bodyPr>
          <a:lstStyle/>
          <a:p>
            <a:pPr algn="ctr" defTabSz="685800">
              <a:defRPr/>
            </a:pPr>
            <a:r>
              <a:rPr lang="vi-VN" sz="3600" b="1" dirty="0" smtClean="0">
                <a:solidFill>
                  <a:srgbClr val="FF0000"/>
                </a:solidFill>
                <a:latin typeface="+mj-lt"/>
              </a:rPr>
              <a:t>Con được 9 điểm</a:t>
            </a:r>
            <a:endParaRPr lang="en-US" sz="3600" b="1" dirty="0">
              <a:solidFill>
                <a:srgbClr val="FF0000"/>
              </a:solidFill>
              <a:latin typeface="+mj-lt"/>
            </a:endParaRPr>
          </a:p>
        </p:txBody>
      </p:sp>
      <p:sp>
        <p:nvSpPr>
          <p:cNvPr id="10" name="Pentagon 9">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376853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4"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vi-VN" sz="2400" b="1" dirty="0" smtClean="0">
                <a:solidFill>
                  <a:prstClr val="white"/>
                </a:solidFill>
                <a:latin typeface="+mj-lt"/>
              </a:rPr>
              <a:t>CON ĐƯỢC ĐẶT MỘT CÂU HỎI CHO MỘT BẠN BẤT KÌ TRONG LỚP VỚI NỘI DUNG LIÊN QUAN ĐẾN BÀI HỌC?</a:t>
            </a:r>
            <a:endParaRPr lang="en-US" sz="2400" b="1" dirty="0">
              <a:solidFill>
                <a:prstClr val="white"/>
              </a:solidFill>
              <a:latin typeface="+mj-lt"/>
            </a:endParaRPr>
          </a:p>
        </p:txBody>
      </p:sp>
      <p:sp>
        <p:nvSpPr>
          <p:cNvPr id="6" name="Pentagon 5">
            <a:hlinkClick r:id="rId5"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100">
                <a:solidFill>
                  <a:prstClr val="black"/>
                </a:solidFill>
                <a:latin typeface="+mj-lt"/>
              </a:rPr>
              <a:t>GO HOME</a:t>
            </a:r>
          </a:p>
        </p:txBody>
      </p:sp>
    </p:spTree>
    <p:extLst>
      <p:ext uri="{BB962C8B-B14F-4D97-AF65-F5344CB8AC3E}">
        <p14:creationId xmlns:p14="http://schemas.microsoft.com/office/powerpoint/2010/main" val="213385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10" presetClass="exit" presetSubtype="0" fill="hold" grpId="1" nodeType="withEffect">
                                  <p:stCondLst>
                                    <p:cond delay="0"/>
                                  </p:stCondLst>
                                  <p:childTnLst>
                                    <p:animEffect transition="out" filter="fade">
                                      <p:cBhvr>
                                        <p:cTn id="11" dur="500"/>
                                        <p:tgtEl>
                                          <p:spTgt spid="12"/>
                                        </p:tgtEl>
                                      </p:cBhvr>
                                    </p:animEffect>
                                    <p:set>
                                      <p:cBhvr>
                                        <p:cTn id="12" dur="1" fill="hold">
                                          <p:stCondLst>
                                            <p:cond delay="499"/>
                                          </p:stCondLst>
                                        </p:cTn>
                                        <p:tgtEl>
                                          <p:spTgt spid="12"/>
                                        </p:tgtEl>
                                        <p:attrNameLst>
                                          <p:attrName>style.visibility</p:attrName>
                                        </p:attrNameLst>
                                      </p:cBhvr>
                                      <p:to>
                                        <p:strVal val="hidden"/>
                                      </p:to>
                                    </p:se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2483768" y="-9214"/>
            <a:ext cx="7775615" cy="5328592"/>
          </a:xfrm>
          <a:prstGeom prst="rect">
            <a:avLst/>
          </a:prstGeom>
        </p:spPr>
      </p:pic>
      <p:sp>
        <p:nvSpPr>
          <p:cNvPr id="29" name="Rectangle 28">
            <a:extLst>
              <a:ext uri="{FF2B5EF4-FFF2-40B4-BE49-F238E27FC236}">
                <a16:creationId xmlns:a16="http://schemas.microsoft.com/office/drawing/2014/main" xmlns=""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2" y="0"/>
            <a:ext cx="7004405" cy="51435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FFFFFF"/>
              </a:solidFill>
            </a:endParaRPr>
          </a:p>
        </p:txBody>
      </p:sp>
      <p:sp>
        <p:nvSpPr>
          <p:cNvPr id="30" name="Rounded Rectangle 29"/>
          <p:cNvSpPr/>
          <p:nvPr/>
        </p:nvSpPr>
        <p:spPr>
          <a:xfrm>
            <a:off x="232186" y="554353"/>
            <a:ext cx="4855017"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1" name="Group 30"/>
          <p:cNvGrpSpPr/>
          <p:nvPr/>
        </p:nvGrpSpPr>
        <p:grpSpPr>
          <a:xfrm>
            <a:off x="169369" y="915851"/>
            <a:ext cx="3397062" cy="396451"/>
            <a:chOff x="2840539" y="3818711"/>
            <a:chExt cx="9866322" cy="1057198"/>
          </a:xfrm>
        </p:grpSpPr>
        <p:sp>
          <p:nvSpPr>
            <p:cNvPr id="32"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33" name="Group 32"/>
            <p:cNvGrpSpPr/>
            <p:nvPr/>
          </p:nvGrpSpPr>
          <p:grpSpPr>
            <a:xfrm>
              <a:off x="2840539" y="3886200"/>
              <a:ext cx="9866322" cy="989709"/>
              <a:chOff x="2840539" y="3733800"/>
              <a:chExt cx="9866322" cy="989709"/>
            </a:xfrm>
          </p:grpSpPr>
          <p:sp>
            <p:nvSpPr>
              <p:cNvPr id="34" name="Round Same Side Corner Rectangle 33"/>
              <p:cNvSpPr/>
              <p:nvPr/>
            </p:nvSpPr>
            <p:spPr>
              <a:xfrm rot="5400000">
                <a:off x="7270238" y="-625942"/>
                <a:ext cx="731517" cy="958126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5" name="Rectangle 34"/>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36" name="Rectangle 35"/>
              <p:cNvSpPr/>
              <p:nvPr/>
            </p:nvSpPr>
            <p:spPr>
              <a:xfrm>
                <a:off x="4460663" y="3738629"/>
                <a:ext cx="8246198"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lang="en-US" b="1" i="1" kern="0" noProof="0" dirty="0" smtClean="0">
                    <a:solidFill>
                      <a:srgbClr val="FFFFFF"/>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37" name="TextBox 36"/>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38" name="Group 37"/>
          <p:cNvGrpSpPr/>
          <p:nvPr/>
        </p:nvGrpSpPr>
        <p:grpSpPr>
          <a:xfrm>
            <a:off x="169369" y="1969572"/>
            <a:ext cx="5620454" cy="404871"/>
            <a:chOff x="2840539" y="3818711"/>
            <a:chExt cx="16323882" cy="1079628"/>
          </a:xfrm>
        </p:grpSpPr>
        <p:sp>
          <p:nvSpPr>
            <p:cNvPr id="39"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0" name="Group 39"/>
            <p:cNvGrpSpPr/>
            <p:nvPr/>
          </p:nvGrpSpPr>
          <p:grpSpPr>
            <a:xfrm>
              <a:off x="2840539" y="3886200"/>
              <a:ext cx="16323882" cy="1012139"/>
              <a:chOff x="2840539" y="3733800"/>
              <a:chExt cx="16323882" cy="1012139"/>
            </a:xfrm>
          </p:grpSpPr>
          <p:sp>
            <p:nvSpPr>
              <p:cNvPr id="41" name="Round Same Side Corner Rectangle 40"/>
              <p:cNvSpPr/>
              <p:nvPr/>
            </p:nvSpPr>
            <p:spPr>
              <a:xfrm rot="5400000">
                <a:off x="7270236" y="-625948"/>
                <a:ext cx="731519" cy="9581269"/>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2" name="Rectangle 41"/>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3" name="Rectangle 42"/>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44" name="TextBox 43"/>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45" name="Group 44"/>
          <p:cNvGrpSpPr/>
          <p:nvPr/>
        </p:nvGrpSpPr>
        <p:grpSpPr>
          <a:xfrm>
            <a:off x="223563" y="3270382"/>
            <a:ext cx="3246380" cy="455055"/>
            <a:chOff x="2840539" y="3818711"/>
            <a:chExt cx="9428687" cy="1061390"/>
          </a:xfrm>
        </p:grpSpPr>
        <p:sp>
          <p:nvSpPr>
            <p:cNvPr id="46"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47" name="Group 46"/>
            <p:cNvGrpSpPr/>
            <p:nvPr/>
          </p:nvGrpSpPr>
          <p:grpSpPr>
            <a:xfrm>
              <a:off x="2840539" y="3951329"/>
              <a:ext cx="9428687" cy="928772"/>
              <a:chOff x="2840539" y="3798929"/>
              <a:chExt cx="9428687" cy="928772"/>
            </a:xfrm>
          </p:grpSpPr>
          <p:sp>
            <p:nvSpPr>
              <p:cNvPr id="48" name="Round Same Side Corner Rectangle 47"/>
              <p:cNvSpPr/>
              <p:nvPr/>
            </p:nvSpPr>
            <p:spPr>
              <a:xfrm rot="5400000">
                <a:off x="7191540" y="-547236"/>
                <a:ext cx="731522" cy="9423851"/>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49" name="Rectangle 48"/>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50" name="Rectangle 49"/>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51" name="TextBox 50"/>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52" name="Rectangle 51"/>
          <p:cNvSpPr/>
          <p:nvPr/>
        </p:nvSpPr>
        <p:spPr>
          <a:xfrm>
            <a:off x="480718" y="1287242"/>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53" name="Rectangle 52"/>
          <p:cNvSpPr/>
          <p:nvPr/>
        </p:nvSpPr>
        <p:spPr>
          <a:xfrm>
            <a:off x="480718" y="3699090"/>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56" name="Rectangle 55"/>
          <p:cNvSpPr/>
          <p:nvPr/>
        </p:nvSpPr>
        <p:spPr>
          <a:xfrm>
            <a:off x="388110" y="2663376"/>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vùng</a:t>
            </a:r>
            <a:r>
              <a:rPr lang="en-US" b="1" i="1" dirty="0" smtClean="0">
                <a:latin typeface="Times New Roman" pitchFamily="18" charset="0"/>
                <a:cs typeface="Times New Roman" pitchFamily="18" charset="0"/>
              </a:rPr>
              <a:t> Ba </a:t>
            </a:r>
            <a:r>
              <a:rPr lang="en-US" b="1" i="1" dirty="0" err="1" smtClean="0">
                <a:latin typeface="Times New Roman" pitchFamily="18" charset="0"/>
                <a:cs typeface="Times New Roman" pitchFamily="18" charset="0"/>
              </a:rPr>
              <a:t>Hòn</a:t>
            </a:r>
            <a:endParaRPr lang="en-US" b="1" i="1" dirty="0">
              <a:latin typeface="Times New Roman" pitchFamily="18" charset="0"/>
              <a:cs typeface="Times New Roman" pitchFamily="18" charset="0"/>
            </a:endParaRPr>
          </a:p>
        </p:txBody>
      </p:sp>
      <p:sp>
        <p:nvSpPr>
          <p:cNvPr id="57" name="Rectangle 56"/>
          <p:cNvSpPr/>
          <p:nvPr/>
        </p:nvSpPr>
        <p:spPr>
          <a:xfrm>
            <a:off x="382491" y="2365533"/>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sử</a:t>
            </a:r>
            <a:r>
              <a:rPr lang="en-US" b="1" i="1" dirty="0" smtClean="0">
                <a:latin typeface="Times New Roman" pitchFamily="18" charset="0"/>
                <a:cs typeface="Times New Roman" pitchFamily="18" charset="0"/>
              </a:rPr>
              <a:t> M</a:t>
            </a:r>
            <a:r>
              <a:rPr lang="vi-VN" b="1" i="1" dirty="0">
                <a:latin typeface="Times New Roman" pitchFamily="18" charset="0"/>
                <a:cs typeface="Times New Roman" pitchFamily="18" charset="0"/>
              </a:rPr>
              <a:t>ỵ</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Trọng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Thủy</a:t>
            </a:r>
            <a:endParaRPr lang="en-US" b="1" i="1" dirty="0">
              <a:latin typeface="Times New Roman" pitchFamily="18" charset="0"/>
              <a:cs typeface="Times New Roman" pitchFamily="18" charset="0"/>
            </a:endParaRPr>
          </a:p>
        </p:txBody>
      </p:sp>
      <p:sp>
        <p:nvSpPr>
          <p:cNvPr id="84" name="Rectangle 83"/>
          <p:cNvSpPr/>
          <p:nvPr/>
        </p:nvSpPr>
        <p:spPr>
          <a:xfrm>
            <a:off x="388110" y="3013605"/>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Câu</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chuyện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về</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thờ</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họ</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Nguyễn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Tiên</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Điền</a:t>
            </a:r>
            <a:endParaRPr lang="en-US" b="1" i="1" dirty="0">
              <a:latin typeface="Times New Roman" pitchFamily="18" charset="0"/>
              <a:cs typeface="Times New Roman" pitchFamily="18" charset="0"/>
            </a:endParaRPr>
          </a:p>
        </p:txBody>
      </p:sp>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322351"/>
            <a:ext cx="4878528" cy="1546577"/>
            <a:chOff x="9145586" y="9472942"/>
            <a:chExt cx="15130068" cy="4124753"/>
          </a:xfrm>
        </p:grpSpPr>
        <p:sp>
          <p:nvSpPr>
            <p:cNvPr id="22" name="TextBox 21"/>
            <p:cNvSpPr txBox="1"/>
            <p:nvPr/>
          </p:nvSpPr>
          <p:spPr>
            <a:xfrm>
              <a:off x="9755186" y="9472942"/>
              <a:ext cx="14520468" cy="4124753"/>
            </a:xfrm>
            <a:prstGeom prst="rect">
              <a:avLst/>
            </a:prstGeom>
            <a:noFill/>
          </p:spPr>
          <p:txBody>
            <a:bodyPr wrap="square" rtlCol="0">
              <a:spAutoFit/>
            </a:bodyPr>
            <a:lstStyle/>
            <a:p>
              <a:pPr algn="just" defTabSz="685800">
                <a:lnSpc>
                  <a:spcPct val="150000"/>
                </a:lnSpc>
              </a:pPr>
              <a:r>
                <a:rPr lang="en-US" sz="2100" i="1" dirty="0" err="1">
                  <a:solidFill>
                    <a:prstClr val="black"/>
                  </a:solidFill>
                  <a:latin typeface="Times New Roman" panose="02020603050405020304" pitchFamily="18" charset="0"/>
                  <a:cs typeface="Times New Roman" panose="02020603050405020304" pitchFamily="18" charset="0"/>
                </a:rPr>
                <a:t>Là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Việt</a:t>
              </a:r>
              <a:r>
                <a:rPr lang="en-US" sz="2100" i="1" dirty="0">
                  <a:solidFill>
                    <a:prstClr val="black"/>
                  </a:solidFill>
                  <a:latin typeface="Times New Roman" panose="02020603050405020304" pitchFamily="18" charset="0"/>
                  <a:cs typeface="Times New Roman" panose="02020603050405020304" pitchFamily="18" charset="0"/>
                </a:rPr>
                <a:t> Nam </a:t>
              </a:r>
              <a:r>
                <a:rPr lang="en-US" sz="2100" i="1" dirty="0" err="1">
                  <a:solidFill>
                    <a:prstClr val="black"/>
                  </a:solidFill>
                  <a:latin typeface="Times New Roman" panose="02020603050405020304" pitchFamily="18" charset="0"/>
                  <a:cs typeface="Times New Roman" panose="02020603050405020304" pitchFamily="18" charset="0"/>
                </a:rPr>
                <a:t>với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nhiều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phẩm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lãnh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tụ</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Hồ</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Chí</a:t>
              </a:r>
              <a:r>
                <a:rPr lang="en-US" sz="2100" i="1" dirty="0">
                  <a:solidFill>
                    <a:prstClr val="black"/>
                  </a:solidFill>
                  <a:latin typeface="Times New Roman" panose="02020603050405020304" pitchFamily="18" charset="0"/>
                  <a:cs typeface="Times New Roman" panose="02020603050405020304" pitchFamily="18" charset="0"/>
                </a:rPr>
                <a:t> Minh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cách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danh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văn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hóa</a:t>
              </a:r>
              <a:r>
                <a:rPr lang="en-US" sz="2100" i="1" dirty="0">
                  <a:solidFill>
                    <a:prstClr val="black"/>
                  </a:solidFill>
                  <a:latin typeface="Times New Roman" panose="02020603050405020304" pitchFamily="18" charset="0"/>
                  <a:cs typeface="Times New Roman" panose="02020603050405020304" pitchFamily="18" charset="0"/>
                </a:rPr>
                <a:t>.</a:t>
              </a: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23244" y="1692612"/>
            <a:ext cx="4616135" cy="512448"/>
            <a:chOff x="9145586" y="7595254"/>
            <a:chExt cx="14301386" cy="1366707"/>
          </a:xfrm>
        </p:grpSpPr>
        <p:sp>
          <p:nvSpPr>
            <p:cNvPr id="25" name="Rectangle 24"/>
            <p:cNvSpPr/>
            <p:nvPr/>
          </p:nvSpPr>
          <p:spPr>
            <a:xfrm>
              <a:off x="9755183" y="7595254"/>
              <a:ext cx="13691789" cy="1366707"/>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nl-NL" altLang="en-US" sz="2100" i="1" dirty="0" smtClean="0">
                  <a:solidFill>
                    <a:prstClr val="black"/>
                  </a:solidFill>
                  <a:latin typeface="Times New Roman" panose="02020603050405020304" pitchFamily="18" charset="0"/>
                  <a:cs typeface="Times New Roman" panose="02020603050405020304" pitchFamily="18" charset="0"/>
                </a:rPr>
                <a:t>Diễn Châu, Nghệ An</a:t>
              </a:r>
              <a:endParaRPr lang="vi-VN" sz="2100" i="1" dirty="0">
                <a:solidFill>
                  <a:prstClr val="black"/>
                </a:solidFill>
                <a:cs typeface="Arial" pitchFamily="34"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7"/>
            <a:ext cx="4874963" cy="415498"/>
            <a:chOff x="9145586" y="9472942"/>
            <a:chExt cx="14820611" cy="1108142"/>
          </a:xfrm>
        </p:grpSpPr>
        <p:sp>
          <p:nvSpPr>
            <p:cNvPr id="28" name="TextBox 27"/>
            <p:cNvSpPr txBox="1"/>
            <p:nvPr/>
          </p:nvSpPr>
          <p:spPr>
            <a:xfrm>
              <a:off x="9755184" y="9472942"/>
              <a:ext cx="14211013" cy="1108142"/>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thật</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Bùi</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Sơn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Tùng</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(1928-2021),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8573" y="3939903"/>
            <a:ext cx="4983119" cy="1061829"/>
            <a:chOff x="9145586" y="9472942"/>
            <a:chExt cx="15454442" cy="2831916"/>
          </a:xfrm>
        </p:grpSpPr>
        <p:sp>
          <p:nvSpPr>
            <p:cNvPr id="35" name="TextBox 34"/>
            <p:cNvSpPr txBox="1"/>
            <p:nvPr/>
          </p:nvSpPr>
          <p:spPr>
            <a:xfrm>
              <a:off x="9755186" y="9472942"/>
              <a:ext cx="14844842" cy="2831916"/>
            </a:xfrm>
            <a:prstGeom prst="rect">
              <a:avLst/>
            </a:prstGeom>
            <a:noFill/>
          </p:spPr>
          <p:txBody>
            <a:bodyPr wrap="square" rtlCol="0">
              <a:spAutoFit/>
            </a:bodyPr>
            <a:lstStyle/>
            <a:p>
              <a:pPr algn="just" defTabSz="816316">
                <a:lnSpc>
                  <a:spcPct val="150000"/>
                </a:lnSpc>
              </a:pPr>
              <a:r>
                <a:rPr lang="en-US" sz="2100" b="1" i="1" dirty="0" err="1" smtClean="0">
                  <a:solidFill>
                    <a:prstClr val="black"/>
                  </a:solidFill>
                  <a:latin typeface="Times New Roman" panose="02020603050405020304" pitchFamily="18" charset="0"/>
                  <a:cs typeface="Times New Roman" panose="02020603050405020304" pitchFamily="18" charset="0"/>
                </a:rPr>
                <a:t>Tác</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phẩm</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tiêu</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biểu</a:t>
              </a:r>
              <a:r>
                <a:rPr lang="en-US" sz="2100" b="1" i="1" dirty="0">
                  <a:solidFill>
                    <a:prstClr val="black"/>
                  </a:solidFill>
                  <a:latin typeface="Times New Roman" panose="02020603050405020304" pitchFamily="18" charset="0"/>
                  <a:cs typeface="Times New Roman" panose="02020603050405020304" pitchFamily="18" charset="0"/>
                </a:rPr>
                <a:t> : </a:t>
              </a:r>
              <a:r>
                <a:rPr lang="en-US" sz="2100" i="1" dirty="0" err="1" smtClean="0">
                  <a:solidFill>
                    <a:prstClr val="black"/>
                  </a:solidFill>
                  <a:latin typeface="Times New Roman" panose="02020603050405020304" pitchFamily="18" charset="0"/>
                  <a:cs typeface="Times New Roman" panose="02020603050405020304" pitchFamily="18" charset="0"/>
                </a:rPr>
                <a:t>Búp</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sen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xanh</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Bên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khung</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cửa</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sổ</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Nhớ</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nguồn</a:t>
              </a:r>
              <a:r>
                <a:rPr lang="en-US" sz="2100" i="1" dirty="0" smtClean="0">
                  <a:solidFill>
                    <a:prstClr val="black"/>
                  </a:solidFill>
                  <a:latin typeface="Times New Roman" panose="02020603050405020304" pitchFamily="18" charset="0"/>
                  <a:cs typeface="Times New Roman" panose="02020603050405020304" pitchFamily="18" charset="0"/>
                </a:rPr>
                <a:t>…</a:t>
              </a:r>
              <a:endParaRPr lang="en-US" sz="2100" b="1" i="1" dirty="0">
                <a:solidFill>
                  <a:prstClr val="black"/>
                </a:solidFill>
                <a:cs typeface="Arial" pitchFamily="34"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2" name="Picture 1"/>
          <p:cNvPicPr>
            <a:picLocks noChangeAspect="1"/>
          </p:cNvPicPr>
          <p:nvPr/>
        </p:nvPicPr>
        <p:blipFill>
          <a:blip r:embed="rId3"/>
          <a:stretch>
            <a:fillRect/>
          </a:stretch>
        </p:blipFill>
        <p:spPr>
          <a:xfrm>
            <a:off x="-11008" y="0"/>
            <a:ext cx="3574895" cy="5143500"/>
          </a:xfrm>
          <a:prstGeom prst="rect">
            <a:avLst/>
          </a:prstGeom>
        </p:spPr>
      </p:pic>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02247" y="1874946"/>
            <a:ext cx="1910136" cy="290530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225225">
            <a:off x="575146" y="1449886"/>
            <a:ext cx="1910594" cy="290530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86898">
            <a:off x="4692523" y="1213485"/>
            <a:ext cx="1920608" cy="293794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2240" y="1851670"/>
            <a:ext cx="2016224" cy="2905304"/>
          </a:xfrm>
          <a:prstGeom prst="rect">
            <a:avLst/>
          </a:prstGeom>
        </p:spPr>
      </p:pic>
      <p:pic>
        <p:nvPicPr>
          <p:cNvPr id="7" name="Picture 6"/>
          <p:cNvPicPr>
            <a:picLocks noChangeAspect="1"/>
          </p:cNvPicPr>
          <p:nvPr/>
        </p:nvPicPr>
        <p:blipFill>
          <a:blip r:embed="rId7"/>
          <a:stretch>
            <a:fillRect/>
          </a:stretch>
        </p:blipFill>
        <p:spPr>
          <a:xfrm>
            <a:off x="827031" y="126139"/>
            <a:ext cx="7370703" cy="1194920"/>
          </a:xfrm>
          <a:prstGeom prst="rect">
            <a:avLst/>
          </a:prstGeom>
        </p:spPr>
      </p:pic>
    </p:spTree>
    <p:extLst>
      <p:ext uri="{BB962C8B-B14F-4D97-AF65-F5344CB8AC3E}">
        <p14:creationId xmlns:p14="http://schemas.microsoft.com/office/powerpoint/2010/main" val="292306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80">
                                          <p:stCondLst>
                                            <p:cond delay="0"/>
                                          </p:stCondLst>
                                        </p:cTn>
                                        <p:tgtEl>
                                          <p:spTgt spid="3"/>
                                        </p:tgtEl>
                                      </p:cBhvr>
                                    </p:animEffect>
                                    <p:anim calcmode="lin" valueType="num">
                                      <p:cBhvr>
                                        <p:cTn id="2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4" dur="26">
                                          <p:stCondLst>
                                            <p:cond delay="650"/>
                                          </p:stCondLst>
                                        </p:cTn>
                                        <p:tgtEl>
                                          <p:spTgt spid="3"/>
                                        </p:tgtEl>
                                      </p:cBhvr>
                                      <p:to x="100000" y="60000"/>
                                    </p:animScale>
                                    <p:animScale>
                                      <p:cBhvr>
                                        <p:cTn id="35" dur="166" decel="50000">
                                          <p:stCondLst>
                                            <p:cond delay="676"/>
                                          </p:stCondLst>
                                        </p:cTn>
                                        <p:tgtEl>
                                          <p:spTgt spid="3"/>
                                        </p:tgtEl>
                                      </p:cBhvr>
                                      <p:to x="100000" y="100000"/>
                                    </p:animScale>
                                    <p:animScale>
                                      <p:cBhvr>
                                        <p:cTn id="36" dur="26">
                                          <p:stCondLst>
                                            <p:cond delay="1312"/>
                                          </p:stCondLst>
                                        </p:cTn>
                                        <p:tgtEl>
                                          <p:spTgt spid="3"/>
                                        </p:tgtEl>
                                      </p:cBhvr>
                                      <p:to x="100000" y="80000"/>
                                    </p:animScale>
                                    <p:animScale>
                                      <p:cBhvr>
                                        <p:cTn id="37" dur="166" decel="50000">
                                          <p:stCondLst>
                                            <p:cond delay="1338"/>
                                          </p:stCondLst>
                                        </p:cTn>
                                        <p:tgtEl>
                                          <p:spTgt spid="3"/>
                                        </p:tgtEl>
                                      </p:cBhvr>
                                      <p:to x="100000" y="100000"/>
                                    </p:animScale>
                                    <p:animScale>
                                      <p:cBhvr>
                                        <p:cTn id="38" dur="26">
                                          <p:stCondLst>
                                            <p:cond delay="1642"/>
                                          </p:stCondLst>
                                        </p:cTn>
                                        <p:tgtEl>
                                          <p:spTgt spid="3"/>
                                        </p:tgtEl>
                                      </p:cBhvr>
                                      <p:to x="100000" y="90000"/>
                                    </p:animScale>
                                    <p:animScale>
                                      <p:cBhvr>
                                        <p:cTn id="39" dur="166" decel="50000">
                                          <p:stCondLst>
                                            <p:cond delay="1668"/>
                                          </p:stCondLst>
                                        </p:cTn>
                                        <p:tgtEl>
                                          <p:spTgt spid="3"/>
                                        </p:tgtEl>
                                      </p:cBhvr>
                                      <p:to x="100000" y="100000"/>
                                    </p:animScale>
                                    <p:animScale>
                                      <p:cBhvr>
                                        <p:cTn id="40" dur="26">
                                          <p:stCondLst>
                                            <p:cond delay="1808"/>
                                          </p:stCondLst>
                                        </p:cTn>
                                        <p:tgtEl>
                                          <p:spTgt spid="3"/>
                                        </p:tgtEl>
                                      </p:cBhvr>
                                      <p:to x="100000" y="95000"/>
                                    </p:animScale>
                                    <p:animScale>
                                      <p:cBhvr>
                                        <p:cTn id="41" dur="166" decel="50000">
                                          <p:stCondLst>
                                            <p:cond delay="1834"/>
                                          </p:stCondLst>
                                        </p:cTn>
                                        <p:tgtEl>
                                          <p:spTgt spid="3"/>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wipe(down)">
                                      <p:cBhvr>
                                        <p:cTn id="44" dur="580">
                                          <p:stCondLst>
                                            <p:cond delay="0"/>
                                          </p:stCondLst>
                                        </p:cTn>
                                        <p:tgtEl>
                                          <p:spTgt spid="5"/>
                                        </p:tgtEl>
                                      </p:cBhvr>
                                    </p:animEffect>
                                    <p:anim calcmode="lin" valueType="num">
                                      <p:cBhvr>
                                        <p:cTn id="4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0" dur="26">
                                          <p:stCondLst>
                                            <p:cond delay="650"/>
                                          </p:stCondLst>
                                        </p:cTn>
                                        <p:tgtEl>
                                          <p:spTgt spid="5"/>
                                        </p:tgtEl>
                                      </p:cBhvr>
                                      <p:to x="100000" y="60000"/>
                                    </p:animScale>
                                    <p:animScale>
                                      <p:cBhvr>
                                        <p:cTn id="51" dur="166" decel="50000">
                                          <p:stCondLst>
                                            <p:cond delay="676"/>
                                          </p:stCondLst>
                                        </p:cTn>
                                        <p:tgtEl>
                                          <p:spTgt spid="5"/>
                                        </p:tgtEl>
                                      </p:cBhvr>
                                      <p:to x="100000" y="100000"/>
                                    </p:animScale>
                                    <p:animScale>
                                      <p:cBhvr>
                                        <p:cTn id="52" dur="26">
                                          <p:stCondLst>
                                            <p:cond delay="1312"/>
                                          </p:stCondLst>
                                        </p:cTn>
                                        <p:tgtEl>
                                          <p:spTgt spid="5"/>
                                        </p:tgtEl>
                                      </p:cBhvr>
                                      <p:to x="100000" y="80000"/>
                                    </p:animScale>
                                    <p:animScale>
                                      <p:cBhvr>
                                        <p:cTn id="53" dur="166" decel="50000">
                                          <p:stCondLst>
                                            <p:cond delay="1338"/>
                                          </p:stCondLst>
                                        </p:cTn>
                                        <p:tgtEl>
                                          <p:spTgt spid="5"/>
                                        </p:tgtEl>
                                      </p:cBhvr>
                                      <p:to x="100000" y="100000"/>
                                    </p:animScale>
                                    <p:animScale>
                                      <p:cBhvr>
                                        <p:cTn id="54" dur="26">
                                          <p:stCondLst>
                                            <p:cond delay="1642"/>
                                          </p:stCondLst>
                                        </p:cTn>
                                        <p:tgtEl>
                                          <p:spTgt spid="5"/>
                                        </p:tgtEl>
                                      </p:cBhvr>
                                      <p:to x="100000" y="90000"/>
                                    </p:animScale>
                                    <p:animScale>
                                      <p:cBhvr>
                                        <p:cTn id="55" dur="166" decel="50000">
                                          <p:stCondLst>
                                            <p:cond delay="1668"/>
                                          </p:stCondLst>
                                        </p:cTn>
                                        <p:tgtEl>
                                          <p:spTgt spid="5"/>
                                        </p:tgtEl>
                                      </p:cBhvr>
                                      <p:to x="100000" y="100000"/>
                                    </p:animScale>
                                    <p:animScale>
                                      <p:cBhvr>
                                        <p:cTn id="56" dur="26">
                                          <p:stCondLst>
                                            <p:cond delay="1808"/>
                                          </p:stCondLst>
                                        </p:cTn>
                                        <p:tgtEl>
                                          <p:spTgt spid="5"/>
                                        </p:tgtEl>
                                      </p:cBhvr>
                                      <p:to x="100000" y="95000"/>
                                    </p:animScale>
                                    <p:animScale>
                                      <p:cBhvr>
                                        <p:cTn id="57" dur="166" decel="50000">
                                          <p:stCondLst>
                                            <p:cond delay="1834"/>
                                          </p:stCondLst>
                                        </p:cTn>
                                        <p:tgtEl>
                                          <p:spTgt spid="5"/>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wipe(down)">
                                      <p:cBhvr>
                                        <p:cTn id="60" dur="580">
                                          <p:stCondLst>
                                            <p:cond delay="0"/>
                                          </p:stCondLst>
                                        </p:cTn>
                                        <p:tgtEl>
                                          <p:spTgt spid="6"/>
                                        </p:tgtEl>
                                      </p:cBhvr>
                                    </p:animEffect>
                                    <p:anim calcmode="lin" valueType="num">
                                      <p:cBhvr>
                                        <p:cTn id="6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66" dur="26">
                                          <p:stCondLst>
                                            <p:cond delay="650"/>
                                          </p:stCondLst>
                                        </p:cTn>
                                        <p:tgtEl>
                                          <p:spTgt spid="6"/>
                                        </p:tgtEl>
                                      </p:cBhvr>
                                      <p:to x="100000" y="60000"/>
                                    </p:animScale>
                                    <p:animScale>
                                      <p:cBhvr>
                                        <p:cTn id="67" dur="166" decel="50000">
                                          <p:stCondLst>
                                            <p:cond delay="676"/>
                                          </p:stCondLst>
                                        </p:cTn>
                                        <p:tgtEl>
                                          <p:spTgt spid="6"/>
                                        </p:tgtEl>
                                      </p:cBhvr>
                                      <p:to x="100000" y="100000"/>
                                    </p:animScale>
                                    <p:animScale>
                                      <p:cBhvr>
                                        <p:cTn id="68" dur="26">
                                          <p:stCondLst>
                                            <p:cond delay="1312"/>
                                          </p:stCondLst>
                                        </p:cTn>
                                        <p:tgtEl>
                                          <p:spTgt spid="6"/>
                                        </p:tgtEl>
                                      </p:cBhvr>
                                      <p:to x="100000" y="80000"/>
                                    </p:animScale>
                                    <p:animScale>
                                      <p:cBhvr>
                                        <p:cTn id="69" dur="166" decel="50000">
                                          <p:stCondLst>
                                            <p:cond delay="1338"/>
                                          </p:stCondLst>
                                        </p:cTn>
                                        <p:tgtEl>
                                          <p:spTgt spid="6"/>
                                        </p:tgtEl>
                                      </p:cBhvr>
                                      <p:to x="100000" y="100000"/>
                                    </p:animScale>
                                    <p:animScale>
                                      <p:cBhvr>
                                        <p:cTn id="70" dur="26">
                                          <p:stCondLst>
                                            <p:cond delay="1642"/>
                                          </p:stCondLst>
                                        </p:cTn>
                                        <p:tgtEl>
                                          <p:spTgt spid="6"/>
                                        </p:tgtEl>
                                      </p:cBhvr>
                                      <p:to x="100000" y="90000"/>
                                    </p:animScale>
                                    <p:animScale>
                                      <p:cBhvr>
                                        <p:cTn id="71" dur="166" decel="50000">
                                          <p:stCondLst>
                                            <p:cond delay="1668"/>
                                          </p:stCondLst>
                                        </p:cTn>
                                        <p:tgtEl>
                                          <p:spTgt spid="6"/>
                                        </p:tgtEl>
                                      </p:cBhvr>
                                      <p:to x="100000" y="100000"/>
                                    </p:animScale>
                                    <p:animScale>
                                      <p:cBhvr>
                                        <p:cTn id="72" dur="26">
                                          <p:stCondLst>
                                            <p:cond delay="1808"/>
                                          </p:stCondLst>
                                        </p:cTn>
                                        <p:tgtEl>
                                          <p:spTgt spid="6"/>
                                        </p:tgtEl>
                                      </p:cBhvr>
                                      <p:to x="100000" y="95000"/>
                                    </p:animScale>
                                    <p:animScale>
                                      <p:cBhvr>
                                        <p:cTn id="7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p:cNvSpPr/>
          <p:nvPr/>
        </p:nvSpPr>
        <p:spPr>
          <a:xfrm>
            <a:off x="3059832" y="-1244674"/>
            <a:ext cx="7128792" cy="7704856"/>
          </a:xfrm>
          <a:prstGeom prst="ellipse">
            <a:avLst/>
          </a:prstGeom>
          <a:solidFill>
            <a:srgbClr val="E8F4F8">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131590"/>
            <a:ext cx="2304337" cy="3504880"/>
          </a:xfrm>
          <a:prstGeom prst="rect">
            <a:avLst/>
          </a:prstGeom>
        </p:spPr>
      </p:pic>
      <p:sp>
        <p:nvSpPr>
          <p:cNvPr id="29" name="TextBox 28"/>
          <p:cNvSpPr txBox="1"/>
          <p:nvPr/>
        </p:nvSpPr>
        <p:spPr>
          <a:xfrm>
            <a:off x="3743908" y="1271059"/>
            <a:ext cx="511256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Năm</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tác</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1948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năm</a:t>
            </a:r>
            <a:r>
              <a:rPr lang="en-US" sz="2100" dirty="0">
                <a:solidFill>
                  <a:prstClr val="black"/>
                </a:solidFill>
                <a:latin typeface="Times New Roman" panose="02020603050405020304" pitchFamily="18" charset="0"/>
                <a:cs typeface="Times New Roman" panose="02020603050405020304" pitchFamily="18" charset="0"/>
              </a:rPr>
              <a:t> 1980</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419872" y="1954350"/>
            <a:ext cx="5112568" cy="1061829"/>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Gồm</a:t>
            </a:r>
            <a:r>
              <a:rPr lang="en-US" sz="2100" b="1" dirty="0">
                <a:solidFill>
                  <a:prstClr val="black"/>
                </a:solidFill>
                <a:latin typeface="Times New Roman" panose="02020603050405020304" pitchFamily="18" charset="0"/>
                <a:cs typeface="Times New Roman" panose="02020603050405020304" pitchFamily="18" charset="0"/>
              </a:rPr>
              <a:t> 3 </a:t>
            </a:r>
            <a:r>
              <a:rPr lang="en-US" sz="2100" b="1" dirty="0" err="1">
                <a:solidFill>
                  <a:prstClr val="black"/>
                </a:solidFill>
                <a:latin typeface="Times New Roman" panose="02020603050405020304" pitchFamily="18" charset="0"/>
                <a:cs typeface="Times New Roman" panose="02020603050405020304" pitchFamily="18" charset="0"/>
              </a:rPr>
              <a:t>chương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thơ</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ấu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hai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mươi</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1" name="TextBox 30"/>
          <p:cNvSpPr txBox="1"/>
          <p:nvPr/>
        </p:nvSpPr>
        <p:spPr>
          <a:xfrm>
            <a:off x="3563888" y="3016179"/>
            <a:ext cx="5472608" cy="2031325"/>
          </a:xfrm>
          <a:prstGeom prst="rect">
            <a:avLst/>
          </a:prstGeom>
          <a:noFill/>
        </p:spPr>
        <p:txBody>
          <a:bodyPr wrap="square" rtlCol="0">
            <a:spAutoFit/>
          </a:bodyPr>
          <a:lstStyle/>
          <a:p>
            <a:pPr algn="ctr"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Nội</a:t>
            </a:r>
            <a:r>
              <a:rPr lang="en-US" sz="2100" b="1" dirty="0">
                <a:solidFill>
                  <a:prstClr val="black"/>
                </a:solidFill>
                <a:latin typeface="Times New Roman" panose="02020603050405020304" pitchFamily="18" charset="0"/>
                <a:cs typeface="Times New Roman" panose="02020603050405020304" pitchFamily="18" charset="0"/>
              </a:rPr>
              <a:t> dung </a:t>
            </a:r>
            <a:r>
              <a:rPr lang="en-US" sz="2100" b="1" dirty="0" err="1">
                <a:solidFill>
                  <a:prstClr val="black"/>
                </a:solidFill>
                <a:latin typeface="Times New Roman" panose="02020603050405020304" pitchFamily="18" charset="0"/>
                <a:cs typeface="Times New Roman" panose="02020603050405020304" pitchFamily="18" charset="0"/>
              </a:rPr>
              <a:t>chính</a:t>
            </a:r>
            <a:r>
              <a:rPr lang="en-US" sz="2100" b="1"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Viết</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về</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cuộc</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Chủ</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tịch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Hồ</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Chí</a:t>
            </a:r>
            <a:r>
              <a:rPr lang="en-US" sz="2100" dirty="0">
                <a:solidFill>
                  <a:prstClr val="black"/>
                </a:solidFill>
                <a:latin typeface="Times New Roman" panose="02020603050405020304" pitchFamily="18" charset="0"/>
                <a:cs typeface="Times New Roman" panose="02020603050405020304" pitchFamily="18" charset="0"/>
              </a:rPr>
              <a:t> Minh </a:t>
            </a:r>
            <a:r>
              <a:rPr lang="en-US" sz="2100" dirty="0" err="1">
                <a:solidFill>
                  <a:prstClr val="black"/>
                </a:solidFill>
                <a:latin typeface="Times New Roman" panose="02020603050405020304" pitchFamily="18" charset="0"/>
                <a:cs typeface="Times New Roman" panose="02020603050405020304" pitchFamily="18" charset="0"/>
              </a:rPr>
              <a:t>từ</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thời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thiếu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gắn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với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gia</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đình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quê</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hương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đến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tuổi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thanh</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niên</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đi</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tìm</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đường</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cứu</a:t>
            </a:r>
            <a:r>
              <a:rPr lang="en-US" sz="2100" dirty="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anose="02020603050405020304" pitchFamily="18" charset="0"/>
                <a:cs typeface="Times New Roman" panose="02020603050405020304" pitchFamily="18" charset="0"/>
              </a:rPr>
              <a:t>nước</a:t>
            </a:r>
            <a:r>
              <a:rPr lang="en-US" sz="2100" dirty="0">
                <a:solidFill>
                  <a:prstClr val="black"/>
                </a:solidFill>
                <a:latin typeface="Times New Roman" panose="02020603050405020304" pitchFamily="18" charset="0"/>
                <a:cs typeface="Times New Roman" panose="02020603050405020304" pitchFamily="18" charset="0"/>
              </a:rPr>
              <a:t>.</a:t>
            </a:r>
            <a:endParaRPr lang="en-US" sz="2100" b="1" dirty="0">
              <a:solidFill>
                <a:prstClr val="black"/>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4580974" y="636432"/>
            <a:ext cx="8769596" cy="415498"/>
          </a:xfrm>
          <a:prstGeom prst="rect">
            <a:avLst/>
          </a:prstGeom>
          <a:noFill/>
        </p:spPr>
        <p:txBody>
          <a:bodyPr wrap="square" rtlCol="0">
            <a:spAutoFit/>
          </a:bodyPr>
          <a:lstStyle/>
          <a:p>
            <a:pPr algn="just" defTabSz="685800"/>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Tiểu</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thuyết</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Búp</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sen</a:t>
            </a:r>
            <a:r>
              <a:rPr lang="en-US" sz="2100" b="1" dirty="0">
                <a:solidFill>
                  <a:srgbClr val="FF0000"/>
                </a:solidFill>
                <a:latin typeface="Times New Roman" panose="02020603050405020304" pitchFamily="18" charset="0"/>
                <a:cs typeface="Times New Roman" panose="02020603050405020304" pitchFamily="18" charset="0"/>
              </a:rPr>
              <a:t> </a:t>
            </a:r>
            <a:r>
              <a:rPr lang="en-US" sz="2100" b="1" dirty="0" err="1">
                <a:solidFill>
                  <a:srgbClr val="FF0000"/>
                </a:solidFill>
                <a:latin typeface="Times New Roman" panose="02020603050405020304" pitchFamily="18" charset="0"/>
                <a:cs typeface="Times New Roman" panose="02020603050405020304" pitchFamily="18" charset="0"/>
              </a:rPr>
              <a:t>xanh</a:t>
            </a:r>
            <a:r>
              <a:rPr lang="en-US" sz="2100" b="1" dirty="0">
                <a:solidFill>
                  <a:srgbClr val="FF0000"/>
                </a:solidFill>
                <a:latin typeface="Times New Roman" panose="02020603050405020304" pitchFamily="18" charset="0"/>
                <a:cs typeface="Times New Roman" panose="02020603050405020304" pitchFamily="18" charset="0"/>
              </a:rPr>
              <a:t>”</a:t>
            </a:r>
            <a:endParaRPr lang="en-US" sz="21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14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1000"/>
                                        <p:tgtEl>
                                          <p:spTgt spid="27"/>
                                        </p:tgtEl>
                                      </p:cBhvr>
                                    </p:animEffect>
                                    <p:anim calcmode="lin" valueType="num">
                                      <p:cBhvr>
                                        <p:cTn id="14" dur="1000" fill="hold"/>
                                        <p:tgtEl>
                                          <p:spTgt spid="27"/>
                                        </p:tgtEl>
                                        <p:attrNameLst>
                                          <p:attrName>ppt_x</p:attrName>
                                        </p:attrNameLst>
                                      </p:cBhvr>
                                      <p:tavLst>
                                        <p:tav tm="0">
                                          <p:val>
                                            <p:strVal val="#ppt_x"/>
                                          </p:val>
                                        </p:tav>
                                        <p:tav tm="100000">
                                          <p:val>
                                            <p:strVal val="#ppt_x"/>
                                          </p:val>
                                        </p:tav>
                                      </p:tavLst>
                                    </p:anim>
                                    <p:anim calcmode="lin" valueType="num">
                                      <p:cBhvr>
                                        <p:cTn id="1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barn(inVertic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barn(inVertical)">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fade">
                                      <p:cBhvr>
                                        <p:cTn id="33" dur="1000"/>
                                        <p:tgtEl>
                                          <p:spTgt spid="30"/>
                                        </p:tgtEl>
                                      </p:cBhvr>
                                    </p:animEffect>
                                    <p:anim calcmode="lin" valueType="num">
                                      <p:cBhvr>
                                        <p:cTn id="34" dur="1000" fill="hold"/>
                                        <p:tgtEl>
                                          <p:spTgt spid="30"/>
                                        </p:tgtEl>
                                        <p:attrNameLst>
                                          <p:attrName>ppt_x</p:attrName>
                                        </p:attrNameLst>
                                      </p:cBhvr>
                                      <p:tavLst>
                                        <p:tav tm="0">
                                          <p:val>
                                            <p:strVal val="#ppt_x"/>
                                          </p:val>
                                        </p:tav>
                                        <p:tav tm="100000">
                                          <p:val>
                                            <p:strVal val="#ppt_x"/>
                                          </p:val>
                                        </p:tav>
                                      </p:tavLst>
                                    </p:anim>
                                    <p:anim calcmode="lin" valueType="num">
                                      <p:cBhvr>
                                        <p:cTn id="3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down)">
                                      <p:cBhvr>
                                        <p:cTn id="4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3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179516" y="1288473"/>
            <a:ext cx="8725493" cy="3595254"/>
          </a:xfrm>
          <a:prstGeom prst="roundRect">
            <a:avLst/>
          </a:prstGeom>
          <a:noFill/>
          <a:ln>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a16="http://schemas.microsoft.com/office/drawing/2014/main" xmlns="" id="{9C48E7AE-E523-4C40-8567-849984E66578}"/>
              </a:ext>
            </a:extLst>
          </p:cNvPr>
          <p:cNvGrpSpPr/>
          <p:nvPr/>
        </p:nvGrpSpPr>
        <p:grpSpPr>
          <a:xfrm>
            <a:off x="1879793" y="1004446"/>
            <a:ext cx="5140479" cy="568054"/>
            <a:chOff x="0" y="3042001"/>
            <a:chExt cx="5472030" cy="533580"/>
          </a:xfrm>
          <a:solidFill>
            <a:schemeClr val="accent5">
              <a:lumMod val="20000"/>
              <a:lumOff val="80000"/>
            </a:schemeClr>
          </a:solidFill>
        </p:grpSpPr>
        <p:sp>
          <p:nvSpPr>
            <p:cNvPr id="18" name="Rectangle: Rounded Corners 14">
              <a:extLst>
                <a:ext uri="{FF2B5EF4-FFF2-40B4-BE49-F238E27FC236}">
                  <a16:creationId xmlns:a16="http://schemas.microsoft.com/office/drawing/2014/main" xmlns=""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a16="http://schemas.microsoft.com/office/drawing/2014/main" xmlns=""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smtClean="0">
                  <a:solidFill>
                    <a:schemeClr val="tx1"/>
                  </a:solidFill>
                  <a:latin typeface="Times New Roman" panose="02020603050405020304" pitchFamily="18" charset="0"/>
                  <a:cs typeface="Times New Roman" panose="02020603050405020304" pitchFamily="18" charset="0"/>
                </a:rPr>
                <a:t>PHIẾU KHÁM PHÁ ĐOẠN TRÍCH</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a16="http://schemas.microsoft.com/office/drawing/2014/main" xmlns="" id="{03224279-A30D-4C69-A8B7-E5E0D48501A8}"/>
              </a:ext>
            </a:extLst>
          </p:cNvPr>
          <p:cNvSpPr>
            <a:spLocks noChangeArrowheads="1"/>
          </p:cNvSpPr>
          <p:nvPr/>
        </p:nvSpPr>
        <p:spPr bwMode="auto">
          <a:xfrm>
            <a:off x="538913" y="1496828"/>
            <a:ext cx="5833288" cy="348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Vị</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đoạn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trích</a:t>
            </a:r>
            <a:r>
              <a:rPr lang="en-US" altLang="vi-VN" sz="2100" i="1" kern="0" dirty="0" smtClean="0">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Thể</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loại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Ngôi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kể</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Nhân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vật</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Nhan</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đề</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Bối</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cảnh</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b="1" i="1" kern="0" dirty="0" smtClean="0">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None/>
            </a:pP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Bố</a:t>
            </a:r>
            <a:r>
              <a:rPr lang="en-US" altLang="vi-VN" sz="2100" b="1" i="1" kern="0" dirty="0" smtClean="0">
                <a:latin typeface="Times New Roman" panose="02020603050405020304" pitchFamily="18" charset="0"/>
                <a:cs typeface="Times New Roman" panose="02020603050405020304" pitchFamily="18" charset="0"/>
                <a:sym typeface="Arial"/>
              </a:rPr>
              <a:t> </a:t>
            </a:r>
            <a:r>
              <a:rPr lang="en-US" altLang="vi-VN" sz="2100" b="1" i="1" kern="0" dirty="0" err="1" smtClean="0">
                <a:latin typeface="Times New Roman" panose="02020603050405020304" pitchFamily="18" charset="0"/>
                <a:cs typeface="Times New Roman" panose="02020603050405020304" pitchFamily="18" charset="0"/>
                <a:sym typeface="Arial"/>
              </a:rPr>
              <a:t>cục</a:t>
            </a:r>
            <a:r>
              <a:rPr lang="en-US" altLang="vi-VN" sz="2100" b="1" i="1" kern="0" dirty="0" smtClean="0">
                <a:latin typeface="Times New Roman" panose="02020603050405020304" pitchFamily="18" charset="0"/>
                <a:cs typeface="Times New Roman" panose="02020603050405020304" pitchFamily="18" charset="0"/>
                <a:sym typeface="Arial"/>
              </a:rPr>
              <a:t>:</a:t>
            </a:r>
            <a:r>
              <a:rPr lang="en-US" altLang="vi-VN" sz="2100" i="1" kern="0" dirty="0" smtClean="0">
                <a:latin typeface="Times New Roman" panose="02020603050405020304" pitchFamily="18" charset="0"/>
                <a:cs typeface="Times New Roman" panose="02020603050405020304" pitchFamily="18" charset="0"/>
                <a:sym typeface="Arial"/>
              </a:rPr>
              <a:t>………………………………………………….</a:t>
            </a:r>
            <a:endParaRPr lang="en-US" altLang="vi-VN" sz="2100" i="1" kern="0" dirty="0">
              <a:latin typeface="Times New Roman" panose="02020603050405020304" pitchFamily="18" charset="0"/>
              <a:cs typeface="Times New Roman" panose="02020603050405020304" pitchFamily="18" charset="0"/>
              <a:sym typeface="Arial"/>
            </a:endParaRPr>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47580" t="4243" r="2983" b="75610"/>
          <a:stretch/>
        </p:blipFill>
        <p:spPr>
          <a:xfrm>
            <a:off x="6300192" y="1620370"/>
            <a:ext cx="2338386" cy="3072073"/>
          </a:xfrm>
          <a:prstGeom prst="rect">
            <a:avLst/>
          </a:prstGeom>
        </p:spPr>
      </p:pic>
      <p:grpSp>
        <p:nvGrpSpPr>
          <p:cNvPr id="19" name="Group 18"/>
          <p:cNvGrpSpPr/>
          <p:nvPr/>
        </p:nvGrpSpPr>
        <p:grpSpPr>
          <a:xfrm>
            <a:off x="-127354" y="184008"/>
            <a:ext cx="7146789" cy="369332"/>
            <a:chOff x="-178462" y="1828800"/>
            <a:chExt cx="19060588" cy="984870"/>
          </a:xfrm>
        </p:grpSpPr>
        <p:sp>
          <p:nvSpPr>
            <p:cNvPr id="23" name="Round Same Side Corner Rectangle 22"/>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4" name="TextBox 23"/>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1208452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2304</TotalTime>
  <Words>2306</Words>
  <Application>Microsoft Office PowerPoint</Application>
  <PresentationFormat>On-screen Show (16:9)</PresentationFormat>
  <Paragraphs>370</Paragraphs>
  <Slides>42</Slides>
  <Notes>31</Notes>
  <HiddenSlides>0</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42</vt:i4>
      </vt:variant>
    </vt:vector>
  </HeadingPairs>
  <TitlesOfParts>
    <vt:vector size="60" baseType="lpstr">
      <vt:lpstr>Arial</vt:lpstr>
      <vt:lpstr>Arial Unicode MS</vt:lpstr>
      <vt:lpstr>Calibri</vt:lpstr>
      <vt:lpstr>Calibri Light</vt:lpstr>
      <vt:lpstr>Tahoma</vt:lpstr>
      <vt:lpstr>Times New Roman</vt:lpstr>
      <vt:lpstr>Wingdings</vt:lpstr>
      <vt:lpstr>https://freeppt7.com</vt:lpstr>
      <vt:lpstr>2_Office Theme</vt:lpstr>
      <vt:lpstr>1_https://freeppt7.com</vt:lpstr>
      <vt:lpstr>2_https://freeppt7.com</vt:lpstr>
      <vt:lpstr>3_https://freeppt7.com</vt:lpstr>
      <vt:lpstr>4_https://freeppt7.com</vt:lpstr>
      <vt:lpstr>3_Office Theme</vt:lpstr>
      <vt:lpstr>5_https://freeppt7.com</vt:lpstr>
      <vt:lpstr>2_Default Design</vt:lpstr>
      <vt:lpstr>1_Default Design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604</cp:revision>
  <dcterms:created xsi:type="dcterms:W3CDTF">2021-11-12T03:08:25Z</dcterms:created>
  <dcterms:modified xsi:type="dcterms:W3CDTF">2022-08-30T09:21:11Z</dcterms:modified>
</cp:coreProperties>
</file>