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565" r:id="rId5"/>
    <p:sldId id="257" r:id="rId6"/>
    <p:sldId id="563" r:id="rId7"/>
    <p:sldId id="259" r:id="rId8"/>
    <p:sldId id="564" r:id="rId9"/>
    <p:sldId id="260" r:id="rId10"/>
    <p:sldId id="566" r:id="rId11"/>
    <p:sldId id="262" r:id="rId12"/>
    <p:sldId id="264" r:id="rId13"/>
    <p:sldId id="261" r:id="rId14"/>
    <p:sldId id="265" r:id="rId15"/>
    <p:sldId id="266" r:id="rId16"/>
    <p:sldId id="267" r:id="rId17"/>
    <p:sldId id="268" r:id="rId18"/>
    <p:sldId id="269" r:id="rId19"/>
    <p:sldId id="562"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2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DE71-9B9D-5CDD-8F8D-56F2ACA52C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AE893B-AFBA-6D78-5539-58BFF975C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3EFF00-84BB-FA63-43CF-61131FFD813E}"/>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5" name="Footer Placeholder 4">
            <a:extLst>
              <a:ext uri="{FF2B5EF4-FFF2-40B4-BE49-F238E27FC236}">
                <a16:creationId xmlns:a16="http://schemas.microsoft.com/office/drawing/2014/main" id="{3CF97E38-9607-41D1-9362-7179A87FD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38828-12EC-13A3-3299-2770C0FFBE01}"/>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381396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6505-3B57-9040-C4C3-7FDEE5EB51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9F2C2-F136-B32B-D77E-717DF45F33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88BBD-2485-5B2F-F5C6-83395BB3A642}"/>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5" name="Footer Placeholder 4">
            <a:extLst>
              <a:ext uri="{FF2B5EF4-FFF2-40B4-BE49-F238E27FC236}">
                <a16:creationId xmlns:a16="http://schemas.microsoft.com/office/drawing/2014/main" id="{7FEB53B0-F5E0-08C7-453F-EABAF9EDA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1268D-ED7A-99B7-E456-273C8A41BBC1}"/>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2615583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011EE5-F49A-3D91-A379-7A178894D9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0C308C-6F5F-B2C2-4CB0-28325393D9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6D79E-916D-0D84-2107-CC3DFD77DA2F}"/>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5" name="Footer Placeholder 4">
            <a:extLst>
              <a:ext uri="{FF2B5EF4-FFF2-40B4-BE49-F238E27FC236}">
                <a16:creationId xmlns:a16="http://schemas.microsoft.com/office/drawing/2014/main" id="{22C2AC96-544E-C4D7-4145-13C468B21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B6500-1EDE-DAF2-5A8C-4FC04A30F1AC}"/>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2794703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983111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76790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38811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31623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18200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38868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48545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8371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17E8-4768-4C99-207B-BB19961158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0EF390-78C1-3A3D-DF43-84DC0660E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5A00C-3A4E-C57C-76E2-1A49B3DDD0E0}"/>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5" name="Footer Placeholder 4">
            <a:extLst>
              <a:ext uri="{FF2B5EF4-FFF2-40B4-BE49-F238E27FC236}">
                <a16:creationId xmlns:a16="http://schemas.microsoft.com/office/drawing/2014/main" id="{1440E2B3-7A17-242A-BEBE-27757048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3920C-D45E-F01F-8185-077BA0C95F5E}"/>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339874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10960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73005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27/7/2022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4693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68114299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D13E-1726-EFE2-B9FF-C30B41061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4EA199-9EF8-5401-3BBB-3D9561790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AC9A33-EFE3-3574-858C-5BC9243DA42D}"/>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5" name="Footer Placeholder 4">
            <a:extLst>
              <a:ext uri="{FF2B5EF4-FFF2-40B4-BE49-F238E27FC236}">
                <a16:creationId xmlns:a16="http://schemas.microsoft.com/office/drawing/2014/main" id="{AC464D83-2ADE-03BA-F148-83B4F107E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28E98-3357-146E-9AE3-A01C2A667E03}"/>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396701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F36C-C655-5A91-26B5-1F4DBED2D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4AA8D-2F37-A01E-462D-996BB2918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CC3B48-EE3B-9F26-920D-5CDB62A7F9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8A137C-383E-79C8-C42C-8E59E06E3E7C}"/>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6" name="Footer Placeholder 5">
            <a:extLst>
              <a:ext uri="{FF2B5EF4-FFF2-40B4-BE49-F238E27FC236}">
                <a16:creationId xmlns:a16="http://schemas.microsoft.com/office/drawing/2014/main" id="{B1951BA5-9609-FB2C-D782-8417C208A2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51A22-2DC0-6FB4-E0CA-A0248799B4B3}"/>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144526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C709-3B04-7F5A-13AE-F62E31C26C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09E587-0780-3612-4B21-04E1E7C34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7044A3-E750-057D-D829-74454FCA75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D274D-BB1F-D528-B138-7FC335DF33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467A2-4EA8-C8E3-56EA-5E155814B7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189A46-65D6-36A2-9DAB-140E2276D1C3}"/>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8" name="Footer Placeholder 7">
            <a:extLst>
              <a:ext uri="{FF2B5EF4-FFF2-40B4-BE49-F238E27FC236}">
                <a16:creationId xmlns:a16="http://schemas.microsoft.com/office/drawing/2014/main" id="{57771384-32D3-58D9-128F-92B96316D6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688A11-E33D-E8BE-4B60-379B838459C2}"/>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3831702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B10F-C11E-88A5-893C-C2E3723616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6B8170-4868-EE5C-BB32-8DEB6C91B363}"/>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4" name="Footer Placeholder 3">
            <a:extLst>
              <a:ext uri="{FF2B5EF4-FFF2-40B4-BE49-F238E27FC236}">
                <a16:creationId xmlns:a16="http://schemas.microsoft.com/office/drawing/2014/main" id="{75D49276-26F6-63D7-6649-F29EF86555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B837-7C62-FAB8-F95B-DE6896654078}"/>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268051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B80DF-2346-2416-226F-D8854061DED1}"/>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3" name="Footer Placeholder 2">
            <a:extLst>
              <a:ext uri="{FF2B5EF4-FFF2-40B4-BE49-F238E27FC236}">
                <a16:creationId xmlns:a16="http://schemas.microsoft.com/office/drawing/2014/main" id="{5AB45B3F-1287-177A-109D-53C1ADCA23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A29B20-B74B-6714-1BCF-BD7DF21BC387}"/>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397194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96DF-E1A4-D13B-01A8-37102A5A7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970A0B-BCC3-E9D3-588A-287264C28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9917-88CD-7CF6-D62F-4CD2D5419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A0C6D-E003-EBE8-4F0D-563A529E5D8A}"/>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6" name="Footer Placeholder 5">
            <a:extLst>
              <a:ext uri="{FF2B5EF4-FFF2-40B4-BE49-F238E27FC236}">
                <a16:creationId xmlns:a16="http://schemas.microsoft.com/office/drawing/2014/main" id="{07387EE0-9D90-AFBA-5E5F-B40883169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D95F4-5F27-758D-4DD4-B8D136A7EF04}"/>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45907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6838-C1FA-5AE3-FBAE-8A8D71B736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59E550-A056-1F2C-F4A8-A4183B0BD9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19F91B-882F-9ADB-91F1-DBF72CEAB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971D3-D3BD-93AE-1720-AEE0C4BD3356}"/>
              </a:ext>
            </a:extLst>
          </p:cNvPr>
          <p:cNvSpPr>
            <a:spLocks noGrp="1"/>
          </p:cNvSpPr>
          <p:nvPr>
            <p:ph type="dt" sz="half" idx="10"/>
          </p:nvPr>
        </p:nvSpPr>
        <p:spPr/>
        <p:txBody>
          <a:bodyPr/>
          <a:lstStyle/>
          <a:p>
            <a:fld id="{40B4EFDC-5026-4132-8852-4EFA7C4F6A0D}" type="datetimeFigureOut">
              <a:rPr lang="en-US" smtClean="0"/>
              <a:t>27/7/2022</a:t>
            </a:fld>
            <a:endParaRPr lang="en-US"/>
          </a:p>
        </p:txBody>
      </p:sp>
      <p:sp>
        <p:nvSpPr>
          <p:cNvPr id="6" name="Footer Placeholder 5">
            <a:extLst>
              <a:ext uri="{FF2B5EF4-FFF2-40B4-BE49-F238E27FC236}">
                <a16:creationId xmlns:a16="http://schemas.microsoft.com/office/drawing/2014/main" id="{80F76549-051F-A1F6-D790-B42215508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E983D-0237-DA72-1D73-AFC1E4E135C9}"/>
              </a:ext>
            </a:extLst>
          </p:cNvPr>
          <p:cNvSpPr>
            <a:spLocks noGrp="1"/>
          </p:cNvSpPr>
          <p:nvPr>
            <p:ph type="sldNum" sz="quarter" idx="12"/>
          </p:nvPr>
        </p:nvSpPr>
        <p:spPr/>
        <p:txBody>
          <a:bodyPr/>
          <a:lstStyle/>
          <a:p>
            <a:fld id="{B60AC026-FE8B-4EDC-9CEF-2ADA775F00EB}" type="slidenum">
              <a:rPr lang="en-US" smtClean="0"/>
              <a:t>‹#›</a:t>
            </a:fld>
            <a:endParaRPr lang="en-US"/>
          </a:p>
        </p:txBody>
      </p:sp>
    </p:spTree>
    <p:extLst>
      <p:ext uri="{BB962C8B-B14F-4D97-AF65-F5344CB8AC3E}">
        <p14:creationId xmlns:p14="http://schemas.microsoft.com/office/powerpoint/2010/main" val="302281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18F6D-A577-3CD7-9628-71D8917864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6FABCD-F578-7338-B4D4-0A9D9BA32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6761C-F595-4DE4-66B5-807A0BD61E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4EFDC-5026-4132-8852-4EFA7C4F6A0D}" type="datetimeFigureOut">
              <a:rPr lang="en-US" smtClean="0"/>
              <a:t>27/7/2022</a:t>
            </a:fld>
            <a:endParaRPr lang="en-US"/>
          </a:p>
        </p:txBody>
      </p:sp>
      <p:sp>
        <p:nvSpPr>
          <p:cNvPr id="5" name="Footer Placeholder 4">
            <a:extLst>
              <a:ext uri="{FF2B5EF4-FFF2-40B4-BE49-F238E27FC236}">
                <a16:creationId xmlns:a16="http://schemas.microsoft.com/office/drawing/2014/main" id="{0D77A40D-5FDF-01C9-2B8A-D54F4FED9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5D1D58-B0CD-5BC1-F144-49C6577D00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AC026-FE8B-4EDC-9CEF-2ADA775F00EB}" type="slidenum">
              <a:rPr lang="en-US" smtClean="0"/>
              <a:t>‹#›</a:t>
            </a:fld>
            <a:endParaRPr lang="en-US"/>
          </a:p>
        </p:txBody>
      </p:sp>
    </p:spTree>
    <p:extLst>
      <p:ext uri="{BB962C8B-B14F-4D97-AF65-F5344CB8AC3E}">
        <p14:creationId xmlns:p14="http://schemas.microsoft.com/office/powerpoint/2010/main" val="930323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27/7/2022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50490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90C59C-C030-631B-0600-A5BF1A262B1E}"/>
              </a:ext>
            </a:extLst>
          </p:cNvPr>
          <p:cNvPicPr>
            <a:picLocks noChangeAspect="1"/>
          </p:cNvPicPr>
          <p:nvPr/>
        </p:nvPicPr>
        <p:blipFill rotWithShape="1">
          <a:blip r:embed="rId2"/>
          <a:srcRect r="1309"/>
          <a:stretch/>
        </p:blipFill>
        <p:spPr>
          <a:xfrm>
            <a:off x="0" y="24974"/>
            <a:ext cx="12192000" cy="6808052"/>
          </a:xfrm>
          <a:prstGeom prst="rect">
            <a:avLst/>
          </a:prstGeom>
        </p:spPr>
      </p:pic>
    </p:spTree>
    <p:extLst>
      <p:ext uri="{BB962C8B-B14F-4D97-AF65-F5344CB8AC3E}">
        <p14:creationId xmlns:p14="http://schemas.microsoft.com/office/powerpoint/2010/main" val="3334394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E0030E-EB62-68C0-6FAD-356732067804}"/>
              </a:ext>
            </a:extLst>
          </p:cNvPr>
          <p:cNvPicPr>
            <a:picLocks noChangeAspect="1"/>
          </p:cNvPicPr>
          <p:nvPr/>
        </p:nvPicPr>
        <p:blipFill>
          <a:blip r:embed="rId4"/>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439A7AD-E827-20F7-A645-152B7D085C0F}"/>
              </a:ext>
            </a:extLst>
          </p:cNvPr>
          <p:cNvSpPr txBox="1"/>
          <p:nvPr/>
        </p:nvSpPr>
        <p:spPr>
          <a:xfrm>
            <a:off x="941779" y="1458286"/>
            <a:ext cx="10530114" cy="5262979"/>
          </a:xfrm>
          <a:prstGeom prst="rect">
            <a:avLst/>
          </a:prstGeom>
          <a:noFill/>
          <a:ln>
            <a:solidFill>
              <a:srgbClr val="FF0000"/>
            </a:solidFill>
          </a:ln>
        </p:spPr>
        <p:txBody>
          <a:bodyPr wrap="square">
            <a:spAutoFit/>
          </a:bodyPr>
          <a:lstStyle/>
          <a:p>
            <a:pPr algn="just"/>
            <a:r>
              <a:rPr lang="en-US" sz="2800" dirty="0" err="1">
                <a:solidFill>
                  <a:srgbClr val="000000"/>
                </a:solidFill>
                <a:effectLst/>
                <a:latin typeface="Times New Roman" panose="02020603050405020304" pitchFamily="18" charset="0"/>
                <a:ea typeface="Calibri" panose="020F0502020204030204" pitchFamily="34" charset="0"/>
              </a:rPr>
              <a:t>Điền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ngoặc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chỗ</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gieo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vần</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mỗi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thơ</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p>
            <a:pPr indent="833755"/>
            <a:r>
              <a:rPr lang="en-US" sz="2800"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Bóng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bàng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tròn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lắm</a:t>
            </a:r>
            <a:endParaRPr lang="en-US" sz="2800" dirty="0">
              <a:effectLst/>
              <a:latin typeface="Times New Roman" panose="02020603050405020304" pitchFamily="18" charset="0"/>
              <a:ea typeface="Times New Roman" panose="02020603050405020304" pitchFamily="18" charset="0"/>
            </a:endParaRPr>
          </a:p>
          <a:p>
            <a:pPr indent="833755"/>
            <a:r>
              <a:rPr lang="en-US" sz="2800" b="1" i="1" dirty="0" err="1">
                <a:solidFill>
                  <a:srgbClr val="000000"/>
                </a:solidFill>
                <a:effectLst/>
                <a:latin typeface="Times New Roman" panose="02020603050405020304" pitchFamily="18" charset="0"/>
                <a:ea typeface="Calibri" panose="020F0502020204030204" pitchFamily="34" charset="0"/>
              </a:rPr>
              <a:t>Tròn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như</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cái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nong</a:t>
            </a:r>
            <a:endParaRPr lang="en-US" sz="2800" dirty="0">
              <a:effectLst/>
              <a:latin typeface="Times New Roman" panose="02020603050405020304" pitchFamily="18" charset="0"/>
              <a:ea typeface="Times New Roman" panose="02020603050405020304" pitchFamily="18" charset="0"/>
            </a:endParaRPr>
          </a:p>
          <a:p>
            <a:pPr indent="833755"/>
            <a:r>
              <a:rPr lang="en-US" sz="2800" b="1" i="1" dirty="0" err="1">
                <a:solidFill>
                  <a:srgbClr val="000000"/>
                </a:solidFill>
                <a:effectLst/>
                <a:latin typeface="Times New Roman" panose="02020603050405020304" pitchFamily="18" charset="0"/>
                <a:ea typeface="Calibri" panose="020F0502020204030204" pitchFamily="34" charset="0"/>
              </a:rPr>
              <a:t>Em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ngồi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vào</a:t>
            </a:r>
            <a:r>
              <a:rPr lang="en-US" sz="2800" b="1" i="1" dirty="0">
                <a:solidFill>
                  <a:srgbClr val="000000"/>
                </a:solidFill>
                <a:effectLst/>
                <a:latin typeface="Times New Roman" panose="02020603050405020304" pitchFamily="18" charset="0"/>
                <a:ea typeface="Calibri" panose="020F0502020204030204" pitchFamily="34" charset="0"/>
              </a:rPr>
              <a:t> … .         </a:t>
            </a:r>
            <a:r>
              <a:rPr lang="en-US" sz="2800" b="1" i="1" dirty="0">
                <a:solidFill>
                  <a:srgbClr val="FF0000"/>
                </a:solidFill>
                <a:effectLst/>
                <a:latin typeface="Times New Roman" panose="02020603050405020304" pitchFamily="18" charset="0"/>
                <a:ea typeface="Calibri" panose="020F0502020204030204" pitchFamily="34" charset="0"/>
              </a:rPr>
              <a:t>(</a:t>
            </a:r>
            <a:r>
              <a:rPr lang="en-US" sz="2800" b="1" i="1" dirty="0" err="1">
                <a:solidFill>
                  <a:srgbClr val="FF0000"/>
                </a:solidFill>
                <a:effectLst/>
                <a:latin typeface="Times New Roman" panose="02020603050405020304" pitchFamily="18" charset="0"/>
                <a:ea typeface="Calibri" panose="020F0502020204030204" pitchFamily="34" charset="0"/>
              </a:rPr>
              <a:t>ngay</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trong</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đây</a:t>
            </a:r>
            <a:r>
              <a:rPr lang="en-US" sz="2800" b="1" i="1" dirty="0">
                <a:solidFill>
                  <a:srgbClr val="FF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indent="833755"/>
            <a:r>
              <a:rPr lang="en-US" sz="2800" b="1" i="1" dirty="0" err="1">
                <a:solidFill>
                  <a:srgbClr val="000000"/>
                </a:solidFill>
                <a:effectLst/>
                <a:latin typeface="Times New Roman" panose="02020603050405020304" pitchFamily="18" charset="0"/>
                <a:ea typeface="Calibri" panose="020F0502020204030204" pitchFamily="34" charset="0"/>
              </a:rPr>
              <a:t>Mát</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ơi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là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mát</a:t>
            </a:r>
            <a:r>
              <a:rPr lang="en-US" sz="2800" b="1" i="1"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p>
            <a:pPr indent="833755"/>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Xuân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Quỳnh</a:t>
            </a:r>
            <a:r>
              <a:rPr lang="en-US" sz="2800" b="1" i="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indent="383540"/>
            <a:r>
              <a:rPr lang="en-US" sz="2800" b="1" i="1" dirty="0" err="1">
                <a:solidFill>
                  <a:srgbClr val="000000"/>
                </a:solidFill>
                <a:effectLst/>
                <a:latin typeface="Times New Roman" panose="02020603050405020304" pitchFamily="18" charset="0"/>
                <a:ea typeface="Calibri" panose="020F0502020204030204" pitchFamily="34" charset="0"/>
              </a:rPr>
              <a:t>Ngựa</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phăm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phăm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bốn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vó</a:t>
            </a:r>
            <a:endParaRPr lang="en-US" sz="2800" dirty="0">
              <a:effectLst/>
              <a:latin typeface="Times New Roman" panose="02020603050405020304" pitchFamily="18" charset="0"/>
              <a:ea typeface="Times New Roman" panose="02020603050405020304" pitchFamily="18" charset="0"/>
            </a:endParaRPr>
          </a:p>
          <a:p>
            <a:pPr indent="383540"/>
            <a:r>
              <a:rPr lang="en-US" sz="2800" b="1" i="1" dirty="0" err="1">
                <a:solidFill>
                  <a:srgbClr val="000000"/>
                </a:solidFill>
                <a:effectLst/>
                <a:latin typeface="Times New Roman" panose="02020603050405020304" pitchFamily="18" charset="0"/>
                <a:ea typeface="Calibri" panose="020F0502020204030204" pitchFamily="34" charset="0"/>
              </a:rPr>
              <a:t>Như</a:t>
            </a:r>
            <a:r>
              <a:rPr lang="en-US" sz="2800" b="1" i="1" dirty="0">
                <a:solidFill>
                  <a:srgbClr val="000000"/>
                </a:solidFill>
                <a:effectLst/>
                <a:latin typeface="Times New Roman" panose="02020603050405020304" pitchFamily="18" charset="0"/>
                <a:ea typeface="Calibri" panose="020F0502020204030204" pitchFamily="34" charset="0"/>
              </a:rPr>
              <a:t> ….. </a:t>
            </a:r>
            <a:r>
              <a:rPr lang="en-US" sz="2800" b="1" i="1" dirty="0" err="1">
                <a:solidFill>
                  <a:srgbClr val="000000"/>
                </a:solidFill>
                <a:effectLst/>
                <a:latin typeface="Times New Roman" panose="02020603050405020304" pitchFamily="18" charset="0"/>
                <a:ea typeface="Calibri" panose="020F0502020204030204" pitchFamily="34" charset="0"/>
              </a:rPr>
              <a:t>xuống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mặt</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đường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a:solidFill>
                  <a:srgbClr val="FF0000"/>
                </a:solidFill>
                <a:effectLst/>
                <a:latin typeface="Times New Roman" panose="02020603050405020304" pitchFamily="18" charset="0"/>
                <a:ea typeface="Calibri" panose="020F0502020204030204" pitchFamily="34" charset="0"/>
              </a:rPr>
              <a:t>(</a:t>
            </a:r>
            <a:r>
              <a:rPr lang="en-US" sz="2800" b="1" i="1" dirty="0" err="1">
                <a:solidFill>
                  <a:srgbClr val="FF0000"/>
                </a:solidFill>
                <a:effectLst/>
                <a:latin typeface="Times New Roman" panose="02020603050405020304" pitchFamily="18" charset="0"/>
                <a:ea typeface="Calibri" panose="020F0502020204030204" pitchFamily="34" charset="0"/>
              </a:rPr>
              <a:t>băm</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cày</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lao</a:t>
            </a:r>
            <a:r>
              <a:rPr lang="en-US" sz="2800" b="1" i="1" dirty="0">
                <a:solidFill>
                  <a:srgbClr val="FF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indent="383540"/>
            <a:r>
              <a:rPr lang="en-US" sz="2800" b="1" i="1" dirty="0" err="1">
                <a:solidFill>
                  <a:srgbClr val="000000"/>
                </a:solidFill>
                <a:effectLst/>
                <a:latin typeface="Times New Roman" panose="02020603050405020304" pitchFamily="18" charset="0"/>
                <a:ea typeface="Calibri" panose="020F0502020204030204" pitchFamily="34" charset="0"/>
              </a:rPr>
              <a:t>Mặc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sớm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rừng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mù</a:t>
            </a:r>
            <a:r>
              <a:rPr lang="en-US" sz="2800" b="1" i="1" dirty="0">
                <a:solidFill>
                  <a:srgbClr val="000000"/>
                </a:solidFill>
                <a:effectLst/>
                <a:latin typeface="Times New Roman" panose="02020603050405020304" pitchFamily="18" charset="0"/>
                <a:ea typeface="Calibri" panose="020F0502020204030204" pitchFamily="34" charset="0"/>
              </a:rPr>
              <a:t> ……..      </a:t>
            </a:r>
            <a:r>
              <a:rPr lang="en-US" sz="2800" b="1" i="1" dirty="0">
                <a:solidFill>
                  <a:srgbClr val="FF0000"/>
                </a:solidFill>
                <a:effectLst/>
                <a:latin typeface="Times New Roman" panose="02020603050405020304" pitchFamily="18" charset="0"/>
                <a:ea typeface="Calibri" panose="020F0502020204030204" pitchFamily="34" charset="0"/>
              </a:rPr>
              <a:t>(</a:t>
            </a:r>
            <a:r>
              <a:rPr lang="en-US" sz="2800" b="1" i="1" dirty="0" err="1">
                <a:solidFill>
                  <a:srgbClr val="FF0000"/>
                </a:solidFill>
                <a:effectLst/>
                <a:latin typeface="Times New Roman" panose="02020603050405020304" pitchFamily="18" charset="0"/>
                <a:ea typeface="Calibri" panose="020F0502020204030204" pitchFamily="34" charset="0"/>
              </a:rPr>
              <a:t>mịt</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sương</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mờ</a:t>
            </a:r>
            <a:r>
              <a:rPr lang="en-US" sz="2800" b="1" i="1" dirty="0">
                <a:solidFill>
                  <a:srgbClr val="FF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indent="383540"/>
            <a:r>
              <a:rPr lang="en-US" sz="2800" b="1" i="1" dirty="0" err="1">
                <a:solidFill>
                  <a:srgbClr val="000000"/>
                </a:solidFill>
                <a:effectLst/>
                <a:latin typeface="Times New Roman" panose="02020603050405020304" pitchFamily="18" charset="0"/>
                <a:ea typeface="Calibri" panose="020F0502020204030204" pitchFamily="34" charset="0"/>
              </a:rPr>
              <a:t>Mặc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đêm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đông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giá</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buốt</a:t>
            </a:r>
            <a:r>
              <a:rPr lang="en-US" sz="2800" b="1" i="1"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p>
            <a:pPr indent="383540"/>
            <a:r>
              <a:rPr lang="en-US" sz="2800" b="1" i="1" dirty="0">
                <a:solidFill>
                  <a:srgbClr val="000000"/>
                </a:solidFill>
                <a:effectLst/>
                <a:latin typeface="Times New Roman" panose="02020603050405020304" pitchFamily="18" charset="0"/>
                <a:ea typeface="Calibri" panose="020F0502020204030204" pitchFamily="34" charset="0"/>
              </a:rPr>
              <a:t>          ( Phan </a:t>
            </a:r>
            <a:r>
              <a:rPr lang="en-US" sz="2800" b="1" i="1" dirty="0" err="1">
                <a:solidFill>
                  <a:srgbClr val="000000"/>
                </a:solidFill>
                <a:effectLst/>
                <a:latin typeface="Times New Roman" panose="02020603050405020304" pitchFamily="18" charset="0"/>
                <a:ea typeface="Calibri" panose="020F0502020204030204" pitchFamily="34" charset="0"/>
              </a:rPr>
              <a:t>Thị</a:t>
            </a:r>
            <a:r>
              <a:rPr lang="en-US" sz="2800" b="1" i="1" dirty="0">
                <a:solidFill>
                  <a:srgbClr val="000000"/>
                </a:solidFill>
                <a:effectLst/>
                <a:latin typeface="Times New Roman" panose="02020603050405020304" pitchFamily="18" charset="0"/>
                <a:ea typeface="Calibri" panose="020F0502020204030204" pitchFamily="34" charset="0"/>
              </a:rPr>
              <a:t> Thanh </a:t>
            </a:r>
            <a:r>
              <a:rPr lang="en-US" sz="2800" b="1" i="1" dirty="0" err="1">
                <a:solidFill>
                  <a:srgbClr val="000000"/>
                </a:solidFill>
                <a:effectLst/>
                <a:latin typeface="Times New Roman" panose="02020603050405020304" pitchFamily="18" charset="0"/>
                <a:ea typeface="Calibri" panose="020F0502020204030204" pitchFamily="34" charset="0"/>
              </a:rPr>
              <a:t>Nhàn</a:t>
            </a:r>
            <a:r>
              <a:rPr lang="en-US" sz="2800" b="1" i="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pic>
        <p:nvPicPr>
          <p:cNvPr id="13" name="Đồng hồ đếm ngược 3 phút có âm thanh">
            <a:hlinkClick r:id="" action="ppaction://media"/>
            <a:extLst>
              <a:ext uri="{FF2B5EF4-FFF2-40B4-BE49-F238E27FC236}">
                <a16:creationId xmlns:a16="http://schemas.microsoft.com/office/drawing/2014/main" id="{7FAA6AFD-A7B2-A557-D857-B8C1553594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44712" y="19270"/>
            <a:ext cx="1696229" cy="954107"/>
          </a:xfrm>
        </p:spPr>
      </p:pic>
      <p:pic>
        <p:nvPicPr>
          <p:cNvPr id="14" name="Picture 13">
            <a:extLst>
              <a:ext uri="{FF2B5EF4-FFF2-40B4-BE49-F238E27FC236}">
                <a16:creationId xmlns:a16="http://schemas.microsoft.com/office/drawing/2014/main" id="{939EF898-059F-0E36-3E9D-44E8167D08D5}"/>
              </a:ext>
            </a:extLst>
          </p:cNvPr>
          <p:cNvPicPr>
            <a:picLocks noChangeAspect="1"/>
          </p:cNvPicPr>
          <p:nvPr/>
        </p:nvPicPr>
        <p:blipFill>
          <a:blip r:embed="rId6"/>
          <a:stretch>
            <a:fillRect/>
          </a:stretch>
        </p:blipFill>
        <p:spPr>
          <a:xfrm>
            <a:off x="3430921" y="61402"/>
            <a:ext cx="5330158" cy="1530229"/>
          </a:xfrm>
          <a:prstGeom prst="rect">
            <a:avLst/>
          </a:prstGeom>
        </p:spPr>
      </p:pic>
      <p:pic>
        <p:nvPicPr>
          <p:cNvPr id="15" name="Picture 14">
            <a:extLst>
              <a:ext uri="{FF2B5EF4-FFF2-40B4-BE49-F238E27FC236}">
                <a16:creationId xmlns:a16="http://schemas.microsoft.com/office/drawing/2014/main" id="{DF2B06D0-9834-FC7F-C838-28A71284F5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0" y="-150193"/>
            <a:ext cx="2263739" cy="1741824"/>
          </a:xfrm>
          <a:prstGeom prst="rect">
            <a:avLst/>
          </a:prstGeom>
        </p:spPr>
      </p:pic>
    </p:spTree>
    <p:extLst>
      <p:ext uri="{BB962C8B-B14F-4D97-AF65-F5344CB8AC3E}">
        <p14:creationId xmlns:p14="http://schemas.microsoft.com/office/powerpoint/2010/main" val="96744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34F52E-4A1C-3E27-4729-585D282529ED}"/>
              </a:ext>
            </a:extLst>
          </p:cNvPr>
          <p:cNvPicPr>
            <a:picLocks noChangeAspect="1"/>
          </p:cNvPicPr>
          <p:nvPr/>
        </p:nvPicPr>
        <p:blipFill>
          <a:blip r:embed="rId2"/>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779182E9-2FD0-5D8F-5475-69E3C0A03F97}"/>
              </a:ext>
            </a:extLst>
          </p:cNvPr>
          <p:cNvSpPr txBox="1"/>
          <p:nvPr/>
        </p:nvSpPr>
        <p:spPr>
          <a:xfrm>
            <a:off x="0" y="699187"/>
            <a:ext cx="6096000" cy="2246769"/>
          </a:xfrm>
          <a:prstGeom prst="rect">
            <a:avLst/>
          </a:prstGeom>
          <a:noFill/>
        </p:spPr>
        <p:txBody>
          <a:bodyPr wrap="square">
            <a:spAutoFit/>
          </a:bodyPr>
          <a:lstStyle/>
          <a:p>
            <a:pPr marL="0" marR="0" lvl="0" indent="833755"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Bóng</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bàng</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tròn</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lắm</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p>
            <a:pPr marL="0" marR="0" lvl="0" indent="833755"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Tròn</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như</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cái</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p>
            <a:pPr marL="0" marR="0" lvl="0" indent="833755"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Em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ngồi</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vào</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p>
            <a:pPr marL="0" marR="0" lvl="0" indent="833755"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Mát</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ơi</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là</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mát</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p>
            <a:pPr marL="0" marR="0" lvl="0" indent="833755"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
        <p:nvSpPr>
          <p:cNvPr id="29" name="TextBox 28">
            <a:extLst>
              <a:ext uri="{FF2B5EF4-FFF2-40B4-BE49-F238E27FC236}">
                <a16:creationId xmlns:a16="http://schemas.microsoft.com/office/drawing/2014/main" id="{C386A6B1-6EE6-BA37-BFE1-9D18EE71E14C}"/>
              </a:ext>
            </a:extLst>
          </p:cNvPr>
          <p:cNvSpPr txBox="1"/>
          <p:nvPr/>
        </p:nvSpPr>
        <p:spPr>
          <a:xfrm>
            <a:off x="4100946" y="1560961"/>
            <a:ext cx="6096000" cy="523220"/>
          </a:xfrm>
          <a:prstGeom prst="rect">
            <a:avLst/>
          </a:prstGeom>
          <a:noFill/>
        </p:spPr>
        <p:txBody>
          <a:bodyPr wrap="square">
            <a:spAutoFit/>
          </a:bodyPr>
          <a:lstStyle/>
          <a:p>
            <a:pPr marL="0" marR="0" lvl="0" indent="833755"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ngay</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đây</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29">
            <a:extLst>
              <a:ext uri="{FF2B5EF4-FFF2-40B4-BE49-F238E27FC236}">
                <a16:creationId xmlns:a16="http://schemas.microsoft.com/office/drawing/2014/main" id="{564BAAA0-FB27-05CD-AD8E-4E52E904D96C}"/>
              </a:ext>
            </a:extLst>
          </p:cNvPr>
          <p:cNvSpPr txBox="1"/>
          <p:nvPr/>
        </p:nvSpPr>
        <p:spPr>
          <a:xfrm>
            <a:off x="6019801" y="1560961"/>
            <a:ext cx="1177636" cy="523220"/>
          </a:xfrm>
          <a:prstGeom prst="rect">
            <a:avLst/>
          </a:prstGeom>
          <a:noFill/>
        </p:spPr>
        <p:txBody>
          <a:bodyPr wrap="square">
            <a:spAutoFit/>
          </a:bodyPr>
          <a:lstStyle/>
          <a:p>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trong</a:t>
            </a:r>
            <a:endParaRPr lang="en-US" dirty="0"/>
          </a:p>
        </p:txBody>
      </p:sp>
      <p:sp>
        <p:nvSpPr>
          <p:cNvPr id="31" name="TextBox 30">
            <a:extLst>
              <a:ext uri="{FF2B5EF4-FFF2-40B4-BE49-F238E27FC236}">
                <a16:creationId xmlns:a16="http://schemas.microsoft.com/office/drawing/2014/main" id="{D3FDC068-E738-D84A-FF87-453B34D910D3}"/>
              </a:ext>
            </a:extLst>
          </p:cNvPr>
          <p:cNvSpPr txBox="1"/>
          <p:nvPr/>
        </p:nvSpPr>
        <p:spPr>
          <a:xfrm>
            <a:off x="4137315" y="1541268"/>
            <a:ext cx="4045527" cy="523220"/>
          </a:xfrm>
          <a:prstGeom prst="rect">
            <a:avLst/>
          </a:prstGeom>
          <a:noFill/>
        </p:spPr>
        <p:txBody>
          <a:bodyPr wrap="square">
            <a:spAutoFit/>
          </a:bodyPr>
          <a:lstStyle/>
          <a:p>
            <a:pPr marL="0" marR="0" lvl="0" indent="83375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Gieo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vần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chân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3" name="TextBox 32">
            <a:extLst>
              <a:ext uri="{FF2B5EF4-FFF2-40B4-BE49-F238E27FC236}">
                <a16:creationId xmlns:a16="http://schemas.microsoft.com/office/drawing/2014/main" id="{99B32AC0-CABF-BD1B-1783-BC945438D01A}"/>
              </a:ext>
            </a:extLst>
          </p:cNvPr>
          <p:cNvSpPr txBox="1"/>
          <p:nvPr/>
        </p:nvSpPr>
        <p:spPr>
          <a:xfrm>
            <a:off x="401782" y="3229699"/>
            <a:ext cx="6096000" cy="1815882"/>
          </a:xfrm>
          <a:prstGeom prst="rect">
            <a:avLst/>
          </a:prstGeom>
          <a:noFill/>
        </p:spPr>
        <p:txBody>
          <a:bodyPr wrap="square">
            <a:spAutoFit/>
          </a:bodyPr>
          <a:lstStyle/>
          <a:p>
            <a:pPr marL="0" marR="0" lvl="0" indent="38354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Ngựa</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phăm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bốn</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vó</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p>
            <a:pPr marL="0" marR="0" lvl="0" indent="38354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Như</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xuống</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mặt</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p>
            <a:pPr marL="0" marR="0" lvl="0" indent="38354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Mặc</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sớm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rừng</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mù</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     </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a:p>
            <a:pPr marL="0" marR="0" lvl="0" indent="38354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Mặc</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đêm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đông</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giá</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buốt</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
        <p:nvSpPr>
          <p:cNvPr id="37" name="TextBox 36">
            <a:extLst>
              <a:ext uri="{FF2B5EF4-FFF2-40B4-BE49-F238E27FC236}">
                <a16:creationId xmlns:a16="http://schemas.microsoft.com/office/drawing/2014/main" id="{278DCE98-4E14-13C0-0239-1B9923A8DFDC}"/>
              </a:ext>
            </a:extLst>
          </p:cNvPr>
          <p:cNvSpPr txBox="1"/>
          <p:nvPr/>
        </p:nvSpPr>
        <p:spPr>
          <a:xfrm>
            <a:off x="5805056" y="3614459"/>
            <a:ext cx="3255817" cy="523220"/>
          </a:xfrm>
          <a:prstGeom prst="rect">
            <a:avLst/>
          </a:prstGeom>
          <a:noFill/>
        </p:spPr>
        <p:txBody>
          <a:bodyPr wrap="square">
            <a:spAutoFit/>
          </a:bodyPr>
          <a:lstStyle/>
          <a:p>
            <a:pPr indent="383540"/>
            <a:r>
              <a:rPr lang="en-US" sz="2800" b="1" i="1" dirty="0">
                <a:solidFill>
                  <a:srgbClr val="FF0000"/>
                </a:solidFill>
                <a:effectLst/>
                <a:latin typeface="Times New Roman" panose="02020603050405020304" pitchFamily="18" charset="0"/>
                <a:ea typeface="Calibri" panose="020F0502020204030204" pitchFamily="34" charset="0"/>
              </a:rPr>
              <a:t>(            , </a:t>
            </a:r>
            <a:r>
              <a:rPr lang="en-US" sz="2800" b="1" i="1" dirty="0" err="1">
                <a:solidFill>
                  <a:srgbClr val="FF0000"/>
                </a:solidFill>
                <a:effectLst/>
                <a:latin typeface="Times New Roman" panose="02020603050405020304" pitchFamily="18" charset="0"/>
                <a:ea typeface="Calibri" panose="020F0502020204030204" pitchFamily="34" charset="0"/>
              </a:rPr>
              <a:t>cày</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lao</a:t>
            </a:r>
            <a:r>
              <a:rPr lang="en-US" sz="2800" b="1" i="1" dirty="0">
                <a:solidFill>
                  <a:srgbClr val="FF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
        <p:nvSpPr>
          <p:cNvPr id="39" name="TextBox 38">
            <a:extLst>
              <a:ext uri="{FF2B5EF4-FFF2-40B4-BE49-F238E27FC236}">
                <a16:creationId xmlns:a16="http://schemas.microsoft.com/office/drawing/2014/main" id="{A7919B39-513F-0ECD-514A-D2204E8D3B39}"/>
              </a:ext>
            </a:extLst>
          </p:cNvPr>
          <p:cNvSpPr txBox="1"/>
          <p:nvPr/>
        </p:nvSpPr>
        <p:spPr>
          <a:xfrm>
            <a:off x="5874328" y="4378758"/>
            <a:ext cx="6719454" cy="523220"/>
          </a:xfrm>
          <a:prstGeom prst="rect">
            <a:avLst/>
          </a:prstGeom>
          <a:noFill/>
        </p:spPr>
        <p:txBody>
          <a:bodyPr wrap="square">
            <a:spAutoFit/>
          </a:bodyPr>
          <a:lstStyle/>
          <a:p>
            <a:pPr marL="0" marR="0" lvl="0" indent="38354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mịt</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mờ</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1" name="TextBox 40">
            <a:extLst>
              <a:ext uri="{FF2B5EF4-FFF2-40B4-BE49-F238E27FC236}">
                <a16:creationId xmlns:a16="http://schemas.microsoft.com/office/drawing/2014/main" id="{B250DA6D-3AC4-62DA-3623-3C11E23AF60D}"/>
              </a:ext>
            </a:extLst>
          </p:cNvPr>
          <p:cNvSpPr txBox="1"/>
          <p:nvPr/>
        </p:nvSpPr>
        <p:spPr>
          <a:xfrm>
            <a:off x="6497782" y="3658996"/>
            <a:ext cx="1229590" cy="523220"/>
          </a:xfrm>
          <a:prstGeom prst="rect">
            <a:avLst/>
          </a:prstGeom>
          <a:noFill/>
        </p:spPr>
        <p:txBody>
          <a:bodyPr wrap="square">
            <a:spAutoFit/>
          </a:bodyPr>
          <a:lstStyle/>
          <a:p>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băm</a:t>
            </a:r>
            <a:endParaRPr lang="en-US" dirty="0"/>
          </a:p>
        </p:txBody>
      </p:sp>
      <p:sp>
        <p:nvSpPr>
          <p:cNvPr id="43" name="TextBox 42">
            <a:extLst>
              <a:ext uri="{FF2B5EF4-FFF2-40B4-BE49-F238E27FC236}">
                <a16:creationId xmlns:a16="http://schemas.microsoft.com/office/drawing/2014/main" id="{97B50B22-E60F-C9C6-835C-4E2174C21885}"/>
              </a:ext>
            </a:extLst>
          </p:cNvPr>
          <p:cNvSpPr txBox="1"/>
          <p:nvPr/>
        </p:nvSpPr>
        <p:spPr>
          <a:xfrm>
            <a:off x="7315200" y="4378758"/>
            <a:ext cx="1323109" cy="523220"/>
          </a:xfrm>
          <a:prstGeom prst="rect">
            <a:avLst/>
          </a:prstGeom>
          <a:noFill/>
        </p:spPr>
        <p:txBody>
          <a:bodyPr wrap="square">
            <a:spAutoFit/>
          </a:bodyPr>
          <a:lstStyle/>
          <a:p>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sương</a:t>
            </a:r>
            <a:endParaRPr lang="en-US" dirty="0"/>
          </a:p>
        </p:txBody>
      </p:sp>
      <p:sp>
        <p:nvSpPr>
          <p:cNvPr id="45" name="TextBox 44">
            <a:extLst>
              <a:ext uri="{FF2B5EF4-FFF2-40B4-BE49-F238E27FC236}">
                <a16:creationId xmlns:a16="http://schemas.microsoft.com/office/drawing/2014/main" id="{CE438F9B-A260-473E-4812-94B5EA24A7E8}"/>
              </a:ext>
            </a:extLst>
          </p:cNvPr>
          <p:cNvSpPr txBox="1"/>
          <p:nvPr/>
        </p:nvSpPr>
        <p:spPr>
          <a:xfrm>
            <a:off x="5593774" y="4049384"/>
            <a:ext cx="6296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Gieo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vần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lưng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vần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chân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7" name="TextBox 46">
            <a:extLst>
              <a:ext uri="{FF2B5EF4-FFF2-40B4-BE49-F238E27FC236}">
                <a16:creationId xmlns:a16="http://schemas.microsoft.com/office/drawing/2014/main" id="{4E483597-F3DA-B833-3F07-A9C844A319D3}"/>
              </a:ext>
            </a:extLst>
          </p:cNvPr>
          <p:cNvSpPr txBox="1"/>
          <p:nvPr/>
        </p:nvSpPr>
        <p:spPr>
          <a:xfrm>
            <a:off x="2876551" y="1134813"/>
            <a:ext cx="1056408" cy="523220"/>
          </a:xfrm>
          <a:prstGeom prst="rect">
            <a:avLst/>
          </a:prstGeom>
          <a:noFill/>
        </p:spPr>
        <p:txBody>
          <a:bodyPr wrap="square">
            <a:spAutoFit/>
          </a:bodyPr>
          <a:lstStyle/>
          <a:p>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nong</a:t>
            </a:r>
            <a:endParaRPr lang="en-US" dirty="0"/>
          </a:p>
        </p:txBody>
      </p:sp>
      <p:sp>
        <p:nvSpPr>
          <p:cNvPr id="49" name="TextBox 48">
            <a:extLst>
              <a:ext uri="{FF2B5EF4-FFF2-40B4-BE49-F238E27FC236}">
                <a16:creationId xmlns:a16="http://schemas.microsoft.com/office/drawing/2014/main" id="{4E1488AB-4C41-F455-2904-DBF3F0D88D7A}"/>
              </a:ext>
            </a:extLst>
          </p:cNvPr>
          <p:cNvSpPr txBox="1"/>
          <p:nvPr/>
        </p:nvSpPr>
        <p:spPr>
          <a:xfrm>
            <a:off x="2750127" y="3238253"/>
            <a:ext cx="1182832" cy="523220"/>
          </a:xfrm>
          <a:prstGeom prst="rect">
            <a:avLst/>
          </a:prstGeom>
          <a:noFill/>
        </p:spPr>
        <p:txBody>
          <a:bodyPr wrap="square">
            <a:spAutoFit/>
          </a:bodyPr>
          <a:lstStyle/>
          <a:p>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phăm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endParaRPr lang="en-US" dirty="0"/>
          </a:p>
        </p:txBody>
      </p:sp>
      <p:sp>
        <p:nvSpPr>
          <p:cNvPr id="51" name="TextBox 50">
            <a:extLst>
              <a:ext uri="{FF2B5EF4-FFF2-40B4-BE49-F238E27FC236}">
                <a16:creationId xmlns:a16="http://schemas.microsoft.com/office/drawing/2014/main" id="{47300FF3-EC3D-D19D-6E10-4DD21E108EFB}"/>
              </a:ext>
            </a:extLst>
          </p:cNvPr>
          <p:cNvSpPr txBox="1"/>
          <p:nvPr/>
        </p:nvSpPr>
        <p:spPr>
          <a:xfrm>
            <a:off x="4720936" y="3652510"/>
            <a:ext cx="1191492" cy="523220"/>
          </a:xfrm>
          <a:prstGeom prst="rect">
            <a:avLst/>
          </a:prstGeom>
          <a:noFill/>
        </p:spPr>
        <p:txBody>
          <a:bodyPr wrap="square">
            <a:spAutoFit/>
          </a:bodyPr>
          <a:lstStyle/>
          <a:p>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đường</a:t>
            </a:r>
            <a:endParaRPr lang="en-US" dirty="0"/>
          </a:p>
        </p:txBody>
      </p:sp>
    </p:spTree>
    <p:extLst>
      <p:ext uri="{BB962C8B-B14F-4D97-AF65-F5344CB8AC3E}">
        <p14:creationId xmlns:p14="http://schemas.microsoft.com/office/powerpoint/2010/main" val="182187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path" presetSubtype="0" accel="50000" decel="50000" fill="hold" grpId="1" nodeType="clickEffect">
                                  <p:stCondLst>
                                    <p:cond delay="0"/>
                                  </p:stCondLst>
                                  <p:childTnLst>
                                    <p:animMotion origin="layout" path="M 2.70833E-6 0.00718 L -0.13021 0.00718 C -0.18867 0.00718 -0.26029 0.00232 -0.26029 -0.00162 L -0.26029 -0.01018 " pathEditMode="relative" rAng="0" ptsTypes="AAAA">
                                      <p:cBhvr>
                                        <p:cTn id="20" dur="2000" fill="hold"/>
                                        <p:tgtEl>
                                          <p:spTgt spid="30"/>
                                        </p:tgtEl>
                                        <p:attrNameLst>
                                          <p:attrName>ppt_x</p:attrName>
                                          <p:attrName>ppt_y</p:attrName>
                                        </p:attrNameLst>
                                      </p:cBhvr>
                                      <p:rCtr x="-13021" y="-880"/>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2000" fill="hold"/>
                                        <p:tgtEl>
                                          <p:spTgt spid="47"/>
                                        </p:tgtEl>
                                        <p:attrNameLst>
                                          <p:attrName>style.color</p:attrName>
                                        </p:attrNameLst>
                                      </p:cBhvr>
                                      <p:to>
                                        <a:srgbClr val="FF0000"/>
                                      </p:to>
                                    </p:animClr>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0-#ppt_w/2"/>
                                          </p:val>
                                        </p:tav>
                                        <p:tav tm="100000">
                                          <p:val>
                                            <p:strVal val="#ppt_x"/>
                                          </p:val>
                                        </p:tav>
                                      </p:tavLst>
                                    </p:anim>
                                    <p:anim calcmode="lin" valueType="num">
                                      <p:cBhvr additive="base">
                                        <p:cTn id="3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arn(inVertical)">
                                      <p:cBhvr>
                                        <p:cTn id="45" dur="500"/>
                                        <p:tgtEl>
                                          <p:spTgt spid="4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barn(inVertical)">
                                      <p:cBhvr>
                                        <p:cTn id="48" dur="500"/>
                                        <p:tgtEl>
                                          <p:spTgt spid="4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inVertical)">
                                      <p:cBhvr>
                                        <p:cTn id="54" dur="500"/>
                                        <p:tgtEl>
                                          <p:spTgt spid="3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50" presetClass="path" presetSubtype="0" accel="50000" decel="50000" fill="hold" grpId="1" nodeType="clickEffect">
                                  <p:stCondLst>
                                    <p:cond delay="0"/>
                                  </p:stCondLst>
                                  <p:childTnLst>
                                    <p:animMotion origin="layout" path="M -0.00234 -0.02315 L -0.19362 -0.02315 C -0.27929 -0.02315 -0.3845 -0.01667 -0.3845 -0.01158 L -0.3845 0.00116 " pathEditMode="relative" rAng="0" ptsTypes="AAAA">
                                      <p:cBhvr>
                                        <p:cTn id="61" dur="2000" fill="hold"/>
                                        <p:tgtEl>
                                          <p:spTgt spid="41"/>
                                        </p:tgtEl>
                                        <p:attrNameLst>
                                          <p:attrName>ppt_x</p:attrName>
                                          <p:attrName>ppt_y</p:attrName>
                                        </p:attrNameLst>
                                      </p:cBhvr>
                                      <p:rCtr x="-19115" y="1204"/>
                                    </p:animMotion>
                                  </p:childTnLst>
                                </p:cTn>
                              </p:par>
                            </p:childTnLst>
                          </p:cTn>
                        </p:par>
                      </p:childTnLst>
                    </p:cTn>
                  </p:par>
                  <p:par>
                    <p:cTn id="62" fill="hold">
                      <p:stCondLst>
                        <p:cond delay="indefinite"/>
                      </p:stCondLst>
                      <p:childTnLst>
                        <p:par>
                          <p:cTn id="63" fill="hold">
                            <p:stCondLst>
                              <p:cond delay="0"/>
                            </p:stCondLst>
                            <p:childTnLst>
                              <p:par>
                                <p:cTn id="64" presetID="50" presetClass="path" presetSubtype="0" accel="50000" decel="50000" fill="hold" grpId="1" nodeType="clickEffect">
                                  <p:stCondLst>
                                    <p:cond delay="0"/>
                                  </p:stCondLst>
                                  <p:childTnLst>
                                    <p:animMotion origin="layout" path="M 3.33333E-6 -3.7037E-7 L -0.14493 -3.7037E-7 C -0.2099 -3.7037E-7 -0.28985 -0.01227 -0.28985 -0.02199 L -0.28985 -0.04375 " pathEditMode="relative" rAng="0" ptsTypes="AAAA">
                                      <p:cBhvr>
                                        <p:cTn id="65" dur="2000" fill="hold"/>
                                        <p:tgtEl>
                                          <p:spTgt spid="43"/>
                                        </p:tgtEl>
                                        <p:attrNameLst>
                                          <p:attrName>ppt_x</p:attrName>
                                          <p:attrName>ppt_y</p:attrName>
                                        </p:attrNameLst>
                                      </p:cBhvr>
                                      <p:rCtr x="-14492" y="-2199"/>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3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 presetClass="emph" presetSubtype="2" fill="hold" grpId="1" nodeType="clickEffect">
                                  <p:stCondLst>
                                    <p:cond delay="0"/>
                                  </p:stCondLst>
                                  <p:childTnLst>
                                    <p:animClr clrSpc="rgb" dir="cw">
                                      <p:cBhvr override="childStyle">
                                        <p:cTn id="75" dur="2000" fill="hold"/>
                                        <p:tgtEl>
                                          <p:spTgt spid="49"/>
                                        </p:tgtEl>
                                        <p:attrNameLst>
                                          <p:attrName>style.color</p:attrName>
                                        </p:attrNameLst>
                                      </p:cBhvr>
                                      <p:to>
                                        <a:srgbClr val="FF0000"/>
                                      </p:to>
                                    </p:animClr>
                                  </p:childTnLst>
                                </p:cTn>
                              </p:par>
                              <p:par>
                                <p:cTn id="76" presetID="3" presetClass="emph" presetSubtype="2" fill="hold" grpId="1" nodeType="withEffect">
                                  <p:stCondLst>
                                    <p:cond delay="0"/>
                                  </p:stCondLst>
                                  <p:childTnLst>
                                    <p:animClr clrSpc="rgb" dir="cw">
                                      <p:cBhvr override="childStyle">
                                        <p:cTn id="77" dur="2000" fill="hold"/>
                                        <p:tgtEl>
                                          <p:spTgt spid="51"/>
                                        </p:tgtEl>
                                        <p:attrNameLst>
                                          <p:attrName>style.color</p:attrName>
                                        </p:attrNameLst>
                                      </p:cBhvr>
                                      <p:to>
                                        <a:srgbClr val="FF0000"/>
                                      </p:to>
                                    </p:animClr>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500" fill="hold"/>
                                        <p:tgtEl>
                                          <p:spTgt spid="45"/>
                                        </p:tgtEl>
                                        <p:attrNameLst>
                                          <p:attrName>ppt_x</p:attrName>
                                        </p:attrNameLst>
                                      </p:cBhvr>
                                      <p:tavLst>
                                        <p:tav tm="0">
                                          <p:val>
                                            <p:strVal val="0-#ppt_w/2"/>
                                          </p:val>
                                        </p:tav>
                                        <p:tav tm="100000">
                                          <p:val>
                                            <p:strVal val="#ppt_x"/>
                                          </p:val>
                                        </p:tav>
                                      </p:tavLst>
                                    </p:anim>
                                    <p:anim calcmode="lin" valueType="num">
                                      <p:cBhvr additive="base">
                                        <p:cTn id="83"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29" grpId="1"/>
      <p:bldP spid="30" grpId="0"/>
      <p:bldP spid="30" grpId="1"/>
      <p:bldP spid="31" grpId="0"/>
      <p:bldP spid="33" grpId="0"/>
      <p:bldP spid="37" grpId="0"/>
      <p:bldP spid="37" grpId="1"/>
      <p:bldP spid="39" grpId="0"/>
      <p:bldP spid="39" grpId="1"/>
      <p:bldP spid="41" grpId="0"/>
      <p:bldP spid="41" grpId="1"/>
      <p:bldP spid="43" grpId="0"/>
      <p:bldP spid="43" grpId="1"/>
      <p:bldP spid="45" grpId="0"/>
      <p:bldP spid="47" grpId="0"/>
      <p:bldP spid="47" grpId="1"/>
      <p:bldP spid="49" grpId="0"/>
      <p:bldP spid="49" grpId="1"/>
      <p:bldP spid="51" grpId="0"/>
      <p:bldP spid="5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CF93-F3A5-FEE6-C2CD-0967038289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51E650-1E67-D445-6589-501D53DAF84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3A40DA-0766-34C9-F3E2-5EAE110B2D6B}"/>
              </a:ext>
            </a:extLst>
          </p:cNvPr>
          <p:cNvPicPr>
            <a:picLocks noChangeAspect="1"/>
          </p:cNvPicPr>
          <p:nvPr/>
        </p:nvPicPr>
        <p:blipFill>
          <a:blip r:embed="rId2"/>
          <a:stretch>
            <a:fillRect/>
          </a:stretch>
        </p:blipFill>
        <p:spPr>
          <a:xfrm>
            <a:off x="0" y="0"/>
            <a:ext cx="12192000" cy="6858000"/>
          </a:xfrm>
          <a:prstGeom prst="rect">
            <a:avLst/>
          </a:prstGeom>
        </p:spPr>
      </p:pic>
      <p:sp>
        <p:nvSpPr>
          <p:cNvPr id="9" name="矩形 17">
            <a:extLst>
              <a:ext uri="{FF2B5EF4-FFF2-40B4-BE49-F238E27FC236}">
                <a16:creationId xmlns:a16="http://schemas.microsoft.com/office/drawing/2014/main" id="{F77E1996-7AE6-B26F-AFD5-748BE4DD7395}"/>
              </a:ext>
            </a:extLst>
          </p:cNvPr>
          <p:cNvSpPr/>
          <p:nvPr/>
        </p:nvSpPr>
        <p:spPr>
          <a:xfrm>
            <a:off x="159658" y="217357"/>
            <a:ext cx="11785600" cy="156966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3200" b="1" u="sng">
                <a:solidFill>
                  <a:srgbClr val="000000"/>
                </a:solidFill>
                <a:latin typeface="Times New Roman" panose="02020603050405020304" pitchFamily="18" charset="0"/>
                <a:ea typeface="Calibri" panose="020F0502020204030204" pitchFamily="34" charset="0"/>
              </a:rPr>
              <a:t>Bài b</a:t>
            </a:r>
            <a:r>
              <a:rPr lang="en-US" sz="3200" b="1">
                <a:solidFill>
                  <a:srgbClr val="000000"/>
                </a:solidFill>
                <a:latin typeface="Times New Roman" panose="02020603050405020304" pitchFamily="18" charset="0"/>
                <a:ea typeface="Calibri" panose="020F0502020204030204" pitchFamily="34" charset="0"/>
              </a:rPr>
              <a:t>: </a:t>
            </a:r>
            <a:r>
              <a:rPr lang="en-US" sz="3200" b="1" i="1">
                <a:solidFill>
                  <a:srgbClr val="000000"/>
                </a:solidFill>
                <a:latin typeface="Times New Roman" panose="02020603050405020304" pitchFamily="18" charset="0"/>
                <a:ea typeface="Calibri" panose="020F0502020204030204" pitchFamily="34" charset="0"/>
              </a:rPr>
              <a:t>Viết một bài thơ bốn chữ (về người thân trong gia đình hay một kỉ niệm của em với người thân, bạn bè) hoặc bài thơ năm chữ (về một loài vật, cây cối mà em yêu thích)  </a:t>
            </a:r>
            <a:endParaRPr lang="en-US" sz="3200">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1CC3CF91-3A5A-5A50-EFC5-357DC89CD932}"/>
              </a:ext>
            </a:extLst>
          </p:cNvPr>
          <p:cNvSpPr/>
          <p:nvPr/>
        </p:nvSpPr>
        <p:spPr>
          <a:xfrm>
            <a:off x="380527" y="2052302"/>
            <a:ext cx="11343861" cy="1631216"/>
          </a:xfrm>
          <a:prstGeom prst="rect">
            <a:avLst/>
          </a:prstGeom>
        </p:spPr>
        <p:txBody>
          <a:bodyPr wrap="square">
            <a:spAutoFit/>
          </a:bodyPr>
          <a:lstStyle/>
          <a:p>
            <a:pPr>
              <a:spcBef>
                <a:spcPts val="600"/>
              </a:spcBef>
            </a:pPr>
            <a:r>
              <a:rPr lang="vi-VN"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bị</a:t>
            </a:r>
            <a:endParaRPr lang="en-US" sz="3600" dirty="0">
              <a:solidFill>
                <a:srgbClr val="0000CC"/>
              </a:solidFill>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Nắm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bốn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A134C53F-1271-9BA7-8867-779F130C5BF2}"/>
              </a:ext>
            </a:extLst>
          </p:cNvPr>
          <p:cNvSpPr txBox="1"/>
          <p:nvPr/>
        </p:nvSpPr>
        <p:spPr>
          <a:xfrm>
            <a:off x="424069" y="4072050"/>
            <a:ext cx="10929731" cy="2277547"/>
          </a:xfrm>
          <a:prstGeom prst="rect">
            <a:avLst/>
          </a:prstGeom>
        </p:spPr>
        <p:txBody>
          <a:bodyPr wrap="square">
            <a:spAutoFit/>
          </a:bodyPr>
          <a:lstStyle>
            <a:defPPr>
              <a:defRPr lang="en-US"/>
            </a:defPPr>
            <a:lvl1pPr>
              <a:spcBef>
                <a:spcPts val="600"/>
              </a:spcBef>
              <a:defRPr sz="3600" b="1">
                <a:solidFill>
                  <a:srgbClr val="0000CC"/>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dirty="0"/>
              <a:t>2. </a:t>
            </a:r>
            <a:r>
              <a:rPr lang="en-US" dirty="0" err="1"/>
              <a:t>Tìm</a:t>
            </a:r>
            <a:r>
              <a:rPr lang="en-US" dirty="0"/>
              <a:t> ý:</a:t>
            </a:r>
          </a:p>
          <a:p>
            <a:pPr algn="just"/>
            <a:r>
              <a:rPr lang="en-US" sz="3200" b="0" dirty="0">
                <a:solidFill>
                  <a:schemeClr val="tx1"/>
                </a:solidFill>
              </a:rPr>
              <a:t>+ </a:t>
            </a:r>
            <a:r>
              <a:rPr lang="en-US" sz="3200" b="0" dirty="0" err="1">
                <a:solidFill>
                  <a:schemeClr val="tx1"/>
                </a:solidFill>
              </a:rPr>
              <a:t>Lựa</a:t>
            </a:r>
            <a:r>
              <a:rPr lang="en-US" sz="3200" b="0" dirty="0">
                <a:solidFill>
                  <a:schemeClr val="tx1"/>
                </a:solidFill>
              </a:rPr>
              <a:t> </a:t>
            </a:r>
            <a:r>
              <a:rPr lang="en-US" sz="3200" b="0" dirty="0" err="1">
                <a:solidFill>
                  <a:schemeClr val="tx1"/>
                </a:solidFill>
              </a:rPr>
              <a:t>chọn</a:t>
            </a:r>
            <a:r>
              <a:rPr lang="en-US" sz="3200" b="0" dirty="0">
                <a:solidFill>
                  <a:schemeClr val="tx1"/>
                </a:solidFill>
              </a:rPr>
              <a:t> </a:t>
            </a:r>
            <a:r>
              <a:rPr lang="en-US" sz="3200" b="0" dirty="0" err="1">
                <a:solidFill>
                  <a:schemeClr val="tx1"/>
                </a:solidFill>
              </a:rPr>
              <a:t>những</a:t>
            </a:r>
            <a:r>
              <a:rPr lang="en-US" sz="3200" b="0" dirty="0">
                <a:solidFill>
                  <a:schemeClr val="tx1"/>
                </a:solidFill>
              </a:rPr>
              <a:t> chi </a:t>
            </a:r>
            <a:r>
              <a:rPr lang="en-US" sz="3200" b="0" dirty="0" err="1">
                <a:solidFill>
                  <a:schemeClr val="tx1"/>
                </a:solidFill>
              </a:rPr>
              <a:t>tiết</a:t>
            </a:r>
            <a:r>
              <a:rPr lang="en-US" sz="3200" b="0" dirty="0">
                <a:solidFill>
                  <a:schemeClr val="tx1"/>
                </a:solidFill>
              </a:rPr>
              <a:t>, </a:t>
            </a:r>
            <a:r>
              <a:rPr lang="en-US" sz="3200" b="0" dirty="0" err="1">
                <a:solidFill>
                  <a:schemeClr val="tx1"/>
                </a:solidFill>
              </a:rPr>
              <a:t>hình</a:t>
            </a:r>
            <a:r>
              <a:rPr lang="en-US" sz="3200" b="0" dirty="0">
                <a:solidFill>
                  <a:schemeClr val="tx1"/>
                </a:solidFill>
              </a:rPr>
              <a:t> </a:t>
            </a:r>
            <a:r>
              <a:rPr lang="en-US" sz="3200" b="0" dirty="0" err="1">
                <a:solidFill>
                  <a:schemeClr val="tx1"/>
                </a:solidFill>
              </a:rPr>
              <a:t>ảnh</a:t>
            </a:r>
            <a:r>
              <a:rPr lang="en-US" sz="3200" b="0" dirty="0">
                <a:solidFill>
                  <a:schemeClr val="tx1"/>
                </a:solidFill>
              </a:rPr>
              <a:t> </a:t>
            </a:r>
            <a:r>
              <a:rPr lang="en-US" sz="3200" b="0" dirty="0" err="1">
                <a:solidFill>
                  <a:schemeClr val="tx1"/>
                </a:solidFill>
              </a:rPr>
              <a:t>ấn</a:t>
            </a:r>
            <a:r>
              <a:rPr lang="en-US" sz="3200" b="0" dirty="0">
                <a:solidFill>
                  <a:schemeClr val="tx1"/>
                </a:solidFill>
              </a:rPr>
              <a:t> </a:t>
            </a:r>
            <a:r>
              <a:rPr lang="en-US" sz="3200" b="0" dirty="0" err="1">
                <a:solidFill>
                  <a:schemeClr val="tx1"/>
                </a:solidFill>
              </a:rPr>
              <a:t>tượng</a:t>
            </a:r>
            <a:r>
              <a:rPr lang="en-US" sz="3200" b="0" dirty="0">
                <a:solidFill>
                  <a:schemeClr val="tx1"/>
                </a:solidFill>
              </a:rPr>
              <a:t> </a:t>
            </a:r>
            <a:r>
              <a:rPr lang="en-US" sz="3200" b="0" dirty="0" err="1">
                <a:solidFill>
                  <a:schemeClr val="tx1"/>
                </a:solidFill>
              </a:rPr>
              <a:t>về</a:t>
            </a:r>
            <a:r>
              <a:rPr lang="en-US" sz="3200" b="0" dirty="0">
                <a:solidFill>
                  <a:schemeClr val="tx1"/>
                </a:solidFill>
              </a:rPr>
              <a:t> </a:t>
            </a:r>
            <a:r>
              <a:rPr lang="en-US" sz="3200" b="0" dirty="0" err="1">
                <a:solidFill>
                  <a:schemeClr val="tx1"/>
                </a:solidFill>
              </a:rPr>
              <a:t>chủ</a:t>
            </a:r>
            <a:r>
              <a:rPr lang="en-US" sz="3200" b="0" dirty="0">
                <a:solidFill>
                  <a:schemeClr val="tx1"/>
                </a:solidFill>
              </a:rPr>
              <a:t> </a:t>
            </a:r>
            <a:r>
              <a:rPr lang="en-US" sz="3200" b="0" dirty="0" err="1">
                <a:solidFill>
                  <a:schemeClr val="tx1"/>
                </a:solidFill>
              </a:rPr>
              <a:t>đề</a:t>
            </a:r>
            <a:r>
              <a:rPr lang="en-US" sz="3200" b="0" dirty="0">
                <a:solidFill>
                  <a:schemeClr val="tx1"/>
                </a:solidFill>
              </a:rPr>
              <a:t> (</a:t>
            </a:r>
            <a:r>
              <a:rPr lang="en-US" sz="3200" b="0" dirty="0" err="1">
                <a:solidFill>
                  <a:schemeClr val="tx1"/>
                </a:solidFill>
              </a:rPr>
              <a:t>đối</a:t>
            </a:r>
            <a:r>
              <a:rPr lang="en-US" sz="3200" b="0" dirty="0">
                <a:solidFill>
                  <a:schemeClr val="tx1"/>
                </a:solidFill>
              </a:rPr>
              <a:t> </a:t>
            </a:r>
            <a:r>
              <a:rPr lang="en-US" sz="3200" b="0" dirty="0" err="1">
                <a:solidFill>
                  <a:schemeClr val="tx1"/>
                </a:solidFill>
              </a:rPr>
              <a:t>tượng</a:t>
            </a:r>
            <a:r>
              <a:rPr lang="en-US" sz="3200" b="0" dirty="0">
                <a:solidFill>
                  <a:schemeClr val="tx1"/>
                </a:solidFill>
              </a:rPr>
              <a:t>) </a:t>
            </a:r>
            <a:r>
              <a:rPr lang="en-US" sz="3200" b="0" dirty="0" err="1">
                <a:solidFill>
                  <a:schemeClr val="tx1"/>
                </a:solidFill>
              </a:rPr>
              <a:t>muốn</a:t>
            </a:r>
            <a:r>
              <a:rPr lang="en-US" sz="3200" b="0" dirty="0">
                <a:solidFill>
                  <a:schemeClr val="tx1"/>
                </a:solidFill>
              </a:rPr>
              <a:t> </a:t>
            </a:r>
            <a:r>
              <a:rPr lang="en-US" sz="3200" b="0" dirty="0" err="1">
                <a:solidFill>
                  <a:schemeClr val="tx1"/>
                </a:solidFill>
              </a:rPr>
              <a:t>viết</a:t>
            </a:r>
            <a:r>
              <a:rPr lang="en-US" sz="3200" b="0" dirty="0">
                <a:solidFill>
                  <a:schemeClr val="tx1"/>
                </a:solidFill>
              </a:rPr>
              <a:t>.</a:t>
            </a:r>
          </a:p>
          <a:p>
            <a:pPr algn="just"/>
            <a:r>
              <a:rPr lang="en-US" sz="3200" b="0" dirty="0">
                <a:solidFill>
                  <a:schemeClr val="tx1"/>
                </a:solidFill>
              </a:rPr>
              <a:t>+ </a:t>
            </a:r>
            <a:r>
              <a:rPr lang="en-US" sz="3200" b="0" dirty="0" err="1">
                <a:solidFill>
                  <a:schemeClr val="tx1"/>
                </a:solidFill>
              </a:rPr>
              <a:t>Tình</a:t>
            </a:r>
            <a:r>
              <a:rPr lang="en-US" sz="3200" b="0" dirty="0">
                <a:solidFill>
                  <a:schemeClr val="tx1"/>
                </a:solidFill>
              </a:rPr>
              <a:t> </a:t>
            </a:r>
            <a:r>
              <a:rPr lang="en-US" sz="3200" b="0" dirty="0" err="1">
                <a:solidFill>
                  <a:schemeClr val="tx1"/>
                </a:solidFill>
              </a:rPr>
              <a:t>cảm</a:t>
            </a:r>
            <a:r>
              <a:rPr lang="en-US" sz="3200" b="0" dirty="0">
                <a:solidFill>
                  <a:schemeClr val="tx1"/>
                </a:solidFill>
              </a:rPr>
              <a:t>, </a:t>
            </a:r>
            <a:r>
              <a:rPr lang="en-US" sz="3200" b="0" dirty="0" err="1">
                <a:solidFill>
                  <a:schemeClr val="tx1"/>
                </a:solidFill>
              </a:rPr>
              <a:t>cảm</a:t>
            </a:r>
            <a:r>
              <a:rPr lang="en-US" sz="3200" b="0" dirty="0">
                <a:solidFill>
                  <a:schemeClr val="tx1"/>
                </a:solidFill>
              </a:rPr>
              <a:t> </a:t>
            </a:r>
            <a:r>
              <a:rPr lang="en-US" sz="3200" b="0" dirty="0" err="1">
                <a:solidFill>
                  <a:schemeClr val="tx1"/>
                </a:solidFill>
              </a:rPr>
              <a:t>xúc</a:t>
            </a:r>
            <a:r>
              <a:rPr lang="en-US" sz="3200" b="0" dirty="0">
                <a:solidFill>
                  <a:schemeClr val="tx1"/>
                </a:solidFill>
              </a:rPr>
              <a:t> </a:t>
            </a:r>
            <a:r>
              <a:rPr lang="en-US" sz="3200" b="0" dirty="0" err="1">
                <a:solidFill>
                  <a:schemeClr val="tx1"/>
                </a:solidFill>
              </a:rPr>
              <a:t>của</a:t>
            </a:r>
            <a:r>
              <a:rPr lang="en-US" sz="3200" b="0" dirty="0">
                <a:solidFill>
                  <a:schemeClr val="tx1"/>
                </a:solidFill>
              </a:rPr>
              <a:t> </a:t>
            </a:r>
            <a:r>
              <a:rPr lang="en-US" sz="3200" b="0" dirty="0" err="1">
                <a:solidFill>
                  <a:schemeClr val="tx1"/>
                </a:solidFill>
              </a:rPr>
              <a:t>mình</a:t>
            </a:r>
            <a:r>
              <a:rPr lang="en-US" sz="3200" b="0" dirty="0">
                <a:solidFill>
                  <a:schemeClr val="tx1"/>
                </a:solidFill>
              </a:rPr>
              <a:t> </a:t>
            </a:r>
            <a:r>
              <a:rPr lang="en-US" sz="3200" b="0" dirty="0" err="1">
                <a:solidFill>
                  <a:schemeClr val="tx1"/>
                </a:solidFill>
              </a:rPr>
              <a:t>với</a:t>
            </a:r>
            <a:r>
              <a:rPr lang="en-US" sz="3200" b="0" dirty="0">
                <a:solidFill>
                  <a:schemeClr val="tx1"/>
                </a:solidFill>
              </a:rPr>
              <a:t> </a:t>
            </a:r>
            <a:r>
              <a:rPr lang="en-US" sz="3200" b="0" dirty="0" err="1">
                <a:solidFill>
                  <a:schemeClr val="tx1"/>
                </a:solidFill>
              </a:rPr>
              <a:t>chủ</a:t>
            </a:r>
            <a:r>
              <a:rPr lang="en-US" sz="3200" b="0" dirty="0">
                <a:solidFill>
                  <a:schemeClr val="tx1"/>
                </a:solidFill>
              </a:rPr>
              <a:t> </a:t>
            </a:r>
            <a:r>
              <a:rPr lang="en-US" sz="3200" b="0" dirty="0" err="1">
                <a:solidFill>
                  <a:schemeClr val="tx1"/>
                </a:solidFill>
              </a:rPr>
              <a:t>đề</a:t>
            </a:r>
            <a:r>
              <a:rPr lang="en-US" sz="3200" b="0" dirty="0">
                <a:solidFill>
                  <a:schemeClr val="tx1"/>
                </a:solidFill>
              </a:rPr>
              <a:t> (</a:t>
            </a:r>
            <a:r>
              <a:rPr lang="en-US" sz="3200" b="0" dirty="0" err="1">
                <a:solidFill>
                  <a:schemeClr val="tx1"/>
                </a:solidFill>
              </a:rPr>
              <a:t>đối</a:t>
            </a:r>
            <a:r>
              <a:rPr lang="en-US" sz="3200" b="0" dirty="0">
                <a:solidFill>
                  <a:schemeClr val="tx1"/>
                </a:solidFill>
              </a:rPr>
              <a:t> </a:t>
            </a:r>
            <a:r>
              <a:rPr lang="en-US" sz="3200" b="0" dirty="0" err="1">
                <a:solidFill>
                  <a:schemeClr val="tx1"/>
                </a:solidFill>
              </a:rPr>
              <a:t>tượng</a:t>
            </a:r>
            <a:r>
              <a:rPr lang="en-US" sz="3200" b="0" dirty="0">
                <a:solidFill>
                  <a:schemeClr val="tx1"/>
                </a:solidFill>
              </a:rPr>
              <a:t>) </a:t>
            </a:r>
            <a:r>
              <a:rPr lang="en-US" sz="3200" b="0" dirty="0" err="1">
                <a:solidFill>
                  <a:schemeClr val="tx1"/>
                </a:solidFill>
              </a:rPr>
              <a:t>đó</a:t>
            </a:r>
            <a:r>
              <a:rPr lang="en-US" sz="3200" b="0" dirty="0">
                <a:solidFill>
                  <a:schemeClr val="tx1"/>
                </a:solidFill>
              </a:rPr>
              <a:t>.</a:t>
            </a:r>
          </a:p>
        </p:txBody>
      </p:sp>
    </p:spTree>
    <p:extLst>
      <p:ext uri="{BB962C8B-B14F-4D97-AF65-F5344CB8AC3E}">
        <p14:creationId xmlns:p14="http://schemas.microsoft.com/office/powerpoint/2010/main" val="28664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2A48F-96D6-8998-5016-E3346306EA5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A719C1-463A-8ECD-0FCB-C035F79ADB62}"/>
              </a:ext>
            </a:extLst>
          </p:cNvPr>
          <p:cNvSpPr txBox="1"/>
          <p:nvPr/>
        </p:nvSpPr>
        <p:spPr>
          <a:xfrm>
            <a:off x="145773" y="298007"/>
            <a:ext cx="11648662" cy="2062103"/>
          </a:xfrm>
          <a:prstGeom prst="rect">
            <a:avLst/>
          </a:prstGeom>
          <a:noFill/>
        </p:spPr>
        <p:txBody>
          <a:bodyPr wrap="square">
            <a:spAutoFit/>
          </a:bodyPr>
          <a:lstStyle/>
          <a:p>
            <a:r>
              <a:rPr lang="en-US" sz="3200" b="1" kern="100" dirty="0">
                <a:solidFill>
                  <a:srgbClr val="0000CC"/>
                </a:solidFill>
                <a:effectLst/>
                <a:latin typeface="Times New Roman" panose="02020603050405020304" pitchFamily="18" charset="0"/>
                <a:ea typeface="Calibri" panose="020F0502020204030204" pitchFamily="34" charset="0"/>
              </a:rPr>
              <a:t>3. </a:t>
            </a:r>
            <a:r>
              <a:rPr lang="en-US" sz="3200" b="1" kern="100" dirty="0" err="1">
                <a:solidFill>
                  <a:srgbClr val="0000CC"/>
                </a:solidFill>
                <a:effectLst/>
                <a:latin typeface="Times New Roman" panose="02020603050405020304" pitchFamily="18" charset="0"/>
                <a:ea typeface="Calibri" panose="020F0502020204030204" pitchFamily="34" charset="0"/>
              </a:rPr>
              <a:t>Viết</a:t>
            </a:r>
            <a:r>
              <a:rPr lang="en-US" sz="3200" b="1" kern="100" dirty="0">
                <a:solidFill>
                  <a:srgbClr val="0000CC"/>
                </a:solidFill>
                <a:effectLst/>
                <a:latin typeface="Times New Roman" panose="02020603050405020304" pitchFamily="18" charset="0"/>
                <a:ea typeface="Calibri" panose="020F0502020204030204" pitchFamily="34" charset="0"/>
              </a:rPr>
              <a:t> </a:t>
            </a:r>
            <a:r>
              <a:rPr lang="en-US" sz="3200" b="1" kern="100" dirty="0" err="1">
                <a:solidFill>
                  <a:srgbClr val="0000CC"/>
                </a:solidFill>
                <a:effectLst/>
                <a:latin typeface="Times New Roman" panose="02020603050405020304" pitchFamily="18" charset="0"/>
                <a:ea typeface="Calibri" panose="020F0502020204030204" pitchFamily="34" charset="0"/>
              </a:rPr>
              <a:t>bài</a:t>
            </a:r>
            <a:r>
              <a:rPr lang="en-US" sz="3200" b="1" kern="100" dirty="0">
                <a:solidFill>
                  <a:srgbClr val="0000CC"/>
                </a:solidFill>
                <a:effectLst/>
                <a:latin typeface="Times New Roman" panose="02020603050405020304" pitchFamily="18" charset="0"/>
                <a:ea typeface="Calibri" panose="020F0502020204030204" pitchFamily="34" charset="0"/>
              </a:rPr>
              <a:t> </a:t>
            </a:r>
            <a:r>
              <a:rPr lang="en-US" sz="3200" b="1" kern="100" dirty="0" err="1">
                <a:solidFill>
                  <a:srgbClr val="0000CC"/>
                </a:solidFill>
                <a:effectLst/>
                <a:latin typeface="Times New Roman" panose="02020603050405020304" pitchFamily="18" charset="0"/>
                <a:ea typeface="Calibri" panose="020F0502020204030204" pitchFamily="34" charset="0"/>
              </a:rPr>
              <a:t>thơ</a:t>
            </a:r>
            <a:r>
              <a:rPr lang="en-US" sz="3200" b="1" kern="100" dirty="0">
                <a:solidFill>
                  <a:srgbClr val="0000CC"/>
                </a:solidFill>
                <a:effectLst/>
                <a:latin typeface="Times New Roman" panose="02020603050405020304" pitchFamily="18" charset="0"/>
                <a:ea typeface="Calibri" panose="020F0502020204030204" pitchFamily="34" charset="0"/>
              </a:rPr>
              <a:t>:</a:t>
            </a:r>
            <a:endParaRPr lang="en-US" sz="3200" dirty="0">
              <a:solidFill>
                <a:srgbClr val="0000CC"/>
              </a:solidFill>
              <a:effectLst/>
              <a:latin typeface="Times New Roman" panose="02020603050405020304" pitchFamily="18" charset="0"/>
              <a:ea typeface="Times New Roman" panose="02020603050405020304" pitchFamily="18" charset="0"/>
            </a:endParaRPr>
          </a:p>
          <a:p>
            <a:pPr algn="just"/>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Lựa</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chọn</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từ</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ngữ</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hình</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ảnh</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thích</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hợp</a:t>
            </a:r>
            <a:r>
              <a:rPr lang="en-US" sz="3200" kern="1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Times New Roman" panose="02020603050405020304" pitchFamily="18" charset="0"/>
            </a:endParaRPr>
          </a:p>
          <a:p>
            <a:pPr algn="just"/>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Sắp</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xếp</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từ</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ngữ</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theo</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quy</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định</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của</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luật</a:t>
            </a:r>
            <a:r>
              <a:rPr lang="en-US" sz="3200" kern="100" dirty="0">
                <a:solidFill>
                  <a:srgbClr val="000000"/>
                </a:solidFill>
                <a:latin typeface="Times New Roman" panose="02020603050405020304" pitchFamily="18" charset="0"/>
                <a:ea typeface="Calibri" panose="020F0502020204030204" pitchFamily="34" charset="0"/>
              </a:rPr>
              <a:t> </a:t>
            </a:r>
            <a:r>
              <a:rPr lang="en-US" sz="3200" kern="100" dirty="0" err="1">
                <a:solidFill>
                  <a:srgbClr val="000000"/>
                </a:solidFill>
                <a:latin typeface="Times New Roman" panose="02020603050405020304" pitchFamily="18" charset="0"/>
                <a:ea typeface="Calibri" panose="020F0502020204030204" pitchFamily="34" charset="0"/>
              </a:rPr>
              <a:t>thơ</a:t>
            </a:r>
            <a:r>
              <a:rPr lang="en-US" sz="3200" kern="1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Times New Roman" panose="02020603050405020304" pitchFamily="18" charset="0"/>
            </a:endParaRPr>
          </a:p>
          <a:p>
            <a:pPr algn="just"/>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868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charRg st="17" end="56"/>
                                            </p:txEl>
                                          </p:spTgt>
                                        </p:tgtEl>
                                        <p:attrNameLst>
                                          <p:attrName>style.visibility</p:attrName>
                                        </p:attrNameLst>
                                      </p:cBhvr>
                                      <p:to>
                                        <p:strVal val="visible"/>
                                      </p:to>
                                    </p:set>
                                    <p:animEffect transition="in" filter="barn(inVertical)">
                                      <p:cBhvr>
                                        <p:cTn id="12" dur="500"/>
                                        <p:tgtEl>
                                          <p:spTgt spid="6">
                                            <p:txEl>
                                              <p:charRg st="17" end="56"/>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charRg st="56" end="101"/>
                                            </p:txEl>
                                          </p:spTgt>
                                        </p:tgtEl>
                                        <p:attrNameLst>
                                          <p:attrName>style.visibility</p:attrName>
                                        </p:attrNameLst>
                                      </p:cBhvr>
                                      <p:to>
                                        <p:strVal val="visible"/>
                                      </p:to>
                                    </p:set>
                                    <p:animEffect transition="in" filter="barn(inVertical)">
                                      <p:cBhvr>
                                        <p:cTn id="15" dur="500"/>
                                        <p:tgtEl>
                                          <p:spTgt spid="6">
                                            <p:txEl>
                                              <p:charRg st="56" end="10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2A48F-96D6-8998-5016-E3346306EA5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35DA5B7-CB76-11B8-1779-4D28B4743EBC}"/>
              </a:ext>
            </a:extLst>
          </p:cNvPr>
          <p:cNvSpPr txBox="1"/>
          <p:nvPr/>
        </p:nvSpPr>
        <p:spPr>
          <a:xfrm>
            <a:off x="304799" y="365972"/>
            <a:ext cx="11317357" cy="4031873"/>
          </a:xfrm>
          <a:prstGeom prst="rect">
            <a:avLst/>
          </a:prstGeom>
          <a:noFill/>
        </p:spPr>
        <p:txBody>
          <a:bodyPr wrap="square">
            <a:spAutoFit/>
          </a:bodyPr>
          <a:lstStyle/>
          <a:p>
            <a:pPr algn="just"/>
            <a:r>
              <a:rPr lang="pt-BR" sz="3200" b="1" dirty="0">
                <a:solidFill>
                  <a:srgbClr val="0000CC"/>
                </a:solidFill>
                <a:effectLst/>
                <a:latin typeface="Times New Roman" panose="02020603050405020304" pitchFamily="18" charset="0"/>
                <a:ea typeface="Calibri" panose="020F0502020204030204" pitchFamily="34" charset="0"/>
              </a:rPr>
              <a:t>4. Kiểm tra và chỉnh sửa:</a:t>
            </a:r>
            <a:endParaRPr lang="en-US" sz="3200" dirty="0">
              <a:solidFill>
                <a:srgbClr val="0000CC"/>
              </a:solidFill>
              <a:effectLst/>
              <a:latin typeface="Times New Roman" panose="02020603050405020304" pitchFamily="18" charset="0"/>
              <a:ea typeface="Times New Roman" panose="02020603050405020304" pitchFamily="18" charset="0"/>
            </a:endParaRPr>
          </a:p>
          <a:p>
            <a:r>
              <a:rPr lang="pt-BR" sz="3200" dirty="0">
                <a:latin typeface="Times New Roman" panose="02020603050405020304" pitchFamily="18" charset="0"/>
                <a:ea typeface="Calibri" panose="020F0502020204030204" pitchFamily="34" charset="0"/>
                <a:cs typeface="Times New Roman" panose="02020603050405020304" pitchFamily="18" charset="0"/>
              </a:rPr>
              <a:t>- Đọc lại bài thơ đã viết;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pt-BR" sz="3200" dirty="0">
                <a:latin typeface="Times New Roman" panose="02020603050405020304" pitchFamily="18" charset="0"/>
                <a:ea typeface="Calibri" panose="020F0502020204030204" pitchFamily="34" charset="0"/>
                <a:cs typeface="Times New Roman" panose="02020603050405020304" pitchFamily="18" charset="0"/>
              </a:rPr>
              <a:t>- Bài thơ đã đảm bảo số tiếng, vần, nhịp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pt-BR" sz="3200" dirty="0">
                <a:latin typeface="Times New Roman" panose="02020603050405020304" pitchFamily="18" charset="0"/>
                <a:ea typeface="Calibri" panose="020F0502020204030204" pitchFamily="34" charset="0"/>
                <a:cs typeface="Times New Roman" panose="02020603050405020304" pitchFamily="18" charset="0"/>
              </a:rPr>
              <a:t>- Có tồn tại lỗi chỉnh tả nào không?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pt-BR" sz="3200" dirty="0">
                <a:latin typeface="Times New Roman" panose="02020603050405020304" pitchFamily="18" charset="0"/>
                <a:ea typeface="Calibri" panose="020F0502020204030204" pitchFamily="34" charset="0"/>
                <a:cs typeface="Times New Roman" panose="02020603050405020304" pitchFamily="18" charset="0"/>
              </a:rPr>
              <a:t>- Bài thơ có tập trung thể hiện về đối tượng chọn viết và thể hiện được tình cảm của em dành cho đối tượng đó chưa? Có cần thay thế từ ngữ nào để câu thơ, bài thơ diễn tả được chính xác hoặc hay hơn không?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27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charRg st="26" end="53"/>
                                            </p:txEl>
                                          </p:spTgt>
                                        </p:tgtEl>
                                        <p:attrNameLst>
                                          <p:attrName>style.visibility</p:attrName>
                                        </p:attrNameLst>
                                      </p:cBhvr>
                                      <p:to>
                                        <p:strVal val="visible"/>
                                      </p:to>
                                    </p:set>
                                    <p:animEffect transition="in" filter="barn(inVertical)">
                                      <p:cBhvr>
                                        <p:cTn id="12" dur="500"/>
                                        <p:tgtEl>
                                          <p:spTgt spid="5">
                                            <p:txEl>
                                              <p:charRg st="26" end="53"/>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charRg st="53" end="95"/>
                                            </p:txEl>
                                          </p:spTgt>
                                        </p:tgtEl>
                                        <p:attrNameLst>
                                          <p:attrName>style.visibility</p:attrName>
                                        </p:attrNameLst>
                                      </p:cBhvr>
                                      <p:to>
                                        <p:strVal val="visible"/>
                                      </p:to>
                                    </p:set>
                                    <p:animEffect transition="in" filter="barn(inVertical)">
                                      <p:cBhvr>
                                        <p:cTn id="15" dur="500"/>
                                        <p:tgtEl>
                                          <p:spTgt spid="5">
                                            <p:txEl>
                                              <p:charRg st="53" end="95"/>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charRg st="95" end="132"/>
                                            </p:txEl>
                                          </p:spTgt>
                                        </p:tgtEl>
                                        <p:attrNameLst>
                                          <p:attrName>style.visibility</p:attrName>
                                        </p:attrNameLst>
                                      </p:cBhvr>
                                      <p:to>
                                        <p:strVal val="visible"/>
                                      </p:to>
                                    </p:set>
                                    <p:animEffect transition="in" filter="barn(inVertical)">
                                      <p:cBhvr>
                                        <p:cTn id="18" dur="500"/>
                                        <p:tgtEl>
                                          <p:spTgt spid="5">
                                            <p:txEl>
                                              <p:charRg st="95" end="13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charRg st="132" end="338"/>
                                            </p:txEl>
                                          </p:spTgt>
                                        </p:tgtEl>
                                        <p:attrNameLst>
                                          <p:attrName>style.visibility</p:attrName>
                                        </p:attrNameLst>
                                      </p:cBhvr>
                                      <p:to>
                                        <p:strVal val="visible"/>
                                      </p:to>
                                    </p:set>
                                    <p:animEffect transition="in" filter="barn(inVertical)">
                                      <p:cBhvr>
                                        <p:cTn id="21" dur="500"/>
                                        <p:tgtEl>
                                          <p:spTgt spid="5">
                                            <p:txEl>
                                              <p:charRg st="132" end="3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9E68F9-88D4-E670-1107-E55B2309AC6C}"/>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C9705E87-727A-7A6F-EB7F-22A23441C2AE}"/>
              </a:ext>
            </a:extLst>
          </p:cNvPr>
          <p:cNvGraphicFramePr>
            <a:graphicFrameLocks noGrp="1"/>
          </p:cNvGraphicFramePr>
          <p:nvPr>
            <p:extLst>
              <p:ext uri="{D42A27DB-BD31-4B8C-83A1-F6EECF244321}">
                <p14:modId xmlns:p14="http://schemas.microsoft.com/office/powerpoint/2010/main" val="105918504"/>
              </p:ext>
            </p:extLst>
          </p:nvPr>
        </p:nvGraphicFramePr>
        <p:xfrm>
          <a:off x="965958" y="1401064"/>
          <a:ext cx="9755050" cy="4267200"/>
        </p:xfrm>
        <a:graphic>
          <a:graphicData uri="http://schemas.openxmlformats.org/drawingml/2006/table">
            <a:tbl>
              <a:tblPr firstRow="1" firstCol="1" bandRow="1"/>
              <a:tblGrid>
                <a:gridCol w="7687616">
                  <a:extLst>
                    <a:ext uri="{9D8B030D-6E8A-4147-A177-3AD203B41FA5}">
                      <a16:colId xmlns:a16="http://schemas.microsoft.com/office/drawing/2014/main" val="3762068898"/>
                    </a:ext>
                  </a:extLst>
                </a:gridCol>
                <a:gridCol w="2067434">
                  <a:extLst>
                    <a:ext uri="{9D8B030D-6E8A-4147-A177-3AD203B41FA5}">
                      <a16:colId xmlns:a16="http://schemas.microsoft.com/office/drawing/2014/main" val="3091085873"/>
                    </a:ext>
                  </a:extLst>
                </a:gridCol>
              </a:tblGrid>
              <a:tr h="177800">
                <a:tc>
                  <a:txBody>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Tiêu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chí</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Điểm</a:t>
                      </a:r>
                      <a:endParaRPr lang="en-US" sz="2800" dirty="0">
                        <a:effectLst/>
                        <a:latin typeface="Times New Roman" panose="02020603050405020304" pitchFamily="18" charset="0"/>
                        <a:ea typeface="Times New Roman" panose="02020603050405020304" pitchFamily="18" charset="0"/>
                      </a:endParaRPr>
                    </a:p>
                    <a:p>
                      <a:pPr algn="ctr"/>
                      <a:r>
                        <a:rPr lang="en-US" sz="2800" b="1"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985735059"/>
                  </a:ext>
                </a:extLst>
              </a:tr>
              <a:tr h="294640">
                <a:tc>
                  <a:txBody>
                    <a:bodyPr/>
                    <a:lstStyle/>
                    <a:p>
                      <a:pPr algn="just"/>
                      <a:r>
                        <a:rPr lang="en-US" sz="2800" dirty="0">
                          <a:solidFill>
                            <a:srgbClr val="000000"/>
                          </a:solidFill>
                          <a:effectLst/>
                          <a:latin typeface="Times New Roman" panose="02020603050405020304" pitchFamily="18" charset="0"/>
                          <a:ea typeface="Calibri" panose="020F0502020204030204" pitchFamily="34" charset="0"/>
                        </a:rPr>
                        <a:t>1. </a:t>
                      </a:r>
                      <a:r>
                        <a:rPr lang="en-US" sz="2800" dirty="0" err="1">
                          <a:solidFill>
                            <a:srgbClr val="000000"/>
                          </a:solidFill>
                          <a:effectLst/>
                          <a:latin typeface="Times New Roman" panose="02020603050405020304" pitchFamily="18" charset="0"/>
                          <a:ea typeface="Calibri" panose="020F0502020204030204" pitchFamily="34" charset="0"/>
                        </a:rPr>
                        <a:t>Đảm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nhịp</a:t>
                      </a:r>
                      <a:r>
                        <a:rPr lang="en-US" sz="2800" dirty="0">
                          <a:solidFill>
                            <a:srgbClr val="000000"/>
                          </a:solidFill>
                          <a:effectLst/>
                          <a:latin typeface="Times New Roman" panose="02020603050405020304" pitchFamily="18" charset="0"/>
                          <a:ea typeface="Calibri" panose="020F0502020204030204" pitchFamily="34" charset="0"/>
                        </a:rPr>
                        <a:t>.(2,0 </a:t>
                      </a:r>
                      <a:r>
                        <a:rPr lang="en-US" sz="2800" dirty="0" err="1">
                          <a:solidFill>
                            <a:srgbClr val="000000"/>
                          </a:solidFill>
                          <a:effectLst/>
                          <a:latin typeface="Times New Roman" panose="02020603050405020304" pitchFamily="18" charset="0"/>
                          <a:ea typeface="Calibri" panose="020F0502020204030204" pitchFamily="34" charset="0"/>
                        </a:rPr>
                        <a:t>điểm</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120560967"/>
                  </a:ext>
                </a:extLst>
              </a:tr>
              <a:tr h="394970">
                <a:tc>
                  <a:txBody>
                    <a:bodyPr/>
                    <a:lstStyle/>
                    <a:p>
                      <a:pPr algn="just"/>
                      <a:r>
                        <a:rPr lang="en-US" sz="2800" dirty="0">
                          <a:solidFill>
                            <a:srgbClr val="000000"/>
                          </a:solidFill>
                          <a:effectLst/>
                          <a:latin typeface="Times New Roman" panose="02020603050405020304" pitchFamily="18" charset="0"/>
                          <a:ea typeface="Calibri" panose="020F0502020204030204" pitchFamily="34" charset="0"/>
                        </a:rPr>
                        <a:t>2. </a:t>
                      </a:r>
                      <a:r>
                        <a:rPr lang="en-US" sz="2800" dirty="0" err="1">
                          <a:solidFill>
                            <a:srgbClr val="000000"/>
                          </a:solidFill>
                          <a:effectLst/>
                          <a:latin typeface="Times New Roman" panose="02020603050405020304" pitchFamily="18" charset="0"/>
                          <a:ea typeface="Calibri" panose="020F0502020204030204" pitchFamily="34" charset="0"/>
                        </a:rPr>
                        <a:t>Tập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.(4,0 </a:t>
                      </a:r>
                      <a:r>
                        <a:rPr lang="en-US" sz="2800" dirty="0" err="1">
                          <a:solidFill>
                            <a:srgbClr val="000000"/>
                          </a:solidFill>
                          <a:effectLst/>
                          <a:latin typeface="Times New Roman" panose="02020603050405020304" pitchFamily="18" charset="0"/>
                          <a:ea typeface="Calibri" panose="020F0502020204030204" pitchFamily="34" charset="0"/>
                        </a:rPr>
                        <a:t>điểm</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60557280"/>
                  </a:ext>
                </a:extLst>
              </a:tr>
              <a:tr h="332740">
                <a:tc>
                  <a:txBody>
                    <a:bodyPr/>
                    <a:lstStyle/>
                    <a:p>
                      <a:pPr algn="just"/>
                      <a:r>
                        <a:rPr lang="en-US" sz="2800" dirty="0">
                          <a:solidFill>
                            <a:srgbClr val="000000"/>
                          </a:solidFill>
                          <a:effectLst/>
                          <a:latin typeface="Times New Roman" panose="02020603050405020304" pitchFamily="18" charset="0"/>
                          <a:ea typeface="Calibri" panose="020F0502020204030204" pitchFamily="34" charset="0"/>
                        </a:rPr>
                        <a:t>3.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xúc</a:t>
                      </a:r>
                      <a:r>
                        <a:rPr lang="en-US" sz="2800" dirty="0">
                          <a:solidFill>
                            <a:srgbClr val="000000"/>
                          </a:solidFill>
                          <a:effectLst/>
                          <a:latin typeface="Times New Roman" panose="02020603050405020304" pitchFamily="18" charset="0"/>
                          <a:ea typeface="Calibri" panose="020F0502020204030204" pitchFamily="34" charset="0"/>
                        </a:rPr>
                        <a:t>.(2,0 </a:t>
                      </a:r>
                      <a:r>
                        <a:rPr lang="en-US" sz="2800" dirty="0" err="1">
                          <a:solidFill>
                            <a:srgbClr val="000000"/>
                          </a:solidFill>
                          <a:effectLst/>
                          <a:latin typeface="Times New Roman" panose="02020603050405020304" pitchFamily="18" charset="0"/>
                          <a:ea typeface="Calibri" panose="020F0502020204030204" pitchFamily="34" charset="0"/>
                        </a:rPr>
                        <a:t>điểm</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22556140"/>
                  </a:ext>
                </a:extLst>
              </a:tr>
              <a:tr h="405130">
                <a:tc>
                  <a:txBody>
                    <a:bodyPr/>
                    <a:lstStyle/>
                    <a:p>
                      <a:pPr algn="just"/>
                      <a:r>
                        <a:rPr lang="en-US" sz="2800">
                          <a:solidFill>
                            <a:srgbClr val="000000"/>
                          </a:solidFill>
                          <a:effectLst/>
                          <a:latin typeface="Times New Roman" panose="02020603050405020304" pitchFamily="18" charset="0"/>
                          <a:ea typeface="Calibri" panose="020F0502020204030204" pitchFamily="34" charset="0"/>
                        </a:rPr>
                        <a:t>4. Đảm bảo các quy tắc chính tả, ngữ pháp, ngữ nghĩa tiếng Việt.(2,0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804970266"/>
                  </a:ext>
                </a:extLst>
              </a:tr>
              <a:tr h="282575">
                <a:tc gridSpan="2">
                  <a:txBody>
                    <a:bodyPr/>
                    <a:lstStyle/>
                    <a:p>
                      <a:pPr algn="just"/>
                      <a:r>
                        <a:rPr lang="en-US" sz="2800" b="1" dirty="0" err="1">
                          <a:solidFill>
                            <a:srgbClr val="000000"/>
                          </a:solidFill>
                          <a:effectLst/>
                          <a:latin typeface="Times New Roman" panose="02020603050405020304" pitchFamily="18" charset="0"/>
                          <a:ea typeface="Calibri" panose="020F0502020204030204" pitchFamily="34" charset="0"/>
                        </a:rPr>
                        <a:t>Cộng</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extLst>
                  <a:ext uri="{0D108BD9-81ED-4DB2-BD59-A6C34878D82A}">
                    <a16:rowId xmlns:a16="http://schemas.microsoft.com/office/drawing/2014/main" val="439410865"/>
                  </a:ext>
                </a:extLst>
              </a:tr>
            </a:tbl>
          </a:graphicData>
        </a:graphic>
      </p:graphicFrame>
      <p:sp>
        <p:nvSpPr>
          <p:cNvPr id="6" name="TextBox 5">
            <a:extLst>
              <a:ext uri="{FF2B5EF4-FFF2-40B4-BE49-F238E27FC236}">
                <a16:creationId xmlns:a16="http://schemas.microsoft.com/office/drawing/2014/main" id="{F9526223-68EB-6377-23C0-84EEA79263AA}"/>
              </a:ext>
            </a:extLst>
          </p:cNvPr>
          <p:cNvSpPr txBox="1"/>
          <p:nvPr/>
        </p:nvSpPr>
        <p:spPr>
          <a:xfrm>
            <a:off x="2358888" y="224407"/>
            <a:ext cx="7752522" cy="1077218"/>
          </a:xfrm>
          <a:prstGeom prst="rect">
            <a:avLst/>
          </a:prstGeom>
          <a:noFill/>
        </p:spPr>
        <p:txBody>
          <a:bodyPr wrap="square">
            <a:spAutoFit/>
          </a:bodyPr>
          <a:lstStyle/>
          <a:p>
            <a:pPr algn="ctr"/>
            <a:r>
              <a:rPr lang="en-US" sz="3200" b="1" dirty="0">
                <a:solidFill>
                  <a:srgbClr val="0000CC"/>
                </a:solidFill>
                <a:effectLst/>
                <a:latin typeface="Times New Roman" panose="02020603050405020304" pitchFamily="18" charset="0"/>
                <a:ea typeface="Calibri" panose="020F0502020204030204" pitchFamily="34" charset="0"/>
              </a:rPr>
              <a:t>PHIẾU ĐÁNH GIÁ SẢN PHẨM VIẾT BÀI THƠ BỐN CHỮ, NĂM CHỮ</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341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5D538C-4B75-02FE-4763-611F32794709}"/>
              </a:ext>
            </a:extLst>
          </p:cNvPr>
          <p:cNvPicPr>
            <a:picLocks noChangeAspect="1"/>
          </p:cNvPicPr>
          <p:nvPr/>
        </p:nvPicPr>
        <p:blipFill>
          <a:blip r:embed="rId2"/>
          <a:stretch>
            <a:fillRect/>
          </a:stretch>
        </p:blipFill>
        <p:spPr>
          <a:xfrm>
            <a:off x="0" y="1863"/>
            <a:ext cx="12192000" cy="6856137"/>
          </a:xfrm>
          <a:prstGeom prst="rect">
            <a:avLst/>
          </a:prstGeom>
        </p:spPr>
      </p:pic>
      <p:sp>
        <p:nvSpPr>
          <p:cNvPr id="4" name="矩形 1">
            <a:extLst>
              <a:ext uri="{FF2B5EF4-FFF2-40B4-BE49-F238E27FC236}">
                <a16:creationId xmlns:a16="http://schemas.microsoft.com/office/drawing/2014/main" id="{CFB1B6E0-F55D-50C0-D124-56D70E0E7022}"/>
              </a:ext>
            </a:extLst>
          </p:cNvPr>
          <p:cNvSpPr/>
          <p:nvPr/>
        </p:nvSpPr>
        <p:spPr>
          <a:xfrm>
            <a:off x="3731957" y="2484515"/>
            <a:ext cx="5146345" cy="1131848"/>
          </a:xfrm>
          <a:prstGeom prst="rect">
            <a:avLst/>
          </a:prstGeom>
        </p:spPr>
        <p:txBody>
          <a:bodyPr wrap="none">
            <a:spAutoFit/>
          </a:bodyPr>
          <a:lstStyle/>
          <a:p>
            <a:pPr algn="ctr"/>
            <a:r>
              <a:rPr lang="en-US" altLang="zh-CN" sz="6755" b="1" dirty="0">
                <a:solidFill>
                  <a:srgbClr val="0000CC"/>
                </a:solidFill>
                <a:effectLst>
                  <a:glow rad="165100">
                    <a:prstClr val="white"/>
                  </a:glow>
                  <a:outerShdw blurRad="50800" dist="38100" dir="8100000" algn="tr" rotWithShape="0">
                    <a:prstClr val="black">
                      <a:alpha val="40000"/>
                    </a:prstClr>
                  </a:outerShdw>
                </a:effectLst>
                <a:latin typeface="Times New Roman" panose="02020603050405020304" pitchFamily="18" charset="0"/>
                <a:ea typeface="方正稚艺_GBK" pitchFamily="65" charset="-122"/>
                <a:cs typeface="Times New Roman" panose="02020603050405020304" pitchFamily="18" charset="0"/>
              </a:rPr>
              <a:t>LUYỆN TẬP</a:t>
            </a:r>
            <a:endParaRPr lang="zh-CN" altLang="en-US" sz="6755" b="1" dirty="0">
              <a:solidFill>
                <a:srgbClr val="0000CC"/>
              </a:solidFill>
              <a:effectLst>
                <a:glow rad="165100">
                  <a:prstClr val="white"/>
                </a:glow>
                <a:outerShdw blurRad="50800" dist="38100" dir="8100000" algn="tr" rotWithShape="0">
                  <a:prstClr val="black">
                    <a:alpha val="40000"/>
                  </a:prstClr>
                </a:outerShdw>
              </a:effectLst>
              <a:latin typeface="Times New Roman" panose="02020603050405020304" pitchFamily="18" charset="0"/>
              <a:ea typeface="方正稚艺_GBK" pitchFamily="65" charset="-122"/>
              <a:cs typeface="Times New Roman" panose="02020603050405020304" pitchFamily="18" charset="0"/>
            </a:endParaRPr>
          </a:p>
        </p:txBody>
      </p:sp>
    </p:spTree>
    <p:extLst>
      <p:ext uri="{BB962C8B-B14F-4D97-AF65-F5344CB8AC3E}">
        <p14:creationId xmlns:p14="http://schemas.microsoft.com/office/powerpoint/2010/main" val="4208144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21260-01A5-6980-F003-393D991B3731}"/>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C:\Users\Administrator\Desktop\56e262d2db7dc.png">
            <a:extLst>
              <a:ext uri="{FF2B5EF4-FFF2-40B4-BE49-F238E27FC236}">
                <a16:creationId xmlns:a16="http://schemas.microsoft.com/office/drawing/2014/main" id="{88491658-4084-23F2-C685-15D9C1F26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239" y="183596"/>
            <a:ext cx="807114" cy="737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istrator\Desktop\56e262d2db7dc.png">
            <a:extLst>
              <a:ext uri="{FF2B5EF4-FFF2-40B4-BE49-F238E27FC236}">
                <a16:creationId xmlns:a16="http://schemas.microsoft.com/office/drawing/2014/main" id="{242C1016-6977-F48C-7D3E-28702DF6AF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321" y="644469"/>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istrator\Desktop\56e262d2db7dc.png">
            <a:extLst>
              <a:ext uri="{FF2B5EF4-FFF2-40B4-BE49-F238E27FC236}">
                <a16:creationId xmlns:a16="http://schemas.microsoft.com/office/drawing/2014/main" id="{F9EF9369-DD6A-2215-A39F-2874ECA18B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8040" y="439914"/>
            <a:ext cx="1377305" cy="125776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B34D21BB-F138-B9AE-F59F-174237103A86}"/>
              </a:ext>
            </a:extLst>
          </p:cNvPr>
          <p:cNvSpPr txBox="1"/>
          <p:nvPr/>
        </p:nvSpPr>
        <p:spPr>
          <a:xfrm>
            <a:off x="586885" y="439914"/>
            <a:ext cx="11124530" cy="265303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indent="0" algn="just">
              <a:buNone/>
            </a:pPr>
            <a:r>
              <a:rPr lang="en-US" b="1" dirty="0">
                <a:solidFill>
                  <a:srgbClr val="000000"/>
                </a:solidFill>
                <a:latin typeface="Times New Roman" panose="02020603050405020304" pitchFamily="18" charset="0"/>
                <a:ea typeface="Calibri" panose="020F0502020204030204" pitchFamily="34" charset="0"/>
              </a:rPr>
              <a:t>* </a:t>
            </a:r>
            <a:r>
              <a:rPr lang="en-US" b="1" u="sng" dirty="0" err="1">
                <a:solidFill>
                  <a:srgbClr val="000000"/>
                </a:solidFill>
                <a:latin typeface="Times New Roman" panose="02020603050405020304" pitchFamily="18" charset="0"/>
                <a:ea typeface="Calibri" panose="020F0502020204030204" pitchFamily="34" charset="0"/>
              </a:rPr>
              <a:t>Bài</a:t>
            </a:r>
            <a:r>
              <a:rPr lang="en-US" b="1" u="sng" dirty="0">
                <a:solidFill>
                  <a:srgbClr val="000000"/>
                </a:solidFill>
                <a:latin typeface="Times New Roman" panose="02020603050405020304" pitchFamily="18" charset="0"/>
                <a:ea typeface="Calibri" panose="020F0502020204030204" pitchFamily="34" charset="0"/>
              </a:rPr>
              <a:t> </a:t>
            </a:r>
            <a:r>
              <a:rPr lang="en-US" b="1" u="sng" dirty="0" err="1">
                <a:solidFill>
                  <a:srgbClr val="000000"/>
                </a:solidFill>
                <a:latin typeface="Times New Roman" panose="02020603050405020304" pitchFamily="18" charset="0"/>
                <a:ea typeface="Calibri" panose="020F0502020204030204" pitchFamily="34" charset="0"/>
              </a:rPr>
              <a:t>tập</a:t>
            </a:r>
            <a:r>
              <a:rPr lang="en-US" b="1" u="sng" dirty="0">
                <a:solidFill>
                  <a:srgbClr val="000000"/>
                </a:solidFill>
                <a:latin typeface="Times New Roman" panose="02020603050405020304" pitchFamily="18" charset="0"/>
                <a:ea typeface="Calibri" panose="020F0502020204030204" pitchFamily="34" charset="0"/>
              </a:rPr>
              <a:t> 1</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Sưu</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tầm</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trình</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bày</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một</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số</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bài</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thơ</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bốn</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chữ</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năm</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chữ</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về</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gia</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đình</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bạn</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bè</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quê</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hương</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đất</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nước</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đã</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chuẩn</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bị</a:t>
            </a:r>
            <a:r>
              <a:rPr lang="en-US" b="1" dirty="0">
                <a:solidFill>
                  <a:srgbClr val="000000"/>
                </a:solidFill>
                <a:latin typeface="Times New Roman" panose="02020603050405020304" pitchFamily="18" charset="0"/>
                <a:ea typeface="Calibri" panose="020F0502020204030204" pitchFamily="34" charset="0"/>
              </a:rPr>
              <a:t> ở </a:t>
            </a:r>
            <a:r>
              <a:rPr lang="en-US" b="1" dirty="0" err="1">
                <a:solidFill>
                  <a:srgbClr val="000000"/>
                </a:solidFill>
                <a:latin typeface="Times New Roman" panose="02020603050405020304" pitchFamily="18" charset="0"/>
                <a:ea typeface="Calibri" panose="020F0502020204030204" pitchFamily="34" charset="0"/>
              </a:rPr>
              <a:t>nhà</a:t>
            </a:r>
            <a:r>
              <a:rPr lang="en-US" b="1" dirty="0">
                <a:solidFill>
                  <a:srgbClr val="000000"/>
                </a:solidFill>
                <a:latin typeface="Times New Roman" panose="02020603050405020304" pitchFamily="18" charset="0"/>
                <a:ea typeface="Calibri" panose="020F0502020204030204" pitchFamily="34" charset="0"/>
              </a:rPr>
              <a:t>).</a:t>
            </a:r>
            <a:endParaRPr lang="en-US" dirty="0">
              <a:latin typeface="Times New Roman" panose="02020603050405020304" pitchFamily="18" charset="0"/>
              <a:ea typeface="Times New Roman" panose="02020603050405020304" pitchFamily="18" charset="0"/>
            </a:endParaRPr>
          </a:p>
          <a:p>
            <a:pPr marL="0" indent="0" algn="just">
              <a:buNone/>
            </a:pPr>
            <a:r>
              <a:rPr lang="en-US" b="1" dirty="0">
                <a:solidFill>
                  <a:srgbClr val="000000"/>
                </a:solidFill>
                <a:latin typeface="Times New Roman" panose="02020603050405020304" pitchFamily="18" charset="0"/>
                <a:ea typeface="Calibri" panose="020F0502020204030204" pitchFamily="34" charset="0"/>
              </a:rPr>
              <a:t>* </a:t>
            </a:r>
            <a:r>
              <a:rPr lang="en-US" b="1" u="sng" dirty="0" err="1">
                <a:solidFill>
                  <a:srgbClr val="000000"/>
                </a:solidFill>
                <a:latin typeface="Times New Roman" panose="02020603050405020304" pitchFamily="18" charset="0"/>
                <a:ea typeface="Calibri" panose="020F0502020204030204" pitchFamily="34" charset="0"/>
              </a:rPr>
              <a:t>Bài</a:t>
            </a:r>
            <a:r>
              <a:rPr lang="en-US" b="1" u="sng" dirty="0">
                <a:solidFill>
                  <a:srgbClr val="000000"/>
                </a:solidFill>
                <a:latin typeface="Times New Roman" panose="02020603050405020304" pitchFamily="18" charset="0"/>
                <a:ea typeface="Calibri" panose="020F0502020204030204" pitchFamily="34" charset="0"/>
              </a:rPr>
              <a:t> </a:t>
            </a:r>
            <a:r>
              <a:rPr lang="en-US" b="1" u="sng" dirty="0" err="1">
                <a:solidFill>
                  <a:srgbClr val="000000"/>
                </a:solidFill>
                <a:latin typeface="Times New Roman" panose="02020603050405020304" pitchFamily="18" charset="0"/>
                <a:ea typeface="Calibri" panose="020F0502020204030204" pitchFamily="34" charset="0"/>
              </a:rPr>
              <a:t>tập</a:t>
            </a:r>
            <a:r>
              <a:rPr lang="en-US" b="1" u="sng" dirty="0">
                <a:solidFill>
                  <a:srgbClr val="000000"/>
                </a:solidFill>
                <a:latin typeface="Times New Roman" panose="02020603050405020304" pitchFamily="18" charset="0"/>
                <a:ea typeface="Calibri" panose="020F0502020204030204" pitchFamily="34" charset="0"/>
              </a:rPr>
              <a:t> 2</a:t>
            </a:r>
            <a:r>
              <a:rPr lang="en-US" b="1" dirty="0">
                <a:solidFill>
                  <a:srgbClr val="000000"/>
                </a:solidFill>
                <a:latin typeface="Times New Roman" panose="02020603050405020304" pitchFamily="18" charset="0"/>
                <a:ea typeface="Calibri" panose="020F0502020204030204" pitchFamily="34" charset="0"/>
              </a:rPr>
              <a:t>: </a:t>
            </a:r>
            <a:r>
              <a:rPr lang="nl-NL" b="1" dirty="0">
                <a:solidFill>
                  <a:srgbClr val="000000"/>
                </a:solidFill>
                <a:latin typeface="Times New Roman" panose="02020603050405020304" pitchFamily="18" charset="0"/>
                <a:ea typeface="Calibri" panose="020F0502020204030204" pitchFamily="34" charset="0"/>
              </a:rPr>
              <a:t>Tự sáng tác bài thơ </a:t>
            </a:r>
            <a:r>
              <a:rPr lang="en-US" b="1" dirty="0" err="1">
                <a:solidFill>
                  <a:srgbClr val="000000"/>
                </a:solidFill>
                <a:latin typeface="Times New Roman" panose="02020603050405020304" pitchFamily="18" charset="0"/>
                <a:ea typeface="Calibri" panose="020F0502020204030204" pitchFamily="34" charset="0"/>
              </a:rPr>
              <a:t>thơ</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bốn</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chữ</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năm</a:t>
            </a:r>
            <a:r>
              <a:rPr lang="en-US" b="1" dirty="0">
                <a:solidFill>
                  <a:srgbClr val="000000"/>
                </a:solidFill>
                <a:latin typeface="Times New Roman" panose="02020603050405020304" pitchFamily="18" charset="0"/>
                <a:ea typeface="Calibri" panose="020F0502020204030204" pitchFamily="34" charset="0"/>
              </a:rPr>
              <a:t> </a:t>
            </a:r>
            <a:r>
              <a:rPr lang="en-US" b="1" dirty="0" err="1">
                <a:solidFill>
                  <a:srgbClr val="000000"/>
                </a:solidFill>
                <a:latin typeface="Times New Roman" panose="02020603050405020304" pitchFamily="18" charset="0"/>
                <a:ea typeface="Calibri" panose="020F0502020204030204" pitchFamily="34" charset="0"/>
              </a:rPr>
              <a:t>chữ</a:t>
            </a:r>
            <a:r>
              <a:rPr lang="nl-NL" b="1" dirty="0">
                <a:solidFill>
                  <a:srgbClr val="000000"/>
                </a:solidFill>
                <a:latin typeface="Times New Roman" panose="02020603050405020304" pitchFamily="18" charset="0"/>
                <a:ea typeface="Calibri" panose="020F0502020204030204" pitchFamily="34" charset="0"/>
              </a:rPr>
              <a:t> ngắn chủ đề về mái trường hoặc bạn bè, quê hương, đất nước.</a:t>
            </a:r>
            <a:endParaRPr lang="en-US" dirty="0">
              <a:latin typeface="Times New Roman" panose="02020603050405020304" pitchFamily="18" charset="0"/>
              <a:ea typeface="Times New Roman" panose="02020603050405020304" pitchFamily="18" charset="0"/>
            </a:endParaRPr>
          </a:p>
        </p:txBody>
      </p:sp>
      <p:pic>
        <p:nvPicPr>
          <p:cNvPr id="30" name="Picture 4" descr="Ngày 7: ĐIỀU KÌ DIỆU CỦA TƯ DUY | Edu2Review">
            <a:extLst>
              <a:ext uri="{FF2B5EF4-FFF2-40B4-BE49-F238E27FC236}">
                <a16:creationId xmlns:a16="http://schemas.microsoft.com/office/drawing/2014/main" id="{300DD414-657D-9C55-D180-3B1BDD415F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926" y="4984537"/>
            <a:ext cx="314325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ppt_x</p:attrName>
                                        </p:attrNameLst>
                                      </p:cBhvr>
                                      <p:tavLst>
                                        <p:tav tm="0">
                                          <p:val>
                                            <p:strVal val="#ppt_x"/>
                                          </p:val>
                                        </p:tav>
                                        <p:tav tm="100000">
                                          <p:val>
                                            <p:strVal val="#ppt_x"/>
                                          </p:val>
                                        </p:tav>
                                      </p:tavLst>
                                    </p:anim>
                                    <p:anim calcmode="lin" valueType="num">
                                      <p:cBhvr>
                                        <p:cTn id="14" dur="2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repeatCount="indefinite"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ppt_x</p:attrName>
                                        </p:attrNameLst>
                                      </p:cBhvr>
                                      <p:tavLst>
                                        <p:tav tm="0">
                                          <p:val>
                                            <p:strVal val="#ppt_x"/>
                                          </p:val>
                                        </p:tav>
                                        <p:tav tm="100000">
                                          <p:val>
                                            <p:strVal val="#ppt_x"/>
                                          </p:val>
                                        </p:tav>
                                      </p:tavLst>
                                    </p:anim>
                                    <p:anim calcmode="lin" valueType="num">
                                      <p:cBhvr>
                                        <p:cTn id="1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3B7B0-72CF-4335-87A4-9CCC5157366F}"/>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图片 66">
            <a:extLst>
              <a:ext uri="{FF2B5EF4-FFF2-40B4-BE49-F238E27FC236}">
                <a16:creationId xmlns:a16="http://schemas.microsoft.com/office/drawing/2014/main" id="{0F782BF1-FF61-4641-9DF1-F9977354D4B5}"/>
              </a:ext>
            </a:extLst>
          </p:cNvPr>
          <p:cNvPicPr>
            <a:picLocks noChangeAspect="1"/>
          </p:cNvPicPr>
          <p:nvPr/>
        </p:nvPicPr>
        <p:blipFill>
          <a:blip r:embed="rId3"/>
          <a:stretch>
            <a:fillRect/>
          </a:stretch>
        </p:blipFill>
        <p:spPr>
          <a:xfrm>
            <a:off x="4353625" y="0"/>
            <a:ext cx="3643959" cy="1523159"/>
          </a:xfrm>
          <a:prstGeom prst="rect">
            <a:avLst/>
          </a:prstGeom>
        </p:spPr>
      </p:pic>
      <p:sp>
        <p:nvSpPr>
          <p:cNvPr id="4" name="品 10">
            <a:extLst>
              <a:ext uri="{FF2B5EF4-FFF2-40B4-BE49-F238E27FC236}">
                <a16:creationId xmlns:a16="http://schemas.microsoft.com/office/drawing/2014/main" id="{CF306CC6-A023-4F03-B7AD-60865D73072C}"/>
              </a:ext>
            </a:extLst>
          </p:cNvPr>
          <p:cNvSpPr txBox="1"/>
          <p:nvPr/>
        </p:nvSpPr>
        <p:spPr>
          <a:xfrm>
            <a:off x="4435523" y="708984"/>
            <a:ext cx="34757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Hướng</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dẫn</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tự</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học</a:t>
            </a:r>
            <a:endParaRPr kumimoji="0" lang="zh-CN" altLang="en-US"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endParaRPr>
          </a:p>
        </p:txBody>
      </p:sp>
      <p:sp>
        <p:nvSpPr>
          <p:cNvPr id="6" name="TextBox 5">
            <a:extLst>
              <a:ext uri="{FF2B5EF4-FFF2-40B4-BE49-F238E27FC236}">
                <a16:creationId xmlns:a16="http://schemas.microsoft.com/office/drawing/2014/main" id="{F31A0C2B-DE60-4E41-894B-449949AF7247}"/>
              </a:ext>
            </a:extLst>
          </p:cNvPr>
          <p:cNvSpPr txBox="1"/>
          <p:nvPr/>
        </p:nvSpPr>
        <p:spPr>
          <a:xfrm>
            <a:off x="2345635" y="2033063"/>
            <a:ext cx="8977961" cy="3416320"/>
          </a:xfrm>
          <a:prstGeom prst="rect">
            <a:avLst/>
          </a:prstGeom>
          <a:noFill/>
        </p:spPr>
        <p:txBody>
          <a:bodyPr wrap="square">
            <a:spAutoFit/>
          </a:bodyPr>
          <a:lstStyle/>
          <a:p>
            <a:r>
              <a:rPr lang="en-US" sz="2400">
                <a:solidFill>
                  <a:srgbClr val="000000"/>
                </a:solidFill>
                <a:latin typeface="Times New Roman" panose="02020603050405020304" pitchFamily="18" charset="0"/>
                <a:ea typeface="Calibri" panose="020F0502020204030204" pitchFamily="34" charset="0"/>
              </a:rPr>
              <a:t>- Nắm vững đặc điểm của thể thơ lục bát, các bước làm một bài thơ bốn chữ, năm chữ. </a:t>
            </a:r>
            <a:endParaRPr lang="en-US" sz="2400">
              <a:latin typeface="Times New Roman" panose="02020603050405020304" pitchFamily="18" charset="0"/>
              <a:ea typeface="Times New Roman" panose="02020603050405020304" pitchFamily="18" charset="0"/>
            </a:endParaRPr>
          </a:p>
          <a:p>
            <a:r>
              <a:rPr lang="nl-NL" sz="2400">
                <a:solidFill>
                  <a:srgbClr val="000000"/>
                </a:solidFill>
                <a:latin typeface="Times New Roman" panose="02020603050405020304" pitchFamily="18" charset="0"/>
                <a:ea typeface="Calibri" panose="020F0502020204030204" pitchFamily="34" charset="0"/>
              </a:rPr>
              <a:t>- Tìm đọc thêm các bài bốn chữ, năm chữ để có thêm kinh nghiệm, năng lực làm thơ.</a:t>
            </a:r>
            <a:endParaRPr lang="en-US" sz="2400">
              <a:latin typeface="Times New Roman" panose="02020603050405020304" pitchFamily="18" charset="0"/>
              <a:ea typeface="Times New Roman" panose="02020603050405020304" pitchFamily="18" charset="0"/>
            </a:endParaRPr>
          </a:p>
          <a:p>
            <a:r>
              <a:rPr lang="en-US" sz="2400">
                <a:solidFill>
                  <a:srgbClr val="000000"/>
                </a:solidFill>
                <a:latin typeface="Times New Roman" panose="02020603050405020304" pitchFamily="18" charset="0"/>
                <a:ea typeface="Calibri" panose="020F0502020204030204" pitchFamily="34" charset="0"/>
              </a:rPr>
              <a:t>- Hoàn thiện bài tập thực hành, vận dụng.</a:t>
            </a:r>
            <a:endParaRPr lang="en-US" sz="2400">
              <a:latin typeface="Times New Roman" panose="02020603050405020304" pitchFamily="18" charset="0"/>
              <a:ea typeface="Times New Roman" panose="02020603050405020304" pitchFamily="18" charset="0"/>
            </a:endParaRPr>
          </a:p>
          <a:p>
            <a:r>
              <a:rPr lang="en-US" sz="2400">
                <a:solidFill>
                  <a:srgbClr val="000000"/>
                </a:solidFill>
                <a:latin typeface="Times New Roman" panose="02020603050405020304" pitchFamily="18" charset="0"/>
                <a:ea typeface="Calibri" panose="020F0502020204030204" pitchFamily="34" charset="0"/>
              </a:rPr>
              <a:t>- Chuẩn bị bài: </a:t>
            </a:r>
            <a:r>
              <a:rPr lang="en-US" sz="2400" i="1">
                <a:solidFill>
                  <a:srgbClr val="000000"/>
                </a:solidFill>
                <a:latin typeface="Times New Roman" panose="02020603050405020304" pitchFamily="18" charset="0"/>
                <a:ea typeface="Calibri" panose="020F0502020204030204" pitchFamily="34" charset="0"/>
              </a:rPr>
              <a:t>Viết đoạn văn ghi lại cảm xúc sau khi đọc một bài thơ bốn chữ, năm chữ.</a:t>
            </a:r>
            <a:endParaRPr lang="en-US" sz="2400">
              <a:latin typeface="Times New Roman" panose="02020603050405020304" pitchFamily="18" charset="0"/>
              <a:ea typeface="Times New Roman" panose="02020603050405020304" pitchFamily="18" charset="0"/>
            </a:endParaRPr>
          </a:p>
          <a:p>
            <a:r>
              <a:rPr lang="en-US" sz="2400">
                <a:solidFill>
                  <a:srgbClr val="000000"/>
                </a:solidFill>
                <a:latin typeface="Times New Roman" panose="02020603050405020304" pitchFamily="18" charset="0"/>
                <a:ea typeface="Calibri" panose="020F0502020204030204" pitchFamily="34" charset="0"/>
              </a:rPr>
              <a:t>+ Đọc kĩ phần định hướng, phần chuẩn bị cho đề bài </a:t>
            </a:r>
            <a:endParaRPr lang="en-US" sz="2400">
              <a:latin typeface="Times New Roman" panose="02020603050405020304" pitchFamily="18" charset="0"/>
              <a:ea typeface="Times New Roman" panose="02020603050405020304" pitchFamily="18" charset="0"/>
            </a:endParaRPr>
          </a:p>
          <a:p>
            <a:r>
              <a:rPr lang="en-US" sz="2400">
                <a:solidFill>
                  <a:srgbClr val="000000"/>
                </a:solidFill>
                <a:latin typeface="Times New Roman" panose="02020603050405020304" pitchFamily="18" charset="0"/>
                <a:ea typeface="Calibri" panose="020F0502020204030204" pitchFamily="34" charset="0"/>
              </a:rPr>
              <a:t>+ Lập dàn ý cho bài kể dựa vào hướng dẫn SGK/55</a:t>
            </a:r>
            <a:endParaRPr lang="en-US" sz="2400">
              <a:latin typeface="Times New Roman" panose="02020603050405020304" pitchFamily="18" charset="0"/>
              <a:ea typeface="Times New Roman" panose="02020603050405020304" pitchFamily="18" charset="0"/>
            </a:endParaRPr>
          </a:p>
        </p:txBody>
      </p:sp>
      <p:pic>
        <p:nvPicPr>
          <p:cNvPr id="10" name="图片 1">
            <a:extLst>
              <a:ext uri="{FF2B5EF4-FFF2-40B4-BE49-F238E27FC236}">
                <a16:creationId xmlns:a16="http://schemas.microsoft.com/office/drawing/2014/main" id="{0BD8E8EA-5780-4AC7-88AB-3E23CA3E11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303" y="-103264"/>
            <a:ext cx="3172251" cy="2794046"/>
          </a:xfrm>
          <a:prstGeom prst="rect">
            <a:avLst/>
          </a:prstGeom>
        </p:spPr>
      </p:pic>
    </p:spTree>
    <p:extLst>
      <p:ext uri="{BB962C8B-B14F-4D97-AF65-F5344CB8AC3E}">
        <p14:creationId xmlns:p14="http://schemas.microsoft.com/office/powerpoint/2010/main" val="23916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493B-75F4-554F-FD59-38FCA5BCAE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C0A1B6-91C8-EB39-DF52-811C91DDBCA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BF8734-38B7-8A53-006C-02EE3423664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8342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029CF7-B06D-14DB-B0DD-BBF3A89BD99C}"/>
              </a:ext>
            </a:extLst>
          </p:cNvPr>
          <p:cNvPicPr>
            <a:picLocks noChangeAspect="1"/>
          </p:cNvPicPr>
          <p:nvPr/>
        </p:nvPicPr>
        <p:blipFill>
          <a:blip r:embed="rId3"/>
          <a:stretch>
            <a:fillRect/>
          </a:stretch>
        </p:blipFill>
        <p:spPr>
          <a:xfrm>
            <a:off x="0" y="0"/>
            <a:ext cx="12192000" cy="6858000"/>
          </a:xfrm>
          <a:prstGeom prst="rect">
            <a:avLst/>
          </a:prstGeom>
        </p:spPr>
      </p:pic>
      <p:sp>
        <p:nvSpPr>
          <p:cNvPr id="8" name="18">
            <a:extLst>
              <a:ext uri="{FF2B5EF4-FFF2-40B4-BE49-F238E27FC236}">
                <a16:creationId xmlns:a16="http://schemas.microsoft.com/office/drawing/2014/main" id="{1D23CF5D-5619-639E-9129-98446F560729}"/>
              </a:ext>
            </a:extLst>
          </p:cNvPr>
          <p:cNvSpPr>
            <a:spLocks noChangeArrowheads="1"/>
          </p:cNvSpPr>
          <p:nvPr>
            <p:custDataLst>
              <p:tags r:id="rId1"/>
            </p:custDataLst>
          </p:nvPr>
        </p:nvSpPr>
        <p:spPr bwMode="auto">
          <a:xfrm>
            <a:off x="3998526" y="415292"/>
            <a:ext cx="3903786"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sng"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itchFamily="18" charset="0"/>
                <a:ea typeface="微软雅黑" panose="020B0503020204020204" pitchFamily="34" charset="-122"/>
                <a:cs typeface="Times New Roman" pitchFamily="18" charset="0"/>
              </a:rPr>
              <a:t>TIẾT: 23,24 </a:t>
            </a:r>
          </a:p>
        </p:txBody>
      </p:sp>
      <p:sp>
        <p:nvSpPr>
          <p:cNvPr id="7" name="矩形 4">
            <a:extLst>
              <a:ext uri="{FF2B5EF4-FFF2-40B4-BE49-F238E27FC236}">
                <a16:creationId xmlns:a16="http://schemas.microsoft.com/office/drawing/2014/main" id="{9833F242-6ACC-CDCD-4191-7EBB1292EFEB}"/>
              </a:ext>
            </a:extLst>
          </p:cNvPr>
          <p:cNvSpPr/>
          <p:nvPr/>
        </p:nvSpPr>
        <p:spPr>
          <a:xfrm>
            <a:off x="4505476" y="1443683"/>
            <a:ext cx="2889885" cy="783590"/>
          </a:xfrm>
          <a:prstGeom prst="rect">
            <a:avLst/>
          </a:prstGeom>
        </p:spPr>
        <p:txBody>
          <a:bodyPr wrap="square">
            <a:spAutoFit/>
          </a:bodyPr>
          <a:lstStyle/>
          <a:p>
            <a:pPr algn="ctr"/>
            <a:r>
              <a:rPr lang="en-US" altLang="zh-CN" sz="4500" b="1" dirty="0">
                <a:ln w="12700">
                  <a:solidFill>
                    <a:srgbClr val="5B9BD5"/>
                  </a:solidFill>
                  <a:prstDash val="solid"/>
                </a:ln>
                <a:solidFill>
                  <a:srgbClr val="0000CC"/>
                </a:solidFill>
                <a:latin typeface="Times New Roman" panose="02020603050405020304" pitchFamily="18" charset="0"/>
                <a:ea typeface="方正大黑简体" panose="02010601030101010101" pitchFamily="2" charset="-122"/>
                <a:cs typeface="Times New Roman" panose="02020603050405020304" pitchFamily="18" charset="0"/>
              </a:rPr>
              <a:t>VIẾT</a:t>
            </a:r>
            <a:endParaRPr lang="zh-CN" altLang="en-US" sz="4500" b="1" dirty="0">
              <a:ln w="12700">
                <a:solidFill>
                  <a:srgbClr val="5B9BD5"/>
                </a:solidFill>
                <a:prstDash val="solid"/>
              </a:ln>
              <a:solidFill>
                <a:srgbClr val="0000CC"/>
              </a:solidFill>
              <a:latin typeface="Times New Roman" panose="02020603050405020304" pitchFamily="18" charset="0"/>
              <a:ea typeface="方正大黑简体" panose="02010601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68892EBE-834D-08B3-A2F6-EADFE14E9C4E}"/>
              </a:ext>
            </a:extLst>
          </p:cNvPr>
          <p:cNvSpPr txBox="1"/>
          <p:nvPr/>
        </p:nvSpPr>
        <p:spPr>
          <a:xfrm>
            <a:off x="2162630" y="2227273"/>
            <a:ext cx="8273142" cy="193899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6000" b="1" dirty="0">
                <a:ln/>
                <a:solidFill>
                  <a:srgbClr val="0000CC"/>
                </a:solidFill>
                <a:latin typeface="Times New Roman" panose="02020603050405020304" pitchFamily="18" charset="0"/>
                <a:ea typeface="Calibri" panose="020F0502020204030204" pitchFamily="34" charset="0"/>
              </a:rPr>
              <a:t>TẬP LÀM THƠ </a:t>
            </a:r>
          </a:p>
          <a:p>
            <a:pPr algn="ctr"/>
            <a:r>
              <a:rPr lang="pt-BR" sz="6000" b="1" dirty="0">
                <a:ln/>
                <a:solidFill>
                  <a:srgbClr val="0000CC"/>
                </a:solidFill>
                <a:latin typeface="Times New Roman" panose="02020603050405020304" pitchFamily="18" charset="0"/>
                <a:ea typeface="Calibri" panose="020F0502020204030204" pitchFamily="34" charset="0"/>
              </a:rPr>
              <a:t>BỐN CHỮ, NĂM CHỮ</a:t>
            </a:r>
            <a:endParaRPr lang="en-US" sz="6000" b="1" dirty="0">
              <a:ln/>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030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0C21F0-C081-0A60-FC04-A1094C57C9BD}"/>
              </a:ext>
            </a:extLst>
          </p:cNvPr>
          <p:cNvPicPr>
            <a:picLocks noChangeAspect="1"/>
          </p:cNvPicPr>
          <p:nvPr/>
        </p:nvPicPr>
        <p:blipFill>
          <a:blip r:embed="rId2"/>
          <a:stretch>
            <a:fillRect/>
          </a:stretch>
        </p:blipFill>
        <p:spPr>
          <a:xfrm>
            <a:off x="0" y="-17136"/>
            <a:ext cx="12192000" cy="6858000"/>
          </a:xfrm>
          <a:prstGeom prst="rect">
            <a:avLst/>
          </a:prstGeom>
        </p:spPr>
      </p:pic>
      <p:sp>
        <p:nvSpPr>
          <p:cNvPr id="5" name="TextBox 4">
            <a:extLst>
              <a:ext uri="{FF2B5EF4-FFF2-40B4-BE49-F238E27FC236}">
                <a16:creationId xmlns:a16="http://schemas.microsoft.com/office/drawing/2014/main" id="{DF009725-22CD-6DE0-D5F2-4EC6558E4EB7}"/>
              </a:ext>
            </a:extLst>
          </p:cNvPr>
          <p:cNvSpPr txBox="1"/>
          <p:nvPr/>
        </p:nvSpPr>
        <p:spPr>
          <a:xfrm>
            <a:off x="2803436" y="2403782"/>
            <a:ext cx="8294054" cy="1323439"/>
          </a:xfrm>
          <a:prstGeom prst="rect">
            <a:avLst/>
          </a:prstGeom>
          <a:noFill/>
        </p:spPr>
        <p:txBody>
          <a:bodyPr wrap="square">
            <a:spAutoFit/>
          </a:bodyPr>
          <a:lstStyle/>
          <a:p>
            <a:r>
              <a:rPr lang="en-US" sz="8000" b="1" dirty="0">
                <a:ln w="0"/>
                <a:solidFill>
                  <a:srgbClr val="0000CC"/>
                </a:solidFill>
                <a:effectLst>
                  <a:reflection blurRad="6350" stA="53000" endA="300" endPos="35500" dir="5400000" sy="-90000" algn="bl" rotWithShape="0"/>
                </a:effectLst>
                <a:latin typeface="Times New Roman" panose="02020603050405020304" pitchFamily="18" charset="0"/>
                <a:ea typeface="Calibri" panose="020F0502020204030204" pitchFamily="34" charset="0"/>
              </a:rPr>
              <a:t>I. ĐỊNH HƯỚNG</a:t>
            </a:r>
            <a:endParaRPr lang="en-US" sz="8000" b="1" dirty="0">
              <a:ln w="0"/>
              <a:solidFill>
                <a:srgbClr val="0000CC"/>
              </a:soli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06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213CA-8CCF-4B26-F483-6602D92CD098}"/>
              </a:ext>
            </a:extLst>
          </p:cNvPr>
          <p:cNvPicPr>
            <a:picLocks noChangeAspect="1"/>
          </p:cNvPicPr>
          <p:nvPr/>
        </p:nvPicPr>
        <p:blipFill>
          <a:blip r:embed="rId4"/>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08AB7047-7AD0-073B-8D57-F7210DA00DA5}"/>
              </a:ext>
            </a:extLst>
          </p:cNvPr>
          <p:cNvSpPr txBox="1"/>
          <p:nvPr/>
        </p:nvSpPr>
        <p:spPr>
          <a:xfrm>
            <a:off x="2341808" y="1874634"/>
            <a:ext cx="9095449" cy="4888711"/>
          </a:xfrm>
          <a:prstGeom prst="rect">
            <a:avLst/>
          </a:prstGeom>
          <a:noFill/>
        </p:spPr>
        <p:txBody>
          <a:bodyPr wrap="square" rtlCol="0">
            <a:spAutoFit/>
          </a:bodyPr>
          <a:lstStyle/>
          <a:p>
            <a:pPr algn="just"/>
            <a:r>
              <a:rPr lang="en-US" sz="3600" b="1" dirty="0" err="1">
                <a:solidFill>
                  <a:srgbClr val="000000"/>
                </a:solidFill>
                <a:latin typeface="Times New Roman" panose="02020603050405020304" pitchFamily="18" charset="0"/>
                <a:ea typeface="Calibri" panose="020F0502020204030204" pitchFamily="34" charset="0"/>
              </a:rPr>
              <a:t>Nhóm</a:t>
            </a:r>
            <a:r>
              <a:rPr lang="en-US" sz="3600" b="1" dirty="0">
                <a:solidFill>
                  <a:srgbClr val="000000"/>
                </a:solidFill>
                <a:latin typeface="Times New Roman" panose="02020603050405020304" pitchFamily="18" charset="0"/>
                <a:ea typeface="Calibri" panose="020F0502020204030204" pitchFamily="34" charset="0"/>
              </a:rPr>
              <a:t> 1: </a:t>
            </a:r>
            <a:r>
              <a:rPr lang="en-US" sz="3600" b="1" dirty="0" err="1">
                <a:solidFill>
                  <a:srgbClr val="000000"/>
                </a:solidFill>
                <a:latin typeface="Times New Roman" panose="02020603050405020304" pitchFamily="18" charset="0"/>
                <a:ea typeface="Calibri" panose="020F0502020204030204" pitchFamily="34" charset="0"/>
              </a:rPr>
              <a:t>Bài</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thơ</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Đêm</a:t>
            </a:r>
            <a:r>
              <a:rPr lang="en-US" sz="3600" b="1" dirty="0">
                <a:solidFill>
                  <a:srgbClr val="000000"/>
                </a:solidFill>
                <a:latin typeface="Times New Roman" panose="02020603050405020304" pitchFamily="18" charset="0"/>
                <a:ea typeface="Calibri" panose="020F0502020204030204" pitchFamily="34" charset="0"/>
              </a:rPr>
              <a:t> nay </a:t>
            </a:r>
            <a:r>
              <a:rPr lang="en-US" sz="3600" b="1" dirty="0" err="1">
                <a:solidFill>
                  <a:srgbClr val="000000"/>
                </a:solidFill>
                <a:latin typeface="Times New Roman" panose="02020603050405020304" pitchFamily="18" charset="0"/>
                <a:ea typeface="Calibri" panose="020F0502020204030204" pitchFamily="34" charset="0"/>
              </a:rPr>
              <a:t>Bác</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không</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ngủ</a:t>
            </a:r>
            <a:endParaRPr lang="en-US" sz="3600" dirty="0">
              <a:latin typeface="Times New Roman" panose="02020603050405020304" pitchFamily="18" charset="0"/>
              <a:ea typeface="Times New Roman" panose="02020603050405020304" pitchFamily="18" charset="0"/>
            </a:endParaRPr>
          </a:p>
          <a:p>
            <a:pPr algn="just"/>
            <a:r>
              <a:rPr lang="en-US" sz="3600" b="1" dirty="0" err="1">
                <a:solidFill>
                  <a:srgbClr val="000000"/>
                </a:solidFill>
                <a:latin typeface="Times New Roman" panose="02020603050405020304" pitchFamily="18" charset="0"/>
                <a:ea typeface="Calibri" panose="020F0502020204030204" pitchFamily="34" charset="0"/>
              </a:rPr>
              <a:t>Nhóm</a:t>
            </a:r>
            <a:r>
              <a:rPr lang="en-US" sz="3600" b="1" dirty="0">
                <a:solidFill>
                  <a:srgbClr val="000000"/>
                </a:solidFill>
                <a:latin typeface="Times New Roman" panose="02020603050405020304" pitchFamily="18" charset="0"/>
                <a:ea typeface="Calibri" panose="020F0502020204030204" pitchFamily="34" charset="0"/>
              </a:rPr>
              <a:t> 2: </a:t>
            </a:r>
            <a:r>
              <a:rPr lang="en-US" sz="3600" b="1" dirty="0" err="1">
                <a:solidFill>
                  <a:srgbClr val="000000"/>
                </a:solidFill>
                <a:latin typeface="Times New Roman" panose="02020603050405020304" pitchFamily="18" charset="0"/>
                <a:ea typeface="Calibri" panose="020F0502020204030204" pitchFamily="34" charset="0"/>
              </a:rPr>
              <a:t>Bài</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thơ</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Lượm</a:t>
            </a:r>
            <a:endParaRPr lang="en-US" sz="3600" dirty="0">
              <a:latin typeface="Times New Roman" panose="02020603050405020304" pitchFamily="18" charset="0"/>
              <a:ea typeface="Times New Roman" panose="02020603050405020304" pitchFamily="18" charset="0"/>
            </a:endParaRPr>
          </a:p>
          <a:p>
            <a:pPr algn="just"/>
            <a:r>
              <a:rPr lang="en-US" sz="3600" b="1" dirty="0" err="1">
                <a:solidFill>
                  <a:srgbClr val="000000"/>
                </a:solidFill>
                <a:latin typeface="Times New Roman" panose="02020603050405020304" pitchFamily="18" charset="0"/>
                <a:ea typeface="Calibri" panose="020F0502020204030204" pitchFamily="34" charset="0"/>
              </a:rPr>
              <a:t>Yêu</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cầu</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Xác</a:t>
            </a:r>
            <a:r>
              <a:rPr lang="en-US" sz="3600" b="1" dirty="0">
                <a:solidFill>
                  <a:srgbClr val="000000"/>
                </a:solidFill>
                <a:latin typeface="Times New Roman" panose="02020603050405020304" pitchFamily="18" charset="0"/>
                <a:ea typeface="Calibri" panose="020F0502020204030204" pitchFamily="34" charset="0"/>
              </a:rPr>
              <a:t> </a:t>
            </a:r>
            <a:r>
              <a:rPr lang="en-US" sz="3600" b="1" dirty="0" err="1">
                <a:solidFill>
                  <a:srgbClr val="000000"/>
                </a:solidFill>
                <a:latin typeface="Times New Roman" panose="02020603050405020304" pitchFamily="18" charset="0"/>
                <a:ea typeface="Calibri" panose="020F0502020204030204" pitchFamily="34" charset="0"/>
              </a:rPr>
              <a:t>định</a:t>
            </a:r>
            <a:endParaRPr lang="en-US" sz="3600" dirty="0">
              <a:latin typeface="Times New Roman" panose="02020603050405020304" pitchFamily="18" charset="0"/>
              <a:ea typeface="Times New Roman" panose="02020603050405020304" pitchFamily="18" charset="0"/>
            </a:endParaRPr>
          </a:p>
          <a:p>
            <a:pPr algn="just">
              <a:lnSpc>
                <a:spcPct val="115000"/>
              </a:lnSpc>
              <a:tabLst>
                <a:tab pos="412115" algn="l"/>
              </a:tabLst>
            </a:pP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Xác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định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thể</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thơ</a:t>
            </a:r>
            <a:r>
              <a:rPr lang="en-US" sz="3600" b="1" i="1"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just">
              <a:lnSpc>
                <a:spcPct val="115000"/>
              </a:lnSpc>
              <a:tabLst>
                <a:tab pos="412115" algn="l"/>
              </a:tabLst>
            </a:pPr>
            <a:r>
              <a:rPr lang="vi-VN" sz="3600" b="1" i="1" dirty="0">
                <a:latin typeface="Times New Roman" panose="02020603050405020304" pitchFamily="18" charset="0"/>
                <a:ea typeface="Times New Roman" panose="02020603050405020304" pitchFamily="18" charset="0"/>
              </a:rPr>
              <a:t>+</a:t>
            </a:r>
            <a:r>
              <a:rPr lang="vi-VN"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Mỗi</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dòng</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thơ</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có</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mấy</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tiếng</a:t>
            </a:r>
            <a:r>
              <a:rPr lang="en-US" sz="3600" b="1" i="1" kern="100" dirty="0">
                <a:solidFill>
                  <a:srgbClr val="000000"/>
                </a:solidFill>
                <a:latin typeface="Times New Roman" panose="02020603050405020304" pitchFamily="18" charset="0"/>
                <a:ea typeface="SimSun" panose="02010600030101010101" pitchFamily="2" charset="-122"/>
              </a:rPr>
              <a:t>? </a:t>
            </a:r>
            <a:endParaRPr lang="en-US" sz="3600" dirty="0">
              <a:latin typeface="Times New Roman" panose="02020603050405020304" pitchFamily="18" charset="0"/>
              <a:ea typeface="Times New Roman" panose="02020603050405020304" pitchFamily="18" charset="0"/>
            </a:endParaRPr>
          </a:p>
          <a:p>
            <a:pPr algn="just">
              <a:lnSpc>
                <a:spcPct val="115000"/>
              </a:lnSpc>
              <a:tabLst>
                <a:tab pos="412115" algn="l"/>
              </a:tabLst>
            </a:pP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Số</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câu</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thơ</a:t>
            </a:r>
            <a:r>
              <a:rPr lang="en-US" sz="3600" b="1" i="1" kern="100" dirty="0">
                <a:solidFill>
                  <a:srgbClr val="000000"/>
                </a:solidFill>
                <a:latin typeface="Times New Roman" panose="02020603050405020304" pitchFamily="18" charset="0"/>
                <a:ea typeface="SimSun" panose="02010600030101010101" pitchFamily="2" charset="-122"/>
              </a:rPr>
              <a:t>?</a:t>
            </a:r>
            <a:endParaRPr lang="en-US" sz="3600" dirty="0">
              <a:latin typeface="Times New Roman" panose="02020603050405020304" pitchFamily="18" charset="0"/>
              <a:ea typeface="Times New Roman" panose="02020603050405020304" pitchFamily="18" charset="0"/>
            </a:endParaRPr>
          </a:p>
          <a:p>
            <a:pPr algn="just">
              <a:lnSpc>
                <a:spcPct val="115000"/>
              </a:lnSpc>
              <a:tabLst>
                <a:tab pos="412115" algn="l"/>
              </a:tabLst>
            </a:pP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Bài</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thơ</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được</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gieo</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vần</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nào</a:t>
            </a:r>
            <a:r>
              <a:rPr lang="en-US" sz="3600" b="1" i="1" kern="100" dirty="0">
                <a:solidFill>
                  <a:srgbClr val="000000"/>
                </a:solidFill>
                <a:latin typeface="Times New Roman" panose="02020603050405020304" pitchFamily="18" charset="0"/>
                <a:ea typeface="SimSun" panose="02010600030101010101" pitchFamily="2" charset="-122"/>
              </a:rPr>
              <a:t>? </a:t>
            </a:r>
            <a:endParaRPr lang="en-US" sz="3600" dirty="0">
              <a:latin typeface="Times New Roman" panose="02020603050405020304" pitchFamily="18" charset="0"/>
              <a:ea typeface="Times New Roman" panose="02020603050405020304" pitchFamily="18" charset="0"/>
            </a:endParaRPr>
          </a:p>
          <a:p>
            <a:pPr algn="just">
              <a:lnSpc>
                <a:spcPct val="115000"/>
              </a:lnSpc>
              <a:tabLst>
                <a:tab pos="412115" algn="l"/>
              </a:tabLst>
            </a:pP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Nhịp</a:t>
            </a:r>
            <a:r>
              <a:rPr lang="en-US" sz="3600" b="1" i="1" kern="100" dirty="0">
                <a:solidFill>
                  <a:srgbClr val="000000"/>
                </a:solidFill>
                <a:latin typeface="Times New Roman" panose="02020603050405020304" pitchFamily="18" charset="0"/>
                <a:ea typeface="SimSun" panose="02010600030101010101" pitchFamily="2" charset="-122"/>
              </a:rPr>
              <a:t> </a:t>
            </a:r>
            <a:r>
              <a:rPr lang="en-US" sz="3600" b="1" i="1" kern="100" dirty="0" err="1">
                <a:solidFill>
                  <a:srgbClr val="000000"/>
                </a:solidFill>
                <a:latin typeface="Times New Roman" panose="02020603050405020304" pitchFamily="18" charset="0"/>
                <a:ea typeface="SimSun" panose="02010600030101010101" pitchFamily="2" charset="-122"/>
              </a:rPr>
              <a:t>thơ</a:t>
            </a:r>
            <a:r>
              <a:rPr lang="en-US" sz="3600" b="1" i="1" kern="100" dirty="0">
                <a:solidFill>
                  <a:srgbClr val="000000"/>
                </a:solidFill>
                <a:latin typeface="Times New Roman" panose="02020603050405020304" pitchFamily="18" charset="0"/>
                <a:ea typeface="SimSun" panose="02010600030101010101" pitchFamily="2" charset="-122"/>
              </a:rPr>
              <a:t>? </a:t>
            </a:r>
            <a:endParaRPr lang="en-US" sz="3600" dirty="0">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53FC5619-9F5A-E05B-B494-D7760F2CC32D}"/>
              </a:ext>
            </a:extLst>
          </p:cNvPr>
          <p:cNvPicPr>
            <a:picLocks noChangeAspect="1"/>
          </p:cNvPicPr>
          <p:nvPr/>
        </p:nvPicPr>
        <p:blipFill>
          <a:blip r:embed="rId5"/>
          <a:stretch>
            <a:fillRect/>
          </a:stretch>
        </p:blipFill>
        <p:spPr>
          <a:xfrm>
            <a:off x="308563" y="200978"/>
            <a:ext cx="2877561" cy="1579001"/>
          </a:xfrm>
          <a:prstGeom prst="rect">
            <a:avLst/>
          </a:prstGeom>
        </p:spPr>
      </p:pic>
      <p:pic>
        <p:nvPicPr>
          <p:cNvPr id="11" name="Đồng hồ đếm ngược 3 phút có âm thanh">
            <a:hlinkClick r:id="" action="ppaction://media"/>
            <a:extLst>
              <a:ext uri="{FF2B5EF4-FFF2-40B4-BE49-F238E27FC236}">
                <a16:creationId xmlns:a16="http://schemas.microsoft.com/office/drawing/2014/main" id="{570A01B3-D6A4-6C76-0DCE-67ECCDD66EF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559617" y="200978"/>
            <a:ext cx="2356612" cy="1325564"/>
          </a:xfrm>
        </p:spPr>
      </p:pic>
    </p:spTree>
    <p:extLst>
      <p:ext uri="{BB962C8B-B14F-4D97-AF65-F5344CB8AC3E}">
        <p14:creationId xmlns:p14="http://schemas.microsoft.com/office/powerpoint/2010/main" val="57353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D5668F-9420-F991-E107-017EA69BD379}"/>
              </a:ext>
            </a:extLst>
          </p:cNvPr>
          <p:cNvPicPr>
            <a:picLocks noChangeAspect="1"/>
          </p:cNvPicPr>
          <p:nvPr/>
        </p:nvPicPr>
        <p:blipFill>
          <a:blip r:embed="rId2"/>
          <a:stretch>
            <a:fillRect/>
          </a:stretch>
        </p:blipFill>
        <p:spPr>
          <a:xfrm>
            <a:off x="-55418" y="0"/>
            <a:ext cx="12247417" cy="6858000"/>
          </a:xfrm>
          <a:prstGeom prst="rect">
            <a:avLst/>
          </a:prstGeom>
        </p:spPr>
      </p:pic>
      <p:graphicFrame>
        <p:nvGraphicFramePr>
          <p:cNvPr id="4" name="Table 3">
            <a:extLst>
              <a:ext uri="{FF2B5EF4-FFF2-40B4-BE49-F238E27FC236}">
                <a16:creationId xmlns:a16="http://schemas.microsoft.com/office/drawing/2014/main" id="{D1D7873B-1AA6-CA08-0D16-34B83F8EE3A6}"/>
              </a:ext>
            </a:extLst>
          </p:cNvPr>
          <p:cNvGraphicFramePr>
            <a:graphicFrameLocks noGrp="1"/>
          </p:cNvGraphicFramePr>
          <p:nvPr>
            <p:extLst>
              <p:ext uri="{D42A27DB-BD31-4B8C-83A1-F6EECF244321}">
                <p14:modId xmlns:p14="http://schemas.microsoft.com/office/powerpoint/2010/main" val="2709030386"/>
              </p:ext>
            </p:extLst>
          </p:nvPr>
        </p:nvGraphicFramePr>
        <p:xfrm>
          <a:off x="152401" y="969928"/>
          <a:ext cx="3068782" cy="5562600"/>
        </p:xfrm>
        <a:graphic>
          <a:graphicData uri="http://schemas.openxmlformats.org/drawingml/2006/table">
            <a:tbl>
              <a:tblPr/>
              <a:tblGrid>
                <a:gridCol w="3068782">
                  <a:extLst>
                    <a:ext uri="{9D8B030D-6E8A-4147-A177-3AD203B41FA5}">
                      <a16:colId xmlns:a16="http://schemas.microsoft.com/office/drawing/2014/main" val="2126662181"/>
                    </a:ext>
                  </a:extLst>
                </a:gridCol>
              </a:tblGrid>
              <a:tr h="4351338">
                <a:tc>
                  <a:txBody>
                    <a:bodyPr/>
                    <a:lstStyle/>
                    <a:p>
                      <a:pPr algn="l">
                        <a:spcBef>
                          <a:spcPts val="1200"/>
                        </a:spcBef>
                        <a:spcAft>
                          <a:spcPts val="600"/>
                        </a:spcAft>
                      </a:pPr>
                      <a:r>
                        <a:rPr lang="vi-VN" sz="2000" dirty="0">
                          <a:solidFill>
                            <a:srgbClr val="000000"/>
                          </a:solidFill>
                          <a:effectLst/>
                          <a:latin typeface="+mj-lt"/>
                        </a:rPr>
                        <a:t>Anh đội viên thức dậy</a:t>
                      </a:r>
                      <a:br>
                        <a:rPr lang="vi-VN" sz="2000" dirty="0">
                          <a:solidFill>
                            <a:srgbClr val="000000"/>
                          </a:solidFill>
                          <a:effectLst/>
                          <a:latin typeface="+mj-lt"/>
                        </a:rPr>
                      </a:br>
                      <a:r>
                        <a:rPr lang="vi-VN" sz="2000" dirty="0">
                          <a:solidFill>
                            <a:srgbClr val="000000"/>
                          </a:solidFill>
                          <a:effectLst/>
                          <a:latin typeface="+mj-lt"/>
                        </a:rPr>
                        <a:t>Thấy trời khuya lắm rồi</a:t>
                      </a:r>
                      <a:br>
                        <a:rPr lang="vi-VN" sz="2000" dirty="0">
                          <a:solidFill>
                            <a:srgbClr val="000000"/>
                          </a:solidFill>
                          <a:effectLst/>
                          <a:latin typeface="+mj-lt"/>
                        </a:rPr>
                      </a:br>
                      <a:r>
                        <a:rPr lang="vi-VN" sz="2000" dirty="0">
                          <a:solidFill>
                            <a:srgbClr val="000000"/>
                          </a:solidFill>
                          <a:effectLst/>
                          <a:latin typeface="+mj-lt"/>
                        </a:rPr>
                        <a:t>Mà sao Bác vẫn ngồi</a:t>
                      </a:r>
                      <a:br>
                        <a:rPr lang="vi-VN" sz="2000" dirty="0">
                          <a:solidFill>
                            <a:srgbClr val="000000"/>
                          </a:solidFill>
                          <a:effectLst/>
                          <a:latin typeface="+mj-lt"/>
                        </a:rPr>
                      </a:br>
                      <a:r>
                        <a:rPr lang="vi-VN" sz="2000" dirty="0">
                          <a:solidFill>
                            <a:srgbClr val="000000"/>
                          </a:solidFill>
                          <a:effectLst/>
                          <a:latin typeface="+mj-lt"/>
                        </a:rPr>
                        <a:t>Đêm nay Bác không ngủ.</a:t>
                      </a:r>
                    </a:p>
                    <a:p>
                      <a:pPr algn="l">
                        <a:spcBef>
                          <a:spcPts val="1200"/>
                        </a:spcBef>
                        <a:spcAft>
                          <a:spcPts val="600"/>
                        </a:spcAft>
                      </a:pPr>
                      <a:r>
                        <a:rPr lang="vi-VN" sz="2000" dirty="0">
                          <a:solidFill>
                            <a:srgbClr val="000000"/>
                          </a:solidFill>
                          <a:effectLst/>
                          <a:latin typeface="+mj-lt"/>
                        </a:rPr>
                        <a:t>Lặng yên như bếp lửa</a:t>
                      </a:r>
                      <a:br>
                        <a:rPr lang="vi-VN" sz="2000" dirty="0">
                          <a:solidFill>
                            <a:srgbClr val="000000"/>
                          </a:solidFill>
                          <a:effectLst/>
                          <a:latin typeface="+mj-lt"/>
                        </a:rPr>
                      </a:br>
                      <a:r>
                        <a:rPr lang="vi-VN" sz="2000" dirty="0">
                          <a:solidFill>
                            <a:srgbClr val="000000"/>
                          </a:solidFill>
                          <a:effectLst/>
                          <a:latin typeface="+mj-lt"/>
                        </a:rPr>
                        <a:t>Vẻ mặt Bác trầm ngâm</a:t>
                      </a:r>
                      <a:br>
                        <a:rPr lang="vi-VN" sz="2000" dirty="0">
                          <a:solidFill>
                            <a:srgbClr val="000000"/>
                          </a:solidFill>
                          <a:effectLst/>
                          <a:latin typeface="+mj-lt"/>
                        </a:rPr>
                      </a:br>
                      <a:r>
                        <a:rPr lang="vi-VN" sz="2000" dirty="0">
                          <a:solidFill>
                            <a:srgbClr val="000000"/>
                          </a:solidFill>
                          <a:effectLst/>
                          <a:latin typeface="+mj-lt"/>
                        </a:rPr>
                        <a:t>Ngoài trời mưa lâm thâm</a:t>
                      </a:r>
                      <a:br>
                        <a:rPr lang="vi-VN" sz="2000" dirty="0">
                          <a:solidFill>
                            <a:srgbClr val="000000"/>
                          </a:solidFill>
                          <a:effectLst/>
                          <a:latin typeface="+mj-lt"/>
                        </a:rPr>
                      </a:br>
                      <a:r>
                        <a:rPr lang="vi-VN" sz="2000" dirty="0">
                          <a:solidFill>
                            <a:srgbClr val="000000"/>
                          </a:solidFill>
                          <a:effectLst/>
                          <a:latin typeface="+mj-lt"/>
                        </a:rPr>
                        <a:t>Mái lều tranh xơ xác.</a:t>
                      </a:r>
                    </a:p>
                    <a:p>
                      <a:pPr algn="l">
                        <a:spcBef>
                          <a:spcPts val="1200"/>
                        </a:spcBef>
                        <a:spcAft>
                          <a:spcPts val="600"/>
                        </a:spcAft>
                      </a:pPr>
                      <a:r>
                        <a:rPr lang="vi-VN" sz="2000" dirty="0">
                          <a:solidFill>
                            <a:srgbClr val="000000"/>
                          </a:solidFill>
                          <a:effectLst/>
                          <a:latin typeface="+mj-lt"/>
                        </a:rPr>
                        <a:t>Anh đội viên nhìn Bác</a:t>
                      </a:r>
                      <a:br>
                        <a:rPr lang="vi-VN" sz="2000" dirty="0">
                          <a:solidFill>
                            <a:srgbClr val="000000"/>
                          </a:solidFill>
                          <a:effectLst/>
                          <a:latin typeface="+mj-lt"/>
                        </a:rPr>
                      </a:br>
                      <a:r>
                        <a:rPr lang="vi-VN" sz="2000" dirty="0">
                          <a:solidFill>
                            <a:srgbClr val="000000"/>
                          </a:solidFill>
                          <a:effectLst/>
                          <a:latin typeface="+mj-lt"/>
                        </a:rPr>
                        <a:t>Càng nhìn lại càng thương</a:t>
                      </a:r>
                      <a:br>
                        <a:rPr lang="vi-VN" sz="2000" dirty="0">
                          <a:solidFill>
                            <a:srgbClr val="000000"/>
                          </a:solidFill>
                          <a:effectLst/>
                          <a:latin typeface="+mj-lt"/>
                        </a:rPr>
                      </a:br>
                      <a:r>
                        <a:rPr lang="vi-VN" sz="2000" dirty="0">
                          <a:solidFill>
                            <a:srgbClr val="000000"/>
                          </a:solidFill>
                          <a:effectLst/>
                          <a:latin typeface="+mj-lt"/>
                        </a:rPr>
                        <a:t>Người Cha mái tóc bạc</a:t>
                      </a:r>
                      <a:br>
                        <a:rPr lang="vi-VN" sz="2000" dirty="0">
                          <a:solidFill>
                            <a:srgbClr val="000000"/>
                          </a:solidFill>
                          <a:effectLst/>
                          <a:latin typeface="+mj-lt"/>
                        </a:rPr>
                      </a:br>
                      <a:r>
                        <a:rPr lang="vi-VN" sz="2000" dirty="0">
                          <a:solidFill>
                            <a:srgbClr val="000000"/>
                          </a:solidFill>
                          <a:effectLst/>
                          <a:latin typeface="+mj-lt"/>
                        </a:rPr>
                        <a:t>Đốt lửa cho anh nằm.</a:t>
                      </a:r>
                    </a:p>
                    <a:p>
                      <a:pPr algn="l">
                        <a:spcBef>
                          <a:spcPts val="1200"/>
                        </a:spcBef>
                        <a:spcAft>
                          <a:spcPts val="600"/>
                        </a:spcAft>
                      </a:pPr>
                      <a:r>
                        <a:rPr lang="vi-VN" sz="2000" dirty="0">
                          <a:solidFill>
                            <a:srgbClr val="000000"/>
                          </a:solidFill>
                          <a:effectLst/>
                          <a:latin typeface="+mj-lt"/>
                        </a:rPr>
                        <a:t>Rồi bác đi dém chǎn</a:t>
                      </a:r>
                      <a:br>
                        <a:rPr lang="vi-VN" sz="2000" dirty="0">
                          <a:solidFill>
                            <a:srgbClr val="000000"/>
                          </a:solidFill>
                          <a:effectLst/>
                          <a:latin typeface="+mj-lt"/>
                        </a:rPr>
                      </a:br>
                      <a:r>
                        <a:rPr lang="vi-VN" sz="2000" dirty="0">
                          <a:solidFill>
                            <a:srgbClr val="000000"/>
                          </a:solidFill>
                          <a:effectLst/>
                          <a:latin typeface="+mj-lt"/>
                        </a:rPr>
                        <a:t>Từng người từng người một</a:t>
                      </a:r>
                      <a:br>
                        <a:rPr lang="vi-VN" sz="2000" dirty="0">
                          <a:solidFill>
                            <a:srgbClr val="000000"/>
                          </a:solidFill>
                          <a:effectLst/>
                          <a:latin typeface="+mj-lt"/>
                        </a:rPr>
                      </a:br>
                      <a:r>
                        <a:rPr lang="vi-VN" sz="2000" dirty="0">
                          <a:solidFill>
                            <a:srgbClr val="000000"/>
                          </a:solidFill>
                          <a:effectLst/>
                          <a:latin typeface="+mj-lt"/>
                        </a:rPr>
                        <a:t>Sợ cháu mình giật thột</a:t>
                      </a:r>
                      <a:br>
                        <a:rPr lang="vi-VN" sz="2000" dirty="0">
                          <a:solidFill>
                            <a:srgbClr val="000000"/>
                          </a:solidFill>
                          <a:effectLst/>
                          <a:latin typeface="+mj-lt"/>
                        </a:rPr>
                      </a:br>
                      <a:r>
                        <a:rPr lang="vi-VN" sz="2000" dirty="0">
                          <a:solidFill>
                            <a:srgbClr val="000000"/>
                          </a:solidFill>
                          <a:effectLst/>
                          <a:latin typeface="+mj-lt"/>
                        </a:rPr>
                        <a:t>Bác nhón chân nhẹ nhàng.</a:t>
                      </a:r>
                      <a:endParaRPr lang="en-US" sz="2000" dirty="0">
                        <a:solidFill>
                          <a:srgbClr val="000000"/>
                        </a:solidFill>
                        <a:effectLst/>
                        <a:latin typeface="+mj-lt"/>
                      </a:endParaRPr>
                    </a:p>
                  </a:txBody>
                  <a:tcPr marL="0" marR="0" marT="0" marB="0" anchor="ctr">
                    <a:lnL>
                      <a:noFill/>
                    </a:lnL>
                    <a:lnR>
                      <a:noFill/>
                    </a:lnR>
                    <a:lnT>
                      <a:noFill/>
                    </a:lnT>
                    <a:lnB>
                      <a:noFill/>
                    </a:lnB>
                    <a:noFill/>
                  </a:tcPr>
                </a:tc>
                <a:extLst>
                  <a:ext uri="{0D108BD9-81ED-4DB2-BD59-A6C34878D82A}">
                    <a16:rowId xmlns:a16="http://schemas.microsoft.com/office/drawing/2014/main" val="559824583"/>
                  </a:ext>
                </a:extLst>
              </a:tr>
            </a:tbl>
          </a:graphicData>
        </a:graphic>
      </p:graphicFrame>
      <p:sp>
        <p:nvSpPr>
          <p:cNvPr id="7" name="TextBox 6">
            <a:extLst>
              <a:ext uri="{FF2B5EF4-FFF2-40B4-BE49-F238E27FC236}">
                <a16:creationId xmlns:a16="http://schemas.microsoft.com/office/drawing/2014/main" id="{BCB149D6-8CE0-2F64-ED0F-088529887725}"/>
              </a:ext>
            </a:extLst>
          </p:cNvPr>
          <p:cNvSpPr txBox="1"/>
          <p:nvPr/>
        </p:nvSpPr>
        <p:spPr>
          <a:xfrm>
            <a:off x="3089565" y="844141"/>
            <a:ext cx="3068782" cy="570925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Anh đội viên mơ màng</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Như nằm trong giấc mộng</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Bóng Bác cao lồng lộng</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Â'm hơn ngọn lửa hồng.</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Thổn thức cả nổi lòng</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Thầm thì anh hỏi nhỏ:</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Bác ơi! Bác chưa ngủ?</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Bác có lạnh lắm không?</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Chú cứ việc ngủ ngon</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Ngày mai đi đánh giặc!</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Vâng lời anh nhắm mắt</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Nhưng bụng vẫn bồn chồn.</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Không biết nói gì hơn</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Anh nằm lo Bác ốm</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Lòng anh cứ bề bộn</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Vì Bác vẫn thức hoài.</a:t>
            </a:r>
          </a:p>
        </p:txBody>
      </p:sp>
      <p:sp>
        <p:nvSpPr>
          <p:cNvPr id="9" name="TextBox 8">
            <a:extLst>
              <a:ext uri="{FF2B5EF4-FFF2-40B4-BE49-F238E27FC236}">
                <a16:creationId xmlns:a16="http://schemas.microsoft.com/office/drawing/2014/main" id="{7660ED37-DE3F-D321-7AAC-F30F127D293C}"/>
              </a:ext>
            </a:extLst>
          </p:cNvPr>
          <p:cNvSpPr txBox="1"/>
          <p:nvPr/>
        </p:nvSpPr>
        <p:spPr>
          <a:xfrm>
            <a:off x="6096001" y="898573"/>
            <a:ext cx="3068782" cy="570925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Chiến dịch hãy còn dài</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Rừng lắm dốc lắm ụ</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Đêm nay Bác không ngủ</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Lấy sức đâu mà đi.</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Lần thứ ba thức dậy</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Anh hốt hoảng giật mình</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Bác vẫn ngồi đinh ninh</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Chòm râu im phǎng phắc.</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Anh vội vàng nằng nặc:</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Mời Bác ngủ Bác ơi!</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Trời sắp sáng mất rồi</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Bác ơi: Mời Bác ngủ</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Chú cứ việc ngủ ngon</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Ngày mai đi đánh giặc</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Bác thức thì mặc Bác</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Bác ngủ không an lòng</a:t>
            </a:r>
          </a:p>
        </p:txBody>
      </p:sp>
      <p:sp>
        <p:nvSpPr>
          <p:cNvPr id="11" name="TextBox 10">
            <a:extLst>
              <a:ext uri="{FF2B5EF4-FFF2-40B4-BE49-F238E27FC236}">
                <a16:creationId xmlns:a16="http://schemas.microsoft.com/office/drawing/2014/main" id="{3957E5A4-5A53-6569-27B7-A7AEA1FA3036}"/>
              </a:ext>
            </a:extLst>
          </p:cNvPr>
          <p:cNvSpPr txBox="1"/>
          <p:nvPr/>
        </p:nvSpPr>
        <p:spPr>
          <a:xfrm>
            <a:off x="9033165" y="896601"/>
            <a:ext cx="3283528" cy="570925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Bác thương đoàn dân công</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Đêm nay ngủ ngoài rừng</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Rải lá cây làm chiếu</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Manh áo phủ làm chǎn...</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Trời thì mưa lâm thâm</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Làm sao cho khỏi ướt</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Càng thương càng nóng ruột</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Mong trời sáng mau mau.</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Anh đội viên nhìn Bác</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Bác nhìn ngọn lửa hồng</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Lòng vui sướng mênh mông</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Anh thức luôn cùng Bác.</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Đêm nay Bác ngồi đó</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Đêm nay Bác không ngủ</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Vì một lẽ thường tình</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Bác là Hồ Chí Minh.</a:t>
            </a:r>
          </a:p>
        </p:txBody>
      </p:sp>
      <p:sp>
        <p:nvSpPr>
          <p:cNvPr id="12" name="TextBox 11">
            <a:extLst>
              <a:ext uri="{FF2B5EF4-FFF2-40B4-BE49-F238E27FC236}">
                <a16:creationId xmlns:a16="http://schemas.microsoft.com/office/drawing/2014/main" id="{AEAFC58B-E23A-C5C2-DD4B-7CE5CD44E144}"/>
              </a:ext>
            </a:extLst>
          </p:cNvPr>
          <p:cNvSpPr txBox="1"/>
          <p:nvPr/>
        </p:nvSpPr>
        <p:spPr>
          <a:xfrm>
            <a:off x="3054929" y="105325"/>
            <a:ext cx="7620000" cy="461665"/>
          </a:xfrm>
          <a:prstGeom prst="rect">
            <a:avLst/>
          </a:prstGeom>
          <a:noFill/>
        </p:spPr>
        <p:txBody>
          <a:bodyPr wrap="square" rtlCol="0">
            <a:spAutoFit/>
          </a:bodyPr>
          <a:lstStyle/>
          <a:p>
            <a:r>
              <a:rPr lang="en-US" sz="2400" b="1" dirty="0">
                <a:solidFill>
                  <a:srgbClr val="0000CC"/>
                </a:solidFill>
                <a:latin typeface="Times New Roman" panose="02020603050405020304" pitchFamily="18" charset="0"/>
                <a:cs typeface="Times New Roman" panose="02020603050405020304" pitchFamily="18" charset="0"/>
              </a:rPr>
              <a:t>ĐÊM NAY BÁC KHÔNG NGỦ - MINH HUỆ -</a:t>
            </a:r>
          </a:p>
        </p:txBody>
      </p:sp>
    </p:spTree>
    <p:extLst>
      <p:ext uri="{BB962C8B-B14F-4D97-AF65-F5344CB8AC3E}">
        <p14:creationId xmlns:p14="http://schemas.microsoft.com/office/powerpoint/2010/main" val="4394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090228-CD1B-A0E9-E311-76A8B17E7D09}"/>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2F8F60E0-A1D1-8762-3BB8-FA2E27BEEFD4}"/>
              </a:ext>
            </a:extLst>
          </p:cNvPr>
          <p:cNvSpPr txBox="1"/>
          <p:nvPr/>
        </p:nvSpPr>
        <p:spPr>
          <a:xfrm>
            <a:off x="-204202" y="1602808"/>
            <a:ext cx="4876800" cy="3724096"/>
          </a:xfrm>
          <a:prstGeom prst="rect">
            <a:avLst/>
          </a:prstGeom>
          <a:noFill/>
        </p:spPr>
        <p:txBody>
          <a:bodyPr wrap="square">
            <a:spAutoFit/>
          </a:bodyPr>
          <a:lstStyle/>
          <a:p>
            <a:pPr marL="833755">
              <a:spcBef>
                <a:spcPts val="1200"/>
              </a:spcBef>
              <a:spcAft>
                <a:spcPts val="600"/>
              </a:spcAft>
            </a:pPr>
            <a:r>
              <a:rPr lang="en-US" sz="2400" i="1" kern="100" dirty="0">
                <a:solidFill>
                  <a:srgbClr val="000000"/>
                </a:solidFill>
                <a:effectLst/>
                <a:latin typeface="Times New Roman" panose="02020603050405020304" pitchFamily="18" charset="0"/>
                <a:ea typeface="Calibri" panose="020F0502020204030204" pitchFamily="34" charset="0"/>
              </a:rPr>
              <a:t>Anh </a:t>
            </a:r>
            <a:r>
              <a:rPr lang="en-US" sz="2400" i="1" kern="100" dirty="0" err="1">
                <a:solidFill>
                  <a:srgbClr val="000000"/>
                </a:solidFill>
                <a:effectLst/>
                <a:latin typeface="Times New Roman" panose="02020603050405020304" pitchFamily="18" charset="0"/>
                <a:ea typeface="Calibri" panose="020F0502020204030204" pitchFamily="34" charset="0"/>
              </a:rPr>
              <a:t>đội</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viên</a:t>
            </a:r>
            <a:r>
              <a:rPr lang="en-US" sz="2400" i="1" kern="100" dirty="0">
                <a:solidFill>
                  <a:srgbClr val="000000"/>
                </a:solidFill>
                <a:effectLst/>
                <a:latin typeface="Times New Roman" panose="02020603050405020304" pitchFamily="18" charset="0"/>
                <a:ea typeface="Calibri" panose="020F0502020204030204" pitchFamily="34" charset="0"/>
              </a:rPr>
              <a:t> / </a:t>
            </a:r>
            <a:r>
              <a:rPr lang="en-US" sz="2400" i="1" kern="100" dirty="0" err="1">
                <a:solidFill>
                  <a:srgbClr val="000000"/>
                </a:solidFill>
                <a:effectLst/>
                <a:latin typeface="Times New Roman" panose="02020603050405020304" pitchFamily="18" charset="0"/>
                <a:ea typeface="Calibri" panose="020F0502020204030204" pitchFamily="34" charset="0"/>
              </a:rPr>
              <a:t>thức</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dậy</a:t>
            </a:r>
            <a:br>
              <a:rPr lang="en-US" sz="2400" i="1" kern="100" dirty="0">
                <a:solidFill>
                  <a:srgbClr val="000000"/>
                </a:solidFill>
                <a:effectLst/>
                <a:latin typeface="Times New Roman" panose="02020603050405020304" pitchFamily="18" charset="0"/>
                <a:ea typeface="Calibri" panose="020F0502020204030204" pitchFamily="34" charset="0"/>
              </a:rPr>
            </a:br>
            <a:r>
              <a:rPr lang="en-US" sz="2400" i="1" kern="100" dirty="0" err="1">
                <a:solidFill>
                  <a:srgbClr val="000000"/>
                </a:solidFill>
                <a:effectLst/>
                <a:latin typeface="Times New Roman" panose="02020603050405020304" pitchFamily="18" charset="0"/>
                <a:ea typeface="Calibri" panose="020F0502020204030204" pitchFamily="34" charset="0"/>
              </a:rPr>
              <a:t>Thấy</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trời</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khuya</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lắm</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b="1" i="1" kern="100" dirty="0" err="1">
                <a:solidFill>
                  <a:srgbClr val="FF0000"/>
                </a:solidFill>
                <a:effectLst/>
                <a:latin typeface="Times New Roman" panose="02020603050405020304" pitchFamily="18" charset="0"/>
                <a:ea typeface="Calibri" panose="020F0502020204030204" pitchFamily="34" charset="0"/>
              </a:rPr>
              <a:t>rồi</a:t>
            </a:r>
            <a:br>
              <a:rPr lang="en-US" sz="2400" b="1" i="1" kern="100" dirty="0">
                <a:solidFill>
                  <a:srgbClr val="000000"/>
                </a:solidFill>
                <a:effectLst/>
                <a:latin typeface="Times New Roman" panose="02020603050405020304" pitchFamily="18" charset="0"/>
                <a:ea typeface="Calibri" panose="020F0502020204030204" pitchFamily="34" charset="0"/>
              </a:rPr>
            </a:br>
            <a:r>
              <a:rPr lang="en-US" sz="2400" i="1" kern="100" dirty="0" err="1">
                <a:solidFill>
                  <a:srgbClr val="000000"/>
                </a:solidFill>
                <a:effectLst/>
                <a:latin typeface="Times New Roman" panose="02020603050405020304" pitchFamily="18" charset="0"/>
                <a:ea typeface="Calibri" panose="020F0502020204030204" pitchFamily="34" charset="0"/>
              </a:rPr>
              <a:t>Mà</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sao</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Bác</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vẫn</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b="1" i="1" kern="100" dirty="0" err="1">
                <a:solidFill>
                  <a:srgbClr val="FF0000"/>
                </a:solidFill>
                <a:effectLst/>
                <a:latin typeface="Times New Roman" panose="02020603050405020304" pitchFamily="18" charset="0"/>
                <a:ea typeface="Calibri" panose="020F0502020204030204" pitchFamily="34" charset="0"/>
              </a:rPr>
              <a:t>ngồi</a:t>
            </a:r>
            <a:br>
              <a:rPr lang="en-US" sz="2400" b="1" i="1" kern="100" dirty="0">
                <a:solidFill>
                  <a:srgbClr val="FF0000"/>
                </a:solidFill>
                <a:effectLst/>
                <a:latin typeface="Times New Roman" panose="02020603050405020304" pitchFamily="18" charset="0"/>
                <a:ea typeface="Calibri" panose="020F0502020204030204" pitchFamily="34" charset="0"/>
              </a:rPr>
            </a:br>
            <a:r>
              <a:rPr lang="en-US" sz="2400" i="1" kern="100" dirty="0" err="1">
                <a:solidFill>
                  <a:srgbClr val="000000"/>
                </a:solidFill>
                <a:effectLst/>
                <a:latin typeface="Times New Roman" panose="02020603050405020304" pitchFamily="18" charset="0"/>
                <a:ea typeface="Calibri" panose="020F0502020204030204" pitchFamily="34" charset="0"/>
              </a:rPr>
              <a:t>Đêm</a:t>
            </a:r>
            <a:r>
              <a:rPr lang="en-US" sz="2400" i="1" kern="100" dirty="0">
                <a:solidFill>
                  <a:srgbClr val="000000"/>
                </a:solidFill>
                <a:effectLst/>
                <a:latin typeface="Times New Roman" panose="02020603050405020304" pitchFamily="18" charset="0"/>
                <a:ea typeface="Calibri" panose="020F0502020204030204" pitchFamily="34" charset="0"/>
              </a:rPr>
              <a:t> nay </a:t>
            </a:r>
            <a:r>
              <a:rPr lang="en-US" sz="2400" i="1" kern="100" dirty="0" err="1">
                <a:solidFill>
                  <a:srgbClr val="000000"/>
                </a:solidFill>
                <a:effectLst/>
                <a:latin typeface="Times New Roman" panose="02020603050405020304" pitchFamily="18" charset="0"/>
                <a:ea typeface="Calibri" panose="020F0502020204030204" pitchFamily="34" charset="0"/>
              </a:rPr>
              <a:t>Bác</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không</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b="1" i="1" kern="100" dirty="0" err="1">
                <a:solidFill>
                  <a:srgbClr val="0000CC"/>
                </a:solidFill>
                <a:effectLst/>
                <a:latin typeface="Times New Roman" panose="02020603050405020304" pitchFamily="18" charset="0"/>
                <a:ea typeface="Calibri" panose="020F0502020204030204" pitchFamily="34" charset="0"/>
              </a:rPr>
              <a:t>ngủ</a:t>
            </a:r>
            <a:r>
              <a:rPr lang="en-US" sz="2400" i="1" kern="1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a:p>
            <a:pPr marL="833755">
              <a:spcBef>
                <a:spcPts val="1200"/>
              </a:spcBef>
              <a:spcAft>
                <a:spcPts val="600"/>
              </a:spcAft>
            </a:pPr>
            <a:r>
              <a:rPr lang="en-US" sz="2400" i="1" kern="100" dirty="0" err="1">
                <a:solidFill>
                  <a:srgbClr val="000000"/>
                </a:solidFill>
                <a:effectLst/>
                <a:latin typeface="Times New Roman" panose="02020603050405020304" pitchFamily="18" charset="0"/>
                <a:ea typeface="Calibri" panose="020F0502020204030204" pitchFamily="34" charset="0"/>
              </a:rPr>
              <a:t>Lặng</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yên</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bên</a:t>
            </a:r>
            <a:r>
              <a:rPr lang="en-US" sz="2400" i="1" kern="100" dirty="0">
                <a:solidFill>
                  <a:srgbClr val="000000"/>
                </a:solidFill>
                <a:effectLst/>
                <a:latin typeface="Times New Roman" panose="02020603050405020304" pitchFamily="18" charset="0"/>
                <a:ea typeface="Calibri" panose="020F0502020204030204" pitchFamily="34" charset="0"/>
              </a:rPr>
              <a:t> / </a:t>
            </a:r>
            <a:r>
              <a:rPr lang="en-US" sz="2400" i="1" kern="100" dirty="0" err="1">
                <a:solidFill>
                  <a:srgbClr val="000000"/>
                </a:solidFill>
                <a:effectLst/>
                <a:latin typeface="Times New Roman" panose="02020603050405020304" pitchFamily="18" charset="0"/>
                <a:ea typeface="Calibri" panose="020F0502020204030204" pitchFamily="34" charset="0"/>
              </a:rPr>
              <a:t>bếp</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b="1" i="1" kern="100" dirty="0" err="1">
                <a:solidFill>
                  <a:srgbClr val="0000CC"/>
                </a:solidFill>
                <a:effectLst/>
                <a:latin typeface="Times New Roman" panose="02020603050405020304" pitchFamily="18" charset="0"/>
                <a:ea typeface="Calibri" panose="020F0502020204030204" pitchFamily="34" charset="0"/>
              </a:rPr>
              <a:t>lửa</a:t>
            </a:r>
            <a:br>
              <a:rPr lang="en-US" sz="2400" i="1" kern="100" dirty="0">
                <a:solidFill>
                  <a:srgbClr val="000000"/>
                </a:solidFill>
                <a:effectLst/>
                <a:latin typeface="Times New Roman" panose="02020603050405020304" pitchFamily="18" charset="0"/>
                <a:ea typeface="Calibri" panose="020F0502020204030204" pitchFamily="34" charset="0"/>
              </a:rPr>
            </a:br>
            <a:r>
              <a:rPr lang="en-US" sz="2400" i="1" kern="100" dirty="0" err="1">
                <a:solidFill>
                  <a:srgbClr val="000000"/>
                </a:solidFill>
                <a:effectLst/>
                <a:latin typeface="Times New Roman" panose="02020603050405020304" pitchFamily="18" charset="0"/>
                <a:ea typeface="Calibri" panose="020F0502020204030204" pitchFamily="34" charset="0"/>
              </a:rPr>
              <a:t>Vẻ</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mặt</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Bác</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trầm</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b="1" i="1" kern="100" dirty="0" err="1">
                <a:solidFill>
                  <a:srgbClr val="00B050"/>
                </a:solidFill>
                <a:effectLst/>
                <a:latin typeface="Times New Roman" panose="02020603050405020304" pitchFamily="18" charset="0"/>
                <a:ea typeface="Calibri" panose="020F0502020204030204" pitchFamily="34" charset="0"/>
              </a:rPr>
              <a:t>ngâm</a:t>
            </a:r>
            <a:br>
              <a:rPr lang="en-US" sz="2400" b="1" i="1" kern="100" dirty="0">
                <a:solidFill>
                  <a:srgbClr val="00B050"/>
                </a:solidFill>
                <a:effectLst/>
                <a:latin typeface="Times New Roman" panose="02020603050405020304" pitchFamily="18" charset="0"/>
                <a:ea typeface="Calibri" panose="020F0502020204030204" pitchFamily="34" charset="0"/>
              </a:rPr>
            </a:br>
            <a:r>
              <a:rPr lang="en-US" sz="2400" i="1" kern="100" dirty="0" err="1">
                <a:solidFill>
                  <a:srgbClr val="000000"/>
                </a:solidFill>
                <a:effectLst/>
                <a:latin typeface="Times New Roman" panose="02020603050405020304" pitchFamily="18" charset="0"/>
                <a:ea typeface="Calibri" panose="020F0502020204030204" pitchFamily="34" charset="0"/>
              </a:rPr>
              <a:t>Ngoài</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trời</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mưa</a:t>
            </a:r>
            <a:r>
              <a:rPr lang="en-US" sz="2400" i="1" kern="100" dirty="0">
                <a:solidFill>
                  <a:srgbClr val="000000"/>
                </a:solidFill>
                <a:effectLst/>
                <a:latin typeface="Times New Roman" panose="02020603050405020304" pitchFamily="18" charset="0"/>
                <a:ea typeface="Calibri" panose="020F0502020204030204" pitchFamily="34" charset="0"/>
              </a:rPr>
              <a:t> / </a:t>
            </a:r>
            <a:r>
              <a:rPr lang="en-US" sz="2400" i="1" kern="100" dirty="0" err="1">
                <a:solidFill>
                  <a:srgbClr val="000000"/>
                </a:solidFill>
                <a:effectLst/>
                <a:latin typeface="Times New Roman" panose="02020603050405020304" pitchFamily="18" charset="0"/>
                <a:ea typeface="Calibri" panose="020F0502020204030204" pitchFamily="34" charset="0"/>
              </a:rPr>
              <a:t>lâm</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b="1" i="1" kern="100" dirty="0" err="1">
                <a:solidFill>
                  <a:srgbClr val="00B050"/>
                </a:solidFill>
                <a:effectLst/>
                <a:latin typeface="Times New Roman" panose="02020603050405020304" pitchFamily="18" charset="0"/>
                <a:ea typeface="Calibri" panose="020F0502020204030204" pitchFamily="34" charset="0"/>
              </a:rPr>
              <a:t>thâm</a:t>
            </a:r>
            <a:br>
              <a:rPr lang="en-US" sz="2400" b="1" i="1" kern="100" dirty="0">
                <a:solidFill>
                  <a:srgbClr val="00B050"/>
                </a:solidFill>
                <a:effectLst/>
                <a:latin typeface="Times New Roman" panose="02020603050405020304" pitchFamily="18" charset="0"/>
                <a:ea typeface="Calibri" panose="020F0502020204030204" pitchFamily="34" charset="0"/>
              </a:rPr>
            </a:br>
            <a:r>
              <a:rPr lang="en-US" sz="2400" i="1" kern="100" dirty="0" err="1">
                <a:solidFill>
                  <a:srgbClr val="000000"/>
                </a:solidFill>
                <a:effectLst/>
                <a:latin typeface="Times New Roman" panose="02020603050405020304" pitchFamily="18" charset="0"/>
                <a:ea typeface="Calibri" panose="020F0502020204030204" pitchFamily="34" charset="0"/>
              </a:rPr>
              <a:t>Mái</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lều</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tranh</a:t>
            </a:r>
            <a:r>
              <a:rPr lang="en-US" sz="2400" i="1" kern="100" dirty="0">
                <a:solidFill>
                  <a:srgbClr val="000000"/>
                </a:solidFill>
                <a:effectLst/>
                <a:latin typeface="Times New Roman" panose="02020603050405020304" pitchFamily="18" charset="0"/>
                <a:ea typeface="Calibri" panose="020F0502020204030204" pitchFamily="34" charset="0"/>
              </a:rPr>
              <a:t> / </a:t>
            </a:r>
            <a:r>
              <a:rPr lang="en-US" sz="2400" i="1" kern="100" dirty="0" err="1">
                <a:solidFill>
                  <a:srgbClr val="000000"/>
                </a:solidFill>
                <a:effectLst/>
                <a:latin typeface="Times New Roman" panose="02020603050405020304" pitchFamily="18" charset="0"/>
                <a:ea typeface="Calibri" panose="020F0502020204030204" pitchFamily="34" charset="0"/>
              </a:rPr>
              <a:t>xơ</a:t>
            </a:r>
            <a:r>
              <a:rPr lang="en-US" sz="2400" i="1" kern="100" dirty="0">
                <a:solidFill>
                  <a:srgbClr val="000000"/>
                </a:solidFill>
                <a:effectLst/>
                <a:latin typeface="Times New Roman" panose="02020603050405020304" pitchFamily="18" charset="0"/>
                <a:ea typeface="Calibri" panose="020F0502020204030204" pitchFamily="34" charset="0"/>
              </a:rPr>
              <a:t> </a:t>
            </a:r>
            <a:r>
              <a:rPr lang="en-US" sz="2400" i="1" kern="100" dirty="0" err="1">
                <a:solidFill>
                  <a:srgbClr val="000000"/>
                </a:solidFill>
                <a:effectLst/>
                <a:latin typeface="Times New Roman" panose="02020603050405020304" pitchFamily="18" charset="0"/>
                <a:ea typeface="Calibri" panose="020F0502020204030204" pitchFamily="34" charset="0"/>
              </a:rPr>
              <a:t>xác</a:t>
            </a:r>
            <a:r>
              <a:rPr lang="en-US" sz="2400" i="1" kern="1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a:p>
            <a:pPr algn="just">
              <a:tabLst>
                <a:tab pos="412115" algn="l"/>
              </a:tabLst>
            </a:pPr>
            <a:endParaRPr lang="en-US" sz="24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5F0D05C8-C8D7-1C9F-43FD-23BB8CAC4610}"/>
              </a:ext>
            </a:extLst>
          </p:cNvPr>
          <p:cNvSpPr txBox="1"/>
          <p:nvPr/>
        </p:nvSpPr>
        <p:spPr>
          <a:xfrm>
            <a:off x="980390" y="383562"/>
            <a:ext cx="83575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Nhóm</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1: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Bài</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thơ</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Đêm</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nay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Bác</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không</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ngủ</a:t>
            </a: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F14CC20C-572C-0E07-F628-BD4E6E14394A}"/>
              </a:ext>
            </a:extLst>
          </p:cNvPr>
          <p:cNvSpPr txBox="1"/>
          <p:nvPr/>
        </p:nvSpPr>
        <p:spPr>
          <a:xfrm>
            <a:off x="5160818" y="1733766"/>
            <a:ext cx="6192982"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rPr>
              <a:t>Thể</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rPr>
              <a:t>thơ</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rPr>
              <a:t>: </a:t>
            </a:r>
            <a:endParaRPr lang="en-US" b="1" dirty="0">
              <a:solidFill>
                <a:srgbClr val="0000CC"/>
              </a:solidFill>
            </a:endParaRPr>
          </a:p>
        </p:txBody>
      </p:sp>
      <p:sp>
        <p:nvSpPr>
          <p:cNvPr id="13" name="TextBox 12">
            <a:extLst>
              <a:ext uri="{FF2B5EF4-FFF2-40B4-BE49-F238E27FC236}">
                <a16:creationId xmlns:a16="http://schemas.microsoft.com/office/drawing/2014/main" id="{75A894C4-CEB1-CE22-00B3-D2009A617073}"/>
              </a:ext>
            </a:extLst>
          </p:cNvPr>
          <p:cNvSpPr txBox="1"/>
          <p:nvPr/>
        </p:nvSpPr>
        <p:spPr>
          <a:xfrm>
            <a:off x="7045036" y="1733766"/>
            <a:ext cx="2029691"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12115"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1FC3324B-F000-E90E-5264-648C28E3A656}"/>
              </a:ext>
            </a:extLst>
          </p:cNvPr>
          <p:cNvSpPr txBox="1"/>
          <p:nvPr/>
        </p:nvSpPr>
        <p:spPr>
          <a:xfrm>
            <a:off x="5160818" y="2570006"/>
            <a:ext cx="51054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12115" algn="l"/>
              </a:tabLst>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a:t>
            </a:r>
            <a:r>
              <a:rPr kumimoji="0" lang="vi-VN"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Mỗi</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dòng</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thơ</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có</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tiếng</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6D0C6559-9276-10AB-0D52-22B5C959CCB8}"/>
              </a:ext>
            </a:extLst>
          </p:cNvPr>
          <p:cNvSpPr txBox="1"/>
          <p:nvPr/>
        </p:nvSpPr>
        <p:spPr>
          <a:xfrm>
            <a:off x="8229600" y="2416590"/>
            <a:ext cx="810491" cy="646331"/>
          </a:xfrm>
          <a:prstGeom prst="rect">
            <a:avLst/>
          </a:prstGeom>
          <a:noFill/>
        </p:spPr>
        <p:txBody>
          <a:bodyPr wrap="square">
            <a:spAutoFit/>
          </a:bodyPr>
          <a:lstStyle/>
          <a:p>
            <a:r>
              <a:rPr kumimoji="0" lang="en-US" sz="3600" b="0"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5 </a:t>
            </a:r>
            <a:endParaRPr lang="en-US" sz="2400" dirty="0">
              <a:solidFill>
                <a:srgbClr val="0000CC"/>
              </a:solidFill>
            </a:endParaRPr>
          </a:p>
        </p:txBody>
      </p:sp>
      <p:sp>
        <p:nvSpPr>
          <p:cNvPr id="18" name="TextBox 17">
            <a:extLst>
              <a:ext uri="{FF2B5EF4-FFF2-40B4-BE49-F238E27FC236}">
                <a16:creationId xmlns:a16="http://schemas.microsoft.com/office/drawing/2014/main" id="{0F75165B-1EB8-61E4-84B8-82821780174E}"/>
              </a:ext>
            </a:extLst>
          </p:cNvPr>
          <p:cNvSpPr txBox="1"/>
          <p:nvPr/>
        </p:nvSpPr>
        <p:spPr>
          <a:xfrm>
            <a:off x="5160818" y="3406246"/>
            <a:ext cx="223389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12115" algn="l"/>
              </a:tabLst>
              <a:defRPr/>
            </a:pP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Số</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câu</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thơ</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AB280BF8-ED19-C824-AF51-171EDB400C3C}"/>
              </a:ext>
            </a:extLst>
          </p:cNvPr>
          <p:cNvSpPr txBox="1"/>
          <p:nvPr/>
        </p:nvSpPr>
        <p:spPr>
          <a:xfrm>
            <a:off x="7311587" y="3406246"/>
            <a:ext cx="4506340" cy="954107"/>
          </a:xfrm>
          <a:prstGeom prst="rect">
            <a:avLst/>
          </a:prstGeom>
          <a:noFill/>
        </p:spPr>
        <p:txBody>
          <a:bodyPr wrap="square">
            <a:spAutoFit/>
          </a:bodyPr>
          <a:lstStyle/>
          <a:p>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52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 13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khổ</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thơ</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-&gt;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số</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hạn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định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lang="en-US" dirty="0"/>
          </a:p>
        </p:txBody>
      </p:sp>
      <p:sp>
        <p:nvSpPr>
          <p:cNvPr id="20" name="TextBox 19">
            <a:extLst>
              <a:ext uri="{FF2B5EF4-FFF2-40B4-BE49-F238E27FC236}">
                <a16:creationId xmlns:a16="http://schemas.microsoft.com/office/drawing/2014/main" id="{DBED0726-5AEA-2CFC-7F8C-B01C72835347}"/>
              </a:ext>
            </a:extLst>
          </p:cNvPr>
          <p:cNvSpPr txBox="1"/>
          <p:nvPr/>
        </p:nvSpPr>
        <p:spPr>
          <a:xfrm>
            <a:off x="5160818" y="4367482"/>
            <a:ext cx="2001982" cy="523220"/>
          </a:xfrm>
          <a:prstGeom prst="rect">
            <a:avLst/>
          </a:prstGeom>
          <a:noFill/>
        </p:spPr>
        <p:txBody>
          <a:bodyPr wrap="square">
            <a:spAutoFit/>
          </a:bodyPr>
          <a:lstStyle/>
          <a:p>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r>
              <a:rPr lang="en-US" sz="2800" b="1" kern="100" dirty="0">
                <a:solidFill>
                  <a:srgbClr val="0000CC"/>
                </a:solidFill>
                <a:latin typeface="Times New Roman" panose="02020603050405020304" pitchFamily="18" charset="0"/>
                <a:ea typeface="SimSun" panose="02010600030101010101" pitchFamily="2" charset="-122"/>
              </a:rPr>
              <a:t>G</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rPr>
              <a:t>ieo</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rPr>
              <a:t>vần</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endParaRPr lang="en-US" b="1" dirty="0">
              <a:solidFill>
                <a:srgbClr val="0000CC"/>
              </a:solidFill>
            </a:endParaRPr>
          </a:p>
        </p:txBody>
      </p:sp>
      <p:sp>
        <p:nvSpPr>
          <p:cNvPr id="22" name="TextBox 21">
            <a:extLst>
              <a:ext uri="{FF2B5EF4-FFF2-40B4-BE49-F238E27FC236}">
                <a16:creationId xmlns:a16="http://schemas.microsoft.com/office/drawing/2014/main" id="{4B92132C-37AE-C014-68E2-267BF7B9211B}"/>
              </a:ext>
            </a:extLst>
          </p:cNvPr>
          <p:cNvSpPr txBox="1"/>
          <p:nvPr/>
        </p:nvSpPr>
        <p:spPr>
          <a:xfrm>
            <a:off x="7216412" y="4343602"/>
            <a:ext cx="1858315" cy="523220"/>
          </a:xfrm>
          <a:prstGeom prst="rect">
            <a:avLst/>
          </a:prstGeom>
          <a:noFill/>
        </p:spPr>
        <p:txBody>
          <a:bodyPr wrap="square">
            <a:spAutoFit/>
          </a:bodyPr>
          <a:lstStyle/>
          <a:p>
            <a:r>
              <a:rPr lang="en-US" sz="2800" kern="100" dirty="0" err="1">
                <a:solidFill>
                  <a:srgbClr val="000000"/>
                </a:solidFill>
                <a:latin typeface="Times New Roman" panose="02020603050405020304" pitchFamily="18" charset="0"/>
                <a:ea typeface="SimSun" panose="02010600030101010101" pitchFamily="2" charset="-122"/>
              </a:rPr>
              <a:t>Vần</a:t>
            </a:r>
            <a:r>
              <a:rPr lang="en-US" sz="2800" kern="100" dirty="0">
                <a:solidFill>
                  <a:srgbClr val="000000"/>
                </a:solidFill>
                <a:latin typeface="Times New Roman" panose="02020603050405020304" pitchFamily="18" charset="0"/>
                <a:ea typeface="SimSun" panose="02010600030101010101" pitchFamily="2" charset="-122"/>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chân</a:t>
            </a:r>
            <a:endParaRPr lang="en-US" dirty="0"/>
          </a:p>
        </p:txBody>
      </p:sp>
      <p:sp>
        <p:nvSpPr>
          <p:cNvPr id="24" name="TextBox 23">
            <a:extLst>
              <a:ext uri="{FF2B5EF4-FFF2-40B4-BE49-F238E27FC236}">
                <a16:creationId xmlns:a16="http://schemas.microsoft.com/office/drawing/2014/main" id="{6A483651-54B0-F049-0494-38DCE7F48B1F}"/>
              </a:ext>
            </a:extLst>
          </p:cNvPr>
          <p:cNvSpPr txBox="1"/>
          <p:nvPr/>
        </p:nvSpPr>
        <p:spPr>
          <a:xfrm>
            <a:off x="5160818" y="5196252"/>
            <a:ext cx="2055594" cy="523220"/>
          </a:xfrm>
          <a:prstGeom prst="rect">
            <a:avLst/>
          </a:prstGeom>
          <a:noFill/>
        </p:spPr>
        <p:txBody>
          <a:bodyPr wrap="square">
            <a:spAutoFit/>
          </a:bodyPr>
          <a:lstStyle/>
          <a:p>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rPr>
              <a:t>Nhịp</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rPr>
              <a:t>thơ</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endParaRPr lang="en-US" b="1" dirty="0">
              <a:solidFill>
                <a:srgbClr val="0000CC"/>
              </a:solidFill>
            </a:endParaRPr>
          </a:p>
        </p:txBody>
      </p:sp>
      <p:sp>
        <p:nvSpPr>
          <p:cNvPr id="28" name="TextBox 27">
            <a:extLst>
              <a:ext uri="{FF2B5EF4-FFF2-40B4-BE49-F238E27FC236}">
                <a16:creationId xmlns:a16="http://schemas.microsoft.com/office/drawing/2014/main" id="{BEB12B32-ED95-139D-F4AD-942C40B580A7}"/>
              </a:ext>
            </a:extLst>
          </p:cNvPr>
          <p:cNvSpPr txBox="1"/>
          <p:nvPr/>
        </p:nvSpPr>
        <p:spPr>
          <a:xfrm>
            <a:off x="7265806" y="5190951"/>
            <a:ext cx="300041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12115" algn="l"/>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3/2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hoặc</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2/3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5D7E22D-9E0A-BC28-67AA-71BAF335B50E}"/>
              </a:ext>
            </a:extLst>
          </p:cNvPr>
          <p:cNvSpPr txBox="1"/>
          <p:nvPr/>
        </p:nvSpPr>
        <p:spPr>
          <a:xfrm>
            <a:off x="626994" y="1637070"/>
            <a:ext cx="3865343" cy="3277820"/>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Anh đội viên thức dậy</a:t>
            </a:r>
            <a:b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Thấy trời khuya lắm rồi</a:t>
            </a:r>
            <a:b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Mà sao Bác vẫn ngồi</a:t>
            </a:r>
            <a:b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Đêm nay Bác không ngủ.</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Lặng yên như bếp lửa</a:t>
            </a:r>
            <a:b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Vẻ mặt Bác trầm ngâm</a:t>
            </a:r>
            <a:b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Ngoài trời mưa lâm thâm</a:t>
            </a:r>
            <a:b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Mái lều tranh xơ xác.</a:t>
            </a:r>
          </a:p>
        </p:txBody>
      </p:sp>
    </p:spTree>
    <p:extLst>
      <p:ext uri="{BB962C8B-B14F-4D97-AF65-F5344CB8AC3E}">
        <p14:creationId xmlns:p14="http://schemas.microsoft.com/office/powerpoint/2010/main" val="316328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8" grpId="0"/>
      <p:bldP spid="13" grpId="0"/>
      <p:bldP spid="15" grpId="0"/>
      <p:bldP spid="16" grpId="0"/>
      <p:bldP spid="18" grpId="0"/>
      <p:bldP spid="19" grpId="0"/>
      <p:bldP spid="20" grpId="0"/>
      <p:bldP spid="22" grpId="0"/>
      <p:bldP spid="24" grpId="0"/>
      <p:bldP spid="28" grpId="0"/>
      <p:bldP spid="30" grpId="0"/>
      <p:bldP spid="3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98C521-B9DC-BB88-68EC-27B28ABFCA8F}"/>
              </a:ext>
            </a:extLst>
          </p:cNvPr>
          <p:cNvPicPr>
            <a:picLocks noChangeAspect="1"/>
          </p:cNvPicPr>
          <p:nvPr/>
        </p:nvPicPr>
        <p:blipFill>
          <a:blip r:embed="rId2"/>
          <a:stretch>
            <a:fillRect/>
          </a:stretch>
        </p:blipFill>
        <p:spPr>
          <a:xfrm>
            <a:off x="-218135" y="-195947"/>
            <a:ext cx="12534826" cy="7433772"/>
          </a:xfrm>
          <a:prstGeom prst="rect">
            <a:avLst/>
          </a:prstGeom>
        </p:spPr>
      </p:pic>
      <p:sp>
        <p:nvSpPr>
          <p:cNvPr id="5" name="TextBox 4">
            <a:extLst>
              <a:ext uri="{FF2B5EF4-FFF2-40B4-BE49-F238E27FC236}">
                <a16:creationId xmlns:a16="http://schemas.microsoft.com/office/drawing/2014/main" id="{C3BD8EE2-D463-79CE-98B0-FC5FCCC8C8CB}"/>
              </a:ext>
            </a:extLst>
          </p:cNvPr>
          <p:cNvSpPr txBox="1"/>
          <p:nvPr/>
        </p:nvSpPr>
        <p:spPr>
          <a:xfrm>
            <a:off x="251362" y="176618"/>
            <a:ext cx="3172691" cy="6771084"/>
          </a:xfrm>
          <a:prstGeom prst="rect">
            <a:avLst/>
          </a:prstGeom>
          <a:noFill/>
        </p:spPr>
        <p:txBody>
          <a:bodyPr wrap="square">
            <a:spAutoFit/>
          </a:bodyPr>
          <a:lstStyle/>
          <a:p>
            <a:r>
              <a:rPr lang="vi-VN" sz="2300" b="0" i="0" dirty="0">
                <a:solidFill>
                  <a:srgbClr val="0000CC"/>
                </a:solidFill>
                <a:effectLst/>
                <a:latin typeface="+mj-lt"/>
              </a:rPr>
              <a:t>Ngày Huế đổ máu</a:t>
            </a:r>
            <a:br>
              <a:rPr lang="vi-VN" sz="2300" dirty="0">
                <a:solidFill>
                  <a:srgbClr val="0000CC"/>
                </a:solidFill>
                <a:latin typeface="+mj-lt"/>
              </a:rPr>
            </a:br>
            <a:r>
              <a:rPr lang="vi-VN" sz="2300" b="0" i="0" dirty="0">
                <a:solidFill>
                  <a:srgbClr val="0000CC"/>
                </a:solidFill>
                <a:effectLst/>
                <a:latin typeface="+mj-lt"/>
              </a:rPr>
              <a:t>Chú Hà Nội về</a:t>
            </a:r>
            <a:br>
              <a:rPr lang="vi-VN" sz="2300" dirty="0">
                <a:solidFill>
                  <a:srgbClr val="0000CC"/>
                </a:solidFill>
                <a:latin typeface="+mj-lt"/>
              </a:rPr>
            </a:br>
            <a:r>
              <a:rPr lang="vi-VN" sz="2300" b="0" i="0" dirty="0">
                <a:solidFill>
                  <a:srgbClr val="0000CC"/>
                </a:solidFill>
                <a:effectLst/>
                <a:latin typeface="+mj-lt"/>
              </a:rPr>
              <a:t>Tình cờ chú cháu</a:t>
            </a:r>
            <a:br>
              <a:rPr lang="vi-VN" sz="2300" dirty="0">
                <a:solidFill>
                  <a:srgbClr val="0000CC"/>
                </a:solidFill>
                <a:latin typeface="+mj-lt"/>
              </a:rPr>
            </a:br>
            <a:r>
              <a:rPr lang="vi-VN" sz="2300" b="0" i="0" dirty="0">
                <a:solidFill>
                  <a:srgbClr val="0000CC"/>
                </a:solidFill>
                <a:effectLst/>
                <a:latin typeface="+mj-lt"/>
              </a:rPr>
              <a:t>Gặp nhau Hàng Bè.</a:t>
            </a:r>
            <a:br>
              <a:rPr lang="vi-VN" sz="2300" dirty="0">
                <a:solidFill>
                  <a:srgbClr val="0000CC"/>
                </a:solidFill>
                <a:latin typeface="+mj-lt"/>
              </a:rPr>
            </a:br>
            <a:br>
              <a:rPr lang="vi-VN" sz="2300" dirty="0">
                <a:solidFill>
                  <a:srgbClr val="0000CC"/>
                </a:solidFill>
                <a:latin typeface="+mj-lt"/>
              </a:rPr>
            </a:br>
            <a:r>
              <a:rPr lang="vi-VN" sz="2300" b="0" i="0" dirty="0">
                <a:solidFill>
                  <a:srgbClr val="0000CC"/>
                </a:solidFill>
                <a:effectLst/>
                <a:latin typeface="+mj-lt"/>
              </a:rPr>
              <a:t>Chú bé loắt choắt</a:t>
            </a:r>
            <a:br>
              <a:rPr lang="vi-VN" sz="2300" dirty="0">
                <a:solidFill>
                  <a:srgbClr val="0000CC"/>
                </a:solidFill>
                <a:latin typeface="+mj-lt"/>
              </a:rPr>
            </a:br>
            <a:r>
              <a:rPr lang="vi-VN" sz="2300" b="0" i="0" dirty="0">
                <a:solidFill>
                  <a:srgbClr val="0000CC"/>
                </a:solidFill>
                <a:effectLst/>
                <a:latin typeface="+mj-lt"/>
              </a:rPr>
              <a:t>Cái xắc xinh xinh</a:t>
            </a:r>
            <a:br>
              <a:rPr lang="vi-VN" sz="2300" dirty="0">
                <a:solidFill>
                  <a:srgbClr val="0000CC"/>
                </a:solidFill>
                <a:latin typeface="+mj-lt"/>
              </a:rPr>
            </a:br>
            <a:r>
              <a:rPr lang="vi-VN" sz="2300" b="0" i="0" dirty="0">
                <a:solidFill>
                  <a:srgbClr val="0000CC"/>
                </a:solidFill>
                <a:effectLst/>
                <a:latin typeface="+mj-lt"/>
              </a:rPr>
              <a:t>Cái chân thoăn thoắt</a:t>
            </a:r>
            <a:br>
              <a:rPr lang="vi-VN" sz="2300" dirty="0">
                <a:solidFill>
                  <a:srgbClr val="0000CC"/>
                </a:solidFill>
                <a:latin typeface="+mj-lt"/>
              </a:rPr>
            </a:br>
            <a:r>
              <a:rPr lang="vi-VN" sz="2300" b="0" i="0" dirty="0">
                <a:solidFill>
                  <a:srgbClr val="0000CC"/>
                </a:solidFill>
                <a:effectLst/>
                <a:latin typeface="+mj-lt"/>
              </a:rPr>
              <a:t>Cái đầu nghênh nghênh</a:t>
            </a:r>
            <a:br>
              <a:rPr lang="vi-VN" sz="2300" dirty="0">
                <a:solidFill>
                  <a:srgbClr val="0000CC"/>
                </a:solidFill>
                <a:latin typeface="+mj-lt"/>
              </a:rPr>
            </a:br>
            <a:br>
              <a:rPr lang="vi-VN" sz="2300" dirty="0">
                <a:solidFill>
                  <a:srgbClr val="0000CC"/>
                </a:solidFill>
                <a:latin typeface="+mj-lt"/>
              </a:rPr>
            </a:br>
            <a:r>
              <a:rPr lang="vi-VN" sz="2300" b="0" i="0" dirty="0">
                <a:solidFill>
                  <a:srgbClr val="0000CC"/>
                </a:solidFill>
                <a:effectLst/>
                <a:latin typeface="+mj-lt"/>
              </a:rPr>
              <a:t>Ca-lô đội lệch</a:t>
            </a:r>
            <a:br>
              <a:rPr lang="vi-VN" sz="2300" dirty="0">
                <a:solidFill>
                  <a:srgbClr val="0000CC"/>
                </a:solidFill>
                <a:latin typeface="+mj-lt"/>
              </a:rPr>
            </a:br>
            <a:r>
              <a:rPr lang="vi-VN" sz="2300" b="0" i="0" dirty="0">
                <a:solidFill>
                  <a:srgbClr val="0000CC"/>
                </a:solidFill>
                <a:effectLst/>
                <a:latin typeface="+mj-lt"/>
              </a:rPr>
              <a:t>Mồm huýt sáo vang</a:t>
            </a:r>
            <a:br>
              <a:rPr lang="vi-VN" sz="2300" dirty="0">
                <a:solidFill>
                  <a:srgbClr val="0000CC"/>
                </a:solidFill>
                <a:latin typeface="+mj-lt"/>
              </a:rPr>
            </a:br>
            <a:r>
              <a:rPr lang="vi-VN" sz="2300" b="0" i="0" dirty="0">
                <a:solidFill>
                  <a:srgbClr val="0000CC"/>
                </a:solidFill>
                <a:effectLst/>
                <a:latin typeface="+mj-lt"/>
              </a:rPr>
              <a:t>Như con chim chích</a:t>
            </a:r>
            <a:br>
              <a:rPr lang="vi-VN" sz="2300" dirty="0">
                <a:solidFill>
                  <a:srgbClr val="0000CC"/>
                </a:solidFill>
                <a:latin typeface="+mj-lt"/>
              </a:rPr>
            </a:br>
            <a:r>
              <a:rPr lang="vi-VN" sz="2300" b="0" i="0" dirty="0">
                <a:solidFill>
                  <a:srgbClr val="0000CC"/>
                </a:solidFill>
                <a:effectLst/>
                <a:latin typeface="+mj-lt"/>
              </a:rPr>
              <a:t>Nhảy trên đường vàng...</a:t>
            </a:r>
            <a:endParaRPr lang="en-US" sz="2300" b="0" i="0" dirty="0">
              <a:solidFill>
                <a:srgbClr val="0000CC"/>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a:t>
            </a:r>
            <a:r>
              <a:rPr lang="vi-VN" sz="2300" dirty="0">
                <a:solidFill>
                  <a:srgbClr val="0000CC"/>
                </a:solidFill>
                <a:latin typeface="+mj-lt"/>
              </a:rPr>
              <a:t>“Cháu đi liên lạc</a:t>
            </a:r>
            <a:br>
              <a:rPr lang="vi-VN" sz="2300" dirty="0">
                <a:solidFill>
                  <a:srgbClr val="0000CC"/>
                </a:solidFill>
                <a:latin typeface="+mj-lt"/>
              </a:rPr>
            </a:br>
            <a:r>
              <a:rPr lang="vi-VN" sz="2300" dirty="0">
                <a:solidFill>
                  <a:srgbClr val="0000CC"/>
                </a:solidFill>
                <a:latin typeface="+mj-lt"/>
              </a:rPr>
              <a:t>Vui lắm chú à</a:t>
            </a:r>
            <a:endParaRPr lang="en-US" sz="2300" dirty="0">
              <a:solidFill>
                <a:srgbClr val="0000CC"/>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300" dirty="0">
                <a:solidFill>
                  <a:srgbClr val="0000CC"/>
                </a:solidFill>
                <a:latin typeface="+mj-lt"/>
              </a:rPr>
              <a:t>Ở đồn Mang Cá</a:t>
            </a:r>
            <a:br>
              <a:rPr lang="vi-VN" sz="2300" dirty="0">
                <a:solidFill>
                  <a:srgbClr val="0000CC"/>
                </a:solidFill>
                <a:latin typeface="+mj-lt"/>
              </a:rPr>
            </a:br>
            <a:r>
              <a:rPr lang="vi-VN" sz="2300" dirty="0">
                <a:solidFill>
                  <a:srgbClr val="0000CC"/>
                </a:solidFill>
                <a:latin typeface="+mj-lt"/>
              </a:rPr>
              <a:t>Thích hơn ở nhà!”</a:t>
            </a:r>
            <a:endParaRPr lang="en-US" sz="2300" dirty="0">
              <a:solidFill>
                <a:srgbClr val="0000CC"/>
              </a:solidFill>
              <a:latin typeface="+mj-lt"/>
            </a:endParaRPr>
          </a:p>
        </p:txBody>
      </p:sp>
      <p:sp>
        <p:nvSpPr>
          <p:cNvPr id="7" name="TextBox 6">
            <a:extLst>
              <a:ext uri="{FF2B5EF4-FFF2-40B4-BE49-F238E27FC236}">
                <a16:creationId xmlns:a16="http://schemas.microsoft.com/office/drawing/2014/main" id="{5BFE4B03-4EDB-5AC0-379D-F6FCBDB960A0}"/>
              </a:ext>
            </a:extLst>
          </p:cNvPr>
          <p:cNvSpPr txBox="1"/>
          <p:nvPr/>
        </p:nvSpPr>
        <p:spPr>
          <a:xfrm>
            <a:off x="3424053" y="774517"/>
            <a:ext cx="3754581"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Cháu cười híp mí,</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Má đỏ bồ quân:</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 “Thôi, chào đồng chí!”</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Cháu đi xa dần...</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Cháu đi đường cháu</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Chú lên đường ra</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Đến nay tháng sáu</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Chợt nghe tin nhà.</a:t>
            </a:r>
            <a:endParaRPr kumimoji="0" lang="en-US"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Ra thế</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Lượm ơi!</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Một hôm nào đó</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Như bao hôm nào</a:t>
            </a:r>
            <a:endParaRPr kumimoji="0" lang="en-US" sz="2300" b="0" i="0" u="none" strike="noStrike" kern="1200" cap="none" spc="0" normalizeH="0" baseline="0" noProof="0" dirty="0">
              <a:ln>
                <a:noFill/>
              </a:ln>
              <a:solidFill>
                <a:srgbClr val="0000CC"/>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Chú đồng chí nhỏ</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Bỏ thư vào bao</a:t>
            </a:r>
            <a:br>
              <a:rPr kumimoji="0" lang="vi-VN" sz="23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endParaRPr kumimoji="0" lang="en-US" sz="2300" b="0" i="0" u="none" strike="noStrike" kern="1200" cap="none" spc="0" normalizeH="0" baseline="0" noProof="0" dirty="0">
              <a:ln>
                <a:noFill/>
              </a:ln>
              <a:solidFill>
                <a:srgbClr val="0000CC"/>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B97432A2-2C1F-0EEF-F511-96AF795C5FF4}"/>
              </a:ext>
            </a:extLst>
          </p:cNvPr>
          <p:cNvSpPr txBox="1"/>
          <p:nvPr/>
        </p:nvSpPr>
        <p:spPr>
          <a:xfrm>
            <a:off x="6514607" y="1130389"/>
            <a:ext cx="3325090" cy="51706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Vụt qua mặt trận</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Đạn bay vèo vèo</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Thư đề “Thượng khẩn”</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Sợ chi hiểm nghèo? </a:t>
            </a:r>
            <a:endParaRPr kumimoji="0" lang="en-US"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0000CC"/>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Đường quê vắng vẻ</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Lúa trổ đòng đòng</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Ca-lô chú bé</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Nhấp nhô trên đồng...</a:t>
            </a:r>
            <a:endParaRPr kumimoji="0" lang="en-US"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Bỗng loè chớp đỏ</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Thôi rồi, Lượm ơi!</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Chú đồng chí nhỏ</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Một dòng máu tươi!</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endParaRPr kumimoji="0" lang="en-US" sz="2200" b="0" i="0" u="none" strike="noStrike" kern="1200" cap="none" spc="0" normalizeH="0" baseline="0" noProof="0" dirty="0">
              <a:ln>
                <a:noFill/>
              </a:ln>
              <a:solidFill>
                <a:srgbClr val="0000CC"/>
              </a:solidFill>
              <a:effectLst/>
              <a:uLnTx/>
              <a:uFillTx/>
              <a:latin typeface="Calibri Light" panose="020F0302020204030204"/>
              <a:ea typeface="+mn-ea"/>
              <a:cs typeface="+mn-cs"/>
            </a:endParaRPr>
          </a:p>
        </p:txBody>
      </p:sp>
      <p:sp>
        <p:nvSpPr>
          <p:cNvPr id="11" name="TextBox 10">
            <a:extLst>
              <a:ext uri="{FF2B5EF4-FFF2-40B4-BE49-F238E27FC236}">
                <a16:creationId xmlns:a16="http://schemas.microsoft.com/office/drawing/2014/main" id="{387F0C98-95A5-DB4A-4650-E69E3AB7818C}"/>
              </a:ext>
            </a:extLst>
          </p:cNvPr>
          <p:cNvSpPr txBox="1"/>
          <p:nvPr/>
        </p:nvSpPr>
        <p:spPr>
          <a:xfrm>
            <a:off x="9274629" y="1130389"/>
            <a:ext cx="2923309" cy="51706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Cháu nằm trên lúa</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Tay nắm chặt bông</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Lúa thơm mùi sữa</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Hồn bay giữa đồng...</a:t>
            </a:r>
            <a:endParaRPr kumimoji="0" lang="en-US" sz="2200" b="0" i="0" u="none" strike="noStrike" kern="1200" cap="none" spc="0" normalizeH="0" baseline="0" noProof="0" dirty="0">
              <a:ln>
                <a:noFill/>
              </a:ln>
              <a:solidFill>
                <a:srgbClr val="0000CC"/>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Lượm ơi, còn không?</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endParaRPr kumimoji="0" lang="en-US" sz="2200" b="0" i="0" u="none" strike="noStrike" kern="1200" cap="none" spc="0" normalizeH="0" baseline="0" noProof="0" dirty="0">
              <a:ln>
                <a:noFill/>
              </a:ln>
              <a:solidFill>
                <a:srgbClr val="0000CC"/>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Chú bé loắt choắt</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Cái xắc xinh xinh</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Cái chân thoăn thoắt</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Cái đầu nghênh nghênh</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Ca-lô đội lệch</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Mồm huýt sáo vang</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Như con chim chích</a:t>
            </a:r>
            <a:b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2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Nhảy trên đường vàng...</a:t>
            </a:r>
            <a:endParaRPr kumimoji="0" lang="en-US" sz="2200" b="0" i="0" u="none" strike="noStrike" kern="1200" cap="none" spc="0" normalizeH="0" baseline="0" noProof="0" dirty="0">
              <a:ln>
                <a:noFill/>
              </a:ln>
              <a:solidFill>
                <a:srgbClr val="0000CC"/>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5746557A-EA4D-D7B8-BB15-890C0AB5BC57}"/>
              </a:ext>
            </a:extLst>
          </p:cNvPr>
          <p:cNvSpPr txBox="1"/>
          <p:nvPr/>
        </p:nvSpPr>
        <p:spPr>
          <a:xfrm>
            <a:off x="3918858" y="-12068"/>
            <a:ext cx="5355771"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LƯỢM – </a:t>
            </a:r>
            <a:r>
              <a:rPr lang="en-US" sz="4400" b="1" dirty="0" err="1">
                <a:solidFill>
                  <a:srgbClr val="0000CC"/>
                </a:solidFill>
                <a:latin typeface="Times New Roman" panose="02020603050405020304" pitchFamily="18" charset="0"/>
                <a:cs typeface="Times New Roman" panose="02020603050405020304" pitchFamily="18" charset="0"/>
              </a:rPr>
              <a:t>Tố</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Hữu</a:t>
            </a:r>
            <a:r>
              <a:rPr lang="en-US" sz="4400" b="1" dirty="0">
                <a:solidFill>
                  <a:srgbClr val="0000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53029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E0030E-EB62-68C0-6FAD-356732067804}"/>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9B0A61F5-716C-806A-7FF8-648F3B77456F}"/>
              </a:ext>
            </a:extLst>
          </p:cNvPr>
          <p:cNvSpPr txBox="1"/>
          <p:nvPr/>
        </p:nvSpPr>
        <p:spPr>
          <a:xfrm>
            <a:off x="-551583" y="1334409"/>
            <a:ext cx="5084617" cy="4512261"/>
          </a:xfrm>
          <a:prstGeom prst="rect">
            <a:avLst/>
          </a:prstGeom>
          <a:noFill/>
        </p:spPr>
        <p:txBody>
          <a:bodyPr wrap="square">
            <a:spAutoFit/>
          </a:bodyPr>
          <a:lstStyle/>
          <a:p>
            <a:pPr marL="1013460">
              <a:lnSpc>
                <a:spcPct val="115000"/>
              </a:lnSpc>
            </a:pPr>
            <a:r>
              <a:rPr lang="en-US" sz="2800" i="1" kern="100" dirty="0" err="1">
                <a:solidFill>
                  <a:srgbClr val="000000"/>
                </a:solidFill>
                <a:effectLst/>
                <a:latin typeface="Times New Roman" panose="02020603050405020304" pitchFamily="18" charset="0"/>
                <a:ea typeface="SimSun" panose="02010600030101010101" pitchFamily="2" charset="-122"/>
              </a:rPr>
              <a:t>Ngày</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Huế</a:t>
            </a:r>
            <a:r>
              <a:rPr lang="en-US" sz="2800" i="1" kern="100" dirty="0">
                <a:solidFill>
                  <a:srgbClr val="000000"/>
                </a:solidFill>
                <a:effectLst/>
                <a:latin typeface="Times New Roman" panose="02020603050405020304" pitchFamily="18" charset="0"/>
                <a:ea typeface="SimSun" panose="02010600030101010101" pitchFamily="2" charset="-122"/>
              </a:rPr>
              <a:t> / </a:t>
            </a:r>
            <a:r>
              <a:rPr lang="en-US" sz="2800" i="1" kern="100" dirty="0" err="1">
                <a:solidFill>
                  <a:srgbClr val="000000"/>
                </a:solidFill>
                <a:effectLst/>
                <a:latin typeface="Times New Roman" panose="02020603050405020304" pitchFamily="18" charset="0"/>
                <a:ea typeface="SimSun" panose="02010600030101010101" pitchFamily="2" charset="-122"/>
              </a:rPr>
              <a:t>đổ</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b="1" i="1" kern="100" dirty="0" err="1">
                <a:solidFill>
                  <a:srgbClr val="00B050"/>
                </a:solidFill>
                <a:effectLst/>
                <a:latin typeface="Times New Roman" panose="02020603050405020304" pitchFamily="18" charset="0"/>
                <a:ea typeface="SimSun" panose="02010600030101010101" pitchFamily="2" charset="-122"/>
              </a:rPr>
              <a:t>máu</a:t>
            </a:r>
            <a:br>
              <a:rPr lang="en-US" sz="2800" b="1" i="1" kern="100" dirty="0">
                <a:solidFill>
                  <a:srgbClr val="00B050"/>
                </a:solidFill>
                <a:effectLst/>
                <a:latin typeface="Times New Roman" panose="02020603050405020304" pitchFamily="18" charset="0"/>
                <a:ea typeface="SimSun" panose="02010600030101010101" pitchFamily="2" charset="-122"/>
              </a:rPr>
            </a:br>
            <a:r>
              <a:rPr lang="en-US" sz="2800" i="1" kern="100" dirty="0" err="1">
                <a:solidFill>
                  <a:srgbClr val="000000"/>
                </a:solidFill>
                <a:effectLst/>
                <a:latin typeface="Times New Roman" panose="02020603050405020304" pitchFamily="18" charset="0"/>
                <a:ea typeface="SimSun" panose="02010600030101010101" pitchFamily="2" charset="-122"/>
              </a:rPr>
              <a:t>Chú</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Hà</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Nội</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b="1" i="1" kern="100" dirty="0" err="1">
                <a:solidFill>
                  <a:srgbClr val="0000CC"/>
                </a:solidFill>
                <a:effectLst/>
                <a:latin typeface="Times New Roman" panose="02020603050405020304" pitchFamily="18" charset="0"/>
                <a:ea typeface="SimSun" panose="02010600030101010101" pitchFamily="2" charset="-122"/>
              </a:rPr>
              <a:t>về</a:t>
            </a:r>
            <a:br>
              <a:rPr lang="en-US" sz="2800" b="1" i="1" kern="100" dirty="0">
                <a:solidFill>
                  <a:srgbClr val="0000CC"/>
                </a:solidFill>
                <a:effectLst/>
                <a:latin typeface="Times New Roman" panose="02020603050405020304" pitchFamily="18" charset="0"/>
                <a:ea typeface="SimSun" panose="02010600030101010101" pitchFamily="2" charset="-122"/>
              </a:rPr>
            </a:br>
            <a:r>
              <a:rPr lang="en-US" sz="2800" i="1" kern="100" dirty="0" err="1">
                <a:solidFill>
                  <a:srgbClr val="000000"/>
                </a:solidFill>
                <a:effectLst/>
                <a:latin typeface="Times New Roman" panose="02020603050405020304" pitchFamily="18" charset="0"/>
                <a:ea typeface="SimSun" panose="02010600030101010101" pitchFamily="2" charset="-122"/>
              </a:rPr>
              <a:t>Tình</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cờ</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chú</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b="1" i="1" kern="100" dirty="0" err="1">
                <a:solidFill>
                  <a:srgbClr val="00B050"/>
                </a:solidFill>
                <a:effectLst/>
                <a:latin typeface="Times New Roman" panose="02020603050405020304" pitchFamily="18" charset="0"/>
                <a:ea typeface="SimSun" panose="02010600030101010101" pitchFamily="2" charset="-122"/>
              </a:rPr>
              <a:t>cháu</a:t>
            </a:r>
            <a:br>
              <a:rPr lang="en-US" sz="2800" i="1" kern="100" dirty="0">
                <a:solidFill>
                  <a:srgbClr val="000000"/>
                </a:solidFill>
                <a:effectLst/>
                <a:latin typeface="Times New Roman" panose="02020603050405020304" pitchFamily="18" charset="0"/>
                <a:ea typeface="SimSun" panose="02010600030101010101" pitchFamily="2" charset="-122"/>
              </a:rPr>
            </a:br>
            <a:r>
              <a:rPr lang="en-US" sz="2800" i="1" kern="100" dirty="0" err="1">
                <a:solidFill>
                  <a:srgbClr val="000000"/>
                </a:solidFill>
                <a:effectLst/>
                <a:latin typeface="Times New Roman" panose="02020603050405020304" pitchFamily="18" charset="0"/>
                <a:ea typeface="SimSun" panose="02010600030101010101" pitchFamily="2" charset="-122"/>
              </a:rPr>
              <a:t>Gặp</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nhau</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Hàng</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b="1" i="1" kern="100" dirty="0" err="1">
                <a:solidFill>
                  <a:srgbClr val="0000CC"/>
                </a:solidFill>
                <a:effectLst/>
                <a:latin typeface="Times New Roman" panose="02020603050405020304" pitchFamily="18" charset="0"/>
                <a:ea typeface="SimSun" panose="02010600030101010101" pitchFamily="2" charset="-122"/>
              </a:rPr>
              <a:t>Bè</a:t>
            </a:r>
            <a:r>
              <a:rPr lang="en-US" sz="2800" i="1" kern="100" dirty="0">
                <a:solidFill>
                  <a:srgbClr val="000000"/>
                </a:solidFill>
                <a:effectLst/>
                <a:latin typeface="Times New Roman" panose="02020603050405020304" pitchFamily="18" charset="0"/>
                <a:ea typeface="SimSun" panose="02010600030101010101" pitchFamily="2" charset="-122"/>
              </a:rPr>
              <a:t>.</a:t>
            </a:r>
            <a:br>
              <a:rPr lang="en-US" sz="2800" i="1" kern="100" dirty="0">
                <a:solidFill>
                  <a:srgbClr val="000000"/>
                </a:solidFill>
                <a:effectLst/>
                <a:latin typeface="Times New Roman" panose="02020603050405020304" pitchFamily="18" charset="0"/>
                <a:ea typeface="SimSun" panose="02010600030101010101" pitchFamily="2" charset="-122"/>
              </a:rPr>
            </a:br>
            <a:br>
              <a:rPr lang="en-US" sz="2800" i="1" kern="100" dirty="0">
                <a:solidFill>
                  <a:srgbClr val="000000"/>
                </a:solidFill>
                <a:effectLst/>
                <a:latin typeface="Times New Roman" panose="02020603050405020304" pitchFamily="18" charset="0"/>
                <a:ea typeface="SimSun" panose="02010600030101010101" pitchFamily="2" charset="-122"/>
              </a:rPr>
            </a:br>
            <a:r>
              <a:rPr lang="en-US" sz="2800" i="1" kern="100" dirty="0" err="1">
                <a:solidFill>
                  <a:srgbClr val="000000"/>
                </a:solidFill>
                <a:effectLst/>
                <a:latin typeface="Times New Roman" panose="02020603050405020304" pitchFamily="18" charset="0"/>
                <a:ea typeface="SimSun" panose="02010600030101010101" pitchFamily="2" charset="-122"/>
              </a:rPr>
              <a:t>Chú</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bé</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loắt</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b="1" i="1" kern="100" dirty="0" err="1">
                <a:solidFill>
                  <a:srgbClr val="FF0000"/>
                </a:solidFill>
                <a:effectLst/>
                <a:latin typeface="Times New Roman" panose="02020603050405020304" pitchFamily="18" charset="0"/>
                <a:ea typeface="SimSun" panose="02010600030101010101" pitchFamily="2" charset="-122"/>
              </a:rPr>
              <a:t>choắt</a:t>
            </a:r>
            <a:br>
              <a:rPr lang="en-US" sz="2800" b="1" i="1" kern="100" dirty="0">
                <a:solidFill>
                  <a:srgbClr val="FF0000"/>
                </a:solidFill>
                <a:effectLst/>
                <a:latin typeface="Times New Roman" panose="02020603050405020304" pitchFamily="18" charset="0"/>
                <a:ea typeface="SimSun" panose="02010600030101010101" pitchFamily="2" charset="-122"/>
              </a:rPr>
            </a:br>
            <a:r>
              <a:rPr lang="en-US" sz="2800" i="1" kern="100" dirty="0" err="1">
                <a:solidFill>
                  <a:srgbClr val="000000"/>
                </a:solidFill>
                <a:effectLst/>
                <a:latin typeface="Times New Roman" panose="02020603050405020304" pitchFamily="18" charset="0"/>
                <a:ea typeface="SimSun" panose="02010600030101010101" pitchFamily="2" charset="-122"/>
              </a:rPr>
              <a:t>Cái</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xắc</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xinh</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b="1" i="1" kern="100" dirty="0" err="1">
                <a:solidFill>
                  <a:srgbClr val="000000"/>
                </a:solidFill>
                <a:effectLst/>
                <a:latin typeface="Times New Roman" panose="02020603050405020304" pitchFamily="18" charset="0"/>
                <a:ea typeface="SimSun" panose="02010600030101010101" pitchFamily="2" charset="-122"/>
              </a:rPr>
              <a:t>xinh</a:t>
            </a:r>
            <a:br>
              <a:rPr lang="en-US" sz="2800" i="1" kern="100" dirty="0">
                <a:solidFill>
                  <a:srgbClr val="000000"/>
                </a:solidFill>
                <a:effectLst/>
                <a:latin typeface="Times New Roman" panose="02020603050405020304" pitchFamily="18" charset="0"/>
                <a:ea typeface="SimSun" panose="02010600030101010101" pitchFamily="2" charset="-122"/>
              </a:rPr>
            </a:br>
            <a:r>
              <a:rPr lang="en-US" sz="2800" i="1" kern="100" dirty="0" err="1">
                <a:solidFill>
                  <a:srgbClr val="000000"/>
                </a:solidFill>
                <a:effectLst/>
                <a:latin typeface="Times New Roman" panose="02020603050405020304" pitchFamily="18" charset="0"/>
                <a:ea typeface="SimSun" panose="02010600030101010101" pitchFamily="2" charset="-122"/>
              </a:rPr>
              <a:t>Cái</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chân</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thoăn</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b="1" i="1" kern="100" dirty="0" err="1">
                <a:solidFill>
                  <a:srgbClr val="FF0000"/>
                </a:solidFill>
                <a:effectLst/>
                <a:latin typeface="Times New Roman" panose="02020603050405020304" pitchFamily="18" charset="0"/>
                <a:ea typeface="SimSun" panose="02010600030101010101" pitchFamily="2" charset="-122"/>
              </a:rPr>
              <a:t>thoắt</a:t>
            </a:r>
            <a:br>
              <a:rPr lang="en-US" sz="2800" b="1" i="1" kern="100" dirty="0">
                <a:solidFill>
                  <a:srgbClr val="FF0000"/>
                </a:solidFill>
                <a:effectLst/>
                <a:latin typeface="Times New Roman" panose="02020603050405020304" pitchFamily="18" charset="0"/>
                <a:ea typeface="SimSun" panose="02010600030101010101" pitchFamily="2" charset="-122"/>
              </a:rPr>
            </a:br>
            <a:r>
              <a:rPr lang="en-US" sz="2800" i="1" kern="100" dirty="0" err="1">
                <a:solidFill>
                  <a:srgbClr val="000000"/>
                </a:solidFill>
                <a:effectLst/>
                <a:latin typeface="Times New Roman" panose="02020603050405020304" pitchFamily="18" charset="0"/>
                <a:ea typeface="SimSun" panose="02010600030101010101" pitchFamily="2" charset="-122"/>
              </a:rPr>
              <a:t>Cái</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đầu</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nghênh</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b="1" i="1" kern="100" dirty="0" err="1">
                <a:solidFill>
                  <a:srgbClr val="000000"/>
                </a:solidFill>
                <a:effectLst/>
                <a:latin typeface="Times New Roman" panose="02020603050405020304" pitchFamily="18" charset="0"/>
                <a:ea typeface="SimSun" panose="02010600030101010101" pitchFamily="2" charset="-122"/>
              </a:rPr>
              <a:t>nghênh</a:t>
            </a:r>
            <a:endParaRPr lang="en-US" sz="28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8F4AA6E5-69BC-709B-7258-21E65F16CB7E}"/>
              </a:ext>
            </a:extLst>
          </p:cNvPr>
          <p:cNvSpPr txBox="1"/>
          <p:nvPr/>
        </p:nvSpPr>
        <p:spPr>
          <a:xfrm>
            <a:off x="3855027" y="155306"/>
            <a:ext cx="646314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Nhóm</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2: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Bài</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thơ</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mn-cs"/>
              </a:rPr>
              <a:t>Lượm</a:t>
            </a: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
        <p:nvSpPr>
          <p:cNvPr id="17" name="TextBox 16">
            <a:extLst>
              <a:ext uri="{FF2B5EF4-FFF2-40B4-BE49-F238E27FC236}">
                <a16:creationId xmlns:a16="http://schemas.microsoft.com/office/drawing/2014/main" id="{6547A6EF-AAE3-05BC-5EC2-F7FD505E2816}"/>
              </a:ext>
            </a:extLst>
          </p:cNvPr>
          <p:cNvSpPr txBox="1"/>
          <p:nvPr/>
        </p:nvSpPr>
        <p:spPr>
          <a:xfrm>
            <a:off x="453738" y="1334409"/>
            <a:ext cx="3813462" cy="4770537"/>
          </a:xfrm>
          <a:prstGeom prst="rect">
            <a:avLst/>
          </a:prstGeom>
          <a:noFill/>
        </p:spPr>
        <p:txBody>
          <a:bodyPr wrap="square">
            <a:spAutoFit/>
          </a:bodyPr>
          <a:lstStyle/>
          <a:p>
            <a: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Ngày Huế đổ máu</a:t>
            </a: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Chú Hà Nội về</a:t>
            </a: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Tình cờ chú cháu</a:t>
            </a: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Gặp nhau Hàng Bè.</a:t>
            </a: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Chú bé loắt choắt</a:t>
            </a: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Cái xắc xinh xinh</a:t>
            </a: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Cái chân thoăn thoắt</a:t>
            </a: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Cái đầu nghênh nghênh</a:t>
            </a: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br>
              <a:rPr kumimoji="0" lang="vi-VN"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br>
            <a:endParaRPr lang="en-US" sz="2400" i="1" dirty="0"/>
          </a:p>
        </p:txBody>
      </p:sp>
      <p:sp>
        <p:nvSpPr>
          <p:cNvPr id="19" name="TextBox 18">
            <a:extLst>
              <a:ext uri="{FF2B5EF4-FFF2-40B4-BE49-F238E27FC236}">
                <a16:creationId xmlns:a16="http://schemas.microsoft.com/office/drawing/2014/main" id="{D023F7A0-D33A-334A-AE72-B60EE0F80081}"/>
              </a:ext>
            </a:extLst>
          </p:cNvPr>
          <p:cNvSpPr txBox="1"/>
          <p:nvPr/>
        </p:nvSpPr>
        <p:spPr>
          <a:xfrm>
            <a:off x="5129647" y="1272362"/>
            <a:ext cx="2088571"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Thể</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endParaRPr lang="en-US" b="1" dirty="0">
              <a:solidFill>
                <a:srgbClr val="0000CC"/>
              </a:solidFill>
            </a:endParaRPr>
          </a:p>
        </p:txBody>
      </p:sp>
      <p:sp>
        <p:nvSpPr>
          <p:cNvPr id="21" name="TextBox 20">
            <a:extLst>
              <a:ext uri="{FF2B5EF4-FFF2-40B4-BE49-F238E27FC236}">
                <a16:creationId xmlns:a16="http://schemas.microsoft.com/office/drawing/2014/main" id="{38E77B60-B1A7-E6C4-DBA0-6896D19CCCF2}"/>
              </a:ext>
            </a:extLst>
          </p:cNvPr>
          <p:cNvSpPr txBox="1"/>
          <p:nvPr/>
        </p:nvSpPr>
        <p:spPr>
          <a:xfrm>
            <a:off x="7086599" y="1247483"/>
            <a:ext cx="2310248" cy="5480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412115"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TextBox 22">
            <a:extLst>
              <a:ext uri="{FF2B5EF4-FFF2-40B4-BE49-F238E27FC236}">
                <a16:creationId xmlns:a16="http://schemas.microsoft.com/office/drawing/2014/main" id="{9F5974E5-57F9-C3AF-7DD8-6165CB2641C4}"/>
              </a:ext>
            </a:extLst>
          </p:cNvPr>
          <p:cNvSpPr txBox="1"/>
          <p:nvPr/>
        </p:nvSpPr>
        <p:spPr>
          <a:xfrm>
            <a:off x="7628661" y="2131751"/>
            <a:ext cx="4170215" cy="1043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412115" algn="l"/>
              </a:tabLst>
              <a:defRPr/>
            </a:pP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4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chỉ</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2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TextBox 24">
            <a:extLst>
              <a:ext uri="{FF2B5EF4-FFF2-40B4-BE49-F238E27FC236}">
                <a16:creationId xmlns:a16="http://schemas.microsoft.com/office/drawing/2014/main" id="{FD064304-8A60-0A25-76D5-7170FAB595EF}"/>
              </a:ext>
            </a:extLst>
          </p:cNvPr>
          <p:cNvSpPr txBox="1"/>
          <p:nvPr/>
        </p:nvSpPr>
        <p:spPr>
          <a:xfrm>
            <a:off x="5164284" y="2162266"/>
            <a:ext cx="2760518" cy="523220"/>
          </a:xfrm>
          <a:prstGeom prst="rect">
            <a:avLst/>
          </a:prstGeom>
          <a:noFill/>
        </p:spPr>
        <p:txBody>
          <a:bodyPr wrap="square">
            <a:spAutoFit/>
          </a:bodyPr>
          <a:lstStyle/>
          <a:p>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a:t>
            </a:r>
            <a:r>
              <a:rPr kumimoji="0" lang="vi-VN"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Mỗi</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dòng</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thơ</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endParaRPr lang="en-US" b="1" dirty="0">
              <a:solidFill>
                <a:srgbClr val="0000CC"/>
              </a:solidFill>
            </a:endParaRPr>
          </a:p>
        </p:txBody>
      </p:sp>
      <p:sp>
        <p:nvSpPr>
          <p:cNvPr id="27" name="TextBox 26">
            <a:extLst>
              <a:ext uri="{FF2B5EF4-FFF2-40B4-BE49-F238E27FC236}">
                <a16:creationId xmlns:a16="http://schemas.microsoft.com/office/drawing/2014/main" id="{3A59C3C8-3671-5AAA-1B0E-C59EF6465472}"/>
              </a:ext>
            </a:extLst>
          </p:cNvPr>
          <p:cNvSpPr txBox="1"/>
          <p:nvPr/>
        </p:nvSpPr>
        <p:spPr>
          <a:xfrm>
            <a:off x="5188528" y="3541961"/>
            <a:ext cx="2195945" cy="523220"/>
          </a:xfrm>
          <a:prstGeom prst="rect">
            <a:avLst/>
          </a:prstGeom>
          <a:noFill/>
        </p:spPr>
        <p:txBody>
          <a:bodyPr wrap="square">
            <a:spAutoFit/>
          </a:bodyPr>
          <a:lstStyle/>
          <a:p>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Số</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câu</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cs typeface="+mn-cs"/>
              </a:rPr>
              <a:t>thơ</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cs typeface="+mn-cs"/>
              </a:rPr>
              <a:t>: </a:t>
            </a:r>
            <a:endParaRPr lang="en-US" b="1" dirty="0">
              <a:solidFill>
                <a:srgbClr val="0000CC"/>
              </a:solidFill>
            </a:endParaRPr>
          </a:p>
        </p:txBody>
      </p:sp>
      <p:sp>
        <p:nvSpPr>
          <p:cNvPr id="29" name="TextBox 28">
            <a:extLst>
              <a:ext uri="{FF2B5EF4-FFF2-40B4-BE49-F238E27FC236}">
                <a16:creationId xmlns:a16="http://schemas.microsoft.com/office/drawing/2014/main" id="{8EAC2A25-1B37-0D56-BE13-8970FB913C61}"/>
              </a:ext>
            </a:extLst>
          </p:cNvPr>
          <p:cNvSpPr txBox="1"/>
          <p:nvPr/>
        </p:nvSpPr>
        <p:spPr>
          <a:xfrm>
            <a:off x="7235538" y="3543465"/>
            <a:ext cx="4956462" cy="203466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412115" algn="l"/>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55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 15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khổ</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thơ</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mỗi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khổ</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4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thơ</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khổ</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thơ</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chỉ</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2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khổ</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chỉ</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1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-&gt;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số</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hạn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định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29">
            <a:extLst>
              <a:ext uri="{FF2B5EF4-FFF2-40B4-BE49-F238E27FC236}">
                <a16:creationId xmlns:a16="http://schemas.microsoft.com/office/drawing/2014/main" id="{14F11973-7470-C391-AEDB-345D37ABDD4E}"/>
              </a:ext>
            </a:extLst>
          </p:cNvPr>
          <p:cNvSpPr txBox="1"/>
          <p:nvPr/>
        </p:nvSpPr>
        <p:spPr>
          <a:xfrm>
            <a:off x="5211042" y="5473436"/>
            <a:ext cx="2001982" cy="523220"/>
          </a:xfrm>
          <a:prstGeom prst="rect">
            <a:avLst/>
          </a:prstGeom>
          <a:noFill/>
        </p:spPr>
        <p:txBody>
          <a:bodyPr wrap="square">
            <a:spAutoFit/>
          </a:bodyPr>
          <a:lstStyle/>
          <a:p>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r>
              <a:rPr lang="en-US" sz="2800" b="1" kern="100" dirty="0">
                <a:solidFill>
                  <a:srgbClr val="0000CC"/>
                </a:solidFill>
                <a:latin typeface="Times New Roman" panose="02020603050405020304" pitchFamily="18" charset="0"/>
                <a:ea typeface="SimSun" panose="02010600030101010101" pitchFamily="2" charset="-122"/>
              </a:rPr>
              <a:t>G</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rPr>
              <a:t>ieo</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rPr>
              <a:t>vần</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endParaRPr lang="en-US" b="1" dirty="0">
              <a:solidFill>
                <a:srgbClr val="0000CC"/>
              </a:solidFill>
            </a:endParaRPr>
          </a:p>
        </p:txBody>
      </p:sp>
      <p:sp>
        <p:nvSpPr>
          <p:cNvPr id="31" name="TextBox 30">
            <a:extLst>
              <a:ext uri="{FF2B5EF4-FFF2-40B4-BE49-F238E27FC236}">
                <a16:creationId xmlns:a16="http://schemas.microsoft.com/office/drawing/2014/main" id="{D41B0448-EA4B-44AA-CB6E-CDBD901A761F}"/>
              </a:ext>
            </a:extLst>
          </p:cNvPr>
          <p:cNvSpPr txBox="1"/>
          <p:nvPr/>
        </p:nvSpPr>
        <p:spPr>
          <a:xfrm>
            <a:off x="5157430" y="6129740"/>
            <a:ext cx="2055594" cy="523220"/>
          </a:xfrm>
          <a:prstGeom prst="rect">
            <a:avLst/>
          </a:prstGeom>
          <a:noFill/>
        </p:spPr>
        <p:txBody>
          <a:bodyPr wrap="square">
            <a:spAutoFit/>
          </a:bodyPr>
          <a:lstStyle/>
          <a:p>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rPr>
              <a:t>Nhịp</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r>
              <a:rPr kumimoji="0" lang="en-US" sz="2800" b="1" i="0" u="none" strike="noStrike" kern="100" cap="none" spc="0" normalizeH="0" baseline="0" noProof="0" dirty="0" err="1">
                <a:ln>
                  <a:noFill/>
                </a:ln>
                <a:solidFill>
                  <a:srgbClr val="0000CC"/>
                </a:solidFill>
                <a:effectLst/>
                <a:uLnTx/>
                <a:uFillTx/>
                <a:latin typeface="Times New Roman" panose="02020603050405020304" pitchFamily="18" charset="0"/>
                <a:ea typeface="SimSun" panose="02010600030101010101" pitchFamily="2" charset="-122"/>
              </a:rPr>
              <a:t>thơ</a:t>
            </a:r>
            <a:r>
              <a:rPr kumimoji="0" lang="en-US" sz="2800" b="1" i="0" u="none" strike="noStrike" kern="100" cap="none" spc="0" normalizeH="0" baseline="0" noProof="0" dirty="0">
                <a:ln>
                  <a:noFill/>
                </a:ln>
                <a:solidFill>
                  <a:srgbClr val="0000CC"/>
                </a:solidFill>
                <a:effectLst/>
                <a:uLnTx/>
                <a:uFillTx/>
                <a:latin typeface="Times New Roman" panose="02020603050405020304" pitchFamily="18" charset="0"/>
                <a:ea typeface="SimSun" panose="02010600030101010101" pitchFamily="2" charset="-122"/>
              </a:rPr>
              <a:t>: </a:t>
            </a:r>
            <a:endParaRPr lang="en-US" b="1" dirty="0">
              <a:solidFill>
                <a:srgbClr val="0000CC"/>
              </a:solidFill>
            </a:endParaRPr>
          </a:p>
        </p:txBody>
      </p:sp>
      <p:sp>
        <p:nvSpPr>
          <p:cNvPr id="33" name="TextBox 32">
            <a:extLst>
              <a:ext uri="{FF2B5EF4-FFF2-40B4-BE49-F238E27FC236}">
                <a16:creationId xmlns:a16="http://schemas.microsoft.com/office/drawing/2014/main" id="{8844F3DF-3FE6-D8DD-099C-1C5075894EB3}"/>
              </a:ext>
            </a:extLst>
          </p:cNvPr>
          <p:cNvSpPr txBox="1"/>
          <p:nvPr/>
        </p:nvSpPr>
        <p:spPr>
          <a:xfrm>
            <a:off x="7213024" y="5473305"/>
            <a:ext cx="2318657" cy="523220"/>
          </a:xfrm>
          <a:prstGeom prst="rect">
            <a:avLst/>
          </a:prstGeom>
          <a:noFill/>
        </p:spPr>
        <p:txBody>
          <a:bodyPr wrap="square">
            <a:spAutoFit/>
          </a:bodyPr>
          <a:lstStyle/>
          <a:p>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gieo</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vần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chân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lang="en-US" dirty="0"/>
          </a:p>
        </p:txBody>
      </p:sp>
      <p:sp>
        <p:nvSpPr>
          <p:cNvPr id="35" name="TextBox 34">
            <a:extLst>
              <a:ext uri="{FF2B5EF4-FFF2-40B4-BE49-F238E27FC236}">
                <a16:creationId xmlns:a16="http://schemas.microsoft.com/office/drawing/2014/main" id="{2ED43B40-3B73-BABC-855F-34F6FFB8072A}"/>
              </a:ext>
            </a:extLst>
          </p:cNvPr>
          <p:cNvSpPr txBox="1"/>
          <p:nvPr/>
        </p:nvSpPr>
        <p:spPr>
          <a:xfrm>
            <a:off x="7384473" y="6165652"/>
            <a:ext cx="2673927" cy="523220"/>
          </a:xfrm>
          <a:prstGeom prst="rect">
            <a:avLst/>
          </a:prstGeom>
          <a:noFill/>
        </p:spPr>
        <p:txBody>
          <a:bodyPr wrap="square">
            <a:spAutoFit/>
          </a:bodyPr>
          <a:lstStyle/>
          <a:p>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2/2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hoặc</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3/1 </a:t>
            </a:r>
            <a:endParaRPr lang="en-US" dirty="0"/>
          </a:p>
        </p:txBody>
      </p:sp>
    </p:spTree>
    <p:extLst>
      <p:ext uri="{BB962C8B-B14F-4D97-AF65-F5344CB8AC3E}">
        <p14:creationId xmlns:p14="http://schemas.microsoft.com/office/powerpoint/2010/main" val="255987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5">
                                            <p:txEl>
                                              <p:pRg st="0" end="0"/>
                                            </p:txEl>
                                          </p:spTgt>
                                        </p:tgtEl>
                                        <p:attrNameLst>
                                          <p:attrName>style.visibility</p:attrName>
                                        </p:attrNameLst>
                                      </p:cBhvr>
                                      <p:to>
                                        <p:strVal val="visible"/>
                                      </p:to>
                                    </p:set>
                                    <p:animEffect transition="in" filter="barn(inVertical)">
                                      <p:cBhvr>
                                        <p:cTn id="6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7" grpId="1"/>
      <p:bldP spid="19" grpId="0"/>
      <p:bldP spid="21" grpId="0"/>
      <p:bldP spid="23" grpId="0"/>
      <p:bldP spid="25" grpId="0"/>
      <p:bldP spid="27" grpId="0"/>
      <p:bldP spid="29" grpId="0"/>
      <p:bldP spid="30" grpId="0"/>
      <p:bldP spid="31"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0C21F0-C081-0A60-FC04-A1094C57C9BD}"/>
              </a:ext>
            </a:extLst>
          </p:cNvPr>
          <p:cNvPicPr>
            <a:picLocks noChangeAspect="1"/>
          </p:cNvPicPr>
          <p:nvPr/>
        </p:nvPicPr>
        <p:blipFill>
          <a:blip r:embed="rId2"/>
          <a:stretch>
            <a:fillRect/>
          </a:stretch>
        </p:blipFill>
        <p:spPr>
          <a:xfrm>
            <a:off x="0" y="-17136"/>
            <a:ext cx="12192000" cy="6858000"/>
          </a:xfrm>
          <a:prstGeom prst="rect">
            <a:avLst/>
          </a:prstGeom>
        </p:spPr>
      </p:pic>
      <p:sp>
        <p:nvSpPr>
          <p:cNvPr id="6" name="TextBox 5">
            <a:extLst>
              <a:ext uri="{FF2B5EF4-FFF2-40B4-BE49-F238E27FC236}">
                <a16:creationId xmlns:a16="http://schemas.microsoft.com/office/drawing/2014/main" id="{BE974761-BFA8-950C-BEBE-F83F6DC454FF}"/>
              </a:ext>
            </a:extLst>
          </p:cNvPr>
          <p:cNvSpPr txBox="1"/>
          <p:nvPr/>
        </p:nvSpPr>
        <p:spPr>
          <a:xfrm>
            <a:off x="2703108" y="2321901"/>
            <a:ext cx="9087110" cy="1446550"/>
          </a:xfrm>
          <a:prstGeom prst="rect">
            <a:avLst/>
          </a:prstGeom>
          <a:noFill/>
        </p:spPr>
        <p:txBody>
          <a:bodyPr wrap="square">
            <a:spAutoFit/>
          </a:bodyPr>
          <a:lstStyle/>
          <a:p>
            <a:r>
              <a:rPr lang="en-US" sz="8800" b="1" dirty="0">
                <a:ln w="0"/>
                <a:solidFill>
                  <a:srgbClr val="0000CC"/>
                </a:solidFill>
                <a:effectLst>
                  <a:reflection blurRad="6350" stA="53000" endA="300" endPos="35500" dir="5400000" sy="-90000" algn="bl" rotWithShape="0"/>
                </a:effectLst>
                <a:latin typeface="Times New Roman" panose="02020603050405020304" pitchFamily="18" charset="0"/>
                <a:ea typeface="Calibri" panose="020F0502020204030204" pitchFamily="34" charset="0"/>
              </a:rPr>
              <a:t>II. THỰC HÀNH</a:t>
            </a:r>
            <a:endParaRPr lang="en-US" sz="8800" b="1" dirty="0">
              <a:ln w="0"/>
              <a:solidFill>
                <a:srgbClr val="0000CC"/>
              </a:soli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42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1792</Words>
  <Application>Microsoft Office PowerPoint</Application>
  <PresentationFormat>Widescreen</PresentationFormat>
  <Paragraphs>144</Paragraphs>
  <Slides>19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Times New Roman</vt:lpstr>
      <vt:lpstr>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8</cp:revision>
  <dcterms:created xsi:type="dcterms:W3CDTF">2022-06-10T05:01:39Z</dcterms:created>
  <dcterms:modified xsi:type="dcterms:W3CDTF">2022-07-27T07:59:59Z</dcterms:modified>
</cp:coreProperties>
</file>