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573" r:id="rId5"/>
    <p:sldId id="567" r:id="rId6"/>
    <p:sldId id="258" r:id="rId7"/>
    <p:sldId id="259" r:id="rId8"/>
    <p:sldId id="568" r:id="rId9"/>
    <p:sldId id="260" r:id="rId10"/>
    <p:sldId id="261" r:id="rId11"/>
    <p:sldId id="566" r:id="rId12"/>
    <p:sldId id="569" r:id="rId13"/>
    <p:sldId id="570" r:id="rId14"/>
    <p:sldId id="571" r:id="rId15"/>
    <p:sldId id="263" r:id="rId16"/>
    <p:sldId id="262" r:id="rId17"/>
    <p:sldId id="563" r:id="rId18"/>
    <p:sldId id="56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BD1B-BDA5-5FAF-FC85-4EBA8D45B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49BE0-8D6D-C1E5-BDD1-9F8F5CA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E0373-A17B-AD3C-8925-437BADC30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5E3F1-D8B2-543E-5553-12FE61D2D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366C-EFB0-C179-208E-4B8E7E941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1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DA14-E6C6-DEB2-FA6C-49BA1098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4BF7D-D54F-80B7-AE53-E9ABB2F56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BE448-565C-FD65-42B9-B1B24863A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4DF2-4D2C-033F-8C82-8E0DB4B0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41B0E-9B92-A8ED-F466-E14E99C0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8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7E9E66-763E-691E-B2E1-43FE12AEE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FBBA6-4CA6-D4D4-9BA9-90F349CE7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F0A17-ED9C-95D3-3C6A-2218FFC2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B4FD3-357B-A36E-E0F9-B9ED0DEB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AE89A-D0A3-F865-EB8C-524D984A8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86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8EE0-F30C-8D0A-25C1-392EF28C0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CBD62-1C7A-BF75-F32C-704B9F192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BC42F-C784-1170-52FE-6378DFCC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F8F77-50B9-F955-DC1B-D1562913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B4F7D-921D-3C86-4953-710D3E44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7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A87F-3E10-AEBE-F9E9-2EFD4FB5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A10E9-559E-1B64-CE64-120F95A7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923A1-50BA-EB30-6EA0-52FFD24B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F3130-2809-3019-4D2A-C5B40230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4AC41-4FD3-F82C-5DF9-D342B75A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46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4895-52E9-C421-E29D-FFB91E0F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77BB5-5A10-9516-79C3-64451D284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0C6CF-5755-A419-1910-C40E7533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2F8BB-4A37-6951-1A2E-B1413339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97039-52E6-1CC0-75AC-531131CA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3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64FF-23DF-7585-9DE8-09A5C206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5AE9-5CDC-3F3F-9679-41DEE358E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25955-E364-2AFC-DFFB-B5EF8BBBA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8DB6A-77B1-5435-F19E-E9938F046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8E902-F379-90E4-167E-A48A38E5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ADBB1-64BC-4E7A-B430-169E9D3D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7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EB4A-D0B8-3898-6694-ACF60DB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7C9F-7752-28CF-AB78-0113FFC9B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FA48B-0864-EB4A-4586-3DBF1E4DA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1A692-5F39-C311-3F28-ADD32F151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242117-7152-683D-4547-3E5E41FD6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3B179-1ADA-37F1-C53B-EC9344310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DACA2-F423-EC89-85B7-CEBB61B0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C6CC1-33D5-48E1-5FBB-69D71228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93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038E-8985-0B4C-1C53-193F451DC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DFB643-275B-0A81-706F-577B01C2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7E6A5-21D5-CC30-DF78-3AD3D4F5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03FE1-200A-F32E-782B-9E66BA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11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3D9D15-ECF8-3670-C526-B8D7ADD7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A05B4-180C-2F31-E2E3-06FB9A24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56C49-9A06-0C44-4EAA-AD398D3B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6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BCD5-BCA7-4522-0B00-5F908CBF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BE914-2C8E-79CC-1AD2-EFC3D970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BA153-C848-62C7-C71D-EF6CFC5E9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D6ECC-FC77-0DF7-3272-F52345E6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012F4-5D68-3A0D-C93D-67E1DD7A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C68B2-EC28-D62A-55C2-9A2090F5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99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72FA-A875-9952-8DC2-61C2201A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8E10F-E016-B4B6-5AB6-C970AB6D8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E60C9-97A9-E648-A2C9-5C9E01D3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77D4B-F9A7-E6DA-223F-6C07C81D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800AC-2C20-67E8-6A00-E7714569E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04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A25A0-3A5B-FB21-B462-DA45F805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7C5C7E-D1E4-231F-ACE0-79A86DA04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DCE81-BE52-A714-9EDF-3E2D1E32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1FB1A-16B9-25EA-463F-8AE2DBFB8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BB471-AF3D-BCE6-3BD6-0C44F0FD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98656-C1BA-0365-0686-79B66742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17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0A50A-C6B8-8324-9AB0-E6779C1C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686D7-9689-06A4-3528-07F3D131F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8224D-3011-32AA-5935-73A517DC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BFB18-1E8E-7BB0-0CB4-14FEC16E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0861F-5B97-4306-2416-DE210B06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50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72CBEC-91BD-D336-0522-BFDF5605B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A844B-5AE7-A036-8D91-8457B25DC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CE0DC-A585-F469-58B2-246B30EF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0AEF7-6F47-FDA3-6BB3-14A56B0F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4D0B-E4D0-3AFD-A025-21632DE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7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3EC33-033D-FD13-3B27-D85E188E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8E586-F158-B10C-B108-B49F5F377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435EB-1885-5370-A22E-8E6D8D96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D159F-F47E-02B6-19D8-11105A76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039E9-2126-850C-8E40-D3738B06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3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C384-CF68-5829-49E8-62AFF59E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DCF60-8630-27BA-5A14-13FDB1DF9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A56D9-4A07-6019-B3BB-62D19BF7E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3ED6E-A172-C687-46EE-67F1DBE5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87EC9-D347-4A17-8FD6-1BEF64659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A1B41-FFFF-AE01-A334-87042A7D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1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D7FEB-1174-9309-AE1A-C58FF47B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4741C-3CEA-6E50-0814-0E92B604A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977A9-F330-F5CB-41EC-D0E01072E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35E150-AD32-380E-6C83-283C4BEDB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D5122F-CF02-133E-9CD9-A57783359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0CC03-06B5-4C1D-2613-7BC387D6D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495B4-F231-C3B7-E36E-934EADCC2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AC45C-F02D-8DA7-1DD3-A5BDED3E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5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2CBB-37BE-AD9A-1C14-595DF54C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464D7A-8F18-D214-F9E5-2A626E19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EE89B-EFDD-C63C-609E-A5082689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6C8D7-0847-6F3C-A532-8E327BB9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9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CFBDB-62D6-B759-1552-C0972FAF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FDA2C-2B84-CF16-A2DC-56DBB689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D0A6D-105A-57A6-A617-24B1736B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0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90B7-AD6A-0F1D-4C6C-97010FA1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774A3-C4C8-C1D9-140B-DFC027862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FC7F5-6C9A-5A3F-40E7-3EF4825F6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B840F-BA04-7DD8-5F4D-7E6FEAC1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13F15-7FA3-5503-2BA4-A98CE07B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F149E-65C6-4019-1818-E16145C4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D8BE-5C8A-1064-8371-34F15283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1D53C-4D2D-750E-F349-131BEF5E9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A56A5-0A32-B89F-8A1B-5B7F52193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FC665-3483-1C69-1B85-1ACA98929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320AA-183C-95E6-2AAE-7546387D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C2583-5631-10A7-9FDF-B9CE2564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7C463-EFCC-8ADE-2BF0-4E18CA36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FE9F9-82DA-6216-864D-2FB715F73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DDE0-3925-F6A6-6BDD-8BC1ED7FC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49453-D4CE-4A81-8925-701CF3794D5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59149-E8FF-B53E-F34D-6892DE6A2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59D4C-7DE8-4918-F5EF-6A9B3FAE4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AA1A3-FB40-4BCD-A319-F13DD79DE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1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EC349D-2430-8427-B5B1-205D22E1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E017C-FA6D-BAA0-F8E1-130EE29A2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907B0-4AD6-04D0-6051-43071FBD7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A4719-566D-45AC-B838-49EE6D3E98C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88FA1-809A-6A23-BCE5-9B31CE1B2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B8891-6296-2C70-2795-7A56A0E55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B9079-6109-0347-03E4-C8A9B4BC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6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807A2-F022-C652-8D72-CE999A08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1121E9-B823-E59D-3599-7FF23FA8F6A0}"/>
              </a:ext>
            </a:extLst>
          </p:cNvPr>
          <p:cNvSpPr txBox="1"/>
          <p:nvPr/>
        </p:nvSpPr>
        <p:spPr>
          <a:xfrm>
            <a:off x="304800" y="1513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  <a:endParaRPr lang="en-US" sz="2800" dirty="0">
              <a:solidFill>
                <a:srgbClr val="0000C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D169A6-CE72-2400-FCDD-0272F94C8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882528"/>
              </p:ext>
            </p:extLst>
          </p:nvPr>
        </p:nvGraphicFramePr>
        <p:xfrm>
          <a:off x="242050" y="925502"/>
          <a:ext cx="11707899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1853378">
                  <a:extLst>
                    <a:ext uri="{9D8B030D-6E8A-4147-A177-3AD203B41FA5}">
                      <a16:colId xmlns:a16="http://schemas.microsoft.com/office/drawing/2014/main" val="2991119618"/>
                    </a:ext>
                  </a:extLst>
                </a:gridCol>
                <a:gridCol w="9854521">
                  <a:extLst>
                    <a:ext uri="{9D8B030D-6E8A-4147-A177-3AD203B41FA5}">
                      <a16:colId xmlns:a16="http://schemas.microsoft.com/office/drawing/2014/main" val="851511197"/>
                    </a:ext>
                  </a:extLst>
                </a:gridCol>
              </a:tblGrid>
              <a:tr h="10153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Mở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đầu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: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Nêu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vấn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đề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bày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​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030331"/>
                  </a:ext>
                </a:extLst>
              </a:tr>
              <a:tr h="27558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chính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: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Dựa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đã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bày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theo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nhất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định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. </a:t>
                      </a:r>
                    </a:p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Giải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vấn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đề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: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nhỏ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-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Đưa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lập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luận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coi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.​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956008"/>
                  </a:ext>
                </a:extLst>
              </a:tr>
              <a:tr h="5801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thúc</a:t>
                      </a: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:</a:t>
                      </a:r>
                      <a:endParaRPr lang="en-US" sz="24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Khẳng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định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vấn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đề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liên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hệ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cuộc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sống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nay.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​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quý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phê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phán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thờ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ơ,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442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83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4D27CA-C881-CEB6-FC30-093995CCB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1E38AF-DB05-61F5-0BAD-07A7F07BF2C1}"/>
              </a:ext>
            </a:extLst>
          </p:cNvPr>
          <p:cNvSpPr txBox="1"/>
          <p:nvPr/>
        </p:nvSpPr>
        <p:spPr>
          <a:xfrm>
            <a:off x="96982" y="34775"/>
            <a:ext cx="156556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F5600-ED0A-4F78-930B-F825F66D164D}"/>
              </a:ext>
            </a:extLst>
          </p:cNvPr>
          <p:cNvSpPr txBox="1"/>
          <p:nvPr/>
        </p:nvSpPr>
        <p:spPr>
          <a:xfrm>
            <a:off x="96982" y="1266085"/>
            <a:ext cx="118317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vấn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sẵn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luôn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tồn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luôn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âm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thầm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chảy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hoàn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ấy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bộc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lộ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đàn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ông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rừng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cuối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Dọc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Nghệ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dù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782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762DB-C5CE-581C-3981-E8E7941DC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C72A5-D469-0F07-DBC3-9E874FDCFB3B}"/>
              </a:ext>
            </a:extLst>
          </p:cNvPr>
          <p:cNvSpPr txBox="1"/>
          <p:nvPr/>
        </p:nvSpPr>
        <p:spPr>
          <a:xfrm>
            <a:off x="204354" y="147209"/>
            <a:ext cx="305492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C4B06-CD56-BAE4-3DD3-F46BDB7C3E0B}"/>
              </a:ext>
            </a:extLst>
          </p:cNvPr>
          <p:cNvSpPr txBox="1"/>
          <p:nvPr/>
        </p:nvSpPr>
        <p:spPr>
          <a:xfrm>
            <a:off x="308263" y="670429"/>
            <a:ext cx="11679383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Dựa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bày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vấn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thương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quê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hương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đất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cội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nguồn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nhỏ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cụ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đàn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ông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độc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rừng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đàn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ông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"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kì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dị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tướng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" 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chính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thần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kiên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trung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bất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khuất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sẵn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sàng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chiến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đấu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bảo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vệ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tổ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quốc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Ở 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Buổi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cuối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chính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trân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quý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niềm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hào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thứ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ngôn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ngữ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đẹp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đẽ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nỗi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đau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đớn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ngôn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ngữ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tộc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 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Dọc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đường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xứ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Nghệ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di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tích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địa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danh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đất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qua 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niềm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hào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di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tích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 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lịch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sử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hào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hùng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tộc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lí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lẽ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lập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luận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coi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.​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5383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4D27CA-C881-CEB6-FC30-093995CCB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1E38AF-DB05-61F5-0BAD-07A7F07BF2C1}"/>
              </a:ext>
            </a:extLst>
          </p:cNvPr>
          <p:cNvSpPr txBox="1"/>
          <p:nvPr/>
        </p:nvSpPr>
        <p:spPr>
          <a:xfrm>
            <a:off x="96981" y="34775"/>
            <a:ext cx="206432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F5600-ED0A-4F78-930B-F825F66D164D}"/>
              </a:ext>
            </a:extLst>
          </p:cNvPr>
          <p:cNvSpPr txBox="1"/>
          <p:nvPr/>
        </p:nvSpPr>
        <p:spPr>
          <a:xfrm>
            <a:off x="928254" y="1606044"/>
            <a:ext cx="10335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Khẳng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vấn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cuộc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nay.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​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quý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phê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phán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thờ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ơ,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807A2-F022-C652-8D72-CE999A08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CD5F4C38-53F0-D63C-4337-F58B65BA4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0929" flipH="1">
            <a:off x="5317874" y="325625"/>
            <a:ext cx="1450976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28">
            <a:extLst>
              <a:ext uri="{FF2B5EF4-FFF2-40B4-BE49-F238E27FC236}">
                <a16:creationId xmlns:a16="http://schemas.microsoft.com/office/drawing/2014/main" id="{F0B57AB5-8156-F25C-673F-9D8140BFC439}"/>
              </a:ext>
            </a:extLst>
          </p:cNvPr>
          <p:cNvGrpSpPr>
            <a:grpSpLocks/>
          </p:cNvGrpSpPr>
          <p:nvPr/>
        </p:nvGrpSpPr>
        <p:grpSpPr bwMode="auto">
          <a:xfrm>
            <a:off x="543339" y="1212508"/>
            <a:ext cx="4567506" cy="5319560"/>
            <a:chOff x="-779669" y="-347095"/>
            <a:chExt cx="3763461" cy="7096730"/>
          </a:xfrm>
        </p:grpSpPr>
        <p:sp>
          <p:nvSpPr>
            <p:cNvPr id="17" name="文本框 25">
              <a:extLst>
                <a:ext uri="{FF2B5EF4-FFF2-40B4-BE49-F238E27FC236}">
                  <a16:creationId xmlns:a16="http://schemas.microsoft.com/office/drawing/2014/main" id="{C06FA822-3297-C1C6-8DB7-598FBC1EE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5788" y="-347095"/>
              <a:ext cx="3495146" cy="88210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kumimoji="0" lang="en-US" sz="28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8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US" sz="2800" b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26">
              <a:extLst>
                <a:ext uri="{FF2B5EF4-FFF2-40B4-BE49-F238E27FC236}">
                  <a16:creationId xmlns:a16="http://schemas.microsoft.com/office/drawing/2014/main" id="{326E9D51-0253-8CA4-D8DA-510777296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79669" y="713828"/>
              <a:ext cx="3763461" cy="60358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chi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;...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rõ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mắt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grpSp>
        <p:nvGrpSpPr>
          <p:cNvPr id="24" name="组合 33">
            <a:extLst>
              <a:ext uri="{FF2B5EF4-FFF2-40B4-BE49-F238E27FC236}">
                <a16:creationId xmlns:a16="http://schemas.microsoft.com/office/drawing/2014/main" id="{2A22C79F-BC5E-5C58-365C-5FE81F2CEB03}"/>
              </a:ext>
            </a:extLst>
          </p:cNvPr>
          <p:cNvGrpSpPr>
            <a:grpSpLocks/>
          </p:cNvGrpSpPr>
          <p:nvPr/>
        </p:nvGrpSpPr>
        <p:grpSpPr bwMode="auto">
          <a:xfrm>
            <a:off x="6652891" y="1275102"/>
            <a:ext cx="4483920" cy="4750205"/>
            <a:chOff x="-1429588" y="-477361"/>
            <a:chExt cx="5975923" cy="6337162"/>
          </a:xfrm>
        </p:grpSpPr>
        <p:sp>
          <p:nvSpPr>
            <p:cNvPr id="25" name="文本框 34">
              <a:extLst>
                <a:ext uri="{FF2B5EF4-FFF2-40B4-BE49-F238E27FC236}">
                  <a16:creationId xmlns:a16="http://schemas.microsoft.com/office/drawing/2014/main" id="{DB27D81C-3947-A826-7518-3330A3593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29588" y="-477361"/>
              <a:ext cx="5975923" cy="88210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</a:t>
              </a:r>
              <a:r>
                <a:rPr lang="en-US" sz="28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28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28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28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6" name="矩形 35">
              <a:extLst>
                <a:ext uri="{FF2B5EF4-FFF2-40B4-BE49-F238E27FC236}">
                  <a16:creationId xmlns:a16="http://schemas.microsoft.com/office/drawing/2014/main" id="{F726F05F-41B1-7054-0DC1-E96EE44C3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69137" y="563072"/>
              <a:ext cx="5764386" cy="529672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 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nét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mắt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lệ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5FEE3F8-11F2-1F4D-9D35-492E0DF1188E}"/>
              </a:ext>
            </a:extLst>
          </p:cNvPr>
          <p:cNvSpPr txBox="1"/>
          <p:nvPr/>
        </p:nvSpPr>
        <p:spPr>
          <a:xfrm>
            <a:off x="304800" y="1513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NÓI VÀ NGHE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807A2-F022-C652-8D72-CE999A08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EA2E44-A45C-CA8D-94A4-7FEF7CA00ADE}"/>
              </a:ext>
            </a:extLst>
          </p:cNvPr>
          <p:cNvSpPr txBox="1"/>
          <p:nvPr/>
        </p:nvSpPr>
        <p:spPr>
          <a:xfrm>
            <a:off x="4081670" y="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ĐÁNH GIÁ THEO TIÊU CHÍ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8AEA13-2675-43A6-C29A-5C94E0EA1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031292"/>
              </p:ext>
            </p:extLst>
          </p:nvPr>
        </p:nvGraphicFramePr>
        <p:xfrm>
          <a:off x="181387" y="409170"/>
          <a:ext cx="11829226" cy="6427128"/>
        </p:xfrm>
        <a:graphic>
          <a:graphicData uri="http://schemas.openxmlformats.org/drawingml/2006/table">
            <a:tbl>
              <a:tblPr firstRow="1" firstCol="1" bandRow="1"/>
              <a:tblGrid>
                <a:gridCol w="3318239">
                  <a:extLst>
                    <a:ext uri="{9D8B030D-6E8A-4147-A177-3AD203B41FA5}">
                      <a16:colId xmlns:a16="http://schemas.microsoft.com/office/drawing/2014/main" val="2234284997"/>
                    </a:ext>
                  </a:extLst>
                </a:gridCol>
                <a:gridCol w="2959265">
                  <a:extLst>
                    <a:ext uri="{9D8B030D-6E8A-4147-A177-3AD203B41FA5}">
                      <a16:colId xmlns:a16="http://schemas.microsoft.com/office/drawing/2014/main" val="831424808"/>
                    </a:ext>
                  </a:extLst>
                </a:gridCol>
                <a:gridCol w="2776513">
                  <a:extLst>
                    <a:ext uri="{9D8B030D-6E8A-4147-A177-3AD203B41FA5}">
                      <a16:colId xmlns:a16="http://schemas.microsoft.com/office/drawing/2014/main" val="843671104"/>
                    </a:ext>
                  </a:extLst>
                </a:gridCol>
                <a:gridCol w="2775209">
                  <a:extLst>
                    <a:ext uri="{9D8B030D-6E8A-4147-A177-3AD203B41FA5}">
                      <a16:colId xmlns:a16="http://schemas.microsoft.com/office/drawing/2014/main" val="3618143074"/>
                    </a:ext>
                  </a:extLst>
                </a:gridCol>
              </a:tblGrid>
              <a:tr h="166157">
                <a:tc rowSpan="2"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Mức độ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75233"/>
                  </a:ext>
                </a:extLst>
              </a:tr>
              <a:tr h="3252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(1-4 điểm)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(5-7 điểm)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2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(8-10 điểm)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184752"/>
                  </a:ext>
                </a:extLst>
              </a:tr>
              <a:tr h="484271">
                <a:tc>
                  <a:txBody>
                    <a:bodyPr/>
                    <a:lstStyle/>
                    <a:p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Chọn được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có ý nghĩa. (2,0đ)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 ra được vấn đề cần nói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vấn đề nhưng chưa rõ ràng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 đưa ra rõ rang, ấn tượng</a:t>
                      </a: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592372"/>
                  </a:ext>
                </a:extLst>
              </a:tr>
              <a:tr h="802384">
                <a:tc>
                  <a:txBody>
                    <a:bodyPr/>
                    <a:lstStyle/>
                    <a:p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Nội dung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phong phú, hấp dẫn. (2,0đ)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 dung sơ sài, chưa có đủ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 chứng, lí lẽ </a:t>
                      </a: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 người nghe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thuyết phục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 chứng, lí lẽ </a:t>
                      </a: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 người nghe hiểu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vấn đề.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Ý kiến, luận điểm, bằng chứng, lí lẽ rõ rang, lập luận thuyết phục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443485"/>
                  </a:ext>
                </a:extLst>
              </a:tr>
              <a:tr h="961441">
                <a:tc>
                  <a:txBody>
                    <a:bodyPr/>
                    <a:lstStyle/>
                    <a:p>
                      <a:r>
                        <a:rPr lang="vi-VN" sz="2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Giọng </a:t>
                      </a:r>
                      <a:r>
                        <a:rPr lang="en-US" sz="2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vi-VN" sz="2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to, rõ, mạch lạc, thể hiện cảm xúc phù hợp với nội dung</a:t>
                      </a:r>
                      <a:br>
                        <a:rPr lang="vi-VN" sz="2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</a:br>
                      <a:r>
                        <a:rPr lang="vi-VN" sz="2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(2,0đ)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nhỏ, khó nghe, lắp bắp, ngập ngừng.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 nhưng đôi chỗ còn lặp lại hoặc ngập ngừng.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to, truyền cảm, mạch lạc, thể hiện cảm xúc phù hợp với nội dung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vấn đề đưa ra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02998"/>
                  </a:ext>
                </a:extLst>
              </a:tr>
              <a:tr h="961441">
                <a:tc>
                  <a:txBody>
                    <a:bodyPr/>
                    <a:lstStyle/>
                    <a:p>
                      <a:r>
                        <a:rPr lang="vi-VN" sz="2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Sử dụng động tác, ánh mắt (ngôn ngữ hình thể) và giọng nói phù hợp để góp phần thể hiện nội dung (2,0)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thiếu tự tin, chưa biết giao lưu với người nghe, chưa sử dụng ngôn ngữ hình thể.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tự tin, mắt nhìn vào người nghe, biểu cảm phù hợp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rất tự tin, mắt nhìn vào người nghe, biểu cảm phù hợp, sinh động.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522524"/>
                  </a:ext>
                </a:extLst>
              </a:tr>
              <a:tr h="484271">
                <a:tc>
                  <a:txBody>
                    <a:bodyPr/>
                    <a:lstStyle/>
                    <a:p>
                      <a:r>
                        <a:rPr lang="vi-VN" sz="2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Mở đầu và kết thúc hợp lí. (2,0đ)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 chào hỏi, không có lời kết thúc bài nói.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chào hỏi và kết thúc bài nói.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 hỏi và kết thúc một cách hấp dẫn.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780827"/>
                  </a:ext>
                </a:extLst>
              </a:tr>
              <a:tr h="166157">
                <a:tc gridSpan="4">
                  <a:txBody>
                    <a:bodyPr/>
                    <a:lstStyle/>
                    <a:p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 ĐIỂM………../10  điểm.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238" marR="40238" marT="710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72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3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8C5912-2928-6EA2-E2C5-D994419B4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C04CD8-AD6F-D5A4-A789-B389218E4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778444"/>
              </p:ext>
            </p:extLst>
          </p:nvPr>
        </p:nvGraphicFramePr>
        <p:xfrm>
          <a:off x="1136073" y="1489710"/>
          <a:ext cx="10194535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5779463">
                  <a:extLst>
                    <a:ext uri="{9D8B030D-6E8A-4147-A177-3AD203B41FA5}">
                      <a16:colId xmlns:a16="http://schemas.microsoft.com/office/drawing/2014/main" val="2253341445"/>
                    </a:ext>
                  </a:extLst>
                </a:gridCol>
                <a:gridCol w="2207536">
                  <a:extLst>
                    <a:ext uri="{9D8B030D-6E8A-4147-A177-3AD203B41FA5}">
                      <a16:colId xmlns:a16="http://schemas.microsoft.com/office/drawing/2014/main" val="1568092726"/>
                    </a:ext>
                  </a:extLst>
                </a:gridCol>
                <a:gridCol w="2207536">
                  <a:extLst>
                    <a:ext uri="{9D8B030D-6E8A-4147-A177-3AD203B41FA5}">
                      <a16:colId xmlns:a16="http://schemas.microsoft.com/office/drawing/2014/main" val="24067735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dung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kiểm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tra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Đạt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chưa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đạt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379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ắm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vấn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51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ưu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tố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tạo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633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tôn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trọng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nghiêm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túc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nghe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4344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8B773E5-7E0B-08AB-9199-8E41858ADA86}"/>
              </a:ext>
            </a:extLst>
          </p:cNvPr>
          <p:cNvSpPr txBox="1"/>
          <p:nvPr/>
        </p:nvSpPr>
        <p:spPr>
          <a:xfrm>
            <a:off x="3644347" y="61473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BẢNG TỰ KIỂM TRA KĨ NĂNG NGHE: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E3B7B0-72CF-4335-87A4-9CCC51573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6">
            <a:extLst>
              <a:ext uri="{FF2B5EF4-FFF2-40B4-BE49-F238E27FC236}">
                <a16:creationId xmlns:a16="http://schemas.microsoft.com/office/drawing/2014/main" id="{0F782BF1-FF61-4641-9DF1-F9977354D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25" y="0"/>
            <a:ext cx="3643959" cy="1523159"/>
          </a:xfrm>
          <a:prstGeom prst="rect">
            <a:avLst/>
          </a:prstGeom>
        </p:spPr>
      </p:pic>
      <p:sp>
        <p:nvSpPr>
          <p:cNvPr id="4" name="品 10">
            <a:extLst>
              <a:ext uri="{FF2B5EF4-FFF2-40B4-BE49-F238E27FC236}">
                <a16:creationId xmlns:a16="http://schemas.microsoft.com/office/drawing/2014/main" id="{CF306CC6-A023-4F03-B7AD-60865D73072C}"/>
              </a:ext>
            </a:extLst>
          </p:cNvPr>
          <p:cNvSpPr txBox="1"/>
          <p:nvPr/>
        </p:nvSpPr>
        <p:spPr>
          <a:xfrm>
            <a:off x="4435523" y="708984"/>
            <a:ext cx="347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Hướng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dẫn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tự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0BD8E8EA-5780-4AC7-88AB-3E23CA3E11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03" y="-103264"/>
            <a:ext cx="3172251" cy="2794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62625F-8666-0A33-355E-7AA70CDDB3E7}"/>
              </a:ext>
            </a:extLst>
          </p:cNvPr>
          <p:cNvSpPr txBox="1"/>
          <p:nvPr/>
        </p:nvSpPr>
        <p:spPr>
          <a:xfrm>
            <a:off x="2252869" y="1927581"/>
            <a:ext cx="9731377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Nắm được những yêu cầu đối với bài nói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bài nói phần Vận dụng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bài: </a:t>
            </a:r>
            <a:r>
              <a:rPr lang="pt-BR" sz="24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 bốn chữ, năm chữ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Chuẩn bị bài Mẹ - Đỗ Trung Lai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pt-BR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tìm hiểu những thông tin về tác giả Đỗ Trung Lai, tác phẩm “Mẹ” và nội dung, nghệ thuật của văn bản đó,...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69C50-1655-6FDA-D690-3CE1B118B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B593B8-F195-39CC-9F2B-4120F8F7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18">
            <a:extLst>
              <a:ext uri="{FF2B5EF4-FFF2-40B4-BE49-F238E27FC236}">
                <a16:creationId xmlns:a16="http://schemas.microsoft.com/office/drawing/2014/main" id="{1D23CF5D-5619-639E-9129-98446F56072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8785" y="2063483"/>
            <a:ext cx="3903786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u="sng" dirty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TIẾT: 16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2C80E-19F5-16C8-B8E6-42C36F0B3E9C}"/>
              </a:ext>
            </a:extLst>
          </p:cNvPr>
          <p:cNvSpPr/>
          <p:nvPr/>
        </p:nvSpPr>
        <p:spPr>
          <a:xfrm>
            <a:off x="0" y="3313043"/>
            <a:ext cx="12192000" cy="12457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61EB3-F534-D2B0-C68E-1511C4578631}"/>
              </a:ext>
            </a:extLst>
          </p:cNvPr>
          <p:cNvSpPr/>
          <p:nvPr/>
        </p:nvSpPr>
        <p:spPr>
          <a:xfrm>
            <a:off x="0" y="3134139"/>
            <a:ext cx="12192000" cy="152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A33C1E-505B-EFA7-C629-B1C30162BDB4}"/>
              </a:ext>
            </a:extLst>
          </p:cNvPr>
          <p:cNvSpPr/>
          <p:nvPr/>
        </p:nvSpPr>
        <p:spPr>
          <a:xfrm>
            <a:off x="0" y="4590119"/>
            <a:ext cx="12192000" cy="152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5E87A1-0A07-157B-C9F8-28B0158A68B5}"/>
              </a:ext>
            </a:extLst>
          </p:cNvPr>
          <p:cNvSpPr txBox="1"/>
          <p:nvPr/>
        </p:nvSpPr>
        <p:spPr>
          <a:xfrm>
            <a:off x="604630" y="3423927"/>
            <a:ext cx="10982740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38100" algn="ctr">
              <a:spcBef>
                <a:spcPts val="300"/>
              </a:spcBef>
              <a:defRPr sz="3600" b="1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defRPr>
            </a:lvl1pPr>
          </a:lstStyle>
          <a:p>
            <a:pPr algn="ctr"/>
            <a:r>
              <a:rPr lang="pt-BR" dirty="0"/>
              <a:t>NÓI VÀ NGHE: </a:t>
            </a:r>
            <a:r>
              <a:rPr lang="en-US" dirty="0"/>
              <a:t>TRÌNH BÀY Ý KIẾN VỀ </a:t>
            </a:r>
          </a:p>
          <a:p>
            <a:pPr algn="ctr"/>
            <a:r>
              <a:rPr lang="en-US" dirty="0"/>
              <a:t>MỘT VẤN ĐỀ TRONG ĐỜI SỐNG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âm phục người -Anh hùng- giữa đời thực Nguyễn Ngọc Mạnh - Gia Đình Việt">
            <a:hlinkClick r:id="" action="ppaction://media"/>
            <a:extLst>
              <a:ext uri="{FF2B5EF4-FFF2-40B4-BE49-F238E27FC236}">
                <a16:creationId xmlns:a16="http://schemas.microsoft.com/office/drawing/2014/main" id="{1C9EA174-747A-28B5-9697-14CFBE91A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F258A5-9B77-64F1-5653-89B4B81D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67058-6679-72B6-50BE-72969D700638}"/>
              </a:ext>
            </a:extLst>
          </p:cNvPr>
          <p:cNvSpPr txBox="1"/>
          <p:nvPr/>
        </p:nvSpPr>
        <p:spPr>
          <a:xfrm>
            <a:off x="2881745" y="2468526"/>
            <a:ext cx="80356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I. </a:t>
            </a:r>
            <a:r>
              <a:rPr lang="en-US" sz="72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 HƯỚNG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807A2-F022-C652-8D72-CE999A08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96759B-7659-9F05-5FAC-8B37F6754033}"/>
              </a:ext>
            </a:extLst>
          </p:cNvPr>
          <p:cNvSpPr txBox="1"/>
          <p:nvPr/>
        </p:nvSpPr>
        <p:spPr>
          <a:xfrm>
            <a:off x="2478157" y="1516823"/>
            <a:ext cx="9011477" cy="1539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pt-B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em thế nào là trình bày ý kiến về 1 vấn đề </a:t>
            </a:r>
            <a:r>
              <a:rPr lang="pt-B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 đời sống</a:t>
            </a:r>
            <a:r>
              <a:rPr lang="pt-B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Cho ví dụ?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pt-B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(2) Để trình bày ý kiến về 1 vấn đề, em cần chú ý những gì?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C10DB-6068-67A2-F896-55648BC79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774" y="1317281"/>
            <a:ext cx="339869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807A2-F022-C652-8D72-CE999A08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EF3300-88E2-080E-374F-ACDB18A1DE40}"/>
              </a:ext>
            </a:extLst>
          </p:cNvPr>
          <p:cNvSpPr txBox="1"/>
          <p:nvPr/>
        </p:nvSpPr>
        <p:spPr>
          <a:xfrm>
            <a:off x="1544782" y="3422073"/>
            <a:ext cx="102731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Xác định được vấn đề có ý kiến.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Tìm ý và lập dàn ý cho bài nói.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Chuẩn bị các thiết bị hỗ trợ như tranh, ảnh, máy chiếu… (nếu có) và chú ý kĩ năng thuyết trình trước tập thể.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9E63DA-B5C9-B1E2-C7A5-BD40380A1DFD}"/>
              </a:ext>
            </a:extLst>
          </p:cNvPr>
          <p:cNvSpPr txBox="1"/>
          <p:nvPr/>
        </p:nvSpPr>
        <p:spPr>
          <a:xfrm>
            <a:off x="505691" y="335248"/>
            <a:ext cx="23899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. Khái niệm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7C6CA-4AFB-1AAD-C079-05992D388788}"/>
              </a:ext>
            </a:extLst>
          </p:cNvPr>
          <p:cNvSpPr txBox="1"/>
          <p:nvPr/>
        </p:nvSpPr>
        <p:spPr>
          <a:xfrm>
            <a:off x="3020291" y="335248"/>
            <a:ext cx="8797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Trình bày ý kiến về một vấn đề trong đời sống là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nêu lên những suy nghĩ của người nói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 trước một vấn đề trong đời sống; đưa ra được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lí lẽ và bằng chứng để làm sáng tỏ ý kiến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của mình, nhằm thuyết phục người nghe.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B7993-8275-3EE6-2674-DB70FA43327B}"/>
              </a:ext>
            </a:extLst>
          </p:cNvPr>
          <p:cNvSpPr txBox="1"/>
          <p:nvPr/>
        </p:nvSpPr>
        <p:spPr>
          <a:xfrm>
            <a:off x="602673" y="2688683"/>
            <a:ext cx="28471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</a:defRPr>
            </a:lvl1pPr>
          </a:lstStyle>
          <a:p>
            <a:r>
              <a:rPr lang="pt-BR" dirty="0"/>
              <a:t>2. Yêu cầu chung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F258A5-9B77-64F1-5653-89B4B81D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67058-6679-72B6-50BE-72969D700638}"/>
              </a:ext>
            </a:extLst>
          </p:cNvPr>
          <p:cNvSpPr txBox="1"/>
          <p:nvPr/>
        </p:nvSpPr>
        <p:spPr>
          <a:xfrm>
            <a:off x="3366654" y="2454671"/>
            <a:ext cx="7051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II. 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THỰC HÀNH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1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807A2-F022-C652-8D72-CE999A08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C0723-26FD-DD3C-42BC-EE1D47D9667F}"/>
              </a:ext>
            </a:extLst>
          </p:cNvPr>
          <p:cNvSpPr txBox="1"/>
          <p:nvPr/>
        </p:nvSpPr>
        <p:spPr>
          <a:xfrm>
            <a:off x="397567" y="328735"/>
            <a:ext cx="11396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pt-BR" sz="2800" b="1" i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văn bản đã học như: Người đàn ông cô độc giữa rừng (Đoàn Giỏi), Dọc đường xứ Nghệ (Sơn Tùng), Buổi học cuối cùng (Đô-đê),… đều nói đến những biểu hiện của lòng yêu nước. Ý kiến của em như thế nào?</a:t>
            </a:r>
            <a:endParaRPr lang="en-US" sz="2800" b="1" i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3B47A-574B-E243-0BEF-701371C6043C}"/>
              </a:ext>
            </a:extLst>
          </p:cNvPr>
          <p:cNvSpPr txBox="1"/>
          <p:nvPr/>
        </p:nvSpPr>
        <p:spPr>
          <a:xfrm>
            <a:off x="522258" y="2300783"/>
            <a:ext cx="113968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620" algn="just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(1)Chuẩn bị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620" algn="just"/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Xem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dung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đọc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hiểu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ba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620" algn="just"/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ba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7620" algn="just"/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Chuẩn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thiết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bị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tranh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video,…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tiện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bày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s-MX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807A2-F022-C652-8D72-CE999A08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1121E9-B823-E59D-3599-7FF23FA8F6A0}"/>
              </a:ext>
            </a:extLst>
          </p:cNvPr>
          <p:cNvSpPr txBox="1"/>
          <p:nvPr/>
        </p:nvSpPr>
        <p:spPr>
          <a:xfrm>
            <a:off x="304800" y="1513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8B186-EA39-5CD7-11C6-3D58D5155EF1}"/>
              </a:ext>
            </a:extLst>
          </p:cNvPr>
          <p:cNvSpPr txBox="1"/>
          <p:nvPr/>
        </p:nvSpPr>
        <p:spPr>
          <a:xfrm>
            <a:off x="1310986" y="926770"/>
            <a:ext cx="101796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*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ý cho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nói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đặt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s-MX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cụ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sao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lòng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MX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nước</a:t>
            </a:r>
            <a:r>
              <a:rPr lang="es-MX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1595</Words>
  <Application>Microsoft Office PowerPoint</Application>
  <PresentationFormat>Widescreen</PresentationFormat>
  <Paragraphs>106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 Thuy Loan</cp:lastModifiedBy>
  <cp:revision>14</cp:revision>
  <dcterms:created xsi:type="dcterms:W3CDTF">2022-05-31T08:18:04Z</dcterms:created>
  <dcterms:modified xsi:type="dcterms:W3CDTF">2022-09-01T09:20:59Z</dcterms:modified>
</cp:coreProperties>
</file>