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80" r:id="rId3"/>
    <p:sldId id="288" r:id="rId4"/>
    <p:sldId id="289" r:id="rId5"/>
    <p:sldId id="290" r:id="rId6"/>
    <p:sldId id="291" r:id="rId7"/>
    <p:sldId id="292" r:id="rId8"/>
    <p:sldId id="269" r:id="rId9"/>
    <p:sldId id="270" r:id="rId10"/>
    <p:sldId id="273" r:id="rId11"/>
    <p:sldId id="274" r:id="rId12"/>
    <p:sldId id="279" r:id="rId13"/>
    <p:sldId id="281" r:id="rId14"/>
    <p:sldId id="282" r:id="rId15"/>
    <p:sldId id="283" r:id="rId16"/>
    <p:sldId id="284" r:id="rId17"/>
    <p:sldId id="285" r:id="rId18"/>
    <p:sldId id="287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7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8CCA-39C6-4FA9-B7A8-942C5E0A48B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EF8B-ED66-4862-8BF7-FB2FAED08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3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27/11/2022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2.wav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slide" Target="slide1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5" Type="http://schemas.openxmlformats.org/officeDocument/2006/relationships/slide" Target="slide16.xml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1.png"/><Relationship Id="rId11" Type="http://schemas.openxmlformats.org/officeDocument/2006/relationships/image" Target="../media/image33.png"/><Relationship Id="rId5" Type="http://schemas.openxmlformats.org/officeDocument/2006/relationships/image" Target="../media/image220.png"/><Relationship Id="rId10" Type="http://schemas.openxmlformats.org/officeDocument/2006/relationships/image" Target="../media/image29.png"/><Relationship Id="rId4" Type="http://schemas.openxmlformats.org/officeDocument/2006/relationships/image" Target="../media/image30.wmf"/><Relationship Id="rId9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8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8.wmf"/><Relationship Id="rId7" Type="http://schemas.openxmlformats.org/officeDocument/2006/relationships/image" Target="../media/image470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36.wmf"/><Relationship Id="rId25" Type="http://schemas.openxmlformats.org/officeDocument/2006/relationships/image" Target="../media/image82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0.png"/><Relationship Id="rId11" Type="http://schemas.openxmlformats.org/officeDocument/2006/relationships/image" Target="../media/image80.png"/><Relationship Id="rId24" Type="http://schemas.openxmlformats.org/officeDocument/2006/relationships/image" Target="../media/image81.png"/><Relationship Id="rId5" Type="http://schemas.openxmlformats.org/officeDocument/2006/relationships/image" Target="../media/image55.png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image" Target="../media/image79.png"/><Relationship Id="rId19" Type="http://schemas.openxmlformats.org/officeDocument/2006/relationships/image" Target="../media/image37.wmf"/><Relationship Id="rId4" Type="http://schemas.openxmlformats.org/officeDocument/2006/relationships/image" Target="../media/image47.png"/><Relationship Id="rId9" Type="http://schemas.openxmlformats.org/officeDocument/2006/relationships/image" Target="../media/image78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7.wmf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9.e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slide" Target="slide1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12" Type="http://schemas.openxmlformats.org/officeDocument/2006/relationships/slide" Target="slide1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audio" Target="../media/audio2.wav"/><Relationship Id="rId10" Type="http://schemas.openxmlformats.org/officeDocument/2006/relationships/image" Target="../media/image39.png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12" Type="http://schemas.openxmlformats.org/officeDocument/2006/relationships/slide" Target="slide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audio" Target="../media/audio2.wav"/><Relationship Id="rId10" Type="http://schemas.openxmlformats.org/officeDocument/2006/relationships/image" Target="../media/image44.png"/><Relationship Id="rId4" Type="http://schemas.openxmlformats.org/officeDocument/2006/relationships/audio" Target="../media/audio1.wav"/><Relationship Id="rId9" Type="http://schemas.openxmlformats.org/officeDocument/2006/relationships/image" Target="../media/image43.png"/><Relationship Id="rId1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 6: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ở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5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6</a:t>
            </a:r>
            <a:r>
              <a:rPr lang="en-US" baseline="30000" dirty="0" smtClean="0"/>
              <a:t>0</a:t>
            </a:r>
            <a:r>
              <a:rPr lang="en-US" dirty="0" smtClean="0"/>
              <a:t>C, </a:t>
            </a:r>
            <a:r>
              <a:rPr lang="en-US" dirty="0" err="1" smtClean="0"/>
              <a:t>đến</a:t>
            </a:r>
            <a:r>
              <a:rPr lang="en-US" dirty="0" smtClean="0"/>
              <a:t> 10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8</a:t>
            </a:r>
            <a:r>
              <a:rPr lang="en-US" baseline="30000" dirty="0" smtClean="0"/>
              <a:t>0</a:t>
            </a:r>
            <a:r>
              <a:rPr lang="en-US" dirty="0" smtClean="0"/>
              <a:t>C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2</a:t>
            </a:r>
            <a:r>
              <a:rPr lang="en-US" baseline="30000" dirty="0" smtClean="0"/>
              <a:t>0</a:t>
            </a:r>
            <a:r>
              <a:rPr lang="en-US" dirty="0" smtClean="0"/>
              <a:t>C.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Matxcova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12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Nhiệt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Matxcova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lúc</a:t>
            </a:r>
            <a:r>
              <a:rPr lang="en-US" dirty="0" smtClean="0">
                <a:solidFill>
                  <a:srgbClr val="C00000"/>
                </a:solidFill>
              </a:rPr>
              <a:t> 12 </a:t>
            </a:r>
            <a:r>
              <a:rPr lang="en-US" dirty="0" err="1" smtClean="0">
                <a:solidFill>
                  <a:srgbClr val="C00000"/>
                </a:solidFill>
              </a:rPr>
              <a:t>giờ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7" r="67248"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(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= 4 (</a:t>
            </a:r>
            <a:r>
              <a:rPr lang="en-US" baseline="30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48 + (– 66) + </a:t>
            </a:r>
            <a:r>
              <a:rPr lang="en-US" sz="2800" dirty="0">
                <a:solidFill>
                  <a:srgbClr val="0070C0"/>
                </a:solidFill>
              </a:rPr>
              <a:t>(– </a:t>
            </a:r>
            <a:r>
              <a:rPr lang="en-US" sz="2800" dirty="0" smtClean="0">
                <a:solidFill>
                  <a:srgbClr val="0070C0"/>
                </a:solidFill>
              </a:rPr>
              <a:t>34)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2896 + (–2 021) </a:t>
            </a:r>
            <a:r>
              <a:rPr lang="en-US" sz="2800" dirty="0">
                <a:solidFill>
                  <a:srgbClr val="0070C0"/>
                </a:solidFill>
              </a:rPr>
              <a:t>+ </a:t>
            </a:r>
            <a:r>
              <a:rPr lang="en-US" sz="2800" dirty="0" smtClean="0">
                <a:solidFill>
                  <a:srgbClr val="0070C0"/>
                </a:solidFill>
              </a:rPr>
              <a:t>(–2896)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</a:t>
            </a:r>
            <a:r>
              <a:rPr lang="en-US" sz="2800" dirty="0" smtClean="0"/>
              <a:t>34)]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48 + (</a:t>
            </a:r>
            <a:r>
              <a:rPr lang="en-US" sz="2800" dirty="0" smtClean="0"/>
              <a:t>–10</a:t>
            </a:r>
            <a:r>
              <a:rPr lang="en-US" sz="2800" dirty="0" smtClean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[</a:t>
            </a:r>
            <a:r>
              <a:rPr lang="en-US" sz="2800" dirty="0" smtClean="0"/>
              <a:t>2896 + (–2896)] </a:t>
            </a:r>
            <a:r>
              <a:rPr lang="en-US" sz="2800" dirty="0"/>
              <a:t>+ (–2 </a:t>
            </a:r>
            <a:r>
              <a:rPr lang="en-US" sz="2800" dirty="0" smtClean="0"/>
              <a:t>021)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0+ (– 2 021) </a:t>
            </a:r>
            <a:endParaRPr lang="en-US" sz="2800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BÀI TẬP SGK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– 2 021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39" b="99583" l="32656" r="6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3" t="56743" r="34793"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6h </a:t>
            </a:r>
            <a:r>
              <a:rPr lang="en-US" sz="2800" dirty="0" err="1" smtClean="0">
                <a:solidFill>
                  <a:schemeClr val="tx1"/>
                </a:solidFill>
              </a:rPr>
              <a:t>sáng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Matxcova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– 6 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tăng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5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C,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8h </a:t>
            </a:r>
            <a:r>
              <a:rPr lang="en-US" sz="2800" dirty="0" err="1" smtClean="0">
                <a:solidFill>
                  <a:schemeClr val="tx1"/>
                </a:solidFill>
              </a:rPr>
              <a:t>tối</a:t>
            </a:r>
            <a:r>
              <a:rPr lang="en-US" sz="2800" dirty="0" smtClean="0">
                <a:solidFill>
                  <a:schemeClr val="tx1"/>
                </a:solidFill>
              </a:rPr>
              <a:t>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Matxcova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8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tối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6)</a:t>
            </a:r>
            <a:r>
              <a:rPr lang="en-US" sz="3200" dirty="0"/>
              <a:t> </a:t>
            </a:r>
            <a:r>
              <a:rPr lang="en-US" sz="3200" dirty="0" smtClean="0"/>
              <a:t>+ 5 + (– 2) = – 3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3 776 m.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từ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thấp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22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chân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8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núi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đỉnh</a:t>
            </a:r>
            <a:r>
              <a:rPr lang="en-US" sz="3200" dirty="0" smtClean="0"/>
              <a:t> </a:t>
            </a:r>
            <a:r>
              <a:rPr lang="en-US" sz="3200" dirty="0" err="1" smtClean="0"/>
              <a:t>núi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/>
              <a:t>:</a:t>
            </a:r>
            <a:endParaRPr lang="en-US" sz="3200" dirty="0" smtClean="0"/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(– 22) = – 14 (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</a:rPr>
              <a:t>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rường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</a:rPr>
              <a:t>hành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lúc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đang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235m,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lên</a:t>
            </a:r>
            <a:r>
              <a:rPr lang="en-US" sz="2800" dirty="0" smtClean="0">
                <a:solidFill>
                  <a:schemeClr val="tx1"/>
                </a:solidFill>
              </a:rPr>
              <a:t> 70 m,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35m. </a:t>
            </a:r>
            <a:r>
              <a:rPr lang="en-US" sz="2800" dirty="0" err="1" smtClean="0">
                <a:solidFill>
                  <a:schemeClr val="tx1"/>
                </a:solidFill>
              </a:rPr>
              <a:t>Hỏi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đó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Trung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 </a:t>
            </a:r>
            <a:r>
              <a:rPr lang="en-US" sz="3200" dirty="0" err="1" smtClean="0"/>
              <a:t>khách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235 + 70 + (</a:t>
            </a:r>
            <a:r>
              <a:rPr lang="en-US" sz="3200" dirty="0"/>
              <a:t>– </a:t>
            </a:r>
            <a:r>
              <a:rPr lang="en-US" sz="3200" dirty="0" smtClean="0"/>
              <a:t>35) = 200 + 70 = 270 (m)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phố</a:t>
            </a:r>
            <a:r>
              <a:rPr lang="en-US" sz="2800" dirty="0" smtClean="0">
                <a:solidFill>
                  <a:schemeClr val="tx1"/>
                </a:solidFill>
              </a:rPr>
              <a:t> To-</a:t>
            </a:r>
            <a:r>
              <a:rPr lang="en-US" sz="2800" dirty="0" err="1" smtClean="0">
                <a:solidFill>
                  <a:schemeClr val="tx1"/>
                </a:solidFill>
              </a:rPr>
              <a:t>ron</a:t>
            </a:r>
            <a:r>
              <a:rPr lang="en-US" sz="2800" dirty="0" smtClean="0">
                <a:solidFill>
                  <a:schemeClr val="tx1"/>
                </a:solidFill>
              </a:rPr>
              <a:t>-to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-2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thêm</a:t>
            </a:r>
            <a:r>
              <a:rPr lang="en-US" sz="2800" dirty="0" smtClean="0">
                <a:solidFill>
                  <a:schemeClr val="tx1"/>
                </a:solidFill>
              </a:rPr>
              <a:t> 10</a:t>
            </a:r>
            <a:r>
              <a:rPr lang="en-US" sz="2800" baseline="30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độ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vào</a:t>
            </a:r>
            <a:r>
              <a:rPr lang="en-US" sz="2800" dirty="0" smtClean="0">
                <a:solidFill>
                  <a:schemeClr val="tx1"/>
                </a:solidFill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Ca-</a:t>
            </a:r>
            <a:r>
              <a:rPr lang="en-US" sz="3200" dirty="0" err="1" smtClean="0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da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Nhiệt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ban </a:t>
            </a:r>
            <a:r>
              <a:rPr lang="en-US" sz="3200" dirty="0" err="1" smtClean="0"/>
              <a:t>đêm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(– 2) + (– 10)  = (–12)  ( 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C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91794" y="135847"/>
            <a:ext cx="5735866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vi-VN" sz="3200" b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phép tính</a:t>
            </a:r>
            <a:endParaRPr lang="en-US" sz="320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02"/>
          <p:cNvSpPr>
            <a:spLocks noChangeArrowheads="1"/>
          </p:cNvSpPr>
          <p:nvPr/>
        </p:nvSpPr>
        <p:spPr bwMode="auto">
          <a:xfrm>
            <a:off x="1066800" y="3980647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04"/>
          <p:cNvSpPr>
            <a:spLocks noChangeArrowheads="1"/>
          </p:cNvSpPr>
          <p:nvPr/>
        </p:nvSpPr>
        <p:spPr bwMode="auto">
          <a:xfrm>
            <a:off x="1021114" y="4628347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05"/>
          <p:cNvSpPr>
            <a:spLocks noChangeArrowheads="1"/>
          </p:cNvSpPr>
          <p:nvPr/>
        </p:nvSpPr>
        <p:spPr bwMode="auto">
          <a:xfrm>
            <a:off x="8022432" y="514924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5944625" y="3031473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914400" imgH="336960" progId="Equation.DSMT4">
                  <p:embed/>
                </p:oleObj>
              </mc:Choice>
              <mc:Fallback>
                <p:oleObj name="Equation" r:id="rId3" imgW="914400" imgH="3369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4625" y="3031473"/>
                        <a:ext cx="9144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26432" y="641939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 Tính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(−27) + (−73)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 + (−127)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2" y="641939"/>
                <a:ext cx="6096000" cy="1384995"/>
              </a:xfrm>
              <a:prstGeom prst="rect">
                <a:avLst/>
              </a:prstGeom>
              <a:blipFill>
                <a:blip r:embed="rId5"/>
                <a:stretch>
                  <a:fillRect l="-2000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84705" y="101008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(−2021) + 2021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+ (−23) + 9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05" y="1010085"/>
                <a:ext cx="6096000" cy="954107"/>
              </a:xfrm>
              <a:prstGeom prst="rect">
                <a:avLst/>
              </a:prstGeom>
              <a:blipFill>
                <a:blip r:embed="rId6"/>
                <a:stretch>
                  <a:fillRect l="-200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2619" cy="12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448" y="2437802"/>
                <a:ext cx="72571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(−27) + (−73) = − (27+73) = − 100</m:t>
                    </m:r>
                  </m:oMath>
                </a14:m>
                <a:endParaRPr lang="en-US" sz="2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2437802"/>
                <a:ext cx="7257191" cy="523220"/>
              </a:xfrm>
              <a:prstGeom prst="rect">
                <a:avLst/>
              </a:prstGeom>
              <a:blipFill>
                <a:blip r:embed="rId8"/>
                <a:stretch>
                  <a:fillRect l="-176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4746" y="4090503"/>
                <a:ext cx="6096000" cy="2759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</a:t>
                </a:r>
                <a:r>
                  <a:rPr lang="en-US" sz="2800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2: </a:t>
                </a:r>
                <a:endParaRPr lang="en-US" sz="2800" i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 + (−23) + 9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 + 9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−23</m:t>
                          </m:r>
                        </m:e>
                      </m:d>
                    </m:oMath>
                  </m:oMathPara>
                </a14:m>
                <a:endParaRPr lang="vi-VN" sz="28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13 + (−23)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−(23−13) = −10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46" y="4090503"/>
                <a:ext cx="6096000" cy="2759730"/>
              </a:xfrm>
              <a:prstGeom prst="rect">
                <a:avLst/>
              </a:prstGeom>
              <a:blipFill>
                <a:blip r:embed="rId9"/>
                <a:stretch>
                  <a:fillRect l="-2100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448" y="3976818"/>
                <a:ext cx="6096000" cy="28734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+ (−23) + 9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i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</a:t>
                </a:r>
                <a:r>
                  <a:rPr lang="vi-VN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800" i="1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2800" i="1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[4 + (−23)] + 9 = − (23−4) + 9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−19 + 9 </m:t>
                      </m:r>
                    </m:oMath>
                  </m:oMathPara>
                </a14:m>
                <a:endParaRPr lang="vi-VN" sz="28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−(19−9) = −10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3976818"/>
                <a:ext cx="6096000" cy="2873415"/>
              </a:xfrm>
              <a:prstGeom prst="rect">
                <a:avLst/>
              </a:prstGeom>
              <a:blipFill>
                <a:blip r:embed="rId10"/>
                <a:stretch>
                  <a:fillRect l="-2100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9448" y="3474955"/>
                <a:ext cx="40687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(−2021) + 2021= 0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3474955"/>
                <a:ext cx="4068743" cy="523220"/>
              </a:xfrm>
              <a:prstGeom prst="rect">
                <a:avLst/>
              </a:prstGeom>
              <a:blipFill>
                <a:blip r:embed="rId11"/>
                <a:stretch>
                  <a:fillRect l="-31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448" y="2973091"/>
                <a:ext cx="7162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 + (−127) = − (127 − 18) = − 109</m:t>
                    </m:r>
                  </m:oMath>
                </a14:m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" y="2973091"/>
                <a:ext cx="7162538" cy="523220"/>
              </a:xfrm>
              <a:prstGeom prst="rect">
                <a:avLst/>
              </a:prstGeom>
              <a:blipFill>
                <a:blip r:embed="rId12"/>
                <a:stretch>
                  <a:fillRect l="-17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427307" y="1884116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smtClean="0">
                <a:solidFill>
                  <a:srgbClr val="C00000"/>
                </a:solidFill>
              </a:rPr>
              <a:t>Giải:</a:t>
            </a:r>
            <a:endParaRPr lang="en-US" sz="28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10" grpId="0"/>
      <p:bldP spid="12" grpId="0"/>
      <p:bldP spid="13" grpId="0"/>
      <p:bldP spid="14" grpId="0"/>
      <p:bldP spid="15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6119" y="99749"/>
            <a:ext cx="8642109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2: Tính nhanh (tính bằng cách hợp lý)</a:t>
            </a:r>
            <a:endParaRPr lang="en-US" sz="320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3929" y="1029736"/>
                <a:ext cx="8884920" cy="1590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dirty="0" err="1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8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2: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nhanh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+ (−2) + (−8)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 − 27) + 18 + (−73)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9" y="1029736"/>
                <a:ext cx="8884920" cy="1590179"/>
              </a:xfrm>
              <a:prstGeom prst="rect">
                <a:avLst/>
              </a:prstGeom>
              <a:blipFill>
                <a:blip r:embed="rId2"/>
                <a:stretch>
                  <a:fillRect l="-1441" t="-4215" b="-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0" y="1563991"/>
                <a:ext cx="6096000" cy="1056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2021 + (−7) + (−2021)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+ 8 + (−10) + (−5)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3991"/>
                <a:ext cx="6096000" cy="1056700"/>
              </a:xfrm>
              <a:prstGeom prst="rect">
                <a:avLst/>
              </a:prstGeom>
              <a:blipFill>
                <a:blip r:embed="rId3"/>
                <a:stretch>
                  <a:fillRect l="-2000" t="-6358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9680" cy="10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66240" y="24927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smtClean="0">
                <a:solidFill>
                  <a:srgbClr val="C00000"/>
                </a:solidFill>
              </a:rPr>
              <a:t>Giải:</a:t>
            </a:r>
            <a:endParaRPr lang="en-US" sz="2800" b="1" i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384" y="2753577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 + (−2) + (−8)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5 + [(−2) + (−8)]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5 + (−10) 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 − (10 − 5) 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− 5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4" y="2753577"/>
                <a:ext cx="6096000" cy="2246769"/>
              </a:xfrm>
              <a:prstGeom prst="rect">
                <a:avLst/>
              </a:prstGeom>
              <a:blipFill>
                <a:blip r:embed="rId5"/>
                <a:stretch>
                  <a:fillRect l="-2000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72439" y="2952452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2021 + (−7) + (−2021)</m:t>
                    </m:r>
                  </m:oMath>
                </a14:m>
                <a:endParaRPr lang="en-US" sz="2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(−7) + [ 2021+ (−2021)]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(−7) +0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−7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39" y="2952452"/>
                <a:ext cx="6096000" cy="1815882"/>
              </a:xfrm>
              <a:prstGeom prst="rect">
                <a:avLst/>
              </a:prstGeom>
              <a:blipFill>
                <a:blip r:embed="rId6"/>
                <a:stretch>
                  <a:fillRect l="-2100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72439" y="4848280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  + (−10) + 8 + (−5)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(7+8) + [(−10) + (−5)]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15 + (−15)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39" y="4848280"/>
                <a:ext cx="6096000" cy="1815882"/>
              </a:xfrm>
              <a:prstGeom prst="rect">
                <a:avLst/>
              </a:prstGeom>
              <a:blipFill>
                <a:blip r:embed="rId7"/>
                <a:stretch>
                  <a:fillRect l="-2100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3929" y="4943714"/>
                <a:ext cx="7318696" cy="1983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7) +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(−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73</m:t>
                    </m:r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18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[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18+(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-100)</a:t>
                </a:r>
              </a:p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 (100-18)= -82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9" y="4943714"/>
                <a:ext cx="7318696" cy="1983107"/>
              </a:xfrm>
              <a:prstGeom prst="rect">
                <a:avLst/>
              </a:prstGeom>
              <a:blipFill>
                <a:blip r:embed="rId8"/>
                <a:stretch>
                  <a:fillRect l="-1750" t="-246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10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13" y="-115521"/>
            <a:ext cx="10972800" cy="1143000"/>
          </a:xfrm>
        </p:spPr>
        <p:txBody>
          <a:bodyPr/>
          <a:lstStyle/>
          <a:p>
            <a:r>
              <a:rPr lang="en-US" dirty="0" smtClean="0"/>
              <a:t>KIỂM TRA BÀI CŨ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3273" y="932922"/>
            <a:ext cx="7547020" cy="14714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tắc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cộng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âm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</a:rPr>
              <a:t>Nêu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dấu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67247" y="2176006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29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51 + (</a:t>
            </a:r>
            <a:r>
              <a:rPr lang="en-US" sz="2800" dirty="0" smtClean="0">
                <a:solidFill>
                  <a:srgbClr val="0070C0"/>
                </a:solidFill>
              </a:rPr>
              <a:t>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88229" y="2647424"/>
            <a:ext cx="320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= -(38+47)= </a:t>
            </a:r>
            <a:r>
              <a:rPr lang="en-US" sz="2800" dirty="0" smtClean="0">
                <a:solidFill>
                  <a:srgbClr val="FF0000"/>
                </a:solidFill>
              </a:rPr>
              <a:t>– 85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535885" y="2632696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=-(103-51) = </a:t>
            </a:r>
            <a:r>
              <a:rPr lang="en-US" sz="2800" dirty="0" smtClean="0">
                <a:solidFill>
                  <a:srgbClr val="FF0000"/>
                </a:solidFill>
              </a:rPr>
              <a:t>– 52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Phép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tínhchất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26130" y="92959"/>
            <a:ext cx="11082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toán thực tế.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7032" y="1227282"/>
                <a:ext cx="11811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Bài 7 </a:t>
                </a:r>
                <a:r>
                  <a:rPr kumimoji="0" lang="vi-VN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(SGK – Tr 74)</a:t>
                </a:r>
                <a:r>
                  <a:rPr kumimoji="0" lang="en-US" sz="28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Một cửa hàng kinh doanh có lợi nhuận như sau: Tháng đầu tiên là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−10 000 000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đồng; tháng thứ hai là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30 000 000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đồng. Tính lợi nhuận của cửa hàng sau hai tháng đó 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2" y="1227282"/>
                <a:ext cx="11811000" cy="1384995"/>
              </a:xfrm>
              <a:prstGeom prst="rect">
                <a:avLst/>
              </a:prstGeom>
              <a:blipFill>
                <a:blip r:embed="rId3"/>
                <a:stretch>
                  <a:fillRect l="-1032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21663" y="267881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32" y="3214573"/>
            <a:ext cx="12118032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 nhuận của cửa hàng sau hai tháng kinh doanh là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08325"/>
            <a:ext cx="116487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Vậy: Lợi nhuận của cửa hàng sau hai tháng kinh doanh là: 20 000 000 (đồng)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7032" y="4023193"/>
                <a:ext cx="8321509" cy="54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(−10 000 000) + 30 000 000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20 000 000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(đồng)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2" y="4023193"/>
                <a:ext cx="8321509" cy="545727"/>
              </a:xfrm>
              <a:prstGeom prst="rect">
                <a:avLst/>
              </a:prstGeom>
              <a:blipFill>
                <a:blip r:embed="rId4"/>
                <a:stretch>
                  <a:fillRect t="-8989" r="-366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9680" cy="10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2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49930" y="-70001"/>
            <a:ext cx="11082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toán thực tế.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5" y="669793"/>
            <a:ext cx="119909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9 (SGK – Tr 75)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26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người khi ăn sẽ hấp thụ ca – lo và khi hoạt động thì sẽ tiêu hao ca – lo. Bạn Bình dùng phép cộng số nguyên để tính số ca – lo hằng ngày của mình bằng cách xem số ca – lo hấp thụ là số nguyên dương và số ca – lo tiêu hao là số nguyên âm. Em hãy giúp bạn Bình kiểm tra tổng số ca – lo còn lại sau khi ăn sang và thực hiện các hoạt động (theo số liệu trong hình).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9707" y="2747434"/>
            <a:ext cx="3925973" cy="3217719"/>
          </a:xfrm>
          <a:prstGeom prst="roundRect">
            <a:avLst/>
          </a:prstGeom>
          <a:solidFill>
            <a:srgbClr val="EFD5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lo hấp thụ: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 nướng: 290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mì:   189 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Sữa:           110kcal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lo tiêu hao: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bộ:  -70 kcal</a:t>
            </a:r>
          </a:p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Bơi:   -130 kcal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0849" y="275775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953974" y="53849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69" y="3265013"/>
            <a:ext cx="1146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lượng ca-lo hấp thụ là </a:t>
            </a:r>
            <a:r>
              <a:rPr lang="en-US" sz="2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413298"/>
                <a:ext cx="782431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Vậy: Tổng lượng ca-lo còn lại sau khi ăn sáng và thực hiện các hoạt động của bạn Bình là: </a:t>
                </a:r>
                <a:endParaRPr lang="vi-VN" sz="28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589 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(−200) = 389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(kcal).</a:t>
                </a:r>
                <a:r>
                  <a:rPr lang="en-US" sz="28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3298"/>
                <a:ext cx="7824315" cy="1384995"/>
              </a:xfrm>
              <a:prstGeom prst="rect">
                <a:avLst/>
              </a:prstGeom>
              <a:blipFill>
                <a:blip r:embed="rId2"/>
                <a:stretch>
                  <a:fillRect l="-1558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769" y="4845711"/>
                <a:ext cx="5420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(−70) + (−130) = − 200 </m:t>
                    </m:r>
                  </m:oMath>
                </a14:m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(kcal)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" y="4845711"/>
                <a:ext cx="5420074" cy="523220"/>
              </a:xfrm>
              <a:prstGeom prst="rect">
                <a:avLst/>
              </a:prstGeom>
              <a:blipFill>
                <a:blip r:embed="rId3"/>
                <a:stretch>
                  <a:fillRect t="-12791" r="-13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769" y="4290572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lượng ca-lo tiêu hao là: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3712500"/>
                <a:ext cx="7094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290+189+110=479+110 = 589 </m:t>
                    </m:r>
                  </m:oMath>
                </a14:m>
                <a:r>
                  <a:rPr lang="en-US" sz="2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8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kcal</a:t>
                </a:r>
                <a:r>
                  <a:rPr lang="en-US" sz="28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2500"/>
                <a:ext cx="7094443" cy="523220"/>
              </a:xfrm>
              <a:prstGeom prst="rect">
                <a:avLst/>
              </a:prstGeom>
              <a:blipFill>
                <a:blip r:embed="rId4"/>
                <a:stretch>
                  <a:fillRect t="-11628" r="-68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" y="-29375"/>
            <a:ext cx="899159" cy="7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84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6" grpId="0" animBg="1"/>
      <p:bldP spid="17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168274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780A60"/>
                </a:solidFill>
                <a:cs typeface="Times New Roman" panose="02020603050405020304" pitchFamily="18" charset="0"/>
              </a:rPr>
              <a:t>TIẾT - BÀI 3: PHÉP CỘNG CÁC SỐ NGUYÊN</a:t>
            </a:r>
            <a:r>
              <a:rPr lang="vi-VN" b="1" smtClean="0">
                <a:solidFill>
                  <a:srgbClr val="780A60"/>
                </a:solidFill>
                <a:cs typeface="Times New Roman" panose="02020603050405020304" pitchFamily="18" charset="0"/>
              </a:rPr>
              <a:t> (TIẾT</a:t>
            </a:r>
            <a:r>
              <a:rPr lang="en-US" b="1" smtClean="0">
                <a:solidFill>
                  <a:srgbClr val="780A60"/>
                </a:solidFill>
                <a:cs typeface="Times New Roman" panose="02020603050405020304" pitchFamily="18" charset="0"/>
              </a:rPr>
              <a:t> </a:t>
            </a:r>
            <a:r>
              <a:rPr lang="vi-VN" b="1" smtClean="0">
                <a:solidFill>
                  <a:srgbClr val="780A60"/>
                </a:solidFill>
                <a:cs typeface="Times New Roman" panose="02020603050405020304" pitchFamily="18" charset="0"/>
              </a:rPr>
              <a:t>3)</a:t>
            </a:r>
            <a:endParaRPr lang="en-US" b="1" dirty="0">
              <a:solidFill>
                <a:srgbClr val="780A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9050" y="926659"/>
            <a:ext cx="11597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 (SGK – Tr 75)</a:t>
            </a:r>
            <a:r>
              <a:rPr lang="en-US" sz="26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máy tính cầm tay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6200" y="366463"/>
            <a:ext cx="11082455" cy="57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vi-VN" sz="28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máy tính cầm tay để tính kết quả</a:t>
            </a:r>
            <a:endParaRPr lang="en-US" sz="200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0"/>
          <p:cNvSpPr>
            <a:spLocks noChangeArrowheads="1"/>
          </p:cNvSpPr>
          <p:nvPr/>
        </p:nvSpPr>
        <p:spPr bwMode="auto">
          <a:xfrm>
            <a:off x="-249973" y="640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79" y="849345"/>
            <a:ext cx="2457450" cy="4705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704" y="1014588"/>
            <a:ext cx="2614822" cy="421657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86600" y="3355168"/>
            <a:ext cx="473250" cy="379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637754" y="3773305"/>
            <a:ext cx="473250" cy="379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38100" y="1512438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dấu âm: 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2037829" y="1464660"/>
                <a:ext cx="609601" cy="535302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mtClean="0">
                    <a:solidFill>
                      <a:srgbClr val="002060"/>
                    </a:solidFill>
                  </a:rPr>
                  <a:t>)</a:t>
                </a:r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29" y="1464660"/>
                <a:ext cx="609601" cy="53530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983646" y="1461929"/>
                <a:ext cx="755332" cy="554485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+/−</m:t>
                      </m:r>
                    </m:oMath>
                  </m:oMathPara>
                </a14:m>
                <a:endParaRPr lang="en-US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646" y="1461929"/>
                <a:ext cx="755332" cy="55448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78027" y="1517528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5080" y="2210485"/>
          <a:ext cx="6981520" cy="194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215">
                  <a:extLst>
                    <a:ext uri="{9D8B030D-6E8A-4147-A177-3AD203B41FA5}">
                      <a16:colId xmlns:a16="http://schemas.microsoft.com/office/drawing/2014/main" val="1020516606"/>
                    </a:ext>
                  </a:extLst>
                </a:gridCol>
                <a:gridCol w="3747765">
                  <a:extLst>
                    <a:ext uri="{9D8B030D-6E8A-4147-A177-3AD203B41FA5}">
                      <a16:colId xmlns:a16="http://schemas.microsoft.com/office/drawing/2014/main" val="3820232005"/>
                    </a:ext>
                  </a:extLst>
                </a:gridCol>
                <a:gridCol w="1449540">
                  <a:extLst>
                    <a:ext uri="{9D8B030D-6E8A-4147-A177-3AD203B41FA5}">
                      <a16:colId xmlns:a16="http://schemas.microsoft.com/office/drawing/2014/main" val="2106099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Phép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tính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Nút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ấn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900" smtClean="0">
                          <a:solidFill>
                            <a:srgbClr val="002060"/>
                          </a:solidFill>
                          <a:latin typeface="+mj-lt"/>
                        </a:rPr>
                        <a:t>Kết</a:t>
                      </a:r>
                      <a:r>
                        <a:rPr lang="vi-VN" sz="2900" baseline="0" smtClean="0">
                          <a:solidFill>
                            <a:srgbClr val="002060"/>
                          </a:solidFill>
                          <a:latin typeface="+mj-lt"/>
                        </a:rPr>
                        <a:t> quả</a:t>
                      </a:r>
                      <a:endParaRPr lang="en-US" sz="290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20424"/>
                  </a:ext>
                </a:extLst>
              </a:tr>
              <a:tr h="70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83141"/>
                  </a:ext>
                </a:extLst>
              </a:tr>
              <a:tr h="70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7056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905001" y="2898509"/>
                <a:ext cx="533400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60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1600" smtClean="0">
                    <a:solidFill>
                      <a:schemeClr val="tx2"/>
                    </a:solidFill>
                  </a:rPr>
                  <a:t>)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898509"/>
                <a:ext cx="533400" cy="379380"/>
              </a:xfrm>
              <a:prstGeom prst="roundRect">
                <a:avLst/>
              </a:prstGeom>
              <a:blipFill>
                <a:blip r:embed="rId8"/>
                <a:stretch>
                  <a:fillRect b="-12308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2487967" y="2916501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689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4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76600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+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3657600" y="2936824"/>
                <a:ext cx="533400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60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vi-VN" sz="16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1600" smtClean="0">
                    <a:solidFill>
                      <a:schemeClr val="tx2"/>
                    </a:solidFill>
                  </a:rPr>
                  <a:t>)</a:t>
                </a:r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36824"/>
                <a:ext cx="533400" cy="379380"/>
              </a:xfrm>
              <a:prstGeom prst="round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2405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21567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228" y="2859004"/>
                <a:ext cx="1768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(−34)+(−47)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" y="2859004"/>
                <a:ext cx="176843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5029200" y="2935204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=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57994" y="2898509"/>
                <a:ext cx="678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94" y="2898509"/>
                <a:ext cx="6783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-9526" y="4368112"/>
            <a:ext cx="481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máy tính cầm tay để tính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08282" y="5034441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2" imgW="2120760" imgH="393480" progId="Equation.DSMT4">
                  <p:embed/>
                </p:oleObj>
              </mc:Choice>
              <mc:Fallback>
                <p:oleObj name="Equation" r:id="rId12" imgW="2120760" imgH="393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8282" y="5034441"/>
                        <a:ext cx="2120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70929" y="5540073"/>
          <a:ext cx="186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4" imgW="1866600" imgH="393480" progId="Equation.DSMT4">
                  <p:embed/>
                </p:oleObj>
              </mc:Choice>
              <mc:Fallback>
                <p:oleObj name="Equation" r:id="rId14" imgW="186660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0929" y="5540073"/>
                        <a:ext cx="1866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03199" y="6083300"/>
          <a:ext cx="2997201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6" imgW="2997000" imgH="393480" progId="Equation.DSMT4">
                  <p:embed/>
                </p:oleObj>
              </mc:Choice>
              <mc:Fallback>
                <p:oleObj name="Equation" r:id="rId16" imgW="299700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3199" y="6083300"/>
                        <a:ext cx="2997201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2438400" y="5027128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8" imgW="1015920" imgH="304560" progId="Equation.DSMT4">
                  <p:embed/>
                </p:oleObj>
              </mc:Choice>
              <mc:Fallback>
                <p:oleObj name="Equation" r:id="rId18" imgW="1015920" imgH="3045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38400" y="5027128"/>
                        <a:ext cx="1016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127250" y="5557374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20" imgW="1041120" imgH="317160" progId="Equation.DSMT4">
                  <p:embed/>
                </p:oleObj>
              </mc:Choice>
              <mc:Fallback>
                <p:oleObj name="Equation" r:id="rId20" imgW="1041120" imgH="3171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27250" y="5557374"/>
                        <a:ext cx="1041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3262313" y="6068549"/>
          <a:ext cx="1041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22" imgW="1041120" imgH="317160" progId="Equation.DSMT4">
                  <p:embed/>
                </p:oleObj>
              </mc:Choice>
              <mc:Fallback>
                <p:oleObj name="Equation" r:id="rId22" imgW="1041120" imgH="3171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62313" y="6068549"/>
                        <a:ext cx="1041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825661" y="3620905"/>
            <a:ext cx="631712" cy="3793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chemeClr val="tx2"/>
                </a:solidFill>
                <a:latin typeface="Cambria Math" panose="02040503050406030204" pitchFamily="18" charset="0"/>
              </a:rPr>
              <a:t>+/−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06939" y="3638897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887939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4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95572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+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>
              <a:xfrm>
                <a:off x="3676571" y="3659220"/>
                <a:ext cx="674239" cy="3793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+/−</m:t>
                      </m:r>
                    </m:oMath>
                  </m:oMathPara>
                </a14:m>
                <a:endParaRPr lang="en-US" sz="16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71" y="3659220"/>
                <a:ext cx="674239" cy="379380"/>
              </a:xfrm>
              <a:prstGeom prst="roundRect">
                <a:avLst/>
              </a:prstGeom>
              <a:blipFill>
                <a:blip r:embed="rId24"/>
                <a:stretch>
                  <a:fillRect b="-307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4413013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794013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200" y="3581400"/>
                <a:ext cx="1768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(−34)+(−47)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400"/>
                <a:ext cx="1768433" cy="369332"/>
              </a:xfrm>
              <a:prstGeom prst="rect">
                <a:avLst/>
              </a:prstGeom>
              <a:blipFill>
                <a:blip r:embed="rId2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/>
          <p:cNvSpPr/>
          <p:nvPr/>
        </p:nvSpPr>
        <p:spPr>
          <a:xfrm>
            <a:off x="5201646" y="3657600"/>
            <a:ext cx="331433" cy="3613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2"/>
                </a:solidFill>
              </a:rPr>
              <a:t>=</a:t>
            </a:r>
            <a:endParaRPr lang="en-US" sz="160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076966" y="3620905"/>
                <a:ext cx="678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66" y="3620905"/>
                <a:ext cx="678391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8" grpId="0" animBg="1"/>
      <p:bldP spid="16" grpId="0"/>
      <p:bldP spid="17" grpId="0" animBg="1"/>
      <p:bldP spid="22" grpId="0" animBg="1"/>
      <p:bldP spid="23" grpId="0"/>
      <p:bldP spid="19" grpId="0" animBg="1"/>
      <p:bldP spid="20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6" grpId="0"/>
      <p:bldP spid="30" grpId="0" animBg="1"/>
      <p:bldP spid="31" grpId="0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813" y="1723430"/>
            <a:ext cx="1158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tập: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ở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ngôi làng vào buổi tối là            . Đến sáng ngày hôm sau, nhiệt độ tăng lên       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đến trưa nhiệt độ lại giảm xuống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. 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Tìm nhiệt độ vào buổi </a:t>
            </a:r>
            <a:r>
              <a:rPr lang="en-US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 </a:t>
            </a:r>
            <a:r>
              <a:rPr lang="vi-VN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ngôi làng đó.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7120" y="3384064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1015" y="4015968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Nhiệt độ ở ngôi làng vào buổi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là: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81652" y="4756556"/>
          <a:ext cx="7349216" cy="522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5537160" imgH="393480" progId="Equation.DSMT4">
                  <p:embed/>
                </p:oleObj>
              </mc:Choice>
              <mc:Fallback>
                <p:oleObj name="Equation" r:id="rId4" imgW="5537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1652" y="4756556"/>
                        <a:ext cx="7349216" cy="522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951880" y="1811464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965160" imgH="317160" progId="Equation.DSMT4">
                  <p:embed/>
                </p:oleObj>
              </mc:Choice>
              <mc:Fallback>
                <p:oleObj name="Equation" r:id="rId6" imgW="965160" imgH="3171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1880" y="1811464"/>
                        <a:ext cx="965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05020" y="2262873"/>
          <a:ext cx="58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8" imgW="583920" imgH="317160" progId="Equation.DSMT4">
                  <p:embed/>
                </p:oleObj>
              </mc:Choice>
              <mc:Fallback>
                <p:oleObj name="Equation" r:id="rId8" imgW="583920" imgH="317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5020" y="2262873"/>
                        <a:ext cx="584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50781" y="2247633"/>
          <a:ext cx="718260" cy="33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0" imgW="714561" imgH="266815" progId="Equation.DSMT4">
                  <p:embed/>
                </p:oleObj>
              </mc:Choice>
              <mc:Fallback>
                <p:oleObj name="Equation" r:id="rId10" imgW="714561" imgH="26681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50781" y="2247633"/>
                        <a:ext cx="718260" cy="332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662" y="189962"/>
            <a:ext cx="1560937" cy="13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0720" y="2521059"/>
            <a:ext cx="80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và xem lại các dạng bài tập.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các bài tập trong SBT...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Tìm hiểu nội dung bài: Phép trừ số nguyên. Quy tắc dấu ngoặc.</a:t>
            </a:r>
          </a:p>
        </p:txBody>
      </p:sp>
    </p:spTree>
    <p:extLst>
      <p:ext uri="{BB962C8B-B14F-4D97-AF65-F5344CB8AC3E}">
        <p14:creationId xmlns:p14="http://schemas.microsoft.com/office/powerpoint/2010/main" val="4249589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15414" y="271033"/>
                <a:ext cx="1065718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1: Kết quả của phép tính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(−37)+(−52)</m:t>
                    </m:r>
                  </m:oMath>
                </a14:m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 là: </a:t>
                </a:r>
                <a:endParaRPr lang="en-US" sz="40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271033"/>
                <a:ext cx="10657184" cy="1296144"/>
              </a:xfrm>
              <a:prstGeom prst="plaque">
                <a:avLst/>
              </a:prstGeom>
              <a:blipFill>
                <a:blip r:embed="rId6"/>
                <a:stretch>
                  <a:fillRect r="-102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815414" y="24928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</a:rPr>
                      <m:t>−89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2492896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4800" smtClean="0">
                    <a:latin typeface="+mj-lt"/>
                  </a:rPr>
                  <a:t>15</a:t>
                </a:r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9615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330488" y="393305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88" y="3933056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9615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271011" y="255824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89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2558244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9677" b="-2645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4797916" y="1890531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4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67640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609600" y="75456"/>
                <a:ext cx="1098133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2: Ta dùng tính chất nào để tính tổng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−178</m:t>
                        </m:r>
                      </m:e>
                    </m:d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+178</m:t>
                    </m:r>
                  </m:oMath>
                </a14:m>
                <a:r>
                  <a:rPr lang="vi-VN" sz="400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endParaRPr lang="en-US" sz="40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56"/>
                <a:ext cx="10981334" cy="1296144"/>
              </a:xfrm>
              <a:prstGeom prst="plaque">
                <a:avLst/>
              </a:prstGeom>
              <a:blipFill>
                <a:blip r:embed="rId6"/>
                <a:stretch>
                  <a:fillRect t="-8372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Alternate Process 4"/>
          <p:cNvSpPr/>
          <p:nvPr/>
        </p:nvSpPr>
        <p:spPr>
          <a:xfrm>
            <a:off x="6252723" y="4267392"/>
            <a:ext cx="4800533" cy="1337881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D. Tính </a:t>
            </a:r>
            <a:r>
              <a:rPr lang="vi-VN" sz="4400">
                <a:solidFill>
                  <a:schemeClr val="tx1"/>
                </a:solidFill>
                <a:latin typeface="+mj-lt"/>
              </a:rPr>
              <a:t>chất </a:t>
            </a:r>
            <a:r>
              <a:rPr lang="vi-VN" sz="4400" smtClean="0">
                <a:solidFill>
                  <a:schemeClr val="tx1"/>
                </a:solidFill>
                <a:latin typeface="+mj-lt"/>
              </a:rPr>
              <a:t>cộng với số đối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817464" y="4300920"/>
            <a:ext cx="4800533" cy="133788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latin typeface="+mj-lt"/>
              </a:rPr>
              <a:t>C. Tính chất giao hoán</a:t>
            </a:r>
            <a:endParaRPr lang="en-US" sz="440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05272" y="2582377"/>
            <a:ext cx="4800533" cy="1294689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A.Tính chất kết hợp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252723" y="2642266"/>
            <a:ext cx="4800533" cy="1272716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B. Tính chất cộng với số 0</a:t>
            </a:r>
            <a:endParaRPr lang="en-US" sz="4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495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18462" y="149442"/>
                <a:ext cx="10657184" cy="1459632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3</a:t>
                </a:r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Kết quả của phép tính </a:t>
                </a:r>
                <a:endParaRPr lang="vi-VN" sz="4800" i="1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134</m:t>
                    </m:r>
                    <m:r>
                      <a:rPr lang="vi-VN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vi-V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là: </a:t>
                </a:r>
                <a:endParaRPr lang="en-US" sz="48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62" y="149442"/>
                <a:ext cx="10657184" cy="1459632"/>
              </a:xfrm>
              <a:prstGeom prst="plaque">
                <a:avLst/>
              </a:prstGeom>
              <a:blipFill>
                <a:blip r:embed="rId6"/>
                <a:stretch>
                  <a:fillRect t="-12033" b="-253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815414" y="44740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C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4474096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15414" y="309928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4" y="3099284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7051" b="-282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330488" y="4474096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D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88" y="4474096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271011" y="3099284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3099284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7051" b="-282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2090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876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863419" y="152400"/>
                <a:ext cx="10657184" cy="1296144"/>
              </a:xfrm>
              <a:prstGeom prst="plaque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mtClean="0">
                    <a:solidFill>
                      <a:schemeClr val="tx1"/>
                    </a:solidFill>
                    <a:latin typeface="+mj-lt"/>
                  </a:rPr>
                  <a:t>Câu </a:t>
                </a:r>
                <a:r>
                  <a:rPr lang="vi-VN" sz="4800" smtClean="0">
                    <a:solidFill>
                      <a:schemeClr val="tx1"/>
                    </a:solidFill>
                    <a:latin typeface="+mj-lt"/>
                  </a:rPr>
                  <a:t>4: </a:t>
                </a:r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Kết quả của phép tính </a:t>
                </a:r>
                <a:endParaRPr lang="vi-VN" sz="4800" i="1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e>
                    </m:d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−54</m:t>
                        </m:r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4800">
                    <a:solidFill>
                      <a:schemeClr val="tx1"/>
                    </a:solidFill>
                    <a:latin typeface="+mj-lt"/>
                  </a:rPr>
                  <a:t> là: </a:t>
                </a:r>
                <a:endParaRPr lang="en-US" sz="480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9" y="152400"/>
                <a:ext cx="10657184" cy="1296144"/>
              </a:xfrm>
              <a:prstGeom prst="plaque">
                <a:avLst/>
              </a:prstGeom>
              <a:blipFill>
                <a:blip r:embed="rId6"/>
                <a:stretch>
                  <a:fillRect t="-19535" b="-3441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Alternate Process 4"/>
              <p:cNvSpPr/>
              <p:nvPr/>
            </p:nvSpPr>
            <p:spPr>
              <a:xfrm>
                <a:off x="6192011" y="2588907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−54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5" name="Flowchart: Alternate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1" y="2588907"/>
                <a:ext cx="4800533" cy="936104"/>
              </a:xfrm>
              <a:prstGeom prst="flowChartAlternateProcess">
                <a:avLst/>
              </a:prstGeom>
              <a:blipFill>
                <a:blip r:embed="rId7"/>
                <a:stretch>
                  <a:fillRect t="-7742" b="-283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C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4" y="3919919"/>
                <a:ext cx="4800533" cy="936104"/>
              </a:xfrm>
              <a:prstGeom prst="flowChartAlternateProcess">
                <a:avLst/>
              </a:prstGeom>
              <a:blipFill>
                <a:blip r:embed="rId9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71011" y="3919919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 smtClean="0">
                    <a:latin typeface="+mj-lt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</a:rPr>
                      <m:t>−222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11" y="3919919"/>
                <a:ext cx="4800533" cy="936104"/>
              </a:xfrm>
              <a:prstGeom prst="flowChartAlternateProcess">
                <a:avLst/>
              </a:prstGeom>
              <a:blipFill>
                <a:blip r:embed="rId10"/>
                <a:stretch>
                  <a:fillRect t="-7692" b="-275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695739" y="2588907"/>
                <a:ext cx="4800533" cy="936104"/>
              </a:xfrm>
              <a:prstGeom prst="flowChartAlternateProcess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4800">
                    <a:latin typeface="+mj-lt"/>
                  </a:rPr>
                  <a:t>A</a:t>
                </a:r>
                <a:r>
                  <a:rPr lang="vi-VN" sz="4800" smtClean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2588907"/>
                <a:ext cx="4800533" cy="936104"/>
              </a:xfrm>
              <a:prstGeom prst="flowChartAlternateProcess">
                <a:avLst/>
              </a:prstGeom>
              <a:blipFill>
                <a:blip r:embed="rId11"/>
                <a:stretch>
                  <a:fillRect t="-7742" b="-283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4797916" y="1709556"/>
            <a:ext cx="10668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3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93" y="149542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19 + (–25)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–6</a:t>
            </a:r>
            <a:endParaRPr lang="en-US" sz="2800" dirty="0"/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0070C0"/>
                </a:solidFill>
              </a:rPr>
              <a:t>)      [(–1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</a:t>
            </a:r>
            <a:r>
              <a:rPr lang="en-US" sz="2800" dirty="0" smtClean="0">
                <a:solidFill>
                  <a:srgbClr val="0070C0"/>
                </a:solidFill>
              </a:rPr>
              <a:t>12)</a:t>
            </a:r>
            <a:r>
              <a:rPr lang="en-US" sz="2800" dirty="0">
                <a:solidFill>
                  <a:srgbClr val="0070C0"/>
                </a:solidFill>
              </a:rPr>
              <a:t> + [5 + </a:t>
            </a:r>
            <a:r>
              <a:rPr lang="en-US" sz="2800" dirty="0" smtClean="0">
                <a:solidFill>
                  <a:srgbClr val="0070C0"/>
                </a:solidFill>
              </a:rPr>
              <a:t>(–1)]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(12 </a:t>
            </a:r>
            <a:r>
              <a:rPr lang="en-US" sz="2800" dirty="0" smtClean="0"/>
              <a:t>– 5</a:t>
            </a:r>
            <a:r>
              <a:rPr lang="en-US" sz="2800" dirty="0" smtClean="0">
                <a:sym typeface="Wingdings" panose="05000000000000000000" pitchFamily="2" charset="2"/>
              </a:rPr>
              <a:t>) + (</a:t>
            </a:r>
            <a:r>
              <a:rPr lang="en-US" sz="2800" dirty="0" smtClean="0"/>
              <a:t>–1)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–7) + (–1)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–12) + 4</a:t>
            </a:r>
            <a:endParaRPr lang="en-US" sz="2800" dirty="0"/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(</a:t>
            </a:r>
            <a:r>
              <a:rPr lang="en-US" sz="2800" dirty="0" smtClean="0"/>
              <a:t>– </a:t>
            </a:r>
            <a:r>
              <a:rPr lang="en-US" sz="2800" dirty="0" smtClean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 smtClean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= </a:t>
            </a:r>
            <a:r>
              <a:rPr lang="en-US" sz="2800" dirty="0" smtClean="0"/>
              <a:t>–(12 </a:t>
            </a:r>
            <a:r>
              <a:rPr lang="en-US" sz="2800" dirty="0"/>
              <a:t>–</a:t>
            </a:r>
            <a:r>
              <a:rPr lang="en-US" sz="2800" dirty="0" smtClean="0"/>
              <a:t> 4) = –8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     (–1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 smtClean="0">
                <a:solidFill>
                  <a:srgbClr val="0070C0"/>
                </a:solidFill>
              </a:rPr>
              <a:t>–18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d)    </a:t>
            </a:r>
            <a:r>
              <a:rPr lang="en-US" sz="2800" dirty="0">
                <a:solidFill>
                  <a:srgbClr val="0070C0"/>
                </a:solidFill>
              </a:rPr>
              <a:t>(–</a:t>
            </a:r>
            <a:r>
              <a:rPr lang="en-US" sz="2800" dirty="0" smtClean="0">
                <a:solidFill>
                  <a:srgbClr val="0070C0"/>
                </a:solidFill>
              </a:rPr>
              <a:t>12) + 12    0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chất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phép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Giao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hoán</a:t>
            </a:r>
            <a:r>
              <a:rPr lang="en-US" sz="2800" dirty="0" smtClean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Kết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hợp</a:t>
            </a:r>
            <a:r>
              <a:rPr lang="en-US" sz="2800" dirty="0" smtClean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</a:rPr>
              <a:t>Cộng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</a:rPr>
              <a:t>: a + (– a) = 0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    (–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smtClean="0">
                <a:solidFill>
                  <a:srgbClr val="0070C0"/>
                </a:solidFill>
              </a:rPr>
              <a:t>   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  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(-1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(–</a:t>
            </a:r>
            <a:r>
              <a:rPr lang="en-US" sz="2800" dirty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5+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(-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 smtClean="0"/>
              <a:t>. TÍNH CHẤT CỦA PHÉP CỘNG CÁC SỐ NGUYÊN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</a:rPr>
              <a:t> so </a:t>
            </a:r>
            <a:r>
              <a:rPr lang="en-US" sz="2800" b="1" dirty="0" err="1" smtClean="0">
                <a:solidFill>
                  <a:srgbClr val="0070C0"/>
                </a:solidFill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quả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3"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a)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17) + (</a:t>
            </a:r>
            <a:r>
              <a:rPr lang="en-US" sz="2800" dirty="0" smtClean="0"/>
              <a:t>–23) + 44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/>
              <a:t>. PHÉP CỘNG HAI SỐ NGUYÊN KHÁC DẤU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 40) + 44 </a:t>
            </a:r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4 </a:t>
            </a:r>
            <a:endParaRPr lang="en-US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</a:t>
            </a:r>
            <a:r>
              <a:rPr lang="en-US" sz="2800" dirty="0" smtClean="0"/>
              <a:t>(–17) + (–23)] + 44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a) </a:t>
            </a:r>
            <a:r>
              <a:rPr lang="en-US" sz="2800" dirty="0" smtClean="0"/>
              <a:t>51 + (–97</a:t>
            </a:r>
            <a:r>
              <a:rPr lang="en-US" sz="2800" dirty="0" smtClean="0">
                <a:sym typeface="Wingdings" panose="05000000000000000000" pitchFamily="2" charset="2"/>
              </a:rPr>
              <a:t>) + 49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/>
              <a:t> [</a:t>
            </a:r>
            <a:r>
              <a:rPr lang="en-US" sz="2800" dirty="0" smtClean="0"/>
              <a:t>51 + 49]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100 + (</a:t>
            </a:r>
            <a:r>
              <a:rPr lang="en-US" sz="2800" dirty="0" smtClean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</a:rPr>
              <a:t>)  </a:t>
            </a:r>
            <a:r>
              <a:rPr lang="en-US" sz="2800" dirty="0" smtClean="0"/>
              <a:t>65</a:t>
            </a:r>
            <a:r>
              <a:rPr lang="en-US" sz="2800" dirty="0" smtClean="0">
                <a:sym typeface="Wingdings" panose="05000000000000000000" pitchFamily="2" charset="2"/>
              </a:rPr>
              <a:t> + (–42) </a:t>
            </a:r>
            <a:r>
              <a:rPr lang="en-US" sz="2800" dirty="0">
                <a:sym typeface="Wingdings" panose="05000000000000000000" pitchFamily="2" charset="2"/>
              </a:rPr>
              <a:t>+ (– </a:t>
            </a:r>
            <a:r>
              <a:rPr lang="en-US" sz="2800" dirty="0" smtClean="0">
                <a:sym typeface="Wingdings" panose="05000000000000000000" pitchFamily="2" charset="2"/>
              </a:rPr>
              <a:t>65)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[65 + (</a:t>
            </a:r>
            <a:r>
              <a:rPr lang="en-US" sz="2800" dirty="0" smtClean="0">
                <a:sym typeface="Wingdings" panose="05000000000000000000" pitchFamily="2" charset="2"/>
              </a:rPr>
              <a:t>–65)] + (–42)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(– 42)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b)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(–</a:t>
            </a:r>
            <a:r>
              <a:rPr lang="en-US" sz="2800" dirty="0" smtClean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 smtClean="0">
                <a:sym typeface="Wingdings" panose="05000000000000000000" pitchFamily="2" charset="2"/>
              </a:rPr>
              <a:t>16)</a:t>
            </a:r>
            <a:r>
              <a:rPr lang="en-US" sz="2800" dirty="0" smtClean="0"/>
              <a:t> + 39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[(–39) + 39] 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 smtClean="0"/>
              <a:t>(–16) + (–39) + 39] 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+ 0 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(–16) 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3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– 42</a:t>
            </a:r>
            <a:endParaRPr lang="en-US" sz="28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hoán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cộng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với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số</a:t>
            </a:r>
            <a:r>
              <a:rPr lang="en-US" sz="2800" dirty="0" smtClean="0">
                <a:solidFill>
                  <a:srgbClr val="7030A0"/>
                </a:solidFill>
              </a:rPr>
              <a:t> 0)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</a:rPr>
              <a:t>tc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kết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hợp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2095</Words>
  <Application>Microsoft Office PowerPoint</Application>
  <PresentationFormat>Widescreen</PresentationFormat>
  <Paragraphs>345</Paragraphs>
  <Slides>24</Slides>
  <Notes>4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Cambria Math</vt:lpstr>
      <vt:lpstr>Times New Roman</vt:lpstr>
      <vt:lpstr>Wingdings</vt:lpstr>
      <vt:lpstr>Theme cỏ xanh</vt:lpstr>
      <vt:lpstr>Office Theme</vt:lpstr>
      <vt:lpstr>Equation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Admin</cp:lastModifiedBy>
  <cp:revision>99</cp:revision>
  <dcterms:created xsi:type="dcterms:W3CDTF">2021-08-13T08:04:49Z</dcterms:created>
  <dcterms:modified xsi:type="dcterms:W3CDTF">2022-11-27T15:00:36Z</dcterms:modified>
</cp:coreProperties>
</file>