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303" r:id="rId3"/>
    <p:sldId id="271" r:id="rId4"/>
    <p:sldId id="302" r:id="rId5"/>
    <p:sldId id="263" r:id="rId6"/>
    <p:sldId id="305" r:id="rId7"/>
    <p:sldId id="259" r:id="rId8"/>
    <p:sldId id="306" r:id="rId9"/>
    <p:sldId id="308" r:id="rId10"/>
    <p:sldId id="310" r:id="rId11"/>
    <p:sldId id="312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Franklin Gothic Medium" panose="020B0603020102020204" pitchFamily="34" charset="0"/>
      <p:regular r:id="rId35"/>
      <p:italic r:id="rId36"/>
    </p:embeddedFont>
    <p:embeddedFont>
      <p:font typeface="Indie Flower" panose="020B0604020202020204" charset="0"/>
      <p:regular r:id="rId37"/>
    </p:embeddedFont>
    <p:embeddedFont>
      <p:font typeface="MV Boli" panose="02000500030200090000" pitchFamily="2" charset="0"/>
      <p:regular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Viner Hand ITC" panose="03070502030502020203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60ADEB-3D20-4518-BADB-BADA3E9C2A41}">
  <a:tblStyle styleId="{E260ADEB-3D20-4518-BADB-BADA3E9C2A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4" autoAdjust="0"/>
    <p:restoredTop sz="88090" autoAdjust="0"/>
  </p:normalViewPr>
  <p:slideViewPr>
    <p:cSldViewPr snapToGrid="0">
      <p:cViewPr varScale="1">
        <p:scale>
          <a:sx n="98" d="100"/>
          <a:sy n="98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66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33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77703e89f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77703e89f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24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718575" y="723656"/>
            <a:ext cx="7811374" cy="3696958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1075" y="-3375"/>
            <a:ext cx="9155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 idx="2"/>
          </p:nvPr>
        </p:nvSpPr>
        <p:spPr>
          <a:xfrm>
            <a:off x="710950" y="329166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1"/>
          </p:nvPr>
        </p:nvSpPr>
        <p:spPr>
          <a:xfrm>
            <a:off x="77620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3"/>
          </p:nvPr>
        </p:nvSpPr>
        <p:spPr>
          <a:xfrm>
            <a:off x="6114989" y="3291658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618025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title" idx="5"/>
          </p:nvPr>
        </p:nvSpPr>
        <p:spPr>
          <a:xfrm>
            <a:off x="3412658" y="329167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subTitle" idx="6"/>
          </p:nvPr>
        </p:nvSpPr>
        <p:spPr>
          <a:xfrm>
            <a:off x="3476316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218745"/>
            <a:ext cx="5151257" cy="38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2" r:id="rId6"/>
    <p:sldLayoutId id="2147483668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slide" Target="slide17.xml"/><Relationship Id="rId12" Type="http://schemas.openxmlformats.org/officeDocument/2006/relationships/slide" Target="slide15.xml"/><Relationship Id="rId17" Type="http://schemas.microsoft.com/office/2007/relationships/hdphoto" Target="../media/hdphoto8.wdp"/><Relationship Id="rId2" Type="http://schemas.openxmlformats.org/officeDocument/2006/relationships/slide" Target="slide13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24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openxmlformats.org/officeDocument/2006/relationships/slide" Target="slide14.xml"/><Relationship Id="rId23" Type="http://schemas.openxmlformats.org/officeDocument/2006/relationships/image" Target="../media/image18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slide" Target="slide16.xml"/><Relationship Id="rId9" Type="http://schemas.openxmlformats.org/officeDocument/2006/relationships/slide" Target="slide18.xml"/><Relationship Id="rId14" Type="http://schemas.microsoft.com/office/2007/relationships/hdphoto" Target="../media/hdphoto7.wdp"/><Relationship Id="rId22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3.xml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3.xml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3.xml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3.xml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3.xml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729667" y="761312"/>
            <a:ext cx="7705075" cy="1652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914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Tiết</a:t>
            </a: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 4 – </a:t>
            </a: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Bài</a:t>
            </a: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 3</a:t>
            </a:r>
            <a:b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</a:b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Sử</a:t>
            </a: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 </a:t>
            </a: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dụng</a:t>
            </a: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 </a:t>
            </a: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kính</a:t>
            </a:r>
            <a:r>
              <a:rPr lang="en-US" sz="70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 </a:t>
            </a:r>
            <a:r>
              <a:rPr lang="en-US" sz="7000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  <a:cs typeface="MV Boli" panose="02000500030200090000" pitchFamily="2" charset="0"/>
              </a:rPr>
              <a:t>lúp</a:t>
            </a:r>
            <a:endParaRPr sz="50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  <a:cs typeface="MV Boli" panose="02000500030200090000" pitchFamily="2" charset="0"/>
            </a:endParaRPr>
          </a:p>
        </p:txBody>
      </p:sp>
      <p:grpSp>
        <p:nvGrpSpPr>
          <p:cNvPr id="389" name="Google Shape;389;p28"/>
          <p:cNvGrpSpPr/>
          <p:nvPr/>
        </p:nvGrpSpPr>
        <p:grpSpPr>
          <a:xfrm>
            <a:off x="-216332" y="1993513"/>
            <a:ext cx="9538012" cy="352033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A9853-5E41-7741-8F9B-4AEA265C637D}"/>
              </a:ext>
            </a:extLst>
          </p:cNvPr>
          <p:cNvGrpSpPr/>
          <p:nvPr/>
        </p:nvGrpSpPr>
        <p:grpSpPr>
          <a:xfrm>
            <a:off x="292358" y="192701"/>
            <a:ext cx="1401360" cy="970763"/>
            <a:chOff x="9729788" y="4324350"/>
            <a:chExt cx="806450" cy="758825"/>
          </a:xfrm>
          <a:solidFill>
            <a:schemeClr val="bg2">
              <a:lumMod val="75000"/>
            </a:schemeClr>
          </a:solidFill>
        </p:grpSpPr>
        <p:sp>
          <p:nvSpPr>
            <p:cNvPr id="6" name="Freeform 210">
              <a:extLst>
                <a:ext uri="{FF2B5EF4-FFF2-40B4-BE49-F238E27FC236}">
                  <a16:creationId xmlns:a16="http://schemas.microsoft.com/office/drawing/2014/main" id="{26DAF182-8364-7E45-8B1E-3637DD442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Freeform 211">
              <a:extLst>
                <a:ext uri="{FF2B5EF4-FFF2-40B4-BE49-F238E27FC236}">
                  <a16:creationId xmlns:a16="http://schemas.microsoft.com/office/drawing/2014/main" id="{01FF4BD1-629F-E945-B326-CE749A3C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" name="Freeform 212">
              <a:extLst>
                <a:ext uri="{FF2B5EF4-FFF2-40B4-BE49-F238E27FC236}">
                  <a16:creationId xmlns:a16="http://schemas.microsoft.com/office/drawing/2014/main" id="{8D93F13D-7006-6C48-9202-40D2A0CC0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BA465556-1B8B-4245-9B36-CB7C8BAD9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3498352D-33A4-D845-982D-6BCF1BF47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Freeform 215">
              <a:extLst>
                <a:ext uri="{FF2B5EF4-FFF2-40B4-BE49-F238E27FC236}">
                  <a16:creationId xmlns:a16="http://schemas.microsoft.com/office/drawing/2014/main" id="{4AA980DC-448C-804F-A861-8A6BE134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" name="Freeform 216">
              <a:extLst>
                <a:ext uri="{FF2B5EF4-FFF2-40B4-BE49-F238E27FC236}">
                  <a16:creationId xmlns:a16="http://schemas.microsoft.com/office/drawing/2014/main" id="{5ABD88FA-1BB5-6449-A707-339848254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Freeform 217">
              <a:extLst>
                <a:ext uri="{FF2B5EF4-FFF2-40B4-BE49-F238E27FC236}">
                  <a16:creationId xmlns:a16="http://schemas.microsoft.com/office/drawing/2014/main" id="{4B6B8B06-4C72-134F-881C-F59B907FF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Freeform 218">
              <a:extLst>
                <a:ext uri="{FF2B5EF4-FFF2-40B4-BE49-F238E27FC236}">
                  <a16:creationId xmlns:a16="http://schemas.microsoft.com/office/drawing/2014/main" id="{FC153B30-E249-344D-A0F8-03117F02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Freeform 219">
              <a:extLst>
                <a:ext uri="{FF2B5EF4-FFF2-40B4-BE49-F238E27FC236}">
                  <a16:creationId xmlns:a16="http://schemas.microsoft.com/office/drawing/2014/main" id="{28B8F225-9875-B340-BF6B-4E52786C9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Freeform 220">
              <a:extLst>
                <a:ext uri="{FF2B5EF4-FFF2-40B4-BE49-F238E27FC236}">
                  <a16:creationId xmlns:a16="http://schemas.microsoft.com/office/drawing/2014/main" id="{3DE9917E-6A97-9E44-845A-B1F648043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Freeform 221">
              <a:extLst>
                <a:ext uri="{FF2B5EF4-FFF2-40B4-BE49-F238E27FC236}">
                  <a16:creationId xmlns:a16="http://schemas.microsoft.com/office/drawing/2014/main" id="{18D6CB14-9D7C-7345-8356-90010EC429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5252AC2-3B06-A040-BE00-B5EF06DE67D9}"/>
              </a:ext>
            </a:extLst>
          </p:cNvPr>
          <p:cNvSpPr txBox="1"/>
          <p:nvPr/>
        </p:nvSpPr>
        <p:spPr>
          <a:xfrm>
            <a:off x="3242565" y="4510327"/>
            <a:ext cx="10182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700" b="1" dirty="0">
                <a:solidFill>
                  <a:srgbClr val="2A94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ĐÚNG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8800-0E51-BC4D-9CAA-6B561F431B8E}"/>
              </a:ext>
            </a:extLst>
          </p:cNvPr>
          <p:cNvSpPr txBox="1"/>
          <p:nvPr/>
        </p:nvSpPr>
        <p:spPr>
          <a:xfrm>
            <a:off x="4621103" y="4510327"/>
            <a:ext cx="8098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700" b="1" dirty="0">
                <a:solidFill>
                  <a:srgbClr val="C00000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SAI</a:t>
            </a:r>
          </a:p>
        </p:txBody>
      </p:sp>
      <p:sp>
        <p:nvSpPr>
          <p:cNvPr id="20" name="Freeform 1218">
            <a:extLst>
              <a:ext uri="{FF2B5EF4-FFF2-40B4-BE49-F238E27FC236}">
                <a16:creationId xmlns:a16="http://schemas.microsoft.com/office/drawing/2014/main" id="{BAA4DCF4-33E8-1B4F-A965-C443A8238B31}"/>
              </a:ext>
            </a:extLst>
          </p:cNvPr>
          <p:cNvSpPr>
            <a:spLocks/>
          </p:cNvSpPr>
          <p:nvPr/>
        </p:nvSpPr>
        <p:spPr bwMode="auto">
          <a:xfrm>
            <a:off x="3387121" y="3806278"/>
            <a:ext cx="769682" cy="588692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2A94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15362" name="Picture 2" descr="Cancel Mark free icon">
            <a:extLst>
              <a:ext uri="{FF2B5EF4-FFF2-40B4-BE49-F238E27FC236}">
                <a16:creationId xmlns:a16="http://schemas.microsoft.com/office/drawing/2014/main" id="{C66CB552-363E-344F-A526-D1F8AACBC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37" y="3849581"/>
            <a:ext cx="610167" cy="6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44EBD9-B3BE-7F45-A98A-1564E4F06B8A}"/>
              </a:ext>
            </a:extLst>
          </p:cNvPr>
          <p:cNvSpPr/>
          <p:nvPr/>
        </p:nvSpPr>
        <p:spPr>
          <a:xfrm>
            <a:off x="1784401" y="1333750"/>
            <a:ext cx="1242746" cy="1590250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Mai thường xuyên lau chùi kính lúp bằng </a:t>
            </a:r>
          </a:p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 mềm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BCB669-C8F7-EA4C-AAC1-D0A6004E2A37}"/>
              </a:ext>
            </a:extLst>
          </p:cNvPr>
          <p:cNvSpPr/>
          <p:nvPr/>
        </p:nvSpPr>
        <p:spPr>
          <a:xfrm>
            <a:off x="6266953" y="1327933"/>
            <a:ext cx="1520694" cy="1462841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Mai vệ sinh kính lúp xong sẽ bọc kính bằng giấy mềm rồi cất vào hộp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639E26D-43B5-8744-97E8-928E1F687E21}"/>
              </a:ext>
            </a:extLst>
          </p:cNvPr>
          <p:cNvSpPr/>
          <p:nvPr/>
        </p:nvSpPr>
        <p:spPr>
          <a:xfrm>
            <a:off x="3107439" y="1327934"/>
            <a:ext cx="1368951" cy="1498393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dùng kính xong sẽ rửa kính với nước sạch hoặc nước rửa kính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BB9848-875A-6841-A32F-6AC4CB7137D4}"/>
              </a:ext>
            </a:extLst>
          </p:cNvPr>
          <p:cNvSpPr/>
          <p:nvPr/>
        </p:nvSpPr>
        <p:spPr>
          <a:xfrm>
            <a:off x="4546830" y="1365860"/>
            <a:ext cx="1641306" cy="980690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để kính ở cạnh chậu cây cho tiện lần sau sử dụng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73BFA4-1B8D-7546-820A-3C5D546475B7}"/>
              </a:ext>
            </a:extLst>
          </p:cNvPr>
          <p:cNvSpPr/>
          <p:nvPr/>
        </p:nvSpPr>
        <p:spPr>
          <a:xfrm>
            <a:off x="7845669" y="1327934"/>
            <a:ext cx="1192108" cy="1462841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gái Mai </a:t>
            </a:r>
          </a:p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kính ở thùng đồ chơi của mình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D80EC1-80A9-7C4F-BCB7-EA458E6B4CC7}"/>
              </a:ext>
            </a:extLst>
          </p:cNvPr>
          <p:cNvCxnSpPr/>
          <p:nvPr/>
        </p:nvCxnSpPr>
        <p:spPr>
          <a:xfrm flipH="1">
            <a:off x="4528656" y="2421082"/>
            <a:ext cx="5117" cy="259707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6737EFF-3FB2-BA48-AD1A-69FB65D93229}"/>
              </a:ext>
            </a:extLst>
          </p:cNvPr>
          <p:cNvSpPr txBox="1"/>
          <p:nvPr/>
        </p:nvSpPr>
        <p:spPr>
          <a:xfrm flipH="1">
            <a:off x="1959939" y="147801"/>
            <a:ext cx="6742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Nhà bạn Mai có 1 chiếc kính lúp thường xuyên được sử dụng. H</a:t>
            </a:r>
            <a:r>
              <a:rPr lang="en-US" sz="2000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ã</a:t>
            </a:r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y xác định những hành động bảo quản kính lúp của các thành viên trong gia đình Mai là đúng hay sai.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B8B3298-1816-D641-A69D-DE9336B4BE4F}"/>
              </a:ext>
            </a:extLst>
          </p:cNvPr>
          <p:cNvSpPr/>
          <p:nvPr/>
        </p:nvSpPr>
        <p:spPr>
          <a:xfrm>
            <a:off x="90891" y="1327934"/>
            <a:ext cx="1602827" cy="109314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Mai dùng </a:t>
            </a:r>
            <a:r>
              <a:rPr lang="en-VN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lúp </a:t>
            </a:r>
            <a:r>
              <a:rPr lang="en-VN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xong, tiện chỗ nào để luôn chỗ đó</a:t>
            </a:r>
          </a:p>
        </p:txBody>
      </p:sp>
    </p:spTree>
    <p:extLst>
      <p:ext uri="{BB962C8B-B14F-4D97-AF65-F5344CB8AC3E}">
        <p14:creationId xmlns:p14="http://schemas.microsoft.com/office/powerpoint/2010/main" val="37268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154 L 0.58785 0.477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901 0.231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17413 0.413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0.29601 0.477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-0.36754 0.158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2253 L -0.20712 0.14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333211" y="270608"/>
            <a:ext cx="973370" cy="994313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A034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432731" y="439690"/>
            <a:ext cx="2231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000" b="1" dirty="0">
                <a:solidFill>
                  <a:srgbClr val="FFA034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839804-7F63-C547-ACEF-0226B9B48A3E}"/>
              </a:ext>
            </a:extLst>
          </p:cNvPr>
          <p:cNvSpPr txBox="1"/>
          <p:nvPr/>
        </p:nvSpPr>
        <p:spPr>
          <a:xfrm>
            <a:off x="5073009" y="1965384"/>
            <a:ext cx="39338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000" dirty="0"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sử dụng kính lúp quan sát và đếm lại xem mình có bao nhiêu hoa tay.</a:t>
            </a:r>
          </a:p>
        </p:txBody>
      </p:sp>
      <p:pic>
        <p:nvPicPr>
          <p:cNvPr id="26" name="Picture 4" descr="Bạn có bao nhiêu hoa tay, đọc để biết ngay &quot;định mệnh&quot; của mình!">
            <a:extLst>
              <a:ext uri="{FF2B5EF4-FFF2-40B4-BE49-F238E27FC236}">
                <a16:creationId xmlns:a16="http://schemas.microsoft.com/office/drawing/2014/main" id="{597AEFB1-3E66-1B44-91FE-AC255895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1477705"/>
            <a:ext cx="4739798" cy="34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1" y="3207394"/>
            <a:ext cx="2089558" cy="1794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9" y="4210048"/>
            <a:ext cx="1541753" cy="97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104" y="129686"/>
            <a:ext cx="1458162" cy="16457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5736" y="952572"/>
            <a:ext cx="4933211" cy="1915909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6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BÍ MẬT </a:t>
            </a:r>
          </a:p>
          <a:p>
            <a:pPr algn="ctr"/>
            <a:r>
              <a:rPr lang="en-US" sz="6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KHO BÁU CỔ</a:t>
            </a: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57438" y="473089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4753873" cy="324036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960" y="761090"/>
            <a:ext cx="3720890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Chào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mừng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với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hang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động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bí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mật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ta!!!</a:t>
            </a:r>
          </a:p>
          <a:p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Ta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tặng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những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rương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báu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với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điều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kiện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</a:p>
          <a:p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phải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tự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vượt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qua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thử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thách</a:t>
            </a:r>
            <a:endParaRPr lang="en-US" sz="2100" dirty="0">
              <a:solidFill>
                <a:prstClr val="black"/>
              </a:solidFill>
              <a:latin typeface="Viner Hand ITC" pitchFamily="66" charset="0"/>
              <a:cs typeface="JasmineUPC" pitchFamily="18" charset="-34"/>
            </a:endParaRPr>
          </a:p>
          <a:p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những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chiếc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rương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kia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!</a:t>
            </a:r>
          </a:p>
          <a:p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Chúc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cậu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 may </a:t>
            </a:r>
            <a:r>
              <a:rPr lang="en-US" sz="2100" dirty="0" err="1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mắn</a:t>
            </a:r>
            <a:r>
              <a:rPr lang="en-US" sz="2100" dirty="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1" y="3207394"/>
            <a:ext cx="2089558" cy="1794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9" y="4210048"/>
            <a:ext cx="1541753" cy="97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104" y="129686"/>
            <a:ext cx="1458162" cy="1645774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27468" y="46918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851151" y="1167594"/>
            <a:ext cx="884647" cy="108012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247965" y="627534"/>
            <a:ext cx="884647" cy="1080120"/>
          </a:xfrm>
          <a:prstGeom prst="rect">
            <a:avLst/>
          </a:prstGeom>
        </p:spPr>
      </p:pic>
      <p:pic>
        <p:nvPicPr>
          <p:cNvPr id="12" name="r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557583" y="1293007"/>
            <a:ext cx="918102" cy="1005576"/>
          </a:xfrm>
          <a:prstGeom prst="rect">
            <a:avLst/>
          </a:prstGeom>
        </p:spPr>
      </p:pic>
      <p:pic>
        <p:nvPicPr>
          <p:cNvPr id="13" name="r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5827163" y="3149434"/>
            <a:ext cx="1404156" cy="1348395"/>
          </a:xfrm>
          <a:prstGeom prst="rect">
            <a:avLst/>
          </a:prstGeom>
        </p:spPr>
      </p:pic>
      <p:pic>
        <p:nvPicPr>
          <p:cNvPr id="14" name="r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2627784" y="3085777"/>
            <a:ext cx="1217417" cy="1242138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39" y="3012572"/>
            <a:ext cx="1944216" cy="100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09" y="1281130"/>
            <a:ext cx="1296144" cy="63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6734" y="646351"/>
            <a:ext cx="1113338" cy="6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2592" y="1167595"/>
            <a:ext cx="1221350" cy="7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3267" y="3012572"/>
            <a:ext cx="1520903" cy="83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0192" y="-56208"/>
            <a:ext cx="1458162" cy="164577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30682" y="3856797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6772554" y="3920904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871700" y="1795796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301107" y="1293095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6151649" y="1910095"/>
            <a:ext cx="324036" cy="3351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772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5617969" cy="1512169"/>
          </a:xfrm>
          <a:prstGeom prst="rect">
            <a:avLst/>
          </a:prstGeom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0209" y="534276"/>
            <a:ext cx="4289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1: Có thể sử dụng kính lúp để quan sát vật nào sau đây?</a:t>
            </a:r>
            <a:endParaRPr lang="en-US" sz="240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143714"/>
            <a:ext cx="1491086" cy="13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00" y="3690199"/>
            <a:ext cx="1527409" cy="131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73" y="4473170"/>
            <a:ext cx="1126979" cy="7149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86380" y="2193708"/>
            <a:ext cx="2647639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Xác một con muỗi.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04048" y="2247714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Toàn bộ cơ thể một con voi.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379" y="325815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Tế bào thịt quả cà chua.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99618" y="325815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Mặt trăng.</a:t>
            </a:r>
          </a:p>
        </p:txBody>
      </p:sp>
    </p:spTree>
    <p:extLst>
      <p:ext uri="{BB962C8B-B14F-4D97-AF65-F5344CB8AC3E}">
        <p14:creationId xmlns:p14="http://schemas.microsoft.com/office/powerpoint/2010/main" val="23585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5617969" cy="1512169"/>
          </a:xfrm>
          <a:prstGeom prst="rect">
            <a:avLst/>
          </a:prstGeom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6235" y="534276"/>
            <a:ext cx="4384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2: Tấm kính dùng làm kính lúp có đặc điểm: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143714"/>
            <a:ext cx="1491086" cy="13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00" y="3690199"/>
            <a:ext cx="1527409" cy="131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73" y="4473170"/>
            <a:ext cx="1126979" cy="7149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944268" y="2224382"/>
            <a:ext cx="2701645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phần rìa mỏng hơn phần giữa.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77599" y="2224382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phần rìa dày hơn phần giữa.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379" y="325815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lồi hoặc lõm.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99618" y="325815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hai mặt phẳng.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5617969" cy="1512169"/>
          </a:xfrm>
          <a:prstGeom prst="rect">
            <a:avLst/>
          </a:prstGeom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6235" y="534277"/>
            <a:ext cx="43840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5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25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 Người nào dưới đây sử dụng loại kính lúp </a:t>
            </a:r>
            <a:r>
              <a:rPr lang="en-US" sz="225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5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phù hợp?</a:t>
            </a:r>
            <a:endParaRPr lang="en-US" sz="225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143714"/>
            <a:ext cx="1491086" cy="13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00" y="3690199"/>
            <a:ext cx="1527409" cy="131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73" y="4473170"/>
            <a:ext cx="1126979" cy="7149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056710" y="3165816"/>
            <a:ext cx="2701645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Bạn Hoa dùng kính lúp đeo mắt để xem tivi.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091302" y="2085696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6379" y="311181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34409" y="2085696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7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Cô Nga dùng kính lúp để bàn để soi mẫu vải.</a:t>
            </a:r>
          </a:p>
        </p:txBody>
      </p:sp>
    </p:spTree>
    <p:extLst>
      <p:ext uri="{BB962C8B-B14F-4D97-AF65-F5344CB8AC3E}">
        <p14:creationId xmlns:p14="http://schemas.microsoft.com/office/powerpoint/2010/main" val="19320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5617969" cy="1512169"/>
          </a:xfrm>
          <a:prstGeom prst="rect">
            <a:avLst/>
          </a:prstGeom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6234" y="382328"/>
            <a:ext cx="460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4: Sử dụng kính lúp cầm tay như thế nào là đúng?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143714"/>
            <a:ext cx="1491086" cy="13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00" y="3690199"/>
            <a:ext cx="1527409" cy="131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73" y="4473170"/>
            <a:ext cx="1126979" cy="7149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09963" y="3258150"/>
            <a:ext cx="2701645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9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gần sát vật rồi đưa kính ra xa dần để thấy rõ vật.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09962" y="2085696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gần sát mắt.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99618" y="2085696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rất xa vật.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99618" y="325815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Đặt kính chính giữa mắt và vật.</a:t>
            </a:r>
          </a:p>
        </p:txBody>
      </p:sp>
    </p:spTree>
    <p:extLst>
      <p:ext uri="{BB962C8B-B14F-4D97-AF65-F5344CB8AC3E}">
        <p14:creationId xmlns:p14="http://schemas.microsoft.com/office/powerpoint/2010/main" val="29866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80" y="249492"/>
            <a:ext cx="5617969" cy="1512169"/>
          </a:xfrm>
          <a:prstGeom prst="rect">
            <a:avLst/>
          </a:prstGeom>
        </p:spPr>
      </p:pic>
      <p:pic>
        <p:nvPicPr>
          <p:cNvPr id="6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277635" y="2517745"/>
            <a:ext cx="1178600" cy="278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056" y="515688"/>
            <a:ext cx="4384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5: Hành động nào sau đây bảo quản kính </a:t>
            </a: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cách?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5" y="129686"/>
            <a:ext cx="1302575" cy="9932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62" y="143714"/>
            <a:ext cx="1491086" cy="1366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00" y="3690199"/>
            <a:ext cx="1527409" cy="1311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73" y="4473170"/>
            <a:ext cx="1126979" cy="71492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922367" y="3111810"/>
            <a:ext cx="2701645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mặt kính tiếp xúc trực tiếp với không khí.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14391" y="2101374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Cất kính ở nơi khô ráo.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50042" y="2119044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Rửa kính với nước sạch.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09961" y="3111810"/>
            <a:ext cx="2646294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Thường xuyên lau chùi kính lúp bằng khăn mềm.</a:t>
            </a:r>
          </a:p>
        </p:txBody>
      </p:sp>
    </p:spTree>
    <p:extLst>
      <p:ext uri="{BB962C8B-B14F-4D97-AF65-F5344CB8AC3E}">
        <p14:creationId xmlns:p14="http://schemas.microsoft.com/office/powerpoint/2010/main" val="13225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2717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92982" y="1284630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140619" y="150013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994173" y="1285821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994173" y="4786259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94173" y="4873174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228725" y="1985909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0" name="bottom sand"/>
          <p:cNvSpPr>
            <a:spLocks/>
          </p:cNvSpPr>
          <p:nvPr/>
        </p:nvSpPr>
        <p:spPr bwMode="auto">
          <a:xfrm>
            <a:off x="1219201" y="3992112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sp>
        <p:nvSpPr>
          <p:cNvPr id="11" name="straight connector"/>
          <p:cNvSpPr>
            <a:spLocks noChangeArrowheads="1"/>
          </p:cNvSpPr>
          <p:nvPr/>
        </p:nvSpPr>
        <p:spPr bwMode="auto">
          <a:xfrm>
            <a:off x="2094310" y="3090214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50"/>
          </a:p>
        </p:txBody>
      </p:sp>
      <p:grpSp>
        <p:nvGrpSpPr>
          <p:cNvPr id="12" name="button: start timer"/>
          <p:cNvGrpSpPr/>
          <p:nvPr/>
        </p:nvGrpSpPr>
        <p:grpSpPr>
          <a:xfrm>
            <a:off x="4692209" y="4475518"/>
            <a:ext cx="1977629" cy="599972"/>
            <a:chOff x="1332706" y="185859"/>
            <a:chExt cx="2636838" cy="799962"/>
          </a:xfrm>
          <a:solidFill>
            <a:schemeClr val="bg1"/>
          </a:solidFill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4683312" y="4485083"/>
            <a:ext cx="1977629" cy="599972"/>
            <a:chOff x="4321176" y="185859"/>
            <a:chExt cx="2636838" cy="799962"/>
          </a:xfrm>
          <a:solidFill>
            <a:schemeClr val="bg1"/>
          </a:solidFill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1F7623-547B-4F1C-9848-0AFBE55E686D}"/>
              </a:ext>
            </a:extLst>
          </p:cNvPr>
          <p:cNvSpPr txBox="1"/>
          <p:nvPr/>
        </p:nvSpPr>
        <p:spPr>
          <a:xfrm>
            <a:off x="1384582" y="1783624"/>
            <a:ext cx="155042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GB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GB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GB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EF97C-0C5B-8141-A851-F7751EEA3421}"/>
              </a:ext>
            </a:extLst>
          </p:cNvPr>
          <p:cNvSpPr txBox="1"/>
          <p:nvPr/>
        </p:nvSpPr>
        <p:spPr>
          <a:xfrm>
            <a:off x="7540284" y="1445484"/>
            <a:ext cx="11070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100" dirty="0">
                <a:solidFill>
                  <a:schemeClr val="bg1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Hãy </a:t>
            </a:r>
            <a:r>
              <a:rPr lang="en-VN" sz="2100" dirty="0" smtClean="0">
                <a:solidFill>
                  <a:schemeClr val="bg1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tự </a:t>
            </a:r>
            <a:endParaRPr lang="en-US" sz="2100" dirty="0" smtClean="0">
              <a:solidFill>
                <a:schemeClr val="bg1"/>
              </a:solidFill>
              <a:latin typeface="Lucida Grande" panose="020B0600040502020204" pitchFamily="34" charset="0"/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pPr algn="just"/>
            <a:r>
              <a:rPr lang="en-VN" sz="2100" dirty="0" smtClean="0">
                <a:solidFill>
                  <a:schemeClr val="bg1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nhìn </a:t>
            </a:r>
            <a:r>
              <a:rPr lang="en-VN" sz="2100" dirty="0">
                <a:solidFill>
                  <a:schemeClr val="bg1"/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xem mình có bao nhiêu hoa tay?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62CFF5-D2FC-1C41-9DD6-2A2494859FB4}"/>
              </a:ext>
            </a:extLst>
          </p:cNvPr>
          <p:cNvGrpSpPr/>
          <p:nvPr/>
        </p:nvGrpSpPr>
        <p:grpSpPr>
          <a:xfrm>
            <a:off x="7730452" y="171069"/>
            <a:ext cx="1242250" cy="1069182"/>
            <a:chOff x="9729788" y="4324350"/>
            <a:chExt cx="806450" cy="758825"/>
          </a:xfrm>
          <a:solidFill>
            <a:srgbClr val="F1D070"/>
          </a:solidFill>
        </p:grpSpPr>
        <p:sp>
          <p:nvSpPr>
            <p:cNvPr id="22" name="Freeform 210">
              <a:extLst>
                <a:ext uri="{FF2B5EF4-FFF2-40B4-BE49-F238E27FC236}">
                  <a16:creationId xmlns:a16="http://schemas.microsoft.com/office/drawing/2014/main" id="{2BEDC0C9-DB71-E840-B83B-FD3A36BFF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3" name="Freeform 211">
              <a:extLst>
                <a:ext uri="{FF2B5EF4-FFF2-40B4-BE49-F238E27FC236}">
                  <a16:creationId xmlns:a16="http://schemas.microsoft.com/office/drawing/2014/main" id="{45E4955E-77A5-0041-82B4-A9FFFE19A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4" name="Freeform 212">
              <a:extLst>
                <a:ext uri="{FF2B5EF4-FFF2-40B4-BE49-F238E27FC236}">
                  <a16:creationId xmlns:a16="http://schemas.microsoft.com/office/drawing/2014/main" id="{222CE6D9-1AD0-1941-9D2B-F82C591BC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5" name="Freeform 213">
              <a:extLst>
                <a:ext uri="{FF2B5EF4-FFF2-40B4-BE49-F238E27FC236}">
                  <a16:creationId xmlns:a16="http://schemas.microsoft.com/office/drawing/2014/main" id="{99665952-41C1-C246-A04D-71EA57BDA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6" name="Freeform 214">
              <a:extLst>
                <a:ext uri="{FF2B5EF4-FFF2-40B4-BE49-F238E27FC236}">
                  <a16:creationId xmlns:a16="http://schemas.microsoft.com/office/drawing/2014/main" id="{0CA5C859-1D52-4D40-96E3-BBB9C7246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7" name="Freeform 215">
              <a:extLst>
                <a:ext uri="{FF2B5EF4-FFF2-40B4-BE49-F238E27FC236}">
                  <a16:creationId xmlns:a16="http://schemas.microsoft.com/office/drawing/2014/main" id="{05093B73-2771-9D4D-988E-449379360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8" name="Freeform 216">
              <a:extLst>
                <a:ext uri="{FF2B5EF4-FFF2-40B4-BE49-F238E27FC236}">
                  <a16:creationId xmlns:a16="http://schemas.microsoft.com/office/drawing/2014/main" id="{7567DD20-917E-FA4A-AEC5-9938ADEFD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29" name="Freeform 217">
              <a:extLst>
                <a:ext uri="{FF2B5EF4-FFF2-40B4-BE49-F238E27FC236}">
                  <a16:creationId xmlns:a16="http://schemas.microsoft.com/office/drawing/2014/main" id="{4D311A23-DBC7-9F44-A069-33BF739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30" name="Freeform 218">
              <a:extLst>
                <a:ext uri="{FF2B5EF4-FFF2-40B4-BE49-F238E27FC236}">
                  <a16:creationId xmlns:a16="http://schemas.microsoft.com/office/drawing/2014/main" id="{2647429D-0941-9F49-815E-B7C7920BA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31" name="Freeform 219">
              <a:extLst>
                <a:ext uri="{FF2B5EF4-FFF2-40B4-BE49-F238E27FC236}">
                  <a16:creationId xmlns:a16="http://schemas.microsoft.com/office/drawing/2014/main" id="{A94B342C-700A-3442-ACD0-87C211FA3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32" name="Freeform 220">
              <a:extLst>
                <a:ext uri="{FF2B5EF4-FFF2-40B4-BE49-F238E27FC236}">
                  <a16:creationId xmlns:a16="http://schemas.microsoft.com/office/drawing/2014/main" id="{2CEE39BA-EF0C-BF4E-B422-3482D36C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  <p:sp>
          <p:nvSpPr>
            <p:cNvPr id="33" name="Freeform 221">
              <a:extLst>
                <a:ext uri="{FF2B5EF4-FFF2-40B4-BE49-F238E27FC236}">
                  <a16:creationId xmlns:a16="http://schemas.microsoft.com/office/drawing/2014/main" id="{D7B42773-2C2D-7A4D-971A-941B446BC3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CE44F41-0E19-A84A-9729-61998A2F458E}"/>
              </a:ext>
            </a:extLst>
          </p:cNvPr>
          <p:cNvSpPr txBox="1"/>
          <p:nvPr/>
        </p:nvSpPr>
        <p:spPr>
          <a:xfrm>
            <a:off x="804294" y="332193"/>
            <a:ext cx="27109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300" b="1" dirty="0">
                <a:solidFill>
                  <a:srgbClr val="F1D07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5" name="Picture 4" descr="Bạn có bao nhiêu hoa tay, đọc để biết ngay &quot;định mệnh&quot; của mình!">
            <a:extLst>
              <a:ext uri="{FF2B5EF4-FFF2-40B4-BE49-F238E27FC236}">
                <a16:creationId xmlns:a16="http://schemas.microsoft.com/office/drawing/2014/main" id="{040CCD7F-2089-DD46-AAF9-9060D00D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29" y="1523984"/>
            <a:ext cx="3902285" cy="28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1592308" y="606514"/>
            <a:ext cx="20633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000" b="1" dirty="0">
                <a:solidFill>
                  <a:schemeClr val="accent5">
                    <a:lumMod val="75000"/>
                  </a:scheme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VẬN DỤNG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F81E12-0BD3-DB43-AA4E-3293716E510D}"/>
              </a:ext>
            </a:extLst>
          </p:cNvPr>
          <p:cNvGrpSpPr/>
          <p:nvPr/>
        </p:nvGrpSpPr>
        <p:grpSpPr>
          <a:xfrm>
            <a:off x="274321" y="380880"/>
            <a:ext cx="1076564" cy="1107499"/>
            <a:chOff x="6418264" y="5335588"/>
            <a:chExt cx="828675" cy="852487"/>
          </a:xfrm>
          <a:solidFill>
            <a:schemeClr val="accent5">
              <a:lumMod val="75000"/>
            </a:schemeClr>
          </a:solidFill>
        </p:grpSpPr>
        <p:sp>
          <p:nvSpPr>
            <p:cNvPr id="26" name="Freeform 164">
              <a:extLst>
                <a:ext uri="{FF2B5EF4-FFF2-40B4-BE49-F238E27FC236}">
                  <a16:creationId xmlns:a16="http://schemas.microsoft.com/office/drawing/2014/main" id="{E446E26F-80AC-3E44-9EA3-4498AA297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389" y="5335588"/>
              <a:ext cx="590550" cy="592137"/>
            </a:xfrm>
            <a:custGeom>
              <a:avLst/>
              <a:gdLst>
                <a:gd name="T0" fmla="*/ 82 w 157"/>
                <a:gd name="T1" fmla="*/ 157 h 157"/>
                <a:gd name="T2" fmla="*/ 29 w 157"/>
                <a:gd name="T3" fmla="*/ 135 h 157"/>
                <a:gd name="T4" fmla="*/ 29 w 157"/>
                <a:gd name="T5" fmla="*/ 29 h 157"/>
                <a:gd name="T6" fmla="*/ 135 w 157"/>
                <a:gd name="T7" fmla="*/ 29 h 157"/>
                <a:gd name="T8" fmla="*/ 157 w 157"/>
                <a:gd name="T9" fmla="*/ 82 h 157"/>
                <a:gd name="T10" fmla="*/ 135 w 157"/>
                <a:gd name="T11" fmla="*/ 135 h 157"/>
                <a:gd name="T12" fmla="*/ 82 w 157"/>
                <a:gd name="T13" fmla="*/ 157 h 157"/>
                <a:gd name="T14" fmla="*/ 82 w 157"/>
                <a:gd name="T15" fmla="*/ 14 h 157"/>
                <a:gd name="T16" fmla="*/ 34 w 157"/>
                <a:gd name="T17" fmla="*/ 34 h 157"/>
                <a:gd name="T18" fmla="*/ 34 w 157"/>
                <a:gd name="T19" fmla="*/ 130 h 157"/>
                <a:gd name="T20" fmla="*/ 130 w 157"/>
                <a:gd name="T21" fmla="*/ 130 h 157"/>
                <a:gd name="T22" fmla="*/ 150 w 157"/>
                <a:gd name="T23" fmla="*/ 82 h 157"/>
                <a:gd name="T24" fmla="*/ 130 w 157"/>
                <a:gd name="T25" fmla="*/ 34 h 157"/>
                <a:gd name="T26" fmla="*/ 82 w 157"/>
                <a:gd name="T27" fmla="*/ 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7">
                  <a:moveTo>
                    <a:pt x="82" y="157"/>
                  </a:moveTo>
                  <a:cubicBezTo>
                    <a:pt x="63" y="157"/>
                    <a:pt x="44" y="149"/>
                    <a:pt x="29" y="135"/>
                  </a:cubicBezTo>
                  <a:cubicBezTo>
                    <a:pt x="0" y="106"/>
                    <a:pt x="0" y="58"/>
                    <a:pt x="29" y="29"/>
                  </a:cubicBezTo>
                  <a:cubicBezTo>
                    <a:pt x="58" y="0"/>
                    <a:pt x="106" y="0"/>
                    <a:pt x="135" y="29"/>
                  </a:cubicBezTo>
                  <a:cubicBezTo>
                    <a:pt x="149" y="43"/>
                    <a:pt x="157" y="62"/>
                    <a:pt x="157" y="82"/>
                  </a:cubicBezTo>
                  <a:cubicBezTo>
                    <a:pt x="157" y="102"/>
                    <a:pt x="149" y="121"/>
                    <a:pt x="135" y="135"/>
                  </a:cubicBezTo>
                  <a:cubicBezTo>
                    <a:pt x="121" y="149"/>
                    <a:pt x="101" y="157"/>
                    <a:pt x="82" y="157"/>
                  </a:cubicBezTo>
                  <a:close/>
                  <a:moveTo>
                    <a:pt x="82" y="14"/>
                  </a:moveTo>
                  <a:cubicBezTo>
                    <a:pt x="65" y="14"/>
                    <a:pt x="48" y="21"/>
                    <a:pt x="34" y="34"/>
                  </a:cubicBezTo>
                  <a:cubicBezTo>
                    <a:pt x="8" y="60"/>
                    <a:pt x="8" y="103"/>
                    <a:pt x="34" y="130"/>
                  </a:cubicBezTo>
                  <a:cubicBezTo>
                    <a:pt x="61" y="156"/>
                    <a:pt x="104" y="156"/>
                    <a:pt x="130" y="130"/>
                  </a:cubicBezTo>
                  <a:cubicBezTo>
                    <a:pt x="143" y="117"/>
                    <a:pt x="150" y="100"/>
                    <a:pt x="150" y="82"/>
                  </a:cubicBezTo>
                  <a:cubicBezTo>
                    <a:pt x="150" y="64"/>
                    <a:pt x="143" y="47"/>
                    <a:pt x="130" y="34"/>
                  </a:cubicBezTo>
                  <a:cubicBezTo>
                    <a:pt x="117" y="21"/>
                    <a:pt x="99" y="14"/>
                    <a:pt x="8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7" name="Freeform 165">
              <a:extLst>
                <a:ext uri="{FF2B5EF4-FFF2-40B4-BE49-F238E27FC236}">
                  <a16:creationId xmlns:a16="http://schemas.microsoft.com/office/drawing/2014/main" id="{879C9EF0-A348-5642-B6E1-D3C3DE59C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4" y="5497513"/>
              <a:ext cx="41275" cy="49212"/>
            </a:xfrm>
            <a:custGeom>
              <a:avLst/>
              <a:gdLst>
                <a:gd name="T0" fmla="*/ 7 w 11"/>
                <a:gd name="T1" fmla="*/ 13 h 13"/>
                <a:gd name="T2" fmla="*/ 4 w 11"/>
                <a:gd name="T3" fmla="*/ 11 h 13"/>
                <a:gd name="T4" fmla="*/ 1 w 11"/>
                <a:gd name="T5" fmla="*/ 6 h 13"/>
                <a:gd name="T6" fmla="*/ 2 w 11"/>
                <a:gd name="T7" fmla="*/ 1 h 13"/>
                <a:gd name="T8" fmla="*/ 7 w 11"/>
                <a:gd name="T9" fmla="*/ 2 h 13"/>
                <a:gd name="T10" fmla="*/ 10 w 11"/>
                <a:gd name="T11" fmla="*/ 7 h 13"/>
                <a:gd name="T12" fmla="*/ 9 w 11"/>
                <a:gd name="T13" fmla="*/ 12 h 13"/>
                <a:gd name="T14" fmla="*/ 7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7" y="13"/>
                  </a:moveTo>
                  <a:cubicBezTo>
                    <a:pt x="6" y="13"/>
                    <a:pt x="5" y="12"/>
                    <a:pt x="4" y="11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8" y="3"/>
                    <a:pt x="9" y="5"/>
                    <a:pt x="10" y="7"/>
                  </a:cubicBezTo>
                  <a:cubicBezTo>
                    <a:pt x="11" y="9"/>
                    <a:pt x="11" y="11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8" name="Freeform 166">
              <a:extLst>
                <a:ext uri="{FF2B5EF4-FFF2-40B4-BE49-F238E27FC236}">
                  <a16:creationId xmlns:a16="http://schemas.microsoft.com/office/drawing/2014/main" id="{0614813A-FA82-C04C-9057-AB6453D78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4" y="5429250"/>
              <a:ext cx="60325" cy="49212"/>
            </a:xfrm>
            <a:custGeom>
              <a:avLst/>
              <a:gdLst>
                <a:gd name="T0" fmla="*/ 12 w 16"/>
                <a:gd name="T1" fmla="*/ 13 h 13"/>
                <a:gd name="T2" fmla="*/ 10 w 16"/>
                <a:gd name="T3" fmla="*/ 12 h 13"/>
                <a:gd name="T4" fmla="*/ 3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4 w 16"/>
                <a:gd name="T11" fmla="*/ 6 h 13"/>
                <a:gd name="T12" fmla="*/ 15 w 16"/>
                <a:gd name="T13" fmla="*/ 11 h 13"/>
                <a:gd name="T14" fmla="*/ 12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2" y="13"/>
                  </a:moveTo>
                  <a:cubicBezTo>
                    <a:pt x="12" y="13"/>
                    <a:pt x="11" y="13"/>
                    <a:pt x="10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" y="3"/>
                    <a:pt x="12" y="4"/>
                    <a:pt x="14" y="6"/>
                  </a:cubicBezTo>
                  <a:cubicBezTo>
                    <a:pt x="16" y="7"/>
                    <a:pt x="16" y="10"/>
                    <a:pt x="15" y="11"/>
                  </a:cubicBezTo>
                  <a:cubicBezTo>
                    <a:pt x="15" y="12"/>
                    <a:pt x="13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9" name="Freeform 167">
              <a:extLst>
                <a:ext uri="{FF2B5EF4-FFF2-40B4-BE49-F238E27FC236}">
                  <a16:creationId xmlns:a16="http://schemas.microsoft.com/office/drawing/2014/main" id="{0A757A03-BFD3-FD4E-8D2A-1597ECC4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414963"/>
              <a:ext cx="49213" cy="26987"/>
            </a:xfrm>
            <a:custGeom>
              <a:avLst/>
              <a:gdLst>
                <a:gd name="T0" fmla="*/ 9 w 13"/>
                <a:gd name="T1" fmla="*/ 7 h 7"/>
                <a:gd name="T2" fmla="*/ 9 w 13"/>
                <a:gd name="T3" fmla="*/ 7 h 7"/>
                <a:gd name="T4" fmla="*/ 3 w 13"/>
                <a:gd name="T5" fmla="*/ 7 h 7"/>
                <a:gd name="T6" fmla="*/ 0 w 13"/>
                <a:gd name="T7" fmla="*/ 3 h 7"/>
                <a:gd name="T8" fmla="*/ 3 w 13"/>
                <a:gd name="T9" fmla="*/ 0 h 7"/>
                <a:gd name="T10" fmla="*/ 9 w 13"/>
                <a:gd name="T11" fmla="*/ 0 h 7"/>
                <a:gd name="T12" fmla="*/ 13 w 13"/>
                <a:gd name="T13" fmla="*/ 4 h 7"/>
                <a:gd name="T14" fmla="*/ 9 w 13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7" y="7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0"/>
                    <a:pt x="9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2" y="6"/>
                    <a:pt x="11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0" name="Freeform 168">
              <a:extLst>
                <a:ext uri="{FF2B5EF4-FFF2-40B4-BE49-F238E27FC236}">
                  <a16:creationId xmlns:a16="http://schemas.microsoft.com/office/drawing/2014/main" id="{EEE0A3BE-D2CB-314F-B773-007949E7E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764" y="5414963"/>
              <a:ext cx="481013" cy="460375"/>
            </a:xfrm>
            <a:custGeom>
              <a:avLst/>
              <a:gdLst>
                <a:gd name="T0" fmla="*/ 61 w 128"/>
                <a:gd name="T1" fmla="*/ 122 h 122"/>
                <a:gd name="T2" fmla="*/ 18 w 128"/>
                <a:gd name="T3" fmla="*/ 104 h 122"/>
                <a:gd name="T4" fmla="*/ 0 w 128"/>
                <a:gd name="T5" fmla="*/ 61 h 122"/>
                <a:gd name="T6" fmla="*/ 18 w 128"/>
                <a:gd name="T7" fmla="*/ 18 h 122"/>
                <a:gd name="T8" fmla="*/ 61 w 128"/>
                <a:gd name="T9" fmla="*/ 0 h 122"/>
                <a:gd name="T10" fmla="*/ 65 w 128"/>
                <a:gd name="T11" fmla="*/ 3 h 122"/>
                <a:gd name="T12" fmla="*/ 61 w 128"/>
                <a:gd name="T13" fmla="*/ 7 h 122"/>
                <a:gd name="T14" fmla="*/ 23 w 128"/>
                <a:gd name="T15" fmla="*/ 23 h 122"/>
                <a:gd name="T16" fmla="*/ 7 w 128"/>
                <a:gd name="T17" fmla="*/ 61 h 122"/>
                <a:gd name="T18" fmla="*/ 23 w 128"/>
                <a:gd name="T19" fmla="*/ 99 h 122"/>
                <a:gd name="T20" fmla="*/ 99 w 128"/>
                <a:gd name="T21" fmla="*/ 99 h 122"/>
                <a:gd name="T22" fmla="*/ 107 w 128"/>
                <a:gd name="T23" fmla="*/ 33 h 122"/>
                <a:gd name="T24" fmla="*/ 108 w 128"/>
                <a:gd name="T25" fmla="*/ 28 h 122"/>
                <a:gd name="T26" fmla="*/ 113 w 128"/>
                <a:gd name="T27" fmla="*/ 29 h 122"/>
                <a:gd name="T28" fmla="*/ 104 w 128"/>
                <a:gd name="T29" fmla="*/ 104 h 122"/>
                <a:gd name="T30" fmla="*/ 61 w 128"/>
                <a:gd name="T3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22">
                  <a:moveTo>
                    <a:pt x="61" y="122"/>
                  </a:moveTo>
                  <a:cubicBezTo>
                    <a:pt x="45" y="122"/>
                    <a:pt x="30" y="116"/>
                    <a:pt x="18" y="104"/>
                  </a:cubicBezTo>
                  <a:cubicBezTo>
                    <a:pt x="6" y="93"/>
                    <a:pt x="0" y="77"/>
                    <a:pt x="0" y="61"/>
                  </a:cubicBezTo>
                  <a:cubicBezTo>
                    <a:pt x="0" y="45"/>
                    <a:pt x="6" y="29"/>
                    <a:pt x="18" y="18"/>
                  </a:cubicBezTo>
                  <a:cubicBezTo>
                    <a:pt x="29" y="6"/>
                    <a:pt x="45" y="0"/>
                    <a:pt x="61" y="0"/>
                  </a:cubicBezTo>
                  <a:cubicBezTo>
                    <a:pt x="63" y="0"/>
                    <a:pt x="65" y="1"/>
                    <a:pt x="65" y="3"/>
                  </a:cubicBezTo>
                  <a:cubicBezTo>
                    <a:pt x="65" y="5"/>
                    <a:pt x="63" y="7"/>
                    <a:pt x="61" y="7"/>
                  </a:cubicBezTo>
                  <a:cubicBezTo>
                    <a:pt x="47" y="7"/>
                    <a:pt x="33" y="13"/>
                    <a:pt x="23" y="23"/>
                  </a:cubicBezTo>
                  <a:cubicBezTo>
                    <a:pt x="13" y="33"/>
                    <a:pt x="7" y="46"/>
                    <a:pt x="7" y="61"/>
                  </a:cubicBezTo>
                  <a:cubicBezTo>
                    <a:pt x="7" y="75"/>
                    <a:pt x="13" y="89"/>
                    <a:pt x="23" y="99"/>
                  </a:cubicBezTo>
                  <a:cubicBezTo>
                    <a:pt x="44" y="120"/>
                    <a:pt x="78" y="120"/>
                    <a:pt x="99" y="99"/>
                  </a:cubicBezTo>
                  <a:cubicBezTo>
                    <a:pt x="117" y="81"/>
                    <a:pt x="120" y="54"/>
                    <a:pt x="107" y="33"/>
                  </a:cubicBezTo>
                  <a:cubicBezTo>
                    <a:pt x="106" y="31"/>
                    <a:pt x="107" y="29"/>
                    <a:pt x="108" y="28"/>
                  </a:cubicBezTo>
                  <a:cubicBezTo>
                    <a:pt x="110" y="27"/>
                    <a:pt x="112" y="27"/>
                    <a:pt x="113" y="29"/>
                  </a:cubicBezTo>
                  <a:cubicBezTo>
                    <a:pt x="128" y="53"/>
                    <a:pt x="124" y="84"/>
                    <a:pt x="104" y="104"/>
                  </a:cubicBezTo>
                  <a:cubicBezTo>
                    <a:pt x="92" y="116"/>
                    <a:pt x="77" y="122"/>
                    <a:pt x="61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1" name="Freeform 169">
              <a:extLst>
                <a:ext uri="{FF2B5EF4-FFF2-40B4-BE49-F238E27FC236}">
                  <a16:creationId xmlns:a16="http://schemas.microsoft.com/office/drawing/2014/main" id="{6C607003-B1F1-6A40-B3C0-6B730E5D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9" y="5837238"/>
              <a:ext cx="293688" cy="290512"/>
            </a:xfrm>
            <a:custGeom>
              <a:avLst/>
              <a:gdLst>
                <a:gd name="T0" fmla="*/ 21 w 78"/>
                <a:gd name="T1" fmla="*/ 77 h 77"/>
                <a:gd name="T2" fmla="*/ 18 w 78"/>
                <a:gd name="T3" fmla="*/ 76 h 77"/>
                <a:gd name="T4" fmla="*/ 2 w 78"/>
                <a:gd name="T5" fmla="*/ 60 h 77"/>
                <a:gd name="T6" fmla="*/ 2 w 78"/>
                <a:gd name="T7" fmla="*/ 55 h 77"/>
                <a:gd name="T8" fmla="*/ 13 w 78"/>
                <a:gd name="T9" fmla="*/ 43 h 77"/>
                <a:gd name="T10" fmla="*/ 18 w 78"/>
                <a:gd name="T11" fmla="*/ 43 h 77"/>
                <a:gd name="T12" fmla="*/ 18 w 78"/>
                <a:gd name="T13" fmla="*/ 49 h 77"/>
                <a:gd name="T14" fmla="*/ 9 w 78"/>
                <a:gd name="T15" fmla="*/ 58 h 77"/>
                <a:gd name="T16" fmla="*/ 21 w 78"/>
                <a:gd name="T17" fmla="*/ 69 h 77"/>
                <a:gd name="T18" fmla="*/ 69 w 78"/>
                <a:gd name="T19" fmla="*/ 20 h 77"/>
                <a:gd name="T20" fmla="*/ 58 w 78"/>
                <a:gd name="T21" fmla="*/ 9 h 77"/>
                <a:gd name="T22" fmla="*/ 28 w 78"/>
                <a:gd name="T23" fmla="*/ 39 h 77"/>
                <a:gd name="T24" fmla="*/ 23 w 78"/>
                <a:gd name="T25" fmla="*/ 39 h 77"/>
                <a:gd name="T26" fmla="*/ 23 w 78"/>
                <a:gd name="T27" fmla="*/ 34 h 77"/>
                <a:gd name="T28" fmla="*/ 55 w 78"/>
                <a:gd name="T29" fmla="*/ 2 h 77"/>
                <a:gd name="T30" fmla="*/ 60 w 78"/>
                <a:gd name="T31" fmla="*/ 2 h 77"/>
                <a:gd name="T32" fmla="*/ 76 w 78"/>
                <a:gd name="T33" fmla="*/ 18 h 77"/>
                <a:gd name="T34" fmla="*/ 78 w 78"/>
                <a:gd name="T35" fmla="*/ 20 h 77"/>
                <a:gd name="T36" fmla="*/ 76 w 78"/>
                <a:gd name="T37" fmla="*/ 23 h 77"/>
                <a:gd name="T38" fmla="*/ 23 w 78"/>
                <a:gd name="T39" fmla="*/ 76 h 77"/>
                <a:gd name="T40" fmla="*/ 21 w 78"/>
                <a:gd name="T4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77">
                  <a:moveTo>
                    <a:pt x="21" y="77"/>
                  </a:moveTo>
                  <a:cubicBezTo>
                    <a:pt x="20" y="77"/>
                    <a:pt x="19" y="77"/>
                    <a:pt x="18" y="7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2"/>
                    <a:pt x="17" y="42"/>
                    <a:pt x="18" y="43"/>
                  </a:cubicBezTo>
                  <a:cubicBezTo>
                    <a:pt x="20" y="45"/>
                    <a:pt x="20" y="47"/>
                    <a:pt x="18" y="4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40"/>
                    <a:pt x="25" y="40"/>
                    <a:pt x="23" y="39"/>
                  </a:cubicBezTo>
                  <a:cubicBezTo>
                    <a:pt x="22" y="37"/>
                    <a:pt x="22" y="35"/>
                    <a:pt x="23" y="34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6" y="0"/>
                    <a:pt x="59" y="0"/>
                    <a:pt x="60" y="2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7" y="19"/>
                    <a:pt x="78" y="19"/>
                    <a:pt x="78" y="20"/>
                  </a:cubicBezTo>
                  <a:cubicBezTo>
                    <a:pt x="78" y="21"/>
                    <a:pt x="77" y="22"/>
                    <a:pt x="76" y="23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7"/>
                    <a:pt x="21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2" name="Freeform 170">
              <a:extLst>
                <a:ext uri="{FF2B5EF4-FFF2-40B4-BE49-F238E27FC236}">
                  <a16:creationId xmlns:a16="http://schemas.microsoft.com/office/drawing/2014/main" id="{81641C99-59BF-FD47-B348-11E0BE7CD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4" y="6026150"/>
              <a:ext cx="166688" cy="161925"/>
            </a:xfrm>
            <a:custGeom>
              <a:avLst/>
              <a:gdLst>
                <a:gd name="T0" fmla="*/ 30 w 44"/>
                <a:gd name="T1" fmla="*/ 43 h 43"/>
                <a:gd name="T2" fmla="*/ 24 w 44"/>
                <a:gd name="T3" fmla="*/ 40 h 43"/>
                <a:gd name="T4" fmla="*/ 4 w 44"/>
                <a:gd name="T5" fmla="*/ 20 h 43"/>
                <a:gd name="T6" fmla="*/ 4 w 44"/>
                <a:gd name="T7" fmla="*/ 8 h 43"/>
                <a:gd name="T8" fmla="*/ 8 w 44"/>
                <a:gd name="T9" fmla="*/ 3 h 43"/>
                <a:gd name="T10" fmla="*/ 21 w 44"/>
                <a:gd name="T11" fmla="*/ 3 h 43"/>
                <a:gd name="T12" fmla="*/ 41 w 44"/>
                <a:gd name="T13" fmla="*/ 23 h 43"/>
                <a:gd name="T14" fmla="*/ 44 w 44"/>
                <a:gd name="T15" fmla="*/ 29 h 43"/>
                <a:gd name="T16" fmla="*/ 41 w 44"/>
                <a:gd name="T17" fmla="*/ 36 h 43"/>
                <a:gd name="T18" fmla="*/ 36 w 44"/>
                <a:gd name="T19" fmla="*/ 40 h 43"/>
                <a:gd name="T20" fmla="*/ 30 w 44"/>
                <a:gd name="T21" fmla="*/ 43 h 43"/>
                <a:gd name="T22" fmla="*/ 15 w 44"/>
                <a:gd name="T23" fmla="*/ 8 h 43"/>
                <a:gd name="T24" fmla="*/ 13 w 44"/>
                <a:gd name="T25" fmla="*/ 8 h 43"/>
                <a:gd name="T26" fmla="*/ 9 w 44"/>
                <a:gd name="T27" fmla="*/ 13 h 43"/>
                <a:gd name="T28" fmla="*/ 9 w 44"/>
                <a:gd name="T29" fmla="*/ 15 h 43"/>
                <a:gd name="T30" fmla="*/ 29 w 44"/>
                <a:gd name="T31" fmla="*/ 35 h 43"/>
                <a:gd name="T32" fmla="*/ 30 w 44"/>
                <a:gd name="T33" fmla="*/ 36 h 43"/>
                <a:gd name="T34" fmla="*/ 31 w 44"/>
                <a:gd name="T35" fmla="*/ 35 h 43"/>
                <a:gd name="T36" fmla="*/ 36 w 44"/>
                <a:gd name="T37" fmla="*/ 31 h 43"/>
                <a:gd name="T38" fmla="*/ 36 w 44"/>
                <a:gd name="T39" fmla="*/ 29 h 43"/>
                <a:gd name="T40" fmla="*/ 36 w 44"/>
                <a:gd name="T41" fmla="*/ 28 h 43"/>
                <a:gd name="T42" fmla="*/ 16 w 44"/>
                <a:gd name="T43" fmla="*/ 8 h 43"/>
                <a:gd name="T44" fmla="*/ 15 w 44"/>
                <a:gd name="T4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3">
                  <a:moveTo>
                    <a:pt x="30" y="43"/>
                  </a:moveTo>
                  <a:cubicBezTo>
                    <a:pt x="28" y="43"/>
                    <a:pt x="25" y="42"/>
                    <a:pt x="24" y="4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7"/>
                    <a:pt x="0" y="11"/>
                    <a:pt x="4" y="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2" y="0"/>
                    <a:pt x="17" y="0"/>
                    <a:pt x="21" y="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3" y="25"/>
                    <a:pt x="44" y="27"/>
                    <a:pt x="44" y="29"/>
                  </a:cubicBezTo>
                  <a:cubicBezTo>
                    <a:pt x="44" y="32"/>
                    <a:pt x="43" y="34"/>
                    <a:pt x="41" y="36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5" y="42"/>
                    <a:pt x="32" y="43"/>
                    <a:pt x="30" y="43"/>
                  </a:cubicBezTo>
                  <a:close/>
                  <a:moveTo>
                    <a:pt x="15" y="8"/>
                  </a:moveTo>
                  <a:cubicBezTo>
                    <a:pt x="14" y="8"/>
                    <a:pt x="14" y="8"/>
                    <a:pt x="13" y="8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9" y="1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9"/>
                    <a:pt x="36" y="29"/>
                    <a:pt x="36" y="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3" name="Freeform 171">
              <a:extLst>
                <a:ext uri="{FF2B5EF4-FFF2-40B4-BE49-F238E27FC236}">
                  <a16:creationId xmlns:a16="http://schemas.microsoft.com/office/drawing/2014/main" id="{1862F89E-E3B9-414D-A8AE-95D6AA418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9564" y="5749925"/>
              <a:ext cx="200025" cy="196850"/>
            </a:xfrm>
            <a:custGeom>
              <a:avLst/>
              <a:gdLst>
                <a:gd name="T0" fmla="*/ 34 w 53"/>
                <a:gd name="T1" fmla="*/ 52 h 52"/>
                <a:gd name="T2" fmla="*/ 26 w 53"/>
                <a:gd name="T3" fmla="*/ 49 h 52"/>
                <a:gd name="T4" fmla="*/ 4 w 53"/>
                <a:gd name="T5" fmla="*/ 27 h 52"/>
                <a:gd name="T6" fmla="*/ 4 w 53"/>
                <a:gd name="T7" fmla="*/ 12 h 52"/>
                <a:gd name="T8" fmla="*/ 15 w 53"/>
                <a:gd name="T9" fmla="*/ 1 h 52"/>
                <a:gd name="T10" fmla="*/ 18 w 53"/>
                <a:gd name="T11" fmla="*/ 0 h 52"/>
                <a:gd name="T12" fmla="*/ 21 w 53"/>
                <a:gd name="T13" fmla="*/ 2 h 52"/>
                <a:gd name="T14" fmla="*/ 33 w 53"/>
                <a:gd name="T15" fmla="*/ 20 h 52"/>
                <a:gd name="T16" fmla="*/ 51 w 53"/>
                <a:gd name="T17" fmla="*/ 32 h 52"/>
                <a:gd name="T18" fmla="*/ 53 w 53"/>
                <a:gd name="T19" fmla="*/ 35 h 52"/>
                <a:gd name="T20" fmla="*/ 52 w 53"/>
                <a:gd name="T21" fmla="*/ 38 h 52"/>
                <a:gd name="T22" fmla="*/ 41 w 53"/>
                <a:gd name="T23" fmla="*/ 49 h 52"/>
                <a:gd name="T24" fmla="*/ 34 w 53"/>
                <a:gd name="T25" fmla="*/ 52 h 52"/>
                <a:gd name="T26" fmla="*/ 17 w 53"/>
                <a:gd name="T27" fmla="*/ 10 h 52"/>
                <a:gd name="T28" fmla="*/ 9 w 53"/>
                <a:gd name="T29" fmla="*/ 17 h 52"/>
                <a:gd name="T30" fmla="*/ 9 w 53"/>
                <a:gd name="T31" fmla="*/ 22 h 52"/>
                <a:gd name="T32" fmla="*/ 31 w 53"/>
                <a:gd name="T33" fmla="*/ 44 h 52"/>
                <a:gd name="T34" fmla="*/ 36 w 53"/>
                <a:gd name="T35" fmla="*/ 44 h 52"/>
                <a:gd name="T36" fmla="*/ 43 w 53"/>
                <a:gd name="T37" fmla="*/ 36 h 52"/>
                <a:gd name="T38" fmla="*/ 28 w 53"/>
                <a:gd name="T39" fmla="*/ 25 h 52"/>
                <a:gd name="T40" fmla="*/ 17 w 53"/>
                <a:gd name="T41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2">
                  <a:moveTo>
                    <a:pt x="34" y="52"/>
                  </a:moveTo>
                  <a:cubicBezTo>
                    <a:pt x="31" y="52"/>
                    <a:pt x="28" y="51"/>
                    <a:pt x="26" y="4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3"/>
                    <a:pt x="0" y="16"/>
                    <a:pt x="4" y="1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4" y="9"/>
                    <a:pt x="28" y="15"/>
                    <a:pt x="33" y="20"/>
                  </a:cubicBezTo>
                  <a:cubicBezTo>
                    <a:pt x="38" y="25"/>
                    <a:pt x="44" y="29"/>
                    <a:pt x="51" y="32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36"/>
                    <a:pt x="53" y="37"/>
                    <a:pt x="52" y="3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39" y="51"/>
                    <a:pt x="36" y="52"/>
                    <a:pt x="34" y="52"/>
                  </a:cubicBezTo>
                  <a:close/>
                  <a:moveTo>
                    <a:pt x="17" y="10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8"/>
                    <a:pt x="8" y="20"/>
                    <a:pt x="9" y="22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5"/>
                    <a:pt x="35" y="45"/>
                    <a:pt x="36" y="44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8" y="33"/>
                    <a:pt x="33" y="29"/>
                    <a:pt x="28" y="25"/>
                  </a:cubicBezTo>
                  <a:cubicBezTo>
                    <a:pt x="24" y="20"/>
                    <a:pt x="20" y="15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4" name="Freeform 172">
              <a:extLst>
                <a:ext uri="{FF2B5EF4-FFF2-40B4-BE49-F238E27FC236}">
                  <a16:creationId xmlns:a16="http://schemas.microsoft.com/office/drawing/2014/main" id="{C1415555-365D-C546-B187-582FB1BB1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4" y="5459413"/>
              <a:ext cx="203200" cy="254000"/>
            </a:xfrm>
            <a:custGeom>
              <a:avLst/>
              <a:gdLst>
                <a:gd name="T0" fmla="*/ 43 w 54"/>
                <a:gd name="T1" fmla="*/ 67 h 67"/>
                <a:gd name="T2" fmla="*/ 11 w 54"/>
                <a:gd name="T3" fmla="*/ 67 h 67"/>
                <a:gd name="T4" fmla="*/ 8 w 54"/>
                <a:gd name="T5" fmla="*/ 64 h 67"/>
                <a:gd name="T6" fmla="*/ 8 w 54"/>
                <a:gd name="T7" fmla="*/ 60 h 67"/>
                <a:gd name="T8" fmla="*/ 3 w 54"/>
                <a:gd name="T9" fmla="*/ 36 h 67"/>
                <a:gd name="T10" fmla="*/ 1 w 54"/>
                <a:gd name="T11" fmla="*/ 23 h 67"/>
                <a:gd name="T12" fmla="*/ 24 w 54"/>
                <a:gd name="T13" fmla="*/ 0 h 67"/>
                <a:gd name="T14" fmla="*/ 45 w 54"/>
                <a:gd name="T15" fmla="*/ 7 h 67"/>
                <a:gd name="T16" fmla="*/ 54 w 54"/>
                <a:gd name="T17" fmla="*/ 27 h 67"/>
                <a:gd name="T18" fmla="*/ 51 w 54"/>
                <a:gd name="T19" fmla="*/ 37 h 67"/>
                <a:gd name="T20" fmla="*/ 47 w 54"/>
                <a:gd name="T21" fmla="*/ 62 h 67"/>
                <a:gd name="T22" fmla="*/ 47 w 54"/>
                <a:gd name="T23" fmla="*/ 64 h 67"/>
                <a:gd name="T24" fmla="*/ 43 w 54"/>
                <a:gd name="T25" fmla="*/ 67 h 67"/>
                <a:gd name="T26" fmla="*/ 15 w 54"/>
                <a:gd name="T27" fmla="*/ 60 h 67"/>
                <a:gd name="T28" fmla="*/ 39 w 54"/>
                <a:gd name="T29" fmla="*/ 60 h 67"/>
                <a:gd name="T30" fmla="*/ 45 w 54"/>
                <a:gd name="T31" fmla="*/ 34 h 67"/>
                <a:gd name="T32" fmla="*/ 46 w 54"/>
                <a:gd name="T33" fmla="*/ 27 h 67"/>
                <a:gd name="T34" fmla="*/ 40 w 54"/>
                <a:gd name="T35" fmla="*/ 12 h 67"/>
                <a:gd name="T36" fmla="*/ 25 w 54"/>
                <a:gd name="T37" fmla="*/ 8 h 67"/>
                <a:gd name="T38" fmla="*/ 8 w 54"/>
                <a:gd name="T39" fmla="*/ 24 h 67"/>
                <a:gd name="T40" fmla="*/ 9 w 54"/>
                <a:gd name="T41" fmla="*/ 34 h 67"/>
                <a:gd name="T42" fmla="*/ 15 w 54"/>
                <a:gd name="T43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67">
                  <a:moveTo>
                    <a:pt x="43" y="67"/>
                  </a:moveTo>
                  <a:cubicBezTo>
                    <a:pt x="11" y="67"/>
                    <a:pt x="11" y="67"/>
                    <a:pt x="11" y="67"/>
                  </a:cubicBezTo>
                  <a:cubicBezTo>
                    <a:pt x="9" y="67"/>
                    <a:pt x="8" y="66"/>
                    <a:pt x="8" y="64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8" y="53"/>
                    <a:pt x="6" y="45"/>
                    <a:pt x="3" y="36"/>
                  </a:cubicBezTo>
                  <a:cubicBezTo>
                    <a:pt x="1" y="32"/>
                    <a:pt x="0" y="28"/>
                    <a:pt x="1" y="23"/>
                  </a:cubicBezTo>
                  <a:cubicBezTo>
                    <a:pt x="2" y="11"/>
                    <a:pt x="12" y="2"/>
                    <a:pt x="24" y="0"/>
                  </a:cubicBezTo>
                  <a:cubicBezTo>
                    <a:pt x="32" y="0"/>
                    <a:pt x="39" y="2"/>
                    <a:pt x="45" y="7"/>
                  </a:cubicBezTo>
                  <a:cubicBezTo>
                    <a:pt x="50" y="12"/>
                    <a:pt x="54" y="19"/>
                    <a:pt x="54" y="27"/>
                  </a:cubicBezTo>
                  <a:cubicBezTo>
                    <a:pt x="54" y="30"/>
                    <a:pt x="53" y="34"/>
                    <a:pt x="51" y="37"/>
                  </a:cubicBezTo>
                  <a:cubicBezTo>
                    <a:pt x="48" y="44"/>
                    <a:pt x="47" y="53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6"/>
                    <a:pt x="45" y="67"/>
                    <a:pt x="43" y="67"/>
                  </a:cubicBezTo>
                  <a:close/>
                  <a:moveTo>
                    <a:pt x="15" y="60"/>
                  </a:moveTo>
                  <a:cubicBezTo>
                    <a:pt x="39" y="60"/>
                    <a:pt x="39" y="60"/>
                    <a:pt x="39" y="60"/>
                  </a:cubicBezTo>
                  <a:cubicBezTo>
                    <a:pt x="40" y="50"/>
                    <a:pt x="41" y="42"/>
                    <a:pt x="45" y="34"/>
                  </a:cubicBezTo>
                  <a:cubicBezTo>
                    <a:pt x="46" y="32"/>
                    <a:pt x="46" y="29"/>
                    <a:pt x="46" y="27"/>
                  </a:cubicBezTo>
                  <a:cubicBezTo>
                    <a:pt x="46" y="21"/>
                    <a:pt x="44" y="16"/>
                    <a:pt x="40" y="12"/>
                  </a:cubicBezTo>
                  <a:cubicBezTo>
                    <a:pt x="36" y="9"/>
                    <a:pt x="31" y="7"/>
                    <a:pt x="25" y="8"/>
                  </a:cubicBezTo>
                  <a:cubicBezTo>
                    <a:pt x="16" y="9"/>
                    <a:pt x="9" y="16"/>
                    <a:pt x="8" y="24"/>
                  </a:cubicBezTo>
                  <a:cubicBezTo>
                    <a:pt x="8" y="28"/>
                    <a:pt x="8" y="31"/>
                    <a:pt x="9" y="34"/>
                  </a:cubicBezTo>
                  <a:cubicBezTo>
                    <a:pt x="13" y="43"/>
                    <a:pt x="15" y="52"/>
                    <a:pt x="1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5" name="Freeform 173">
              <a:extLst>
                <a:ext uri="{FF2B5EF4-FFF2-40B4-BE49-F238E27FC236}">
                  <a16:creationId xmlns:a16="http://schemas.microsoft.com/office/drawing/2014/main" id="{555CA47E-B557-4149-88F3-D91EEF913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76" y="5686425"/>
              <a:ext cx="180975" cy="142875"/>
            </a:xfrm>
            <a:custGeom>
              <a:avLst/>
              <a:gdLst>
                <a:gd name="T0" fmla="*/ 24 w 48"/>
                <a:gd name="T1" fmla="*/ 38 h 38"/>
                <a:gd name="T2" fmla="*/ 13 w 48"/>
                <a:gd name="T3" fmla="*/ 29 h 38"/>
                <a:gd name="T4" fmla="*/ 7 w 48"/>
                <a:gd name="T5" fmla="*/ 22 h 38"/>
                <a:gd name="T6" fmla="*/ 7 w 48"/>
                <a:gd name="T7" fmla="*/ 20 h 38"/>
                <a:gd name="T8" fmla="*/ 6 w 48"/>
                <a:gd name="T9" fmla="*/ 20 h 38"/>
                <a:gd name="T10" fmla="*/ 0 w 48"/>
                <a:gd name="T11" fmla="*/ 14 h 38"/>
                <a:gd name="T12" fmla="*/ 0 w 48"/>
                <a:gd name="T13" fmla="*/ 6 h 38"/>
                <a:gd name="T14" fmla="*/ 6 w 48"/>
                <a:gd name="T15" fmla="*/ 0 h 38"/>
                <a:gd name="T16" fmla="*/ 42 w 48"/>
                <a:gd name="T17" fmla="*/ 0 h 38"/>
                <a:gd name="T18" fmla="*/ 48 w 48"/>
                <a:gd name="T19" fmla="*/ 6 h 38"/>
                <a:gd name="T20" fmla="*/ 48 w 48"/>
                <a:gd name="T21" fmla="*/ 14 h 38"/>
                <a:gd name="T22" fmla="*/ 42 w 48"/>
                <a:gd name="T23" fmla="*/ 20 h 38"/>
                <a:gd name="T24" fmla="*/ 41 w 48"/>
                <a:gd name="T25" fmla="*/ 20 h 38"/>
                <a:gd name="T26" fmla="*/ 41 w 48"/>
                <a:gd name="T27" fmla="*/ 22 h 38"/>
                <a:gd name="T28" fmla="*/ 35 w 48"/>
                <a:gd name="T29" fmla="*/ 29 h 38"/>
                <a:gd name="T30" fmla="*/ 24 w 48"/>
                <a:gd name="T31" fmla="*/ 38 h 38"/>
                <a:gd name="T32" fmla="*/ 14 w 48"/>
                <a:gd name="T33" fmla="*/ 21 h 38"/>
                <a:gd name="T34" fmla="*/ 16 w 48"/>
                <a:gd name="T35" fmla="*/ 21 h 38"/>
                <a:gd name="T36" fmla="*/ 20 w 48"/>
                <a:gd name="T37" fmla="*/ 25 h 38"/>
                <a:gd name="T38" fmla="*/ 20 w 48"/>
                <a:gd name="T39" fmla="*/ 26 h 38"/>
                <a:gd name="T40" fmla="*/ 24 w 48"/>
                <a:gd name="T41" fmla="*/ 30 h 38"/>
                <a:gd name="T42" fmla="*/ 28 w 48"/>
                <a:gd name="T43" fmla="*/ 26 h 38"/>
                <a:gd name="T44" fmla="*/ 28 w 48"/>
                <a:gd name="T45" fmla="*/ 25 h 38"/>
                <a:gd name="T46" fmla="*/ 32 w 48"/>
                <a:gd name="T47" fmla="*/ 21 h 38"/>
                <a:gd name="T48" fmla="*/ 34 w 48"/>
                <a:gd name="T49" fmla="*/ 21 h 38"/>
                <a:gd name="T50" fmla="*/ 34 w 48"/>
                <a:gd name="T51" fmla="*/ 20 h 38"/>
                <a:gd name="T52" fmla="*/ 31 w 48"/>
                <a:gd name="T53" fmla="*/ 17 h 38"/>
                <a:gd name="T54" fmla="*/ 35 w 48"/>
                <a:gd name="T55" fmla="*/ 13 h 38"/>
                <a:gd name="T56" fmla="*/ 41 w 48"/>
                <a:gd name="T57" fmla="*/ 13 h 38"/>
                <a:gd name="T58" fmla="*/ 41 w 48"/>
                <a:gd name="T59" fmla="*/ 7 h 38"/>
                <a:gd name="T60" fmla="*/ 8 w 48"/>
                <a:gd name="T61" fmla="*/ 7 h 38"/>
                <a:gd name="T62" fmla="*/ 8 w 48"/>
                <a:gd name="T63" fmla="*/ 13 h 38"/>
                <a:gd name="T64" fmla="*/ 13 w 48"/>
                <a:gd name="T65" fmla="*/ 13 h 38"/>
                <a:gd name="T66" fmla="*/ 17 w 48"/>
                <a:gd name="T67" fmla="*/ 17 h 38"/>
                <a:gd name="T68" fmla="*/ 14 w 48"/>
                <a:gd name="T69" fmla="*/ 20 h 38"/>
                <a:gd name="T70" fmla="*/ 14 w 48"/>
                <a:gd name="T71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38">
                  <a:moveTo>
                    <a:pt x="24" y="38"/>
                  </a:moveTo>
                  <a:cubicBezTo>
                    <a:pt x="19" y="38"/>
                    <a:pt x="14" y="34"/>
                    <a:pt x="13" y="29"/>
                  </a:cubicBezTo>
                  <a:cubicBezTo>
                    <a:pt x="10" y="28"/>
                    <a:pt x="7" y="26"/>
                    <a:pt x="7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3" y="20"/>
                    <a:pt x="0" y="18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8"/>
                    <a:pt x="45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6"/>
                    <a:pt x="39" y="28"/>
                    <a:pt x="35" y="29"/>
                  </a:cubicBezTo>
                  <a:cubicBezTo>
                    <a:pt x="34" y="34"/>
                    <a:pt x="30" y="38"/>
                    <a:pt x="24" y="38"/>
                  </a:cubicBezTo>
                  <a:close/>
                  <a:moveTo>
                    <a:pt x="14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20" y="23"/>
                    <a:pt x="20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2" y="30"/>
                    <a:pt x="24" y="30"/>
                  </a:cubicBezTo>
                  <a:cubicBezTo>
                    <a:pt x="27" y="30"/>
                    <a:pt x="28" y="28"/>
                    <a:pt x="28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3"/>
                    <a:pt x="30" y="21"/>
                    <a:pt x="32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1" y="18"/>
                    <a:pt x="31" y="17"/>
                  </a:cubicBezTo>
                  <a:cubicBezTo>
                    <a:pt x="31" y="15"/>
                    <a:pt x="33" y="13"/>
                    <a:pt x="35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5" y="13"/>
                    <a:pt x="17" y="15"/>
                    <a:pt x="17" y="17"/>
                  </a:cubicBezTo>
                  <a:cubicBezTo>
                    <a:pt x="17" y="18"/>
                    <a:pt x="16" y="20"/>
                    <a:pt x="14" y="2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6" name="Freeform 174">
              <a:extLst>
                <a:ext uri="{FF2B5EF4-FFF2-40B4-BE49-F238E27FC236}">
                  <a16:creationId xmlns:a16="http://schemas.microsoft.com/office/drawing/2014/main" id="{C62B1C14-F5CA-0945-8372-A66E79F96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5622925"/>
              <a:ext cx="26988" cy="90487"/>
            </a:xfrm>
            <a:custGeom>
              <a:avLst/>
              <a:gdLst>
                <a:gd name="T0" fmla="*/ 3 w 7"/>
                <a:gd name="T1" fmla="*/ 24 h 24"/>
                <a:gd name="T2" fmla="*/ 0 w 7"/>
                <a:gd name="T3" fmla="*/ 21 h 24"/>
                <a:gd name="T4" fmla="*/ 0 w 7"/>
                <a:gd name="T5" fmla="*/ 4 h 24"/>
                <a:gd name="T6" fmla="*/ 3 w 7"/>
                <a:gd name="T7" fmla="*/ 0 h 24"/>
                <a:gd name="T8" fmla="*/ 7 w 7"/>
                <a:gd name="T9" fmla="*/ 4 h 24"/>
                <a:gd name="T10" fmla="*/ 7 w 7"/>
                <a:gd name="T11" fmla="*/ 21 h 24"/>
                <a:gd name="T12" fmla="*/ 3 w 7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4">
                  <a:moveTo>
                    <a:pt x="3" y="24"/>
                  </a:moveTo>
                  <a:cubicBezTo>
                    <a:pt x="1" y="24"/>
                    <a:pt x="0" y="23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5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Freeform 175">
              <a:extLst>
                <a:ext uri="{FF2B5EF4-FFF2-40B4-BE49-F238E27FC236}">
                  <a16:creationId xmlns:a16="http://schemas.microsoft.com/office/drawing/2014/main" id="{7E0E4E99-AB5E-9540-8D75-B109AC820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7851" y="5573713"/>
              <a:ext cx="74613" cy="7461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7 h 20"/>
                <a:gd name="T12" fmla="*/ 7 w 20"/>
                <a:gd name="T13" fmla="*/ 10 h 20"/>
                <a:gd name="T14" fmla="*/ 10 w 20"/>
                <a:gd name="T15" fmla="*/ 13 h 20"/>
                <a:gd name="T16" fmla="*/ 13 w 20"/>
                <a:gd name="T17" fmla="*/ 10 h 20"/>
                <a:gd name="T18" fmla="*/ 10 w 20"/>
                <a:gd name="T19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  <a:moveTo>
                    <a:pt x="10" y="7"/>
                  </a:moveTo>
                  <a:cubicBezTo>
                    <a:pt x="9" y="7"/>
                    <a:pt x="7" y="8"/>
                    <a:pt x="7" y="10"/>
                  </a:cubicBezTo>
                  <a:cubicBezTo>
                    <a:pt x="7" y="12"/>
                    <a:pt x="9" y="13"/>
                    <a:pt x="10" y="13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8"/>
                    <a:pt x="12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5B1B3D4-02D0-E14A-A4E1-8010EC960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063" y="929473"/>
            <a:ext cx="4007247" cy="20867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DA9B48A-8D0B-604B-B7AC-F2100DEFC56C}"/>
              </a:ext>
            </a:extLst>
          </p:cNvPr>
          <p:cNvSpPr txBox="1"/>
          <p:nvPr/>
        </p:nvSpPr>
        <p:spPr>
          <a:xfrm flipH="1">
            <a:off x="382596" y="1552422"/>
            <a:ext cx="421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896541" algn="l"/>
              </a:tabLst>
            </a:pPr>
            <a:r>
              <a:rPr lang="en-VN" sz="2400" spc="-113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Trong một số điện thoại thông minh có phần mềm kính lúp điện tử, có thể phóng to ảnh lên đến 10 </a:t>
            </a:r>
            <a:r>
              <a:rPr lang="en-US" sz="2400" spc="-113" dirty="0" err="1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lần</a:t>
            </a:r>
            <a:r>
              <a:rPr lang="en-US" sz="2400" spc="-113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.</a:t>
            </a:r>
            <a:endParaRPr lang="en-VN" sz="2400" spc="-113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2B402-3F50-9341-8FB4-2C35923DD997}"/>
              </a:ext>
            </a:extLst>
          </p:cNvPr>
          <p:cNvSpPr txBox="1"/>
          <p:nvPr/>
        </p:nvSpPr>
        <p:spPr>
          <a:xfrm flipH="1">
            <a:off x="1284217" y="3204396"/>
            <a:ext cx="7507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Sử dụng điện thoại thông minh có phần mềm kính 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ú</a:t>
            </a:r>
            <a:r>
              <a:rPr lang="en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p điện tử, quan sát các vật nhỏ 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nấm</a:t>
            </a:r>
            <a:r>
              <a:rPr lang="en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sợi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vải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muỗi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cát</a:t>
            </a:r>
            <a:r>
              <a:rPr lang="en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…) rồi chụp lại ảnh đó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bạn</a:t>
            </a:r>
            <a:r>
              <a:rPr lang="en-V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Graphic 2" descr="House">
            <a:extLst>
              <a:ext uri="{FF2B5EF4-FFF2-40B4-BE49-F238E27FC236}">
                <a16:creationId xmlns:a16="http://schemas.microsoft.com/office/drawing/2014/main" id="{984F69F0-B8F5-ED40-8E2F-7975B53A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8463" y="3268330"/>
            <a:ext cx="941752" cy="9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5" name="Google Shape;1115;p43"/>
          <p:cNvGrpSpPr/>
          <p:nvPr/>
        </p:nvGrpSpPr>
        <p:grpSpPr>
          <a:xfrm>
            <a:off x="3857602" y="461125"/>
            <a:ext cx="1679523" cy="1893190"/>
            <a:chOff x="3857602" y="461125"/>
            <a:chExt cx="1679523" cy="1893190"/>
          </a:xfrm>
        </p:grpSpPr>
        <p:grpSp>
          <p:nvGrpSpPr>
            <p:cNvPr id="1116" name="Google Shape;1116;p43"/>
            <p:cNvGrpSpPr/>
            <p:nvPr/>
          </p:nvGrpSpPr>
          <p:grpSpPr>
            <a:xfrm>
              <a:off x="3857602" y="461125"/>
              <a:ext cx="1679523" cy="1893190"/>
              <a:chOff x="3857602" y="461125"/>
              <a:chExt cx="1679523" cy="1893190"/>
            </a:xfrm>
          </p:grpSpPr>
          <p:sp>
            <p:nvSpPr>
              <p:cNvPr id="1117" name="Google Shape;1117;p43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avLst/>
                <a:gdLst/>
                <a:ahLst/>
                <a:cxnLst/>
                <a:rect l="l" t="t" r="r" b="b"/>
                <a:pathLst>
                  <a:path w="17740" h="27808" extrusionOk="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3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avLst/>
                <a:gdLst/>
                <a:ahLst/>
                <a:cxnLst/>
                <a:rect l="l" t="t" r="r" b="b"/>
                <a:pathLst>
                  <a:path w="26894" h="24289" extrusionOk="0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1119" name="Google Shape;1119;p43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avLst/>
              <a:gdLst/>
              <a:ahLst/>
              <a:cxnLst/>
              <a:rect l="l" t="t" r="r" b="b"/>
              <a:pathLst>
                <a:path w="12329" h="10322" extrusionOk="0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avLst/>
              <a:gdLst/>
              <a:ahLst/>
              <a:cxnLst/>
              <a:rect l="l" t="t" r="r" b="b"/>
              <a:pathLst>
                <a:path w="6018" h="13655" extrusionOk="0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3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avLst/>
              <a:gdLst/>
              <a:ahLst/>
              <a:cxnLst/>
              <a:rect l="l" t="t" r="r" b="b"/>
              <a:pathLst>
                <a:path w="14396" h="13065" extrusionOk="0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avLst/>
              <a:gdLst/>
              <a:ahLst/>
              <a:cxnLst/>
              <a:rect l="l" t="t" r="r" b="b"/>
              <a:pathLst>
                <a:path w="9279" h="9212" extrusionOk="0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4424575" y="1251625"/>
              <a:ext cx="195400" cy="134475"/>
            </a:xfrm>
            <a:custGeom>
              <a:avLst/>
              <a:gdLst/>
              <a:ahLst/>
              <a:cxnLst/>
              <a:rect l="l" t="t" r="r" b="b"/>
              <a:pathLst>
                <a:path w="7816" h="5379" extrusionOk="0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13" name="Picture 2" descr="Kính lúp cầm tay Carson MagniView DS-40 2.5x(5x) - Hàng chính hãng | Tshop  | Tiki">
            <a:extLst>
              <a:ext uri="{FF2B5EF4-FFF2-40B4-BE49-F238E27FC236}">
                <a16:creationId xmlns:a16="http://schemas.microsoft.com/office/drawing/2014/main" id="{73003FAB-4C13-904B-8DB8-D8A1927B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1047" y="283458"/>
            <a:ext cx="3802455" cy="27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23" y="2985813"/>
            <a:ext cx="8059403" cy="1300800"/>
          </a:xfrm>
        </p:spPr>
        <p:txBody>
          <a:bodyPr/>
          <a:lstStyle/>
          <a:p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endParaRPr lang="en-US" sz="5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1621696" y="32575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Cấu tạo</a:t>
            </a:r>
            <a:endParaRPr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ính lúp loại tốt, kích cỡ 75mm (7.5cm) tay cầm bằng kim loại">
            <a:extLst>
              <a:ext uri="{FF2B5EF4-FFF2-40B4-BE49-F238E27FC236}">
                <a16:creationId xmlns:a16="http://schemas.microsoft.com/office/drawing/2014/main" id="{FF863BE0-A20D-B24B-B1DE-F89F76B924B2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924">
            <a:off x="4685924" y="1154995"/>
            <a:ext cx="3515914" cy="3550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92F954-C9F0-F643-A775-A0EF4591AF11}"/>
              </a:ext>
            </a:extLst>
          </p:cNvPr>
          <p:cNvCxnSpPr>
            <a:cxnSpLocks/>
          </p:cNvCxnSpPr>
          <p:nvPr/>
        </p:nvCxnSpPr>
        <p:spPr>
          <a:xfrm flipH="1" flipV="1">
            <a:off x="4618080" y="1813317"/>
            <a:ext cx="1074860" cy="12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E10657-BE72-7F4D-82C6-8CF6985B3771}"/>
              </a:ext>
            </a:extLst>
          </p:cNvPr>
          <p:cNvSpPr txBox="1"/>
          <p:nvPr/>
        </p:nvSpPr>
        <p:spPr>
          <a:xfrm>
            <a:off x="2741858" y="1547338"/>
            <a:ext cx="201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Khung kính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B29C8-8C76-4D47-9798-2068784064F9}"/>
              </a:ext>
            </a:extLst>
          </p:cNvPr>
          <p:cNvSpPr txBox="1"/>
          <p:nvPr/>
        </p:nvSpPr>
        <p:spPr>
          <a:xfrm>
            <a:off x="620065" y="2605081"/>
            <a:ext cx="413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Tấm kính </a:t>
            </a:r>
            <a:r>
              <a:rPr lang="en-VN" sz="20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có </a:t>
            </a:r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phần rìa </a:t>
            </a:r>
          </a:p>
          <a:p>
            <a:pPr algn="ctr"/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mỏng hơn phần giữa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C4B1F-4BE3-154F-AAFC-FC61DEB0F499}"/>
              </a:ext>
            </a:extLst>
          </p:cNvPr>
          <p:cNvSpPr txBox="1"/>
          <p:nvPr/>
        </p:nvSpPr>
        <p:spPr>
          <a:xfrm>
            <a:off x="3492501" y="3855672"/>
            <a:ext cx="1491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Tay cầm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1403B2-BC80-894B-A649-4F6D673DE60A}"/>
              </a:ext>
            </a:extLst>
          </p:cNvPr>
          <p:cNvCxnSpPr>
            <a:cxnSpLocks/>
          </p:cNvCxnSpPr>
          <p:nvPr/>
        </p:nvCxnSpPr>
        <p:spPr>
          <a:xfrm flipH="1">
            <a:off x="3902525" y="2290350"/>
            <a:ext cx="1989014" cy="729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E6159B-754B-1A4E-AED0-55C76606B41E}"/>
              </a:ext>
            </a:extLst>
          </p:cNvPr>
          <p:cNvCxnSpPr>
            <a:cxnSpLocks/>
          </p:cNvCxnSpPr>
          <p:nvPr/>
        </p:nvCxnSpPr>
        <p:spPr>
          <a:xfrm flipH="1">
            <a:off x="5001815" y="3681175"/>
            <a:ext cx="1327932" cy="374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48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95AAF026-16F5-3845-9201-180CDE91CFC8}"/>
              </a:ext>
            </a:extLst>
          </p:cNvPr>
          <p:cNvGrpSpPr/>
          <p:nvPr/>
        </p:nvGrpSpPr>
        <p:grpSpPr>
          <a:xfrm>
            <a:off x="556837" y="1099560"/>
            <a:ext cx="8368954" cy="3117273"/>
            <a:chOff x="726816" y="2101005"/>
            <a:chExt cx="10986675" cy="3896990"/>
          </a:xfrm>
        </p:grpSpPr>
        <p:pic>
          <p:nvPicPr>
            <p:cNvPr id="47" name="Picture 6" descr="Kính lúp đeo mắt có đèn v1 | GIA BẢO SHOP | Tiki">
              <a:extLst>
                <a:ext uri="{FF2B5EF4-FFF2-40B4-BE49-F238E27FC236}">
                  <a16:creationId xmlns:a16="http://schemas.microsoft.com/office/drawing/2014/main" id="{9954E476-3359-BA47-83B3-928078656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6501" y="2101005"/>
              <a:ext cx="3896990" cy="3896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kính lúp cầm tay mini">
              <a:extLst>
                <a:ext uri="{FF2B5EF4-FFF2-40B4-BE49-F238E27FC236}">
                  <a16:creationId xmlns:a16="http://schemas.microsoft.com/office/drawing/2014/main" id="{3B8F4A7A-565B-D445-8FAF-C269891A8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6816" y="2620750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Kính Lúp Để Bàn MG-H36 CÓ ĐÈN ( PHÓNG ĐẠI 10 LẦN, THẤU KÍNH THỦY TINH 125MM  TRONG SUỐT ) - Dụng cụ văn phòng khác Tác giả Huaheng | GiaSach.com">
              <a:extLst>
                <a:ext uri="{FF2B5EF4-FFF2-40B4-BE49-F238E27FC236}">
                  <a16:creationId xmlns:a16="http://schemas.microsoft.com/office/drawing/2014/main" id="{B2096571-C385-2543-B943-987A63105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008" y="2627100"/>
              <a:ext cx="28448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7" name="Google Shape;697;p35"/>
          <p:cNvSpPr txBox="1">
            <a:spLocks noGrp="1"/>
          </p:cNvSpPr>
          <p:nvPr>
            <p:ph type="title"/>
          </p:nvPr>
        </p:nvSpPr>
        <p:spPr>
          <a:xfrm>
            <a:off x="1364980" y="808130"/>
            <a:ext cx="714766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kính lúp thông dụng</a:t>
            </a:r>
            <a:r>
              <a:rPr lang="e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A7A9D1-A161-D94A-A8F9-072722D6C025}"/>
              </a:ext>
            </a:extLst>
          </p:cNvPr>
          <p:cNvSpPr txBox="1"/>
          <p:nvPr/>
        </p:nvSpPr>
        <p:spPr>
          <a:xfrm>
            <a:off x="2867759" y="4216833"/>
            <a:ext cx="308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 lúp để bàn có đèn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50F746-F6B5-5E4A-9E5D-CBCC31139AFD}"/>
              </a:ext>
            </a:extLst>
          </p:cNvPr>
          <p:cNvSpPr txBox="1"/>
          <p:nvPr/>
        </p:nvSpPr>
        <p:spPr>
          <a:xfrm>
            <a:off x="0" y="3687420"/>
            <a:ext cx="2729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 lúp </a:t>
            </a:r>
            <a:r>
              <a:rPr lang="en-VN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cầm </a:t>
            </a:r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4944A3-E754-B548-B562-A3DBA24479FD}"/>
              </a:ext>
            </a:extLst>
          </p:cNvPr>
          <p:cNvSpPr txBox="1"/>
          <p:nvPr/>
        </p:nvSpPr>
        <p:spPr>
          <a:xfrm>
            <a:off x="5960851" y="3701129"/>
            <a:ext cx="287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Kính lúp </a:t>
            </a:r>
            <a:r>
              <a:rPr lang="en-US" sz="2400" dirty="0" smtClean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đ</a:t>
            </a:r>
            <a:r>
              <a:rPr lang="en-VN" sz="24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eo mắt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5205" y="416797"/>
            <a:ext cx="4189075" cy="572700"/>
          </a:xfrm>
        </p:spPr>
        <p:txBody>
          <a:bodyPr/>
          <a:lstStyle/>
          <a:p>
            <a:pPr algn="l"/>
            <a:r>
              <a:rPr lang="en-US" sz="4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448830"/>
              </p:ext>
            </p:extLst>
          </p:nvPr>
        </p:nvGraphicFramePr>
        <p:xfrm>
          <a:off x="311726" y="1264566"/>
          <a:ext cx="8738755" cy="2465772"/>
        </p:xfrm>
        <a:graphic>
          <a:graphicData uri="http://schemas.openxmlformats.org/drawingml/2006/table">
            <a:tbl>
              <a:tblPr firstRow="1" firstCol="1" bandRow="1">
                <a:tableStyleId>{E260ADEB-3D20-4518-BADB-BADA3E9C2A41}</a:tableStyleId>
              </a:tblPr>
              <a:tblGrid>
                <a:gridCol w="4298463">
                  <a:extLst>
                    <a:ext uri="{9D8B030D-6E8A-4147-A177-3AD203B41FA5}">
                      <a16:colId xmlns:a16="http://schemas.microsoft.com/office/drawing/2014/main" val="338722044"/>
                    </a:ext>
                  </a:extLst>
                </a:gridCol>
                <a:gridCol w="4440292">
                  <a:extLst>
                    <a:ext uri="{9D8B030D-6E8A-4147-A177-3AD203B41FA5}">
                      <a16:colId xmlns:a16="http://schemas.microsoft.com/office/drawing/2014/main" val="2762086656"/>
                    </a:ext>
                  </a:extLst>
                </a:gridCol>
              </a:tblGrid>
              <a:tr h="648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6458348"/>
                  </a:ext>
                </a:extLst>
              </a:tr>
              <a:tr h="666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584832"/>
                  </a:ext>
                </a:extLst>
              </a:tr>
              <a:tr h="502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Kính lúp để bàn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285518"/>
                  </a:ext>
                </a:extLst>
              </a:tr>
              <a:tr h="6485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434109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681103" y="1975677"/>
            <a:ext cx="4198585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1103" y="2623289"/>
            <a:ext cx="326082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1103" y="3176813"/>
            <a:ext cx="3982180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3824425"/>
            <a:ext cx="9144000" cy="1319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3 - 20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11726" y="4333008"/>
            <a:ext cx="1018309" cy="509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et 2 Kính Phóng Đại 10x / 100mm Gắn Kính Lúp Tiện Dụng Cho Bé | Shopee  Việt Nam">
            <a:extLst>
              <a:ext uri="{FF2B5EF4-FFF2-40B4-BE49-F238E27FC236}">
                <a16:creationId xmlns:a16="http://schemas.microsoft.com/office/drawing/2014/main" id="{B5F3FA64-9C0C-2148-AC15-5EFEF075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5952" cy="40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" name="Google Shape;573;p31"/>
          <p:cNvSpPr txBox="1">
            <a:spLocks noGrp="1"/>
          </p:cNvSpPr>
          <p:nvPr>
            <p:ph type="ctrTitle"/>
          </p:nvPr>
        </p:nvSpPr>
        <p:spPr>
          <a:xfrm>
            <a:off x="2562484" y="693077"/>
            <a:ext cx="5965880" cy="2434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Sử dụng và bảo quản kính lúp</a:t>
            </a:r>
            <a:endParaRPr sz="40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3347FC-590D-CE49-B3B8-DA750B502E28}"/>
              </a:ext>
            </a:extLst>
          </p:cNvPr>
          <p:cNvSpPr txBox="1"/>
          <p:nvPr/>
        </p:nvSpPr>
        <p:spPr>
          <a:xfrm>
            <a:off x="1652550" y="454997"/>
            <a:ext cx="36407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1. </a:t>
            </a:r>
            <a:r>
              <a:rPr lang="en-VN" sz="3000" b="1" dirty="0" smtClean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CÁCH </a:t>
            </a:r>
            <a:r>
              <a:rPr lang="en-VN" sz="30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SỬ DỤNG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3DF71A-A70B-7647-AFBF-4C5D9200DA8F}"/>
              </a:ext>
            </a:extLst>
          </p:cNvPr>
          <p:cNvGrpSpPr/>
          <p:nvPr/>
        </p:nvGrpSpPr>
        <p:grpSpPr>
          <a:xfrm>
            <a:off x="371646" y="372957"/>
            <a:ext cx="1063768" cy="921948"/>
            <a:chOff x="10807701" y="4343400"/>
            <a:chExt cx="847725" cy="720725"/>
          </a:xfrm>
          <a:solidFill>
            <a:srgbClr val="2A9400"/>
          </a:solidFill>
        </p:grpSpPr>
        <p:sp>
          <p:nvSpPr>
            <p:cNvPr id="34" name="Freeform 467">
              <a:extLst>
                <a:ext uri="{FF2B5EF4-FFF2-40B4-BE49-F238E27FC236}">
                  <a16:creationId xmlns:a16="http://schemas.microsoft.com/office/drawing/2014/main" id="{FE499F42-7428-DD4C-A477-71BC3F1224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5" name="Freeform 468">
              <a:extLst>
                <a:ext uri="{FF2B5EF4-FFF2-40B4-BE49-F238E27FC236}">
                  <a16:creationId xmlns:a16="http://schemas.microsoft.com/office/drawing/2014/main" id="{91F5E1C6-7BFF-2F4F-A6F1-B7D64BF1F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6" name="Freeform 469">
              <a:extLst>
                <a:ext uri="{FF2B5EF4-FFF2-40B4-BE49-F238E27FC236}">
                  <a16:creationId xmlns:a16="http://schemas.microsoft.com/office/drawing/2014/main" id="{5995F5D1-5149-0D4B-BF20-1EA22DD0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7" name="Freeform 470">
              <a:extLst>
                <a:ext uri="{FF2B5EF4-FFF2-40B4-BE49-F238E27FC236}">
                  <a16:creationId xmlns:a16="http://schemas.microsoft.com/office/drawing/2014/main" id="{EC5E195B-171E-914A-BC14-6E411467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8" name="Freeform 471">
              <a:extLst>
                <a:ext uri="{FF2B5EF4-FFF2-40B4-BE49-F238E27FC236}">
                  <a16:creationId xmlns:a16="http://schemas.microsoft.com/office/drawing/2014/main" id="{A30D1A9C-C39A-C344-BEE5-3A86624FA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9" name="Freeform 472">
              <a:extLst>
                <a:ext uri="{FF2B5EF4-FFF2-40B4-BE49-F238E27FC236}">
                  <a16:creationId xmlns:a16="http://schemas.microsoft.com/office/drawing/2014/main" id="{8FC29083-8591-DB4A-9CC3-30BC64A61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0" name="Freeform 473">
              <a:extLst>
                <a:ext uri="{FF2B5EF4-FFF2-40B4-BE49-F238E27FC236}">
                  <a16:creationId xmlns:a16="http://schemas.microsoft.com/office/drawing/2014/main" id="{933F3612-3BD7-2744-A044-0089A4351B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1" name="Freeform 474">
              <a:extLst>
                <a:ext uri="{FF2B5EF4-FFF2-40B4-BE49-F238E27FC236}">
                  <a16:creationId xmlns:a16="http://schemas.microsoft.com/office/drawing/2014/main" id="{F861BA63-39A5-B540-9BDC-9E84C962D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2" name="Freeform 475">
              <a:extLst>
                <a:ext uri="{FF2B5EF4-FFF2-40B4-BE49-F238E27FC236}">
                  <a16:creationId xmlns:a16="http://schemas.microsoft.com/office/drawing/2014/main" id="{9978680A-317B-924D-9B3A-645CC964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43" name="Freeform 476">
              <a:extLst>
                <a:ext uri="{FF2B5EF4-FFF2-40B4-BE49-F238E27FC236}">
                  <a16:creationId xmlns:a16="http://schemas.microsoft.com/office/drawing/2014/main" id="{D2518AF2-7D61-7447-805D-63BF300F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4242A1-119A-2745-9446-276EC44077E1}"/>
              </a:ext>
            </a:extLst>
          </p:cNvPr>
          <p:cNvSpPr txBox="1"/>
          <p:nvPr/>
        </p:nvSpPr>
        <p:spPr>
          <a:xfrm flipH="1">
            <a:off x="3014134" y="1619889"/>
            <a:ext cx="59889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Đặt kính lúp …………… vật mẫu, mắt </a:t>
            </a:r>
            <a:r>
              <a:rPr lang="en-VN" sz="270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nhìn vào</a:t>
            </a:r>
            <a:r>
              <a:rPr lang="en-US" sz="270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 …</a:t>
            </a:r>
            <a:r>
              <a:rPr lang="en-VN" sz="270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……………</a:t>
            </a:r>
            <a:endParaRPr lang="en-VN" sz="2700" dirty="0"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  <a:p>
            <a:pPr marL="428625" indent="-42862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700" dirty="0"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Từ từ ……………… ra xa vật cho đến khi nhìn thấy vật …………..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98CFF-ED53-C040-89E5-8E8BD34B855A}"/>
              </a:ext>
            </a:extLst>
          </p:cNvPr>
          <p:cNvSpPr txBox="1"/>
          <p:nvPr/>
        </p:nvSpPr>
        <p:spPr>
          <a:xfrm flipH="1">
            <a:off x="5332093" y="1600911"/>
            <a:ext cx="2536164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g</a:t>
            </a:r>
            <a:r>
              <a:rPr lang="en-VN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ần sát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42D2DB-8BA7-E14C-9BDE-1EE83B8810B8}"/>
              </a:ext>
            </a:extLst>
          </p:cNvPr>
          <p:cNvSpPr txBox="1"/>
          <p:nvPr/>
        </p:nvSpPr>
        <p:spPr>
          <a:xfrm flipH="1">
            <a:off x="5332093" y="2224825"/>
            <a:ext cx="2205586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m</a:t>
            </a:r>
            <a:r>
              <a:rPr lang="en-VN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ặt kính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9F3393-14E2-3444-B185-303E6B7F63D0}"/>
              </a:ext>
            </a:extLst>
          </p:cNvPr>
          <p:cNvSpPr txBox="1"/>
          <p:nvPr/>
        </p:nvSpPr>
        <p:spPr>
          <a:xfrm flipH="1">
            <a:off x="4064010" y="2846485"/>
            <a:ext cx="2536166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vi-VN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dịch kính</a:t>
            </a:r>
            <a:endParaRPr lang="en-VN" sz="2700" b="1" dirty="0">
              <a:solidFill>
                <a:srgbClr val="2A94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ô Gái Châu á Dễ Thương điều Tra Lá Cây Trong Chậu">
            <a:extLst>
              <a:ext uri="{FF2B5EF4-FFF2-40B4-BE49-F238E27FC236}">
                <a16:creationId xmlns:a16="http://schemas.microsoft.com/office/drawing/2014/main" id="{99DFA11C-0874-EA45-947A-7FD2EE74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4110" b="5172"/>
          <a:stretch/>
        </p:blipFill>
        <p:spPr bwMode="auto">
          <a:xfrm>
            <a:off x="116255" y="1423365"/>
            <a:ext cx="2776553" cy="36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928768-6069-C146-B925-13B1D354577C}"/>
              </a:ext>
            </a:extLst>
          </p:cNvPr>
          <p:cNvSpPr txBox="1"/>
          <p:nvPr/>
        </p:nvSpPr>
        <p:spPr>
          <a:xfrm flipH="1">
            <a:off x="5412191" y="3511791"/>
            <a:ext cx="2536166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vi-VN" sz="2700" b="1" dirty="0">
                <a:solidFill>
                  <a:srgbClr val="2A9400"/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</a:rPr>
              <a:t>rõ nét</a:t>
            </a:r>
            <a:endParaRPr lang="en-VN" sz="2700" b="1" dirty="0">
              <a:solidFill>
                <a:srgbClr val="2A9400"/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1"/>
          <p:cNvSpPr txBox="1">
            <a:spLocks noGrp="1"/>
          </p:cNvSpPr>
          <p:nvPr>
            <p:ph type="ctrTitle"/>
          </p:nvPr>
        </p:nvSpPr>
        <p:spPr>
          <a:xfrm>
            <a:off x="2811864" y="4309115"/>
            <a:ext cx="3620108" cy="7304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BẢO QUẢN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Ảnh Lấy Nét Có Chọn Lọc Của Kính Lúp">
            <a:extLst>
              <a:ext uri="{FF2B5EF4-FFF2-40B4-BE49-F238E27FC236}">
                <a16:creationId xmlns:a16="http://schemas.microsoft.com/office/drawing/2014/main" id="{A85F0D1C-3521-F843-9327-BC47907E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19" y="219614"/>
            <a:ext cx="4972799" cy="37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765</Words>
  <Application>Microsoft Office PowerPoint</Application>
  <PresentationFormat>On-screen Show (16:9)</PresentationFormat>
  <Paragraphs>96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Lucida Grande</vt:lpstr>
      <vt:lpstr>JasmineUPC</vt:lpstr>
      <vt:lpstr>Times New Roman</vt:lpstr>
      <vt:lpstr>Calibri</vt:lpstr>
      <vt:lpstr>Arial</vt:lpstr>
      <vt:lpstr>Open Sans</vt:lpstr>
      <vt:lpstr>Montserrat</vt:lpstr>
      <vt:lpstr>Franklin Gothic Medium</vt:lpstr>
      <vt:lpstr>Indie Flower</vt:lpstr>
      <vt:lpstr>MV Boli</vt:lpstr>
      <vt:lpstr>Fira Sans Extra Condensed Medium</vt:lpstr>
      <vt:lpstr>Hiragino Kaku Gothic StdN W8</vt:lpstr>
      <vt:lpstr>Viner Hand ITC</vt:lpstr>
      <vt:lpstr>Science Education Center by Slidesgo</vt:lpstr>
      <vt:lpstr>Tiết 4 – Bài 3 Sử dụng kính lúp</vt:lpstr>
      <vt:lpstr>Table of contents</vt:lpstr>
      <vt:lpstr>I. Tìm hiểu về kính lúp</vt:lpstr>
      <vt:lpstr>1. Cấu tạo</vt:lpstr>
      <vt:lpstr>Một số loại kính lúp thông dụngUs Apart</vt:lpstr>
      <vt:lpstr>2. Công dụng</vt:lpstr>
      <vt:lpstr>II. Sử dụng và bảo quản kính lúp</vt:lpstr>
      <vt:lpstr>PowerPoint Presentation</vt:lpstr>
      <vt:lpstr>2. BẢO QUẢN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4 – Bài 3 sử dụng kính lúp</dc:title>
  <dc:creator>NT</dc:creator>
  <cp:lastModifiedBy>Windows User</cp:lastModifiedBy>
  <cp:revision>11</cp:revision>
  <dcterms:modified xsi:type="dcterms:W3CDTF">2021-09-08T15:30:42Z</dcterms:modified>
</cp:coreProperties>
</file>