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57" r:id="rId4"/>
    <p:sldId id="256" r:id="rId5"/>
    <p:sldId id="259" r:id="rId6"/>
    <p:sldId id="258" r:id="rId7"/>
    <p:sldId id="262" r:id="rId8"/>
    <p:sldId id="263" r:id="rId9"/>
    <p:sldId id="264" r:id="rId10"/>
    <p:sldId id="265" r:id="rId11"/>
    <p:sldId id="267" r:id="rId12"/>
    <p:sldId id="266" r:id="rId13"/>
    <p:sldId id="268" r:id="rId14"/>
    <p:sldId id="269" r:id="rId15"/>
    <p:sldId id="270" r:id="rId16"/>
    <p:sldId id="271" r:id="rId17"/>
    <p:sldId id="272" r:id="rId18"/>
    <p:sldId id="280" r:id="rId19"/>
    <p:sldId id="281" r:id="rId20"/>
    <p:sldId id="273" r:id="rId21"/>
    <p:sldId id="274" r:id="rId22"/>
    <p:sldId id="276" r:id="rId23"/>
    <p:sldId id="282" r:id="rId24"/>
    <p:sldId id="277" r:id="rId25"/>
    <p:sldId id="283" r:id="rId26"/>
    <p:sldId id="284" r:id="rId27"/>
    <p:sldId id="286" r:id="rId28"/>
    <p:sldId id="285" r:id="rId29"/>
    <p:sldId id="287" r:id="rId30"/>
    <p:sldId id="288"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4C5E"/>
    <a:srgbClr val="379989"/>
    <a:srgbClr val="55C2B1"/>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A26C-A649-4421-B539-3E62C5FB1C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8F356-6479-44EE-8B5C-13BABE71CF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E5EAA6-97F3-4F3A-8D8E-1971BB327552}"/>
              </a:ext>
            </a:extLst>
          </p:cNvPr>
          <p:cNvSpPr>
            <a:spLocks noGrp="1"/>
          </p:cNvSpPr>
          <p:nvPr>
            <p:ph type="dt" sz="half" idx="10"/>
          </p:nvPr>
        </p:nvSpPr>
        <p:spPr/>
        <p:txBody>
          <a:bodyPr/>
          <a:lstStyle/>
          <a:p>
            <a:fld id="{65256345-935C-4987-95C4-DF6D5813C578}" type="datetimeFigureOut">
              <a:rPr lang="en-US" smtClean="0"/>
              <a:t>4/6/2022</a:t>
            </a:fld>
            <a:endParaRPr lang="en-US"/>
          </a:p>
        </p:txBody>
      </p:sp>
      <p:sp>
        <p:nvSpPr>
          <p:cNvPr id="5" name="Footer Placeholder 4">
            <a:extLst>
              <a:ext uri="{FF2B5EF4-FFF2-40B4-BE49-F238E27FC236}">
                <a16:creationId xmlns:a16="http://schemas.microsoft.com/office/drawing/2014/main" id="{B3385A23-4035-4F4D-8F7F-363FE1695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CCE36-E25A-4CC1-B0E2-7D47953EC705}"/>
              </a:ext>
            </a:extLst>
          </p:cNvPr>
          <p:cNvSpPr>
            <a:spLocks noGrp="1"/>
          </p:cNvSpPr>
          <p:nvPr>
            <p:ph type="sldNum" sz="quarter" idx="12"/>
          </p:nvPr>
        </p:nvSpPr>
        <p:spPr/>
        <p:txBody>
          <a:bodyPr/>
          <a:lstStyle/>
          <a:p>
            <a:fld id="{3CDD8E6B-5AA0-4904-B86E-8670F23D031B}" type="slidenum">
              <a:rPr lang="en-US" smtClean="0"/>
              <a:t>‹#›</a:t>
            </a:fld>
            <a:endParaRPr lang="en-US"/>
          </a:p>
        </p:txBody>
      </p:sp>
    </p:spTree>
    <p:extLst>
      <p:ext uri="{BB962C8B-B14F-4D97-AF65-F5344CB8AC3E}">
        <p14:creationId xmlns:p14="http://schemas.microsoft.com/office/powerpoint/2010/main" val="498026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C90B-3477-4130-9570-F2BDA072E0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BDD218-C94C-442D-A015-6C5A057C97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67C24-CE5A-4AE5-96A6-FB51505CEB1C}"/>
              </a:ext>
            </a:extLst>
          </p:cNvPr>
          <p:cNvSpPr>
            <a:spLocks noGrp="1"/>
          </p:cNvSpPr>
          <p:nvPr>
            <p:ph type="dt" sz="half" idx="10"/>
          </p:nvPr>
        </p:nvSpPr>
        <p:spPr/>
        <p:txBody>
          <a:bodyPr/>
          <a:lstStyle/>
          <a:p>
            <a:fld id="{65256345-935C-4987-95C4-DF6D5813C578}" type="datetimeFigureOut">
              <a:rPr lang="en-US" smtClean="0"/>
              <a:t>4/6/2022</a:t>
            </a:fld>
            <a:endParaRPr lang="en-US"/>
          </a:p>
        </p:txBody>
      </p:sp>
      <p:sp>
        <p:nvSpPr>
          <p:cNvPr id="5" name="Footer Placeholder 4">
            <a:extLst>
              <a:ext uri="{FF2B5EF4-FFF2-40B4-BE49-F238E27FC236}">
                <a16:creationId xmlns:a16="http://schemas.microsoft.com/office/drawing/2014/main" id="{C2ECADCA-2F07-4C9E-956D-D7365238AE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511F7-4B50-4219-A38F-CDE92E63FA19}"/>
              </a:ext>
            </a:extLst>
          </p:cNvPr>
          <p:cNvSpPr>
            <a:spLocks noGrp="1"/>
          </p:cNvSpPr>
          <p:nvPr>
            <p:ph type="sldNum" sz="quarter" idx="12"/>
          </p:nvPr>
        </p:nvSpPr>
        <p:spPr/>
        <p:txBody>
          <a:bodyPr/>
          <a:lstStyle/>
          <a:p>
            <a:fld id="{3CDD8E6B-5AA0-4904-B86E-8670F23D031B}" type="slidenum">
              <a:rPr lang="en-US" smtClean="0"/>
              <a:t>‹#›</a:t>
            </a:fld>
            <a:endParaRPr lang="en-US"/>
          </a:p>
        </p:txBody>
      </p:sp>
    </p:spTree>
    <p:extLst>
      <p:ext uri="{BB962C8B-B14F-4D97-AF65-F5344CB8AC3E}">
        <p14:creationId xmlns:p14="http://schemas.microsoft.com/office/powerpoint/2010/main" val="30017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9AF5F1-971C-414D-A6A3-F28DB721C1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54F557-B1BD-4EDB-9BF9-63E42442EC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3B32B-4B1C-4F7B-9CF4-160B8EAEFBCA}"/>
              </a:ext>
            </a:extLst>
          </p:cNvPr>
          <p:cNvSpPr>
            <a:spLocks noGrp="1"/>
          </p:cNvSpPr>
          <p:nvPr>
            <p:ph type="dt" sz="half" idx="10"/>
          </p:nvPr>
        </p:nvSpPr>
        <p:spPr/>
        <p:txBody>
          <a:bodyPr/>
          <a:lstStyle/>
          <a:p>
            <a:fld id="{65256345-935C-4987-95C4-DF6D5813C578}" type="datetimeFigureOut">
              <a:rPr lang="en-US" smtClean="0"/>
              <a:t>4/6/2022</a:t>
            </a:fld>
            <a:endParaRPr lang="en-US"/>
          </a:p>
        </p:txBody>
      </p:sp>
      <p:sp>
        <p:nvSpPr>
          <p:cNvPr id="5" name="Footer Placeholder 4">
            <a:extLst>
              <a:ext uri="{FF2B5EF4-FFF2-40B4-BE49-F238E27FC236}">
                <a16:creationId xmlns:a16="http://schemas.microsoft.com/office/drawing/2014/main" id="{0BCB475B-2FE7-4A46-B6E8-4A721B32D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E2B64-9857-40A2-87C4-B045C59A13E9}"/>
              </a:ext>
            </a:extLst>
          </p:cNvPr>
          <p:cNvSpPr>
            <a:spLocks noGrp="1"/>
          </p:cNvSpPr>
          <p:nvPr>
            <p:ph type="sldNum" sz="quarter" idx="12"/>
          </p:nvPr>
        </p:nvSpPr>
        <p:spPr/>
        <p:txBody>
          <a:bodyPr/>
          <a:lstStyle/>
          <a:p>
            <a:fld id="{3CDD8E6B-5AA0-4904-B86E-8670F23D031B}" type="slidenum">
              <a:rPr lang="en-US" smtClean="0"/>
              <a:t>‹#›</a:t>
            </a:fld>
            <a:endParaRPr lang="en-US"/>
          </a:p>
        </p:txBody>
      </p:sp>
    </p:spTree>
    <p:extLst>
      <p:ext uri="{BB962C8B-B14F-4D97-AF65-F5344CB8AC3E}">
        <p14:creationId xmlns:p14="http://schemas.microsoft.com/office/powerpoint/2010/main" val="190675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2B60-80C9-4499-B30A-F25A2F724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16DEC6-A695-4C1B-9AFF-B13D2023C6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238D5-6FA8-4C13-9A2D-A0F607E0A760}"/>
              </a:ext>
            </a:extLst>
          </p:cNvPr>
          <p:cNvSpPr>
            <a:spLocks noGrp="1"/>
          </p:cNvSpPr>
          <p:nvPr>
            <p:ph type="dt" sz="half" idx="10"/>
          </p:nvPr>
        </p:nvSpPr>
        <p:spPr/>
        <p:txBody>
          <a:bodyPr/>
          <a:lstStyle/>
          <a:p>
            <a:fld id="{65256345-935C-4987-95C4-DF6D5813C578}" type="datetimeFigureOut">
              <a:rPr lang="en-US" smtClean="0"/>
              <a:t>4/6/2022</a:t>
            </a:fld>
            <a:endParaRPr lang="en-US"/>
          </a:p>
        </p:txBody>
      </p:sp>
      <p:sp>
        <p:nvSpPr>
          <p:cNvPr id="5" name="Footer Placeholder 4">
            <a:extLst>
              <a:ext uri="{FF2B5EF4-FFF2-40B4-BE49-F238E27FC236}">
                <a16:creationId xmlns:a16="http://schemas.microsoft.com/office/drawing/2014/main" id="{1F13F51B-6BF9-4743-A25B-101198B22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8A37B-B2EB-49B4-9FFF-6284CD26ED02}"/>
              </a:ext>
            </a:extLst>
          </p:cNvPr>
          <p:cNvSpPr>
            <a:spLocks noGrp="1"/>
          </p:cNvSpPr>
          <p:nvPr>
            <p:ph type="sldNum" sz="quarter" idx="12"/>
          </p:nvPr>
        </p:nvSpPr>
        <p:spPr/>
        <p:txBody>
          <a:bodyPr/>
          <a:lstStyle/>
          <a:p>
            <a:fld id="{3CDD8E6B-5AA0-4904-B86E-8670F23D031B}" type="slidenum">
              <a:rPr lang="en-US" smtClean="0"/>
              <a:t>‹#›</a:t>
            </a:fld>
            <a:endParaRPr lang="en-US"/>
          </a:p>
        </p:txBody>
      </p:sp>
    </p:spTree>
    <p:extLst>
      <p:ext uri="{BB962C8B-B14F-4D97-AF65-F5344CB8AC3E}">
        <p14:creationId xmlns:p14="http://schemas.microsoft.com/office/powerpoint/2010/main" val="340255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972BE-1A4C-4BB9-BBD9-47B5D8B2B7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66A22-42F5-4A06-BE23-CF62AAC7C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748026-A8F9-4C93-95E6-0426F441B861}"/>
              </a:ext>
            </a:extLst>
          </p:cNvPr>
          <p:cNvSpPr>
            <a:spLocks noGrp="1"/>
          </p:cNvSpPr>
          <p:nvPr>
            <p:ph type="dt" sz="half" idx="10"/>
          </p:nvPr>
        </p:nvSpPr>
        <p:spPr/>
        <p:txBody>
          <a:bodyPr/>
          <a:lstStyle/>
          <a:p>
            <a:fld id="{65256345-935C-4987-95C4-DF6D5813C578}" type="datetimeFigureOut">
              <a:rPr lang="en-US" smtClean="0"/>
              <a:t>4/6/2022</a:t>
            </a:fld>
            <a:endParaRPr lang="en-US"/>
          </a:p>
        </p:txBody>
      </p:sp>
      <p:sp>
        <p:nvSpPr>
          <p:cNvPr id="5" name="Footer Placeholder 4">
            <a:extLst>
              <a:ext uri="{FF2B5EF4-FFF2-40B4-BE49-F238E27FC236}">
                <a16:creationId xmlns:a16="http://schemas.microsoft.com/office/drawing/2014/main" id="{39D91B2F-0EC7-4520-B6F0-010DBF5C4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00F22-E285-4879-99D6-C6D2FFAFAA58}"/>
              </a:ext>
            </a:extLst>
          </p:cNvPr>
          <p:cNvSpPr>
            <a:spLocks noGrp="1"/>
          </p:cNvSpPr>
          <p:nvPr>
            <p:ph type="sldNum" sz="quarter" idx="12"/>
          </p:nvPr>
        </p:nvSpPr>
        <p:spPr/>
        <p:txBody>
          <a:bodyPr/>
          <a:lstStyle/>
          <a:p>
            <a:fld id="{3CDD8E6B-5AA0-4904-B86E-8670F23D031B}" type="slidenum">
              <a:rPr lang="en-US" smtClean="0"/>
              <a:t>‹#›</a:t>
            </a:fld>
            <a:endParaRPr lang="en-US"/>
          </a:p>
        </p:txBody>
      </p:sp>
    </p:spTree>
    <p:extLst>
      <p:ext uri="{BB962C8B-B14F-4D97-AF65-F5344CB8AC3E}">
        <p14:creationId xmlns:p14="http://schemas.microsoft.com/office/powerpoint/2010/main" val="213266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FF303-6B40-47BF-904D-B709A55EDC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38C47E-AE41-49BC-8ADC-48B2FE208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5A3346-E4BF-4D98-B5DF-7BE1C9E0AD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42F967-D15A-42C2-881D-0C4BBD4C0D09}"/>
              </a:ext>
            </a:extLst>
          </p:cNvPr>
          <p:cNvSpPr>
            <a:spLocks noGrp="1"/>
          </p:cNvSpPr>
          <p:nvPr>
            <p:ph type="dt" sz="half" idx="10"/>
          </p:nvPr>
        </p:nvSpPr>
        <p:spPr/>
        <p:txBody>
          <a:bodyPr/>
          <a:lstStyle/>
          <a:p>
            <a:fld id="{65256345-935C-4987-95C4-DF6D5813C578}" type="datetimeFigureOut">
              <a:rPr lang="en-US" smtClean="0"/>
              <a:t>4/6/2022</a:t>
            </a:fld>
            <a:endParaRPr lang="en-US"/>
          </a:p>
        </p:txBody>
      </p:sp>
      <p:sp>
        <p:nvSpPr>
          <p:cNvPr id="6" name="Footer Placeholder 5">
            <a:extLst>
              <a:ext uri="{FF2B5EF4-FFF2-40B4-BE49-F238E27FC236}">
                <a16:creationId xmlns:a16="http://schemas.microsoft.com/office/drawing/2014/main" id="{311769CD-5BC9-4BB5-9F68-63A5C24CF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E76C4-04AE-42B3-BEA3-4A20EABF56BA}"/>
              </a:ext>
            </a:extLst>
          </p:cNvPr>
          <p:cNvSpPr>
            <a:spLocks noGrp="1"/>
          </p:cNvSpPr>
          <p:nvPr>
            <p:ph type="sldNum" sz="quarter" idx="12"/>
          </p:nvPr>
        </p:nvSpPr>
        <p:spPr/>
        <p:txBody>
          <a:bodyPr/>
          <a:lstStyle/>
          <a:p>
            <a:fld id="{3CDD8E6B-5AA0-4904-B86E-8670F23D031B}" type="slidenum">
              <a:rPr lang="en-US" smtClean="0"/>
              <a:t>‹#›</a:t>
            </a:fld>
            <a:endParaRPr lang="en-US"/>
          </a:p>
        </p:txBody>
      </p:sp>
    </p:spTree>
    <p:extLst>
      <p:ext uri="{BB962C8B-B14F-4D97-AF65-F5344CB8AC3E}">
        <p14:creationId xmlns:p14="http://schemas.microsoft.com/office/powerpoint/2010/main" val="1074570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097AD-69D0-4C6E-9D35-9DF63BD0A0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33EDC9-E0B4-41FA-999C-3F1E416F8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EDA7DE-DAB2-43C1-BFBF-4B2914CF2F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82D620-3EFA-4550-8E44-251187C59F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462F38-28E0-406E-B8D7-3689E43F47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5C2957-6087-41BF-89A3-B80C1FCA26E1}"/>
              </a:ext>
            </a:extLst>
          </p:cNvPr>
          <p:cNvSpPr>
            <a:spLocks noGrp="1"/>
          </p:cNvSpPr>
          <p:nvPr>
            <p:ph type="dt" sz="half" idx="10"/>
          </p:nvPr>
        </p:nvSpPr>
        <p:spPr/>
        <p:txBody>
          <a:bodyPr/>
          <a:lstStyle/>
          <a:p>
            <a:fld id="{65256345-935C-4987-95C4-DF6D5813C578}" type="datetimeFigureOut">
              <a:rPr lang="en-US" smtClean="0"/>
              <a:t>4/6/2022</a:t>
            </a:fld>
            <a:endParaRPr lang="en-US"/>
          </a:p>
        </p:txBody>
      </p:sp>
      <p:sp>
        <p:nvSpPr>
          <p:cNvPr id="8" name="Footer Placeholder 7">
            <a:extLst>
              <a:ext uri="{FF2B5EF4-FFF2-40B4-BE49-F238E27FC236}">
                <a16:creationId xmlns:a16="http://schemas.microsoft.com/office/drawing/2014/main" id="{DE951E9E-9F53-4D40-B2E8-B9EBE31833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4C55FF-6CC1-4EF8-85B8-AD58CB28B39C}"/>
              </a:ext>
            </a:extLst>
          </p:cNvPr>
          <p:cNvSpPr>
            <a:spLocks noGrp="1"/>
          </p:cNvSpPr>
          <p:nvPr>
            <p:ph type="sldNum" sz="quarter" idx="12"/>
          </p:nvPr>
        </p:nvSpPr>
        <p:spPr/>
        <p:txBody>
          <a:bodyPr/>
          <a:lstStyle/>
          <a:p>
            <a:fld id="{3CDD8E6B-5AA0-4904-B86E-8670F23D031B}" type="slidenum">
              <a:rPr lang="en-US" smtClean="0"/>
              <a:t>‹#›</a:t>
            </a:fld>
            <a:endParaRPr lang="en-US"/>
          </a:p>
        </p:txBody>
      </p:sp>
    </p:spTree>
    <p:extLst>
      <p:ext uri="{BB962C8B-B14F-4D97-AF65-F5344CB8AC3E}">
        <p14:creationId xmlns:p14="http://schemas.microsoft.com/office/powerpoint/2010/main" val="1691299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A62BA-BD98-4AC4-93ED-9018F19D94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6C1F5-DC44-4567-AD13-0A86EB53AE8F}"/>
              </a:ext>
            </a:extLst>
          </p:cNvPr>
          <p:cNvSpPr>
            <a:spLocks noGrp="1"/>
          </p:cNvSpPr>
          <p:nvPr>
            <p:ph type="dt" sz="half" idx="10"/>
          </p:nvPr>
        </p:nvSpPr>
        <p:spPr/>
        <p:txBody>
          <a:bodyPr/>
          <a:lstStyle/>
          <a:p>
            <a:fld id="{65256345-935C-4987-95C4-DF6D5813C578}" type="datetimeFigureOut">
              <a:rPr lang="en-US" smtClean="0"/>
              <a:t>4/6/2022</a:t>
            </a:fld>
            <a:endParaRPr lang="en-US"/>
          </a:p>
        </p:txBody>
      </p:sp>
      <p:sp>
        <p:nvSpPr>
          <p:cNvPr id="4" name="Footer Placeholder 3">
            <a:extLst>
              <a:ext uri="{FF2B5EF4-FFF2-40B4-BE49-F238E27FC236}">
                <a16:creationId xmlns:a16="http://schemas.microsoft.com/office/drawing/2014/main" id="{CFDEDC94-C584-470D-AE23-0A1E824A0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379A1F-CFD8-4972-BBEF-E3D6B3FCC4E9}"/>
              </a:ext>
            </a:extLst>
          </p:cNvPr>
          <p:cNvSpPr>
            <a:spLocks noGrp="1"/>
          </p:cNvSpPr>
          <p:nvPr>
            <p:ph type="sldNum" sz="quarter" idx="12"/>
          </p:nvPr>
        </p:nvSpPr>
        <p:spPr/>
        <p:txBody>
          <a:bodyPr/>
          <a:lstStyle/>
          <a:p>
            <a:fld id="{3CDD8E6B-5AA0-4904-B86E-8670F23D031B}" type="slidenum">
              <a:rPr lang="en-US" smtClean="0"/>
              <a:t>‹#›</a:t>
            </a:fld>
            <a:endParaRPr lang="en-US"/>
          </a:p>
        </p:txBody>
      </p:sp>
    </p:spTree>
    <p:extLst>
      <p:ext uri="{BB962C8B-B14F-4D97-AF65-F5344CB8AC3E}">
        <p14:creationId xmlns:p14="http://schemas.microsoft.com/office/powerpoint/2010/main" val="4224759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7CF6CD-C9B1-4FB7-8040-FC0DDF9DDB3B}"/>
              </a:ext>
            </a:extLst>
          </p:cNvPr>
          <p:cNvSpPr>
            <a:spLocks noGrp="1"/>
          </p:cNvSpPr>
          <p:nvPr>
            <p:ph type="dt" sz="half" idx="10"/>
          </p:nvPr>
        </p:nvSpPr>
        <p:spPr/>
        <p:txBody>
          <a:bodyPr/>
          <a:lstStyle/>
          <a:p>
            <a:fld id="{65256345-935C-4987-95C4-DF6D5813C578}" type="datetimeFigureOut">
              <a:rPr lang="en-US" smtClean="0"/>
              <a:t>4/6/2022</a:t>
            </a:fld>
            <a:endParaRPr lang="en-US"/>
          </a:p>
        </p:txBody>
      </p:sp>
      <p:sp>
        <p:nvSpPr>
          <p:cNvPr id="3" name="Footer Placeholder 2">
            <a:extLst>
              <a:ext uri="{FF2B5EF4-FFF2-40B4-BE49-F238E27FC236}">
                <a16:creationId xmlns:a16="http://schemas.microsoft.com/office/drawing/2014/main" id="{33C573A6-4D3F-42A8-87D3-639AF45510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E0E7B7-A4C9-436E-A12B-A02437CD0A0F}"/>
              </a:ext>
            </a:extLst>
          </p:cNvPr>
          <p:cNvSpPr>
            <a:spLocks noGrp="1"/>
          </p:cNvSpPr>
          <p:nvPr>
            <p:ph type="sldNum" sz="quarter" idx="12"/>
          </p:nvPr>
        </p:nvSpPr>
        <p:spPr/>
        <p:txBody>
          <a:bodyPr/>
          <a:lstStyle/>
          <a:p>
            <a:fld id="{3CDD8E6B-5AA0-4904-B86E-8670F23D031B}" type="slidenum">
              <a:rPr lang="en-US" smtClean="0"/>
              <a:t>‹#›</a:t>
            </a:fld>
            <a:endParaRPr lang="en-US"/>
          </a:p>
        </p:txBody>
      </p:sp>
    </p:spTree>
    <p:extLst>
      <p:ext uri="{BB962C8B-B14F-4D97-AF65-F5344CB8AC3E}">
        <p14:creationId xmlns:p14="http://schemas.microsoft.com/office/powerpoint/2010/main" val="650776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9366E-5067-4C6B-B94B-566D8BCD5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C00572-21A7-47DC-8D51-5B01F39B1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2D2A2-8A42-4818-BA79-9E1549146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212D3-D0ED-4C0D-84AC-897DCBA5FABE}"/>
              </a:ext>
            </a:extLst>
          </p:cNvPr>
          <p:cNvSpPr>
            <a:spLocks noGrp="1"/>
          </p:cNvSpPr>
          <p:nvPr>
            <p:ph type="dt" sz="half" idx="10"/>
          </p:nvPr>
        </p:nvSpPr>
        <p:spPr/>
        <p:txBody>
          <a:bodyPr/>
          <a:lstStyle/>
          <a:p>
            <a:fld id="{65256345-935C-4987-95C4-DF6D5813C578}" type="datetimeFigureOut">
              <a:rPr lang="en-US" smtClean="0"/>
              <a:t>4/6/2022</a:t>
            </a:fld>
            <a:endParaRPr lang="en-US"/>
          </a:p>
        </p:txBody>
      </p:sp>
      <p:sp>
        <p:nvSpPr>
          <p:cNvPr id="6" name="Footer Placeholder 5">
            <a:extLst>
              <a:ext uri="{FF2B5EF4-FFF2-40B4-BE49-F238E27FC236}">
                <a16:creationId xmlns:a16="http://schemas.microsoft.com/office/drawing/2014/main" id="{D30D1C0F-DCD1-42DB-8D7B-E1D8C7EF4D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65E6B-0A10-4930-A547-D13C373AF101}"/>
              </a:ext>
            </a:extLst>
          </p:cNvPr>
          <p:cNvSpPr>
            <a:spLocks noGrp="1"/>
          </p:cNvSpPr>
          <p:nvPr>
            <p:ph type="sldNum" sz="quarter" idx="12"/>
          </p:nvPr>
        </p:nvSpPr>
        <p:spPr/>
        <p:txBody>
          <a:bodyPr/>
          <a:lstStyle/>
          <a:p>
            <a:fld id="{3CDD8E6B-5AA0-4904-B86E-8670F23D031B}" type="slidenum">
              <a:rPr lang="en-US" smtClean="0"/>
              <a:t>‹#›</a:t>
            </a:fld>
            <a:endParaRPr lang="en-US"/>
          </a:p>
        </p:txBody>
      </p:sp>
    </p:spTree>
    <p:extLst>
      <p:ext uri="{BB962C8B-B14F-4D97-AF65-F5344CB8AC3E}">
        <p14:creationId xmlns:p14="http://schemas.microsoft.com/office/powerpoint/2010/main" val="82477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CDBB7-2F70-437A-80AD-63EDFC888E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AA1318-F266-48C1-978D-0CE2A8D30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C7CAE-55A2-42AF-87E3-CABA7E33B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A01FF-5AE6-41D8-A399-728EE5473775}"/>
              </a:ext>
            </a:extLst>
          </p:cNvPr>
          <p:cNvSpPr>
            <a:spLocks noGrp="1"/>
          </p:cNvSpPr>
          <p:nvPr>
            <p:ph type="dt" sz="half" idx="10"/>
          </p:nvPr>
        </p:nvSpPr>
        <p:spPr/>
        <p:txBody>
          <a:bodyPr/>
          <a:lstStyle/>
          <a:p>
            <a:fld id="{65256345-935C-4987-95C4-DF6D5813C578}" type="datetimeFigureOut">
              <a:rPr lang="en-US" smtClean="0"/>
              <a:t>4/6/2022</a:t>
            </a:fld>
            <a:endParaRPr lang="en-US"/>
          </a:p>
        </p:txBody>
      </p:sp>
      <p:sp>
        <p:nvSpPr>
          <p:cNvPr id="6" name="Footer Placeholder 5">
            <a:extLst>
              <a:ext uri="{FF2B5EF4-FFF2-40B4-BE49-F238E27FC236}">
                <a16:creationId xmlns:a16="http://schemas.microsoft.com/office/drawing/2014/main" id="{242836E5-C270-47B9-9AA8-AB46FC05A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FB908-3C8D-4D0B-82BB-5E44CDA5941B}"/>
              </a:ext>
            </a:extLst>
          </p:cNvPr>
          <p:cNvSpPr>
            <a:spLocks noGrp="1"/>
          </p:cNvSpPr>
          <p:nvPr>
            <p:ph type="sldNum" sz="quarter" idx="12"/>
          </p:nvPr>
        </p:nvSpPr>
        <p:spPr/>
        <p:txBody>
          <a:bodyPr/>
          <a:lstStyle/>
          <a:p>
            <a:fld id="{3CDD8E6B-5AA0-4904-B86E-8670F23D031B}" type="slidenum">
              <a:rPr lang="en-US" smtClean="0"/>
              <a:t>‹#›</a:t>
            </a:fld>
            <a:endParaRPr lang="en-US"/>
          </a:p>
        </p:txBody>
      </p:sp>
    </p:spTree>
    <p:extLst>
      <p:ext uri="{BB962C8B-B14F-4D97-AF65-F5344CB8AC3E}">
        <p14:creationId xmlns:p14="http://schemas.microsoft.com/office/powerpoint/2010/main" val="1031935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E58486-BF18-4C77-BD72-3B5F9DB05D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DA5FC3-0708-4452-BD99-A016C6C2F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DD537A-0D27-445D-B88B-F40854581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56345-935C-4987-95C4-DF6D5813C578}" type="datetimeFigureOut">
              <a:rPr lang="en-US" smtClean="0"/>
              <a:t>4/6/2022</a:t>
            </a:fld>
            <a:endParaRPr lang="en-US"/>
          </a:p>
        </p:txBody>
      </p:sp>
      <p:sp>
        <p:nvSpPr>
          <p:cNvPr id="5" name="Footer Placeholder 4">
            <a:extLst>
              <a:ext uri="{FF2B5EF4-FFF2-40B4-BE49-F238E27FC236}">
                <a16:creationId xmlns:a16="http://schemas.microsoft.com/office/drawing/2014/main" id="{4B9DECAA-369A-4C79-84DD-1E17BACF6B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1BBED9-5773-477B-92C6-4D6743E8B3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D8E6B-5AA0-4904-B86E-8670F23D031B}" type="slidenum">
              <a:rPr lang="en-US" smtClean="0"/>
              <a:t>‹#›</a:t>
            </a:fld>
            <a:endParaRPr lang="en-US"/>
          </a:p>
        </p:txBody>
      </p:sp>
    </p:spTree>
    <p:extLst>
      <p:ext uri="{BB962C8B-B14F-4D97-AF65-F5344CB8AC3E}">
        <p14:creationId xmlns:p14="http://schemas.microsoft.com/office/powerpoint/2010/main" val="2777979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gi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A9B802-21BF-400F-9F06-88EA36B08DAB}"/>
              </a:ext>
            </a:extLst>
          </p:cNvPr>
          <p:cNvPicPr>
            <a:picLocks noChangeAspect="1"/>
          </p:cNvPicPr>
          <p:nvPr/>
        </p:nvPicPr>
        <p:blipFill>
          <a:blip r:embed="rId2"/>
          <a:stretch>
            <a:fillRect/>
          </a:stretch>
        </p:blipFill>
        <p:spPr>
          <a:xfrm flipH="1">
            <a:off x="0" y="0"/>
            <a:ext cx="12192000" cy="6858000"/>
          </a:xfrm>
          <a:prstGeom prst="rect">
            <a:avLst/>
          </a:prstGeom>
        </p:spPr>
      </p:pic>
      <p:sp>
        <p:nvSpPr>
          <p:cNvPr id="3" name="TextBox 4">
            <a:extLst>
              <a:ext uri="{FF2B5EF4-FFF2-40B4-BE49-F238E27FC236}">
                <a16:creationId xmlns:a16="http://schemas.microsoft.com/office/drawing/2014/main" id="{762912D5-C1E2-4AD9-8F68-27F1C0546DF6}"/>
              </a:ext>
            </a:extLst>
          </p:cNvPr>
          <p:cNvSpPr txBox="1"/>
          <p:nvPr/>
        </p:nvSpPr>
        <p:spPr>
          <a:xfrm>
            <a:off x="664826" y="782974"/>
            <a:ext cx="49421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8F8F8"/>
                </a:solidFill>
              </a:rPr>
              <a:t>CỦNG CỐ</a:t>
            </a:r>
          </a:p>
        </p:txBody>
      </p:sp>
      <p:pic>
        <p:nvPicPr>
          <p:cNvPr id="4" name="Picture 3">
            <a:extLst>
              <a:ext uri="{FF2B5EF4-FFF2-40B4-BE49-F238E27FC236}">
                <a16:creationId xmlns:a16="http://schemas.microsoft.com/office/drawing/2014/main" id="{F1D4A978-6735-4D59-B706-BF3174BEDA96}"/>
              </a:ext>
            </a:extLst>
          </p:cNvPr>
          <p:cNvPicPr>
            <a:picLocks noChangeAspect="1"/>
          </p:cNvPicPr>
          <p:nvPr/>
        </p:nvPicPr>
        <p:blipFill rotWithShape="1">
          <a:blip r:embed="rId3">
            <a:clrChange>
              <a:clrFrom>
                <a:srgbClr val="FFFFFF"/>
              </a:clrFrom>
              <a:clrTo>
                <a:srgbClr val="FFFFFF">
                  <a:alpha val="0"/>
                </a:srgbClr>
              </a:clrTo>
            </a:clrChange>
          </a:blip>
          <a:srcRect t="8728" b="66377"/>
          <a:stretch/>
        </p:blipFill>
        <p:spPr>
          <a:xfrm>
            <a:off x="0" y="323273"/>
            <a:ext cx="10396654" cy="1707234"/>
          </a:xfrm>
          <a:prstGeom prst="rect">
            <a:avLst/>
          </a:prstGeom>
        </p:spPr>
      </p:pic>
      <p:sp>
        <p:nvSpPr>
          <p:cNvPr id="5" name="TextBox 4">
            <a:extLst>
              <a:ext uri="{FF2B5EF4-FFF2-40B4-BE49-F238E27FC236}">
                <a16:creationId xmlns:a16="http://schemas.microsoft.com/office/drawing/2014/main" id="{16E50696-95FB-4D17-802D-404ECB366646}"/>
              </a:ext>
            </a:extLst>
          </p:cNvPr>
          <p:cNvSpPr txBox="1"/>
          <p:nvPr/>
        </p:nvSpPr>
        <p:spPr>
          <a:xfrm>
            <a:off x="437409" y="521364"/>
            <a:ext cx="49421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8F8F8"/>
                </a:solidFill>
              </a:rPr>
              <a:t>KIỂM TRA BÀI CŨ</a:t>
            </a:r>
          </a:p>
        </p:txBody>
      </p:sp>
      <p:sp>
        <p:nvSpPr>
          <p:cNvPr id="6" name="TextBox 5">
            <a:extLst>
              <a:ext uri="{FF2B5EF4-FFF2-40B4-BE49-F238E27FC236}">
                <a16:creationId xmlns:a16="http://schemas.microsoft.com/office/drawing/2014/main" id="{98E23363-39E4-429D-AF55-C7B45BAA55C5}"/>
              </a:ext>
            </a:extLst>
          </p:cNvPr>
          <p:cNvSpPr txBox="1"/>
          <p:nvPr/>
        </p:nvSpPr>
        <p:spPr>
          <a:xfrm>
            <a:off x="1302325" y="1477538"/>
            <a:ext cx="10695710" cy="3349956"/>
          </a:xfrm>
          <a:prstGeom prst="rect">
            <a:avLst/>
          </a:prstGeom>
          <a:noFill/>
        </p:spPr>
        <p:txBody>
          <a:bodyPr wrap="square" rtlCol="0">
            <a:spAutoFit/>
          </a:bodyPr>
          <a:lstStyle/>
          <a:p>
            <a:pPr>
              <a:lnSpc>
                <a:spcPct val="150000"/>
              </a:lnSpc>
            </a:pPr>
            <a:r>
              <a:rPr lang="en-US" sz="2400" b="1" dirty="0">
                <a:solidFill>
                  <a:srgbClr val="C00000"/>
                </a:solidFill>
              </a:rPr>
              <a:t>1. Lực </a:t>
            </a:r>
            <a:r>
              <a:rPr lang="en-US" sz="2400" b="1" dirty="0" err="1">
                <a:solidFill>
                  <a:srgbClr val="C00000"/>
                </a:solidFill>
              </a:rPr>
              <a:t>mà</a:t>
            </a:r>
            <a:r>
              <a:rPr lang="en-US" sz="2400" b="1" dirty="0">
                <a:solidFill>
                  <a:srgbClr val="C00000"/>
                </a:solidFill>
              </a:rPr>
              <a:t> Trái </a:t>
            </a:r>
            <a:r>
              <a:rPr lang="en-US" sz="2400" b="1" dirty="0" err="1">
                <a:solidFill>
                  <a:srgbClr val="C00000"/>
                </a:solidFill>
              </a:rPr>
              <a:t>đất</a:t>
            </a:r>
            <a:r>
              <a:rPr lang="en-US" sz="2400" b="1" dirty="0">
                <a:solidFill>
                  <a:srgbClr val="C00000"/>
                </a:solidFill>
              </a:rPr>
              <a:t> tác dụng lên </a:t>
            </a:r>
            <a:r>
              <a:rPr lang="en-US" sz="2400" b="1" dirty="0" err="1">
                <a:solidFill>
                  <a:srgbClr val="C00000"/>
                </a:solidFill>
              </a:rPr>
              <a:t>mọi</a:t>
            </a:r>
            <a:r>
              <a:rPr lang="en-US" sz="2400" b="1" dirty="0">
                <a:solidFill>
                  <a:srgbClr val="C00000"/>
                </a:solidFill>
              </a:rPr>
              <a:t> vật </a:t>
            </a:r>
            <a:r>
              <a:rPr lang="en-US" sz="2400" b="1" dirty="0" err="1">
                <a:solidFill>
                  <a:srgbClr val="C00000"/>
                </a:solidFill>
              </a:rPr>
              <a:t>trên</a:t>
            </a:r>
            <a:r>
              <a:rPr lang="en-US" sz="2400" b="1" dirty="0">
                <a:solidFill>
                  <a:srgbClr val="C00000"/>
                </a:solidFill>
              </a:rPr>
              <a:t> Trái </a:t>
            </a:r>
            <a:r>
              <a:rPr lang="en-US" sz="2400" b="1" dirty="0" err="1">
                <a:solidFill>
                  <a:srgbClr val="C00000"/>
                </a:solidFill>
              </a:rPr>
              <a:t>đất</a:t>
            </a:r>
            <a:r>
              <a:rPr lang="en-US" sz="2400" b="1" dirty="0">
                <a:solidFill>
                  <a:srgbClr val="C00000"/>
                </a:solidFill>
              </a:rPr>
              <a:t> được gọi là </a:t>
            </a:r>
            <a:r>
              <a:rPr lang="en-US" sz="2400" b="1" dirty="0" err="1">
                <a:solidFill>
                  <a:srgbClr val="C00000"/>
                </a:solidFill>
              </a:rPr>
              <a:t>gì</a:t>
            </a:r>
            <a:r>
              <a:rPr lang="en-US" sz="2400" b="1" dirty="0">
                <a:solidFill>
                  <a:srgbClr val="C00000"/>
                </a:solidFill>
              </a:rPr>
              <a:t>?</a:t>
            </a:r>
          </a:p>
          <a:p>
            <a:pPr>
              <a:lnSpc>
                <a:spcPct val="150000"/>
              </a:lnSpc>
            </a:pPr>
            <a:r>
              <a:rPr lang="en-US" sz="2400" b="1" dirty="0">
                <a:solidFill>
                  <a:srgbClr val="C00000"/>
                </a:solidFill>
              </a:rPr>
              <a:t>    </a:t>
            </a:r>
            <a:r>
              <a:rPr lang="en-US" sz="2400" b="1" dirty="0" err="1">
                <a:solidFill>
                  <a:srgbClr val="C00000"/>
                </a:solidFill>
              </a:rPr>
              <a:t>Nêu</a:t>
            </a:r>
            <a:r>
              <a:rPr lang="en-US" sz="2400" b="1" dirty="0">
                <a:solidFill>
                  <a:srgbClr val="C00000"/>
                </a:solidFill>
              </a:rPr>
              <a:t> </a:t>
            </a:r>
            <a:r>
              <a:rPr lang="en-US" sz="2400" b="1" dirty="0" err="1">
                <a:solidFill>
                  <a:srgbClr val="C00000"/>
                </a:solidFill>
              </a:rPr>
              <a:t>đặc</a:t>
            </a:r>
            <a:r>
              <a:rPr lang="en-US" sz="2400" b="1" dirty="0">
                <a:solidFill>
                  <a:srgbClr val="C00000"/>
                </a:solidFill>
              </a:rPr>
              <a:t> </a:t>
            </a:r>
            <a:r>
              <a:rPr lang="en-US" sz="2400" b="1" dirty="0" err="1">
                <a:solidFill>
                  <a:srgbClr val="C00000"/>
                </a:solidFill>
              </a:rPr>
              <a:t>điểm</a:t>
            </a:r>
            <a:r>
              <a:rPr lang="en-US" sz="2400" b="1" dirty="0">
                <a:solidFill>
                  <a:srgbClr val="C00000"/>
                </a:solidFill>
              </a:rPr>
              <a:t> </a:t>
            </a:r>
            <a:r>
              <a:rPr lang="en-US" sz="2400" b="1" dirty="0" err="1">
                <a:solidFill>
                  <a:srgbClr val="C00000"/>
                </a:solidFill>
              </a:rPr>
              <a:t>về</a:t>
            </a:r>
            <a:r>
              <a:rPr lang="en-US" sz="2400" b="1" dirty="0">
                <a:solidFill>
                  <a:srgbClr val="C00000"/>
                </a:solidFill>
              </a:rPr>
              <a:t> </a:t>
            </a:r>
            <a:r>
              <a:rPr lang="en-US" sz="2400" b="1" dirty="0" err="1">
                <a:solidFill>
                  <a:srgbClr val="C00000"/>
                </a:solidFill>
              </a:rPr>
              <a:t>phương</a:t>
            </a:r>
            <a:r>
              <a:rPr lang="en-US" sz="2400" b="1" dirty="0">
                <a:solidFill>
                  <a:srgbClr val="C00000"/>
                </a:solidFill>
              </a:rPr>
              <a:t> </a:t>
            </a:r>
            <a:r>
              <a:rPr lang="en-US" sz="2400" b="1" dirty="0" err="1">
                <a:solidFill>
                  <a:srgbClr val="C00000"/>
                </a:solidFill>
              </a:rPr>
              <a:t>và</a:t>
            </a:r>
            <a:r>
              <a:rPr lang="en-US" sz="2400" b="1" dirty="0">
                <a:solidFill>
                  <a:srgbClr val="C00000"/>
                </a:solidFill>
              </a:rPr>
              <a:t> chiều của lực </a:t>
            </a:r>
            <a:r>
              <a:rPr lang="en-US" sz="2400" b="1" dirty="0" err="1">
                <a:solidFill>
                  <a:srgbClr val="C00000"/>
                </a:solidFill>
              </a:rPr>
              <a:t>đó</a:t>
            </a:r>
            <a:r>
              <a:rPr lang="en-US" sz="2400" b="1" dirty="0">
                <a:solidFill>
                  <a:srgbClr val="C00000"/>
                </a:solidFill>
              </a:rPr>
              <a:t>?</a:t>
            </a:r>
          </a:p>
          <a:p>
            <a:pPr>
              <a:lnSpc>
                <a:spcPct val="150000"/>
              </a:lnSpc>
            </a:pPr>
            <a:r>
              <a:rPr lang="en-US" sz="2400" b="1" dirty="0" err="1">
                <a:solidFill>
                  <a:schemeClr val="accent1"/>
                </a:solidFill>
              </a:rPr>
              <a:t>Trả</a:t>
            </a:r>
            <a:r>
              <a:rPr lang="en-US" sz="2400" b="1" dirty="0">
                <a:solidFill>
                  <a:schemeClr val="accent1"/>
                </a:solidFill>
              </a:rPr>
              <a:t> </a:t>
            </a:r>
            <a:r>
              <a:rPr lang="en-US" sz="2400" b="1" dirty="0" err="1">
                <a:solidFill>
                  <a:schemeClr val="accent1"/>
                </a:solidFill>
              </a:rPr>
              <a:t>lời</a:t>
            </a:r>
            <a:r>
              <a:rPr lang="en-US" sz="2400" b="1" dirty="0">
                <a:solidFill>
                  <a:schemeClr val="accent1"/>
                </a:solidFill>
              </a:rPr>
              <a:t>: </a:t>
            </a:r>
          </a:p>
          <a:p>
            <a:pPr>
              <a:lnSpc>
                <a:spcPct val="150000"/>
              </a:lnSpc>
            </a:pPr>
            <a:r>
              <a:rPr lang="en-US" sz="2400" b="1" dirty="0">
                <a:solidFill>
                  <a:schemeClr val="accent1"/>
                </a:solidFill>
              </a:rPr>
              <a:t>+ Trái </a:t>
            </a:r>
            <a:r>
              <a:rPr lang="en-US" sz="2400" b="1" dirty="0" err="1">
                <a:solidFill>
                  <a:schemeClr val="accent1"/>
                </a:solidFill>
              </a:rPr>
              <a:t>đất</a:t>
            </a:r>
            <a:r>
              <a:rPr lang="en-US" sz="2400" b="1" dirty="0">
                <a:solidFill>
                  <a:schemeClr val="accent1"/>
                </a:solidFill>
              </a:rPr>
              <a:t> tác dụng </a:t>
            </a:r>
            <a:r>
              <a:rPr lang="en-US" sz="2400" b="1" dirty="0" err="1">
                <a:solidFill>
                  <a:schemeClr val="accent1"/>
                </a:solidFill>
              </a:rPr>
              <a:t>một</a:t>
            </a:r>
            <a:r>
              <a:rPr lang="en-US" sz="2400" b="1" dirty="0">
                <a:solidFill>
                  <a:schemeClr val="accent1"/>
                </a:solidFill>
              </a:rPr>
              <a:t> lực </a:t>
            </a:r>
            <a:r>
              <a:rPr lang="en-US" sz="2400" b="1" dirty="0" err="1">
                <a:solidFill>
                  <a:schemeClr val="accent1"/>
                </a:solidFill>
              </a:rPr>
              <a:t>hút</a:t>
            </a:r>
            <a:r>
              <a:rPr lang="en-US" sz="2400" b="1" dirty="0">
                <a:solidFill>
                  <a:schemeClr val="accent1"/>
                </a:solidFill>
              </a:rPr>
              <a:t> lên </a:t>
            </a:r>
            <a:r>
              <a:rPr lang="en-US" sz="2400" b="1" dirty="0" err="1">
                <a:solidFill>
                  <a:schemeClr val="accent1"/>
                </a:solidFill>
              </a:rPr>
              <a:t>mọi</a:t>
            </a:r>
            <a:r>
              <a:rPr lang="en-US" sz="2400" b="1" dirty="0">
                <a:solidFill>
                  <a:schemeClr val="accent1"/>
                </a:solidFill>
              </a:rPr>
              <a:t> vật </a:t>
            </a:r>
            <a:r>
              <a:rPr lang="en-US" sz="2400" b="1" dirty="0" err="1">
                <a:solidFill>
                  <a:schemeClr val="accent1"/>
                </a:solidFill>
              </a:rPr>
              <a:t>trên</a:t>
            </a:r>
            <a:r>
              <a:rPr lang="en-US" sz="2400" b="1" dirty="0">
                <a:solidFill>
                  <a:schemeClr val="accent1"/>
                </a:solidFill>
              </a:rPr>
              <a:t> Trái </a:t>
            </a:r>
            <a:r>
              <a:rPr lang="en-US" sz="2400" b="1" dirty="0" err="1">
                <a:solidFill>
                  <a:schemeClr val="accent1"/>
                </a:solidFill>
              </a:rPr>
              <a:t>đất</a:t>
            </a:r>
            <a:endParaRPr lang="en-US" sz="2400" b="1" dirty="0">
              <a:solidFill>
                <a:schemeClr val="accent1"/>
              </a:solidFill>
            </a:endParaRPr>
          </a:p>
          <a:p>
            <a:pPr>
              <a:lnSpc>
                <a:spcPct val="150000"/>
              </a:lnSpc>
            </a:pPr>
            <a:r>
              <a:rPr lang="en-US" sz="2400" b="1" dirty="0">
                <a:solidFill>
                  <a:schemeClr val="accent1"/>
                </a:solidFill>
              </a:rPr>
              <a:t>+ Lực </a:t>
            </a:r>
            <a:r>
              <a:rPr lang="en-US" sz="2400" b="1" dirty="0" err="1">
                <a:solidFill>
                  <a:schemeClr val="accent1"/>
                </a:solidFill>
              </a:rPr>
              <a:t>hút</a:t>
            </a:r>
            <a:r>
              <a:rPr lang="en-US" sz="2400" b="1" dirty="0">
                <a:solidFill>
                  <a:schemeClr val="accent1"/>
                </a:solidFill>
              </a:rPr>
              <a:t> của Trái </a:t>
            </a:r>
            <a:r>
              <a:rPr lang="en-US" sz="2400" b="1" dirty="0" err="1">
                <a:solidFill>
                  <a:schemeClr val="accent1"/>
                </a:solidFill>
              </a:rPr>
              <a:t>đất</a:t>
            </a:r>
            <a:r>
              <a:rPr lang="en-US" sz="2400" b="1" dirty="0">
                <a:solidFill>
                  <a:schemeClr val="accent1"/>
                </a:solidFill>
              </a:rPr>
              <a:t> gọi là </a:t>
            </a:r>
            <a:r>
              <a:rPr lang="en-US" sz="2400" b="1" dirty="0" err="1">
                <a:solidFill>
                  <a:schemeClr val="accent1"/>
                </a:solidFill>
              </a:rPr>
              <a:t>Trọng</a:t>
            </a:r>
            <a:r>
              <a:rPr lang="en-US" sz="2400" b="1" dirty="0">
                <a:solidFill>
                  <a:schemeClr val="accent1"/>
                </a:solidFill>
              </a:rPr>
              <a:t> lực (Lực </a:t>
            </a:r>
            <a:r>
              <a:rPr lang="en-US" sz="2400" b="1" dirty="0" err="1">
                <a:solidFill>
                  <a:schemeClr val="accent1"/>
                </a:solidFill>
              </a:rPr>
              <a:t>hấp</a:t>
            </a:r>
            <a:r>
              <a:rPr lang="en-US" sz="2400" b="1" dirty="0">
                <a:solidFill>
                  <a:schemeClr val="accent1"/>
                </a:solidFill>
              </a:rPr>
              <a:t> dẫn)</a:t>
            </a:r>
          </a:p>
          <a:p>
            <a:pPr>
              <a:lnSpc>
                <a:spcPct val="150000"/>
              </a:lnSpc>
            </a:pPr>
            <a:r>
              <a:rPr lang="en-US" sz="2400" b="1" dirty="0">
                <a:solidFill>
                  <a:schemeClr val="accent1"/>
                </a:solidFill>
              </a:rPr>
              <a:t>+ Lực </a:t>
            </a:r>
            <a:r>
              <a:rPr lang="en-US" sz="2400" b="1" dirty="0" err="1">
                <a:solidFill>
                  <a:schemeClr val="accent1"/>
                </a:solidFill>
              </a:rPr>
              <a:t>hút</a:t>
            </a:r>
            <a:r>
              <a:rPr lang="en-US" sz="2400" b="1" dirty="0">
                <a:solidFill>
                  <a:schemeClr val="accent1"/>
                </a:solidFill>
              </a:rPr>
              <a:t> của Trái </a:t>
            </a:r>
            <a:r>
              <a:rPr lang="en-US" sz="2400" b="1" dirty="0" err="1">
                <a:solidFill>
                  <a:schemeClr val="accent1"/>
                </a:solidFill>
              </a:rPr>
              <a:t>đất</a:t>
            </a:r>
            <a:r>
              <a:rPr lang="en-US" sz="2400" b="1" dirty="0">
                <a:solidFill>
                  <a:schemeClr val="accent1"/>
                </a:solidFill>
              </a:rPr>
              <a:t> có </a:t>
            </a:r>
            <a:r>
              <a:rPr lang="en-US" sz="2400" b="1" dirty="0" err="1">
                <a:solidFill>
                  <a:schemeClr val="accent2">
                    <a:lumMod val="75000"/>
                  </a:schemeClr>
                </a:solidFill>
              </a:rPr>
              <a:t>phương</a:t>
            </a:r>
            <a:r>
              <a:rPr lang="en-US" sz="2400" b="1" dirty="0">
                <a:solidFill>
                  <a:schemeClr val="accent2">
                    <a:lumMod val="75000"/>
                  </a:schemeClr>
                </a:solidFill>
              </a:rPr>
              <a:t> </a:t>
            </a:r>
            <a:r>
              <a:rPr lang="en-US" sz="2400" b="1" dirty="0" err="1">
                <a:solidFill>
                  <a:schemeClr val="accent2">
                    <a:lumMod val="75000"/>
                  </a:schemeClr>
                </a:solidFill>
              </a:rPr>
              <a:t>thẳng</a:t>
            </a:r>
            <a:r>
              <a:rPr lang="en-US" sz="2400" b="1" dirty="0">
                <a:solidFill>
                  <a:schemeClr val="accent2">
                    <a:lumMod val="75000"/>
                  </a:schemeClr>
                </a:solidFill>
              </a:rPr>
              <a:t> </a:t>
            </a:r>
            <a:r>
              <a:rPr lang="en-US" sz="2400" b="1" dirty="0" err="1">
                <a:solidFill>
                  <a:schemeClr val="accent2">
                    <a:lumMod val="75000"/>
                  </a:schemeClr>
                </a:solidFill>
              </a:rPr>
              <a:t>đứng</a:t>
            </a:r>
            <a:r>
              <a:rPr lang="en-US" sz="2400" b="1" dirty="0">
                <a:solidFill>
                  <a:schemeClr val="accent2">
                    <a:lumMod val="75000"/>
                  </a:schemeClr>
                </a:solidFill>
              </a:rPr>
              <a:t> </a:t>
            </a:r>
            <a:r>
              <a:rPr lang="en-US" sz="2400" b="1" dirty="0" err="1">
                <a:solidFill>
                  <a:schemeClr val="accent1"/>
                </a:solidFill>
              </a:rPr>
              <a:t>và</a:t>
            </a:r>
            <a:r>
              <a:rPr lang="en-US" sz="2400" b="1" dirty="0">
                <a:solidFill>
                  <a:schemeClr val="accent1"/>
                </a:solidFill>
              </a:rPr>
              <a:t> </a:t>
            </a:r>
            <a:r>
              <a:rPr lang="en-US" sz="2400" b="1" dirty="0">
                <a:solidFill>
                  <a:schemeClr val="accent2">
                    <a:lumMod val="75000"/>
                  </a:schemeClr>
                </a:solidFill>
              </a:rPr>
              <a:t>chiều </a:t>
            </a:r>
            <a:r>
              <a:rPr lang="en-US" sz="2400" b="1" dirty="0" err="1">
                <a:solidFill>
                  <a:schemeClr val="accent2">
                    <a:lumMod val="75000"/>
                  </a:schemeClr>
                </a:solidFill>
              </a:rPr>
              <a:t>hướng</a:t>
            </a:r>
            <a:r>
              <a:rPr lang="en-US" sz="2400" b="1" dirty="0">
                <a:solidFill>
                  <a:schemeClr val="accent2">
                    <a:lumMod val="75000"/>
                  </a:schemeClr>
                </a:solidFill>
              </a:rPr>
              <a:t> </a:t>
            </a:r>
            <a:r>
              <a:rPr lang="en-US" sz="2400" b="1" dirty="0" err="1">
                <a:solidFill>
                  <a:schemeClr val="accent2">
                    <a:lumMod val="75000"/>
                  </a:schemeClr>
                </a:solidFill>
              </a:rPr>
              <a:t>về</a:t>
            </a:r>
            <a:r>
              <a:rPr lang="en-US" sz="2400" b="1" dirty="0">
                <a:solidFill>
                  <a:schemeClr val="accent2">
                    <a:lumMod val="75000"/>
                  </a:schemeClr>
                </a:solidFill>
              </a:rPr>
              <a:t> </a:t>
            </a:r>
            <a:r>
              <a:rPr lang="en-US" sz="2400" b="1" dirty="0" err="1">
                <a:solidFill>
                  <a:schemeClr val="accent2">
                    <a:lumMod val="75000"/>
                  </a:schemeClr>
                </a:solidFill>
              </a:rPr>
              <a:t>phía</a:t>
            </a:r>
            <a:r>
              <a:rPr lang="en-US" sz="2400" b="1" dirty="0">
                <a:solidFill>
                  <a:schemeClr val="accent2">
                    <a:lumMod val="75000"/>
                  </a:schemeClr>
                </a:solidFill>
              </a:rPr>
              <a:t> Trái </a:t>
            </a:r>
            <a:r>
              <a:rPr lang="en-US" sz="2400" b="1" dirty="0" err="1">
                <a:solidFill>
                  <a:schemeClr val="accent2">
                    <a:lumMod val="75000"/>
                  </a:schemeClr>
                </a:solidFill>
              </a:rPr>
              <a:t>đất</a:t>
            </a:r>
            <a:endParaRPr lang="en-US" sz="2400" b="1" dirty="0">
              <a:solidFill>
                <a:schemeClr val="accent2">
                  <a:lumMod val="75000"/>
                </a:schemeClr>
              </a:solidFill>
            </a:endParaRPr>
          </a:p>
        </p:txBody>
      </p:sp>
    </p:spTree>
    <p:extLst>
      <p:ext uri="{BB962C8B-B14F-4D97-AF65-F5344CB8AC3E}">
        <p14:creationId xmlns:p14="http://schemas.microsoft.com/office/powerpoint/2010/main" val="51073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down)">
                                      <p:cBhvr>
                                        <p:cTn id="7" dur="500"/>
                                        <p:tgtEl>
                                          <p:spTgt spid="6">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wipe(down)">
                                      <p:cBhvr>
                                        <p:cTn id="10" dur="500"/>
                                        <p:tgtEl>
                                          <p:spTgt spid="6">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wipe(down)">
                                      <p:cBhvr>
                                        <p:cTn id="13" dur="500"/>
                                        <p:tgtEl>
                                          <p:spTgt spid="6">
                                            <p:txEl>
                                              <p:pRg st="4" end="4"/>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wipe(down)">
                                      <p:cBhvr>
                                        <p:cTn id="1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FBF292-164B-4C40-B2C9-4E39469271D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F86E3E9-ADF1-48E9-8465-A6FB25BB40C2}"/>
              </a:ext>
            </a:extLst>
          </p:cNvPr>
          <p:cNvSpPr txBox="1"/>
          <p:nvPr/>
        </p:nvSpPr>
        <p:spPr>
          <a:xfrm>
            <a:off x="631372" y="816427"/>
            <a:ext cx="919135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8F8F8"/>
                </a:solidFill>
              </a:rPr>
              <a:t>II. LỰC MA SÁT NGHỈ VÀ LỰC MA SÁT TRƯỢT</a:t>
            </a:r>
          </a:p>
        </p:txBody>
      </p:sp>
      <p:pic>
        <p:nvPicPr>
          <p:cNvPr id="6" name="Picture 5">
            <a:extLst>
              <a:ext uri="{FF2B5EF4-FFF2-40B4-BE49-F238E27FC236}">
                <a16:creationId xmlns:a16="http://schemas.microsoft.com/office/drawing/2014/main" id="{BAD1C874-42C2-4A84-807A-5E5B995AE29E}"/>
              </a:ext>
            </a:extLst>
          </p:cNvPr>
          <p:cNvPicPr>
            <a:picLocks noChangeAspect="1"/>
          </p:cNvPicPr>
          <p:nvPr/>
        </p:nvPicPr>
        <p:blipFill>
          <a:blip r:embed="rId3"/>
          <a:stretch>
            <a:fillRect/>
          </a:stretch>
        </p:blipFill>
        <p:spPr>
          <a:xfrm>
            <a:off x="419869" y="1868833"/>
            <a:ext cx="5591894" cy="2619192"/>
          </a:xfrm>
          <a:prstGeom prst="rect">
            <a:avLst/>
          </a:prstGeom>
        </p:spPr>
      </p:pic>
      <p:pic>
        <p:nvPicPr>
          <p:cNvPr id="10" name="Picture 9">
            <a:extLst>
              <a:ext uri="{FF2B5EF4-FFF2-40B4-BE49-F238E27FC236}">
                <a16:creationId xmlns:a16="http://schemas.microsoft.com/office/drawing/2014/main" id="{79373F30-E085-4F5E-B174-7E4C6E0D8D8F}"/>
              </a:ext>
            </a:extLst>
          </p:cNvPr>
          <p:cNvPicPr>
            <a:picLocks noChangeAspect="1"/>
          </p:cNvPicPr>
          <p:nvPr/>
        </p:nvPicPr>
        <p:blipFill>
          <a:blip r:embed="rId4"/>
          <a:stretch>
            <a:fillRect/>
          </a:stretch>
        </p:blipFill>
        <p:spPr>
          <a:xfrm>
            <a:off x="6202753" y="1868834"/>
            <a:ext cx="5569378" cy="2619191"/>
          </a:xfrm>
          <a:prstGeom prst="rect">
            <a:avLst/>
          </a:prstGeom>
        </p:spPr>
      </p:pic>
      <p:sp>
        <p:nvSpPr>
          <p:cNvPr id="17" name="TextBox 8">
            <a:extLst>
              <a:ext uri="{FF2B5EF4-FFF2-40B4-BE49-F238E27FC236}">
                <a16:creationId xmlns:a16="http://schemas.microsoft.com/office/drawing/2014/main" id="{5DABF2BA-0CFA-446F-BF2D-08B00E5C9AE6}"/>
              </a:ext>
            </a:extLst>
          </p:cNvPr>
          <p:cNvSpPr txBox="1"/>
          <p:nvPr/>
        </p:nvSpPr>
        <p:spPr>
          <a:xfrm>
            <a:off x="486162" y="4539047"/>
            <a:ext cx="5459307" cy="11339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ctr">
              <a:lnSpc>
                <a:spcPct val="150000"/>
              </a:lnSpc>
              <a:buFont typeface="Wingdings" panose="05000000000000000000" pitchFamily="2" charset="2"/>
              <a:buChar char="@"/>
            </a:pPr>
            <a:r>
              <a:rPr lang="en-US" sz="2400" b="1" dirty="0">
                <a:solidFill>
                  <a:srgbClr val="7030A0"/>
                </a:solidFill>
                <a:sym typeface="Wingdings" panose="05000000000000000000" pitchFamily="2" charset="2"/>
              </a:rPr>
              <a:t>Lực ma </a:t>
            </a:r>
            <a:r>
              <a:rPr lang="en-US" sz="2400" b="1" dirty="0" err="1">
                <a:solidFill>
                  <a:srgbClr val="7030A0"/>
                </a:solidFill>
                <a:sym typeface="Wingdings" panose="05000000000000000000" pitchFamily="2" charset="2"/>
              </a:rPr>
              <a:t>sát</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nghỉ</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giữ</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cho</a:t>
            </a:r>
            <a:r>
              <a:rPr lang="en-US" sz="2400" b="1" dirty="0">
                <a:solidFill>
                  <a:srgbClr val="7030A0"/>
                </a:solidFill>
                <a:sym typeface="Wingdings" panose="05000000000000000000" pitchFamily="2" charset="2"/>
              </a:rPr>
              <a:t> vật </a:t>
            </a:r>
            <a:r>
              <a:rPr lang="en-US" sz="2400" b="1" dirty="0" err="1">
                <a:solidFill>
                  <a:srgbClr val="7030A0"/>
                </a:solidFill>
                <a:sym typeface="Wingdings" panose="05000000000000000000" pitchFamily="2" charset="2"/>
              </a:rPr>
              <a:t>đứng</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yên</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ngay</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cả</a:t>
            </a:r>
            <a:r>
              <a:rPr lang="en-US" sz="2400" b="1" dirty="0">
                <a:solidFill>
                  <a:srgbClr val="7030A0"/>
                </a:solidFill>
                <a:sym typeface="Wingdings" panose="05000000000000000000" pitchFamily="2" charset="2"/>
              </a:rPr>
              <a:t> khi </a:t>
            </a:r>
            <a:r>
              <a:rPr lang="en-US" sz="2400" b="1" dirty="0" err="1">
                <a:solidFill>
                  <a:srgbClr val="7030A0"/>
                </a:solidFill>
                <a:sym typeface="Wingdings" panose="05000000000000000000" pitchFamily="2" charset="2"/>
              </a:rPr>
              <a:t>nó</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bị</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kéo</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hoặc</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đẩy</a:t>
            </a:r>
            <a:endParaRPr lang="en-US" sz="2400" i="1" dirty="0">
              <a:solidFill>
                <a:srgbClr val="7030A0"/>
              </a:solidFill>
            </a:endParaRPr>
          </a:p>
        </p:txBody>
      </p:sp>
      <p:grpSp>
        <p:nvGrpSpPr>
          <p:cNvPr id="18" name="Group 17">
            <a:extLst>
              <a:ext uri="{FF2B5EF4-FFF2-40B4-BE49-F238E27FC236}">
                <a16:creationId xmlns:a16="http://schemas.microsoft.com/office/drawing/2014/main" id="{1E189935-EEC1-4C2D-A856-82B528DF6D1A}"/>
              </a:ext>
            </a:extLst>
          </p:cNvPr>
          <p:cNvGrpSpPr/>
          <p:nvPr/>
        </p:nvGrpSpPr>
        <p:grpSpPr>
          <a:xfrm>
            <a:off x="3215815" y="4210926"/>
            <a:ext cx="1346477" cy="407829"/>
            <a:chOff x="8748868" y="3583709"/>
            <a:chExt cx="1346477" cy="407829"/>
          </a:xfrm>
        </p:grpSpPr>
        <p:cxnSp>
          <p:nvCxnSpPr>
            <p:cNvPr id="19" name="Straight Arrow Connector 18">
              <a:extLst>
                <a:ext uri="{FF2B5EF4-FFF2-40B4-BE49-F238E27FC236}">
                  <a16:creationId xmlns:a16="http://schemas.microsoft.com/office/drawing/2014/main" id="{DC29F899-32A5-4B7B-9716-8591A26C2DFF}"/>
                </a:ext>
              </a:extLst>
            </p:cNvPr>
            <p:cNvCxnSpPr>
              <a:cxnSpLocks/>
            </p:cNvCxnSpPr>
            <p:nvPr/>
          </p:nvCxnSpPr>
          <p:spPr>
            <a:xfrm flipH="1">
              <a:off x="8748868" y="3583709"/>
              <a:ext cx="1346477"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497D38C2-FDB1-4B6A-A49F-E3314CB23805}"/>
                </a:ext>
              </a:extLst>
            </p:cNvPr>
            <p:cNvSpPr txBox="1"/>
            <p:nvPr/>
          </p:nvSpPr>
          <p:spPr>
            <a:xfrm>
              <a:off x="8811019" y="3622206"/>
              <a:ext cx="1284326" cy="369332"/>
            </a:xfrm>
            <a:prstGeom prst="rect">
              <a:avLst/>
            </a:prstGeom>
            <a:noFill/>
          </p:spPr>
          <p:txBody>
            <a:bodyPr wrap="none" rtlCol="0">
              <a:spAutoFit/>
            </a:bodyPr>
            <a:lstStyle/>
            <a:p>
              <a:r>
                <a:rPr lang="en-US" b="1" dirty="0"/>
                <a:t>Lực ma </a:t>
              </a:r>
              <a:r>
                <a:rPr lang="en-US" b="1" dirty="0" err="1"/>
                <a:t>sát</a:t>
              </a:r>
              <a:endParaRPr lang="en-US" b="1" dirty="0"/>
            </a:p>
          </p:txBody>
        </p:sp>
      </p:grpSp>
      <p:grpSp>
        <p:nvGrpSpPr>
          <p:cNvPr id="21" name="Group 20">
            <a:extLst>
              <a:ext uri="{FF2B5EF4-FFF2-40B4-BE49-F238E27FC236}">
                <a16:creationId xmlns:a16="http://schemas.microsoft.com/office/drawing/2014/main" id="{A5EF3538-1A88-483A-AF09-58247153A390}"/>
              </a:ext>
            </a:extLst>
          </p:cNvPr>
          <p:cNvGrpSpPr/>
          <p:nvPr/>
        </p:nvGrpSpPr>
        <p:grpSpPr>
          <a:xfrm>
            <a:off x="9049593" y="4218661"/>
            <a:ext cx="1284326" cy="407829"/>
            <a:chOff x="8811019" y="3583709"/>
            <a:chExt cx="1284326" cy="407829"/>
          </a:xfrm>
        </p:grpSpPr>
        <p:cxnSp>
          <p:nvCxnSpPr>
            <p:cNvPr id="22" name="Straight Arrow Connector 21">
              <a:extLst>
                <a:ext uri="{FF2B5EF4-FFF2-40B4-BE49-F238E27FC236}">
                  <a16:creationId xmlns:a16="http://schemas.microsoft.com/office/drawing/2014/main" id="{37262274-C62C-4CD8-A182-0E10E43671E2}"/>
                </a:ext>
              </a:extLst>
            </p:cNvPr>
            <p:cNvCxnSpPr>
              <a:cxnSpLocks/>
            </p:cNvCxnSpPr>
            <p:nvPr/>
          </p:nvCxnSpPr>
          <p:spPr>
            <a:xfrm flipH="1">
              <a:off x="9250659" y="3583709"/>
              <a:ext cx="844686"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CD86925E-3AAF-4FE4-8FDE-5CB707DAD499}"/>
                </a:ext>
              </a:extLst>
            </p:cNvPr>
            <p:cNvSpPr txBox="1"/>
            <p:nvPr/>
          </p:nvSpPr>
          <p:spPr>
            <a:xfrm>
              <a:off x="8811019" y="3622206"/>
              <a:ext cx="1284326" cy="369332"/>
            </a:xfrm>
            <a:prstGeom prst="rect">
              <a:avLst/>
            </a:prstGeom>
            <a:noFill/>
          </p:spPr>
          <p:txBody>
            <a:bodyPr wrap="none" rtlCol="0">
              <a:spAutoFit/>
            </a:bodyPr>
            <a:lstStyle/>
            <a:p>
              <a:r>
                <a:rPr lang="en-US" b="1" dirty="0"/>
                <a:t>Lực ma </a:t>
              </a:r>
              <a:r>
                <a:rPr lang="en-US" b="1" dirty="0" err="1"/>
                <a:t>sát</a:t>
              </a:r>
              <a:endParaRPr lang="en-US" b="1" dirty="0"/>
            </a:p>
          </p:txBody>
        </p:sp>
      </p:grpSp>
      <p:sp>
        <p:nvSpPr>
          <p:cNvPr id="25" name="TextBox 8">
            <a:extLst>
              <a:ext uri="{FF2B5EF4-FFF2-40B4-BE49-F238E27FC236}">
                <a16:creationId xmlns:a16="http://schemas.microsoft.com/office/drawing/2014/main" id="{CC9766E4-AD97-42E1-9CA4-5845491FDDFC}"/>
              </a:ext>
            </a:extLst>
          </p:cNvPr>
          <p:cNvSpPr txBox="1"/>
          <p:nvPr/>
        </p:nvSpPr>
        <p:spPr>
          <a:xfrm>
            <a:off x="6563501" y="4539047"/>
            <a:ext cx="5459307" cy="11339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ctr">
              <a:lnSpc>
                <a:spcPct val="150000"/>
              </a:lnSpc>
              <a:buFont typeface="Wingdings" panose="05000000000000000000" pitchFamily="2" charset="2"/>
              <a:buChar char="@"/>
            </a:pPr>
            <a:r>
              <a:rPr lang="en-US" sz="2400" b="1" dirty="0">
                <a:solidFill>
                  <a:srgbClr val="7030A0"/>
                </a:solidFill>
                <a:sym typeface="Wingdings" panose="05000000000000000000" pitchFamily="2" charset="2"/>
              </a:rPr>
              <a:t>Lực ma </a:t>
            </a:r>
            <a:r>
              <a:rPr lang="en-US" sz="2400" b="1" dirty="0" err="1">
                <a:solidFill>
                  <a:srgbClr val="7030A0"/>
                </a:solidFill>
                <a:sym typeface="Wingdings" panose="05000000000000000000" pitchFamily="2" charset="2"/>
              </a:rPr>
              <a:t>sát</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trượt</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xuất</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hiện</a:t>
            </a:r>
            <a:r>
              <a:rPr lang="en-US" sz="2400" b="1" dirty="0">
                <a:solidFill>
                  <a:srgbClr val="7030A0"/>
                </a:solidFill>
                <a:sym typeface="Wingdings" panose="05000000000000000000" pitchFamily="2" charset="2"/>
              </a:rPr>
              <a:t> khi vật </a:t>
            </a:r>
            <a:r>
              <a:rPr lang="en-US" sz="2400" b="1" dirty="0" err="1">
                <a:solidFill>
                  <a:srgbClr val="7030A0"/>
                </a:solidFill>
                <a:sym typeface="Wingdings" panose="05000000000000000000" pitchFamily="2" charset="2"/>
              </a:rPr>
              <a:t>này</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trượt</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trên</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bề</a:t>
            </a:r>
            <a:r>
              <a:rPr lang="en-US" sz="2400" b="1" dirty="0">
                <a:solidFill>
                  <a:srgbClr val="7030A0"/>
                </a:solidFill>
                <a:sym typeface="Wingdings" panose="05000000000000000000" pitchFamily="2" charset="2"/>
              </a:rPr>
              <a:t> mặt vật </a:t>
            </a:r>
            <a:r>
              <a:rPr lang="en-US" sz="2400" b="1" dirty="0" err="1">
                <a:solidFill>
                  <a:srgbClr val="7030A0"/>
                </a:solidFill>
                <a:sym typeface="Wingdings" panose="05000000000000000000" pitchFamily="2" charset="2"/>
              </a:rPr>
              <a:t>khác</a:t>
            </a:r>
            <a:endParaRPr lang="en-US" sz="2400" i="1" dirty="0">
              <a:solidFill>
                <a:srgbClr val="7030A0"/>
              </a:solidFill>
            </a:endParaRPr>
          </a:p>
        </p:txBody>
      </p:sp>
    </p:spTree>
    <p:extLst>
      <p:ext uri="{BB962C8B-B14F-4D97-AF65-F5344CB8AC3E}">
        <p14:creationId xmlns:p14="http://schemas.microsoft.com/office/powerpoint/2010/main" val="23942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FBF292-164B-4C40-B2C9-4E39469271D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F86E3E9-ADF1-48E9-8465-A6FB25BB40C2}"/>
              </a:ext>
            </a:extLst>
          </p:cNvPr>
          <p:cNvSpPr txBox="1"/>
          <p:nvPr/>
        </p:nvSpPr>
        <p:spPr>
          <a:xfrm>
            <a:off x="631372" y="816427"/>
            <a:ext cx="919135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8F8F8"/>
                </a:solidFill>
              </a:rPr>
              <a:t>II. LỰC MA SÁT NGHỈ VÀ LỰC MA SÁT TRƯỢT</a:t>
            </a:r>
          </a:p>
        </p:txBody>
      </p:sp>
      <p:sp>
        <p:nvSpPr>
          <p:cNvPr id="17" name="TextBox 8">
            <a:extLst>
              <a:ext uri="{FF2B5EF4-FFF2-40B4-BE49-F238E27FC236}">
                <a16:creationId xmlns:a16="http://schemas.microsoft.com/office/drawing/2014/main" id="{5DABF2BA-0CFA-446F-BF2D-08B00E5C9AE6}"/>
              </a:ext>
            </a:extLst>
          </p:cNvPr>
          <p:cNvSpPr txBox="1"/>
          <p:nvPr/>
        </p:nvSpPr>
        <p:spPr>
          <a:xfrm>
            <a:off x="947980" y="1731193"/>
            <a:ext cx="9932456"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i="1" dirty="0">
                <a:solidFill>
                  <a:srgbClr val="7030A0"/>
                </a:solidFill>
              </a:rPr>
              <a:t>Trong </a:t>
            </a:r>
            <a:r>
              <a:rPr lang="en-US" sz="2400" i="1" dirty="0" err="1">
                <a:solidFill>
                  <a:srgbClr val="7030A0"/>
                </a:solidFill>
              </a:rPr>
              <a:t>thực</a:t>
            </a:r>
            <a:r>
              <a:rPr lang="en-US" sz="2400" i="1" dirty="0">
                <a:solidFill>
                  <a:srgbClr val="7030A0"/>
                </a:solidFill>
              </a:rPr>
              <a:t> </a:t>
            </a:r>
            <a:r>
              <a:rPr lang="en-US" sz="2400" i="1" dirty="0" err="1">
                <a:solidFill>
                  <a:srgbClr val="7030A0"/>
                </a:solidFill>
              </a:rPr>
              <a:t>tế</a:t>
            </a:r>
            <a:r>
              <a:rPr lang="en-US" sz="2400" i="1" dirty="0">
                <a:solidFill>
                  <a:srgbClr val="7030A0"/>
                </a:solidFill>
              </a:rPr>
              <a:t>, </a:t>
            </a:r>
            <a:r>
              <a:rPr lang="en-US" sz="2400" i="1" dirty="0" err="1">
                <a:solidFill>
                  <a:srgbClr val="7030A0"/>
                </a:solidFill>
              </a:rPr>
              <a:t>người</a:t>
            </a:r>
            <a:r>
              <a:rPr lang="en-US" sz="2400" i="1" dirty="0">
                <a:solidFill>
                  <a:srgbClr val="7030A0"/>
                </a:solidFill>
              </a:rPr>
              <a:t> ta </a:t>
            </a:r>
            <a:r>
              <a:rPr lang="en-US" sz="2400" i="1" dirty="0" err="1">
                <a:solidFill>
                  <a:srgbClr val="7030A0"/>
                </a:solidFill>
              </a:rPr>
              <a:t>thường</a:t>
            </a:r>
            <a:r>
              <a:rPr lang="en-US" sz="2400" i="1" dirty="0">
                <a:solidFill>
                  <a:srgbClr val="7030A0"/>
                </a:solidFill>
              </a:rPr>
              <a:t> chuyển ma </a:t>
            </a:r>
            <a:r>
              <a:rPr lang="en-US" sz="2400" i="1" dirty="0" err="1">
                <a:solidFill>
                  <a:srgbClr val="7030A0"/>
                </a:solidFill>
              </a:rPr>
              <a:t>sát</a:t>
            </a:r>
            <a:r>
              <a:rPr lang="en-US" sz="2400" i="1" dirty="0">
                <a:solidFill>
                  <a:srgbClr val="7030A0"/>
                </a:solidFill>
              </a:rPr>
              <a:t> </a:t>
            </a:r>
            <a:r>
              <a:rPr lang="en-US" sz="2400" i="1" dirty="0" err="1">
                <a:solidFill>
                  <a:srgbClr val="7030A0"/>
                </a:solidFill>
              </a:rPr>
              <a:t>trượt</a:t>
            </a:r>
            <a:r>
              <a:rPr lang="en-US" sz="2400" i="1" dirty="0">
                <a:solidFill>
                  <a:srgbClr val="7030A0"/>
                </a:solidFill>
              </a:rPr>
              <a:t> </a:t>
            </a:r>
            <a:r>
              <a:rPr lang="en-US" sz="2400" i="1" dirty="0" err="1">
                <a:solidFill>
                  <a:srgbClr val="7030A0"/>
                </a:solidFill>
              </a:rPr>
              <a:t>thành</a:t>
            </a:r>
            <a:r>
              <a:rPr lang="en-US" sz="2400" i="1" dirty="0">
                <a:solidFill>
                  <a:srgbClr val="7030A0"/>
                </a:solidFill>
              </a:rPr>
              <a:t> ma </a:t>
            </a:r>
            <a:r>
              <a:rPr lang="en-US" sz="2400" i="1" dirty="0" err="1">
                <a:solidFill>
                  <a:srgbClr val="7030A0"/>
                </a:solidFill>
              </a:rPr>
              <a:t>sát</a:t>
            </a:r>
            <a:r>
              <a:rPr lang="en-US" sz="2400" i="1" dirty="0">
                <a:solidFill>
                  <a:srgbClr val="7030A0"/>
                </a:solidFill>
              </a:rPr>
              <a:t> </a:t>
            </a:r>
            <a:r>
              <a:rPr lang="en-US" sz="2400" i="1" dirty="0" err="1">
                <a:solidFill>
                  <a:srgbClr val="7030A0"/>
                </a:solidFill>
              </a:rPr>
              <a:t>lăn</a:t>
            </a:r>
            <a:endParaRPr lang="en-US" sz="2400" i="1" dirty="0">
              <a:solidFill>
                <a:srgbClr val="7030A0"/>
              </a:solidFill>
            </a:endParaRPr>
          </a:p>
        </p:txBody>
      </p:sp>
      <p:pic>
        <p:nvPicPr>
          <p:cNvPr id="4098" name="Picture 2" descr="Lý thuyết lực ma sát lý 8">
            <a:extLst>
              <a:ext uri="{FF2B5EF4-FFF2-40B4-BE49-F238E27FC236}">
                <a16:creationId xmlns:a16="http://schemas.microsoft.com/office/drawing/2014/main" id="{A0483020-EE37-4FFB-B489-71439CD0D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72" y="2675515"/>
            <a:ext cx="10819193" cy="2733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8">
            <a:extLst>
              <a:ext uri="{FF2B5EF4-FFF2-40B4-BE49-F238E27FC236}">
                <a16:creationId xmlns:a16="http://schemas.microsoft.com/office/drawing/2014/main" id="{9597C6DE-C47E-4BBF-9A4A-B6CDB9DA639B}"/>
              </a:ext>
            </a:extLst>
          </p:cNvPr>
          <p:cNvSpPr txBox="1"/>
          <p:nvPr/>
        </p:nvSpPr>
        <p:spPr>
          <a:xfrm>
            <a:off x="1518109" y="5474590"/>
            <a:ext cx="9932456" cy="11339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i="1" dirty="0">
                <a:solidFill>
                  <a:srgbClr val="7030A0"/>
                </a:solidFill>
              </a:rPr>
              <a:t>Lực ma </a:t>
            </a:r>
            <a:r>
              <a:rPr lang="en-US" sz="2400" i="1" dirty="0" err="1">
                <a:solidFill>
                  <a:srgbClr val="7030A0"/>
                </a:solidFill>
              </a:rPr>
              <a:t>sát</a:t>
            </a:r>
            <a:r>
              <a:rPr lang="en-US" sz="2400" i="1" dirty="0">
                <a:solidFill>
                  <a:srgbClr val="7030A0"/>
                </a:solidFill>
              </a:rPr>
              <a:t> </a:t>
            </a:r>
            <a:r>
              <a:rPr lang="en-US" sz="2400" i="1" dirty="0" err="1">
                <a:solidFill>
                  <a:srgbClr val="7030A0"/>
                </a:solidFill>
              </a:rPr>
              <a:t>lăn</a:t>
            </a:r>
            <a:r>
              <a:rPr lang="en-US" sz="2400" i="1" dirty="0">
                <a:solidFill>
                  <a:srgbClr val="7030A0"/>
                </a:solidFill>
              </a:rPr>
              <a:t> </a:t>
            </a:r>
            <a:r>
              <a:rPr lang="en-US" sz="2400" i="1" dirty="0" err="1">
                <a:solidFill>
                  <a:srgbClr val="7030A0"/>
                </a:solidFill>
              </a:rPr>
              <a:t>xuất</a:t>
            </a:r>
            <a:r>
              <a:rPr lang="en-US" sz="2400" i="1" dirty="0">
                <a:solidFill>
                  <a:srgbClr val="7030A0"/>
                </a:solidFill>
              </a:rPr>
              <a:t> </a:t>
            </a:r>
            <a:r>
              <a:rPr lang="en-US" sz="2400" i="1" dirty="0" err="1">
                <a:solidFill>
                  <a:srgbClr val="7030A0"/>
                </a:solidFill>
              </a:rPr>
              <a:t>hiện</a:t>
            </a:r>
            <a:r>
              <a:rPr lang="en-US" sz="2400" i="1" dirty="0">
                <a:solidFill>
                  <a:srgbClr val="7030A0"/>
                </a:solidFill>
              </a:rPr>
              <a:t> khi vật </a:t>
            </a:r>
            <a:r>
              <a:rPr lang="en-US" sz="2400" i="1" dirty="0" err="1">
                <a:solidFill>
                  <a:srgbClr val="7030A0"/>
                </a:solidFill>
              </a:rPr>
              <a:t>này</a:t>
            </a:r>
            <a:r>
              <a:rPr lang="en-US" sz="2400" i="1" dirty="0">
                <a:solidFill>
                  <a:srgbClr val="7030A0"/>
                </a:solidFill>
              </a:rPr>
              <a:t> </a:t>
            </a:r>
            <a:r>
              <a:rPr lang="en-US" sz="2400" i="1" dirty="0" err="1">
                <a:solidFill>
                  <a:srgbClr val="7030A0"/>
                </a:solidFill>
              </a:rPr>
              <a:t>lăn</a:t>
            </a:r>
            <a:r>
              <a:rPr lang="en-US" sz="2400" i="1" dirty="0">
                <a:solidFill>
                  <a:srgbClr val="7030A0"/>
                </a:solidFill>
              </a:rPr>
              <a:t> </a:t>
            </a:r>
            <a:r>
              <a:rPr lang="en-US" sz="2400" i="1" dirty="0" err="1">
                <a:solidFill>
                  <a:srgbClr val="7030A0"/>
                </a:solidFill>
              </a:rPr>
              <a:t>trên</a:t>
            </a:r>
            <a:r>
              <a:rPr lang="en-US" sz="2400" i="1" dirty="0">
                <a:solidFill>
                  <a:srgbClr val="7030A0"/>
                </a:solidFill>
              </a:rPr>
              <a:t> </a:t>
            </a:r>
            <a:r>
              <a:rPr lang="en-US" sz="2400" i="1" dirty="0" err="1">
                <a:solidFill>
                  <a:srgbClr val="7030A0"/>
                </a:solidFill>
              </a:rPr>
              <a:t>bề</a:t>
            </a:r>
            <a:r>
              <a:rPr lang="en-US" sz="2400" i="1" dirty="0">
                <a:solidFill>
                  <a:srgbClr val="7030A0"/>
                </a:solidFill>
              </a:rPr>
              <a:t> mặt vật </a:t>
            </a:r>
            <a:r>
              <a:rPr lang="en-US" sz="2400" i="1" dirty="0" err="1">
                <a:solidFill>
                  <a:srgbClr val="7030A0"/>
                </a:solidFill>
              </a:rPr>
              <a:t>khác</a:t>
            </a:r>
            <a:endParaRPr lang="en-US" sz="2400" i="1" dirty="0">
              <a:solidFill>
                <a:srgbClr val="7030A0"/>
              </a:solidFill>
            </a:endParaRPr>
          </a:p>
          <a:p>
            <a:pPr algn="ctr">
              <a:lnSpc>
                <a:spcPct val="150000"/>
              </a:lnSpc>
            </a:pPr>
            <a:r>
              <a:rPr lang="en-US" sz="2400" i="1" dirty="0">
                <a:solidFill>
                  <a:srgbClr val="7030A0"/>
                </a:solidFill>
              </a:rPr>
              <a:t>Lực ma sat </a:t>
            </a:r>
            <a:r>
              <a:rPr lang="en-US" sz="2400" i="1" dirty="0" err="1">
                <a:solidFill>
                  <a:srgbClr val="7030A0"/>
                </a:solidFill>
              </a:rPr>
              <a:t>lăn</a:t>
            </a:r>
            <a:r>
              <a:rPr lang="en-US" sz="2400" i="1" dirty="0">
                <a:solidFill>
                  <a:srgbClr val="7030A0"/>
                </a:solidFill>
              </a:rPr>
              <a:t> </a:t>
            </a:r>
            <a:r>
              <a:rPr lang="en-US" sz="2400" i="1" dirty="0" err="1">
                <a:solidFill>
                  <a:srgbClr val="7030A0"/>
                </a:solidFill>
              </a:rPr>
              <a:t>nhỏ</a:t>
            </a:r>
            <a:r>
              <a:rPr lang="en-US" sz="2400" i="1" dirty="0">
                <a:solidFill>
                  <a:srgbClr val="7030A0"/>
                </a:solidFill>
              </a:rPr>
              <a:t> </a:t>
            </a:r>
            <a:r>
              <a:rPr lang="en-US" sz="2400" i="1" dirty="0" err="1">
                <a:solidFill>
                  <a:srgbClr val="7030A0"/>
                </a:solidFill>
              </a:rPr>
              <a:t>hơn</a:t>
            </a:r>
            <a:r>
              <a:rPr lang="en-US" sz="2400" i="1" dirty="0">
                <a:solidFill>
                  <a:srgbClr val="7030A0"/>
                </a:solidFill>
              </a:rPr>
              <a:t> lực ma </a:t>
            </a:r>
            <a:r>
              <a:rPr lang="en-US" sz="2400" i="1" dirty="0" err="1">
                <a:solidFill>
                  <a:srgbClr val="7030A0"/>
                </a:solidFill>
              </a:rPr>
              <a:t>sát</a:t>
            </a:r>
            <a:r>
              <a:rPr lang="en-US" sz="2400" i="1" dirty="0">
                <a:solidFill>
                  <a:srgbClr val="7030A0"/>
                </a:solidFill>
              </a:rPr>
              <a:t> </a:t>
            </a:r>
            <a:r>
              <a:rPr lang="en-US" sz="2400" i="1" dirty="0" err="1">
                <a:solidFill>
                  <a:srgbClr val="7030A0"/>
                </a:solidFill>
              </a:rPr>
              <a:t>trượt</a:t>
            </a:r>
            <a:endParaRPr lang="en-US" sz="2400" i="1" dirty="0">
              <a:solidFill>
                <a:srgbClr val="7030A0"/>
              </a:solidFill>
            </a:endParaRPr>
          </a:p>
        </p:txBody>
      </p:sp>
    </p:spTree>
    <p:extLst>
      <p:ext uri="{BB962C8B-B14F-4D97-AF65-F5344CB8AC3E}">
        <p14:creationId xmlns:p14="http://schemas.microsoft.com/office/powerpoint/2010/main" val="32162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11B29-ECF9-405A-B64A-0AB4151E120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F82BE6F-3D2E-4B8C-9899-022BEAE8F66E}"/>
              </a:ext>
            </a:extLst>
          </p:cNvPr>
          <p:cNvSpPr txBox="1"/>
          <p:nvPr/>
        </p:nvSpPr>
        <p:spPr>
          <a:xfrm>
            <a:off x="631372" y="816427"/>
            <a:ext cx="919135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8F8F8"/>
                </a:solidFill>
              </a:rPr>
              <a:t>II. LỰC MA SÁT NGHỈ VÀ LỰC MA SÁT TRƯỢT</a:t>
            </a:r>
          </a:p>
        </p:txBody>
      </p:sp>
      <p:sp>
        <p:nvSpPr>
          <p:cNvPr id="6" name="Thought Bubble: Cloud 5">
            <a:extLst>
              <a:ext uri="{FF2B5EF4-FFF2-40B4-BE49-F238E27FC236}">
                <a16:creationId xmlns:a16="http://schemas.microsoft.com/office/drawing/2014/main" id="{72B7228D-01B5-4A60-B17C-F9C2FD819456}"/>
              </a:ext>
            </a:extLst>
          </p:cNvPr>
          <p:cNvSpPr/>
          <p:nvPr/>
        </p:nvSpPr>
        <p:spPr>
          <a:xfrm>
            <a:off x="1186266" y="1567778"/>
            <a:ext cx="4540280" cy="2551779"/>
          </a:xfrm>
          <a:prstGeom prst="cloudCallout">
            <a:avLst>
              <a:gd name="adj1" fmla="val -69727"/>
              <a:gd name="adj2" fmla="val 5837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Lấy</a:t>
            </a:r>
            <a:r>
              <a:rPr lang="en-US" sz="2400" b="1" dirty="0">
                <a:solidFill>
                  <a:srgbClr val="002060"/>
                </a:solidFill>
              </a:rPr>
              <a:t> </a:t>
            </a:r>
            <a:r>
              <a:rPr lang="en-US" sz="2400" b="1" dirty="0" err="1">
                <a:solidFill>
                  <a:srgbClr val="002060"/>
                </a:solidFill>
              </a:rPr>
              <a:t>ví</a:t>
            </a:r>
            <a:r>
              <a:rPr lang="en-US" sz="2400" b="1" dirty="0">
                <a:solidFill>
                  <a:srgbClr val="002060"/>
                </a:solidFill>
              </a:rPr>
              <a:t> </a:t>
            </a:r>
            <a:r>
              <a:rPr lang="en-US" sz="2400" b="1" dirty="0" err="1">
                <a:solidFill>
                  <a:srgbClr val="002060"/>
                </a:solidFill>
              </a:rPr>
              <a:t>dụ</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các</a:t>
            </a:r>
            <a:r>
              <a:rPr lang="en-US" sz="2400" b="1" dirty="0">
                <a:solidFill>
                  <a:srgbClr val="002060"/>
                </a:solidFill>
              </a:rPr>
              <a:t> lực ma </a:t>
            </a:r>
            <a:r>
              <a:rPr lang="en-US" sz="2400" b="1" dirty="0" err="1">
                <a:solidFill>
                  <a:srgbClr val="002060"/>
                </a:solidFill>
              </a:rPr>
              <a:t>sát</a:t>
            </a:r>
            <a:r>
              <a:rPr lang="en-US" sz="2400" b="1" dirty="0">
                <a:solidFill>
                  <a:srgbClr val="002060"/>
                </a:solidFill>
              </a:rPr>
              <a:t> </a:t>
            </a:r>
            <a:r>
              <a:rPr lang="en-US" sz="2400" b="1" dirty="0" err="1">
                <a:solidFill>
                  <a:srgbClr val="002060"/>
                </a:solidFill>
              </a:rPr>
              <a:t>thường</a:t>
            </a:r>
            <a:r>
              <a:rPr lang="en-US" sz="2400" b="1" dirty="0">
                <a:solidFill>
                  <a:srgbClr val="002060"/>
                </a:solidFill>
              </a:rPr>
              <a:t> </a:t>
            </a:r>
            <a:r>
              <a:rPr lang="en-US" sz="2400" b="1" dirty="0" err="1">
                <a:solidFill>
                  <a:srgbClr val="002060"/>
                </a:solidFill>
              </a:rPr>
              <a:t>gặp</a:t>
            </a:r>
            <a:r>
              <a:rPr lang="en-US" sz="2400" b="1" dirty="0">
                <a:solidFill>
                  <a:srgbClr val="002060"/>
                </a:solidFill>
              </a:rPr>
              <a:t> trong </a:t>
            </a:r>
            <a:r>
              <a:rPr lang="en-US" sz="2400" b="1" dirty="0" err="1">
                <a:solidFill>
                  <a:srgbClr val="002060"/>
                </a:solidFill>
              </a:rPr>
              <a:t>cuộc</a:t>
            </a:r>
            <a:r>
              <a:rPr lang="en-US" sz="2400" b="1" dirty="0">
                <a:solidFill>
                  <a:srgbClr val="002060"/>
                </a:solidFill>
              </a:rPr>
              <a:t> </a:t>
            </a:r>
            <a:r>
              <a:rPr lang="en-US" sz="2400" b="1" dirty="0" err="1">
                <a:solidFill>
                  <a:srgbClr val="002060"/>
                </a:solidFill>
              </a:rPr>
              <a:t>sống</a:t>
            </a:r>
            <a:r>
              <a:rPr lang="en-US" sz="2400" b="1" dirty="0">
                <a:solidFill>
                  <a:srgbClr val="002060"/>
                </a:solidFill>
              </a:rPr>
              <a:t>?</a:t>
            </a:r>
          </a:p>
        </p:txBody>
      </p:sp>
      <p:sp>
        <p:nvSpPr>
          <p:cNvPr id="9" name="TextBox 8">
            <a:extLst>
              <a:ext uri="{FF2B5EF4-FFF2-40B4-BE49-F238E27FC236}">
                <a16:creationId xmlns:a16="http://schemas.microsoft.com/office/drawing/2014/main" id="{4B5EE00E-869D-4373-8F0E-9CBBD127A60D}"/>
              </a:ext>
            </a:extLst>
          </p:cNvPr>
          <p:cNvSpPr txBox="1"/>
          <p:nvPr/>
        </p:nvSpPr>
        <p:spPr>
          <a:xfrm>
            <a:off x="1887563" y="4541651"/>
            <a:ext cx="9932456" cy="16879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400" i="1" dirty="0">
                <a:solidFill>
                  <a:srgbClr val="7030A0"/>
                </a:solidFill>
              </a:rPr>
              <a:t>+ Lực ma </a:t>
            </a:r>
            <a:r>
              <a:rPr lang="en-US" sz="2400" i="1" dirty="0" err="1">
                <a:solidFill>
                  <a:srgbClr val="7030A0"/>
                </a:solidFill>
              </a:rPr>
              <a:t>sát</a:t>
            </a:r>
            <a:r>
              <a:rPr lang="en-US" sz="2400" i="1" dirty="0">
                <a:solidFill>
                  <a:srgbClr val="7030A0"/>
                </a:solidFill>
              </a:rPr>
              <a:t> </a:t>
            </a:r>
            <a:r>
              <a:rPr lang="en-US" sz="2400" i="1" dirty="0" err="1">
                <a:solidFill>
                  <a:srgbClr val="7030A0"/>
                </a:solidFill>
              </a:rPr>
              <a:t>trượt</a:t>
            </a:r>
            <a:r>
              <a:rPr lang="en-US" sz="2400" i="1" dirty="0">
                <a:solidFill>
                  <a:srgbClr val="7030A0"/>
                </a:solidFill>
              </a:rPr>
              <a:t>: </a:t>
            </a:r>
            <a:r>
              <a:rPr lang="en-US" sz="2400" i="1" dirty="0" err="1">
                <a:solidFill>
                  <a:srgbClr val="7030A0"/>
                </a:solidFill>
              </a:rPr>
              <a:t>trượt</a:t>
            </a:r>
            <a:r>
              <a:rPr lang="en-US" sz="2400" i="1" dirty="0">
                <a:solidFill>
                  <a:srgbClr val="7030A0"/>
                </a:solidFill>
              </a:rPr>
              <a:t> </a:t>
            </a:r>
            <a:r>
              <a:rPr lang="en-US" sz="2400" i="1" dirty="0" err="1">
                <a:solidFill>
                  <a:srgbClr val="7030A0"/>
                </a:solidFill>
              </a:rPr>
              <a:t>cầu</a:t>
            </a:r>
            <a:r>
              <a:rPr lang="en-US" sz="2400" i="1" dirty="0">
                <a:solidFill>
                  <a:srgbClr val="7030A0"/>
                </a:solidFill>
              </a:rPr>
              <a:t> </a:t>
            </a:r>
            <a:r>
              <a:rPr lang="en-US" sz="2400" i="1" dirty="0" err="1">
                <a:solidFill>
                  <a:srgbClr val="7030A0"/>
                </a:solidFill>
              </a:rPr>
              <a:t>trượt</a:t>
            </a:r>
            <a:r>
              <a:rPr lang="en-US" sz="2400" i="1" dirty="0">
                <a:solidFill>
                  <a:srgbClr val="7030A0"/>
                </a:solidFill>
              </a:rPr>
              <a:t>, </a:t>
            </a:r>
            <a:r>
              <a:rPr lang="en-US" sz="2400" i="1" dirty="0" err="1">
                <a:solidFill>
                  <a:srgbClr val="7030A0"/>
                </a:solidFill>
              </a:rPr>
              <a:t>quẹt</a:t>
            </a:r>
            <a:r>
              <a:rPr lang="en-US" sz="2400" i="1" dirty="0">
                <a:solidFill>
                  <a:srgbClr val="7030A0"/>
                </a:solidFill>
              </a:rPr>
              <a:t> que </a:t>
            </a:r>
            <a:r>
              <a:rPr lang="en-US" sz="2400" i="1" dirty="0" err="1">
                <a:solidFill>
                  <a:srgbClr val="7030A0"/>
                </a:solidFill>
              </a:rPr>
              <a:t>diêm</a:t>
            </a:r>
            <a:r>
              <a:rPr lang="en-US" sz="2400" i="1" dirty="0">
                <a:solidFill>
                  <a:srgbClr val="7030A0"/>
                </a:solidFill>
              </a:rPr>
              <a:t>, </a:t>
            </a:r>
            <a:r>
              <a:rPr lang="en-US" sz="2400" i="1" dirty="0" err="1">
                <a:solidFill>
                  <a:srgbClr val="7030A0"/>
                </a:solidFill>
              </a:rPr>
              <a:t>má</a:t>
            </a:r>
            <a:r>
              <a:rPr lang="en-US" sz="2400" i="1" dirty="0">
                <a:solidFill>
                  <a:srgbClr val="7030A0"/>
                </a:solidFill>
              </a:rPr>
              <a:t> </a:t>
            </a:r>
            <a:r>
              <a:rPr lang="en-US" sz="2400" i="1" dirty="0" err="1">
                <a:solidFill>
                  <a:srgbClr val="7030A0"/>
                </a:solidFill>
              </a:rPr>
              <a:t>phanh</a:t>
            </a:r>
            <a:r>
              <a:rPr lang="en-US" sz="2400" i="1" dirty="0">
                <a:solidFill>
                  <a:srgbClr val="7030A0"/>
                </a:solidFill>
              </a:rPr>
              <a:t> xe </a:t>
            </a:r>
            <a:r>
              <a:rPr lang="en-US" sz="2400" i="1" dirty="0" err="1">
                <a:solidFill>
                  <a:srgbClr val="7030A0"/>
                </a:solidFill>
              </a:rPr>
              <a:t>đạp</a:t>
            </a:r>
            <a:r>
              <a:rPr lang="en-US" sz="2400" i="1" dirty="0">
                <a:solidFill>
                  <a:srgbClr val="7030A0"/>
                </a:solidFill>
              </a:rPr>
              <a:t>,…</a:t>
            </a:r>
          </a:p>
          <a:p>
            <a:pPr algn="just">
              <a:lnSpc>
                <a:spcPct val="150000"/>
              </a:lnSpc>
            </a:pPr>
            <a:r>
              <a:rPr lang="en-US" sz="2400" i="1" dirty="0">
                <a:solidFill>
                  <a:srgbClr val="7030A0"/>
                </a:solidFill>
              </a:rPr>
              <a:t>+ Lực ma </a:t>
            </a:r>
            <a:r>
              <a:rPr lang="en-US" sz="2400" i="1" dirty="0" err="1">
                <a:solidFill>
                  <a:srgbClr val="7030A0"/>
                </a:solidFill>
              </a:rPr>
              <a:t>sát</a:t>
            </a:r>
            <a:r>
              <a:rPr lang="en-US" sz="2400" i="1" dirty="0">
                <a:solidFill>
                  <a:srgbClr val="7030A0"/>
                </a:solidFill>
              </a:rPr>
              <a:t> </a:t>
            </a:r>
            <a:r>
              <a:rPr lang="en-US" sz="2400" i="1" dirty="0" err="1">
                <a:solidFill>
                  <a:srgbClr val="7030A0"/>
                </a:solidFill>
              </a:rPr>
              <a:t>nghỉ</a:t>
            </a:r>
            <a:r>
              <a:rPr lang="en-US" sz="2400" i="1" dirty="0">
                <a:solidFill>
                  <a:srgbClr val="7030A0"/>
                </a:solidFill>
              </a:rPr>
              <a:t>: </a:t>
            </a:r>
            <a:r>
              <a:rPr lang="en-US" sz="2400" i="1" dirty="0" err="1">
                <a:solidFill>
                  <a:srgbClr val="7030A0"/>
                </a:solidFill>
              </a:rPr>
              <a:t>cầm</a:t>
            </a:r>
            <a:r>
              <a:rPr lang="en-US" sz="2400" i="1" dirty="0">
                <a:solidFill>
                  <a:srgbClr val="7030A0"/>
                </a:solidFill>
              </a:rPr>
              <a:t> </a:t>
            </a:r>
            <a:r>
              <a:rPr lang="en-US" sz="2400" i="1" dirty="0" err="1">
                <a:solidFill>
                  <a:srgbClr val="7030A0"/>
                </a:solidFill>
              </a:rPr>
              <a:t>cốc</a:t>
            </a:r>
            <a:r>
              <a:rPr lang="en-US" sz="2400" i="1" dirty="0">
                <a:solidFill>
                  <a:srgbClr val="7030A0"/>
                </a:solidFill>
              </a:rPr>
              <a:t> </a:t>
            </a:r>
            <a:r>
              <a:rPr lang="en-US" sz="2400" i="1" dirty="0" err="1">
                <a:solidFill>
                  <a:srgbClr val="7030A0"/>
                </a:solidFill>
              </a:rPr>
              <a:t>nước</a:t>
            </a:r>
            <a:r>
              <a:rPr lang="en-US" sz="2400" i="1" dirty="0">
                <a:solidFill>
                  <a:srgbClr val="7030A0"/>
                </a:solidFill>
              </a:rPr>
              <a:t>, </a:t>
            </a:r>
            <a:r>
              <a:rPr lang="en-US" sz="2400" i="1" dirty="0" err="1">
                <a:solidFill>
                  <a:srgbClr val="7030A0"/>
                </a:solidFill>
              </a:rPr>
              <a:t>cầm</a:t>
            </a:r>
            <a:r>
              <a:rPr lang="en-US" sz="2400" i="1" dirty="0">
                <a:solidFill>
                  <a:srgbClr val="7030A0"/>
                </a:solidFill>
              </a:rPr>
              <a:t> </a:t>
            </a:r>
            <a:r>
              <a:rPr lang="en-US" sz="2400" i="1" dirty="0" err="1">
                <a:solidFill>
                  <a:srgbClr val="7030A0"/>
                </a:solidFill>
              </a:rPr>
              <a:t>bút</a:t>
            </a:r>
            <a:r>
              <a:rPr lang="en-US" sz="2400" i="1" dirty="0">
                <a:solidFill>
                  <a:srgbClr val="7030A0"/>
                </a:solidFill>
              </a:rPr>
              <a:t>, </a:t>
            </a:r>
            <a:r>
              <a:rPr lang="en-US" sz="2400" i="1" dirty="0" err="1">
                <a:solidFill>
                  <a:srgbClr val="7030A0"/>
                </a:solidFill>
              </a:rPr>
              <a:t>quyển</a:t>
            </a:r>
            <a:r>
              <a:rPr lang="en-US" sz="2400" i="1" dirty="0">
                <a:solidFill>
                  <a:srgbClr val="7030A0"/>
                </a:solidFill>
              </a:rPr>
              <a:t> </a:t>
            </a:r>
            <a:r>
              <a:rPr lang="en-US" sz="2400" i="1" dirty="0" err="1">
                <a:solidFill>
                  <a:srgbClr val="7030A0"/>
                </a:solidFill>
              </a:rPr>
              <a:t>sách</a:t>
            </a:r>
            <a:r>
              <a:rPr lang="en-US" sz="2400" i="1" dirty="0">
                <a:solidFill>
                  <a:srgbClr val="7030A0"/>
                </a:solidFill>
              </a:rPr>
              <a:t> </a:t>
            </a:r>
            <a:r>
              <a:rPr lang="en-US" sz="2400" i="1" dirty="0" err="1">
                <a:solidFill>
                  <a:srgbClr val="7030A0"/>
                </a:solidFill>
              </a:rPr>
              <a:t>trên</a:t>
            </a:r>
            <a:r>
              <a:rPr lang="en-US" sz="2400" i="1" dirty="0">
                <a:solidFill>
                  <a:srgbClr val="7030A0"/>
                </a:solidFill>
              </a:rPr>
              <a:t> bàn,…</a:t>
            </a:r>
          </a:p>
          <a:p>
            <a:pPr algn="just">
              <a:lnSpc>
                <a:spcPct val="150000"/>
              </a:lnSpc>
            </a:pPr>
            <a:r>
              <a:rPr lang="en-US" sz="2400" i="1" dirty="0">
                <a:solidFill>
                  <a:srgbClr val="7030A0"/>
                </a:solidFill>
              </a:rPr>
              <a:t>+ Lực ma </a:t>
            </a:r>
            <a:r>
              <a:rPr lang="en-US" sz="2400" i="1" dirty="0" err="1">
                <a:solidFill>
                  <a:srgbClr val="7030A0"/>
                </a:solidFill>
              </a:rPr>
              <a:t>sát</a:t>
            </a:r>
            <a:r>
              <a:rPr lang="en-US" sz="2400" i="1" dirty="0">
                <a:solidFill>
                  <a:srgbClr val="7030A0"/>
                </a:solidFill>
              </a:rPr>
              <a:t> </a:t>
            </a:r>
            <a:r>
              <a:rPr lang="en-US" sz="2400" i="1" dirty="0" err="1">
                <a:solidFill>
                  <a:srgbClr val="7030A0"/>
                </a:solidFill>
              </a:rPr>
              <a:t>lăn</a:t>
            </a:r>
            <a:r>
              <a:rPr lang="en-US" sz="2400" i="1" dirty="0">
                <a:solidFill>
                  <a:srgbClr val="7030A0"/>
                </a:solidFill>
              </a:rPr>
              <a:t>: </a:t>
            </a:r>
            <a:r>
              <a:rPr lang="en-US" sz="2400" i="1" dirty="0" err="1">
                <a:solidFill>
                  <a:srgbClr val="7030A0"/>
                </a:solidFill>
              </a:rPr>
              <a:t>viên</a:t>
            </a:r>
            <a:r>
              <a:rPr lang="en-US" sz="2400" i="1" dirty="0">
                <a:solidFill>
                  <a:srgbClr val="7030A0"/>
                </a:solidFill>
              </a:rPr>
              <a:t> bi </a:t>
            </a:r>
            <a:r>
              <a:rPr lang="en-US" sz="2400" i="1" dirty="0" err="1">
                <a:solidFill>
                  <a:srgbClr val="7030A0"/>
                </a:solidFill>
              </a:rPr>
              <a:t>lăn</a:t>
            </a:r>
            <a:r>
              <a:rPr lang="en-US" sz="2400" i="1" dirty="0">
                <a:solidFill>
                  <a:srgbClr val="7030A0"/>
                </a:solidFill>
              </a:rPr>
              <a:t> </a:t>
            </a:r>
            <a:r>
              <a:rPr lang="en-US" sz="2400" i="1" dirty="0" err="1">
                <a:solidFill>
                  <a:srgbClr val="7030A0"/>
                </a:solidFill>
              </a:rPr>
              <a:t>trên</a:t>
            </a:r>
            <a:r>
              <a:rPr lang="en-US" sz="2400" i="1" dirty="0">
                <a:solidFill>
                  <a:srgbClr val="7030A0"/>
                </a:solidFill>
              </a:rPr>
              <a:t> mặt </a:t>
            </a:r>
            <a:r>
              <a:rPr lang="en-US" sz="2400" i="1" dirty="0" err="1">
                <a:solidFill>
                  <a:srgbClr val="7030A0"/>
                </a:solidFill>
              </a:rPr>
              <a:t>đất</a:t>
            </a:r>
            <a:r>
              <a:rPr lang="en-US" sz="2400" i="1" dirty="0">
                <a:solidFill>
                  <a:srgbClr val="7030A0"/>
                </a:solidFill>
              </a:rPr>
              <a:t>, bánh xe ô tô </a:t>
            </a:r>
            <a:r>
              <a:rPr lang="en-US" sz="2400" i="1" dirty="0" err="1">
                <a:solidFill>
                  <a:srgbClr val="7030A0"/>
                </a:solidFill>
              </a:rPr>
              <a:t>lăn</a:t>
            </a:r>
            <a:r>
              <a:rPr lang="en-US" sz="2400" i="1" dirty="0">
                <a:solidFill>
                  <a:srgbClr val="7030A0"/>
                </a:solidFill>
              </a:rPr>
              <a:t> </a:t>
            </a:r>
            <a:r>
              <a:rPr lang="en-US" sz="2400" i="1" dirty="0" err="1">
                <a:solidFill>
                  <a:srgbClr val="7030A0"/>
                </a:solidFill>
              </a:rPr>
              <a:t>trên</a:t>
            </a:r>
            <a:r>
              <a:rPr lang="en-US" sz="2400" i="1" dirty="0">
                <a:solidFill>
                  <a:srgbClr val="7030A0"/>
                </a:solidFill>
              </a:rPr>
              <a:t> </a:t>
            </a:r>
            <a:r>
              <a:rPr lang="en-US" sz="2400" i="1" dirty="0" err="1">
                <a:solidFill>
                  <a:srgbClr val="7030A0"/>
                </a:solidFill>
              </a:rPr>
              <a:t>đường</a:t>
            </a:r>
            <a:r>
              <a:rPr lang="en-US" sz="2400" i="1" dirty="0">
                <a:solidFill>
                  <a:srgbClr val="7030A0"/>
                </a:solidFill>
              </a:rPr>
              <a:t>,…</a:t>
            </a:r>
          </a:p>
        </p:txBody>
      </p:sp>
    </p:spTree>
    <p:extLst>
      <p:ext uri="{BB962C8B-B14F-4D97-AF65-F5344CB8AC3E}">
        <p14:creationId xmlns:p14="http://schemas.microsoft.com/office/powerpoint/2010/main" val="152260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75DB9-F165-4CA7-BCA2-AB11D5F5164E}"/>
              </a:ext>
            </a:extLst>
          </p:cNvPr>
          <p:cNvPicPr>
            <a:picLocks noChangeAspect="1"/>
          </p:cNvPicPr>
          <p:nvPr/>
        </p:nvPicPr>
        <p:blipFill>
          <a:blip r:embed="rId2"/>
          <a:stretch>
            <a:fillRect/>
          </a:stretch>
        </p:blipFill>
        <p:spPr>
          <a:xfrm>
            <a:off x="4580681" y="576406"/>
            <a:ext cx="2521109" cy="2330116"/>
          </a:xfrm>
          <a:prstGeom prst="rect">
            <a:avLst/>
          </a:prstGeom>
        </p:spPr>
      </p:pic>
      <p:pic>
        <p:nvPicPr>
          <p:cNvPr id="4" name="Picture 3">
            <a:extLst>
              <a:ext uri="{FF2B5EF4-FFF2-40B4-BE49-F238E27FC236}">
                <a16:creationId xmlns:a16="http://schemas.microsoft.com/office/drawing/2014/main" id="{17916DC7-68BF-4F95-8C96-8CDCEB63191F}"/>
              </a:ext>
            </a:extLst>
          </p:cNvPr>
          <p:cNvPicPr>
            <a:picLocks noChangeAspect="1"/>
          </p:cNvPicPr>
          <p:nvPr/>
        </p:nvPicPr>
        <p:blipFill>
          <a:blip r:embed="rId3"/>
          <a:stretch>
            <a:fillRect/>
          </a:stretch>
        </p:blipFill>
        <p:spPr>
          <a:xfrm>
            <a:off x="4062269" y="3427213"/>
            <a:ext cx="3585441" cy="2633920"/>
          </a:xfrm>
          <a:prstGeom prst="rect">
            <a:avLst/>
          </a:prstGeom>
        </p:spPr>
      </p:pic>
      <p:pic>
        <p:nvPicPr>
          <p:cNvPr id="5" name="Picture 4">
            <a:extLst>
              <a:ext uri="{FF2B5EF4-FFF2-40B4-BE49-F238E27FC236}">
                <a16:creationId xmlns:a16="http://schemas.microsoft.com/office/drawing/2014/main" id="{2ED73056-591E-41BC-AF06-181D5A31F773}"/>
              </a:ext>
            </a:extLst>
          </p:cNvPr>
          <p:cNvPicPr>
            <a:picLocks noChangeAspect="1"/>
          </p:cNvPicPr>
          <p:nvPr/>
        </p:nvPicPr>
        <p:blipFill rotWithShape="1">
          <a:blip r:embed="rId4"/>
          <a:srcRect l="38485" b="50000"/>
          <a:stretch/>
        </p:blipFill>
        <p:spPr>
          <a:xfrm>
            <a:off x="526472" y="912813"/>
            <a:ext cx="2716046" cy="2135186"/>
          </a:xfrm>
          <a:prstGeom prst="rect">
            <a:avLst/>
          </a:prstGeom>
        </p:spPr>
      </p:pic>
      <p:pic>
        <p:nvPicPr>
          <p:cNvPr id="6" name="Picture 5">
            <a:extLst>
              <a:ext uri="{FF2B5EF4-FFF2-40B4-BE49-F238E27FC236}">
                <a16:creationId xmlns:a16="http://schemas.microsoft.com/office/drawing/2014/main" id="{93298AFD-3378-4AFD-BAF0-06775CB459B5}"/>
              </a:ext>
            </a:extLst>
          </p:cNvPr>
          <p:cNvPicPr>
            <a:picLocks noChangeAspect="1"/>
          </p:cNvPicPr>
          <p:nvPr/>
        </p:nvPicPr>
        <p:blipFill>
          <a:blip r:embed="rId5"/>
          <a:stretch>
            <a:fillRect/>
          </a:stretch>
        </p:blipFill>
        <p:spPr>
          <a:xfrm>
            <a:off x="526472" y="3837567"/>
            <a:ext cx="2899930" cy="1813213"/>
          </a:xfrm>
          <a:prstGeom prst="rect">
            <a:avLst/>
          </a:prstGeom>
        </p:spPr>
      </p:pic>
      <p:pic>
        <p:nvPicPr>
          <p:cNvPr id="7" name="Picture 6">
            <a:extLst>
              <a:ext uri="{FF2B5EF4-FFF2-40B4-BE49-F238E27FC236}">
                <a16:creationId xmlns:a16="http://schemas.microsoft.com/office/drawing/2014/main" id="{97B63B0C-19E0-4D05-8F9E-2CCE54D4E888}"/>
              </a:ext>
            </a:extLst>
          </p:cNvPr>
          <p:cNvPicPr>
            <a:picLocks noChangeAspect="1"/>
          </p:cNvPicPr>
          <p:nvPr/>
        </p:nvPicPr>
        <p:blipFill>
          <a:blip r:embed="rId6"/>
          <a:stretch>
            <a:fillRect/>
          </a:stretch>
        </p:blipFill>
        <p:spPr>
          <a:xfrm>
            <a:off x="8269432" y="912813"/>
            <a:ext cx="3560195" cy="1993709"/>
          </a:xfrm>
          <a:prstGeom prst="rect">
            <a:avLst/>
          </a:prstGeom>
        </p:spPr>
      </p:pic>
      <p:pic>
        <p:nvPicPr>
          <p:cNvPr id="6146" name="Picture 2" descr="Hoạt hình màu tím khởi động xe hơi GIF | Công cụ đồ họa PSD Tải xuống miễn  phí - Pikbest">
            <a:extLst>
              <a:ext uri="{FF2B5EF4-FFF2-40B4-BE49-F238E27FC236}">
                <a16:creationId xmlns:a16="http://schemas.microsoft.com/office/drawing/2014/main" id="{7ACB5F1D-9DE5-4243-98AA-D5264EFB7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0444" y="2906522"/>
            <a:ext cx="4278169" cy="4278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949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503EE7-6FC4-4DAC-9F6F-727F828BD72C}"/>
              </a:ext>
            </a:extLst>
          </p:cNvPr>
          <p:cNvPicPr>
            <a:picLocks noChangeAspect="1"/>
          </p:cNvPicPr>
          <p:nvPr/>
        </p:nvPicPr>
        <p:blipFill>
          <a:blip r:embed="rId2"/>
          <a:stretch>
            <a:fillRect/>
          </a:stretch>
        </p:blipFill>
        <p:spPr>
          <a:xfrm>
            <a:off x="1661493" y="280548"/>
            <a:ext cx="8869013" cy="6296904"/>
          </a:xfrm>
          <a:prstGeom prst="rect">
            <a:avLst/>
          </a:prstGeom>
        </p:spPr>
      </p:pic>
    </p:spTree>
    <p:extLst>
      <p:ext uri="{BB962C8B-B14F-4D97-AF65-F5344CB8AC3E}">
        <p14:creationId xmlns:p14="http://schemas.microsoft.com/office/powerpoint/2010/main" val="2763663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A3131-2731-41ED-BBE9-ACBDB1516F83}"/>
              </a:ext>
            </a:extLst>
          </p:cNvPr>
          <p:cNvPicPr>
            <a:picLocks noChangeAspect="1"/>
          </p:cNvPicPr>
          <p:nvPr/>
        </p:nvPicPr>
        <p:blipFill>
          <a:blip r:embed="rId2"/>
          <a:stretch>
            <a:fillRect/>
          </a:stretch>
        </p:blipFill>
        <p:spPr>
          <a:xfrm>
            <a:off x="0" y="-28575"/>
            <a:ext cx="12192000" cy="6858000"/>
          </a:xfrm>
          <a:prstGeom prst="rect">
            <a:avLst/>
          </a:prstGeom>
        </p:spPr>
      </p:pic>
      <p:sp>
        <p:nvSpPr>
          <p:cNvPr id="3" name="TextBox 2">
            <a:extLst>
              <a:ext uri="{FF2B5EF4-FFF2-40B4-BE49-F238E27FC236}">
                <a16:creationId xmlns:a16="http://schemas.microsoft.com/office/drawing/2014/main" id="{C89938EE-EF77-443C-B786-1D982147D796}"/>
              </a:ext>
            </a:extLst>
          </p:cNvPr>
          <p:cNvSpPr txBox="1"/>
          <p:nvPr/>
        </p:nvSpPr>
        <p:spPr>
          <a:xfrm>
            <a:off x="3117272" y="249382"/>
            <a:ext cx="5957455" cy="707886"/>
          </a:xfrm>
          <a:prstGeom prst="rect">
            <a:avLst/>
          </a:prstGeom>
          <a:noFill/>
        </p:spPr>
        <p:txBody>
          <a:bodyPr wrap="square" rtlCol="0">
            <a:spAutoFit/>
          </a:bodyPr>
          <a:lstStyle/>
          <a:p>
            <a:pPr algn="ctr"/>
            <a:r>
              <a:rPr lang="en-US" sz="4000" b="1" dirty="0">
                <a:solidFill>
                  <a:srgbClr val="8C4C5E"/>
                </a:solidFill>
              </a:rPr>
              <a:t>KIỂM TRA BÀI CŨ</a:t>
            </a:r>
          </a:p>
        </p:txBody>
      </p:sp>
      <p:sp>
        <p:nvSpPr>
          <p:cNvPr id="4" name="TextBox 3">
            <a:extLst>
              <a:ext uri="{FF2B5EF4-FFF2-40B4-BE49-F238E27FC236}">
                <a16:creationId xmlns:a16="http://schemas.microsoft.com/office/drawing/2014/main" id="{4481BDD0-2F7E-461E-91B4-67587EA06452}"/>
              </a:ext>
            </a:extLst>
          </p:cNvPr>
          <p:cNvSpPr txBox="1"/>
          <p:nvPr/>
        </p:nvSpPr>
        <p:spPr>
          <a:xfrm>
            <a:off x="1374846" y="1235225"/>
            <a:ext cx="9276051" cy="4457952"/>
          </a:xfrm>
          <a:prstGeom prst="rect">
            <a:avLst/>
          </a:prstGeom>
          <a:noFill/>
        </p:spPr>
        <p:txBody>
          <a:bodyPr wrap="square" rtlCol="0">
            <a:spAutoFit/>
          </a:bodyPr>
          <a:lstStyle/>
          <a:p>
            <a:pPr marL="285750" indent="-285750">
              <a:lnSpc>
                <a:spcPct val="150000"/>
              </a:lnSpc>
              <a:buFontTx/>
              <a:buChar char="-"/>
            </a:pPr>
            <a:r>
              <a:rPr lang="en-US" sz="2400" b="1" dirty="0">
                <a:solidFill>
                  <a:srgbClr val="379989"/>
                </a:solidFill>
              </a:rPr>
              <a:t>Lực ma </a:t>
            </a:r>
            <a:r>
              <a:rPr lang="en-US" sz="2400" b="1" dirty="0" err="1">
                <a:solidFill>
                  <a:srgbClr val="379989"/>
                </a:solidFill>
              </a:rPr>
              <a:t>sát</a:t>
            </a:r>
            <a:r>
              <a:rPr lang="en-US" sz="2400" b="1" dirty="0">
                <a:solidFill>
                  <a:srgbClr val="379989"/>
                </a:solidFill>
              </a:rPr>
              <a:t> là </a:t>
            </a:r>
            <a:r>
              <a:rPr lang="en-US" sz="2400" b="1" dirty="0" err="1">
                <a:solidFill>
                  <a:srgbClr val="379989"/>
                </a:solidFill>
              </a:rPr>
              <a:t>gì</a:t>
            </a:r>
            <a:r>
              <a:rPr lang="en-US" sz="2400" b="1" dirty="0">
                <a:solidFill>
                  <a:srgbClr val="379989"/>
                </a:solidFill>
              </a:rPr>
              <a:t>? </a:t>
            </a:r>
          </a:p>
          <a:p>
            <a:pPr>
              <a:lnSpc>
                <a:spcPct val="150000"/>
              </a:lnSpc>
            </a:pPr>
            <a:r>
              <a:rPr lang="en-US" sz="2400" b="1" dirty="0">
                <a:solidFill>
                  <a:schemeClr val="accent4">
                    <a:lumMod val="75000"/>
                  </a:schemeClr>
                </a:solidFill>
              </a:rPr>
              <a:t>Lực ma </a:t>
            </a:r>
            <a:r>
              <a:rPr lang="en-US" sz="2400" b="1" dirty="0" err="1">
                <a:solidFill>
                  <a:schemeClr val="accent4">
                    <a:lumMod val="75000"/>
                  </a:schemeClr>
                </a:solidFill>
              </a:rPr>
              <a:t>sát</a:t>
            </a:r>
            <a:r>
              <a:rPr lang="en-US" sz="2400" b="1" dirty="0">
                <a:solidFill>
                  <a:schemeClr val="accent4">
                    <a:lumMod val="75000"/>
                  </a:schemeClr>
                </a:solidFill>
              </a:rPr>
              <a:t> là lực </a:t>
            </a:r>
            <a:r>
              <a:rPr lang="en-US" sz="2400" b="1" dirty="0" err="1">
                <a:solidFill>
                  <a:schemeClr val="accent4">
                    <a:lumMod val="75000"/>
                  </a:schemeClr>
                </a:solidFill>
              </a:rPr>
              <a:t>tiếp</a:t>
            </a:r>
            <a:r>
              <a:rPr lang="en-US" sz="2400" b="1" dirty="0">
                <a:solidFill>
                  <a:schemeClr val="accent4">
                    <a:lumMod val="75000"/>
                  </a:schemeClr>
                </a:solidFill>
              </a:rPr>
              <a:t> </a:t>
            </a:r>
            <a:r>
              <a:rPr lang="en-US" sz="2400" b="1" dirty="0" err="1">
                <a:solidFill>
                  <a:schemeClr val="accent4">
                    <a:lumMod val="75000"/>
                  </a:schemeClr>
                </a:solidFill>
              </a:rPr>
              <a:t>xúc</a:t>
            </a:r>
            <a:r>
              <a:rPr lang="en-US" sz="2400" b="1" dirty="0">
                <a:solidFill>
                  <a:schemeClr val="accent4">
                    <a:lumMod val="75000"/>
                  </a:schemeClr>
                </a:solidFill>
              </a:rPr>
              <a:t>, </a:t>
            </a:r>
            <a:r>
              <a:rPr lang="en-US" sz="2400" b="1" dirty="0" err="1">
                <a:solidFill>
                  <a:schemeClr val="accent4">
                    <a:lumMod val="75000"/>
                  </a:schemeClr>
                </a:solidFill>
              </a:rPr>
              <a:t>xuất</a:t>
            </a:r>
            <a:r>
              <a:rPr lang="en-US" sz="2400" b="1" dirty="0">
                <a:solidFill>
                  <a:schemeClr val="accent4">
                    <a:lumMod val="75000"/>
                  </a:schemeClr>
                </a:solidFill>
              </a:rPr>
              <a:t> </a:t>
            </a:r>
            <a:r>
              <a:rPr lang="en-US" sz="2400" b="1" dirty="0" err="1">
                <a:solidFill>
                  <a:schemeClr val="accent4">
                    <a:lumMod val="75000"/>
                  </a:schemeClr>
                </a:solidFill>
              </a:rPr>
              <a:t>hiện</a:t>
            </a:r>
            <a:r>
              <a:rPr lang="en-US" sz="2400" b="1" dirty="0">
                <a:solidFill>
                  <a:schemeClr val="accent4">
                    <a:lumMod val="75000"/>
                  </a:schemeClr>
                </a:solidFill>
              </a:rPr>
              <a:t> ở </a:t>
            </a:r>
            <a:r>
              <a:rPr lang="en-US" sz="2400" b="1" dirty="0" err="1">
                <a:solidFill>
                  <a:schemeClr val="accent4">
                    <a:lumMod val="75000"/>
                  </a:schemeClr>
                </a:solidFill>
              </a:rPr>
              <a:t>bề</a:t>
            </a:r>
            <a:r>
              <a:rPr lang="en-US" sz="2400" b="1" dirty="0">
                <a:solidFill>
                  <a:schemeClr val="accent4">
                    <a:lumMod val="75000"/>
                  </a:schemeClr>
                </a:solidFill>
              </a:rPr>
              <a:t> mặt </a:t>
            </a:r>
            <a:r>
              <a:rPr lang="en-US" sz="2400" b="1" dirty="0" err="1">
                <a:solidFill>
                  <a:schemeClr val="accent4">
                    <a:lumMod val="75000"/>
                  </a:schemeClr>
                </a:solidFill>
              </a:rPr>
              <a:t>tiếp</a:t>
            </a:r>
            <a:r>
              <a:rPr lang="en-US" sz="2400" b="1" dirty="0">
                <a:solidFill>
                  <a:schemeClr val="accent4">
                    <a:lumMod val="75000"/>
                  </a:schemeClr>
                </a:solidFill>
              </a:rPr>
              <a:t> </a:t>
            </a:r>
            <a:r>
              <a:rPr lang="en-US" sz="2400" b="1" dirty="0" err="1">
                <a:solidFill>
                  <a:schemeClr val="accent4">
                    <a:lumMod val="75000"/>
                  </a:schemeClr>
                </a:solidFill>
              </a:rPr>
              <a:t>xúc</a:t>
            </a:r>
            <a:r>
              <a:rPr lang="en-US" sz="2400" b="1" dirty="0">
                <a:solidFill>
                  <a:schemeClr val="accent4">
                    <a:lumMod val="75000"/>
                  </a:schemeClr>
                </a:solidFill>
              </a:rPr>
              <a:t> </a:t>
            </a:r>
            <a:r>
              <a:rPr lang="en-US" sz="2400" b="1" dirty="0" err="1">
                <a:solidFill>
                  <a:schemeClr val="accent4">
                    <a:lumMod val="75000"/>
                  </a:schemeClr>
                </a:solidFill>
              </a:rPr>
              <a:t>giữa</a:t>
            </a:r>
            <a:r>
              <a:rPr lang="en-US" sz="2400" b="1" dirty="0">
                <a:solidFill>
                  <a:schemeClr val="accent4">
                    <a:lumMod val="75000"/>
                  </a:schemeClr>
                </a:solidFill>
              </a:rPr>
              <a:t> 2 vật.</a:t>
            </a:r>
          </a:p>
          <a:p>
            <a:pPr marL="285750" indent="-285750">
              <a:lnSpc>
                <a:spcPct val="150000"/>
              </a:lnSpc>
              <a:buFontTx/>
              <a:buChar char="-"/>
            </a:pPr>
            <a:r>
              <a:rPr lang="en-US" sz="2400" b="1" dirty="0" err="1">
                <a:solidFill>
                  <a:srgbClr val="379989"/>
                </a:solidFill>
              </a:rPr>
              <a:t>Kể</a:t>
            </a:r>
            <a:r>
              <a:rPr lang="en-US" sz="2400" b="1" dirty="0">
                <a:solidFill>
                  <a:srgbClr val="379989"/>
                </a:solidFill>
              </a:rPr>
              <a:t> </a:t>
            </a:r>
            <a:r>
              <a:rPr lang="en-US" sz="2400" b="1" dirty="0" err="1">
                <a:solidFill>
                  <a:srgbClr val="379989"/>
                </a:solidFill>
              </a:rPr>
              <a:t>tên</a:t>
            </a:r>
            <a:r>
              <a:rPr lang="en-US" sz="2400" b="1" dirty="0">
                <a:solidFill>
                  <a:srgbClr val="379989"/>
                </a:solidFill>
              </a:rPr>
              <a:t> </a:t>
            </a:r>
            <a:r>
              <a:rPr lang="en-US" sz="2400" b="1" dirty="0" err="1">
                <a:solidFill>
                  <a:srgbClr val="379989"/>
                </a:solidFill>
              </a:rPr>
              <a:t>những</a:t>
            </a:r>
            <a:r>
              <a:rPr lang="en-US" sz="2400" b="1" dirty="0">
                <a:solidFill>
                  <a:srgbClr val="379989"/>
                </a:solidFill>
              </a:rPr>
              <a:t> </a:t>
            </a:r>
            <a:r>
              <a:rPr lang="en-US" sz="2400" b="1" dirty="0" err="1">
                <a:solidFill>
                  <a:srgbClr val="379989"/>
                </a:solidFill>
              </a:rPr>
              <a:t>loại</a:t>
            </a:r>
            <a:r>
              <a:rPr lang="en-US" sz="2400" b="1" dirty="0">
                <a:solidFill>
                  <a:srgbClr val="379989"/>
                </a:solidFill>
              </a:rPr>
              <a:t> ma </a:t>
            </a:r>
            <a:r>
              <a:rPr lang="en-US" sz="2400" b="1" dirty="0" err="1">
                <a:solidFill>
                  <a:srgbClr val="379989"/>
                </a:solidFill>
              </a:rPr>
              <a:t>sát</a:t>
            </a:r>
            <a:r>
              <a:rPr lang="en-US" sz="2400" b="1" dirty="0">
                <a:solidFill>
                  <a:srgbClr val="379989"/>
                </a:solidFill>
              </a:rPr>
              <a:t> </a:t>
            </a:r>
            <a:r>
              <a:rPr lang="en-US" sz="2400" b="1" dirty="0" err="1">
                <a:solidFill>
                  <a:srgbClr val="379989"/>
                </a:solidFill>
              </a:rPr>
              <a:t>thường</a:t>
            </a:r>
            <a:r>
              <a:rPr lang="en-US" sz="2400" b="1" dirty="0">
                <a:solidFill>
                  <a:srgbClr val="379989"/>
                </a:solidFill>
              </a:rPr>
              <a:t> </a:t>
            </a:r>
            <a:r>
              <a:rPr lang="en-US" sz="2400" b="1" dirty="0" err="1">
                <a:solidFill>
                  <a:srgbClr val="379989"/>
                </a:solidFill>
              </a:rPr>
              <a:t>xuất</a:t>
            </a:r>
            <a:r>
              <a:rPr lang="en-US" sz="2400" b="1" dirty="0">
                <a:solidFill>
                  <a:srgbClr val="379989"/>
                </a:solidFill>
              </a:rPr>
              <a:t> </a:t>
            </a:r>
            <a:r>
              <a:rPr lang="en-US" sz="2400" b="1" dirty="0" err="1">
                <a:solidFill>
                  <a:srgbClr val="379989"/>
                </a:solidFill>
              </a:rPr>
              <a:t>hiện</a:t>
            </a:r>
            <a:r>
              <a:rPr lang="en-US" sz="2400" b="1" dirty="0">
                <a:solidFill>
                  <a:srgbClr val="379989"/>
                </a:solidFill>
              </a:rPr>
              <a:t> trong </a:t>
            </a:r>
            <a:r>
              <a:rPr lang="en-US" sz="2400" b="1" dirty="0" err="1">
                <a:solidFill>
                  <a:srgbClr val="379989"/>
                </a:solidFill>
              </a:rPr>
              <a:t>cuộc</a:t>
            </a:r>
            <a:r>
              <a:rPr lang="en-US" sz="2400" b="1" dirty="0">
                <a:solidFill>
                  <a:srgbClr val="379989"/>
                </a:solidFill>
              </a:rPr>
              <a:t> </a:t>
            </a:r>
            <a:r>
              <a:rPr lang="en-US" sz="2400" b="1" dirty="0" err="1">
                <a:solidFill>
                  <a:srgbClr val="379989"/>
                </a:solidFill>
              </a:rPr>
              <a:t>sống</a:t>
            </a:r>
            <a:r>
              <a:rPr lang="en-US" sz="2400" b="1" dirty="0">
                <a:solidFill>
                  <a:srgbClr val="379989"/>
                </a:solidFill>
              </a:rPr>
              <a:t>? </a:t>
            </a:r>
          </a:p>
          <a:p>
            <a:pPr>
              <a:lnSpc>
                <a:spcPct val="150000"/>
              </a:lnSpc>
            </a:pPr>
            <a:r>
              <a:rPr lang="en-US" sz="2400" b="1" dirty="0">
                <a:solidFill>
                  <a:schemeClr val="accent4">
                    <a:lumMod val="75000"/>
                  </a:schemeClr>
                </a:solidFill>
              </a:rPr>
              <a:t>+ Lực ma </a:t>
            </a:r>
            <a:r>
              <a:rPr lang="en-US" sz="2400" b="1" dirty="0" err="1">
                <a:solidFill>
                  <a:schemeClr val="accent4">
                    <a:lumMod val="75000"/>
                  </a:schemeClr>
                </a:solidFill>
              </a:rPr>
              <a:t>sát</a:t>
            </a:r>
            <a:r>
              <a:rPr lang="en-US" sz="2400" b="1" dirty="0">
                <a:solidFill>
                  <a:schemeClr val="accent4">
                    <a:lumMod val="75000"/>
                  </a:schemeClr>
                </a:solidFill>
              </a:rPr>
              <a:t> </a:t>
            </a:r>
            <a:r>
              <a:rPr lang="en-US" sz="2400" b="1" dirty="0" err="1">
                <a:solidFill>
                  <a:schemeClr val="accent4">
                    <a:lumMod val="75000"/>
                  </a:schemeClr>
                </a:solidFill>
              </a:rPr>
              <a:t>nghỉ</a:t>
            </a:r>
            <a:r>
              <a:rPr lang="en-US" sz="2400" b="1" dirty="0">
                <a:solidFill>
                  <a:schemeClr val="accent4">
                    <a:lumMod val="75000"/>
                  </a:schemeClr>
                </a:solidFill>
              </a:rPr>
              <a:t> </a:t>
            </a:r>
            <a:r>
              <a:rPr lang="en-US" sz="2400" b="1" dirty="0" err="1">
                <a:solidFill>
                  <a:schemeClr val="accent4">
                    <a:lumMod val="75000"/>
                  </a:schemeClr>
                </a:solidFill>
              </a:rPr>
              <a:t>giữ</a:t>
            </a:r>
            <a:r>
              <a:rPr lang="en-US" sz="2400" b="1" dirty="0">
                <a:solidFill>
                  <a:schemeClr val="accent4">
                    <a:lumMod val="75000"/>
                  </a:schemeClr>
                </a:solidFill>
              </a:rPr>
              <a:t> </a:t>
            </a:r>
            <a:r>
              <a:rPr lang="en-US" sz="2400" b="1" dirty="0" err="1">
                <a:solidFill>
                  <a:schemeClr val="accent4">
                    <a:lumMod val="75000"/>
                  </a:schemeClr>
                </a:solidFill>
              </a:rPr>
              <a:t>cho</a:t>
            </a:r>
            <a:r>
              <a:rPr lang="en-US" sz="2400" b="1" dirty="0">
                <a:solidFill>
                  <a:schemeClr val="accent4">
                    <a:lumMod val="75000"/>
                  </a:schemeClr>
                </a:solidFill>
              </a:rPr>
              <a:t> vật </a:t>
            </a:r>
            <a:r>
              <a:rPr lang="en-US" sz="2400" b="1" dirty="0" err="1">
                <a:solidFill>
                  <a:schemeClr val="accent4">
                    <a:lumMod val="75000"/>
                  </a:schemeClr>
                </a:solidFill>
              </a:rPr>
              <a:t>đứng</a:t>
            </a:r>
            <a:r>
              <a:rPr lang="en-US" sz="2400" b="1" dirty="0">
                <a:solidFill>
                  <a:schemeClr val="accent4">
                    <a:lumMod val="75000"/>
                  </a:schemeClr>
                </a:solidFill>
              </a:rPr>
              <a:t> </a:t>
            </a:r>
            <a:r>
              <a:rPr lang="en-US" sz="2400" b="1" dirty="0" err="1">
                <a:solidFill>
                  <a:schemeClr val="accent4">
                    <a:lumMod val="75000"/>
                  </a:schemeClr>
                </a:solidFill>
              </a:rPr>
              <a:t>yên</a:t>
            </a:r>
            <a:r>
              <a:rPr lang="en-US" sz="2400" b="1" dirty="0">
                <a:solidFill>
                  <a:schemeClr val="accent4">
                    <a:lumMod val="75000"/>
                  </a:schemeClr>
                </a:solidFill>
              </a:rPr>
              <a:t> khi có lực </a:t>
            </a:r>
            <a:r>
              <a:rPr lang="en-US" sz="2400" b="1" dirty="0" err="1">
                <a:solidFill>
                  <a:schemeClr val="accent4">
                    <a:lumMod val="75000"/>
                  </a:schemeClr>
                </a:solidFill>
              </a:rPr>
              <a:t>kéo</a:t>
            </a:r>
            <a:r>
              <a:rPr lang="en-US" sz="2400" b="1" dirty="0">
                <a:solidFill>
                  <a:schemeClr val="accent4">
                    <a:lumMod val="75000"/>
                  </a:schemeClr>
                </a:solidFill>
              </a:rPr>
              <a:t> </a:t>
            </a:r>
            <a:r>
              <a:rPr lang="en-US" sz="2400" b="1" dirty="0" err="1">
                <a:solidFill>
                  <a:schemeClr val="accent4">
                    <a:lumMod val="75000"/>
                  </a:schemeClr>
                </a:solidFill>
              </a:rPr>
              <a:t>hoặc</a:t>
            </a:r>
            <a:r>
              <a:rPr lang="en-US" sz="2400" b="1" dirty="0">
                <a:solidFill>
                  <a:schemeClr val="accent4">
                    <a:lumMod val="75000"/>
                  </a:schemeClr>
                </a:solidFill>
              </a:rPr>
              <a:t> </a:t>
            </a:r>
            <a:r>
              <a:rPr lang="en-US" sz="2400" b="1" dirty="0" err="1">
                <a:solidFill>
                  <a:schemeClr val="accent4">
                    <a:lumMod val="75000"/>
                  </a:schemeClr>
                </a:solidFill>
              </a:rPr>
              <a:t>đẩy</a:t>
            </a:r>
            <a:r>
              <a:rPr lang="en-US" sz="2400" b="1" dirty="0">
                <a:solidFill>
                  <a:schemeClr val="accent4">
                    <a:lumMod val="75000"/>
                  </a:schemeClr>
                </a:solidFill>
              </a:rPr>
              <a:t> tác dụng lên vật.</a:t>
            </a:r>
          </a:p>
          <a:p>
            <a:pPr>
              <a:lnSpc>
                <a:spcPct val="150000"/>
              </a:lnSpc>
            </a:pPr>
            <a:r>
              <a:rPr lang="en-US" sz="2400" b="1" dirty="0">
                <a:solidFill>
                  <a:schemeClr val="accent4">
                    <a:lumMod val="75000"/>
                  </a:schemeClr>
                </a:solidFill>
              </a:rPr>
              <a:t>+ Lực ma </a:t>
            </a:r>
            <a:r>
              <a:rPr lang="en-US" sz="2400" b="1" dirty="0" err="1">
                <a:solidFill>
                  <a:schemeClr val="accent4">
                    <a:lumMod val="75000"/>
                  </a:schemeClr>
                </a:solidFill>
              </a:rPr>
              <a:t>sát</a:t>
            </a:r>
            <a:r>
              <a:rPr lang="en-US" sz="2400" b="1" dirty="0">
                <a:solidFill>
                  <a:schemeClr val="accent4">
                    <a:lumMod val="75000"/>
                  </a:schemeClr>
                </a:solidFill>
              </a:rPr>
              <a:t> </a:t>
            </a:r>
            <a:r>
              <a:rPr lang="en-US" sz="2400" b="1" dirty="0" err="1">
                <a:solidFill>
                  <a:schemeClr val="accent4">
                    <a:lumMod val="75000"/>
                  </a:schemeClr>
                </a:solidFill>
              </a:rPr>
              <a:t>trượt</a:t>
            </a:r>
            <a:r>
              <a:rPr lang="en-US" sz="2400" b="1" dirty="0">
                <a:solidFill>
                  <a:schemeClr val="accent4">
                    <a:lumMod val="75000"/>
                  </a:schemeClr>
                </a:solidFill>
              </a:rPr>
              <a:t> </a:t>
            </a:r>
            <a:r>
              <a:rPr lang="en-US" sz="2400" b="1" dirty="0" err="1">
                <a:solidFill>
                  <a:schemeClr val="accent4">
                    <a:lumMod val="75000"/>
                  </a:schemeClr>
                </a:solidFill>
              </a:rPr>
              <a:t>xuất</a:t>
            </a:r>
            <a:r>
              <a:rPr lang="en-US" sz="2400" b="1" dirty="0">
                <a:solidFill>
                  <a:schemeClr val="accent4">
                    <a:lumMod val="75000"/>
                  </a:schemeClr>
                </a:solidFill>
              </a:rPr>
              <a:t> </a:t>
            </a:r>
            <a:r>
              <a:rPr lang="en-US" sz="2400" b="1" dirty="0" err="1">
                <a:solidFill>
                  <a:schemeClr val="accent4">
                    <a:lumMod val="75000"/>
                  </a:schemeClr>
                </a:solidFill>
              </a:rPr>
              <a:t>hiện</a:t>
            </a:r>
            <a:r>
              <a:rPr lang="en-US" sz="2400" b="1" dirty="0">
                <a:solidFill>
                  <a:schemeClr val="accent4">
                    <a:lumMod val="75000"/>
                  </a:schemeClr>
                </a:solidFill>
              </a:rPr>
              <a:t> khi vật </a:t>
            </a:r>
            <a:r>
              <a:rPr lang="en-US" sz="2400" b="1" dirty="0" err="1">
                <a:solidFill>
                  <a:schemeClr val="accent4">
                    <a:lumMod val="75000"/>
                  </a:schemeClr>
                </a:solidFill>
              </a:rPr>
              <a:t>này</a:t>
            </a:r>
            <a:r>
              <a:rPr lang="en-US" sz="2400" b="1" dirty="0">
                <a:solidFill>
                  <a:schemeClr val="accent4">
                    <a:lumMod val="75000"/>
                  </a:schemeClr>
                </a:solidFill>
              </a:rPr>
              <a:t> </a:t>
            </a:r>
            <a:r>
              <a:rPr lang="en-US" sz="2400" b="1" dirty="0" err="1">
                <a:solidFill>
                  <a:schemeClr val="accent4">
                    <a:lumMod val="75000"/>
                  </a:schemeClr>
                </a:solidFill>
              </a:rPr>
              <a:t>trượt</a:t>
            </a:r>
            <a:r>
              <a:rPr lang="en-US" sz="2400" b="1" dirty="0">
                <a:solidFill>
                  <a:schemeClr val="accent4">
                    <a:lumMod val="75000"/>
                  </a:schemeClr>
                </a:solidFill>
              </a:rPr>
              <a:t> </a:t>
            </a:r>
            <a:r>
              <a:rPr lang="en-US" sz="2400" b="1" dirty="0" err="1">
                <a:solidFill>
                  <a:schemeClr val="accent4">
                    <a:lumMod val="75000"/>
                  </a:schemeClr>
                </a:solidFill>
              </a:rPr>
              <a:t>trên</a:t>
            </a:r>
            <a:r>
              <a:rPr lang="en-US" sz="2400" b="1" dirty="0">
                <a:solidFill>
                  <a:schemeClr val="accent4">
                    <a:lumMod val="75000"/>
                  </a:schemeClr>
                </a:solidFill>
              </a:rPr>
              <a:t> </a:t>
            </a:r>
            <a:r>
              <a:rPr lang="en-US" sz="2400" b="1" dirty="0" err="1">
                <a:solidFill>
                  <a:schemeClr val="accent4">
                    <a:lumMod val="75000"/>
                  </a:schemeClr>
                </a:solidFill>
              </a:rPr>
              <a:t>bề</a:t>
            </a:r>
            <a:r>
              <a:rPr lang="en-US" sz="2400" b="1" dirty="0">
                <a:solidFill>
                  <a:schemeClr val="accent4">
                    <a:lumMod val="75000"/>
                  </a:schemeClr>
                </a:solidFill>
              </a:rPr>
              <a:t> mặt vật </a:t>
            </a:r>
            <a:r>
              <a:rPr lang="en-US" sz="2400" b="1" dirty="0" err="1">
                <a:solidFill>
                  <a:schemeClr val="accent4">
                    <a:lumMod val="75000"/>
                  </a:schemeClr>
                </a:solidFill>
              </a:rPr>
              <a:t>khác</a:t>
            </a:r>
            <a:r>
              <a:rPr lang="en-US" sz="2400" b="1" dirty="0">
                <a:solidFill>
                  <a:schemeClr val="accent4">
                    <a:lumMod val="75000"/>
                  </a:schemeClr>
                </a:solidFill>
              </a:rPr>
              <a:t>.</a:t>
            </a:r>
          </a:p>
          <a:p>
            <a:pPr marL="285750" indent="-285750">
              <a:lnSpc>
                <a:spcPct val="150000"/>
              </a:lnSpc>
              <a:buFontTx/>
              <a:buChar char="-"/>
            </a:pPr>
            <a:endParaRPr lang="en-US" sz="2400" b="1" dirty="0">
              <a:solidFill>
                <a:schemeClr val="accent4">
                  <a:lumMod val="75000"/>
                </a:schemeClr>
              </a:solidFill>
            </a:endParaRPr>
          </a:p>
          <a:p>
            <a:pPr marL="285750" indent="-285750">
              <a:lnSpc>
                <a:spcPct val="150000"/>
              </a:lnSpc>
              <a:buFontTx/>
              <a:buChar char="-"/>
            </a:pPr>
            <a:r>
              <a:rPr lang="en-US" sz="2400" b="1" dirty="0">
                <a:solidFill>
                  <a:srgbClr val="379989"/>
                </a:solidFill>
              </a:rPr>
              <a:t>  </a:t>
            </a:r>
          </a:p>
        </p:txBody>
      </p:sp>
    </p:spTree>
    <p:extLst>
      <p:ext uri="{BB962C8B-B14F-4D97-AF65-F5344CB8AC3E}">
        <p14:creationId xmlns:p14="http://schemas.microsoft.com/office/powerpoint/2010/main" val="409632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wipe(down)">
                                      <p:cBhvr>
                                        <p:cTn id="12" dur="500"/>
                                        <p:tgtEl>
                                          <p:spTgt spid="4">
                                            <p:txEl>
                                              <p:pRg st="3" end="3"/>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wipe(down)">
                                      <p:cBhvr>
                                        <p:cTn id="1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A3131-2731-41ED-BBE9-ACBDB1516F83}"/>
              </a:ext>
            </a:extLst>
          </p:cNvPr>
          <p:cNvPicPr>
            <a:picLocks noChangeAspect="1"/>
          </p:cNvPicPr>
          <p:nvPr/>
        </p:nvPicPr>
        <p:blipFill>
          <a:blip r:embed="rId2"/>
          <a:stretch>
            <a:fillRect/>
          </a:stretch>
        </p:blipFill>
        <p:spPr>
          <a:xfrm>
            <a:off x="0" y="-28575"/>
            <a:ext cx="12192000" cy="6858000"/>
          </a:xfrm>
          <a:prstGeom prst="rect">
            <a:avLst/>
          </a:prstGeom>
        </p:spPr>
      </p:pic>
      <p:sp>
        <p:nvSpPr>
          <p:cNvPr id="3" name="TextBox 2">
            <a:extLst>
              <a:ext uri="{FF2B5EF4-FFF2-40B4-BE49-F238E27FC236}">
                <a16:creationId xmlns:a16="http://schemas.microsoft.com/office/drawing/2014/main" id="{C89938EE-EF77-443C-B786-1D982147D796}"/>
              </a:ext>
            </a:extLst>
          </p:cNvPr>
          <p:cNvSpPr txBox="1"/>
          <p:nvPr/>
        </p:nvSpPr>
        <p:spPr>
          <a:xfrm>
            <a:off x="3117272" y="249382"/>
            <a:ext cx="5957455" cy="707886"/>
          </a:xfrm>
          <a:prstGeom prst="rect">
            <a:avLst/>
          </a:prstGeom>
          <a:noFill/>
        </p:spPr>
        <p:txBody>
          <a:bodyPr wrap="square" rtlCol="0">
            <a:spAutoFit/>
          </a:bodyPr>
          <a:lstStyle/>
          <a:p>
            <a:pPr algn="ctr"/>
            <a:r>
              <a:rPr lang="en-US" sz="4000" b="1" dirty="0">
                <a:solidFill>
                  <a:srgbClr val="8C4C5E"/>
                </a:solidFill>
              </a:rPr>
              <a:t>KIỂM TRA BÀI CŨ</a:t>
            </a:r>
          </a:p>
        </p:txBody>
      </p:sp>
      <p:sp>
        <p:nvSpPr>
          <p:cNvPr id="4" name="TextBox 3">
            <a:extLst>
              <a:ext uri="{FF2B5EF4-FFF2-40B4-BE49-F238E27FC236}">
                <a16:creationId xmlns:a16="http://schemas.microsoft.com/office/drawing/2014/main" id="{4481BDD0-2F7E-461E-91B4-67587EA06452}"/>
              </a:ext>
            </a:extLst>
          </p:cNvPr>
          <p:cNvSpPr txBox="1"/>
          <p:nvPr/>
        </p:nvSpPr>
        <p:spPr>
          <a:xfrm>
            <a:off x="2769537" y="1235225"/>
            <a:ext cx="9276051" cy="5273560"/>
          </a:xfrm>
          <a:prstGeom prst="rect">
            <a:avLst/>
          </a:prstGeom>
          <a:noFill/>
        </p:spPr>
        <p:txBody>
          <a:bodyPr wrap="square" rtlCol="0">
            <a:spAutoFit/>
          </a:bodyPr>
          <a:lstStyle/>
          <a:p>
            <a:pPr>
              <a:lnSpc>
                <a:spcPct val="200000"/>
              </a:lnSpc>
            </a:pPr>
            <a:r>
              <a:rPr lang="en-US" sz="2400" b="1" dirty="0">
                <a:solidFill>
                  <a:srgbClr val="379989"/>
                </a:solidFill>
              </a:rPr>
              <a:t>	</a:t>
            </a:r>
            <a:r>
              <a:rPr lang="en-US" sz="2800" b="1" dirty="0">
                <a:solidFill>
                  <a:srgbClr val="379989"/>
                </a:solidFill>
              </a:rPr>
              <a:t>Lực ma </a:t>
            </a:r>
            <a:r>
              <a:rPr lang="en-US" sz="2800" b="1" dirty="0" err="1">
                <a:solidFill>
                  <a:srgbClr val="379989"/>
                </a:solidFill>
              </a:rPr>
              <a:t>sát</a:t>
            </a:r>
            <a:r>
              <a:rPr lang="en-US" sz="2800" b="1" dirty="0">
                <a:solidFill>
                  <a:srgbClr val="379989"/>
                </a:solidFill>
              </a:rPr>
              <a:t> </a:t>
            </a:r>
            <a:r>
              <a:rPr lang="en-US" sz="2800" b="1" dirty="0" err="1">
                <a:solidFill>
                  <a:srgbClr val="379989"/>
                </a:solidFill>
              </a:rPr>
              <a:t>nghỉ</a:t>
            </a:r>
            <a:r>
              <a:rPr lang="en-US" sz="2800" b="1" dirty="0">
                <a:solidFill>
                  <a:srgbClr val="379989"/>
                </a:solidFill>
              </a:rPr>
              <a:t> </a:t>
            </a:r>
            <a:r>
              <a:rPr lang="en-US" sz="2800" b="1" dirty="0" err="1">
                <a:solidFill>
                  <a:srgbClr val="379989"/>
                </a:solidFill>
              </a:rPr>
              <a:t>xuất</a:t>
            </a:r>
            <a:r>
              <a:rPr lang="en-US" sz="2800" b="1" dirty="0">
                <a:solidFill>
                  <a:srgbClr val="379989"/>
                </a:solidFill>
              </a:rPr>
              <a:t> </a:t>
            </a:r>
            <a:r>
              <a:rPr lang="en-US" sz="2800" b="1" dirty="0" err="1">
                <a:solidFill>
                  <a:srgbClr val="379989"/>
                </a:solidFill>
              </a:rPr>
              <a:t>hiện</a:t>
            </a:r>
            <a:r>
              <a:rPr lang="en-US" sz="2800" b="1" dirty="0">
                <a:solidFill>
                  <a:srgbClr val="379989"/>
                </a:solidFill>
              </a:rPr>
              <a:t> khi nào?</a:t>
            </a:r>
          </a:p>
          <a:p>
            <a:pPr marL="457200" indent="-457200">
              <a:lnSpc>
                <a:spcPct val="200000"/>
              </a:lnSpc>
              <a:buAutoNum type="alphaUcPeriod"/>
            </a:pPr>
            <a:r>
              <a:rPr lang="en-US" sz="2400" b="1" dirty="0" err="1">
                <a:solidFill>
                  <a:schemeClr val="accent4">
                    <a:lumMod val="75000"/>
                  </a:schemeClr>
                </a:solidFill>
              </a:rPr>
              <a:t>Quyển</a:t>
            </a:r>
            <a:r>
              <a:rPr lang="en-US" sz="2400" b="1" dirty="0">
                <a:solidFill>
                  <a:schemeClr val="accent4">
                    <a:lumMod val="75000"/>
                  </a:schemeClr>
                </a:solidFill>
              </a:rPr>
              <a:t> </a:t>
            </a:r>
            <a:r>
              <a:rPr lang="en-US" sz="2400" b="1" dirty="0" err="1">
                <a:solidFill>
                  <a:schemeClr val="accent4">
                    <a:lumMod val="75000"/>
                  </a:schemeClr>
                </a:solidFill>
              </a:rPr>
              <a:t>sách</a:t>
            </a:r>
            <a:r>
              <a:rPr lang="en-US" sz="2400" b="1" dirty="0">
                <a:solidFill>
                  <a:schemeClr val="accent4">
                    <a:lumMod val="75000"/>
                  </a:schemeClr>
                </a:solidFill>
              </a:rPr>
              <a:t> để </a:t>
            </a:r>
            <a:r>
              <a:rPr lang="en-US" sz="2400" b="1" dirty="0" err="1">
                <a:solidFill>
                  <a:schemeClr val="accent4">
                    <a:lumMod val="75000"/>
                  </a:schemeClr>
                </a:solidFill>
              </a:rPr>
              <a:t>yên</a:t>
            </a:r>
            <a:r>
              <a:rPr lang="en-US" sz="2400" b="1" dirty="0">
                <a:solidFill>
                  <a:schemeClr val="accent4">
                    <a:lumMod val="75000"/>
                  </a:schemeClr>
                </a:solidFill>
              </a:rPr>
              <a:t> </a:t>
            </a:r>
            <a:r>
              <a:rPr lang="en-US" sz="2400" b="1" dirty="0" err="1">
                <a:solidFill>
                  <a:schemeClr val="accent4">
                    <a:lumMod val="75000"/>
                  </a:schemeClr>
                </a:solidFill>
              </a:rPr>
              <a:t>trên</a:t>
            </a:r>
            <a:r>
              <a:rPr lang="en-US" sz="2400" b="1" dirty="0">
                <a:solidFill>
                  <a:schemeClr val="accent4">
                    <a:lumMod val="75000"/>
                  </a:schemeClr>
                </a:solidFill>
              </a:rPr>
              <a:t> mặt bàn </a:t>
            </a:r>
            <a:r>
              <a:rPr lang="en-US" sz="2400" b="1" dirty="0" err="1">
                <a:solidFill>
                  <a:schemeClr val="accent4">
                    <a:lumMod val="75000"/>
                  </a:schemeClr>
                </a:solidFill>
              </a:rPr>
              <a:t>nằm</a:t>
            </a:r>
            <a:r>
              <a:rPr lang="en-US" sz="2400" b="1" dirty="0">
                <a:solidFill>
                  <a:schemeClr val="accent4">
                    <a:lumMod val="75000"/>
                  </a:schemeClr>
                </a:solidFill>
              </a:rPr>
              <a:t> </a:t>
            </a:r>
            <a:r>
              <a:rPr lang="en-US" sz="2400" b="1" dirty="0" err="1">
                <a:solidFill>
                  <a:schemeClr val="accent4">
                    <a:lumMod val="75000"/>
                  </a:schemeClr>
                </a:solidFill>
              </a:rPr>
              <a:t>nghiêng</a:t>
            </a:r>
            <a:endParaRPr lang="en-US" sz="2400" b="1" dirty="0">
              <a:solidFill>
                <a:schemeClr val="accent4">
                  <a:lumMod val="75000"/>
                </a:schemeClr>
              </a:solidFill>
            </a:endParaRPr>
          </a:p>
          <a:p>
            <a:pPr marL="457200" indent="-457200">
              <a:lnSpc>
                <a:spcPct val="200000"/>
              </a:lnSpc>
              <a:buAutoNum type="alphaUcPeriod"/>
            </a:pPr>
            <a:r>
              <a:rPr lang="en-US" sz="2400" b="1" dirty="0">
                <a:solidFill>
                  <a:schemeClr val="accent4">
                    <a:lumMod val="75000"/>
                  </a:schemeClr>
                </a:solidFill>
              </a:rPr>
              <a:t>Ô tô </a:t>
            </a:r>
            <a:r>
              <a:rPr lang="en-US" sz="2400" b="1" dirty="0" err="1">
                <a:solidFill>
                  <a:schemeClr val="accent4">
                    <a:lumMod val="75000"/>
                  </a:schemeClr>
                </a:solidFill>
              </a:rPr>
              <a:t>đang</a:t>
            </a:r>
            <a:r>
              <a:rPr lang="en-US" sz="2400" b="1" dirty="0">
                <a:solidFill>
                  <a:schemeClr val="accent4">
                    <a:lumMod val="75000"/>
                  </a:schemeClr>
                </a:solidFill>
              </a:rPr>
              <a:t> chuyển động </a:t>
            </a:r>
            <a:r>
              <a:rPr lang="en-US" sz="2400" b="1" dirty="0" err="1">
                <a:solidFill>
                  <a:schemeClr val="accent4">
                    <a:lumMod val="75000"/>
                  </a:schemeClr>
                </a:solidFill>
              </a:rPr>
              <a:t>đột</a:t>
            </a:r>
            <a:r>
              <a:rPr lang="en-US" sz="2400" b="1" dirty="0">
                <a:solidFill>
                  <a:schemeClr val="accent4">
                    <a:lumMod val="75000"/>
                  </a:schemeClr>
                </a:solidFill>
              </a:rPr>
              <a:t> </a:t>
            </a:r>
            <a:r>
              <a:rPr lang="en-US" sz="2400" b="1" dirty="0" err="1">
                <a:solidFill>
                  <a:schemeClr val="accent4">
                    <a:lumMod val="75000"/>
                  </a:schemeClr>
                </a:solidFill>
              </a:rPr>
              <a:t>ngột</a:t>
            </a:r>
            <a:r>
              <a:rPr lang="en-US" sz="2400" b="1" dirty="0">
                <a:solidFill>
                  <a:schemeClr val="accent4">
                    <a:lumMod val="75000"/>
                  </a:schemeClr>
                </a:solidFill>
              </a:rPr>
              <a:t> </a:t>
            </a:r>
            <a:r>
              <a:rPr lang="en-US" sz="2400" b="1" dirty="0" err="1">
                <a:solidFill>
                  <a:schemeClr val="accent4">
                    <a:lumMod val="75000"/>
                  </a:schemeClr>
                </a:solidFill>
              </a:rPr>
              <a:t>hãm</a:t>
            </a:r>
            <a:r>
              <a:rPr lang="en-US" sz="2400" b="1" dirty="0">
                <a:solidFill>
                  <a:schemeClr val="accent4">
                    <a:lumMod val="75000"/>
                  </a:schemeClr>
                </a:solidFill>
              </a:rPr>
              <a:t> </a:t>
            </a:r>
            <a:r>
              <a:rPr lang="en-US" sz="2400" b="1" dirty="0" err="1">
                <a:solidFill>
                  <a:schemeClr val="accent4">
                    <a:lumMod val="75000"/>
                  </a:schemeClr>
                </a:solidFill>
              </a:rPr>
              <a:t>phanh</a:t>
            </a:r>
            <a:endParaRPr lang="en-US" sz="2400" b="1" dirty="0">
              <a:solidFill>
                <a:schemeClr val="accent4">
                  <a:lumMod val="75000"/>
                </a:schemeClr>
              </a:solidFill>
            </a:endParaRPr>
          </a:p>
          <a:p>
            <a:pPr marL="457200" indent="-457200">
              <a:lnSpc>
                <a:spcPct val="200000"/>
              </a:lnSpc>
              <a:buAutoNum type="alphaUcPeriod"/>
            </a:pPr>
            <a:r>
              <a:rPr lang="en-US" sz="2400" b="1" dirty="0" err="1">
                <a:solidFill>
                  <a:schemeClr val="accent4">
                    <a:lumMod val="75000"/>
                  </a:schemeClr>
                </a:solidFill>
              </a:rPr>
              <a:t>Quả</a:t>
            </a:r>
            <a:r>
              <a:rPr lang="en-US" sz="2400" b="1" dirty="0">
                <a:solidFill>
                  <a:schemeClr val="accent4">
                    <a:lumMod val="75000"/>
                  </a:schemeClr>
                </a:solidFill>
              </a:rPr>
              <a:t> </a:t>
            </a:r>
            <a:r>
              <a:rPr lang="en-US" sz="2400" b="1" dirty="0" err="1">
                <a:solidFill>
                  <a:schemeClr val="accent4">
                    <a:lumMod val="75000"/>
                  </a:schemeClr>
                </a:solidFill>
              </a:rPr>
              <a:t>bóng</a:t>
            </a:r>
            <a:r>
              <a:rPr lang="en-US" sz="2400" b="1" dirty="0">
                <a:solidFill>
                  <a:schemeClr val="accent4">
                    <a:lumMod val="75000"/>
                  </a:schemeClr>
                </a:solidFill>
              </a:rPr>
              <a:t> bàn đặt </a:t>
            </a:r>
            <a:r>
              <a:rPr lang="en-US" sz="2400" b="1" dirty="0" err="1">
                <a:solidFill>
                  <a:schemeClr val="accent4">
                    <a:lumMod val="75000"/>
                  </a:schemeClr>
                </a:solidFill>
              </a:rPr>
              <a:t>đang</a:t>
            </a:r>
            <a:r>
              <a:rPr lang="en-US" sz="2400" b="1" dirty="0">
                <a:solidFill>
                  <a:schemeClr val="accent4">
                    <a:lumMod val="75000"/>
                  </a:schemeClr>
                </a:solidFill>
              </a:rPr>
              <a:t> </a:t>
            </a:r>
            <a:r>
              <a:rPr lang="en-US" sz="2400" b="1" dirty="0" err="1">
                <a:solidFill>
                  <a:schemeClr val="accent4">
                    <a:lumMod val="75000"/>
                  </a:schemeClr>
                </a:solidFill>
              </a:rPr>
              <a:t>lăn</a:t>
            </a:r>
            <a:r>
              <a:rPr lang="en-US" sz="2400" b="1" dirty="0">
                <a:solidFill>
                  <a:schemeClr val="accent4">
                    <a:lumMod val="75000"/>
                  </a:schemeClr>
                </a:solidFill>
              </a:rPr>
              <a:t> </a:t>
            </a:r>
            <a:r>
              <a:rPr lang="en-US" sz="2400" b="1" dirty="0" err="1">
                <a:solidFill>
                  <a:schemeClr val="accent4">
                    <a:lumMod val="75000"/>
                  </a:schemeClr>
                </a:solidFill>
              </a:rPr>
              <a:t>trên</a:t>
            </a:r>
            <a:r>
              <a:rPr lang="en-US" sz="2400" b="1" dirty="0">
                <a:solidFill>
                  <a:schemeClr val="accent4">
                    <a:lumMod val="75000"/>
                  </a:schemeClr>
                </a:solidFill>
              </a:rPr>
              <a:t> mặt bàn</a:t>
            </a:r>
          </a:p>
          <a:p>
            <a:pPr marL="457200" indent="-457200">
              <a:lnSpc>
                <a:spcPct val="200000"/>
              </a:lnSpc>
              <a:buAutoNum type="alphaUcPeriod"/>
            </a:pPr>
            <a:r>
              <a:rPr lang="en-US" sz="2400" b="1" dirty="0">
                <a:solidFill>
                  <a:schemeClr val="accent4">
                    <a:lumMod val="75000"/>
                  </a:schemeClr>
                </a:solidFill>
              </a:rPr>
              <a:t>Xe </a:t>
            </a:r>
            <a:r>
              <a:rPr lang="en-US" sz="2400" b="1" dirty="0" err="1">
                <a:solidFill>
                  <a:schemeClr val="accent4">
                    <a:lumMod val="75000"/>
                  </a:schemeClr>
                </a:solidFill>
              </a:rPr>
              <a:t>đạp</a:t>
            </a:r>
            <a:r>
              <a:rPr lang="en-US" sz="2400" b="1" dirty="0">
                <a:solidFill>
                  <a:schemeClr val="accent4">
                    <a:lumMod val="75000"/>
                  </a:schemeClr>
                </a:solidFill>
              </a:rPr>
              <a:t> </a:t>
            </a:r>
            <a:r>
              <a:rPr lang="en-US" sz="2400" b="1" dirty="0" err="1">
                <a:solidFill>
                  <a:schemeClr val="accent4">
                    <a:lumMod val="75000"/>
                  </a:schemeClr>
                </a:solidFill>
              </a:rPr>
              <a:t>đang</a:t>
            </a:r>
            <a:r>
              <a:rPr lang="en-US" sz="2400" b="1" dirty="0">
                <a:solidFill>
                  <a:schemeClr val="accent4">
                    <a:lumMod val="75000"/>
                  </a:schemeClr>
                </a:solidFill>
              </a:rPr>
              <a:t> </a:t>
            </a:r>
            <a:r>
              <a:rPr lang="en-US" sz="2400" b="1" dirty="0" err="1">
                <a:solidFill>
                  <a:schemeClr val="accent4">
                    <a:lumMod val="75000"/>
                  </a:schemeClr>
                </a:solidFill>
              </a:rPr>
              <a:t>xuống</a:t>
            </a:r>
            <a:r>
              <a:rPr lang="en-US" sz="2400" b="1" dirty="0">
                <a:solidFill>
                  <a:schemeClr val="accent4">
                    <a:lumMod val="75000"/>
                  </a:schemeClr>
                </a:solidFill>
              </a:rPr>
              <a:t> </a:t>
            </a:r>
            <a:r>
              <a:rPr lang="en-US" sz="2400" b="1" dirty="0" err="1">
                <a:solidFill>
                  <a:schemeClr val="accent4">
                    <a:lumMod val="75000"/>
                  </a:schemeClr>
                </a:solidFill>
              </a:rPr>
              <a:t>dốc</a:t>
            </a:r>
            <a:endParaRPr lang="en-US" sz="2400" b="1" dirty="0">
              <a:solidFill>
                <a:schemeClr val="accent4">
                  <a:lumMod val="75000"/>
                </a:schemeClr>
              </a:solidFill>
            </a:endParaRPr>
          </a:p>
          <a:p>
            <a:pPr marL="285750" indent="-285750">
              <a:lnSpc>
                <a:spcPct val="200000"/>
              </a:lnSpc>
              <a:buFontTx/>
              <a:buChar char="-"/>
            </a:pPr>
            <a:endParaRPr lang="en-US" sz="2400" b="1" dirty="0">
              <a:solidFill>
                <a:schemeClr val="accent4">
                  <a:lumMod val="75000"/>
                </a:schemeClr>
              </a:solidFill>
            </a:endParaRPr>
          </a:p>
          <a:p>
            <a:pPr marL="285750" indent="-285750">
              <a:lnSpc>
                <a:spcPct val="200000"/>
              </a:lnSpc>
              <a:buFontTx/>
              <a:buChar char="-"/>
            </a:pPr>
            <a:r>
              <a:rPr lang="en-US" sz="2400" b="1" dirty="0">
                <a:solidFill>
                  <a:srgbClr val="379989"/>
                </a:solidFill>
              </a:rPr>
              <a:t>  </a:t>
            </a:r>
          </a:p>
        </p:txBody>
      </p:sp>
    </p:spTree>
    <p:extLst>
      <p:ext uri="{BB962C8B-B14F-4D97-AF65-F5344CB8AC3E}">
        <p14:creationId xmlns:p14="http://schemas.microsoft.com/office/powerpoint/2010/main" val="247261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iterate type="lt">
                                    <p:tmPct val="0"/>
                                  </p:iterate>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iterate type="lt">
                                    <p:tmPct val="0"/>
                                  </p:iterate>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iterate type="lt">
                                    <p:tmPct val="0"/>
                                  </p:iterate>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iterate type="lt">
                                    <p:tmPct val="0"/>
                                  </p:iterate>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mph" presetSubtype="0" fill="hold" nodeType="clickEffect">
                                  <p:stCondLst>
                                    <p:cond delay="0"/>
                                  </p:stCondLst>
                                  <p:iterate type="lt">
                                    <p:tmPct val="4000"/>
                                  </p:iterate>
                                  <p:childTnLst>
                                    <p:set>
                                      <p:cBhvr override="childStyle">
                                        <p:cTn id="23" dur="500" fill="hold"/>
                                        <p:tgtEl>
                                          <p:spTgt spid="4">
                                            <p:txEl>
                                              <p:pRg st="1" end="1"/>
                                            </p:txEl>
                                          </p:spTgt>
                                        </p:tgtEl>
                                        <p:attrNameLst>
                                          <p:attrName>style.color</p:attrName>
                                        </p:attrNameLst>
                                      </p:cBhvr>
                                      <p:to>
                                        <p:clrVal>
                                          <a:srgbClr val="0070C0"/>
                                        </p:clrVal>
                                      </p:to>
                                    </p:set>
                                    <p:set>
                                      <p:cBhvr>
                                        <p:cTn id="24" dur="500" fill="hold"/>
                                        <p:tgtEl>
                                          <p:spTgt spid="4">
                                            <p:txEl>
                                              <p:pRg st="1" end="1"/>
                                            </p:txEl>
                                          </p:spTgt>
                                        </p:tgtEl>
                                        <p:attrNameLst>
                                          <p:attrName>fillcolor</p:attrName>
                                        </p:attrNameLst>
                                      </p:cBhvr>
                                      <p:to>
                                        <p:clrVal>
                                          <a:srgbClr val="0070C0"/>
                                        </p:clrVal>
                                      </p:to>
                                    </p:set>
                                    <p:set>
                                      <p:cBhvr>
                                        <p:cTn id="25"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A3131-2731-41ED-BBE9-ACBDB1516F83}"/>
              </a:ext>
            </a:extLst>
          </p:cNvPr>
          <p:cNvPicPr>
            <a:picLocks noChangeAspect="1"/>
          </p:cNvPicPr>
          <p:nvPr/>
        </p:nvPicPr>
        <p:blipFill>
          <a:blip r:embed="rId2"/>
          <a:stretch>
            <a:fillRect/>
          </a:stretch>
        </p:blipFill>
        <p:spPr>
          <a:xfrm>
            <a:off x="0" y="-28575"/>
            <a:ext cx="12192000" cy="6858000"/>
          </a:xfrm>
          <a:prstGeom prst="rect">
            <a:avLst/>
          </a:prstGeom>
        </p:spPr>
      </p:pic>
      <p:sp>
        <p:nvSpPr>
          <p:cNvPr id="3" name="TextBox 2">
            <a:extLst>
              <a:ext uri="{FF2B5EF4-FFF2-40B4-BE49-F238E27FC236}">
                <a16:creationId xmlns:a16="http://schemas.microsoft.com/office/drawing/2014/main" id="{C89938EE-EF77-443C-B786-1D982147D796}"/>
              </a:ext>
            </a:extLst>
          </p:cNvPr>
          <p:cNvSpPr txBox="1"/>
          <p:nvPr/>
        </p:nvSpPr>
        <p:spPr>
          <a:xfrm>
            <a:off x="3117272" y="249382"/>
            <a:ext cx="5957455" cy="707886"/>
          </a:xfrm>
          <a:prstGeom prst="rect">
            <a:avLst/>
          </a:prstGeom>
          <a:noFill/>
        </p:spPr>
        <p:txBody>
          <a:bodyPr wrap="square" rtlCol="0">
            <a:spAutoFit/>
          </a:bodyPr>
          <a:lstStyle/>
          <a:p>
            <a:pPr algn="ctr"/>
            <a:r>
              <a:rPr lang="en-US" sz="4000" b="1" dirty="0">
                <a:solidFill>
                  <a:srgbClr val="8C4C5E"/>
                </a:solidFill>
              </a:rPr>
              <a:t>KIỂM TRA BÀI CŨ</a:t>
            </a:r>
          </a:p>
        </p:txBody>
      </p:sp>
      <p:sp>
        <p:nvSpPr>
          <p:cNvPr id="4" name="TextBox 3">
            <a:extLst>
              <a:ext uri="{FF2B5EF4-FFF2-40B4-BE49-F238E27FC236}">
                <a16:creationId xmlns:a16="http://schemas.microsoft.com/office/drawing/2014/main" id="{4481BDD0-2F7E-461E-91B4-67587EA06452}"/>
              </a:ext>
            </a:extLst>
          </p:cNvPr>
          <p:cNvSpPr txBox="1"/>
          <p:nvPr/>
        </p:nvSpPr>
        <p:spPr>
          <a:xfrm>
            <a:off x="1771162" y="1085936"/>
            <a:ext cx="9276051" cy="5273560"/>
          </a:xfrm>
          <a:prstGeom prst="rect">
            <a:avLst/>
          </a:prstGeom>
          <a:noFill/>
        </p:spPr>
        <p:txBody>
          <a:bodyPr wrap="square" rtlCol="0">
            <a:spAutoFit/>
          </a:bodyPr>
          <a:lstStyle/>
          <a:p>
            <a:pPr>
              <a:lnSpc>
                <a:spcPct val="200000"/>
              </a:lnSpc>
            </a:pPr>
            <a:r>
              <a:rPr lang="en-US" sz="2400" b="1" dirty="0">
                <a:solidFill>
                  <a:srgbClr val="379989"/>
                </a:solidFill>
              </a:rPr>
              <a:t>	</a:t>
            </a:r>
            <a:r>
              <a:rPr lang="en-US" sz="2800" b="1" dirty="0">
                <a:solidFill>
                  <a:srgbClr val="379989"/>
                </a:solidFill>
              </a:rPr>
              <a:t>Lực ma </a:t>
            </a:r>
            <a:r>
              <a:rPr lang="en-US" sz="2800" b="1" dirty="0" err="1">
                <a:solidFill>
                  <a:srgbClr val="379989"/>
                </a:solidFill>
              </a:rPr>
              <a:t>sát</a:t>
            </a:r>
            <a:r>
              <a:rPr lang="en-US" sz="2800" b="1" dirty="0">
                <a:solidFill>
                  <a:srgbClr val="379989"/>
                </a:solidFill>
              </a:rPr>
              <a:t> </a:t>
            </a:r>
            <a:r>
              <a:rPr lang="en-US" sz="2800" b="1" dirty="0" err="1">
                <a:solidFill>
                  <a:srgbClr val="379989"/>
                </a:solidFill>
              </a:rPr>
              <a:t>trượt</a:t>
            </a:r>
            <a:r>
              <a:rPr lang="en-US" sz="2800" b="1" dirty="0">
                <a:solidFill>
                  <a:srgbClr val="379989"/>
                </a:solidFill>
              </a:rPr>
              <a:t>  </a:t>
            </a:r>
            <a:r>
              <a:rPr lang="en-US" sz="2800" b="1" dirty="0" err="1">
                <a:solidFill>
                  <a:srgbClr val="379989"/>
                </a:solidFill>
              </a:rPr>
              <a:t>xuất</a:t>
            </a:r>
            <a:r>
              <a:rPr lang="en-US" sz="2800" b="1" dirty="0">
                <a:solidFill>
                  <a:srgbClr val="379989"/>
                </a:solidFill>
              </a:rPr>
              <a:t> </a:t>
            </a:r>
            <a:r>
              <a:rPr lang="en-US" sz="2800" b="1" dirty="0" err="1">
                <a:solidFill>
                  <a:srgbClr val="379989"/>
                </a:solidFill>
              </a:rPr>
              <a:t>hiện</a:t>
            </a:r>
            <a:r>
              <a:rPr lang="en-US" sz="2800" b="1" dirty="0">
                <a:solidFill>
                  <a:srgbClr val="379989"/>
                </a:solidFill>
              </a:rPr>
              <a:t> trong </a:t>
            </a:r>
            <a:r>
              <a:rPr lang="en-US" sz="2800" b="1" dirty="0" err="1">
                <a:solidFill>
                  <a:srgbClr val="379989"/>
                </a:solidFill>
              </a:rPr>
              <a:t>trường</a:t>
            </a:r>
            <a:r>
              <a:rPr lang="en-US" sz="2800" b="1" dirty="0">
                <a:solidFill>
                  <a:srgbClr val="379989"/>
                </a:solidFill>
              </a:rPr>
              <a:t> </a:t>
            </a:r>
            <a:r>
              <a:rPr lang="en-US" sz="2800" b="1" dirty="0" err="1">
                <a:solidFill>
                  <a:srgbClr val="379989"/>
                </a:solidFill>
              </a:rPr>
              <a:t>hợp</a:t>
            </a:r>
            <a:r>
              <a:rPr lang="en-US" sz="2800" b="1" dirty="0">
                <a:solidFill>
                  <a:srgbClr val="379989"/>
                </a:solidFill>
              </a:rPr>
              <a:t> nào?</a:t>
            </a:r>
          </a:p>
          <a:p>
            <a:pPr marL="457200" indent="-457200">
              <a:lnSpc>
                <a:spcPct val="200000"/>
              </a:lnSpc>
              <a:buAutoNum type="alphaUcPeriod"/>
            </a:pPr>
            <a:r>
              <a:rPr lang="en-US" sz="2400" b="1" dirty="0">
                <a:solidFill>
                  <a:schemeClr val="accent4">
                    <a:lumMod val="75000"/>
                  </a:schemeClr>
                </a:solidFill>
              </a:rPr>
              <a:t>Ma </a:t>
            </a:r>
            <a:r>
              <a:rPr lang="en-US" sz="2400" b="1" dirty="0" err="1">
                <a:solidFill>
                  <a:schemeClr val="accent4">
                    <a:lumMod val="75000"/>
                  </a:schemeClr>
                </a:solidFill>
              </a:rPr>
              <a:t>sát</a:t>
            </a:r>
            <a:r>
              <a:rPr lang="en-US" sz="2400" b="1" dirty="0">
                <a:solidFill>
                  <a:schemeClr val="accent4">
                    <a:lumMod val="75000"/>
                  </a:schemeClr>
                </a:solidFill>
              </a:rPr>
              <a:t> </a:t>
            </a:r>
            <a:r>
              <a:rPr lang="en-US" sz="2400" b="1" dirty="0" err="1">
                <a:solidFill>
                  <a:schemeClr val="accent4">
                    <a:lumMod val="75000"/>
                  </a:schemeClr>
                </a:solidFill>
              </a:rPr>
              <a:t>giữa</a:t>
            </a:r>
            <a:r>
              <a:rPr lang="en-US" sz="2400" b="1" dirty="0">
                <a:solidFill>
                  <a:schemeClr val="accent4">
                    <a:lumMod val="75000"/>
                  </a:schemeClr>
                </a:solidFill>
              </a:rPr>
              <a:t> </a:t>
            </a:r>
            <a:r>
              <a:rPr lang="en-US" sz="2400" b="1" dirty="0" err="1">
                <a:solidFill>
                  <a:schemeClr val="accent4">
                    <a:lumMod val="75000"/>
                  </a:schemeClr>
                </a:solidFill>
              </a:rPr>
              <a:t>các</a:t>
            </a:r>
            <a:r>
              <a:rPr lang="en-US" sz="2400" b="1" dirty="0">
                <a:solidFill>
                  <a:schemeClr val="accent4">
                    <a:lumMod val="75000"/>
                  </a:schemeClr>
                </a:solidFill>
              </a:rPr>
              <a:t> </a:t>
            </a:r>
            <a:r>
              <a:rPr lang="en-US" sz="2400" b="1" dirty="0" err="1">
                <a:solidFill>
                  <a:schemeClr val="accent4">
                    <a:lumMod val="75000"/>
                  </a:schemeClr>
                </a:solidFill>
              </a:rPr>
              <a:t>viên</a:t>
            </a:r>
            <a:r>
              <a:rPr lang="en-US" sz="2400" b="1" dirty="0">
                <a:solidFill>
                  <a:schemeClr val="accent4">
                    <a:lumMod val="75000"/>
                  </a:schemeClr>
                </a:solidFill>
              </a:rPr>
              <a:t> bi </a:t>
            </a:r>
            <a:r>
              <a:rPr lang="en-US" sz="2400" b="1" dirty="0" err="1">
                <a:solidFill>
                  <a:schemeClr val="accent4">
                    <a:lumMod val="75000"/>
                  </a:schemeClr>
                </a:solidFill>
              </a:rPr>
              <a:t>với</a:t>
            </a:r>
            <a:r>
              <a:rPr lang="en-US" sz="2400" b="1" dirty="0">
                <a:solidFill>
                  <a:schemeClr val="accent4">
                    <a:lumMod val="75000"/>
                  </a:schemeClr>
                </a:solidFill>
              </a:rPr>
              <a:t> ổ </a:t>
            </a:r>
            <a:r>
              <a:rPr lang="en-US" sz="2400" b="1" dirty="0" err="1">
                <a:solidFill>
                  <a:schemeClr val="accent4">
                    <a:lumMod val="75000"/>
                  </a:schemeClr>
                </a:solidFill>
              </a:rPr>
              <a:t>trục</a:t>
            </a:r>
            <a:r>
              <a:rPr lang="en-US" sz="2400" b="1" dirty="0">
                <a:solidFill>
                  <a:schemeClr val="accent4">
                    <a:lumMod val="75000"/>
                  </a:schemeClr>
                </a:solidFill>
              </a:rPr>
              <a:t> xe </a:t>
            </a:r>
            <a:r>
              <a:rPr lang="en-US" sz="2400" b="1" dirty="0" err="1">
                <a:solidFill>
                  <a:schemeClr val="accent4">
                    <a:lumMod val="75000"/>
                  </a:schemeClr>
                </a:solidFill>
              </a:rPr>
              <a:t>đạp</a:t>
            </a:r>
            <a:endParaRPr lang="en-US" sz="2400" b="1" dirty="0">
              <a:solidFill>
                <a:schemeClr val="accent4">
                  <a:lumMod val="75000"/>
                </a:schemeClr>
              </a:solidFill>
            </a:endParaRPr>
          </a:p>
          <a:p>
            <a:pPr marL="457200" indent="-457200">
              <a:lnSpc>
                <a:spcPct val="200000"/>
              </a:lnSpc>
              <a:buAutoNum type="alphaUcPeriod"/>
            </a:pPr>
            <a:r>
              <a:rPr lang="en-US" sz="2400" b="1" dirty="0">
                <a:solidFill>
                  <a:schemeClr val="accent4">
                    <a:lumMod val="75000"/>
                  </a:schemeClr>
                </a:solidFill>
              </a:rPr>
              <a:t>Ma </a:t>
            </a:r>
            <a:r>
              <a:rPr lang="en-US" sz="2400" b="1" dirty="0" err="1">
                <a:solidFill>
                  <a:schemeClr val="accent4">
                    <a:lumMod val="75000"/>
                  </a:schemeClr>
                </a:solidFill>
              </a:rPr>
              <a:t>sát</a:t>
            </a:r>
            <a:r>
              <a:rPr lang="en-US" sz="2400" b="1" dirty="0">
                <a:solidFill>
                  <a:schemeClr val="accent4">
                    <a:lumMod val="75000"/>
                  </a:schemeClr>
                </a:solidFill>
              </a:rPr>
              <a:t> </a:t>
            </a:r>
            <a:r>
              <a:rPr lang="en-US" sz="2400" b="1" dirty="0" err="1">
                <a:solidFill>
                  <a:schemeClr val="accent4">
                    <a:lumMod val="75000"/>
                  </a:schemeClr>
                </a:solidFill>
              </a:rPr>
              <a:t>giữa</a:t>
            </a:r>
            <a:r>
              <a:rPr lang="en-US" sz="2400" b="1" dirty="0">
                <a:solidFill>
                  <a:schemeClr val="accent4">
                    <a:lumMod val="75000"/>
                  </a:schemeClr>
                </a:solidFill>
              </a:rPr>
              <a:t> </a:t>
            </a:r>
            <a:r>
              <a:rPr lang="en-US" sz="2400" b="1" dirty="0" err="1">
                <a:solidFill>
                  <a:schemeClr val="accent4">
                    <a:lumMod val="75000"/>
                  </a:schemeClr>
                </a:solidFill>
              </a:rPr>
              <a:t>cốc</a:t>
            </a:r>
            <a:r>
              <a:rPr lang="en-US" sz="2400" b="1" dirty="0">
                <a:solidFill>
                  <a:schemeClr val="accent4">
                    <a:lumMod val="75000"/>
                  </a:schemeClr>
                </a:solidFill>
              </a:rPr>
              <a:t> </a:t>
            </a:r>
            <a:r>
              <a:rPr lang="en-US" sz="2400" b="1" dirty="0" err="1">
                <a:solidFill>
                  <a:schemeClr val="accent4">
                    <a:lumMod val="75000"/>
                  </a:schemeClr>
                </a:solidFill>
              </a:rPr>
              <a:t>nước</a:t>
            </a:r>
            <a:r>
              <a:rPr lang="en-US" sz="2400" b="1" dirty="0">
                <a:solidFill>
                  <a:schemeClr val="accent4">
                    <a:lumMod val="75000"/>
                  </a:schemeClr>
                </a:solidFill>
              </a:rPr>
              <a:t> đặt </a:t>
            </a:r>
            <a:r>
              <a:rPr lang="en-US" sz="2400" b="1">
                <a:solidFill>
                  <a:schemeClr val="accent4">
                    <a:lumMod val="75000"/>
                  </a:schemeClr>
                </a:solidFill>
              </a:rPr>
              <a:t>trên </a:t>
            </a:r>
            <a:r>
              <a:rPr lang="en-US" sz="2400" b="1" dirty="0">
                <a:solidFill>
                  <a:schemeClr val="accent4">
                    <a:lumMod val="75000"/>
                  </a:schemeClr>
                </a:solidFill>
              </a:rPr>
              <a:t>bàn </a:t>
            </a:r>
            <a:r>
              <a:rPr lang="en-US" sz="2400" b="1" dirty="0" err="1">
                <a:solidFill>
                  <a:schemeClr val="accent4">
                    <a:lumMod val="75000"/>
                  </a:schemeClr>
                </a:solidFill>
              </a:rPr>
              <a:t>với</a:t>
            </a:r>
            <a:r>
              <a:rPr lang="en-US" sz="2400" b="1" dirty="0">
                <a:solidFill>
                  <a:schemeClr val="accent4">
                    <a:lumMod val="75000"/>
                  </a:schemeClr>
                </a:solidFill>
              </a:rPr>
              <a:t> mặt bàn</a:t>
            </a:r>
          </a:p>
          <a:p>
            <a:pPr marL="457200" indent="-457200">
              <a:lnSpc>
                <a:spcPct val="200000"/>
              </a:lnSpc>
              <a:buAutoNum type="alphaUcPeriod"/>
            </a:pPr>
            <a:r>
              <a:rPr lang="en-US" sz="2400" b="1" dirty="0">
                <a:solidFill>
                  <a:schemeClr val="accent4">
                    <a:lumMod val="75000"/>
                  </a:schemeClr>
                </a:solidFill>
              </a:rPr>
              <a:t>Ma </a:t>
            </a:r>
            <a:r>
              <a:rPr lang="en-US" sz="2400" b="1" dirty="0" err="1">
                <a:solidFill>
                  <a:schemeClr val="accent4">
                    <a:lumMod val="75000"/>
                  </a:schemeClr>
                </a:solidFill>
              </a:rPr>
              <a:t>sát</a:t>
            </a:r>
            <a:r>
              <a:rPr lang="en-US" sz="2400" b="1" dirty="0">
                <a:solidFill>
                  <a:schemeClr val="accent4">
                    <a:lumMod val="75000"/>
                  </a:schemeClr>
                </a:solidFill>
              </a:rPr>
              <a:t> </a:t>
            </a:r>
            <a:r>
              <a:rPr lang="en-US" sz="2400" b="1" dirty="0" err="1">
                <a:solidFill>
                  <a:schemeClr val="accent4">
                    <a:lumMod val="75000"/>
                  </a:schemeClr>
                </a:solidFill>
              </a:rPr>
              <a:t>giữa</a:t>
            </a:r>
            <a:r>
              <a:rPr lang="en-US" sz="2400" b="1" dirty="0">
                <a:solidFill>
                  <a:schemeClr val="accent4">
                    <a:lumMod val="75000"/>
                  </a:schemeClr>
                </a:solidFill>
              </a:rPr>
              <a:t> </a:t>
            </a:r>
            <a:r>
              <a:rPr lang="en-US" sz="2400" b="1" dirty="0" err="1">
                <a:solidFill>
                  <a:schemeClr val="accent4">
                    <a:lumMod val="75000"/>
                  </a:schemeClr>
                </a:solidFill>
              </a:rPr>
              <a:t>lốp</a:t>
            </a:r>
            <a:r>
              <a:rPr lang="en-US" sz="2400" b="1" dirty="0">
                <a:solidFill>
                  <a:schemeClr val="accent4">
                    <a:lumMod val="75000"/>
                  </a:schemeClr>
                </a:solidFill>
              </a:rPr>
              <a:t> xe </a:t>
            </a:r>
            <a:r>
              <a:rPr lang="en-US" sz="2400" b="1" dirty="0" err="1">
                <a:solidFill>
                  <a:schemeClr val="accent4">
                    <a:lumMod val="75000"/>
                  </a:schemeClr>
                </a:solidFill>
              </a:rPr>
              <a:t>với</a:t>
            </a:r>
            <a:r>
              <a:rPr lang="en-US" sz="2400" b="1" dirty="0">
                <a:solidFill>
                  <a:schemeClr val="accent4">
                    <a:lumMod val="75000"/>
                  </a:schemeClr>
                </a:solidFill>
              </a:rPr>
              <a:t> mặt </a:t>
            </a:r>
            <a:r>
              <a:rPr lang="en-US" sz="2400" b="1" dirty="0" err="1">
                <a:solidFill>
                  <a:schemeClr val="accent4">
                    <a:lumMod val="75000"/>
                  </a:schemeClr>
                </a:solidFill>
              </a:rPr>
              <a:t>đường</a:t>
            </a:r>
            <a:r>
              <a:rPr lang="en-US" sz="2400" b="1" dirty="0">
                <a:solidFill>
                  <a:schemeClr val="accent4">
                    <a:lumMod val="75000"/>
                  </a:schemeClr>
                </a:solidFill>
              </a:rPr>
              <a:t> khi chuyển động</a:t>
            </a:r>
          </a:p>
          <a:p>
            <a:pPr marL="457200" indent="-457200">
              <a:lnSpc>
                <a:spcPct val="200000"/>
              </a:lnSpc>
              <a:buAutoNum type="alphaUcPeriod"/>
            </a:pPr>
            <a:r>
              <a:rPr lang="en-US" sz="2400" b="1" dirty="0">
                <a:solidFill>
                  <a:schemeClr val="accent4">
                    <a:lumMod val="75000"/>
                  </a:schemeClr>
                </a:solidFill>
              </a:rPr>
              <a:t>Ma </a:t>
            </a:r>
            <a:r>
              <a:rPr lang="en-US" sz="2400" b="1" dirty="0" err="1">
                <a:solidFill>
                  <a:schemeClr val="accent4">
                    <a:lumMod val="75000"/>
                  </a:schemeClr>
                </a:solidFill>
              </a:rPr>
              <a:t>sát</a:t>
            </a:r>
            <a:r>
              <a:rPr lang="en-US" sz="2400" b="1" dirty="0">
                <a:solidFill>
                  <a:schemeClr val="accent4">
                    <a:lumMod val="75000"/>
                  </a:schemeClr>
                </a:solidFill>
              </a:rPr>
              <a:t> </a:t>
            </a:r>
            <a:r>
              <a:rPr lang="en-US" sz="2400" b="1" dirty="0" err="1">
                <a:solidFill>
                  <a:schemeClr val="accent4">
                    <a:lumMod val="75000"/>
                  </a:schemeClr>
                </a:solidFill>
              </a:rPr>
              <a:t>giữa</a:t>
            </a:r>
            <a:r>
              <a:rPr lang="en-US" sz="2400" b="1" dirty="0">
                <a:solidFill>
                  <a:schemeClr val="accent4">
                    <a:lumMod val="75000"/>
                  </a:schemeClr>
                </a:solidFill>
              </a:rPr>
              <a:t> </a:t>
            </a:r>
            <a:r>
              <a:rPr lang="en-US" sz="2400" b="1" dirty="0" err="1">
                <a:solidFill>
                  <a:schemeClr val="accent4">
                    <a:lumMod val="75000"/>
                  </a:schemeClr>
                </a:solidFill>
              </a:rPr>
              <a:t>má</a:t>
            </a:r>
            <a:r>
              <a:rPr lang="en-US" sz="2400" b="1" dirty="0">
                <a:solidFill>
                  <a:schemeClr val="accent4">
                    <a:lumMod val="75000"/>
                  </a:schemeClr>
                </a:solidFill>
              </a:rPr>
              <a:t> </a:t>
            </a:r>
            <a:r>
              <a:rPr lang="en-US" sz="2400" b="1" dirty="0" err="1">
                <a:solidFill>
                  <a:schemeClr val="accent4">
                    <a:lumMod val="75000"/>
                  </a:schemeClr>
                </a:solidFill>
              </a:rPr>
              <a:t>phanh</a:t>
            </a:r>
            <a:r>
              <a:rPr lang="en-US" sz="2400" b="1" dirty="0">
                <a:solidFill>
                  <a:schemeClr val="accent4">
                    <a:lumMod val="75000"/>
                  </a:schemeClr>
                </a:solidFill>
              </a:rPr>
              <a:t> </a:t>
            </a:r>
            <a:r>
              <a:rPr lang="en-US" sz="2400" b="1" dirty="0" err="1">
                <a:solidFill>
                  <a:schemeClr val="accent4">
                    <a:lumMod val="75000"/>
                  </a:schemeClr>
                </a:solidFill>
              </a:rPr>
              <a:t>với</a:t>
            </a:r>
            <a:r>
              <a:rPr lang="en-US" sz="2400" b="1" dirty="0">
                <a:solidFill>
                  <a:schemeClr val="accent4">
                    <a:lumMod val="75000"/>
                  </a:schemeClr>
                </a:solidFill>
              </a:rPr>
              <a:t> </a:t>
            </a:r>
            <a:r>
              <a:rPr lang="en-US" sz="2400" b="1" dirty="0" err="1">
                <a:solidFill>
                  <a:schemeClr val="accent4">
                    <a:lumMod val="75000"/>
                  </a:schemeClr>
                </a:solidFill>
              </a:rPr>
              <a:t>vành</a:t>
            </a:r>
            <a:r>
              <a:rPr lang="en-US" sz="2400" b="1" dirty="0">
                <a:solidFill>
                  <a:schemeClr val="accent4">
                    <a:lumMod val="75000"/>
                  </a:schemeClr>
                </a:solidFill>
              </a:rPr>
              <a:t> bánh xe khi </a:t>
            </a:r>
            <a:r>
              <a:rPr lang="en-US" sz="2400" b="1" dirty="0" err="1">
                <a:solidFill>
                  <a:schemeClr val="accent4">
                    <a:lumMod val="75000"/>
                  </a:schemeClr>
                </a:solidFill>
              </a:rPr>
              <a:t>hãm</a:t>
            </a:r>
            <a:r>
              <a:rPr lang="en-US" sz="2400" b="1" dirty="0">
                <a:solidFill>
                  <a:schemeClr val="accent4">
                    <a:lumMod val="75000"/>
                  </a:schemeClr>
                </a:solidFill>
              </a:rPr>
              <a:t> </a:t>
            </a:r>
            <a:r>
              <a:rPr lang="en-US" sz="2400" b="1" dirty="0" err="1">
                <a:solidFill>
                  <a:schemeClr val="accent4">
                    <a:lumMod val="75000"/>
                  </a:schemeClr>
                </a:solidFill>
              </a:rPr>
              <a:t>phanh</a:t>
            </a:r>
            <a:endParaRPr lang="en-US" sz="2400" b="1" dirty="0">
              <a:solidFill>
                <a:schemeClr val="accent4">
                  <a:lumMod val="75000"/>
                </a:schemeClr>
              </a:solidFill>
            </a:endParaRPr>
          </a:p>
          <a:p>
            <a:pPr marL="285750" indent="-285750">
              <a:lnSpc>
                <a:spcPct val="200000"/>
              </a:lnSpc>
              <a:buFontTx/>
              <a:buChar char="-"/>
            </a:pPr>
            <a:endParaRPr lang="en-US" sz="2400" b="1" dirty="0">
              <a:solidFill>
                <a:schemeClr val="accent4">
                  <a:lumMod val="75000"/>
                </a:schemeClr>
              </a:solidFill>
            </a:endParaRPr>
          </a:p>
          <a:p>
            <a:pPr marL="285750" indent="-285750">
              <a:lnSpc>
                <a:spcPct val="200000"/>
              </a:lnSpc>
              <a:buFontTx/>
              <a:buChar char="-"/>
            </a:pPr>
            <a:r>
              <a:rPr lang="en-US" sz="2400" b="1" dirty="0">
                <a:solidFill>
                  <a:srgbClr val="379989"/>
                </a:solidFill>
              </a:rPr>
              <a:t>  </a:t>
            </a:r>
          </a:p>
        </p:txBody>
      </p:sp>
    </p:spTree>
    <p:extLst>
      <p:ext uri="{BB962C8B-B14F-4D97-AF65-F5344CB8AC3E}">
        <p14:creationId xmlns:p14="http://schemas.microsoft.com/office/powerpoint/2010/main" val="231880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iterate type="lt">
                                    <p:tmPct val="0"/>
                                  </p:iterate>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iterate type="lt">
                                    <p:tmPct val="0"/>
                                  </p:iterate>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iterate type="lt">
                                    <p:tmPct val="0"/>
                                  </p:iterate>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iterate type="lt">
                                    <p:tmPct val="0"/>
                                  </p:iterate>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mph" presetSubtype="0" fill="hold" nodeType="clickEffect">
                                  <p:stCondLst>
                                    <p:cond delay="0"/>
                                  </p:stCondLst>
                                  <p:iterate type="lt">
                                    <p:tmPct val="4000"/>
                                  </p:iterate>
                                  <p:childTnLst>
                                    <p:set>
                                      <p:cBhvr override="childStyle">
                                        <p:cTn id="23" dur="500" fill="hold"/>
                                        <p:tgtEl>
                                          <p:spTgt spid="4">
                                            <p:txEl>
                                              <p:pRg st="1" end="1"/>
                                            </p:txEl>
                                          </p:spTgt>
                                        </p:tgtEl>
                                        <p:attrNameLst>
                                          <p:attrName>style.color</p:attrName>
                                        </p:attrNameLst>
                                      </p:cBhvr>
                                      <p:to>
                                        <p:clrVal>
                                          <a:srgbClr val="0070C0"/>
                                        </p:clrVal>
                                      </p:to>
                                    </p:set>
                                    <p:set>
                                      <p:cBhvr>
                                        <p:cTn id="24" dur="500" fill="hold"/>
                                        <p:tgtEl>
                                          <p:spTgt spid="4">
                                            <p:txEl>
                                              <p:pRg st="1" end="1"/>
                                            </p:txEl>
                                          </p:spTgt>
                                        </p:tgtEl>
                                        <p:attrNameLst>
                                          <p:attrName>fillcolor</p:attrName>
                                        </p:attrNameLst>
                                      </p:cBhvr>
                                      <p:to>
                                        <p:clrVal>
                                          <a:srgbClr val="0070C0"/>
                                        </p:clrVal>
                                      </p:to>
                                    </p:set>
                                    <p:set>
                                      <p:cBhvr>
                                        <p:cTn id="25" dur="500" fill="hold"/>
                                        <p:tgtEl>
                                          <p:spTgt spid="4">
                                            <p:txEl>
                                              <p:pRg st="1" end="1"/>
                                            </p:tx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6" presetClass="emph" presetSubtype="0" fill="hold" nodeType="clickEffect">
                                  <p:stCondLst>
                                    <p:cond delay="0"/>
                                  </p:stCondLst>
                                  <p:iterate type="lt">
                                    <p:tmPct val="4000"/>
                                  </p:iterate>
                                  <p:childTnLst>
                                    <p:set>
                                      <p:cBhvr override="childStyle">
                                        <p:cTn id="29" dur="500" fill="hold"/>
                                        <p:tgtEl>
                                          <p:spTgt spid="4">
                                            <p:txEl>
                                              <p:pRg st="4" end="4"/>
                                            </p:txEl>
                                          </p:spTgt>
                                        </p:tgtEl>
                                        <p:attrNameLst>
                                          <p:attrName>style.color</p:attrName>
                                        </p:attrNameLst>
                                      </p:cBhvr>
                                      <p:to>
                                        <p:clrVal>
                                          <a:srgbClr val="0070C0"/>
                                        </p:clrVal>
                                      </p:to>
                                    </p:set>
                                    <p:set>
                                      <p:cBhvr>
                                        <p:cTn id="30" dur="500" fill="hold"/>
                                        <p:tgtEl>
                                          <p:spTgt spid="4">
                                            <p:txEl>
                                              <p:pRg st="4" end="4"/>
                                            </p:txEl>
                                          </p:spTgt>
                                        </p:tgtEl>
                                        <p:attrNameLst>
                                          <p:attrName>fillcolor</p:attrName>
                                        </p:attrNameLst>
                                      </p:cBhvr>
                                      <p:to>
                                        <p:clrVal>
                                          <a:srgbClr val="0070C0"/>
                                        </p:clrVal>
                                      </p:to>
                                    </p:set>
                                    <p:set>
                                      <p:cBhvr>
                                        <p:cTn id="31" dur="500" fill="hold"/>
                                        <p:tgtEl>
                                          <p:spTgt spid="4">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928" y="132556"/>
            <a:ext cx="578167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506" y="3282950"/>
            <a:ext cx="46736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Box 5"/>
          <p:cNvSpPr txBox="1">
            <a:spLocks noChangeArrowheads="1"/>
          </p:cNvSpPr>
          <p:nvPr/>
        </p:nvSpPr>
        <p:spPr bwMode="auto">
          <a:xfrm>
            <a:off x="6525150" y="268192"/>
            <a:ext cx="54219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fontAlgn="base">
              <a:spcBef>
                <a:spcPct val="0"/>
              </a:spcBef>
              <a:spcAft>
                <a:spcPct val="0"/>
              </a:spcAft>
              <a:buClrTx/>
              <a:buSzTx/>
              <a:buNone/>
            </a:pPr>
            <a:r>
              <a:rPr lang="en-US" altLang="en-US" sz="2400" b="1" dirty="0" err="1">
                <a:solidFill>
                  <a:srgbClr val="00B050"/>
                </a:solidFill>
                <a:latin typeface="Times New Roman" panose="02020603050405020304" pitchFamily="18" charset="0"/>
                <a:cs typeface="Times New Roman" panose="02020603050405020304" pitchFamily="18" charset="0"/>
              </a:rPr>
              <a:t>Sự</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khác</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nhau</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giữa</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trục</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bánh</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xe</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bò</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ngày</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xưa</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và</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trục</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bánh</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xe</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đạp</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xe</a:t>
            </a:r>
            <a:r>
              <a:rPr lang="en-US" altLang="en-US" sz="2400" b="1" dirty="0">
                <a:solidFill>
                  <a:srgbClr val="00B050"/>
                </a:solidFill>
                <a:latin typeface="Times New Roman" panose="02020603050405020304" pitchFamily="18" charset="0"/>
                <a:cs typeface="Times New Roman" panose="02020603050405020304" pitchFamily="18" charset="0"/>
              </a:rPr>
              <a:t> ô </a:t>
            </a:r>
            <a:r>
              <a:rPr lang="en-US" altLang="en-US" sz="2400" b="1" dirty="0" err="1">
                <a:solidFill>
                  <a:srgbClr val="00B050"/>
                </a:solidFill>
                <a:latin typeface="Times New Roman" panose="02020603050405020304" pitchFamily="18" charset="0"/>
                <a:cs typeface="Times New Roman" panose="02020603050405020304" pitchFamily="18" charset="0"/>
              </a:rPr>
              <a:t>tô</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ngày</a:t>
            </a:r>
            <a:r>
              <a:rPr lang="en-US" altLang="en-US" sz="2400" b="1" dirty="0">
                <a:solidFill>
                  <a:srgbClr val="00B050"/>
                </a:solidFill>
                <a:latin typeface="Times New Roman" panose="02020603050405020304" pitchFamily="18" charset="0"/>
                <a:cs typeface="Times New Roman" panose="02020603050405020304" pitchFamily="18" charset="0"/>
              </a:rPr>
              <a:t> nay </a:t>
            </a:r>
            <a:r>
              <a:rPr lang="en-US" altLang="en-US" sz="2400" b="1" dirty="0" err="1">
                <a:solidFill>
                  <a:srgbClr val="00B050"/>
                </a:solidFill>
                <a:latin typeface="Times New Roman" panose="02020603050405020304" pitchFamily="18" charset="0"/>
                <a:cs typeface="Times New Roman" panose="02020603050405020304" pitchFamily="18" charset="0"/>
              </a:rPr>
              <a:t>là</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trục</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bánh</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xe</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ngày</a:t>
            </a:r>
            <a:r>
              <a:rPr lang="en-US" altLang="en-US" sz="2400" b="1" dirty="0">
                <a:solidFill>
                  <a:srgbClr val="00B050"/>
                </a:solidFill>
                <a:latin typeface="Times New Roman" panose="02020603050405020304" pitchFamily="18" charset="0"/>
                <a:cs typeface="Times New Roman" panose="02020603050405020304" pitchFamily="18" charset="0"/>
              </a:rPr>
              <a:t> nay </a:t>
            </a:r>
            <a:r>
              <a:rPr lang="en-US" altLang="en-US" sz="2400" b="1" dirty="0" err="1">
                <a:solidFill>
                  <a:srgbClr val="00B050"/>
                </a:solidFill>
                <a:latin typeface="Times New Roman" panose="02020603050405020304" pitchFamily="18" charset="0"/>
                <a:cs typeface="Times New Roman" panose="02020603050405020304" pitchFamily="18" charset="0"/>
              </a:rPr>
              <a:t>có</a:t>
            </a:r>
            <a:r>
              <a:rPr lang="en-US" altLang="en-US" sz="2400" b="1" dirty="0">
                <a:solidFill>
                  <a:srgbClr val="00B050"/>
                </a:solidFill>
                <a:latin typeface="Times New Roman" panose="02020603050405020304" pitchFamily="18" charset="0"/>
                <a:cs typeface="Times New Roman" panose="02020603050405020304" pitchFamily="18" charset="0"/>
              </a:rPr>
              <a:t> ổ bi </a:t>
            </a:r>
            <a:r>
              <a:rPr lang="en-US" altLang="en-US" sz="2400" b="1" dirty="0" err="1">
                <a:solidFill>
                  <a:srgbClr val="00B050"/>
                </a:solidFill>
                <a:latin typeface="Times New Roman" panose="02020603050405020304" pitchFamily="18" charset="0"/>
                <a:cs typeface="Times New Roman" panose="02020603050405020304" pitchFamily="18" charset="0"/>
              </a:rPr>
              <a:t>còn</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trục</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bánh</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xe</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bò</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không</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có</a:t>
            </a:r>
            <a:r>
              <a:rPr lang="en-US" altLang="en-US" sz="2400" b="1" dirty="0">
                <a:solidFill>
                  <a:srgbClr val="00B050"/>
                </a:solidFill>
                <a:latin typeface="Times New Roman" panose="02020603050405020304" pitchFamily="18" charset="0"/>
                <a:cs typeface="Times New Roman" panose="02020603050405020304" pitchFamily="18" charset="0"/>
              </a:rPr>
              <a:t> ổ bi. </a:t>
            </a:r>
          </a:p>
        </p:txBody>
      </p:sp>
      <p:sp>
        <p:nvSpPr>
          <p:cNvPr id="16394" name="TextBox 6"/>
          <p:cNvSpPr txBox="1">
            <a:spLocks noChangeArrowheads="1"/>
          </p:cNvSpPr>
          <p:nvPr/>
        </p:nvSpPr>
        <p:spPr bwMode="auto">
          <a:xfrm>
            <a:off x="6934506" y="2021696"/>
            <a:ext cx="463306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fontAlgn="base">
              <a:spcBef>
                <a:spcPct val="0"/>
              </a:spcBef>
              <a:spcAft>
                <a:spcPct val="0"/>
              </a:spcAft>
              <a:buClrTx/>
              <a:buSzTx/>
              <a:buNone/>
            </a:pPr>
            <a:r>
              <a:rPr lang="en-US" altLang="en-US" sz="2400" b="1" dirty="0">
                <a:solidFill>
                  <a:srgbClr val="7030A0"/>
                </a:solidFill>
                <a:latin typeface="Times New Roman" panose="02020603050405020304" pitchFamily="18" charset="0"/>
                <a:cs typeface="Times New Roman" panose="02020603050405020304" pitchFamily="18" charset="0"/>
              </a:rPr>
              <a:t>Con </a:t>
            </a:r>
            <a:r>
              <a:rPr lang="en-US" altLang="en-US" sz="2400" b="1" dirty="0" err="1">
                <a:solidFill>
                  <a:srgbClr val="7030A0"/>
                </a:solidFill>
                <a:latin typeface="Times New Roman" panose="02020603050405020304" pitchFamily="18" charset="0"/>
                <a:cs typeface="Times New Roman" panose="02020603050405020304" pitchFamily="18" charset="0"/>
              </a:rPr>
              <a:t>người</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mất</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hàng</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chục</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thế</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kỉ</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để</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phát</a:t>
            </a:r>
            <a:r>
              <a:rPr lang="en-US" altLang="en-US" sz="2400" b="1" dirty="0">
                <a:solidFill>
                  <a:srgbClr val="7030A0"/>
                </a:solidFill>
                <a:latin typeface="Times New Roman" panose="02020603050405020304" pitchFamily="18" charset="0"/>
                <a:cs typeface="Times New Roman" panose="02020603050405020304" pitchFamily="18" charset="0"/>
              </a:rPr>
              <a:t> minh </a:t>
            </a:r>
            <a:r>
              <a:rPr lang="en-US" altLang="en-US" sz="2400" b="1" dirty="0" err="1">
                <a:solidFill>
                  <a:srgbClr val="7030A0"/>
                </a:solidFill>
                <a:latin typeface="Times New Roman" panose="02020603050405020304" pitchFamily="18" charset="0"/>
                <a:cs typeface="Times New Roman" panose="02020603050405020304" pitchFamily="18" charset="0"/>
              </a:rPr>
              <a:t>ra</a:t>
            </a:r>
            <a:r>
              <a:rPr lang="en-US" altLang="en-US" sz="2400" b="1" dirty="0">
                <a:solidFill>
                  <a:srgbClr val="7030A0"/>
                </a:solidFill>
                <a:latin typeface="Times New Roman" panose="02020603050405020304" pitchFamily="18" charset="0"/>
                <a:cs typeface="Times New Roman" panose="02020603050405020304" pitchFamily="18" charset="0"/>
              </a:rPr>
              <a:t> ổ bi </a:t>
            </a:r>
            <a:r>
              <a:rPr lang="en-US" altLang="en-US" sz="2400" b="1" dirty="0" err="1">
                <a:solidFill>
                  <a:srgbClr val="7030A0"/>
                </a:solidFill>
                <a:latin typeface="Times New Roman" panose="02020603050405020304" pitchFamily="18" charset="0"/>
                <a:cs typeface="Times New Roman" panose="02020603050405020304" pitchFamily="18" charset="0"/>
              </a:rPr>
              <a:t>tạo</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nên</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sự</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khác</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nhau</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đó</a:t>
            </a:r>
            <a:r>
              <a:rPr lang="en-US" altLang="en-US" sz="2400" b="1" dirty="0">
                <a:solidFill>
                  <a:srgbClr val="7030A0"/>
                </a:solidFill>
                <a:latin typeface="Times New Roman" panose="02020603050405020304" pitchFamily="18" charset="0"/>
                <a:cs typeface="Times New Roman" panose="02020603050405020304" pitchFamily="18" charset="0"/>
              </a:rPr>
              <a:t>.</a:t>
            </a:r>
          </a:p>
        </p:txBody>
      </p:sp>
      <p:sp>
        <p:nvSpPr>
          <p:cNvPr id="16392" name="TextBox 7"/>
          <p:cNvSpPr txBox="1">
            <a:spLocks noChangeArrowheads="1"/>
          </p:cNvSpPr>
          <p:nvPr/>
        </p:nvSpPr>
        <p:spPr bwMode="auto">
          <a:xfrm>
            <a:off x="581862" y="4930227"/>
            <a:ext cx="5645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fontAlgn="base">
              <a:spcBef>
                <a:spcPct val="0"/>
              </a:spcBef>
              <a:spcAft>
                <a:spcPct val="0"/>
              </a:spcAft>
              <a:buClrTx/>
              <a:buSzTx/>
              <a:buNone/>
            </a:pPr>
            <a:r>
              <a:rPr lang="en-US" altLang="en-US" sz="2400" b="1" dirty="0" err="1">
                <a:solidFill>
                  <a:srgbClr val="00B0F0"/>
                </a:solidFill>
                <a:latin typeface="Times New Roman" panose="02020603050405020304" pitchFamily="18" charset="0"/>
                <a:cs typeface="Times New Roman" panose="02020603050405020304" pitchFamily="18" charset="0"/>
              </a:rPr>
              <a:t>Việc</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phát</a:t>
            </a:r>
            <a:r>
              <a:rPr lang="en-US" altLang="en-US" sz="2400" b="1" dirty="0">
                <a:solidFill>
                  <a:srgbClr val="00B0F0"/>
                </a:solidFill>
                <a:latin typeface="Times New Roman" panose="02020603050405020304" pitchFamily="18" charset="0"/>
                <a:cs typeface="Times New Roman" panose="02020603050405020304" pitchFamily="18" charset="0"/>
              </a:rPr>
              <a:t> minh </a:t>
            </a:r>
            <a:r>
              <a:rPr lang="en-US" altLang="en-US" sz="2400" b="1" dirty="0" err="1">
                <a:solidFill>
                  <a:srgbClr val="00B0F0"/>
                </a:solidFill>
                <a:latin typeface="Times New Roman" panose="02020603050405020304" pitchFamily="18" charset="0"/>
                <a:cs typeface="Times New Roman" panose="02020603050405020304" pitchFamily="18" charset="0"/>
              </a:rPr>
              <a:t>ra</a:t>
            </a:r>
            <a:r>
              <a:rPr lang="en-US" altLang="en-US" sz="2400" b="1" dirty="0">
                <a:solidFill>
                  <a:srgbClr val="00B0F0"/>
                </a:solidFill>
                <a:latin typeface="Times New Roman" panose="02020603050405020304" pitchFamily="18" charset="0"/>
                <a:cs typeface="Times New Roman" panose="02020603050405020304" pitchFamily="18" charset="0"/>
              </a:rPr>
              <a:t> ổ bi </a:t>
            </a:r>
            <a:r>
              <a:rPr lang="en-US" altLang="en-US" sz="2400" b="1" dirty="0" err="1">
                <a:solidFill>
                  <a:srgbClr val="00B0F0"/>
                </a:solidFill>
                <a:latin typeface="Times New Roman" panose="02020603050405020304" pitchFamily="18" charset="0"/>
                <a:cs typeface="Times New Roman" panose="02020603050405020304" pitchFamily="18" charset="0"/>
              </a:rPr>
              <a:t>có</a:t>
            </a:r>
            <a:r>
              <a:rPr lang="en-US" altLang="en-US" sz="2400" b="1" dirty="0">
                <a:solidFill>
                  <a:srgbClr val="00B0F0"/>
                </a:solidFill>
                <a:latin typeface="Times New Roman" panose="02020603050405020304" pitchFamily="18" charset="0"/>
                <a:cs typeface="Times New Roman" panose="02020603050405020304" pitchFamily="18" charset="0"/>
              </a:rPr>
              <a:t> ý </a:t>
            </a:r>
            <a:r>
              <a:rPr lang="en-US" altLang="en-US" sz="2400" b="1" dirty="0" err="1">
                <a:solidFill>
                  <a:srgbClr val="00B0F0"/>
                </a:solidFill>
                <a:latin typeface="Times New Roman" panose="02020603050405020304" pitchFamily="18" charset="0"/>
                <a:cs typeface="Times New Roman" panose="02020603050405020304" pitchFamily="18" charset="0"/>
              </a:rPr>
              <a:t>nghĩa</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như</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thế</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nào</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đối</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với</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khoa</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học</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và</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công</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nghệ</a:t>
            </a:r>
            <a:r>
              <a:rPr lang="en-US" altLang="en-US" sz="2400" b="1" dirty="0">
                <a:solidFill>
                  <a:srgbClr val="00B0F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520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98"/>
                                        </p:tgtEl>
                                        <p:attrNameLst>
                                          <p:attrName>style.visibility</p:attrName>
                                        </p:attrNameLst>
                                      </p:cBhvr>
                                      <p:to>
                                        <p:strVal val="visible"/>
                                      </p:to>
                                    </p:set>
                                    <p:animEffect transition="in" filter="fade">
                                      <p:cBhvr>
                                        <p:cTn id="7" dur="1000"/>
                                        <p:tgtEl>
                                          <p:spTgt spid="16398"/>
                                        </p:tgtEl>
                                      </p:cBhvr>
                                    </p:animEffect>
                                    <p:anim calcmode="lin" valueType="num">
                                      <p:cBhvr>
                                        <p:cTn id="8" dur="1000" fill="hold"/>
                                        <p:tgtEl>
                                          <p:spTgt spid="16398"/>
                                        </p:tgtEl>
                                        <p:attrNameLst>
                                          <p:attrName>ppt_x</p:attrName>
                                        </p:attrNameLst>
                                      </p:cBhvr>
                                      <p:tavLst>
                                        <p:tav tm="0">
                                          <p:val>
                                            <p:strVal val="#ppt_x"/>
                                          </p:val>
                                        </p:tav>
                                        <p:tav tm="100000">
                                          <p:val>
                                            <p:strVal val="#ppt_x"/>
                                          </p:val>
                                        </p:tav>
                                      </p:tavLst>
                                    </p:anim>
                                    <p:anim calcmode="lin" valueType="num">
                                      <p:cBhvr>
                                        <p:cTn id="9" dur="1000" fill="hold"/>
                                        <p:tgtEl>
                                          <p:spTgt spid="163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394"/>
                                        </p:tgtEl>
                                        <p:attrNameLst>
                                          <p:attrName>style.visibility</p:attrName>
                                        </p:attrNameLst>
                                      </p:cBhvr>
                                      <p:to>
                                        <p:strVal val="visible"/>
                                      </p:to>
                                    </p:set>
                                    <p:animEffect transition="in" filter="fade">
                                      <p:cBhvr>
                                        <p:cTn id="14" dur="1000"/>
                                        <p:tgtEl>
                                          <p:spTgt spid="16394"/>
                                        </p:tgtEl>
                                      </p:cBhvr>
                                    </p:animEffect>
                                    <p:anim calcmode="lin" valueType="num">
                                      <p:cBhvr>
                                        <p:cTn id="15" dur="1000" fill="hold"/>
                                        <p:tgtEl>
                                          <p:spTgt spid="16394"/>
                                        </p:tgtEl>
                                        <p:attrNameLst>
                                          <p:attrName>ppt_x</p:attrName>
                                        </p:attrNameLst>
                                      </p:cBhvr>
                                      <p:tavLst>
                                        <p:tav tm="0">
                                          <p:val>
                                            <p:strVal val="#ppt_x"/>
                                          </p:val>
                                        </p:tav>
                                        <p:tav tm="100000">
                                          <p:val>
                                            <p:strVal val="#ppt_x"/>
                                          </p:val>
                                        </p:tav>
                                      </p:tavLst>
                                    </p:anim>
                                    <p:anim calcmode="lin" valueType="num">
                                      <p:cBhvr>
                                        <p:cTn id="16" dur="1000" fill="hold"/>
                                        <p:tgtEl>
                                          <p:spTgt spid="1639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392"/>
                                        </p:tgtEl>
                                        <p:attrNameLst>
                                          <p:attrName>style.visibility</p:attrName>
                                        </p:attrNameLst>
                                      </p:cBhvr>
                                      <p:to>
                                        <p:strVal val="visible"/>
                                      </p:to>
                                    </p:set>
                                    <p:animEffect transition="in" filter="fade">
                                      <p:cBhvr>
                                        <p:cTn id="21"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8" grpId="0"/>
      <p:bldP spid="16394" grpId="0"/>
      <p:bldP spid="163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Roller%20Bea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634" y="0"/>
            <a:ext cx="667076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bi_d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849" y="0"/>
            <a:ext cx="4231459"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68217" y="3804660"/>
            <a:ext cx="12055566" cy="22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fontAlgn="base">
              <a:lnSpc>
                <a:spcPct val="150000"/>
              </a:lnSpc>
              <a:spcBef>
                <a:spcPct val="0"/>
              </a:spcBef>
              <a:spcAft>
                <a:spcPct val="0"/>
              </a:spcAft>
              <a:buClrTx/>
              <a:buSzTx/>
              <a:buNone/>
            </a:pPr>
            <a:r>
              <a:rPr lang="en-US" altLang="en-US" sz="2400" b="1" dirty="0">
                <a:solidFill>
                  <a:srgbClr val="00CC66"/>
                </a:solidFill>
                <a:latin typeface="Times New Roman" panose="02020603050405020304" pitchFamily="18" charset="0"/>
                <a:cs typeface="Arial" panose="020B0604020202020204" pitchFamily="34" charset="0"/>
              </a:rPr>
              <a:t>-  </a:t>
            </a:r>
            <a:r>
              <a:rPr lang="vi-VN" altLang="en-US" sz="2400" b="1" dirty="0">
                <a:solidFill>
                  <a:srgbClr val="00CC66"/>
                </a:solidFill>
                <a:latin typeface="Times New Roman" panose="02020603050405020304" pitchFamily="18" charset="0"/>
                <a:cs typeface="Arial" panose="020B0604020202020204" pitchFamily="34" charset="0"/>
              </a:rPr>
              <a:t>Ổ bi có tác dụng làm giảm ma sát do thay ma sát trượt bằng ma sát lăn của các viên</a:t>
            </a:r>
            <a:r>
              <a:rPr lang="en-US" altLang="en-US" sz="2400" b="1" dirty="0">
                <a:solidFill>
                  <a:srgbClr val="00CC66"/>
                </a:solidFill>
                <a:latin typeface="Times New Roman" panose="02020603050405020304" pitchFamily="18" charset="0"/>
                <a:cs typeface="Arial" panose="020B0604020202020204" pitchFamily="34" charset="0"/>
              </a:rPr>
              <a:t> </a:t>
            </a:r>
            <a:r>
              <a:rPr lang="vi-VN" altLang="en-US" sz="2400" b="1" dirty="0">
                <a:solidFill>
                  <a:srgbClr val="00CC66"/>
                </a:solidFill>
                <a:latin typeface="Times New Roman" panose="02020603050405020304" pitchFamily="18" charset="0"/>
                <a:cs typeface="Arial" panose="020B0604020202020204" pitchFamily="34" charset="0"/>
              </a:rPr>
              <a:t>bi.</a:t>
            </a:r>
          </a:p>
          <a:p>
            <a:pPr algn="just" fontAlgn="base">
              <a:lnSpc>
                <a:spcPct val="150000"/>
              </a:lnSpc>
              <a:spcBef>
                <a:spcPct val="0"/>
              </a:spcBef>
              <a:spcAft>
                <a:spcPct val="0"/>
              </a:spcAft>
              <a:buClrTx/>
              <a:buSzTx/>
              <a:buNone/>
            </a:pPr>
            <a:r>
              <a:rPr lang="en-US" altLang="en-US" sz="2400" b="1" dirty="0">
                <a:solidFill>
                  <a:srgbClr val="00CC66"/>
                </a:solidFill>
                <a:latin typeface="Times New Roman" panose="02020603050405020304" pitchFamily="18" charset="0"/>
                <a:cs typeface="Arial" panose="020B0604020202020204" pitchFamily="34" charset="0"/>
              </a:rPr>
              <a:t>- </a:t>
            </a:r>
            <a:r>
              <a:rPr lang="vi-VN" altLang="en-US" sz="2400" b="1" dirty="0">
                <a:solidFill>
                  <a:srgbClr val="00CC66"/>
                </a:solidFill>
                <a:latin typeface="Times New Roman" panose="02020603050405020304" pitchFamily="18" charset="0"/>
                <a:cs typeface="Arial" panose="020B0604020202020204" pitchFamily="34" charset="0"/>
              </a:rPr>
              <a:t>Nhờ sử dụng ổ bi đã giảm lực cản lên các vật chuyển động làm cho máy móc hoạt động dể dàng, hiệu quả cao góp phần thúc đẩy sự phát triển của các ngành như động lực học,</a:t>
            </a:r>
            <a:r>
              <a:rPr lang="en-US" altLang="en-US" sz="2400" b="1" dirty="0">
                <a:solidFill>
                  <a:srgbClr val="00CC66"/>
                </a:solidFill>
                <a:latin typeface="Times New Roman" panose="02020603050405020304" pitchFamily="18" charset="0"/>
                <a:cs typeface="Arial" panose="020B0604020202020204" pitchFamily="34" charset="0"/>
              </a:rPr>
              <a:t> </a:t>
            </a:r>
            <a:r>
              <a:rPr lang="vi-VN" altLang="en-US" sz="2400" b="1" dirty="0">
                <a:solidFill>
                  <a:srgbClr val="00CC66"/>
                </a:solidFill>
                <a:latin typeface="Times New Roman" panose="02020603050405020304" pitchFamily="18" charset="0"/>
                <a:cs typeface="Arial" panose="020B0604020202020204" pitchFamily="34" charset="0"/>
              </a:rPr>
              <a:t>cơ khí,</a:t>
            </a:r>
            <a:r>
              <a:rPr lang="en-US" altLang="en-US" sz="2400" b="1" dirty="0">
                <a:solidFill>
                  <a:srgbClr val="00CC66"/>
                </a:solidFill>
                <a:latin typeface="Times New Roman" panose="02020603050405020304" pitchFamily="18" charset="0"/>
                <a:cs typeface="Arial" panose="020B0604020202020204" pitchFamily="34" charset="0"/>
              </a:rPr>
              <a:t> </a:t>
            </a:r>
            <a:r>
              <a:rPr lang="vi-VN" altLang="en-US" sz="2400" b="1" dirty="0">
                <a:solidFill>
                  <a:srgbClr val="00CC66"/>
                </a:solidFill>
                <a:latin typeface="Times New Roman" panose="02020603050405020304" pitchFamily="18" charset="0"/>
                <a:cs typeface="Arial" panose="020B0604020202020204" pitchFamily="34" charset="0"/>
              </a:rPr>
              <a:t>chế tạo máy…</a:t>
            </a:r>
          </a:p>
        </p:txBody>
      </p:sp>
    </p:spTree>
    <p:extLst>
      <p:ext uri="{BB962C8B-B14F-4D97-AF65-F5344CB8AC3E}">
        <p14:creationId xmlns:p14="http://schemas.microsoft.com/office/powerpoint/2010/main" val="680557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500"/>
                                        <p:tgtEl>
                                          <p:spTgt spid="30724"/>
                                        </p:tgtEl>
                                      </p:cBhvr>
                                    </p:animEffect>
                                    <p:anim calcmode="lin" valueType="num">
                                      <p:cBhvr>
                                        <p:cTn id="8" dur="500" fill="hold"/>
                                        <p:tgtEl>
                                          <p:spTgt spid="30724"/>
                                        </p:tgtEl>
                                        <p:attrNameLst>
                                          <p:attrName>style.rotation</p:attrName>
                                        </p:attrNameLst>
                                      </p:cBhvr>
                                      <p:tavLst>
                                        <p:tav tm="0">
                                          <p:val>
                                            <p:fltVal val="720"/>
                                          </p:val>
                                        </p:tav>
                                        <p:tav tm="100000">
                                          <p:val>
                                            <p:fltVal val="0"/>
                                          </p:val>
                                        </p:tav>
                                      </p:tavLst>
                                    </p:anim>
                                    <p:anim calcmode="lin" valueType="num">
                                      <p:cBhvr>
                                        <p:cTn id="9" dur="500" fill="hold"/>
                                        <p:tgtEl>
                                          <p:spTgt spid="30724"/>
                                        </p:tgtEl>
                                        <p:attrNameLst>
                                          <p:attrName>ppt_h</p:attrName>
                                        </p:attrNameLst>
                                      </p:cBhvr>
                                      <p:tavLst>
                                        <p:tav tm="0">
                                          <p:val>
                                            <p:fltVal val="0"/>
                                          </p:val>
                                        </p:tav>
                                        <p:tav tm="100000">
                                          <p:val>
                                            <p:strVal val="#ppt_h"/>
                                          </p:val>
                                        </p:tav>
                                      </p:tavLst>
                                    </p:anim>
                                    <p:anim calcmode="lin" valueType="num">
                                      <p:cBhvr>
                                        <p:cTn id="10" dur="500" fill="hold"/>
                                        <p:tgtEl>
                                          <p:spTgt spid="30724"/>
                                        </p:tgtEl>
                                        <p:attrNameLst>
                                          <p:attrName>ppt_w</p:attrName>
                                        </p:attrNameLst>
                                      </p:cBhvr>
                                      <p:tavLst>
                                        <p:tav tm="0">
                                          <p:val>
                                            <p:fltVal val="0"/>
                                          </p:val>
                                        </p:tav>
                                        <p:tav tm="100000">
                                          <p:val>
                                            <p:strVal val="#ppt_w"/>
                                          </p:val>
                                        </p:tav>
                                      </p:tavLst>
                                    </p:anim>
                                  </p:childTnLst>
                                </p:cTn>
                              </p:par>
                              <p:par>
                                <p:cTn id="11" presetID="22" presetClass="entr" presetSubtype="4" fill="hold" nodeType="withEffect">
                                  <p:stCondLst>
                                    <p:cond delay="0"/>
                                  </p:stCondLst>
                                  <p:childTnLst>
                                    <p:set>
                                      <p:cBhvr>
                                        <p:cTn id="12" dur="1" fill="hold">
                                          <p:stCondLst>
                                            <p:cond delay="0"/>
                                          </p:stCondLst>
                                        </p:cTn>
                                        <p:tgtEl>
                                          <p:spTgt spid="28677"/>
                                        </p:tgtEl>
                                        <p:attrNameLst>
                                          <p:attrName>style.visibility</p:attrName>
                                        </p:attrNameLst>
                                      </p:cBhvr>
                                      <p:to>
                                        <p:strVal val="visible"/>
                                      </p:to>
                                    </p:set>
                                    <p:animEffect transition="in" filter="wipe(down)">
                                      <p:cBhvr>
                                        <p:cTn id="13"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A9B802-21BF-400F-9F06-88EA36B08DAB}"/>
              </a:ext>
            </a:extLst>
          </p:cNvPr>
          <p:cNvPicPr>
            <a:picLocks noChangeAspect="1"/>
          </p:cNvPicPr>
          <p:nvPr/>
        </p:nvPicPr>
        <p:blipFill>
          <a:blip r:embed="rId2"/>
          <a:stretch>
            <a:fillRect/>
          </a:stretch>
        </p:blipFill>
        <p:spPr>
          <a:xfrm flipH="1">
            <a:off x="0" y="0"/>
            <a:ext cx="12192000" cy="6858000"/>
          </a:xfrm>
          <a:prstGeom prst="rect">
            <a:avLst/>
          </a:prstGeom>
        </p:spPr>
      </p:pic>
      <p:sp>
        <p:nvSpPr>
          <p:cNvPr id="3" name="TextBox 4">
            <a:extLst>
              <a:ext uri="{FF2B5EF4-FFF2-40B4-BE49-F238E27FC236}">
                <a16:creationId xmlns:a16="http://schemas.microsoft.com/office/drawing/2014/main" id="{762912D5-C1E2-4AD9-8F68-27F1C0546DF6}"/>
              </a:ext>
            </a:extLst>
          </p:cNvPr>
          <p:cNvSpPr txBox="1"/>
          <p:nvPr/>
        </p:nvSpPr>
        <p:spPr>
          <a:xfrm>
            <a:off x="664826" y="782974"/>
            <a:ext cx="49421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8F8F8"/>
                </a:solidFill>
              </a:rPr>
              <a:t>CỦNG CỐ</a:t>
            </a:r>
          </a:p>
        </p:txBody>
      </p:sp>
      <p:pic>
        <p:nvPicPr>
          <p:cNvPr id="4" name="Picture 3">
            <a:extLst>
              <a:ext uri="{FF2B5EF4-FFF2-40B4-BE49-F238E27FC236}">
                <a16:creationId xmlns:a16="http://schemas.microsoft.com/office/drawing/2014/main" id="{F1D4A978-6735-4D59-B706-BF3174BEDA96}"/>
              </a:ext>
            </a:extLst>
          </p:cNvPr>
          <p:cNvPicPr>
            <a:picLocks noChangeAspect="1"/>
          </p:cNvPicPr>
          <p:nvPr/>
        </p:nvPicPr>
        <p:blipFill rotWithShape="1">
          <a:blip r:embed="rId3">
            <a:clrChange>
              <a:clrFrom>
                <a:srgbClr val="FFFFFF"/>
              </a:clrFrom>
              <a:clrTo>
                <a:srgbClr val="FFFFFF">
                  <a:alpha val="0"/>
                </a:srgbClr>
              </a:clrTo>
            </a:clrChange>
          </a:blip>
          <a:srcRect t="8728" b="66377"/>
          <a:stretch/>
        </p:blipFill>
        <p:spPr>
          <a:xfrm>
            <a:off x="0" y="323273"/>
            <a:ext cx="10396654" cy="1707234"/>
          </a:xfrm>
          <a:prstGeom prst="rect">
            <a:avLst/>
          </a:prstGeom>
        </p:spPr>
      </p:pic>
      <p:sp>
        <p:nvSpPr>
          <p:cNvPr id="5" name="TextBox 4">
            <a:extLst>
              <a:ext uri="{FF2B5EF4-FFF2-40B4-BE49-F238E27FC236}">
                <a16:creationId xmlns:a16="http://schemas.microsoft.com/office/drawing/2014/main" id="{16E50696-95FB-4D17-802D-404ECB366646}"/>
              </a:ext>
            </a:extLst>
          </p:cNvPr>
          <p:cNvSpPr txBox="1"/>
          <p:nvPr/>
        </p:nvSpPr>
        <p:spPr>
          <a:xfrm>
            <a:off x="437409" y="521364"/>
            <a:ext cx="49421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8F8F8"/>
                </a:solidFill>
              </a:rPr>
              <a:t>KIỂM TRA BÀI CŨ</a:t>
            </a:r>
          </a:p>
        </p:txBody>
      </p:sp>
      <p:sp>
        <p:nvSpPr>
          <p:cNvPr id="6" name="TextBox 5">
            <a:extLst>
              <a:ext uri="{FF2B5EF4-FFF2-40B4-BE49-F238E27FC236}">
                <a16:creationId xmlns:a16="http://schemas.microsoft.com/office/drawing/2014/main" id="{98E23363-39E4-429D-AF55-C7B45BAA55C5}"/>
              </a:ext>
            </a:extLst>
          </p:cNvPr>
          <p:cNvSpPr txBox="1"/>
          <p:nvPr/>
        </p:nvSpPr>
        <p:spPr>
          <a:xfrm>
            <a:off x="1261171" y="983796"/>
            <a:ext cx="10647781" cy="4411785"/>
          </a:xfrm>
          <a:prstGeom prst="rect">
            <a:avLst/>
          </a:prstGeom>
          <a:noFill/>
        </p:spPr>
        <p:txBody>
          <a:bodyPr wrap="square" rtlCol="0">
            <a:spAutoFit/>
          </a:bodyPr>
          <a:lstStyle/>
          <a:p>
            <a:pPr>
              <a:lnSpc>
                <a:spcPct val="200000"/>
              </a:lnSpc>
            </a:pPr>
            <a:r>
              <a:rPr lang="en-US" sz="2400" b="1" dirty="0">
                <a:solidFill>
                  <a:srgbClr val="C00000"/>
                </a:solidFill>
              </a:rPr>
              <a:t>2. </a:t>
            </a:r>
            <a:r>
              <a:rPr lang="en-US" sz="2400" b="1" dirty="0" err="1">
                <a:solidFill>
                  <a:srgbClr val="C00000"/>
                </a:solidFill>
              </a:rPr>
              <a:t>Hiện</a:t>
            </a:r>
            <a:r>
              <a:rPr lang="en-US" sz="2400" b="1" dirty="0">
                <a:solidFill>
                  <a:srgbClr val="C00000"/>
                </a:solidFill>
              </a:rPr>
              <a:t> </a:t>
            </a:r>
            <a:r>
              <a:rPr lang="en-US" sz="2400" b="1" dirty="0" err="1">
                <a:solidFill>
                  <a:srgbClr val="C00000"/>
                </a:solidFill>
              </a:rPr>
              <a:t>tượng</a:t>
            </a:r>
            <a:r>
              <a:rPr lang="en-US" sz="2400" b="1" dirty="0">
                <a:solidFill>
                  <a:srgbClr val="C00000"/>
                </a:solidFill>
              </a:rPr>
              <a:t> nào </a:t>
            </a:r>
            <a:r>
              <a:rPr lang="en-US" sz="2400" b="1" dirty="0" err="1">
                <a:solidFill>
                  <a:srgbClr val="C00000"/>
                </a:solidFill>
              </a:rPr>
              <a:t>sau</a:t>
            </a:r>
            <a:r>
              <a:rPr lang="en-US" sz="2400" b="1" dirty="0">
                <a:solidFill>
                  <a:srgbClr val="C00000"/>
                </a:solidFill>
              </a:rPr>
              <a:t> </a:t>
            </a:r>
            <a:r>
              <a:rPr lang="en-US" sz="2400" b="1" dirty="0" err="1">
                <a:solidFill>
                  <a:srgbClr val="C00000"/>
                </a:solidFill>
              </a:rPr>
              <a:t>đây</a:t>
            </a:r>
            <a:r>
              <a:rPr lang="en-US" sz="2400" b="1" dirty="0">
                <a:solidFill>
                  <a:srgbClr val="C00000"/>
                </a:solidFill>
              </a:rPr>
              <a:t> là </a:t>
            </a:r>
            <a:r>
              <a:rPr lang="en-US" sz="2400" b="1" dirty="0" err="1">
                <a:solidFill>
                  <a:srgbClr val="C00000"/>
                </a:solidFill>
              </a:rPr>
              <a:t>kết</a:t>
            </a:r>
            <a:r>
              <a:rPr lang="en-US" sz="2400" b="1" dirty="0">
                <a:solidFill>
                  <a:srgbClr val="C00000"/>
                </a:solidFill>
              </a:rPr>
              <a:t> </a:t>
            </a:r>
            <a:r>
              <a:rPr lang="en-US" sz="2400" b="1" dirty="0" err="1">
                <a:solidFill>
                  <a:srgbClr val="C00000"/>
                </a:solidFill>
              </a:rPr>
              <a:t>quả</a:t>
            </a:r>
            <a:r>
              <a:rPr lang="en-US" sz="2400" b="1" dirty="0">
                <a:solidFill>
                  <a:srgbClr val="C00000"/>
                </a:solidFill>
              </a:rPr>
              <a:t> tác dụng của lực </a:t>
            </a:r>
            <a:r>
              <a:rPr lang="en-US" sz="2400" b="1" dirty="0" err="1">
                <a:solidFill>
                  <a:srgbClr val="C00000"/>
                </a:solidFill>
              </a:rPr>
              <a:t>hút</a:t>
            </a:r>
            <a:r>
              <a:rPr lang="en-US" sz="2400" b="1" dirty="0">
                <a:solidFill>
                  <a:srgbClr val="C00000"/>
                </a:solidFill>
              </a:rPr>
              <a:t> Trái </a:t>
            </a:r>
            <a:r>
              <a:rPr lang="en-US" sz="2400" b="1" dirty="0" err="1">
                <a:solidFill>
                  <a:srgbClr val="C00000"/>
                </a:solidFill>
              </a:rPr>
              <a:t>đất</a:t>
            </a:r>
            <a:r>
              <a:rPr lang="en-US" sz="2400" b="1" dirty="0">
                <a:solidFill>
                  <a:srgbClr val="C00000"/>
                </a:solidFill>
              </a:rPr>
              <a:t>?</a:t>
            </a:r>
          </a:p>
          <a:p>
            <a:pPr marL="457200" indent="-457200">
              <a:lnSpc>
                <a:spcPct val="200000"/>
              </a:lnSpc>
              <a:buAutoNum type="alphaUcPeriod"/>
            </a:pPr>
            <a:r>
              <a:rPr lang="en-US" sz="2400" b="1" dirty="0">
                <a:solidFill>
                  <a:schemeClr val="accent1"/>
                </a:solidFill>
              </a:rPr>
              <a:t>Hai </a:t>
            </a:r>
            <a:r>
              <a:rPr lang="en-US" sz="2400" b="1" dirty="0" err="1">
                <a:solidFill>
                  <a:schemeClr val="accent1"/>
                </a:solidFill>
              </a:rPr>
              <a:t>nam</a:t>
            </a:r>
            <a:r>
              <a:rPr lang="en-US" sz="2400" b="1" dirty="0">
                <a:solidFill>
                  <a:schemeClr val="accent1"/>
                </a:solidFill>
              </a:rPr>
              <a:t> </a:t>
            </a:r>
            <a:r>
              <a:rPr lang="en-US" sz="2400" b="1" dirty="0" err="1">
                <a:solidFill>
                  <a:schemeClr val="accent1"/>
                </a:solidFill>
              </a:rPr>
              <a:t>châm</a:t>
            </a:r>
            <a:r>
              <a:rPr lang="en-US" sz="2400" b="1" dirty="0">
                <a:solidFill>
                  <a:schemeClr val="accent1"/>
                </a:solidFill>
              </a:rPr>
              <a:t> </a:t>
            </a:r>
            <a:r>
              <a:rPr lang="en-US" sz="2400" b="1" dirty="0" err="1">
                <a:solidFill>
                  <a:schemeClr val="accent1"/>
                </a:solidFill>
              </a:rPr>
              <a:t>hút</a:t>
            </a:r>
            <a:r>
              <a:rPr lang="en-US" sz="2400" b="1" dirty="0">
                <a:solidFill>
                  <a:schemeClr val="accent1"/>
                </a:solidFill>
              </a:rPr>
              <a:t> </a:t>
            </a:r>
            <a:r>
              <a:rPr lang="en-US" sz="2400" b="1" dirty="0" err="1">
                <a:solidFill>
                  <a:schemeClr val="accent1"/>
                </a:solidFill>
              </a:rPr>
              <a:t>nhau</a:t>
            </a:r>
            <a:endParaRPr lang="en-US" sz="2400" b="1" dirty="0">
              <a:solidFill>
                <a:schemeClr val="accent1"/>
              </a:solidFill>
            </a:endParaRPr>
          </a:p>
          <a:p>
            <a:pPr marL="457200" indent="-457200">
              <a:lnSpc>
                <a:spcPct val="200000"/>
              </a:lnSpc>
              <a:buAutoNum type="alphaUcPeriod"/>
            </a:pPr>
            <a:r>
              <a:rPr lang="en-US" sz="2400" b="1" dirty="0" err="1">
                <a:solidFill>
                  <a:schemeClr val="accent1"/>
                </a:solidFill>
              </a:rPr>
              <a:t>Đẩy</a:t>
            </a:r>
            <a:r>
              <a:rPr lang="en-US" sz="2400" b="1" dirty="0">
                <a:solidFill>
                  <a:schemeClr val="accent1"/>
                </a:solidFill>
              </a:rPr>
              <a:t> </a:t>
            </a:r>
            <a:r>
              <a:rPr lang="en-US" sz="2400" b="1" dirty="0" err="1">
                <a:solidFill>
                  <a:schemeClr val="accent1"/>
                </a:solidFill>
              </a:rPr>
              <a:t>chiếc</a:t>
            </a:r>
            <a:r>
              <a:rPr lang="en-US" sz="2400" b="1" dirty="0">
                <a:solidFill>
                  <a:schemeClr val="accent1"/>
                </a:solidFill>
              </a:rPr>
              <a:t> </a:t>
            </a:r>
            <a:r>
              <a:rPr lang="en-US" sz="2400" b="1" dirty="0" err="1">
                <a:solidFill>
                  <a:schemeClr val="accent1"/>
                </a:solidFill>
              </a:rPr>
              <a:t>tủ</a:t>
            </a:r>
            <a:r>
              <a:rPr lang="en-US" sz="2400" b="1" dirty="0">
                <a:solidFill>
                  <a:schemeClr val="accent1"/>
                </a:solidFill>
              </a:rPr>
              <a:t> </a:t>
            </a:r>
            <a:r>
              <a:rPr lang="en-US" sz="2400" b="1" dirty="0" err="1">
                <a:solidFill>
                  <a:schemeClr val="accent1"/>
                </a:solidFill>
              </a:rPr>
              <a:t>gỗ</a:t>
            </a:r>
            <a:r>
              <a:rPr lang="en-US" sz="2400" b="1" dirty="0">
                <a:solidFill>
                  <a:schemeClr val="accent1"/>
                </a:solidFill>
              </a:rPr>
              <a:t> chuyển động </a:t>
            </a:r>
            <a:r>
              <a:rPr lang="en-US" sz="2400" b="1" dirty="0" err="1">
                <a:solidFill>
                  <a:schemeClr val="accent1"/>
                </a:solidFill>
              </a:rPr>
              <a:t>trên</a:t>
            </a:r>
            <a:r>
              <a:rPr lang="en-US" sz="2400" b="1" dirty="0">
                <a:solidFill>
                  <a:schemeClr val="accent1"/>
                </a:solidFill>
              </a:rPr>
              <a:t> </a:t>
            </a:r>
            <a:r>
              <a:rPr lang="en-US" sz="2400" b="1" dirty="0" err="1">
                <a:solidFill>
                  <a:schemeClr val="accent1"/>
                </a:solidFill>
              </a:rPr>
              <a:t>sàn</a:t>
            </a:r>
            <a:r>
              <a:rPr lang="en-US" sz="2400" b="1" dirty="0">
                <a:solidFill>
                  <a:schemeClr val="accent1"/>
                </a:solidFill>
              </a:rPr>
              <a:t> </a:t>
            </a:r>
            <a:r>
              <a:rPr lang="en-US" sz="2400" b="1" dirty="0" err="1">
                <a:solidFill>
                  <a:schemeClr val="accent1"/>
                </a:solidFill>
              </a:rPr>
              <a:t>nhà</a:t>
            </a:r>
            <a:endParaRPr lang="en-US" sz="2400" b="1" dirty="0">
              <a:solidFill>
                <a:schemeClr val="accent1"/>
              </a:solidFill>
            </a:endParaRPr>
          </a:p>
          <a:p>
            <a:pPr marL="457200" indent="-457200">
              <a:lnSpc>
                <a:spcPct val="200000"/>
              </a:lnSpc>
              <a:buAutoNum type="alphaUcPeriod"/>
            </a:pPr>
            <a:r>
              <a:rPr lang="en-US" sz="2400" b="1" dirty="0" err="1">
                <a:solidFill>
                  <a:schemeClr val="accent1"/>
                </a:solidFill>
              </a:rPr>
              <a:t>Quả</a:t>
            </a:r>
            <a:r>
              <a:rPr lang="en-US" sz="2400" b="1" dirty="0">
                <a:solidFill>
                  <a:schemeClr val="accent1"/>
                </a:solidFill>
              </a:rPr>
              <a:t> </a:t>
            </a:r>
            <a:r>
              <a:rPr lang="en-US" sz="2400" b="1" dirty="0" err="1">
                <a:solidFill>
                  <a:schemeClr val="accent1"/>
                </a:solidFill>
              </a:rPr>
              <a:t>bưởi</a:t>
            </a:r>
            <a:r>
              <a:rPr lang="en-US" sz="2400" b="1" dirty="0">
                <a:solidFill>
                  <a:schemeClr val="accent1"/>
                </a:solidFill>
              </a:rPr>
              <a:t> </a:t>
            </a:r>
            <a:r>
              <a:rPr lang="en-US" sz="2400" b="1" dirty="0" err="1">
                <a:solidFill>
                  <a:schemeClr val="accent1"/>
                </a:solidFill>
              </a:rPr>
              <a:t>rụng</a:t>
            </a:r>
            <a:r>
              <a:rPr lang="en-US" sz="2400" b="1" dirty="0">
                <a:solidFill>
                  <a:schemeClr val="accent1"/>
                </a:solidFill>
              </a:rPr>
              <a:t> </a:t>
            </a:r>
            <a:r>
              <a:rPr lang="en-US" sz="2400" b="1" dirty="0" err="1">
                <a:solidFill>
                  <a:schemeClr val="accent1"/>
                </a:solidFill>
              </a:rPr>
              <a:t>trên</a:t>
            </a:r>
            <a:r>
              <a:rPr lang="en-US" sz="2400" b="1" dirty="0">
                <a:solidFill>
                  <a:schemeClr val="accent1"/>
                </a:solidFill>
              </a:rPr>
              <a:t> </a:t>
            </a:r>
            <a:r>
              <a:rPr lang="en-US" sz="2400" b="1" dirty="0" err="1">
                <a:solidFill>
                  <a:schemeClr val="accent1"/>
                </a:solidFill>
              </a:rPr>
              <a:t>cây</a:t>
            </a:r>
            <a:r>
              <a:rPr lang="en-US" sz="2400" b="1" dirty="0">
                <a:solidFill>
                  <a:schemeClr val="accent1"/>
                </a:solidFill>
              </a:rPr>
              <a:t> </a:t>
            </a:r>
            <a:r>
              <a:rPr lang="en-US" sz="2400" b="1" dirty="0" err="1">
                <a:solidFill>
                  <a:schemeClr val="accent1"/>
                </a:solidFill>
              </a:rPr>
              <a:t>xuống</a:t>
            </a:r>
            <a:endParaRPr lang="en-US" sz="2400" b="1" dirty="0">
              <a:solidFill>
                <a:schemeClr val="accent1"/>
              </a:solidFill>
            </a:endParaRPr>
          </a:p>
          <a:p>
            <a:pPr marL="457200" indent="-457200">
              <a:lnSpc>
                <a:spcPct val="200000"/>
              </a:lnSpc>
              <a:buAutoNum type="alphaUcPeriod"/>
            </a:pPr>
            <a:r>
              <a:rPr lang="en-US" sz="2400" b="1" dirty="0" err="1">
                <a:solidFill>
                  <a:schemeClr val="accent1"/>
                </a:solidFill>
              </a:rPr>
              <a:t>Căng</a:t>
            </a:r>
            <a:r>
              <a:rPr lang="en-US" sz="2400" b="1" dirty="0">
                <a:solidFill>
                  <a:schemeClr val="accent1"/>
                </a:solidFill>
              </a:rPr>
              <a:t> </a:t>
            </a:r>
            <a:r>
              <a:rPr lang="en-US" sz="2400" b="1" dirty="0" err="1">
                <a:solidFill>
                  <a:schemeClr val="accent1"/>
                </a:solidFill>
              </a:rPr>
              <a:t>buồm</a:t>
            </a:r>
            <a:r>
              <a:rPr lang="en-US" sz="2400" b="1" dirty="0">
                <a:solidFill>
                  <a:schemeClr val="accent1"/>
                </a:solidFill>
              </a:rPr>
              <a:t> để </a:t>
            </a:r>
            <a:r>
              <a:rPr lang="en-US" sz="2400" b="1" dirty="0" err="1">
                <a:solidFill>
                  <a:schemeClr val="accent1"/>
                </a:solidFill>
              </a:rPr>
              <a:t>thuyền</a:t>
            </a:r>
            <a:r>
              <a:rPr lang="en-US" sz="2400" b="1" dirty="0">
                <a:solidFill>
                  <a:schemeClr val="accent1"/>
                </a:solidFill>
              </a:rPr>
              <a:t> có </a:t>
            </a:r>
            <a:r>
              <a:rPr lang="en-US" sz="2400" b="1" dirty="0" err="1">
                <a:solidFill>
                  <a:schemeClr val="accent1"/>
                </a:solidFill>
              </a:rPr>
              <a:t>thể</a:t>
            </a:r>
            <a:r>
              <a:rPr lang="en-US" sz="2400" b="1" dirty="0">
                <a:solidFill>
                  <a:schemeClr val="accent1"/>
                </a:solidFill>
              </a:rPr>
              <a:t> </a:t>
            </a:r>
            <a:r>
              <a:rPr lang="en-US" sz="2400" b="1" dirty="0" err="1">
                <a:solidFill>
                  <a:schemeClr val="accent1"/>
                </a:solidFill>
              </a:rPr>
              <a:t>chạy</a:t>
            </a:r>
            <a:r>
              <a:rPr lang="en-US" sz="2400" b="1" dirty="0">
                <a:solidFill>
                  <a:schemeClr val="accent1"/>
                </a:solidFill>
              </a:rPr>
              <a:t> </a:t>
            </a:r>
            <a:r>
              <a:rPr lang="en-US" sz="2400" b="1" dirty="0" err="1">
                <a:solidFill>
                  <a:schemeClr val="accent1"/>
                </a:solidFill>
              </a:rPr>
              <a:t>trên</a:t>
            </a:r>
            <a:r>
              <a:rPr lang="en-US" sz="2400" b="1" dirty="0">
                <a:solidFill>
                  <a:schemeClr val="accent1"/>
                </a:solidFill>
              </a:rPr>
              <a:t> mặt </a:t>
            </a:r>
            <a:r>
              <a:rPr lang="en-US" sz="2400" b="1" dirty="0" err="1">
                <a:solidFill>
                  <a:schemeClr val="accent1"/>
                </a:solidFill>
              </a:rPr>
              <a:t>nước</a:t>
            </a:r>
            <a:endParaRPr lang="en-US" sz="2400" b="1" dirty="0">
              <a:solidFill>
                <a:schemeClr val="accent1"/>
              </a:solidFill>
            </a:endParaRPr>
          </a:p>
          <a:p>
            <a:pPr>
              <a:lnSpc>
                <a:spcPct val="200000"/>
              </a:lnSpc>
            </a:pPr>
            <a:r>
              <a:rPr lang="en-US" sz="2400" b="1" dirty="0">
                <a:solidFill>
                  <a:srgbClr val="C00000"/>
                </a:solidFill>
              </a:rPr>
              <a:t>3. Một </a:t>
            </a:r>
            <a:r>
              <a:rPr lang="en-US" sz="2400" b="1" dirty="0" err="1">
                <a:solidFill>
                  <a:srgbClr val="C00000"/>
                </a:solidFill>
              </a:rPr>
              <a:t>vận</a:t>
            </a:r>
            <a:r>
              <a:rPr lang="en-US" sz="2400" b="1" dirty="0">
                <a:solidFill>
                  <a:srgbClr val="C00000"/>
                </a:solidFill>
              </a:rPr>
              <a:t> động </a:t>
            </a:r>
            <a:r>
              <a:rPr lang="en-US" sz="2400" b="1" dirty="0" err="1">
                <a:solidFill>
                  <a:srgbClr val="C00000"/>
                </a:solidFill>
              </a:rPr>
              <a:t>viên</a:t>
            </a:r>
            <a:r>
              <a:rPr lang="en-US" sz="2400" b="1" dirty="0">
                <a:solidFill>
                  <a:srgbClr val="C00000"/>
                </a:solidFill>
              </a:rPr>
              <a:t> </a:t>
            </a:r>
            <a:r>
              <a:rPr lang="en-US" sz="2400" b="1" dirty="0" err="1">
                <a:solidFill>
                  <a:srgbClr val="C00000"/>
                </a:solidFill>
              </a:rPr>
              <a:t>điền</a:t>
            </a:r>
            <a:r>
              <a:rPr lang="en-US" sz="2400" b="1" dirty="0">
                <a:solidFill>
                  <a:srgbClr val="C00000"/>
                </a:solidFill>
              </a:rPr>
              <a:t> </a:t>
            </a:r>
            <a:r>
              <a:rPr lang="en-US" sz="2400" b="1" dirty="0" err="1">
                <a:solidFill>
                  <a:srgbClr val="C00000"/>
                </a:solidFill>
              </a:rPr>
              <a:t>kinh</a:t>
            </a:r>
            <a:r>
              <a:rPr lang="en-US" sz="2400" b="1" dirty="0">
                <a:solidFill>
                  <a:srgbClr val="C00000"/>
                </a:solidFill>
              </a:rPr>
              <a:t> có </a:t>
            </a:r>
            <a:r>
              <a:rPr lang="en-US" sz="2400" b="1" dirty="0" err="1">
                <a:solidFill>
                  <a:srgbClr val="C00000"/>
                </a:solidFill>
              </a:rPr>
              <a:t>cân</a:t>
            </a:r>
            <a:r>
              <a:rPr lang="en-US" sz="2400" b="1" dirty="0">
                <a:solidFill>
                  <a:srgbClr val="C00000"/>
                </a:solidFill>
              </a:rPr>
              <a:t> </a:t>
            </a:r>
            <a:r>
              <a:rPr lang="en-US" sz="2400" b="1" dirty="0" err="1">
                <a:solidFill>
                  <a:srgbClr val="C00000"/>
                </a:solidFill>
              </a:rPr>
              <a:t>nặng</a:t>
            </a:r>
            <a:r>
              <a:rPr lang="en-US" sz="2400" b="1" dirty="0">
                <a:solidFill>
                  <a:srgbClr val="C00000"/>
                </a:solidFill>
              </a:rPr>
              <a:t> 74kg. </a:t>
            </a:r>
            <a:r>
              <a:rPr lang="en-US" sz="2400" b="1" dirty="0" err="1">
                <a:solidFill>
                  <a:srgbClr val="C00000"/>
                </a:solidFill>
              </a:rPr>
              <a:t>Trọng</a:t>
            </a:r>
            <a:r>
              <a:rPr lang="en-US" sz="2400" b="1" dirty="0">
                <a:solidFill>
                  <a:srgbClr val="C00000"/>
                </a:solidFill>
              </a:rPr>
              <a:t> lượng của </a:t>
            </a:r>
            <a:r>
              <a:rPr lang="en-US" sz="2400" b="1" dirty="0" err="1">
                <a:solidFill>
                  <a:srgbClr val="C00000"/>
                </a:solidFill>
              </a:rPr>
              <a:t>người</a:t>
            </a:r>
            <a:r>
              <a:rPr lang="en-US" sz="2400" b="1" dirty="0">
                <a:solidFill>
                  <a:srgbClr val="C00000"/>
                </a:solidFill>
              </a:rPr>
              <a:t> </a:t>
            </a:r>
            <a:r>
              <a:rPr lang="en-US" sz="2400" b="1" dirty="0" err="1">
                <a:solidFill>
                  <a:srgbClr val="C00000"/>
                </a:solidFill>
              </a:rPr>
              <a:t>đó</a:t>
            </a:r>
            <a:r>
              <a:rPr lang="en-US" sz="2400" b="1" dirty="0">
                <a:solidFill>
                  <a:srgbClr val="C00000"/>
                </a:solidFill>
              </a:rPr>
              <a:t> là:</a:t>
            </a:r>
          </a:p>
        </p:txBody>
      </p:sp>
      <p:sp>
        <p:nvSpPr>
          <p:cNvPr id="8" name="TextBox 7">
            <a:extLst>
              <a:ext uri="{FF2B5EF4-FFF2-40B4-BE49-F238E27FC236}">
                <a16:creationId xmlns:a16="http://schemas.microsoft.com/office/drawing/2014/main" id="{D5E5409A-8449-48ED-92FA-2A36B84C8542}"/>
              </a:ext>
            </a:extLst>
          </p:cNvPr>
          <p:cNvSpPr txBox="1"/>
          <p:nvPr/>
        </p:nvSpPr>
        <p:spPr>
          <a:xfrm>
            <a:off x="1261171" y="5494155"/>
            <a:ext cx="1429916" cy="718466"/>
          </a:xfrm>
          <a:prstGeom prst="rect">
            <a:avLst/>
          </a:prstGeom>
          <a:noFill/>
        </p:spPr>
        <p:txBody>
          <a:bodyPr wrap="square">
            <a:spAutoFit/>
          </a:bodyPr>
          <a:lstStyle/>
          <a:p>
            <a:pPr>
              <a:lnSpc>
                <a:spcPct val="200000"/>
              </a:lnSpc>
            </a:pPr>
            <a:r>
              <a:rPr lang="en-US" sz="2400" b="1" dirty="0">
                <a:solidFill>
                  <a:schemeClr val="accent1"/>
                </a:solidFill>
              </a:rPr>
              <a:t>A. 7,4N</a:t>
            </a:r>
          </a:p>
        </p:txBody>
      </p:sp>
      <p:sp>
        <p:nvSpPr>
          <p:cNvPr id="9" name="TextBox 8">
            <a:extLst>
              <a:ext uri="{FF2B5EF4-FFF2-40B4-BE49-F238E27FC236}">
                <a16:creationId xmlns:a16="http://schemas.microsoft.com/office/drawing/2014/main" id="{8BF4271A-1FFA-4CEE-90B4-07EFA6DA054E}"/>
              </a:ext>
            </a:extLst>
          </p:cNvPr>
          <p:cNvSpPr txBox="1"/>
          <p:nvPr/>
        </p:nvSpPr>
        <p:spPr>
          <a:xfrm>
            <a:off x="3494298" y="5494155"/>
            <a:ext cx="1429916" cy="718466"/>
          </a:xfrm>
          <a:prstGeom prst="rect">
            <a:avLst/>
          </a:prstGeom>
          <a:noFill/>
        </p:spPr>
        <p:txBody>
          <a:bodyPr wrap="square">
            <a:spAutoFit/>
          </a:bodyPr>
          <a:lstStyle/>
          <a:p>
            <a:pPr>
              <a:lnSpc>
                <a:spcPct val="200000"/>
              </a:lnSpc>
            </a:pPr>
            <a:r>
              <a:rPr lang="en-US" sz="2400" b="1" dirty="0">
                <a:solidFill>
                  <a:schemeClr val="accent1"/>
                </a:solidFill>
              </a:rPr>
              <a:t>B. 74N</a:t>
            </a:r>
          </a:p>
        </p:txBody>
      </p:sp>
      <p:sp>
        <p:nvSpPr>
          <p:cNvPr id="10" name="TextBox 9">
            <a:extLst>
              <a:ext uri="{FF2B5EF4-FFF2-40B4-BE49-F238E27FC236}">
                <a16:creationId xmlns:a16="http://schemas.microsoft.com/office/drawing/2014/main" id="{5370B9A2-7536-4141-96DC-3822A6FD5830}"/>
              </a:ext>
            </a:extLst>
          </p:cNvPr>
          <p:cNvSpPr txBox="1"/>
          <p:nvPr/>
        </p:nvSpPr>
        <p:spPr>
          <a:xfrm>
            <a:off x="5727425" y="5494155"/>
            <a:ext cx="1429916" cy="718466"/>
          </a:xfrm>
          <a:prstGeom prst="rect">
            <a:avLst/>
          </a:prstGeom>
          <a:noFill/>
        </p:spPr>
        <p:txBody>
          <a:bodyPr wrap="square">
            <a:spAutoFit/>
          </a:bodyPr>
          <a:lstStyle/>
          <a:p>
            <a:pPr>
              <a:lnSpc>
                <a:spcPct val="200000"/>
              </a:lnSpc>
            </a:pPr>
            <a:r>
              <a:rPr lang="en-US" sz="2400" b="1" dirty="0">
                <a:solidFill>
                  <a:schemeClr val="accent1"/>
                </a:solidFill>
              </a:rPr>
              <a:t>C. 740N</a:t>
            </a:r>
          </a:p>
        </p:txBody>
      </p:sp>
      <p:sp>
        <p:nvSpPr>
          <p:cNvPr id="11" name="TextBox 10">
            <a:extLst>
              <a:ext uri="{FF2B5EF4-FFF2-40B4-BE49-F238E27FC236}">
                <a16:creationId xmlns:a16="http://schemas.microsoft.com/office/drawing/2014/main" id="{0B8145AD-7249-4E87-814A-FF5C935CE51B}"/>
              </a:ext>
            </a:extLst>
          </p:cNvPr>
          <p:cNvSpPr txBox="1"/>
          <p:nvPr/>
        </p:nvSpPr>
        <p:spPr>
          <a:xfrm>
            <a:off x="7960552" y="5494155"/>
            <a:ext cx="1429916" cy="718466"/>
          </a:xfrm>
          <a:prstGeom prst="rect">
            <a:avLst/>
          </a:prstGeom>
          <a:noFill/>
        </p:spPr>
        <p:txBody>
          <a:bodyPr wrap="square">
            <a:spAutoFit/>
          </a:bodyPr>
          <a:lstStyle/>
          <a:p>
            <a:pPr>
              <a:lnSpc>
                <a:spcPct val="200000"/>
              </a:lnSpc>
            </a:pPr>
            <a:r>
              <a:rPr lang="en-US" sz="2400" b="1" dirty="0">
                <a:solidFill>
                  <a:schemeClr val="accent1"/>
                </a:solidFill>
              </a:rPr>
              <a:t>D. 7400N</a:t>
            </a:r>
          </a:p>
        </p:txBody>
      </p:sp>
    </p:spTree>
    <p:extLst>
      <p:ext uri="{BB962C8B-B14F-4D97-AF65-F5344CB8AC3E}">
        <p14:creationId xmlns:p14="http://schemas.microsoft.com/office/powerpoint/2010/main" val="39603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3" end="3"/>
                                            </p:txEl>
                                          </p:spTgt>
                                        </p:tgtEl>
                                        <p:attrNameLst>
                                          <p:attrName>style.color</p:attrName>
                                        </p:attrNameLst>
                                      </p:cBhvr>
                                      <p:to>
                                        <p:clrVal>
                                          <a:schemeClr val="accent2"/>
                                        </p:clrVal>
                                      </p:to>
                                    </p:set>
                                    <p:set>
                                      <p:cBhvr>
                                        <p:cTn id="7" dur="500" fill="hold"/>
                                        <p:tgtEl>
                                          <p:spTgt spid="6">
                                            <p:txEl>
                                              <p:pRg st="3" end="3"/>
                                            </p:txEl>
                                          </p:spTgt>
                                        </p:tgtEl>
                                        <p:attrNameLst>
                                          <p:attrName>fillcolor</p:attrName>
                                        </p:attrNameLst>
                                      </p:cBhvr>
                                      <p:to>
                                        <p:clrVal>
                                          <a:schemeClr val="accent2"/>
                                        </p:clrVal>
                                      </p:to>
                                    </p:set>
                                    <p:set>
                                      <p:cBhvr>
                                        <p:cTn id="8" dur="500" fill="hold"/>
                                        <p:tgtEl>
                                          <p:spTgt spid="6">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10"/>
                                        </p:tgtEl>
                                        <p:attrNameLst>
                                          <p:attrName>style.color</p:attrName>
                                        </p:attrNameLst>
                                      </p:cBhvr>
                                      <p:to>
                                        <p:clrVal>
                                          <a:schemeClr val="accent2"/>
                                        </p:clrVal>
                                      </p:to>
                                    </p:set>
                                    <p:set>
                                      <p:cBhvr>
                                        <p:cTn id="13" dur="500" fill="hold"/>
                                        <p:tgtEl>
                                          <p:spTgt spid="10"/>
                                        </p:tgtEl>
                                        <p:attrNameLst>
                                          <p:attrName>fillcolor</p:attrName>
                                        </p:attrNameLst>
                                      </p:cBhvr>
                                      <p:to>
                                        <p:clrVal>
                                          <a:schemeClr val="accent2"/>
                                        </p:clrVal>
                                      </p:to>
                                    </p:set>
                                    <p:set>
                                      <p:cBhvr>
                                        <p:cTn id="14"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83F665-FD36-4F0A-A3B6-1866B7072087}"/>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88AA4A2D-5327-43E0-97B6-E0ED3CEF4980}"/>
              </a:ext>
            </a:extLst>
          </p:cNvPr>
          <p:cNvSpPr txBox="1"/>
          <p:nvPr/>
        </p:nvSpPr>
        <p:spPr>
          <a:xfrm>
            <a:off x="6419273" y="0"/>
            <a:ext cx="4470400" cy="1893455"/>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FE82228B-94E9-447B-8097-B920FC0A47BB}"/>
              </a:ext>
            </a:extLst>
          </p:cNvPr>
          <p:cNvSpPr txBox="1"/>
          <p:nvPr/>
        </p:nvSpPr>
        <p:spPr>
          <a:xfrm>
            <a:off x="631371" y="289954"/>
            <a:ext cx="1119117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8C4C5E"/>
                </a:solidFill>
              </a:rPr>
              <a:t>III. TÁC DỤNG CỦA LỰC MA SÁT ĐỐI VỚI CHUYỂN ĐỘNG</a:t>
            </a:r>
          </a:p>
        </p:txBody>
      </p:sp>
      <p:pic>
        <p:nvPicPr>
          <p:cNvPr id="11" name="Picture 10">
            <a:extLst>
              <a:ext uri="{FF2B5EF4-FFF2-40B4-BE49-F238E27FC236}">
                <a16:creationId xmlns:a16="http://schemas.microsoft.com/office/drawing/2014/main" id="{949B41C6-8BC1-411A-8672-AD20EA180694}"/>
              </a:ext>
            </a:extLst>
          </p:cNvPr>
          <p:cNvPicPr>
            <a:picLocks noChangeAspect="1"/>
          </p:cNvPicPr>
          <p:nvPr/>
        </p:nvPicPr>
        <p:blipFill rotWithShape="1">
          <a:blip r:embed="rId3"/>
          <a:srcRect l="38280" t="42876"/>
          <a:stretch/>
        </p:blipFill>
        <p:spPr>
          <a:xfrm>
            <a:off x="164385" y="3764576"/>
            <a:ext cx="5061557" cy="1763412"/>
          </a:xfrm>
          <a:prstGeom prst="rect">
            <a:avLst/>
          </a:prstGeom>
        </p:spPr>
      </p:pic>
      <p:pic>
        <p:nvPicPr>
          <p:cNvPr id="12" name="Picture 11">
            <a:extLst>
              <a:ext uri="{FF2B5EF4-FFF2-40B4-BE49-F238E27FC236}">
                <a16:creationId xmlns:a16="http://schemas.microsoft.com/office/drawing/2014/main" id="{4DE0DB8E-2291-4F30-8CCB-7518D253B348}"/>
              </a:ext>
            </a:extLst>
          </p:cNvPr>
          <p:cNvPicPr>
            <a:picLocks noChangeAspect="1"/>
          </p:cNvPicPr>
          <p:nvPr/>
        </p:nvPicPr>
        <p:blipFill>
          <a:blip r:embed="rId4"/>
          <a:stretch>
            <a:fillRect/>
          </a:stretch>
        </p:blipFill>
        <p:spPr>
          <a:xfrm>
            <a:off x="5390327" y="2024280"/>
            <a:ext cx="6843017" cy="3480593"/>
          </a:xfrm>
          <a:prstGeom prst="rect">
            <a:avLst/>
          </a:prstGeom>
        </p:spPr>
      </p:pic>
    </p:spTree>
    <p:extLst>
      <p:ext uri="{BB962C8B-B14F-4D97-AF65-F5344CB8AC3E}">
        <p14:creationId xmlns:p14="http://schemas.microsoft.com/office/powerpoint/2010/main" val="3687744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0576C-3EF6-46B5-B626-72C3075081E1}"/>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80732397-3B9E-4EBC-8188-21604750F4F9}"/>
              </a:ext>
            </a:extLst>
          </p:cNvPr>
          <p:cNvPicPr>
            <a:picLocks noChangeAspect="1"/>
          </p:cNvPicPr>
          <p:nvPr/>
        </p:nvPicPr>
        <p:blipFill>
          <a:blip r:embed="rId3"/>
          <a:stretch>
            <a:fillRect/>
          </a:stretch>
        </p:blipFill>
        <p:spPr>
          <a:xfrm>
            <a:off x="0" y="39469"/>
            <a:ext cx="12192000" cy="6779062"/>
          </a:xfrm>
          <a:prstGeom prst="rect">
            <a:avLst/>
          </a:prstGeom>
        </p:spPr>
      </p:pic>
    </p:spTree>
    <p:extLst>
      <p:ext uri="{BB962C8B-B14F-4D97-AF65-F5344CB8AC3E}">
        <p14:creationId xmlns:p14="http://schemas.microsoft.com/office/powerpoint/2010/main" val="4290117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AD510F-2227-44BA-B623-F0EBF92190D8}"/>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691C22FC-4F70-4169-9951-D42C01B6D0A1}"/>
              </a:ext>
            </a:extLst>
          </p:cNvPr>
          <p:cNvGraphicFramePr>
            <a:graphicFrameLocks noGrp="1"/>
          </p:cNvGraphicFramePr>
          <p:nvPr>
            <p:extLst>
              <p:ext uri="{D42A27DB-BD31-4B8C-83A1-F6EECF244321}">
                <p14:modId xmlns:p14="http://schemas.microsoft.com/office/powerpoint/2010/main" val="3388641246"/>
              </p:ext>
            </p:extLst>
          </p:nvPr>
        </p:nvGraphicFramePr>
        <p:xfrm>
          <a:off x="169817" y="780507"/>
          <a:ext cx="11756572" cy="5904411"/>
        </p:xfrm>
        <a:graphic>
          <a:graphicData uri="http://schemas.openxmlformats.org/drawingml/2006/table">
            <a:tbl>
              <a:tblPr firstRow="1" bandRow="1">
                <a:tableStyleId>{BDBED569-4797-4DF1-A0F4-6AAB3CD982D8}</a:tableStyleId>
              </a:tblPr>
              <a:tblGrid>
                <a:gridCol w="4336869">
                  <a:extLst>
                    <a:ext uri="{9D8B030D-6E8A-4147-A177-3AD203B41FA5}">
                      <a16:colId xmlns:a16="http://schemas.microsoft.com/office/drawing/2014/main" val="20000"/>
                    </a:ext>
                  </a:extLst>
                </a:gridCol>
                <a:gridCol w="3722914">
                  <a:extLst>
                    <a:ext uri="{9D8B030D-6E8A-4147-A177-3AD203B41FA5}">
                      <a16:colId xmlns:a16="http://schemas.microsoft.com/office/drawing/2014/main" val="20002"/>
                    </a:ext>
                  </a:extLst>
                </a:gridCol>
                <a:gridCol w="3696789">
                  <a:extLst>
                    <a:ext uri="{9D8B030D-6E8A-4147-A177-3AD203B41FA5}">
                      <a16:colId xmlns:a16="http://schemas.microsoft.com/office/drawing/2014/main" val="20003"/>
                    </a:ext>
                  </a:extLst>
                </a:gridCol>
              </a:tblGrid>
              <a:tr h="742934">
                <a:tc>
                  <a:txBody>
                    <a:bodyPr/>
                    <a:lstStyle/>
                    <a:p>
                      <a:pPr algn="ctr"/>
                      <a:r>
                        <a:rPr lang="en-US" sz="2400" dirty="0" err="1">
                          <a:latin typeface="Times New Roman" pitchFamily="18" charset="0"/>
                          <a:cs typeface="Times New Roman" pitchFamily="18" charset="0"/>
                        </a:rPr>
                        <a:t>Hiện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tượng</a:t>
                      </a:r>
                      <a:r>
                        <a:rPr lang="en-US" sz="2400" baseline="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marT="45723" marB="45723">
                    <a:solidFill>
                      <a:schemeClr val="accent2">
                        <a:lumMod val="20000"/>
                        <a:lumOff val="80000"/>
                      </a:schemeClr>
                    </a:solidFill>
                  </a:tcPr>
                </a:tc>
                <a:tc>
                  <a:txBody>
                    <a:bodyPr/>
                    <a:lstStyle/>
                    <a:p>
                      <a:pPr algn="ctr"/>
                      <a:r>
                        <a:rPr lang="en-US" sz="2400" dirty="0" err="1">
                          <a:latin typeface="Times New Roman" pitchFamily="18" charset="0"/>
                          <a:cs typeface="Times New Roman" pitchFamily="18" charset="0"/>
                        </a:rPr>
                        <a:t>Lực</a:t>
                      </a:r>
                      <a:r>
                        <a:rPr lang="en-US" sz="2400" baseline="0" dirty="0">
                          <a:latin typeface="Times New Roman" pitchFamily="18" charset="0"/>
                          <a:cs typeface="Times New Roman" pitchFamily="18" charset="0"/>
                        </a:rPr>
                        <a:t> ma </a:t>
                      </a:r>
                      <a:r>
                        <a:rPr lang="en-US" sz="2400" baseline="0" dirty="0" err="1">
                          <a:latin typeface="Times New Roman" pitchFamily="18" charset="0"/>
                          <a:cs typeface="Times New Roman" pitchFamily="18" charset="0"/>
                        </a:rPr>
                        <a:t>sát</a:t>
                      </a:r>
                      <a:r>
                        <a:rPr lang="en-US" sz="2400" baseline="0" dirty="0">
                          <a:latin typeface="Times New Roman" pitchFamily="18" charset="0"/>
                          <a:cs typeface="Times New Roman" pitchFamily="18" charset="0"/>
                        </a:rPr>
                        <a:t> </a:t>
                      </a:r>
                    </a:p>
                    <a:p>
                      <a:pPr algn="ctr"/>
                      <a:r>
                        <a:rPr lang="en-US" sz="2400" baseline="0" dirty="0" err="1">
                          <a:latin typeface="Times New Roman" pitchFamily="18" charset="0"/>
                          <a:cs typeface="Times New Roman" pitchFamily="18" charset="0"/>
                        </a:rPr>
                        <a:t>xuất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hiện</a:t>
                      </a:r>
                      <a:endParaRPr lang="en-US" sz="2400" dirty="0">
                        <a:latin typeface="Times New Roman" pitchFamily="18" charset="0"/>
                        <a:cs typeface="Times New Roman" pitchFamily="18" charset="0"/>
                      </a:endParaRPr>
                    </a:p>
                  </a:txBody>
                  <a:tcPr marT="45723" marB="45723">
                    <a:solidFill>
                      <a:schemeClr val="accent2">
                        <a:lumMod val="20000"/>
                        <a:lumOff val="80000"/>
                      </a:schemeClr>
                    </a:solidFill>
                  </a:tcPr>
                </a:tc>
                <a:tc>
                  <a:txBody>
                    <a:bodyPr/>
                    <a:lstStyle/>
                    <a:p>
                      <a:pPr algn="ctr"/>
                      <a:r>
                        <a:rPr lang="en-US" sz="2400" dirty="0" err="1">
                          <a:latin typeface="Times New Roman" pitchFamily="18" charset="0"/>
                          <a:cs typeface="Times New Roman" pitchFamily="18" charset="0"/>
                        </a:rPr>
                        <a:t>Tác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cản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trở</a:t>
                      </a:r>
                      <a:r>
                        <a:rPr lang="en-US" sz="2400" baseline="0" dirty="0">
                          <a:latin typeface="Times New Roman" pitchFamily="18" charset="0"/>
                          <a:cs typeface="Times New Roman" pitchFamily="18" charset="0"/>
                        </a:rPr>
                        <a:t> hay </a:t>
                      </a:r>
                      <a:r>
                        <a:rPr lang="en-US" sz="2400" baseline="0" dirty="0" err="1">
                          <a:latin typeface="Times New Roman" pitchFamily="18" charset="0"/>
                          <a:cs typeface="Times New Roman" pitchFamily="18" charset="0"/>
                        </a:rPr>
                        <a:t>thúc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đẩy</a:t>
                      </a:r>
                      <a:endParaRPr lang="en-US" sz="2400" dirty="0">
                        <a:latin typeface="Times New Roman" pitchFamily="18" charset="0"/>
                        <a:cs typeface="Times New Roman" pitchFamily="18" charset="0"/>
                      </a:endParaRPr>
                    </a:p>
                  </a:txBody>
                  <a:tcPr marT="45723" marB="45723">
                    <a:solidFill>
                      <a:schemeClr val="accent2">
                        <a:lumMod val="20000"/>
                        <a:lumOff val="80000"/>
                      </a:schemeClr>
                    </a:solidFill>
                  </a:tcPr>
                </a:tc>
                <a:extLst>
                  <a:ext uri="{0D108BD9-81ED-4DB2-BD59-A6C34878D82A}">
                    <a16:rowId xmlns:a16="http://schemas.microsoft.com/office/drawing/2014/main" val="10000"/>
                  </a:ext>
                </a:extLst>
              </a:tr>
              <a:tr h="1550469">
                <a:tc>
                  <a:txBody>
                    <a:bodyPr/>
                    <a:lstStyle/>
                    <a:p>
                      <a:endParaRPr lang="en-US" sz="1800" dirty="0"/>
                    </a:p>
                    <a:p>
                      <a:endParaRPr lang="en-US" sz="1800" dirty="0"/>
                    </a:p>
                    <a:p>
                      <a:endParaRPr lang="en-US" sz="1800" dirty="0"/>
                    </a:p>
                    <a:p>
                      <a:endParaRPr lang="en-US" sz="1800" dirty="0"/>
                    </a:p>
                    <a:p>
                      <a:endParaRPr lang="en-US" sz="1800" dirty="0"/>
                    </a:p>
                  </a:txBody>
                  <a:tcPr marT="45723" marB="45723"/>
                </a:tc>
                <a:tc>
                  <a:txBody>
                    <a:bodyPr/>
                    <a:lstStyle/>
                    <a:p>
                      <a:pPr marR="0" algn="l" rtl="0"/>
                      <a:endParaRPr lang="en-US" sz="900" b="0" i="0" u="none" strike="noStrike" baseline="0" dirty="0">
                        <a:solidFill>
                          <a:srgbClr val="000000"/>
                        </a:solidFill>
                        <a:latin typeface="Segoe UI" panose="020B0502040204020203" pitchFamily="34" charset="0"/>
                      </a:endParaRPr>
                    </a:p>
                    <a:p>
                      <a:endParaRPr lang="en-US" sz="1800" dirty="0"/>
                    </a:p>
                  </a:txBody>
                  <a:tcPr marT="45723" marB="45723"/>
                </a:tc>
                <a:tc>
                  <a:txBody>
                    <a:bodyPr/>
                    <a:lstStyle/>
                    <a:p>
                      <a:endParaRPr lang="en-US" sz="1800" dirty="0"/>
                    </a:p>
                  </a:txBody>
                  <a:tcPr marT="45723" marB="45723"/>
                </a:tc>
                <a:extLst>
                  <a:ext uri="{0D108BD9-81ED-4DB2-BD59-A6C34878D82A}">
                    <a16:rowId xmlns:a16="http://schemas.microsoft.com/office/drawing/2014/main" val="10001"/>
                  </a:ext>
                </a:extLst>
              </a:tr>
              <a:tr h="1745408">
                <a:tc>
                  <a:txBody>
                    <a:bodyPr/>
                    <a:lstStyle/>
                    <a:p>
                      <a:endParaRPr lang="en-US" sz="1800" dirty="0"/>
                    </a:p>
                  </a:txBody>
                  <a:tcPr marT="45723" marB="45723"/>
                </a:tc>
                <a:tc>
                  <a:txBody>
                    <a:bodyPr/>
                    <a:lstStyle/>
                    <a:p>
                      <a:endParaRPr lang="en-US" sz="1800" dirty="0"/>
                    </a:p>
                  </a:txBody>
                  <a:tcPr marT="45723" marB="45723"/>
                </a:tc>
                <a:tc>
                  <a:txBody>
                    <a:bodyPr/>
                    <a:lstStyle/>
                    <a:p>
                      <a:endParaRPr lang="en-US" sz="1800" dirty="0"/>
                    </a:p>
                  </a:txBody>
                  <a:tcPr marT="45723" marB="45723"/>
                </a:tc>
                <a:extLst>
                  <a:ext uri="{0D108BD9-81ED-4DB2-BD59-A6C34878D82A}">
                    <a16:rowId xmlns:a16="http://schemas.microsoft.com/office/drawing/2014/main" val="10002"/>
                  </a:ext>
                </a:extLst>
              </a:tr>
              <a:tr h="1785568">
                <a:tc>
                  <a:txBody>
                    <a:bodyPr/>
                    <a:lstStyle/>
                    <a:p>
                      <a:endParaRPr lang="en-US" sz="1800" dirty="0"/>
                    </a:p>
                  </a:txBody>
                  <a:tcPr marT="45723" marB="45723"/>
                </a:tc>
                <a:tc>
                  <a:txBody>
                    <a:bodyPr/>
                    <a:lstStyle/>
                    <a:p>
                      <a:endParaRPr lang="en-US" sz="1800" dirty="0"/>
                    </a:p>
                  </a:txBody>
                  <a:tcPr marT="45723" marB="45723"/>
                </a:tc>
                <a:tc>
                  <a:txBody>
                    <a:bodyPr/>
                    <a:lstStyle/>
                    <a:p>
                      <a:endParaRPr lang="en-US" sz="1800" dirty="0"/>
                    </a:p>
                  </a:txBody>
                  <a:tcPr marT="45723" marB="45723"/>
                </a:tc>
                <a:extLst>
                  <a:ext uri="{0D108BD9-81ED-4DB2-BD59-A6C34878D82A}">
                    <a16:rowId xmlns:a16="http://schemas.microsoft.com/office/drawing/2014/main" val="10003"/>
                  </a:ext>
                </a:extLst>
              </a:tr>
            </a:tbl>
          </a:graphicData>
        </a:graphic>
      </p:graphicFrame>
      <p:pic>
        <p:nvPicPr>
          <p:cNvPr id="5" name="Picture 12">
            <a:extLst>
              <a:ext uri="{FF2B5EF4-FFF2-40B4-BE49-F238E27FC236}">
                <a16:creationId xmlns:a16="http://schemas.microsoft.com/office/drawing/2014/main" id="{8B6EEB11-01A2-4C92-80E4-0BC235075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18" y="1655808"/>
            <a:ext cx="38862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BA11578-6B61-417E-92DB-9C9B7103F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18" y="3195094"/>
            <a:ext cx="3886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12E2FDA-1074-42E3-A169-68CABB00F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918" y="4984435"/>
            <a:ext cx="3886200" cy="170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4EF170-179F-405B-A97D-728B7391E59F}"/>
              </a:ext>
            </a:extLst>
          </p:cNvPr>
          <p:cNvSpPr txBox="1"/>
          <p:nvPr/>
        </p:nvSpPr>
        <p:spPr>
          <a:xfrm>
            <a:off x="4567644" y="187436"/>
            <a:ext cx="3056709"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Phiếu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1</a:t>
            </a:r>
          </a:p>
        </p:txBody>
      </p:sp>
      <p:pic>
        <p:nvPicPr>
          <p:cNvPr id="9" name="Picture 8">
            <a:extLst>
              <a:ext uri="{FF2B5EF4-FFF2-40B4-BE49-F238E27FC236}">
                <a16:creationId xmlns:a16="http://schemas.microsoft.com/office/drawing/2014/main" id="{09BE7940-79BB-4B43-8611-01CEA3FD23C7}"/>
              </a:ext>
            </a:extLst>
          </p:cNvPr>
          <p:cNvPicPr>
            <a:picLocks noChangeAspect="1"/>
          </p:cNvPicPr>
          <p:nvPr/>
        </p:nvPicPr>
        <p:blipFill>
          <a:blip r:embed="rId6"/>
          <a:stretch>
            <a:fillRect/>
          </a:stretch>
        </p:blipFill>
        <p:spPr>
          <a:xfrm>
            <a:off x="5068390" y="1953405"/>
            <a:ext cx="2555963" cy="838317"/>
          </a:xfrm>
          <a:prstGeom prst="rect">
            <a:avLst/>
          </a:prstGeom>
        </p:spPr>
      </p:pic>
      <p:pic>
        <p:nvPicPr>
          <p:cNvPr id="10" name="Picture 9">
            <a:extLst>
              <a:ext uri="{FF2B5EF4-FFF2-40B4-BE49-F238E27FC236}">
                <a16:creationId xmlns:a16="http://schemas.microsoft.com/office/drawing/2014/main" id="{A0F2C040-1349-498D-A611-08813FB1E00A}"/>
              </a:ext>
            </a:extLst>
          </p:cNvPr>
          <p:cNvPicPr>
            <a:picLocks noChangeAspect="1"/>
          </p:cNvPicPr>
          <p:nvPr/>
        </p:nvPicPr>
        <p:blipFill>
          <a:blip r:embed="rId7"/>
          <a:stretch>
            <a:fillRect/>
          </a:stretch>
        </p:blipFill>
        <p:spPr>
          <a:xfrm>
            <a:off x="8612033" y="1953405"/>
            <a:ext cx="2857899" cy="838317"/>
          </a:xfrm>
          <a:prstGeom prst="rect">
            <a:avLst/>
          </a:prstGeom>
        </p:spPr>
      </p:pic>
      <p:pic>
        <p:nvPicPr>
          <p:cNvPr id="11" name="Picture 10">
            <a:extLst>
              <a:ext uri="{FF2B5EF4-FFF2-40B4-BE49-F238E27FC236}">
                <a16:creationId xmlns:a16="http://schemas.microsoft.com/office/drawing/2014/main" id="{F4D64311-4B4D-42EC-9879-54DF1BEF0A3F}"/>
              </a:ext>
            </a:extLst>
          </p:cNvPr>
          <p:cNvPicPr>
            <a:picLocks noChangeAspect="1"/>
          </p:cNvPicPr>
          <p:nvPr/>
        </p:nvPicPr>
        <p:blipFill>
          <a:blip r:embed="rId8"/>
          <a:stretch>
            <a:fillRect/>
          </a:stretch>
        </p:blipFill>
        <p:spPr>
          <a:xfrm>
            <a:off x="4709917" y="3768635"/>
            <a:ext cx="2772162" cy="466790"/>
          </a:xfrm>
          <a:prstGeom prst="rect">
            <a:avLst/>
          </a:prstGeom>
        </p:spPr>
      </p:pic>
      <p:pic>
        <p:nvPicPr>
          <p:cNvPr id="12" name="Picture 11">
            <a:extLst>
              <a:ext uri="{FF2B5EF4-FFF2-40B4-BE49-F238E27FC236}">
                <a16:creationId xmlns:a16="http://schemas.microsoft.com/office/drawing/2014/main" id="{1917C4C4-68AB-48A4-BA8B-E2E44C5A0283}"/>
              </a:ext>
            </a:extLst>
          </p:cNvPr>
          <p:cNvPicPr>
            <a:picLocks noChangeAspect="1"/>
          </p:cNvPicPr>
          <p:nvPr/>
        </p:nvPicPr>
        <p:blipFill>
          <a:blip r:embed="rId9"/>
          <a:stretch>
            <a:fillRect/>
          </a:stretch>
        </p:blipFill>
        <p:spPr>
          <a:xfrm>
            <a:off x="8612033" y="3526989"/>
            <a:ext cx="2667372" cy="838317"/>
          </a:xfrm>
          <a:prstGeom prst="rect">
            <a:avLst/>
          </a:prstGeom>
        </p:spPr>
      </p:pic>
      <p:pic>
        <p:nvPicPr>
          <p:cNvPr id="13" name="Picture 12">
            <a:extLst>
              <a:ext uri="{FF2B5EF4-FFF2-40B4-BE49-F238E27FC236}">
                <a16:creationId xmlns:a16="http://schemas.microsoft.com/office/drawing/2014/main" id="{5DAE2BB4-81AB-4AB0-B324-F8A53C7475E5}"/>
              </a:ext>
            </a:extLst>
          </p:cNvPr>
          <p:cNvPicPr>
            <a:picLocks noChangeAspect="1"/>
          </p:cNvPicPr>
          <p:nvPr/>
        </p:nvPicPr>
        <p:blipFill>
          <a:blip r:embed="rId10"/>
          <a:stretch>
            <a:fillRect/>
          </a:stretch>
        </p:blipFill>
        <p:spPr>
          <a:xfrm>
            <a:off x="4995707" y="5546455"/>
            <a:ext cx="2486372" cy="466790"/>
          </a:xfrm>
          <a:prstGeom prst="rect">
            <a:avLst/>
          </a:prstGeom>
        </p:spPr>
      </p:pic>
      <p:pic>
        <p:nvPicPr>
          <p:cNvPr id="14" name="Picture 13">
            <a:extLst>
              <a:ext uri="{FF2B5EF4-FFF2-40B4-BE49-F238E27FC236}">
                <a16:creationId xmlns:a16="http://schemas.microsoft.com/office/drawing/2014/main" id="{B0B151D7-7D1C-452B-9EFE-7CCEFDBFC6D9}"/>
              </a:ext>
            </a:extLst>
          </p:cNvPr>
          <p:cNvPicPr>
            <a:picLocks noChangeAspect="1"/>
          </p:cNvPicPr>
          <p:nvPr/>
        </p:nvPicPr>
        <p:blipFill>
          <a:blip r:embed="rId11"/>
          <a:stretch>
            <a:fillRect/>
          </a:stretch>
        </p:blipFill>
        <p:spPr>
          <a:xfrm>
            <a:off x="8702532" y="5415517"/>
            <a:ext cx="2676899" cy="838317"/>
          </a:xfrm>
          <a:prstGeom prst="rect">
            <a:avLst/>
          </a:prstGeom>
        </p:spPr>
      </p:pic>
    </p:spTree>
    <p:extLst>
      <p:ext uri="{BB962C8B-B14F-4D97-AF65-F5344CB8AC3E}">
        <p14:creationId xmlns:p14="http://schemas.microsoft.com/office/powerpoint/2010/main" val="32998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8FCE2-A67C-452C-B927-7CC27A093893}"/>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DBAF296-CDD9-4AEB-A1F3-AD6C55479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54" y="992778"/>
            <a:ext cx="4445725" cy="258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C4D1A3A-5C4B-4095-B13D-7EE726010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55" y="3737318"/>
            <a:ext cx="4407624" cy="258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BFCB8B4-2A8E-4B53-A59A-19A6929A6808}"/>
              </a:ext>
            </a:extLst>
          </p:cNvPr>
          <p:cNvPicPr>
            <a:picLocks noChangeAspect="1"/>
          </p:cNvPicPr>
          <p:nvPr/>
        </p:nvPicPr>
        <p:blipFill>
          <a:blip r:embed="rId5"/>
          <a:stretch>
            <a:fillRect/>
          </a:stretch>
        </p:blipFill>
        <p:spPr>
          <a:xfrm>
            <a:off x="5778971" y="1485834"/>
            <a:ext cx="5781658" cy="1528557"/>
          </a:xfrm>
          <a:prstGeom prst="rect">
            <a:avLst/>
          </a:prstGeom>
        </p:spPr>
      </p:pic>
      <p:pic>
        <p:nvPicPr>
          <p:cNvPr id="6" name="Picture 5">
            <a:extLst>
              <a:ext uri="{FF2B5EF4-FFF2-40B4-BE49-F238E27FC236}">
                <a16:creationId xmlns:a16="http://schemas.microsoft.com/office/drawing/2014/main" id="{89287639-D4C3-45BF-9666-386E4B7A1BE9}"/>
              </a:ext>
            </a:extLst>
          </p:cNvPr>
          <p:cNvPicPr>
            <a:picLocks noChangeAspect="1"/>
          </p:cNvPicPr>
          <p:nvPr/>
        </p:nvPicPr>
        <p:blipFill>
          <a:blip r:embed="rId6"/>
          <a:stretch>
            <a:fillRect/>
          </a:stretch>
        </p:blipFill>
        <p:spPr>
          <a:xfrm>
            <a:off x="5778971" y="4729265"/>
            <a:ext cx="5125231" cy="1019221"/>
          </a:xfrm>
          <a:prstGeom prst="rect">
            <a:avLst/>
          </a:prstGeom>
        </p:spPr>
      </p:pic>
      <p:sp>
        <p:nvSpPr>
          <p:cNvPr id="7" name="Right Arrow 3">
            <a:extLst>
              <a:ext uri="{FF2B5EF4-FFF2-40B4-BE49-F238E27FC236}">
                <a16:creationId xmlns:a16="http://schemas.microsoft.com/office/drawing/2014/main" id="{046A64D1-F79D-4C1D-856F-4AF9E0CB489A}"/>
              </a:ext>
            </a:extLst>
          </p:cNvPr>
          <p:cNvSpPr/>
          <p:nvPr/>
        </p:nvSpPr>
        <p:spPr>
          <a:xfrm>
            <a:off x="4754879" y="1985554"/>
            <a:ext cx="901338" cy="41801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12">
            <a:extLst>
              <a:ext uri="{FF2B5EF4-FFF2-40B4-BE49-F238E27FC236}">
                <a16:creationId xmlns:a16="http://schemas.microsoft.com/office/drawing/2014/main" id="{81ED63D9-18F2-45F4-A557-E9AB60257DAC}"/>
              </a:ext>
            </a:extLst>
          </p:cNvPr>
          <p:cNvSpPr/>
          <p:nvPr/>
        </p:nvSpPr>
        <p:spPr>
          <a:xfrm>
            <a:off x="4754879" y="4820864"/>
            <a:ext cx="901338" cy="41801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25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86D3C-B617-45F1-A407-D9C67E5DD847}"/>
              </a:ext>
            </a:extLst>
          </p:cNvPr>
          <p:cNvPicPr>
            <a:picLocks noChangeAspect="1"/>
          </p:cNvPicPr>
          <p:nvPr/>
        </p:nvPicPr>
        <p:blipFill>
          <a:blip r:embed="rId2"/>
          <a:stretch>
            <a:fillRect/>
          </a:stretch>
        </p:blipFill>
        <p:spPr>
          <a:xfrm flipV="1">
            <a:off x="0" y="0"/>
            <a:ext cx="12192000" cy="6858000"/>
          </a:xfrm>
          <a:prstGeom prst="rect">
            <a:avLst/>
          </a:prstGeom>
        </p:spPr>
      </p:pic>
      <p:sp>
        <p:nvSpPr>
          <p:cNvPr id="5" name="TextBox 4">
            <a:extLst>
              <a:ext uri="{FF2B5EF4-FFF2-40B4-BE49-F238E27FC236}">
                <a16:creationId xmlns:a16="http://schemas.microsoft.com/office/drawing/2014/main" id="{AB8E2C59-73B8-45D5-BF97-CADCB85B30F2}"/>
              </a:ext>
            </a:extLst>
          </p:cNvPr>
          <p:cNvSpPr txBox="1"/>
          <p:nvPr/>
        </p:nvSpPr>
        <p:spPr>
          <a:xfrm>
            <a:off x="465055" y="1656417"/>
            <a:ext cx="11827497" cy="1815882"/>
          </a:xfrm>
          <a:prstGeom prst="rect">
            <a:avLst/>
          </a:prstGeom>
          <a:noFill/>
        </p:spPr>
        <p:txBody>
          <a:bodyPr wrap="square">
            <a:spAutoFit/>
          </a:bodyPr>
          <a:lstStyle/>
          <a:p>
            <a:pPr marL="640080" marR="0" lvl="0" indent="-457200" algn="just" defTabSz="914400" rtl="0" eaLnBrk="0" fontAlgn="base" latinLnBrk="0" hangingPunct="0">
              <a:lnSpc>
                <a:spcPct val="100000"/>
              </a:lnSpc>
              <a:spcBef>
                <a:spcPct val="0"/>
              </a:spcBef>
              <a:spcAft>
                <a:spcPct val="0"/>
              </a:spcAft>
              <a:buClr>
                <a:srgbClr val="C3260C"/>
              </a:buClr>
              <a:buSzPct val="128000"/>
              <a:buFont typeface="Wingdings" panose="05000000000000000000" pitchFamily="2" charset="2"/>
              <a:buChar char="@"/>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Kết</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luận</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Lực ma </a:t>
            </a:r>
            <a:r>
              <a:rPr kumimoji="0" lang="en-US" sz="2800" b="0" i="0" u="none" strike="noStrike" kern="1200" cap="none" spc="0" normalizeH="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sát</a:t>
            </a:r>
            <a:r>
              <a:rPr kumimoji="0" lang="en-US" sz="2800" b="0" i="0" u="none" strike="noStrike" kern="1200" cap="none" spc="0" normalizeH="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có tác dụng </a:t>
            </a:r>
            <a:r>
              <a:rPr kumimoji="0" lang="en-US" sz="2800" b="0" i="0" u="none" strike="noStrike" kern="1200" cap="none" spc="0" normalizeH="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cản</a:t>
            </a:r>
            <a:r>
              <a:rPr kumimoji="0" lang="en-US" sz="2800" b="0" i="0" u="none" strike="noStrike" kern="1200" cap="none" spc="0" normalizeH="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trở</a:t>
            </a:r>
            <a:r>
              <a:rPr kumimoji="0" lang="en-US" sz="2800" b="0" i="0" u="none" strike="noStrike" kern="1200" cap="none" spc="0" normalizeH="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hoặc</a:t>
            </a:r>
            <a:r>
              <a:rPr kumimoji="0" lang="en-US" sz="2800" b="0" i="0" u="none" strike="noStrike" kern="1200" cap="none" spc="0" normalizeH="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thúc</a:t>
            </a:r>
            <a:r>
              <a:rPr kumimoji="0" lang="en-US" sz="2800" b="0" i="0" u="none" strike="noStrike" kern="1200" cap="none" spc="0" normalizeH="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đẩy</a:t>
            </a:r>
            <a:r>
              <a:rPr kumimoji="0" lang="en-US" sz="2800" b="0" i="0" u="none" strike="noStrike" kern="1200" cap="none" spc="0" normalizeH="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chuyển động.</a:t>
            </a:r>
          </a:p>
          <a:p>
            <a:pPr marL="640080" marR="0" lvl="0" indent="-457200" algn="just" defTabSz="914400" rtl="0" eaLnBrk="0" fontAlgn="base" latinLnBrk="0" hangingPunct="0">
              <a:lnSpc>
                <a:spcPct val="100000"/>
              </a:lnSpc>
              <a:spcBef>
                <a:spcPct val="0"/>
              </a:spcBef>
              <a:spcAft>
                <a:spcPct val="0"/>
              </a:spcAft>
              <a:buClr>
                <a:srgbClr val="C3260C"/>
              </a:buClr>
              <a:buSzPct val="128000"/>
              <a:buFont typeface="Wingdings" panose="05000000000000000000" pitchFamily="2" charset="2"/>
              <a:buChar char="@"/>
              <a:tabLst/>
              <a:defRPr/>
            </a:pPr>
            <a:r>
              <a:rPr lang="en-US" sz="2800" baseline="0" dirty="0" err="1">
                <a:solidFill>
                  <a:srgbClr val="7030A0"/>
                </a:solidFill>
                <a:latin typeface="Times New Roman" panose="02020603050405020304" pitchFamily="18" charset="0"/>
                <a:ea typeface="+mj-ea"/>
                <a:cs typeface="Times New Roman" panose="02020603050405020304" pitchFamily="18" charset="0"/>
              </a:rPr>
              <a:t>Ví</a:t>
            </a:r>
            <a:r>
              <a:rPr lang="en-US" sz="2800" dirty="0">
                <a:solidFill>
                  <a:srgbClr val="7030A0"/>
                </a:solidFill>
                <a:latin typeface="Times New Roman" panose="02020603050405020304" pitchFamily="18" charset="0"/>
                <a:ea typeface="+mj-ea"/>
                <a:cs typeface="Times New Roman" panose="02020603050405020304" pitchFamily="18" charset="0"/>
              </a:rPr>
              <a:t> </a:t>
            </a:r>
            <a:r>
              <a:rPr lang="en-US" sz="2800" dirty="0" err="1">
                <a:solidFill>
                  <a:srgbClr val="7030A0"/>
                </a:solidFill>
                <a:latin typeface="Times New Roman" panose="02020603050405020304" pitchFamily="18" charset="0"/>
                <a:ea typeface="+mj-ea"/>
                <a:cs typeface="Times New Roman" panose="02020603050405020304" pitchFamily="18" charset="0"/>
              </a:rPr>
              <a:t>dụ</a:t>
            </a:r>
            <a:r>
              <a:rPr lang="en-US" sz="2800" dirty="0">
                <a:solidFill>
                  <a:srgbClr val="7030A0"/>
                </a:solidFill>
                <a:latin typeface="Times New Roman" panose="02020603050405020304" pitchFamily="18" charset="0"/>
                <a:ea typeface="+mj-ea"/>
                <a:cs typeface="Times New Roman" panose="02020603050405020304" pitchFamily="18" charset="0"/>
              </a:rPr>
              <a:t>: </a:t>
            </a:r>
          </a:p>
          <a:p>
            <a:pPr marL="182880" marR="0" lvl="0" algn="just" defTabSz="914400" rtl="0" eaLnBrk="0" fontAlgn="base" latinLnBrk="0" hangingPunct="0">
              <a:lnSpc>
                <a:spcPct val="100000"/>
              </a:lnSpc>
              <a:spcBef>
                <a:spcPct val="0"/>
              </a:spcBef>
              <a:spcAft>
                <a:spcPct val="0"/>
              </a:spcAft>
              <a:buClr>
                <a:srgbClr val="C3260C"/>
              </a:buClr>
              <a:buSzPct val="128000"/>
              <a:tabLst/>
              <a:defRPr/>
            </a:pP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 </a:t>
            </a:r>
            <a:r>
              <a:rPr lang="en-US" sz="2800" dirty="0" err="1">
                <a:solidFill>
                  <a:srgbClr val="7030A0"/>
                </a:solidFill>
                <a:latin typeface="Times New Roman" panose="02020603050405020304" pitchFamily="18" charset="0"/>
                <a:ea typeface="+mj-ea"/>
                <a:cs typeface="Times New Roman" panose="02020603050405020304" pitchFamily="18" charset="0"/>
              </a:rPr>
              <a:t>Cản</a:t>
            </a:r>
            <a:r>
              <a:rPr lang="en-US" sz="2800" dirty="0">
                <a:solidFill>
                  <a:srgbClr val="7030A0"/>
                </a:solidFill>
                <a:latin typeface="Times New Roman" panose="02020603050405020304" pitchFamily="18" charset="0"/>
                <a:ea typeface="+mj-ea"/>
                <a:cs typeface="Times New Roman" panose="02020603050405020304" pitchFamily="18" charset="0"/>
              </a:rPr>
              <a:t> </a:t>
            </a:r>
            <a:r>
              <a:rPr lang="en-US" sz="2800" dirty="0" err="1">
                <a:solidFill>
                  <a:srgbClr val="7030A0"/>
                </a:solidFill>
                <a:latin typeface="Times New Roman" panose="02020603050405020304" pitchFamily="18" charset="0"/>
                <a:ea typeface="+mj-ea"/>
                <a:cs typeface="Times New Roman" panose="02020603050405020304" pitchFamily="18" charset="0"/>
              </a:rPr>
              <a:t>trở</a:t>
            </a:r>
            <a:r>
              <a:rPr lang="en-US" sz="2800" dirty="0">
                <a:solidFill>
                  <a:srgbClr val="7030A0"/>
                </a:solidFill>
                <a:latin typeface="Times New Roman" panose="02020603050405020304" pitchFamily="18" charset="0"/>
                <a:ea typeface="+mj-ea"/>
                <a:cs typeface="Times New Roman" panose="02020603050405020304" pitchFamily="18" charset="0"/>
              </a:rPr>
              <a:t> chuyển động: ….</a:t>
            </a:r>
          </a:p>
          <a:p>
            <a:pPr marL="182880" marR="0" lvl="0" algn="just" defTabSz="914400" rtl="0" eaLnBrk="0" fontAlgn="base" latinLnBrk="0" hangingPunct="0">
              <a:lnSpc>
                <a:spcPct val="100000"/>
              </a:lnSpc>
              <a:spcBef>
                <a:spcPct val="0"/>
              </a:spcBef>
              <a:spcAft>
                <a:spcPct val="0"/>
              </a:spcAft>
              <a:buClr>
                <a:srgbClr val="C3260C"/>
              </a:buClr>
              <a:buSzPct val="128000"/>
              <a:tabLst/>
              <a:defRPr/>
            </a:pP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Thúc</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đẩy</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chuyển động: </a:t>
            </a:r>
          </a:p>
        </p:txBody>
      </p:sp>
      <p:sp>
        <p:nvSpPr>
          <p:cNvPr id="6" name="TextBox 5">
            <a:extLst>
              <a:ext uri="{FF2B5EF4-FFF2-40B4-BE49-F238E27FC236}">
                <a16:creationId xmlns:a16="http://schemas.microsoft.com/office/drawing/2014/main" id="{4293E635-A2FF-46F5-AFA5-E9BCEC8105BB}"/>
              </a:ext>
            </a:extLst>
          </p:cNvPr>
          <p:cNvSpPr txBox="1"/>
          <p:nvPr/>
        </p:nvSpPr>
        <p:spPr>
          <a:xfrm>
            <a:off x="631371" y="289954"/>
            <a:ext cx="1119117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8C4C5E"/>
                </a:solidFill>
              </a:rPr>
              <a:t>III. TÁC DỤNG CỦA LỰC MA SÁT ĐỐI VỚI CHUYỂN ĐỘNG</a:t>
            </a:r>
          </a:p>
        </p:txBody>
      </p:sp>
    </p:spTree>
    <p:extLst>
      <p:ext uri="{BB962C8B-B14F-4D97-AF65-F5344CB8AC3E}">
        <p14:creationId xmlns:p14="http://schemas.microsoft.com/office/powerpoint/2010/main" val="1814853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86D3C-B617-45F1-A407-D9C67E5DD847}"/>
              </a:ext>
            </a:extLst>
          </p:cNvPr>
          <p:cNvPicPr>
            <a:picLocks noChangeAspect="1"/>
          </p:cNvPicPr>
          <p:nvPr/>
        </p:nvPicPr>
        <p:blipFill>
          <a:blip r:embed="rId2"/>
          <a:stretch>
            <a:fillRect/>
          </a:stretch>
        </p:blipFill>
        <p:spPr>
          <a:xfrm flipV="1">
            <a:off x="0" y="0"/>
            <a:ext cx="12192000" cy="6858000"/>
          </a:xfrm>
          <a:prstGeom prst="rect">
            <a:avLst/>
          </a:prstGeom>
        </p:spPr>
      </p:pic>
      <p:sp>
        <p:nvSpPr>
          <p:cNvPr id="7" name="Title 5">
            <a:extLst>
              <a:ext uri="{FF2B5EF4-FFF2-40B4-BE49-F238E27FC236}">
                <a16:creationId xmlns:a16="http://schemas.microsoft.com/office/drawing/2014/main" id="{DF66AA6A-AA04-4C4A-87EC-B8D6DC13DB63}"/>
              </a:ext>
            </a:extLst>
          </p:cNvPr>
          <p:cNvSpPr txBox="1">
            <a:spLocks/>
          </p:cNvSpPr>
          <p:nvPr/>
        </p:nvSpPr>
        <p:spPr>
          <a:xfrm>
            <a:off x="323743" y="556451"/>
            <a:ext cx="11234058" cy="4384766"/>
          </a:xfrm>
          <a:prstGeom prst="rect">
            <a:avLst/>
          </a:prstGeom>
          <a:effectLst/>
        </p:spPr>
        <p:txBody>
          <a:bodyPr/>
          <a:lstStyle>
            <a:lvl1pPr marL="640080" indent="-457200" algn="l" rtl="0" eaLnBrk="0" fontAlgn="base" hangingPunct="0">
              <a:spcBef>
                <a:spcPct val="0"/>
              </a:spcBef>
              <a:spcAft>
                <a:spcPct val="0"/>
              </a:spcAft>
              <a:buClr>
                <a:srgbClr val="C3260C"/>
              </a:buClr>
              <a:buSzPct val="128000"/>
              <a:buFont typeface="Georgia" panose="02040502050405020303" pitchFamily="18" charset="0"/>
              <a:buChar char="*"/>
              <a:defRPr sz="54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defRPr/>
            </a:pPr>
            <a:r>
              <a:rPr lang="en-US" sz="3600" b="0" dirty="0">
                <a:solidFill>
                  <a:srgbClr val="7030A0"/>
                </a:solidFill>
                <a:effectLst/>
                <a:latin typeface="Times New Roman" panose="02020603050405020304" pitchFamily="18" charset="0"/>
                <a:cs typeface="Times New Roman" panose="02020603050405020304" pitchFamily="18" charset="0"/>
              </a:rPr>
              <a:t>1. </a:t>
            </a:r>
            <a:r>
              <a:rPr lang="en-US" sz="3600" b="0" dirty="0" err="1">
                <a:solidFill>
                  <a:srgbClr val="7030A0"/>
                </a:solidFill>
                <a:effectLst/>
                <a:latin typeface="Times New Roman" panose="02020603050405020304" pitchFamily="18" charset="0"/>
                <a:cs typeface="Times New Roman" panose="02020603050405020304" pitchFamily="18" charset="0"/>
              </a:rPr>
              <a:t>Hãy</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cho</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biết</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các</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nguyên</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nhân</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gây</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ra</a:t>
            </a:r>
            <a:r>
              <a:rPr lang="en-US" sz="3600" b="0" dirty="0">
                <a:solidFill>
                  <a:srgbClr val="7030A0"/>
                </a:solidFill>
                <a:effectLst/>
                <a:latin typeface="Times New Roman" panose="02020603050405020304" pitchFamily="18" charset="0"/>
                <a:cs typeface="Times New Roman" panose="02020603050405020304" pitchFamily="18" charset="0"/>
              </a:rPr>
              <a:t> tai </a:t>
            </a:r>
            <a:r>
              <a:rPr lang="en-US" sz="3600" b="0" dirty="0" err="1">
                <a:solidFill>
                  <a:srgbClr val="7030A0"/>
                </a:solidFill>
                <a:effectLst/>
                <a:latin typeface="Times New Roman" panose="02020603050405020304" pitchFamily="18" charset="0"/>
                <a:cs typeface="Times New Roman" panose="02020603050405020304" pitchFamily="18" charset="0"/>
              </a:rPr>
              <a:t>nạn</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giao</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thông</a:t>
            </a:r>
            <a:r>
              <a:rPr lang="en-US" sz="3600" b="0" dirty="0">
                <a:solidFill>
                  <a:srgbClr val="7030A0"/>
                </a:solidFill>
                <a:effectLst/>
                <a:latin typeface="Times New Roman" panose="02020603050405020304" pitchFamily="18" charset="0"/>
                <a:cs typeface="Times New Roman" panose="02020603050405020304" pitchFamily="18" charset="0"/>
              </a:rPr>
              <a:t>?</a:t>
            </a:r>
          </a:p>
          <a:p>
            <a:pPr marL="182880" indent="0" algn="ctr">
              <a:buNone/>
              <a:defRPr/>
            </a:pPr>
            <a:endParaRPr lang="en-US" sz="3600" b="0" dirty="0">
              <a:solidFill>
                <a:srgbClr val="7030A0"/>
              </a:solidFill>
              <a:effectLst/>
              <a:latin typeface="Times New Roman" panose="02020603050405020304" pitchFamily="18" charset="0"/>
              <a:cs typeface="Times New Roman" panose="02020603050405020304" pitchFamily="18" charset="0"/>
            </a:endParaRPr>
          </a:p>
          <a:p>
            <a:pPr marL="182880" indent="0" algn="ctr">
              <a:buNone/>
              <a:defRPr/>
            </a:pPr>
            <a:endParaRPr lang="en-US" sz="3600" b="0" dirty="0">
              <a:solidFill>
                <a:srgbClr val="7030A0"/>
              </a:solidFill>
              <a:effectLst/>
              <a:latin typeface="Times New Roman" panose="02020603050405020304" pitchFamily="18" charset="0"/>
              <a:cs typeface="Times New Roman" panose="02020603050405020304" pitchFamily="18" charset="0"/>
            </a:endParaRPr>
          </a:p>
          <a:p>
            <a:pPr marL="182880" indent="0" algn="ctr">
              <a:buNone/>
              <a:defRPr/>
            </a:pPr>
            <a:r>
              <a:rPr lang="en-US" sz="3600" b="0" dirty="0">
                <a:solidFill>
                  <a:srgbClr val="7030A0"/>
                </a:solidFill>
                <a:effectLst/>
                <a:latin typeface="Times New Roman" panose="02020603050405020304" pitchFamily="18" charset="0"/>
                <a:cs typeface="Times New Roman" panose="02020603050405020304" pitchFamily="18" charset="0"/>
              </a:rPr>
              <a:t>2. </a:t>
            </a:r>
            <a:r>
              <a:rPr lang="en-US" sz="3600" b="0" dirty="0" err="1">
                <a:solidFill>
                  <a:srgbClr val="7030A0"/>
                </a:solidFill>
                <a:effectLst/>
                <a:latin typeface="Times New Roman" panose="02020603050405020304" pitchFamily="18" charset="0"/>
                <a:cs typeface="Times New Roman" panose="02020603050405020304" pitchFamily="18" charset="0"/>
              </a:rPr>
              <a:t>Các</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biện</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pháp</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làm</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giảm</a:t>
            </a:r>
            <a:r>
              <a:rPr lang="en-US" sz="3600" b="0" dirty="0">
                <a:solidFill>
                  <a:srgbClr val="7030A0"/>
                </a:solidFill>
                <a:effectLst/>
                <a:latin typeface="Times New Roman" panose="02020603050405020304" pitchFamily="18" charset="0"/>
                <a:cs typeface="Times New Roman" panose="02020603050405020304" pitchFamily="18" charset="0"/>
              </a:rPr>
              <a:t> tai </a:t>
            </a:r>
            <a:r>
              <a:rPr lang="en-US" sz="3600" b="0" dirty="0" err="1">
                <a:solidFill>
                  <a:srgbClr val="7030A0"/>
                </a:solidFill>
                <a:effectLst/>
                <a:latin typeface="Times New Roman" panose="02020603050405020304" pitchFamily="18" charset="0"/>
                <a:cs typeface="Times New Roman" panose="02020603050405020304" pitchFamily="18" charset="0"/>
              </a:rPr>
              <a:t>nạn</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giao</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thông</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có</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liên</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quan</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đến</a:t>
            </a:r>
            <a:r>
              <a:rPr lang="en-US" sz="3600" b="0" dirty="0">
                <a:solidFill>
                  <a:srgbClr val="7030A0"/>
                </a:solidFill>
                <a:effectLst/>
                <a:latin typeface="Times New Roman" panose="02020603050405020304" pitchFamily="18" charset="0"/>
                <a:cs typeface="Times New Roman" panose="02020603050405020304" pitchFamily="18" charset="0"/>
              </a:rPr>
              <a:t> </a:t>
            </a:r>
            <a:r>
              <a:rPr lang="en-US" sz="3600" b="0" dirty="0" err="1">
                <a:solidFill>
                  <a:srgbClr val="7030A0"/>
                </a:solidFill>
                <a:effectLst/>
                <a:latin typeface="Times New Roman" panose="02020603050405020304" pitchFamily="18" charset="0"/>
                <a:cs typeface="Times New Roman" panose="02020603050405020304" pitchFamily="18" charset="0"/>
              </a:rPr>
              <a:t>lực</a:t>
            </a:r>
            <a:r>
              <a:rPr lang="en-US" sz="3600" b="0" dirty="0">
                <a:solidFill>
                  <a:srgbClr val="7030A0"/>
                </a:solidFill>
                <a:effectLst/>
                <a:latin typeface="Times New Roman" panose="02020603050405020304" pitchFamily="18" charset="0"/>
                <a:cs typeface="Times New Roman" panose="02020603050405020304" pitchFamily="18" charset="0"/>
              </a:rPr>
              <a:t> ma </a:t>
            </a:r>
            <a:r>
              <a:rPr lang="en-US" sz="3600" b="0" dirty="0" err="1">
                <a:solidFill>
                  <a:srgbClr val="7030A0"/>
                </a:solidFill>
                <a:effectLst/>
                <a:latin typeface="Times New Roman" panose="02020603050405020304" pitchFamily="18" charset="0"/>
                <a:cs typeface="Times New Roman" panose="02020603050405020304" pitchFamily="18" charset="0"/>
              </a:rPr>
              <a:t>sát</a:t>
            </a:r>
            <a:r>
              <a:rPr lang="en-US" sz="3600" b="0" dirty="0">
                <a:solidFill>
                  <a:srgbClr val="7030A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4062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71E5F8-7195-4DD6-B942-2E5B7E8FF19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0B95B37-E51F-459D-89A8-DE9910886E01}"/>
              </a:ext>
            </a:extLst>
          </p:cNvPr>
          <p:cNvSpPr txBox="1"/>
          <p:nvPr/>
        </p:nvSpPr>
        <p:spPr>
          <a:xfrm>
            <a:off x="701964" y="674254"/>
            <a:ext cx="6308436" cy="4411785"/>
          </a:xfrm>
          <a:prstGeom prst="rect">
            <a:avLst/>
          </a:prstGeom>
          <a:noFill/>
        </p:spPr>
        <p:txBody>
          <a:bodyPr wrap="square" rtlCol="0">
            <a:spAutoFit/>
          </a:bodyPr>
          <a:lstStyle/>
          <a:p>
            <a:pPr marL="342900" indent="-342900" algn="just">
              <a:lnSpc>
                <a:spcPct val="200000"/>
              </a:lnSpc>
              <a:buAutoNum type="arabicPeriod"/>
            </a:pPr>
            <a:r>
              <a:rPr lang="en-US" sz="2400" dirty="0" err="1"/>
              <a:t>Tại</a:t>
            </a:r>
            <a:r>
              <a:rPr lang="en-US" sz="2400" dirty="0"/>
              <a:t> </a:t>
            </a:r>
            <a:r>
              <a:rPr lang="en-US" sz="2400" dirty="0" err="1"/>
              <a:t>sao</a:t>
            </a:r>
            <a:r>
              <a:rPr lang="en-US" sz="2400" dirty="0"/>
              <a:t> </a:t>
            </a:r>
            <a:r>
              <a:rPr lang="en-US" sz="2400" dirty="0" err="1"/>
              <a:t>trên</a:t>
            </a:r>
            <a:r>
              <a:rPr lang="en-US" sz="2400" dirty="0"/>
              <a:t> mặt </a:t>
            </a:r>
            <a:r>
              <a:rPr lang="en-US" sz="2400" dirty="0" err="1"/>
              <a:t>lốp</a:t>
            </a:r>
            <a:r>
              <a:rPr lang="en-US" sz="2400" dirty="0"/>
              <a:t> xe </a:t>
            </a:r>
            <a:r>
              <a:rPr lang="en-US" sz="2400" dirty="0" err="1"/>
              <a:t>lại</a:t>
            </a:r>
            <a:r>
              <a:rPr lang="en-US" sz="2400" dirty="0"/>
              <a:t> có </a:t>
            </a:r>
            <a:r>
              <a:rPr lang="en-US" sz="2400" dirty="0" err="1"/>
              <a:t>các</a:t>
            </a:r>
            <a:r>
              <a:rPr lang="en-US" sz="2400" dirty="0"/>
              <a:t> </a:t>
            </a:r>
            <a:r>
              <a:rPr lang="en-US" sz="2400" dirty="0" err="1"/>
              <a:t>khía</a:t>
            </a:r>
            <a:r>
              <a:rPr lang="en-US" sz="2400" dirty="0"/>
              <a:t> </a:t>
            </a:r>
            <a:r>
              <a:rPr lang="en-US" sz="2400" dirty="0" err="1"/>
              <a:t>rãnh</a:t>
            </a:r>
            <a:r>
              <a:rPr lang="en-US" sz="2400" dirty="0"/>
              <a:t>?</a:t>
            </a:r>
          </a:p>
          <a:p>
            <a:pPr marL="342900" indent="-342900" algn="just">
              <a:lnSpc>
                <a:spcPct val="200000"/>
              </a:lnSpc>
              <a:buAutoNum type="arabicPeriod"/>
            </a:pPr>
            <a:r>
              <a:rPr lang="en-US" sz="2400" dirty="0" err="1"/>
              <a:t>Tại</a:t>
            </a:r>
            <a:r>
              <a:rPr lang="en-US" sz="2400" dirty="0"/>
              <a:t> </a:t>
            </a:r>
            <a:r>
              <a:rPr lang="en-US" sz="2400" dirty="0" err="1"/>
              <a:t>sao</a:t>
            </a:r>
            <a:r>
              <a:rPr lang="en-US" sz="2400" dirty="0"/>
              <a:t> khi </a:t>
            </a:r>
            <a:r>
              <a:rPr lang="en-US" sz="2400" dirty="0" err="1"/>
              <a:t>phanh</a:t>
            </a:r>
            <a:r>
              <a:rPr lang="en-US" sz="2400" dirty="0"/>
              <a:t> </a:t>
            </a:r>
            <a:r>
              <a:rPr lang="en-US" sz="2400" dirty="0" err="1"/>
              <a:t>gấp</a:t>
            </a:r>
            <a:r>
              <a:rPr lang="en-US" sz="2400" dirty="0"/>
              <a:t>, </a:t>
            </a:r>
            <a:r>
              <a:rPr lang="en-US" sz="2400" dirty="0" err="1"/>
              <a:t>lốp</a:t>
            </a:r>
            <a:r>
              <a:rPr lang="en-US" sz="2400" dirty="0"/>
              <a:t> xe ô tô để </a:t>
            </a:r>
            <a:r>
              <a:rPr lang="en-US" sz="2400" dirty="0" err="1"/>
              <a:t>lại</a:t>
            </a:r>
            <a:r>
              <a:rPr lang="en-US" sz="2400" dirty="0"/>
              <a:t> </a:t>
            </a:r>
            <a:r>
              <a:rPr lang="en-US" sz="2400" dirty="0" err="1"/>
              <a:t>trên</a:t>
            </a:r>
            <a:r>
              <a:rPr lang="en-US" sz="2400" dirty="0"/>
              <a:t> mặt </a:t>
            </a:r>
            <a:r>
              <a:rPr lang="en-US" sz="2400" dirty="0" err="1"/>
              <a:t>đường</a:t>
            </a:r>
            <a:r>
              <a:rPr lang="en-US" sz="2400" dirty="0"/>
              <a:t> </a:t>
            </a:r>
            <a:r>
              <a:rPr lang="en-US" sz="2400" dirty="0" err="1"/>
              <a:t>một</a:t>
            </a:r>
            <a:r>
              <a:rPr lang="en-US" sz="2400" dirty="0"/>
              <a:t> </a:t>
            </a:r>
            <a:r>
              <a:rPr lang="en-US" sz="2400" dirty="0" err="1"/>
              <a:t>vệt</a:t>
            </a:r>
            <a:r>
              <a:rPr lang="en-US" sz="2400" dirty="0"/>
              <a:t> </a:t>
            </a:r>
            <a:r>
              <a:rPr lang="en-US" sz="2400" dirty="0" err="1"/>
              <a:t>đen</a:t>
            </a:r>
            <a:r>
              <a:rPr lang="en-US" sz="2400" dirty="0"/>
              <a:t>?</a:t>
            </a:r>
          </a:p>
          <a:p>
            <a:pPr marL="342900" indent="-342900" algn="just">
              <a:lnSpc>
                <a:spcPct val="200000"/>
              </a:lnSpc>
              <a:buAutoNum type="arabicPeriod"/>
            </a:pPr>
            <a:r>
              <a:rPr lang="en-US" sz="2400" dirty="0" err="1"/>
              <a:t>Giải</a:t>
            </a:r>
            <a:r>
              <a:rPr lang="en-US" sz="2400" dirty="0"/>
              <a:t> </a:t>
            </a:r>
            <a:r>
              <a:rPr lang="en-US" sz="2400" dirty="0" err="1"/>
              <a:t>thích</a:t>
            </a:r>
            <a:r>
              <a:rPr lang="en-US" sz="2400" dirty="0"/>
              <a:t> ý </a:t>
            </a:r>
            <a:r>
              <a:rPr lang="en-US" sz="2400" dirty="0" err="1"/>
              <a:t>nghĩa</a:t>
            </a:r>
            <a:r>
              <a:rPr lang="en-US" sz="2400" dirty="0"/>
              <a:t> của </a:t>
            </a:r>
            <a:r>
              <a:rPr lang="en-US" sz="2400" dirty="0" err="1"/>
              <a:t>biển</a:t>
            </a:r>
            <a:r>
              <a:rPr lang="en-US" sz="2400" dirty="0"/>
              <a:t> </a:t>
            </a:r>
            <a:r>
              <a:rPr lang="en-US" sz="2400" dirty="0" err="1"/>
              <a:t>báo</a:t>
            </a:r>
            <a:r>
              <a:rPr lang="en-US" sz="2400" dirty="0"/>
              <a:t> chỉ dẫn </a:t>
            </a:r>
            <a:r>
              <a:rPr lang="en-US" sz="2400" dirty="0" err="1"/>
              <a:t>tốc</a:t>
            </a:r>
            <a:r>
              <a:rPr lang="en-US" sz="2400" dirty="0"/>
              <a:t> </a:t>
            </a:r>
            <a:r>
              <a:rPr lang="en-US" sz="2400" dirty="0" err="1"/>
              <a:t>độ</a:t>
            </a:r>
            <a:r>
              <a:rPr lang="en-US" sz="2400" dirty="0"/>
              <a:t> </a:t>
            </a:r>
            <a:r>
              <a:rPr lang="en-US" sz="2400" dirty="0" err="1"/>
              <a:t>giới</a:t>
            </a:r>
            <a:r>
              <a:rPr lang="en-US" sz="2400" dirty="0"/>
              <a:t> </a:t>
            </a:r>
            <a:r>
              <a:rPr lang="en-US" sz="2400" dirty="0" err="1"/>
              <a:t>hạn</a:t>
            </a:r>
            <a:r>
              <a:rPr lang="en-US" sz="2400" dirty="0"/>
              <a:t> </a:t>
            </a:r>
            <a:r>
              <a:rPr lang="en-US" sz="2400" dirty="0" err="1"/>
              <a:t>chạy</a:t>
            </a:r>
            <a:r>
              <a:rPr lang="en-US" sz="2400" dirty="0"/>
              <a:t> </a:t>
            </a:r>
            <a:r>
              <a:rPr lang="en-US" sz="2400" dirty="0" err="1"/>
              <a:t>trrên</a:t>
            </a:r>
            <a:r>
              <a:rPr lang="en-US" sz="2400" dirty="0"/>
              <a:t> </a:t>
            </a:r>
            <a:r>
              <a:rPr lang="en-US" sz="2400" dirty="0" err="1"/>
              <a:t>đường</a:t>
            </a:r>
            <a:r>
              <a:rPr lang="en-US" sz="2400" dirty="0"/>
              <a:t> </a:t>
            </a:r>
            <a:r>
              <a:rPr lang="en-US" sz="2400" dirty="0" err="1"/>
              <a:t>cao</a:t>
            </a:r>
            <a:r>
              <a:rPr lang="en-US" sz="2400" dirty="0"/>
              <a:t> </a:t>
            </a:r>
            <a:r>
              <a:rPr lang="en-US" sz="2400" dirty="0" err="1"/>
              <a:t>tốc</a:t>
            </a:r>
            <a:r>
              <a:rPr lang="en-US" sz="2400" dirty="0"/>
              <a:t> là 100km/h </a:t>
            </a:r>
            <a:r>
              <a:rPr lang="en-US" sz="2400" dirty="0" err="1"/>
              <a:t>và</a:t>
            </a:r>
            <a:r>
              <a:rPr lang="en-US" sz="2400" dirty="0"/>
              <a:t> </a:t>
            </a:r>
            <a:r>
              <a:rPr lang="en-US" sz="2400" dirty="0" err="1"/>
              <a:t>viết</a:t>
            </a:r>
            <a:r>
              <a:rPr lang="en-US" sz="2400" dirty="0"/>
              <a:t> </a:t>
            </a:r>
            <a:r>
              <a:rPr lang="en-US" sz="2400" dirty="0" err="1"/>
              <a:t>bài</a:t>
            </a:r>
            <a:r>
              <a:rPr lang="en-US" sz="2400" dirty="0"/>
              <a:t>?</a:t>
            </a:r>
          </a:p>
        </p:txBody>
      </p:sp>
      <p:pic>
        <p:nvPicPr>
          <p:cNvPr id="5" name="Picture 4">
            <a:extLst>
              <a:ext uri="{FF2B5EF4-FFF2-40B4-BE49-F238E27FC236}">
                <a16:creationId xmlns:a16="http://schemas.microsoft.com/office/drawing/2014/main" id="{4CC2AB39-E4BD-4832-84E3-DED56D879450}"/>
              </a:ext>
            </a:extLst>
          </p:cNvPr>
          <p:cNvPicPr>
            <a:picLocks noChangeAspect="1"/>
          </p:cNvPicPr>
          <p:nvPr/>
        </p:nvPicPr>
        <p:blipFill>
          <a:blip r:embed="rId3"/>
          <a:stretch>
            <a:fillRect/>
          </a:stretch>
        </p:blipFill>
        <p:spPr>
          <a:xfrm>
            <a:off x="7010400" y="1790256"/>
            <a:ext cx="5011967" cy="4181764"/>
          </a:xfrm>
          <a:prstGeom prst="rect">
            <a:avLst/>
          </a:prstGeom>
        </p:spPr>
      </p:pic>
    </p:spTree>
    <p:extLst>
      <p:ext uri="{BB962C8B-B14F-4D97-AF65-F5344CB8AC3E}">
        <p14:creationId xmlns:p14="http://schemas.microsoft.com/office/powerpoint/2010/main" val="2264019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4F9AA3-823E-4288-B7DE-F5D8A415CCD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90D0923-0D80-4F02-B2EA-6D8138E695EF}"/>
              </a:ext>
            </a:extLst>
          </p:cNvPr>
          <p:cNvSpPr>
            <a:spLocks noChangeArrowheads="1"/>
          </p:cNvSpPr>
          <p:nvPr/>
        </p:nvSpPr>
        <p:spPr bwMode="auto">
          <a:xfrm>
            <a:off x="941216" y="664811"/>
            <a:ext cx="104472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2800" dirty="0">
                <a:solidFill>
                  <a:srgbClr val="7030A0"/>
                </a:solidFill>
                <a:cs typeface="Times New Roman" panose="02020603050405020304" pitchFamily="18" charset="0"/>
              </a:rPr>
              <a:t>1. </a:t>
            </a:r>
            <a:r>
              <a:rPr lang="en-US" altLang="en-US" sz="2800" dirty="0" err="1">
                <a:solidFill>
                  <a:srgbClr val="7030A0"/>
                </a:solidFill>
                <a:cs typeface="Times New Roman" panose="02020603050405020304" pitchFamily="18" charset="0"/>
              </a:rPr>
              <a:t>Tại</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sao</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trên</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mặt</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lốp</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xe</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lại</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có</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các</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khía</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rãnh</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hình</a:t>
            </a:r>
            <a:r>
              <a:rPr lang="en-US" altLang="en-US" sz="2800" dirty="0">
                <a:solidFill>
                  <a:srgbClr val="7030A0"/>
                </a:solidFill>
                <a:cs typeface="Times New Roman" panose="02020603050405020304" pitchFamily="18" charset="0"/>
              </a:rPr>
              <a:t> 44.7)? </a:t>
            </a:r>
            <a:r>
              <a:rPr lang="en-US" altLang="en-US" sz="2800" dirty="0" err="1">
                <a:solidFill>
                  <a:srgbClr val="7030A0"/>
                </a:solidFill>
                <a:cs typeface="Times New Roman" panose="02020603050405020304" pitchFamily="18" charset="0"/>
              </a:rPr>
              <a:t>Đi</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xe</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mà</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lốp</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có</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các</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khía</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rãnh</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đã</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bị</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mòn</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thì</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có</a:t>
            </a:r>
            <a:r>
              <a:rPr lang="en-US" altLang="en-US" sz="2800" dirty="0">
                <a:solidFill>
                  <a:srgbClr val="7030A0"/>
                </a:solidFill>
                <a:cs typeface="Times New Roman" panose="02020603050405020304" pitchFamily="18" charset="0"/>
              </a:rPr>
              <a:t> an </a:t>
            </a:r>
            <a:r>
              <a:rPr lang="en-US" altLang="en-US" sz="2800" dirty="0" err="1">
                <a:solidFill>
                  <a:srgbClr val="7030A0"/>
                </a:solidFill>
                <a:cs typeface="Times New Roman" panose="02020603050405020304" pitchFamily="18" charset="0"/>
              </a:rPr>
              <a:t>toàn</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không</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Tại</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sao</a:t>
            </a:r>
            <a:r>
              <a:rPr lang="en-US" altLang="en-US" sz="2800" dirty="0">
                <a:solidFill>
                  <a:srgbClr val="7030A0"/>
                </a:solidFill>
                <a:cs typeface="Times New Roman" panose="02020603050405020304" pitchFamily="18" charset="0"/>
              </a:rPr>
              <a:t>?</a:t>
            </a:r>
          </a:p>
        </p:txBody>
      </p:sp>
      <p:sp>
        <p:nvSpPr>
          <p:cNvPr id="3" name="Rectangle 1">
            <a:extLst>
              <a:ext uri="{FF2B5EF4-FFF2-40B4-BE49-F238E27FC236}">
                <a16:creationId xmlns:a16="http://schemas.microsoft.com/office/drawing/2014/main" id="{0DB10CAC-08FB-4BB3-AFDC-144DDEF52570}"/>
              </a:ext>
            </a:extLst>
          </p:cNvPr>
          <p:cNvSpPr>
            <a:spLocks noChangeArrowheads="1"/>
          </p:cNvSpPr>
          <p:nvPr/>
        </p:nvSpPr>
        <p:spPr bwMode="auto">
          <a:xfrm>
            <a:off x="941216" y="3608326"/>
            <a:ext cx="118317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2800" dirty="0">
                <a:solidFill>
                  <a:srgbClr val="7030A0"/>
                </a:solidFill>
                <a:cs typeface="Times New Roman" panose="02020603050405020304" pitchFamily="18" charset="0"/>
              </a:rPr>
              <a:t>2. </a:t>
            </a:r>
            <a:r>
              <a:rPr lang="en-US" altLang="en-US" sz="2800" dirty="0" err="1">
                <a:solidFill>
                  <a:srgbClr val="7030A0"/>
                </a:solidFill>
                <a:cs typeface="Times New Roman" panose="02020603050405020304" pitchFamily="18" charset="0"/>
              </a:rPr>
              <a:t>Tại</a:t>
            </a:r>
            <a:r>
              <a:rPr lang="vi-VN" altLang="en-US" sz="2800" dirty="0">
                <a:solidFill>
                  <a:srgbClr val="7030A0"/>
                </a:solidFill>
                <a:cs typeface="Times New Roman" panose="02020603050405020304" pitchFamily="18" charset="0"/>
              </a:rPr>
              <a:t> sao khi phanh gấp, lốp xe ô tô để lại một vệt đen dài trên đường</a:t>
            </a:r>
            <a:r>
              <a:rPr lang="en-US" altLang="en-US" sz="2800" dirty="0">
                <a:solidFill>
                  <a:srgbClr val="7030A0"/>
                </a:solidFill>
                <a:cs typeface="Times New Roman" panose="02020603050405020304" pitchFamily="18" charset="0"/>
              </a:rPr>
              <a:t> </a:t>
            </a:r>
            <a:r>
              <a:rPr lang="en-US" altLang="en-US" sz="2800" dirty="0" err="1">
                <a:solidFill>
                  <a:srgbClr val="7030A0"/>
                </a:solidFill>
                <a:cs typeface="Times New Roman" panose="02020603050405020304" pitchFamily="18" charset="0"/>
              </a:rPr>
              <a:t>nhựa</a:t>
            </a:r>
            <a:r>
              <a:rPr lang="en-US" altLang="en-US" sz="2800" dirty="0">
                <a:solidFill>
                  <a:srgbClr val="7030A0"/>
                </a:solidFill>
                <a:cs typeface="Times New Roman" panose="02020603050405020304" pitchFamily="18" charset="0"/>
              </a:rPr>
              <a:t>? </a:t>
            </a:r>
          </a:p>
        </p:txBody>
      </p:sp>
      <p:pic>
        <p:nvPicPr>
          <p:cNvPr id="4" name="Picture 3">
            <a:extLst>
              <a:ext uri="{FF2B5EF4-FFF2-40B4-BE49-F238E27FC236}">
                <a16:creationId xmlns:a16="http://schemas.microsoft.com/office/drawing/2014/main" id="{B5EC33CE-0406-4CCC-9BE2-E9DDC2869A8F}"/>
              </a:ext>
            </a:extLst>
          </p:cNvPr>
          <p:cNvPicPr>
            <a:picLocks noChangeAspect="1"/>
          </p:cNvPicPr>
          <p:nvPr/>
        </p:nvPicPr>
        <p:blipFill>
          <a:blip r:embed="rId3"/>
          <a:stretch>
            <a:fillRect/>
          </a:stretch>
        </p:blipFill>
        <p:spPr>
          <a:xfrm>
            <a:off x="1803249" y="1822483"/>
            <a:ext cx="8992856" cy="1480651"/>
          </a:xfrm>
          <a:prstGeom prst="rect">
            <a:avLst/>
          </a:prstGeom>
        </p:spPr>
      </p:pic>
      <p:pic>
        <p:nvPicPr>
          <p:cNvPr id="5" name="Picture 4">
            <a:extLst>
              <a:ext uri="{FF2B5EF4-FFF2-40B4-BE49-F238E27FC236}">
                <a16:creationId xmlns:a16="http://schemas.microsoft.com/office/drawing/2014/main" id="{1C1A73FD-69CC-4DA7-9797-B6206374CBA0}"/>
              </a:ext>
            </a:extLst>
          </p:cNvPr>
          <p:cNvPicPr>
            <a:picLocks noChangeAspect="1"/>
          </p:cNvPicPr>
          <p:nvPr/>
        </p:nvPicPr>
        <p:blipFill>
          <a:blip r:embed="rId4"/>
          <a:stretch>
            <a:fillRect/>
          </a:stretch>
        </p:blipFill>
        <p:spPr>
          <a:xfrm>
            <a:off x="2072607" y="4246998"/>
            <a:ext cx="8198230" cy="877141"/>
          </a:xfrm>
          <a:prstGeom prst="rect">
            <a:avLst/>
          </a:prstGeom>
        </p:spPr>
      </p:pic>
    </p:spTree>
    <p:extLst>
      <p:ext uri="{BB962C8B-B14F-4D97-AF65-F5344CB8AC3E}">
        <p14:creationId xmlns:p14="http://schemas.microsoft.com/office/powerpoint/2010/main" val="96150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3AA640-D240-4F9C-BA7F-675BD6FB21DD}"/>
              </a:ext>
            </a:extLst>
          </p:cNvPr>
          <p:cNvPicPr>
            <a:picLocks noChangeAspect="1"/>
          </p:cNvPicPr>
          <p:nvPr/>
        </p:nvPicPr>
        <p:blipFill>
          <a:blip r:embed="rId2"/>
          <a:stretch>
            <a:fillRect/>
          </a:stretch>
        </p:blipFill>
        <p:spPr>
          <a:xfrm>
            <a:off x="0" y="-41579"/>
            <a:ext cx="12192000" cy="6858000"/>
          </a:xfrm>
          <a:prstGeom prst="rect">
            <a:avLst/>
          </a:prstGeom>
        </p:spPr>
      </p:pic>
      <p:pic>
        <p:nvPicPr>
          <p:cNvPr id="2" name="Picture 1">
            <a:extLst>
              <a:ext uri="{FF2B5EF4-FFF2-40B4-BE49-F238E27FC236}">
                <a16:creationId xmlns:a16="http://schemas.microsoft.com/office/drawing/2014/main" id="{4C77BC94-CBB1-42D1-9794-D6F173CFA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64" y="895599"/>
            <a:ext cx="4267200" cy="506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C0B1EE7B-0C25-47F8-B672-A12013BB963E}"/>
              </a:ext>
            </a:extLst>
          </p:cNvPr>
          <p:cNvGrpSpPr/>
          <p:nvPr/>
        </p:nvGrpSpPr>
        <p:grpSpPr>
          <a:xfrm>
            <a:off x="5090161" y="1594595"/>
            <a:ext cx="3762101" cy="663681"/>
            <a:chOff x="4937761" y="2255063"/>
            <a:chExt cx="3762101" cy="663681"/>
          </a:xfrm>
        </p:grpSpPr>
        <p:sp>
          <p:nvSpPr>
            <p:cNvPr id="4" name="Rectangle 3">
              <a:extLst>
                <a:ext uri="{FF2B5EF4-FFF2-40B4-BE49-F238E27FC236}">
                  <a16:creationId xmlns:a16="http://schemas.microsoft.com/office/drawing/2014/main" id="{FFF07F81-2767-4DD3-96D5-14BD3057DB40}"/>
                </a:ext>
              </a:extLst>
            </p:cNvPr>
            <p:cNvSpPr/>
            <p:nvPr/>
          </p:nvSpPr>
          <p:spPr>
            <a:xfrm>
              <a:off x="5943600" y="2255063"/>
              <a:ext cx="2756262" cy="646331"/>
            </a:xfrm>
            <a:prstGeom prst="rect">
              <a:avLst/>
            </a:prstGeom>
          </p:spPr>
          <p:txBody>
            <a:bodyPr wrap="square">
              <a:spAutoFit/>
            </a:bodyPr>
            <a:lstStyle/>
            <a:p>
              <a:endParaRPr lang="en-US" sz="800" b="1" dirty="0">
                <a:solidFill>
                  <a:srgbClr val="000000"/>
                </a:solidFill>
                <a:latin typeface="Segoe UI" panose="020B0502040204020203" pitchFamily="34" charset="0"/>
              </a:endParaRPr>
            </a:p>
            <a:p>
              <a:pPr algn="ctr"/>
              <a:r>
                <a:rPr lang="vi-VN" sz="2800" b="1" dirty="0">
                  <a:solidFill>
                    <a:srgbClr val="0070C0"/>
                  </a:solidFill>
                  <a:latin typeface="Times New Roman" panose="02020603050405020304" pitchFamily="18" charset="0"/>
                </a:rPr>
                <a:t>Đường cao tốc</a:t>
              </a:r>
              <a:endParaRPr lang="vi-VN" sz="2800" b="1" dirty="0">
                <a:solidFill>
                  <a:srgbClr val="000000"/>
                </a:solidFill>
                <a:latin typeface="Times New Roman" panose="02020603050405020304" pitchFamily="18" charset="0"/>
              </a:endParaRPr>
            </a:p>
          </p:txBody>
        </p:sp>
        <p:sp>
          <p:nvSpPr>
            <p:cNvPr id="5" name="Right Arrow 10">
              <a:extLst>
                <a:ext uri="{FF2B5EF4-FFF2-40B4-BE49-F238E27FC236}">
                  <a16:creationId xmlns:a16="http://schemas.microsoft.com/office/drawing/2014/main" id="{0D8E00A7-CE12-440C-AC39-B4E78D883331}"/>
                </a:ext>
              </a:extLst>
            </p:cNvPr>
            <p:cNvSpPr/>
            <p:nvPr/>
          </p:nvSpPr>
          <p:spPr>
            <a:xfrm>
              <a:off x="4937761" y="2417988"/>
              <a:ext cx="1005840" cy="50075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8DBABA5-977B-4301-B315-C459EC559D94}"/>
              </a:ext>
            </a:extLst>
          </p:cNvPr>
          <p:cNvGrpSpPr/>
          <p:nvPr/>
        </p:nvGrpSpPr>
        <p:grpSpPr>
          <a:xfrm>
            <a:off x="5048796" y="2989658"/>
            <a:ext cx="6150428" cy="1092607"/>
            <a:chOff x="4896396" y="3650126"/>
            <a:chExt cx="6150428" cy="1092607"/>
          </a:xfrm>
        </p:grpSpPr>
        <p:sp>
          <p:nvSpPr>
            <p:cNvPr id="7" name="Rectangle 6">
              <a:extLst>
                <a:ext uri="{FF2B5EF4-FFF2-40B4-BE49-F238E27FC236}">
                  <a16:creationId xmlns:a16="http://schemas.microsoft.com/office/drawing/2014/main" id="{FE109ADE-637A-489B-AB1C-4CEDB0C15AC9}"/>
                </a:ext>
              </a:extLst>
            </p:cNvPr>
            <p:cNvSpPr/>
            <p:nvPr/>
          </p:nvSpPr>
          <p:spPr>
            <a:xfrm>
              <a:off x="5943600" y="3650126"/>
              <a:ext cx="5103224" cy="1092607"/>
            </a:xfrm>
            <a:prstGeom prst="rect">
              <a:avLst/>
            </a:prstGeom>
          </p:spPr>
          <p:txBody>
            <a:bodyPr wrap="square">
              <a:spAutoFit/>
            </a:bodyPr>
            <a:lstStyle/>
            <a:p>
              <a:endParaRPr lang="en-US" sz="900" dirty="0">
                <a:solidFill>
                  <a:srgbClr val="000000"/>
                </a:solidFill>
                <a:latin typeface="Segoe UI" panose="020B0502040204020203" pitchFamily="34" charset="0"/>
              </a:endParaRPr>
            </a:p>
            <a:p>
              <a:r>
                <a:rPr lang="en-US" sz="2800" b="1" dirty="0" err="1">
                  <a:solidFill>
                    <a:srgbClr val="0070C0"/>
                  </a:solidFill>
                  <a:latin typeface="Times New Roman" panose="02020603050405020304" pitchFamily="18" charset="0"/>
                </a:rPr>
                <a:t>Tốc</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độ</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tối</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thiểu</a:t>
              </a:r>
              <a:r>
                <a:rPr lang="en-US" sz="2800" b="1" dirty="0">
                  <a:solidFill>
                    <a:srgbClr val="0070C0"/>
                  </a:solidFill>
                  <a:latin typeface="Times New Roman" panose="02020603050405020304" pitchFamily="18" charset="0"/>
                </a:rPr>
                <a:t> 70km/h, </a:t>
              </a:r>
              <a:r>
                <a:rPr lang="en-US" sz="2800" b="1" dirty="0" err="1">
                  <a:solidFill>
                    <a:srgbClr val="0070C0"/>
                  </a:solidFill>
                  <a:latin typeface="Times New Roman" panose="02020603050405020304" pitchFamily="18" charset="0"/>
                </a:rPr>
                <a:t>tốc</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độ</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tối</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đa</a:t>
              </a:r>
              <a:r>
                <a:rPr lang="en-US" sz="2800" b="1" dirty="0">
                  <a:solidFill>
                    <a:srgbClr val="0070C0"/>
                  </a:solidFill>
                  <a:latin typeface="Times New Roman" panose="02020603050405020304" pitchFamily="18" charset="0"/>
                </a:rPr>
                <a:t> 120km/h;</a:t>
              </a:r>
              <a:endParaRPr lang="en-US" sz="2800" b="1" dirty="0">
                <a:solidFill>
                  <a:srgbClr val="000000"/>
                </a:solidFill>
                <a:latin typeface="Times New Roman" panose="02020603050405020304" pitchFamily="18" charset="0"/>
              </a:endParaRPr>
            </a:p>
          </p:txBody>
        </p:sp>
        <p:sp>
          <p:nvSpPr>
            <p:cNvPr id="8" name="Right Arrow 14">
              <a:extLst>
                <a:ext uri="{FF2B5EF4-FFF2-40B4-BE49-F238E27FC236}">
                  <a16:creationId xmlns:a16="http://schemas.microsoft.com/office/drawing/2014/main" id="{A2F7063D-AAD5-4B2F-BE6A-61A880DB620A}"/>
                </a:ext>
              </a:extLst>
            </p:cNvPr>
            <p:cNvSpPr/>
            <p:nvPr/>
          </p:nvSpPr>
          <p:spPr>
            <a:xfrm>
              <a:off x="4896396" y="4001434"/>
              <a:ext cx="1005840" cy="50075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37DC5786-B6C9-48A1-BEF3-513B8F0718B6}"/>
              </a:ext>
            </a:extLst>
          </p:cNvPr>
          <p:cNvGrpSpPr/>
          <p:nvPr/>
        </p:nvGrpSpPr>
        <p:grpSpPr>
          <a:xfrm>
            <a:off x="5048796" y="4322725"/>
            <a:ext cx="7143204" cy="688679"/>
            <a:chOff x="4896396" y="4983193"/>
            <a:chExt cx="7143204" cy="688679"/>
          </a:xfrm>
        </p:grpSpPr>
        <p:sp>
          <p:nvSpPr>
            <p:cNvPr id="10" name="Rectangle 9">
              <a:extLst>
                <a:ext uri="{FF2B5EF4-FFF2-40B4-BE49-F238E27FC236}">
                  <a16:creationId xmlns:a16="http://schemas.microsoft.com/office/drawing/2014/main" id="{C085FBA6-5B27-4465-A1C5-1D90AAF22C92}"/>
                </a:ext>
              </a:extLst>
            </p:cNvPr>
            <p:cNvSpPr/>
            <p:nvPr/>
          </p:nvSpPr>
          <p:spPr>
            <a:xfrm>
              <a:off x="5943600" y="4983193"/>
              <a:ext cx="6096000" cy="661720"/>
            </a:xfrm>
            <a:prstGeom prst="rect">
              <a:avLst/>
            </a:prstGeom>
          </p:spPr>
          <p:txBody>
            <a:bodyPr>
              <a:spAutoFit/>
            </a:bodyPr>
            <a:lstStyle/>
            <a:p>
              <a:endParaRPr lang="en-US" sz="900" dirty="0">
                <a:solidFill>
                  <a:srgbClr val="000000"/>
                </a:solidFill>
                <a:latin typeface="Segoe UI" panose="020B0502040204020203" pitchFamily="34" charset="0"/>
              </a:endParaRPr>
            </a:p>
            <a:p>
              <a:r>
                <a:rPr lang="vi-VN" sz="2800" b="1" dirty="0">
                  <a:solidFill>
                    <a:srgbClr val="0070C0"/>
                  </a:solidFill>
                  <a:latin typeface="Times New Roman" panose="02020603050405020304" pitchFamily="18" charset="0"/>
                </a:rPr>
                <a:t>Tốc độ tối đa khi trời mưa 100km/h</a:t>
              </a:r>
              <a:endParaRPr lang="vi-VN" sz="2800" b="1" dirty="0">
                <a:solidFill>
                  <a:srgbClr val="000000"/>
                </a:solidFill>
                <a:latin typeface="Times New Roman" panose="02020603050405020304" pitchFamily="18" charset="0"/>
              </a:endParaRPr>
            </a:p>
          </p:txBody>
        </p:sp>
        <p:sp>
          <p:nvSpPr>
            <p:cNvPr id="11" name="Right Arrow 15">
              <a:extLst>
                <a:ext uri="{FF2B5EF4-FFF2-40B4-BE49-F238E27FC236}">
                  <a16:creationId xmlns:a16="http://schemas.microsoft.com/office/drawing/2014/main" id="{4B698DE0-C998-4099-BB05-47D0D2092C12}"/>
                </a:ext>
              </a:extLst>
            </p:cNvPr>
            <p:cNvSpPr/>
            <p:nvPr/>
          </p:nvSpPr>
          <p:spPr>
            <a:xfrm>
              <a:off x="4896396" y="5171116"/>
              <a:ext cx="1005840" cy="50075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917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B348A561-D07F-48FE-8BD4-0EC5C0A1F323}"/>
              </a:ext>
            </a:extLst>
          </p:cNvPr>
          <p:cNvSpPr txBox="1">
            <a:spLocks noChangeArrowheads="1"/>
          </p:cNvSpPr>
          <p:nvPr/>
        </p:nvSpPr>
        <p:spPr bwMode="auto">
          <a:xfrm>
            <a:off x="632570" y="931507"/>
            <a:ext cx="98943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Georgia" panose="02040502050405020303" pitchFamily="18" charset="0"/>
              <a:buNone/>
              <a:tabLst/>
              <a:defRPr/>
            </a:pPr>
            <a:r>
              <a:rPr kumimoji="0" lang="en-US" altLang="en-US" sz="24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Câu</a:t>
            </a:r>
            <a:r>
              <a:rPr kumimoji="0" lang="vi-VN" alt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1:</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Trường</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hợp</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nào</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sau</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đây</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lực</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xuất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hiện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không</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phải</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là</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lực</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ma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sát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t>
            </a:r>
          </a:p>
        </p:txBody>
      </p:sp>
      <p:sp>
        <p:nvSpPr>
          <p:cNvPr id="4" name="Text Box 6">
            <a:extLst>
              <a:ext uri="{FF2B5EF4-FFF2-40B4-BE49-F238E27FC236}">
                <a16:creationId xmlns:a16="http://schemas.microsoft.com/office/drawing/2014/main" id="{B6507C4F-3D13-4925-A8B6-BF19B57A7E29}"/>
              </a:ext>
            </a:extLst>
          </p:cNvPr>
          <p:cNvSpPr txBox="1">
            <a:spLocks noChangeArrowheads="1"/>
          </p:cNvSpPr>
          <p:nvPr/>
        </p:nvSpPr>
        <p:spPr bwMode="auto">
          <a:xfrm>
            <a:off x="611932" y="1769707"/>
            <a:ext cx="9894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Georgia" panose="02040502050405020303" pitchFamily="18" charset="0"/>
              <a:buNone/>
              <a:tabLst/>
              <a:defRPr/>
            </a:pP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Lực</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xuất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hiện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khi</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lốp</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xe</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trượt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trên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mặt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đường</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t>
            </a:r>
          </a:p>
        </p:txBody>
      </p:sp>
      <p:sp>
        <p:nvSpPr>
          <p:cNvPr id="5" name="Text Box 7">
            <a:extLst>
              <a:ext uri="{FF2B5EF4-FFF2-40B4-BE49-F238E27FC236}">
                <a16:creationId xmlns:a16="http://schemas.microsoft.com/office/drawing/2014/main" id="{626482D0-B057-4EF5-8C77-7EAD5A32EB8A}"/>
              </a:ext>
            </a:extLst>
          </p:cNvPr>
          <p:cNvSpPr txBox="1">
            <a:spLocks noChangeArrowheads="1"/>
          </p:cNvSpPr>
          <p:nvPr/>
        </p:nvSpPr>
        <p:spPr bwMode="auto">
          <a:xfrm>
            <a:off x="611932" y="2253894"/>
            <a:ext cx="98943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Georgia" panose="02040502050405020303" pitchFamily="18" charset="0"/>
              <a:buNone/>
              <a:tabLst/>
              <a:defRPr/>
            </a:pP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B.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Lực</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xuất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hiện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làm</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mòn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đế</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giầy</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t>
            </a:r>
          </a:p>
        </p:txBody>
      </p:sp>
      <p:sp>
        <p:nvSpPr>
          <p:cNvPr id="6" name="Text Box 8">
            <a:extLst>
              <a:ext uri="{FF2B5EF4-FFF2-40B4-BE49-F238E27FC236}">
                <a16:creationId xmlns:a16="http://schemas.microsoft.com/office/drawing/2014/main" id="{24CC125A-34A2-463C-9579-375C76C3FDDB}"/>
              </a:ext>
            </a:extLst>
          </p:cNvPr>
          <p:cNvSpPr txBox="1">
            <a:spLocks noChangeArrowheads="1"/>
          </p:cNvSpPr>
          <p:nvPr/>
        </p:nvSpPr>
        <p:spPr bwMode="auto">
          <a:xfrm>
            <a:off x="632570" y="2769832"/>
            <a:ext cx="9894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Georgia" panose="02040502050405020303" pitchFamily="18" charset="0"/>
              <a:buNone/>
              <a:tabLst/>
              <a:defRPr/>
            </a:pP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C.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Lực</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xuất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hiện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khi</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lò</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xo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bị</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nén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hay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bị</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dãn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t>
            </a:r>
          </a:p>
        </p:txBody>
      </p:sp>
      <p:sp>
        <p:nvSpPr>
          <p:cNvPr id="7" name="Text Box 9">
            <a:extLst>
              <a:ext uri="{FF2B5EF4-FFF2-40B4-BE49-F238E27FC236}">
                <a16:creationId xmlns:a16="http://schemas.microsoft.com/office/drawing/2014/main" id="{0A1FA07F-A137-4BB5-AAA1-88BD55D699E6}"/>
              </a:ext>
            </a:extLst>
          </p:cNvPr>
          <p:cNvSpPr txBox="1">
            <a:spLocks noChangeArrowheads="1"/>
          </p:cNvSpPr>
          <p:nvPr/>
        </p:nvSpPr>
        <p:spPr bwMode="auto">
          <a:xfrm>
            <a:off x="611932" y="3171469"/>
            <a:ext cx="98943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Georgia" panose="02040502050405020303" pitchFamily="18" charset="0"/>
              <a:buNone/>
              <a:tabLst/>
              <a:defRPr/>
            </a:pP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D.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Lực</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xuất</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hiện</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giữa</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dây</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curoa</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với</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bánh</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xe</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truyền</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chuyển</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động</a:t>
            </a:r>
            <a:r>
              <a:rPr kumimoji="0" lang="en-US" altLang="en-US" sz="2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t>
            </a:r>
          </a:p>
        </p:txBody>
      </p:sp>
      <p:sp>
        <p:nvSpPr>
          <p:cNvPr id="8" name="Text Box 15">
            <a:extLst>
              <a:ext uri="{FF2B5EF4-FFF2-40B4-BE49-F238E27FC236}">
                <a16:creationId xmlns:a16="http://schemas.microsoft.com/office/drawing/2014/main" id="{E68DA491-B048-4049-8959-657592A147E6}"/>
              </a:ext>
            </a:extLst>
          </p:cNvPr>
          <p:cNvSpPr txBox="1">
            <a:spLocks noChangeArrowheads="1"/>
          </p:cNvSpPr>
          <p:nvPr/>
        </p:nvSpPr>
        <p:spPr bwMode="auto">
          <a:xfrm>
            <a:off x="611932" y="3750907"/>
            <a:ext cx="98943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Georgia" panose="02040502050405020303" pitchFamily="18" charset="0"/>
              <a:buNone/>
              <a:tabLst/>
              <a:defRPr/>
            </a:pPr>
            <a:r>
              <a:rPr kumimoji="0" lang="en-US" altLang="en-US" sz="24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Câu</a:t>
            </a:r>
            <a:r>
              <a:rPr kumimoji="0" lang="vi-VN" alt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2:</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Lực</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ma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sát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trượt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xuất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hiện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trong</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trường</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hợp</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nào</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sau</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đây</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t>
            </a:r>
          </a:p>
        </p:txBody>
      </p:sp>
      <p:sp>
        <p:nvSpPr>
          <p:cNvPr id="9" name="Text Box 16">
            <a:extLst>
              <a:ext uri="{FF2B5EF4-FFF2-40B4-BE49-F238E27FC236}">
                <a16:creationId xmlns:a16="http://schemas.microsoft.com/office/drawing/2014/main" id="{E01423BE-B3B5-4145-A5F6-A27540B53571}"/>
              </a:ext>
            </a:extLst>
          </p:cNvPr>
          <p:cNvSpPr txBox="1">
            <a:spLocks noChangeArrowheads="1"/>
          </p:cNvSpPr>
          <p:nvPr/>
        </p:nvSpPr>
        <p:spPr bwMode="auto">
          <a:xfrm>
            <a:off x="669082" y="4566882"/>
            <a:ext cx="9894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Georgia" panose="02040502050405020303" pitchFamily="18" charset="0"/>
              <a:buNone/>
              <a:tabLst/>
              <a:defRPr/>
            </a:pP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 Ma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sát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giữa</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các</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viên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bi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với</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ổ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trục</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xe</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đạp</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xe</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máy</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t>
            </a:r>
          </a:p>
        </p:txBody>
      </p:sp>
      <p:sp>
        <p:nvSpPr>
          <p:cNvPr id="10" name="Text Box 17">
            <a:extLst>
              <a:ext uri="{FF2B5EF4-FFF2-40B4-BE49-F238E27FC236}">
                <a16:creationId xmlns:a16="http://schemas.microsoft.com/office/drawing/2014/main" id="{77607D87-CEF4-4207-ACD4-54A4FEF9F081}"/>
              </a:ext>
            </a:extLst>
          </p:cNvPr>
          <p:cNvSpPr txBox="1">
            <a:spLocks noChangeArrowheads="1"/>
          </p:cNvSpPr>
          <p:nvPr/>
        </p:nvSpPr>
        <p:spPr bwMode="auto">
          <a:xfrm>
            <a:off x="615107" y="5011382"/>
            <a:ext cx="9894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Georgia" panose="02040502050405020303" pitchFamily="18" charset="0"/>
              <a:buNone/>
              <a:tabLst/>
              <a:defRPr/>
            </a:pP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B. Ma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sát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giữa</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cốc</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nước</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đăt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trên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mặt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bàn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với</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mặt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bàn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t>
            </a:r>
          </a:p>
        </p:txBody>
      </p:sp>
      <p:sp>
        <p:nvSpPr>
          <p:cNvPr id="11" name="Text Box 18">
            <a:extLst>
              <a:ext uri="{FF2B5EF4-FFF2-40B4-BE49-F238E27FC236}">
                <a16:creationId xmlns:a16="http://schemas.microsoft.com/office/drawing/2014/main" id="{1FCC720F-2701-432C-8DCD-98820AF0089E}"/>
              </a:ext>
            </a:extLst>
          </p:cNvPr>
          <p:cNvSpPr txBox="1">
            <a:spLocks noChangeArrowheads="1"/>
          </p:cNvSpPr>
          <p:nvPr/>
        </p:nvSpPr>
        <p:spPr bwMode="auto">
          <a:xfrm>
            <a:off x="632570" y="5446357"/>
            <a:ext cx="9894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Georgia" panose="02040502050405020303" pitchFamily="18" charset="0"/>
              <a:buNone/>
              <a:tabLst/>
              <a:defRPr/>
            </a:pP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C. Ma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sát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giữa</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lốp</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xe</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với</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mặt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đường</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khi</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xe</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chuyển</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động</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t>
            </a:r>
          </a:p>
        </p:txBody>
      </p:sp>
      <p:sp>
        <p:nvSpPr>
          <p:cNvPr id="12" name="Text Box 19">
            <a:extLst>
              <a:ext uri="{FF2B5EF4-FFF2-40B4-BE49-F238E27FC236}">
                <a16:creationId xmlns:a16="http://schemas.microsoft.com/office/drawing/2014/main" id="{2907F453-337C-4F8F-8449-68F55DAF8A09}"/>
              </a:ext>
            </a:extLst>
          </p:cNvPr>
          <p:cNvSpPr txBox="1">
            <a:spLocks noChangeArrowheads="1"/>
          </p:cNvSpPr>
          <p:nvPr/>
        </p:nvSpPr>
        <p:spPr bwMode="auto">
          <a:xfrm>
            <a:off x="684957" y="5908319"/>
            <a:ext cx="98943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Georgia" panose="02040502050405020303" pitchFamily="18" charset="0"/>
              <a:buNone/>
              <a:tabLst/>
              <a:defRPr/>
            </a:pP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D. Ma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sát</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giữa</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ma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phanh</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với</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vành</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xe</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khi</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bóp</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nhẹ</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Arial" panose="020B0604020202020204" pitchFamily="34" charset="0"/>
              </a:rPr>
              <a:t>phanh</a:t>
            </a:r>
            <a:r>
              <a:rPr kumimoji="0" lang="en-US" alt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a:t>
            </a:r>
          </a:p>
        </p:txBody>
      </p:sp>
      <p:sp>
        <p:nvSpPr>
          <p:cNvPr id="13" name="Oval 23">
            <a:extLst>
              <a:ext uri="{FF2B5EF4-FFF2-40B4-BE49-F238E27FC236}">
                <a16:creationId xmlns:a16="http://schemas.microsoft.com/office/drawing/2014/main" id="{66F059DC-32A9-42C0-A885-335521182105}"/>
              </a:ext>
            </a:extLst>
          </p:cNvPr>
          <p:cNvSpPr>
            <a:spLocks noChangeArrowheads="1"/>
          </p:cNvSpPr>
          <p:nvPr/>
        </p:nvSpPr>
        <p:spPr bwMode="auto">
          <a:xfrm>
            <a:off x="632570" y="2807931"/>
            <a:ext cx="471159" cy="431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Georgia" panose="02040502050405020303" pitchFamily="18"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Oval 25">
            <a:extLst>
              <a:ext uri="{FF2B5EF4-FFF2-40B4-BE49-F238E27FC236}">
                <a16:creationId xmlns:a16="http://schemas.microsoft.com/office/drawing/2014/main" id="{E6BCFFE7-754C-4995-8086-A47B0ECFAD16}"/>
              </a:ext>
            </a:extLst>
          </p:cNvPr>
          <p:cNvSpPr>
            <a:spLocks noChangeArrowheads="1"/>
          </p:cNvSpPr>
          <p:nvPr/>
        </p:nvSpPr>
        <p:spPr bwMode="auto">
          <a:xfrm>
            <a:off x="597233" y="5947359"/>
            <a:ext cx="506496" cy="41592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Georgia" panose="02040502050405020303" pitchFamily="18" charset="0"/>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456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42" presetClass="entr" presetSubtype="0"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linds(horizontal)">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A27EA6-4829-4C5E-89B9-4AE729B38FDC}"/>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Walking cycle man | Domestika">
            <a:extLst>
              <a:ext uri="{FF2B5EF4-FFF2-40B4-BE49-F238E27FC236}">
                <a16:creationId xmlns:a16="http://schemas.microsoft.com/office/drawing/2014/main" id="{4E7F270E-1840-40D4-8346-97DE350E0D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03" t="12440" r="12867" b="10329"/>
          <a:stretch/>
        </p:blipFill>
        <p:spPr bwMode="auto">
          <a:xfrm>
            <a:off x="2370282" y="1989125"/>
            <a:ext cx="2506518" cy="27331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 Animation free | Car animation, Car gif, Animation">
            <a:extLst>
              <a:ext uri="{FF2B5EF4-FFF2-40B4-BE49-F238E27FC236}">
                <a16:creationId xmlns:a16="http://schemas.microsoft.com/office/drawing/2014/main" id="{4160C6A5-DD31-4EB4-A6F7-C36EF9DA6E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041"/>
          <a:stretch/>
        </p:blipFill>
        <p:spPr bwMode="auto">
          <a:xfrm>
            <a:off x="5877216" y="1989125"/>
            <a:ext cx="4615294" cy="27331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2751C2-2537-4C88-9FC1-100D60CDA10D}"/>
              </a:ext>
            </a:extLst>
          </p:cNvPr>
          <p:cNvSpPr txBox="1"/>
          <p:nvPr/>
        </p:nvSpPr>
        <p:spPr>
          <a:xfrm>
            <a:off x="1293090" y="786877"/>
            <a:ext cx="9790546" cy="954107"/>
          </a:xfrm>
          <a:prstGeom prst="rect">
            <a:avLst/>
          </a:prstGeom>
          <a:noFill/>
        </p:spPr>
        <p:txBody>
          <a:bodyPr wrap="square" rtlCol="0">
            <a:spAutoFit/>
          </a:bodyPr>
          <a:lstStyle/>
          <a:p>
            <a:pPr algn="ctr"/>
            <a:r>
              <a:rPr lang="en-US" sz="2800" b="1" dirty="0">
                <a:solidFill>
                  <a:schemeClr val="bg1"/>
                </a:solidFill>
              </a:rPr>
              <a:t>Có </a:t>
            </a:r>
            <a:r>
              <a:rPr lang="en-US" sz="2800" b="1" dirty="0" err="1">
                <a:solidFill>
                  <a:schemeClr val="bg1"/>
                </a:solidFill>
              </a:rPr>
              <a:t>một</a:t>
            </a:r>
            <a:r>
              <a:rPr lang="en-US" sz="2800" b="1" dirty="0">
                <a:solidFill>
                  <a:schemeClr val="bg1"/>
                </a:solidFill>
              </a:rPr>
              <a:t> </a:t>
            </a:r>
            <a:r>
              <a:rPr lang="en-US" sz="2800" b="1" dirty="0" err="1">
                <a:solidFill>
                  <a:schemeClr val="bg1"/>
                </a:solidFill>
              </a:rPr>
              <a:t>loại</a:t>
            </a:r>
            <a:r>
              <a:rPr lang="en-US" sz="2800" b="1" dirty="0">
                <a:solidFill>
                  <a:schemeClr val="bg1"/>
                </a:solidFill>
              </a:rPr>
              <a:t> lực </a:t>
            </a:r>
            <a:r>
              <a:rPr lang="en-US" sz="2800" b="1" dirty="0" err="1">
                <a:solidFill>
                  <a:schemeClr val="bg1"/>
                </a:solidFill>
              </a:rPr>
              <a:t>đã</a:t>
            </a:r>
            <a:r>
              <a:rPr lang="en-US" sz="2800" b="1" dirty="0">
                <a:solidFill>
                  <a:schemeClr val="bg1"/>
                </a:solidFill>
              </a:rPr>
              <a:t> tác dụng lên </a:t>
            </a:r>
            <a:r>
              <a:rPr lang="en-US" sz="2800" b="1" dirty="0" err="1">
                <a:solidFill>
                  <a:schemeClr val="bg1"/>
                </a:solidFill>
              </a:rPr>
              <a:t>chân</a:t>
            </a:r>
            <a:r>
              <a:rPr lang="en-US" sz="2800" b="1" dirty="0">
                <a:solidFill>
                  <a:schemeClr val="bg1"/>
                </a:solidFill>
              </a:rPr>
              <a:t> </a:t>
            </a:r>
            <a:r>
              <a:rPr lang="en-US" sz="2800" b="1" dirty="0" err="1">
                <a:solidFill>
                  <a:schemeClr val="bg1"/>
                </a:solidFill>
              </a:rPr>
              <a:t>và</a:t>
            </a:r>
            <a:r>
              <a:rPr lang="en-US" sz="2800" b="1" dirty="0">
                <a:solidFill>
                  <a:schemeClr val="bg1"/>
                </a:solidFill>
              </a:rPr>
              <a:t> bánh xe </a:t>
            </a:r>
          </a:p>
          <a:p>
            <a:pPr algn="ctr"/>
            <a:r>
              <a:rPr lang="en-US" sz="2800" b="1" dirty="0" err="1">
                <a:solidFill>
                  <a:schemeClr val="bg1"/>
                </a:solidFill>
              </a:rPr>
              <a:t>làm</a:t>
            </a:r>
            <a:r>
              <a:rPr lang="en-US" sz="2800" b="1" dirty="0">
                <a:solidFill>
                  <a:schemeClr val="bg1"/>
                </a:solidFill>
              </a:rPr>
              <a:t> </a:t>
            </a:r>
            <a:r>
              <a:rPr lang="en-US" sz="2800" b="1" dirty="0" err="1">
                <a:solidFill>
                  <a:schemeClr val="bg1"/>
                </a:solidFill>
              </a:rPr>
              <a:t>cho</a:t>
            </a:r>
            <a:r>
              <a:rPr lang="en-US" sz="2800" b="1" dirty="0">
                <a:solidFill>
                  <a:schemeClr val="bg1"/>
                </a:solidFill>
              </a:rPr>
              <a:t> </a:t>
            </a:r>
            <a:r>
              <a:rPr lang="en-US" sz="2800" b="1" dirty="0" err="1">
                <a:solidFill>
                  <a:schemeClr val="bg1"/>
                </a:solidFill>
              </a:rPr>
              <a:t>chân</a:t>
            </a:r>
            <a:r>
              <a:rPr lang="en-US" sz="2800" b="1" dirty="0">
                <a:solidFill>
                  <a:schemeClr val="bg1"/>
                </a:solidFill>
              </a:rPr>
              <a:t> </a:t>
            </a:r>
            <a:r>
              <a:rPr lang="en-US" sz="2800" b="1" dirty="0" err="1">
                <a:solidFill>
                  <a:schemeClr val="bg1"/>
                </a:solidFill>
              </a:rPr>
              <a:t>và</a:t>
            </a:r>
            <a:r>
              <a:rPr lang="en-US" sz="2800" b="1" dirty="0">
                <a:solidFill>
                  <a:schemeClr val="bg1"/>
                </a:solidFill>
              </a:rPr>
              <a:t> bánh xe </a:t>
            </a:r>
            <a:r>
              <a:rPr lang="en-US" sz="2800" b="1" dirty="0" err="1">
                <a:solidFill>
                  <a:schemeClr val="bg1"/>
                </a:solidFill>
              </a:rPr>
              <a:t>không</a:t>
            </a:r>
            <a:r>
              <a:rPr lang="en-US" sz="2800" b="1" dirty="0">
                <a:solidFill>
                  <a:schemeClr val="bg1"/>
                </a:solidFill>
              </a:rPr>
              <a:t> </a:t>
            </a:r>
            <a:r>
              <a:rPr lang="en-US" sz="2800" b="1" dirty="0" err="1">
                <a:solidFill>
                  <a:schemeClr val="bg1"/>
                </a:solidFill>
              </a:rPr>
              <a:t>bị</a:t>
            </a:r>
            <a:r>
              <a:rPr lang="en-US" sz="2800" b="1" dirty="0">
                <a:solidFill>
                  <a:schemeClr val="bg1"/>
                </a:solidFill>
              </a:rPr>
              <a:t> </a:t>
            </a:r>
            <a:r>
              <a:rPr lang="en-US" sz="2800" b="1" dirty="0" err="1">
                <a:solidFill>
                  <a:schemeClr val="bg1"/>
                </a:solidFill>
              </a:rPr>
              <a:t>trượt</a:t>
            </a:r>
            <a:r>
              <a:rPr lang="en-US" sz="2800" b="1" dirty="0">
                <a:solidFill>
                  <a:schemeClr val="bg1"/>
                </a:solidFill>
              </a:rPr>
              <a:t> </a:t>
            </a:r>
            <a:r>
              <a:rPr lang="en-US" sz="2800" b="1" dirty="0" err="1">
                <a:solidFill>
                  <a:schemeClr val="bg1"/>
                </a:solidFill>
              </a:rPr>
              <a:t>trên</a:t>
            </a:r>
            <a:r>
              <a:rPr lang="en-US" sz="2800" b="1" dirty="0">
                <a:solidFill>
                  <a:schemeClr val="bg1"/>
                </a:solidFill>
              </a:rPr>
              <a:t> mặt </a:t>
            </a:r>
            <a:r>
              <a:rPr lang="en-US" sz="2800" b="1" dirty="0" err="1">
                <a:solidFill>
                  <a:schemeClr val="bg1"/>
                </a:solidFill>
              </a:rPr>
              <a:t>đường</a:t>
            </a:r>
            <a:r>
              <a:rPr lang="en-US" sz="2800" b="1" dirty="0">
                <a:solidFill>
                  <a:schemeClr val="bg1"/>
                </a:solidFill>
              </a:rPr>
              <a:t>.</a:t>
            </a:r>
          </a:p>
        </p:txBody>
      </p:sp>
    </p:spTree>
    <p:extLst>
      <p:ext uri="{BB962C8B-B14F-4D97-AF65-F5344CB8AC3E}">
        <p14:creationId xmlns:p14="http://schemas.microsoft.com/office/powerpoint/2010/main" val="2604998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2EC324-5B4B-4331-BFB0-5B6FBDFCDCBD}"/>
              </a:ext>
            </a:extLst>
          </p:cNvPr>
          <p:cNvPicPr>
            <a:picLocks noChangeAspect="1"/>
          </p:cNvPicPr>
          <p:nvPr/>
        </p:nvPicPr>
        <p:blipFill>
          <a:blip r:embed="rId2"/>
          <a:stretch>
            <a:fillRect/>
          </a:stretch>
        </p:blipFill>
        <p:spPr>
          <a:xfrm>
            <a:off x="554551" y="495410"/>
            <a:ext cx="11082898" cy="5662794"/>
          </a:xfrm>
          <a:prstGeom prst="rect">
            <a:avLst/>
          </a:prstGeom>
        </p:spPr>
      </p:pic>
    </p:spTree>
    <p:extLst>
      <p:ext uri="{BB962C8B-B14F-4D97-AF65-F5344CB8AC3E}">
        <p14:creationId xmlns:p14="http://schemas.microsoft.com/office/powerpoint/2010/main" val="3406345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14D73-5348-4B3D-AD84-F9F2E19006A0}"/>
              </a:ext>
            </a:extLst>
          </p:cNvPr>
          <p:cNvPicPr>
            <a:picLocks noChangeAspect="1"/>
          </p:cNvPicPr>
          <p:nvPr/>
        </p:nvPicPr>
        <p:blipFill>
          <a:blip r:embed="rId2"/>
          <a:stretch>
            <a:fillRect/>
          </a:stretch>
        </p:blipFill>
        <p:spPr>
          <a:xfrm>
            <a:off x="212637" y="389245"/>
            <a:ext cx="11501763" cy="2148681"/>
          </a:xfrm>
          <a:prstGeom prst="rect">
            <a:avLst/>
          </a:prstGeom>
        </p:spPr>
      </p:pic>
      <p:pic>
        <p:nvPicPr>
          <p:cNvPr id="5" name="Picture 4">
            <a:extLst>
              <a:ext uri="{FF2B5EF4-FFF2-40B4-BE49-F238E27FC236}">
                <a16:creationId xmlns:a16="http://schemas.microsoft.com/office/drawing/2014/main" id="{CFCA27A1-C2D4-4A72-88EE-D6DF67BCB69C}"/>
              </a:ext>
            </a:extLst>
          </p:cNvPr>
          <p:cNvPicPr>
            <a:picLocks noChangeAspect="1"/>
          </p:cNvPicPr>
          <p:nvPr/>
        </p:nvPicPr>
        <p:blipFill>
          <a:blip r:embed="rId3"/>
          <a:stretch>
            <a:fillRect/>
          </a:stretch>
        </p:blipFill>
        <p:spPr>
          <a:xfrm>
            <a:off x="550105" y="2786690"/>
            <a:ext cx="10002818" cy="1065546"/>
          </a:xfrm>
          <a:prstGeom prst="rect">
            <a:avLst/>
          </a:prstGeom>
        </p:spPr>
      </p:pic>
    </p:spTree>
    <p:extLst>
      <p:ext uri="{BB962C8B-B14F-4D97-AF65-F5344CB8AC3E}">
        <p14:creationId xmlns:p14="http://schemas.microsoft.com/office/powerpoint/2010/main" val="790967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20">
            <a:extLst>
              <a:ext uri="{FF2B5EF4-FFF2-40B4-BE49-F238E27FC236}">
                <a16:creationId xmlns:a16="http://schemas.microsoft.com/office/drawing/2014/main" id="{26ACDFBA-F723-450B-B942-1AE7FF231B5C}"/>
              </a:ext>
            </a:extLst>
          </p:cNvPr>
          <p:cNvPicPr/>
          <p:nvPr/>
        </p:nvPicPr>
        <p:blipFill>
          <a:blip r:embed="rId2"/>
          <a:stretch>
            <a:fillRect/>
          </a:stretch>
        </p:blipFill>
        <p:spPr>
          <a:xfrm>
            <a:off x="0" y="317"/>
            <a:ext cx="12192000" cy="6857365"/>
          </a:xfrm>
          <a:prstGeom prst="rect">
            <a:avLst/>
          </a:prstGeom>
          <a:noFill/>
          <a:ln w="9525">
            <a:noFill/>
          </a:ln>
        </p:spPr>
      </p:pic>
      <p:sp>
        <p:nvSpPr>
          <p:cNvPr id="5" name="TextBox 4">
            <a:extLst>
              <a:ext uri="{FF2B5EF4-FFF2-40B4-BE49-F238E27FC236}">
                <a16:creationId xmlns:a16="http://schemas.microsoft.com/office/drawing/2014/main" id="{7A65B100-0F48-474C-A54C-1D9F315E48D2}"/>
              </a:ext>
            </a:extLst>
          </p:cNvPr>
          <p:cNvSpPr txBox="1"/>
          <p:nvPr/>
        </p:nvSpPr>
        <p:spPr>
          <a:xfrm>
            <a:off x="2918691" y="576661"/>
            <a:ext cx="5946180" cy="2308324"/>
          </a:xfrm>
          <a:prstGeom prst="rect">
            <a:avLst/>
          </a:prstGeom>
          <a:noFill/>
        </p:spPr>
        <p:txBody>
          <a:bodyPr wrap="none" rtlCol="0">
            <a:spAutoFit/>
          </a:bodyPr>
          <a:lstStyle/>
          <a:p>
            <a:pPr algn="ctr"/>
            <a:r>
              <a:rPr lang="en-US" sz="7200" b="1" dirty="0">
                <a:solidFill>
                  <a:srgbClr val="002060"/>
                </a:solidFill>
                <a:effectLst>
                  <a:outerShdw blurRad="38100" dist="38100" dir="2700000" algn="tl">
                    <a:srgbClr val="000000">
                      <a:alpha val="43137"/>
                    </a:srgbClr>
                  </a:outerShdw>
                </a:effectLst>
              </a:rPr>
              <a:t>BÀI 44</a:t>
            </a:r>
          </a:p>
          <a:p>
            <a:pPr algn="ctr"/>
            <a:r>
              <a:rPr lang="en-US" sz="7200" b="1" dirty="0">
                <a:solidFill>
                  <a:srgbClr val="002060"/>
                </a:solidFill>
                <a:effectLst>
                  <a:outerShdw blurRad="38100" dist="38100" dir="2700000" algn="tl">
                    <a:srgbClr val="000000">
                      <a:alpha val="43137"/>
                    </a:srgbClr>
                  </a:outerShdw>
                </a:effectLst>
              </a:rPr>
              <a:t>LỰC MA SÁT</a:t>
            </a:r>
          </a:p>
        </p:txBody>
      </p:sp>
      <p:sp>
        <p:nvSpPr>
          <p:cNvPr id="6" name="TextBox 5">
            <a:extLst>
              <a:ext uri="{FF2B5EF4-FFF2-40B4-BE49-F238E27FC236}">
                <a16:creationId xmlns:a16="http://schemas.microsoft.com/office/drawing/2014/main" id="{82B8C678-7237-4BA0-8E9D-DFD474DD9EB5}"/>
              </a:ext>
            </a:extLst>
          </p:cNvPr>
          <p:cNvSpPr txBox="1"/>
          <p:nvPr/>
        </p:nvSpPr>
        <p:spPr>
          <a:xfrm>
            <a:off x="1873962" y="3238116"/>
            <a:ext cx="9228147" cy="1938992"/>
          </a:xfrm>
          <a:prstGeom prst="rect">
            <a:avLst/>
          </a:prstGeom>
          <a:noFill/>
        </p:spPr>
        <p:txBody>
          <a:bodyPr wrap="square" rtlCol="0">
            <a:spAutoFit/>
          </a:bodyPr>
          <a:lstStyle/>
          <a:p>
            <a:pPr algn="just"/>
            <a:r>
              <a:rPr lang="en-US" sz="2400" b="1" dirty="0" err="1">
                <a:solidFill>
                  <a:srgbClr val="7030A0"/>
                </a:solidFill>
              </a:rPr>
              <a:t>Mục</a:t>
            </a:r>
            <a:r>
              <a:rPr lang="en-US" sz="2400" b="1" dirty="0">
                <a:solidFill>
                  <a:srgbClr val="7030A0"/>
                </a:solidFill>
              </a:rPr>
              <a:t> </a:t>
            </a:r>
            <a:r>
              <a:rPr lang="en-US" sz="2400" b="1" dirty="0" err="1">
                <a:solidFill>
                  <a:srgbClr val="7030A0"/>
                </a:solidFill>
              </a:rPr>
              <a:t>tiêu</a:t>
            </a:r>
            <a:r>
              <a:rPr lang="en-US" sz="2400" b="1" dirty="0">
                <a:solidFill>
                  <a:srgbClr val="7030A0"/>
                </a:solidFill>
              </a:rPr>
              <a:t> </a:t>
            </a:r>
            <a:r>
              <a:rPr lang="en-US" sz="2400" b="1" dirty="0" err="1">
                <a:solidFill>
                  <a:srgbClr val="7030A0"/>
                </a:solidFill>
              </a:rPr>
              <a:t>bài</a:t>
            </a:r>
            <a:r>
              <a:rPr lang="en-US" sz="2400" b="1" dirty="0">
                <a:solidFill>
                  <a:srgbClr val="7030A0"/>
                </a:solidFill>
              </a:rPr>
              <a:t> </a:t>
            </a:r>
            <a:r>
              <a:rPr lang="en-US" sz="2400" b="1" dirty="0" err="1">
                <a:solidFill>
                  <a:srgbClr val="7030A0"/>
                </a:solidFill>
              </a:rPr>
              <a:t>học</a:t>
            </a:r>
            <a:r>
              <a:rPr lang="en-US" sz="2400" b="1" dirty="0">
                <a:solidFill>
                  <a:srgbClr val="7030A0"/>
                </a:solidFill>
              </a:rPr>
              <a:t>:</a:t>
            </a:r>
          </a:p>
          <a:p>
            <a:pPr algn="just"/>
            <a:r>
              <a:rPr lang="en-US" sz="2400" i="1" dirty="0">
                <a:solidFill>
                  <a:srgbClr val="7030A0"/>
                </a:solidFill>
              </a:rPr>
              <a:t>+ </a:t>
            </a:r>
            <a:r>
              <a:rPr lang="en-US" sz="2400" i="1" dirty="0" err="1">
                <a:solidFill>
                  <a:srgbClr val="7030A0"/>
                </a:solidFill>
              </a:rPr>
              <a:t>Nêu</a:t>
            </a:r>
            <a:r>
              <a:rPr lang="en-US" sz="2400" i="1" dirty="0">
                <a:solidFill>
                  <a:srgbClr val="7030A0"/>
                </a:solidFill>
              </a:rPr>
              <a:t> được </a:t>
            </a:r>
            <a:r>
              <a:rPr lang="en-US" sz="2400" i="1" dirty="0" err="1">
                <a:solidFill>
                  <a:srgbClr val="7030A0"/>
                </a:solidFill>
              </a:rPr>
              <a:t>khái</a:t>
            </a:r>
            <a:r>
              <a:rPr lang="en-US" sz="2400" i="1" dirty="0">
                <a:solidFill>
                  <a:srgbClr val="7030A0"/>
                </a:solidFill>
              </a:rPr>
              <a:t> </a:t>
            </a:r>
            <a:r>
              <a:rPr lang="en-US" sz="2400" i="1" dirty="0" err="1">
                <a:solidFill>
                  <a:srgbClr val="7030A0"/>
                </a:solidFill>
              </a:rPr>
              <a:t>niệm</a:t>
            </a:r>
            <a:r>
              <a:rPr lang="en-US" sz="2400" i="1" dirty="0">
                <a:solidFill>
                  <a:srgbClr val="7030A0"/>
                </a:solidFill>
              </a:rPr>
              <a:t> lực ma </a:t>
            </a:r>
            <a:r>
              <a:rPr lang="en-US" sz="2400" i="1" dirty="0" err="1">
                <a:solidFill>
                  <a:srgbClr val="7030A0"/>
                </a:solidFill>
              </a:rPr>
              <a:t>sát</a:t>
            </a:r>
            <a:r>
              <a:rPr lang="en-US" sz="2400" i="1" dirty="0">
                <a:solidFill>
                  <a:srgbClr val="7030A0"/>
                </a:solidFill>
              </a:rPr>
              <a:t> </a:t>
            </a:r>
          </a:p>
          <a:p>
            <a:pPr algn="just"/>
            <a:r>
              <a:rPr lang="en-US" sz="2400" i="1" dirty="0">
                <a:solidFill>
                  <a:srgbClr val="7030A0"/>
                </a:solidFill>
              </a:rPr>
              <a:t>+ </a:t>
            </a:r>
            <a:r>
              <a:rPr lang="en-US" sz="2400" i="1" dirty="0" err="1">
                <a:solidFill>
                  <a:srgbClr val="7030A0"/>
                </a:solidFill>
              </a:rPr>
              <a:t>Phân</a:t>
            </a:r>
            <a:r>
              <a:rPr lang="en-US" sz="2400" i="1" dirty="0">
                <a:solidFill>
                  <a:srgbClr val="7030A0"/>
                </a:solidFill>
              </a:rPr>
              <a:t> </a:t>
            </a:r>
            <a:r>
              <a:rPr lang="en-US" sz="2400" i="1" dirty="0" err="1">
                <a:solidFill>
                  <a:srgbClr val="7030A0"/>
                </a:solidFill>
              </a:rPr>
              <a:t>biệt</a:t>
            </a:r>
            <a:r>
              <a:rPr lang="en-US" sz="2400" i="1" dirty="0">
                <a:solidFill>
                  <a:srgbClr val="7030A0"/>
                </a:solidFill>
              </a:rPr>
              <a:t> được </a:t>
            </a:r>
            <a:r>
              <a:rPr lang="en-US" sz="2400" i="1" dirty="0" err="1">
                <a:solidFill>
                  <a:srgbClr val="7030A0"/>
                </a:solidFill>
              </a:rPr>
              <a:t>các</a:t>
            </a:r>
            <a:r>
              <a:rPr lang="en-US" sz="2400" i="1" dirty="0">
                <a:solidFill>
                  <a:srgbClr val="7030A0"/>
                </a:solidFill>
              </a:rPr>
              <a:t> </a:t>
            </a:r>
            <a:r>
              <a:rPr lang="en-US" sz="2400" i="1" dirty="0" err="1">
                <a:solidFill>
                  <a:srgbClr val="7030A0"/>
                </a:solidFill>
              </a:rPr>
              <a:t>loại</a:t>
            </a:r>
            <a:r>
              <a:rPr lang="en-US" sz="2400" i="1" dirty="0">
                <a:solidFill>
                  <a:srgbClr val="7030A0"/>
                </a:solidFill>
              </a:rPr>
              <a:t> lực ma </a:t>
            </a:r>
            <a:r>
              <a:rPr lang="en-US" sz="2400" i="1" dirty="0" err="1">
                <a:solidFill>
                  <a:srgbClr val="7030A0"/>
                </a:solidFill>
              </a:rPr>
              <a:t>sát</a:t>
            </a:r>
            <a:endParaRPr lang="en-US" sz="2400" i="1" dirty="0">
              <a:solidFill>
                <a:srgbClr val="7030A0"/>
              </a:solidFill>
            </a:endParaRPr>
          </a:p>
          <a:p>
            <a:pPr marL="285750" indent="-285750" algn="just"/>
            <a:r>
              <a:rPr lang="en-US" sz="2400" i="1" dirty="0">
                <a:solidFill>
                  <a:srgbClr val="7030A0"/>
                </a:solidFill>
              </a:rPr>
              <a:t>+ </a:t>
            </a:r>
            <a:r>
              <a:rPr lang="en-US" sz="2400" i="1" dirty="0" err="1">
                <a:solidFill>
                  <a:srgbClr val="7030A0"/>
                </a:solidFill>
              </a:rPr>
              <a:t>Vận</a:t>
            </a:r>
            <a:r>
              <a:rPr lang="en-US" sz="2400" i="1" dirty="0">
                <a:solidFill>
                  <a:srgbClr val="7030A0"/>
                </a:solidFill>
              </a:rPr>
              <a:t> dụng </a:t>
            </a:r>
            <a:r>
              <a:rPr lang="en-US" sz="2400" i="1" dirty="0" err="1">
                <a:solidFill>
                  <a:srgbClr val="7030A0"/>
                </a:solidFill>
              </a:rPr>
              <a:t>kiến</a:t>
            </a:r>
            <a:r>
              <a:rPr lang="en-US" sz="2400" i="1" dirty="0">
                <a:solidFill>
                  <a:srgbClr val="7030A0"/>
                </a:solidFill>
              </a:rPr>
              <a:t> </a:t>
            </a:r>
            <a:r>
              <a:rPr lang="en-US" sz="2400" i="1" dirty="0" err="1">
                <a:solidFill>
                  <a:srgbClr val="7030A0"/>
                </a:solidFill>
              </a:rPr>
              <a:t>thức</a:t>
            </a:r>
            <a:r>
              <a:rPr lang="en-US" sz="2400" i="1" dirty="0">
                <a:solidFill>
                  <a:srgbClr val="7030A0"/>
                </a:solidFill>
              </a:rPr>
              <a:t> </a:t>
            </a:r>
            <a:r>
              <a:rPr lang="en-US" sz="2400" i="1" dirty="0" err="1">
                <a:solidFill>
                  <a:srgbClr val="7030A0"/>
                </a:solidFill>
              </a:rPr>
              <a:t>về</a:t>
            </a:r>
            <a:r>
              <a:rPr lang="en-US" sz="2400" i="1" dirty="0">
                <a:solidFill>
                  <a:srgbClr val="7030A0"/>
                </a:solidFill>
              </a:rPr>
              <a:t> lực ma </a:t>
            </a:r>
            <a:r>
              <a:rPr lang="en-US" sz="2400" i="1" dirty="0" err="1">
                <a:solidFill>
                  <a:srgbClr val="7030A0"/>
                </a:solidFill>
              </a:rPr>
              <a:t>sát</a:t>
            </a:r>
            <a:r>
              <a:rPr lang="en-US" sz="2400" i="1" dirty="0">
                <a:solidFill>
                  <a:srgbClr val="7030A0"/>
                </a:solidFill>
              </a:rPr>
              <a:t> để </a:t>
            </a:r>
            <a:r>
              <a:rPr lang="en-US" sz="2400" i="1" dirty="0" err="1">
                <a:solidFill>
                  <a:srgbClr val="7030A0"/>
                </a:solidFill>
              </a:rPr>
              <a:t>giải</a:t>
            </a:r>
            <a:r>
              <a:rPr lang="en-US" sz="2400" i="1" dirty="0">
                <a:solidFill>
                  <a:srgbClr val="7030A0"/>
                </a:solidFill>
              </a:rPr>
              <a:t> </a:t>
            </a:r>
            <a:r>
              <a:rPr lang="en-US" sz="2400" i="1" dirty="0" err="1">
                <a:solidFill>
                  <a:srgbClr val="7030A0"/>
                </a:solidFill>
              </a:rPr>
              <a:t>thích</a:t>
            </a:r>
            <a:r>
              <a:rPr lang="en-US" sz="2400" i="1" dirty="0">
                <a:solidFill>
                  <a:srgbClr val="7030A0"/>
                </a:solidFill>
              </a:rPr>
              <a:t> </a:t>
            </a:r>
            <a:r>
              <a:rPr lang="en-US" sz="2400" i="1" dirty="0" err="1">
                <a:solidFill>
                  <a:srgbClr val="7030A0"/>
                </a:solidFill>
              </a:rPr>
              <a:t>các</a:t>
            </a:r>
            <a:r>
              <a:rPr lang="en-US" sz="2400" i="1" dirty="0">
                <a:solidFill>
                  <a:srgbClr val="7030A0"/>
                </a:solidFill>
              </a:rPr>
              <a:t> </a:t>
            </a:r>
            <a:r>
              <a:rPr lang="en-US" sz="2400" i="1" dirty="0" err="1">
                <a:solidFill>
                  <a:srgbClr val="7030A0"/>
                </a:solidFill>
              </a:rPr>
              <a:t>hiện</a:t>
            </a:r>
            <a:r>
              <a:rPr lang="en-US" sz="2400" i="1" dirty="0">
                <a:solidFill>
                  <a:srgbClr val="7030A0"/>
                </a:solidFill>
              </a:rPr>
              <a:t> </a:t>
            </a:r>
            <a:r>
              <a:rPr lang="en-US" sz="2400" i="1" dirty="0" err="1">
                <a:solidFill>
                  <a:srgbClr val="7030A0"/>
                </a:solidFill>
              </a:rPr>
              <a:t>tượng</a:t>
            </a:r>
            <a:r>
              <a:rPr lang="en-US" sz="2400" i="1" dirty="0">
                <a:solidFill>
                  <a:srgbClr val="7030A0"/>
                </a:solidFill>
              </a:rPr>
              <a:t> </a:t>
            </a:r>
            <a:r>
              <a:rPr lang="en-US" sz="2400" i="1" dirty="0" err="1">
                <a:solidFill>
                  <a:srgbClr val="7030A0"/>
                </a:solidFill>
              </a:rPr>
              <a:t>đơn</a:t>
            </a:r>
            <a:r>
              <a:rPr lang="en-US" sz="2400" i="1" dirty="0">
                <a:solidFill>
                  <a:srgbClr val="7030A0"/>
                </a:solidFill>
              </a:rPr>
              <a:t> </a:t>
            </a:r>
            <a:r>
              <a:rPr lang="en-US" sz="2400" i="1" dirty="0" err="1">
                <a:solidFill>
                  <a:srgbClr val="7030A0"/>
                </a:solidFill>
              </a:rPr>
              <a:t>giản</a:t>
            </a:r>
            <a:r>
              <a:rPr lang="en-US" sz="2400" i="1" dirty="0">
                <a:solidFill>
                  <a:srgbClr val="7030A0"/>
                </a:solidFill>
              </a:rPr>
              <a:t> </a:t>
            </a:r>
            <a:r>
              <a:rPr lang="en-US" sz="2400" i="1" dirty="0" err="1">
                <a:solidFill>
                  <a:srgbClr val="7030A0"/>
                </a:solidFill>
              </a:rPr>
              <a:t>và</a:t>
            </a:r>
            <a:r>
              <a:rPr lang="en-US" sz="2400" i="1" dirty="0">
                <a:solidFill>
                  <a:srgbClr val="7030A0"/>
                </a:solidFill>
              </a:rPr>
              <a:t> </a:t>
            </a:r>
            <a:r>
              <a:rPr lang="en-US" sz="2400" i="1" dirty="0" err="1">
                <a:solidFill>
                  <a:srgbClr val="7030A0"/>
                </a:solidFill>
              </a:rPr>
              <a:t>giải</a:t>
            </a:r>
            <a:r>
              <a:rPr lang="en-US" sz="2400" i="1" dirty="0">
                <a:solidFill>
                  <a:srgbClr val="7030A0"/>
                </a:solidFill>
              </a:rPr>
              <a:t> </a:t>
            </a:r>
            <a:r>
              <a:rPr lang="en-US" sz="2400" i="1" dirty="0" err="1">
                <a:solidFill>
                  <a:srgbClr val="7030A0"/>
                </a:solidFill>
              </a:rPr>
              <a:t>quyết</a:t>
            </a:r>
            <a:r>
              <a:rPr lang="en-US" sz="2400" i="1" dirty="0">
                <a:solidFill>
                  <a:srgbClr val="7030A0"/>
                </a:solidFill>
              </a:rPr>
              <a:t> </a:t>
            </a:r>
            <a:r>
              <a:rPr lang="en-US" sz="2400" i="1" dirty="0" err="1">
                <a:solidFill>
                  <a:srgbClr val="7030A0"/>
                </a:solidFill>
              </a:rPr>
              <a:t>một</a:t>
            </a:r>
            <a:r>
              <a:rPr lang="en-US" sz="2400" i="1" dirty="0">
                <a:solidFill>
                  <a:srgbClr val="7030A0"/>
                </a:solidFill>
              </a:rPr>
              <a:t> </a:t>
            </a:r>
            <a:r>
              <a:rPr lang="en-US" sz="2400" i="1" dirty="0" err="1">
                <a:solidFill>
                  <a:srgbClr val="7030A0"/>
                </a:solidFill>
              </a:rPr>
              <a:t>số</a:t>
            </a:r>
            <a:r>
              <a:rPr lang="en-US" sz="2400" i="1" dirty="0">
                <a:solidFill>
                  <a:srgbClr val="7030A0"/>
                </a:solidFill>
              </a:rPr>
              <a:t> </a:t>
            </a:r>
            <a:r>
              <a:rPr lang="en-US" sz="2400" i="1" dirty="0" err="1">
                <a:solidFill>
                  <a:srgbClr val="7030A0"/>
                </a:solidFill>
              </a:rPr>
              <a:t>tình</a:t>
            </a:r>
            <a:r>
              <a:rPr lang="en-US" sz="2400" i="1" dirty="0">
                <a:solidFill>
                  <a:srgbClr val="7030A0"/>
                </a:solidFill>
              </a:rPr>
              <a:t> </a:t>
            </a:r>
            <a:r>
              <a:rPr lang="en-US" sz="2400" i="1" dirty="0" err="1">
                <a:solidFill>
                  <a:srgbClr val="7030A0"/>
                </a:solidFill>
              </a:rPr>
              <a:t>huống</a:t>
            </a:r>
            <a:r>
              <a:rPr lang="en-US" sz="2400" i="1" dirty="0">
                <a:solidFill>
                  <a:srgbClr val="7030A0"/>
                </a:solidFill>
              </a:rPr>
              <a:t> trong </a:t>
            </a:r>
            <a:r>
              <a:rPr lang="en-US" sz="2400" i="1" dirty="0" err="1">
                <a:solidFill>
                  <a:srgbClr val="7030A0"/>
                </a:solidFill>
              </a:rPr>
              <a:t>thực</a:t>
            </a:r>
            <a:r>
              <a:rPr lang="en-US" sz="2400" i="1" dirty="0">
                <a:solidFill>
                  <a:srgbClr val="7030A0"/>
                </a:solidFill>
              </a:rPr>
              <a:t> </a:t>
            </a:r>
            <a:r>
              <a:rPr lang="en-US" sz="2400" i="1" dirty="0" err="1">
                <a:solidFill>
                  <a:srgbClr val="7030A0"/>
                </a:solidFill>
              </a:rPr>
              <a:t>tế</a:t>
            </a:r>
            <a:r>
              <a:rPr lang="en-US" sz="2400" i="1" dirty="0">
                <a:solidFill>
                  <a:srgbClr val="7030A0"/>
                </a:solidFill>
              </a:rPr>
              <a:t> có </a:t>
            </a:r>
            <a:r>
              <a:rPr lang="en-US" sz="2400" i="1" dirty="0" err="1">
                <a:solidFill>
                  <a:srgbClr val="7030A0"/>
                </a:solidFill>
              </a:rPr>
              <a:t>liên</a:t>
            </a:r>
            <a:r>
              <a:rPr lang="en-US" sz="2400" i="1" dirty="0">
                <a:solidFill>
                  <a:srgbClr val="7030A0"/>
                </a:solidFill>
              </a:rPr>
              <a:t> </a:t>
            </a:r>
            <a:r>
              <a:rPr lang="en-US" sz="2400" i="1" dirty="0" err="1">
                <a:solidFill>
                  <a:srgbClr val="7030A0"/>
                </a:solidFill>
              </a:rPr>
              <a:t>quan</a:t>
            </a:r>
            <a:r>
              <a:rPr lang="en-US" sz="2400" i="1" dirty="0">
                <a:solidFill>
                  <a:srgbClr val="7030A0"/>
                </a:solidFill>
              </a:rPr>
              <a:t> </a:t>
            </a:r>
          </a:p>
        </p:txBody>
      </p:sp>
    </p:spTree>
    <p:extLst>
      <p:ext uri="{BB962C8B-B14F-4D97-AF65-F5344CB8AC3E}">
        <p14:creationId xmlns:p14="http://schemas.microsoft.com/office/powerpoint/2010/main" val="370675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CAA8-6152-4939-A2C0-9BFBAB7C4F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05B794-2EDF-4A4A-A250-F2F5B33C103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154BD3A-981A-437F-98CB-7A8931241F17}"/>
              </a:ext>
            </a:extLst>
          </p:cNvPr>
          <p:cNvPicPr>
            <a:picLocks noChangeAspect="1"/>
          </p:cNvPicPr>
          <p:nvPr/>
        </p:nvPicPr>
        <p:blipFill rotWithShape="1">
          <a:blip r:embed="rId2"/>
          <a:srcRect b="7879"/>
          <a:stretch/>
        </p:blipFill>
        <p:spPr>
          <a:xfrm>
            <a:off x="0" y="0"/>
            <a:ext cx="12192000" cy="6858000"/>
          </a:xfrm>
          <a:prstGeom prst="rect">
            <a:avLst/>
          </a:prstGeom>
        </p:spPr>
      </p:pic>
    </p:spTree>
    <p:extLst>
      <p:ext uri="{BB962C8B-B14F-4D97-AF65-F5344CB8AC3E}">
        <p14:creationId xmlns:p14="http://schemas.microsoft.com/office/powerpoint/2010/main" val="348569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FBF292-164B-4C40-B2C9-4E39469271D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F86E3E9-ADF1-48E9-8465-A6FB25BB40C2}"/>
              </a:ext>
            </a:extLst>
          </p:cNvPr>
          <p:cNvSpPr txBox="1"/>
          <p:nvPr/>
        </p:nvSpPr>
        <p:spPr>
          <a:xfrm>
            <a:off x="631372" y="816427"/>
            <a:ext cx="49421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8F8F8"/>
                </a:solidFill>
              </a:rPr>
              <a:t>I. LỰC MA SÁT LÀ GÌ?</a:t>
            </a:r>
          </a:p>
        </p:txBody>
      </p:sp>
      <p:pic>
        <p:nvPicPr>
          <p:cNvPr id="5" name="Picture 4">
            <a:extLst>
              <a:ext uri="{FF2B5EF4-FFF2-40B4-BE49-F238E27FC236}">
                <a16:creationId xmlns:a16="http://schemas.microsoft.com/office/drawing/2014/main" id="{32025F60-6AA8-4276-AB30-26B8576AA69A}"/>
              </a:ext>
            </a:extLst>
          </p:cNvPr>
          <p:cNvPicPr>
            <a:picLocks noChangeAspect="1"/>
          </p:cNvPicPr>
          <p:nvPr/>
        </p:nvPicPr>
        <p:blipFill>
          <a:blip r:embed="rId3"/>
          <a:stretch>
            <a:fillRect/>
          </a:stretch>
        </p:blipFill>
        <p:spPr>
          <a:xfrm>
            <a:off x="5735782" y="2007933"/>
            <a:ext cx="5694341" cy="2143497"/>
          </a:xfrm>
          <a:prstGeom prst="rect">
            <a:avLst/>
          </a:prstGeom>
        </p:spPr>
      </p:pic>
      <p:sp>
        <p:nvSpPr>
          <p:cNvPr id="6" name="Thought Bubble: Cloud 5">
            <a:extLst>
              <a:ext uri="{FF2B5EF4-FFF2-40B4-BE49-F238E27FC236}">
                <a16:creationId xmlns:a16="http://schemas.microsoft.com/office/drawing/2014/main" id="{983B3D86-F352-4F02-8B49-E308818F9833}"/>
              </a:ext>
            </a:extLst>
          </p:cNvPr>
          <p:cNvSpPr/>
          <p:nvPr/>
        </p:nvSpPr>
        <p:spPr>
          <a:xfrm>
            <a:off x="867228" y="1897456"/>
            <a:ext cx="4470401" cy="2687782"/>
          </a:xfrm>
          <a:prstGeom prst="cloudCallout">
            <a:avLst>
              <a:gd name="adj1" fmla="val -69727"/>
              <a:gd name="adj2" fmla="val 5837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Hiện</a:t>
            </a:r>
            <a:r>
              <a:rPr lang="en-US" sz="2400" b="1" dirty="0">
                <a:solidFill>
                  <a:srgbClr val="002060"/>
                </a:solidFill>
              </a:rPr>
              <a:t> </a:t>
            </a:r>
            <a:r>
              <a:rPr lang="en-US" sz="2400" b="1" dirty="0" err="1">
                <a:solidFill>
                  <a:srgbClr val="002060"/>
                </a:solidFill>
              </a:rPr>
              <a:t>tượng</a:t>
            </a:r>
            <a:r>
              <a:rPr lang="en-US" sz="2400" b="1" dirty="0">
                <a:solidFill>
                  <a:srgbClr val="002060"/>
                </a:solidFill>
              </a:rPr>
              <a:t> </a:t>
            </a:r>
            <a:r>
              <a:rPr lang="en-US" sz="2400" b="1" dirty="0" err="1">
                <a:solidFill>
                  <a:srgbClr val="002060"/>
                </a:solidFill>
              </a:rPr>
              <a:t>gì</a:t>
            </a:r>
            <a:r>
              <a:rPr lang="en-US" sz="2400" b="1" dirty="0">
                <a:solidFill>
                  <a:srgbClr val="002060"/>
                </a:solidFill>
              </a:rPr>
              <a:t> </a:t>
            </a:r>
            <a:r>
              <a:rPr lang="en-US" sz="2400" b="1" dirty="0" err="1">
                <a:solidFill>
                  <a:srgbClr val="002060"/>
                </a:solidFill>
              </a:rPr>
              <a:t>xảy</a:t>
            </a:r>
            <a:r>
              <a:rPr lang="en-US" sz="2400" b="1" dirty="0">
                <a:solidFill>
                  <a:srgbClr val="002060"/>
                </a:solidFill>
              </a:rPr>
              <a:t> </a:t>
            </a:r>
            <a:r>
              <a:rPr lang="en-US" sz="2400" b="1" dirty="0" err="1">
                <a:solidFill>
                  <a:srgbClr val="002060"/>
                </a:solidFill>
              </a:rPr>
              <a:t>ra</a:t>
            </a:r>
            <a:r>
              <a:rPr lang="en-US" sz="2400" b="1" dirty="0">
                <a:solidFill>
                  <a:srgbClr val="002060"/>
                </a:solidFill>
              </a:rPr>
              <a:t> khi </a:t>
            </a:r>
            <a:r>
              <a:rPr lang="en-US" sz="2400" b="1" dirty="0" err="1">
                <a:solidFill>
                  <a:srgbClr val="002060"/>
                </a:solidFill>
              </a:rPr>
              <a:t>búng</a:t>
            </a:r>
            <a:r>
              <a:rPr lang="en-US" sz="2400" b="1" dirty="0">
                <a:solidFill>
                  <a:srgbClr val="002060"/>
                </a:solidFill>
              </a:rPr>
              <a:t> </a:t>
            </a:r>
            <a:r>
              <a:rPr lang="en-US" sz="2400" b="1" dirty="0" err="1">
                <a:solidFill>
                  <a:srgbClr val="002060"/>
                </a:solidFill>
              </a:rPr>
              <a:t>nhẹ</a:t>
            </a:r>
            <a:r>
              <a:rPr lang="en-US" sz="2400" b="1" dirty="0">
                <a:solidFill>
                  <a:srgbClr val="002060"/>
                </a:solidFill>
              </a:rPr>
              <a:t> vào </a:t>
            </a:r>
            <a:r>
              <a:rPr lang="en-US" sz="2400" b="1" dirty="0" err="1">
                <a:solidFill>
                  <a:srgbClr val="002060"/>
                </a:solidFill>
              </a:rPr>
              <a:t>miếng</a:t>
            </a:r>
            <a:r>
              <a:rPr lang="en-US" sz="2400" b="1" dirty="0">
                <a:solidFill>
                  <a:srgbClr val="002060"/>
                </a:solidFill>
              </a:rPr>
              <a:t> </a:t>
            </a:r>
            <a:r>
              <a:rPr lang="en-US" sz="2400" b="1" dirty="0" err="1">
                <a:solidFill>
                  <a:srgbClr val="002060"/>
                </a:solidFill>
              </a:rPr>
              <a:t>gỗ</a:t>
            </a:r>
            <a:r>
              <a:rPr lang="en-US" sz="2400" b="1" dirty="0">
                <a:solidFill>
                  <a:srgbClr val="002060"/>
                </a:solidFill>
              </a:rPr>
              <a:t> đặt </a:t>
            </a:r>
            <a:r>
              <a:rPr lang="en-US" sz="2400" b="1" dirty="0" err="1">
                <a:solidFill>
                  <a:srgbClr val="002060"/>
                </a:solidFill>
              </a:rPr>
              <a:t>trên</a:t>
            </a:r>
            <a:r>
              <a:rPr lang="en-US" sz="2400" b="1" dirty="0">
                <a:solidFill>
                  <a:srgbClr val="002060"/>
                </a:solidFill>
              </a:rPr>
              <a:t> mặt bàn?</a:t>
            </a:r>
          </a:p>
        </p:txBody>
      </p:sp>
      <p:grpSp>
        <p:nvGrpSpPr>
          <p:cNvPr id="13" name="Group 12">
            <a:extLst>
              <a:ext uri="{FF2B5EF4-FFF2-40B4-BE49-F238E27FC236}">
                <a16:creationId xmlns:a16="http://schemas.microsoft.com/office/drawing/2014/main" id="{F3A84125-6341-4BA5-845D-67F90EE4F8A8}"/>
              </a:ext>
            </a:extLst>
          </p:cNvPr>
          <p:cNvGrpSpPr/>
          <p:nvPr/>
        </p:nvGrpSpPr>
        <p:grpSpPr>
          <a:xfrm>
            <a:off x="2047298" y="5336723"/>
            <a:ext cx="10061575" cy="704850"/>
            <a:chOff x="1927225" y="5454513"/>
            <a:chExt cx="10061575" cy="704850"/>
          </a:xfrm>
        </p:grpSpPr>
        <p:pic>
          <p:nvPicPr>
            <p:cNvPr id="11" name="Picture 10">
              <a:extLst>
                <a:ext uri="{FF2B5EF4-FFF2-40B4-BE49-F238E27FC236}">
                  <a16:creationId xmlns:a16="http://schemas.microsoft.com/office/drawing/2014/main" id="{1528A9F8-62B1-4D49-AE1D-78D54565AB8E}"/>
                </a:ext>
              </a:extLst>
            </p:cNvPr>
            <p:cNvPicPr>
              <a:picLocks noChangeAspect="1"/>
            </p:cNvPicPr>
            <p:nvPr/>
          </p:nvPicPr>
          <p:blipFill>
            <a:blip r:embed="rId4"/>
            <a:stretch>
              <a:fillRect/>
            </a:stretch>
          </p:blipFill>
          <p:spPr>
            <a:xfrm>
              <a:off x="1927225" y="5454513"/>
              <a:ext cx="9353550" cy="704850"/>
            </a:xfrm>
            <a:prstGeom prst="rect">
              <a:avLst/>
            </a:prstGeom>
          </p:spPr>
        </p:pic>
        <p:sp>
          <p:nvSpPr>
            <p:cNvPr id="12" name="TextBox 11">
              <a:extLst>
                <a:ext uri="{FF2B5EF4-FFF2-40B4-BE49-F238E27FC236}">
                  <a16:creationId xmlns:a16="http://schemas.microsoft.com/office/drawing/2014/main" id="{3496D388-0F8B-4601-8BD2-B2C6E062873F}"/>
                </a:ext>
              </a:extLst>
            </p:cNvPr>
            <p:cNvSpPr txBox="1"/>
            <p:nvPr/>
          </p:nvSpPr>
          <p:spPr>
            <a:xfrm>
              <a:off x="2770909" y="5545328"/>
              <a:ext cx="9217891" cy="523220"/>
            </a:xfrm>
            <a:prstGeom prst="rect">
              <a:avLst/>
            </a:prstGeom>
            <a:noFill/>
          </p:spPr>
          <p:txBody>
            <a:bodyPr wrap="square" rtlCol="0">
              <a:spAutoFit/>
            </a:bodyPr>
            <a:lstStyle/>
            <a:p>
              <a:r>
                <a:rPr lang="en-US" sz="2800" b="1" dirty="0" err="1">
                  <a:solidFill>
                    <a:schemeClr val="bg1"/>
                  </a:solidFill>
                </a:rPr>
                <a:t>Miếng</a:t>
              </a:r>
              <a:r>
                <a:rPr lang="en-US" sz="2800" b="1" dirty="0">
                  <a:solidFill>
                    <a:schemeClr val="bg1"/>
                  </a:solidFill>
                </a:rPr>
                <a:t> </a:t>
              </a:r>
              <a:r>
                <a:rPr lang="en-US" sz="2800" b="1" dirty="0" err="1">
                  <a:solidFill>
                    <a:schemeClr val="bg1"/>
                  </a:solidFill>
                </a:rPr>
                <a:t>gõ</a:t>
              </a:r>
              <a:r>
                <a:rPr lang="en-US" sz="2800" b="1" dirty="0">
                  <a:solidFill>
                    <a:schemeClr val="bg1"/>
                  </a:solidFill>
                </a:rPr>
                <a:t> </a:t>
              </a:r>
              <a:r>
                <a:rPr lang="en-US" sz="2800" b="1" dirty="0" err="1">
                  <a:solidFill>
                    <a:schemeClr val="bg1"/>
                  </a:solidFill>
                </a:rPr>
                <a:t>trượt</a:t>
              </a:r>
              <a:r>
                <a:rPr lang="en-US" sz="2800" b="1" dirty="0">
                  <a:solidFill>
                    <a:schemeClr val="bg1"/>
                  </a:solidFill>
                </a:rPr>
                <a:t> </a:t>
              </a:r>
              <a:r>
                <a:rPr lang="en-US" sz="2800" b="1" dirty="0" err="1">
                  <a:solidFill>
                    <a:schemeClr val="bg1"/>
                  </a:solidFill>
                </a:rPr>
                <a:t>trên</a:t>
              </a:r>
              <a:r>
                <a:rPr lang="en-US" sz="2800" b="1" dirty="0">
                  <a:solidFill>
                    <a:schemeClr val="bg1"/>
                  </a:solidFill>
                </a:rPr>
                <a:t> mặt bàn </a:t>
              </a:r>
              <a:r>
                <a:rPr lang="en-US" sz="2800" b="1" dirty="0" err="1">
                  <a:solidFill>
                    <a:schemeClr val="bg1"/>
                  </a:solidFill>
                </a:rPr>
                <a:t>chậm</a:t>
              </a:r>
              <a:r>
                <a:rPr lang="en-US" sz="2800" b="1" dirty="0">
                  <a:solidFill>
                    <a:schemeClr val="bg1"/>
                  </a:solidFill>
                </a:rPr>
                <a:t> </a:t>
              </a:r>
              <a:r>
                <a:rPr lang="en-US" sz="2800" b="1" dirty="0" err="1">
                  <a:solidFill>
                    <a:schemeClr val="bg1"/>
                  </a:solidFill>
                </a:rPr>
                <a:t>dần</a:t>
              </a:r>
              <a:r>
                <a:rPr lang="en-US" sz="2800" b="1" dirty="0">
                  <a:solidFill>
                    <a:schemeClr val="bg1"/>
                  </a:solidFill>
                </a:rPr>
                <a:t> </a:t>
              </a:r>
              <a:r>
                <a:rPr lang="en-US" sz="2800" b="1" dirty="0" err="1">
                  <a:solidFill>
                    <a:schemeClr val="bg1"/>
                  </a:solidFill>
                </a:rPr>
                <a:t>rồi</a:t>
              </a:r>
              <a:r>
                <a:rPr lang="en-US" sz="2800" b="1" dirty="0">
                  <a:solidFill>
                    <a:schemeClr val="bg1"/>
                  </a:solidFill>
                </a:rPr>
                <a:t> </a:t>
              </a:r>
              <a:r>
                <a:rPr lang="en-US" sz="2800" b="1" dirty="0" err="1">
                  <a:solidFill>
                    <a:schemeClr val="bg1"/>
                  </a:solidFill>
                </a:rPr>
                <a:t>dừng</a:t>
              </a:r>
              <a:r>
                <a:rPr lang="en-US" sz="2800" b="1" dirty="0">
                  <a:solidFill>
                    <a:schemeClr val="bg1"/>
                  </a:solidFill>
                </a:rPr>
                <a:t> </a:t>
              </a:r>
              <a:r>
                <a:rPr lang="en-US" sz="2800" b="1" dirty="0" err="1">
                  <a:solidFill>
                    <a:schemeClr val="bg1"/>
                  </a:solidFill>
                </a:rPr>
                <a:t>lại</a:t>
              </a:r>
              <a:endParaRPr lang="en-US" sz="2800" b="1" dirty="0">
                <a:solidFill>
                  <a:schemeClr val="bg1"/>
                </a:solidFill>
              </a:endParaRPr>
            </a:p>
          </p:txBody>
        </p:sp>
      </p:grpSp>
    </p:spTree>
    <p:extLst>
      <p:ext uri="{BB962C8B-B14F-4D97-AF65-F5344CB8AC3E}">
        <p14:creationId xmlns:p14="http://schemas.microsoft.com/office/powerpoint/2010/main" val="268209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FBF292-164B-4C40-B2C9-4E39469271D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F86E3E9-ADF1-48E9-8465-A6FB25BB40C2}"/>
              </a:ext>
            </a:extLst>
          </p:cNvPr>
          <p:cNvSpPr txBox="1"/>
          <p:nvPr/>
        </p:nvSpPr>
        <p:spPr>
          <a:xfrm>
            <a:off x="631372" y="816427"/>
            <a:ext cx="49421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8F8F8"/>
                </a:solidFill>
              </a:rPr>
              <a:t>I. LỰC MA SÁT LÀ GÌ?</a:t>
            </a:r>
          </a:p>
        </p:txBody>
      </p:sp>
      <p:pic>
        <p:nvPicPr>
          <p:cNvPr id="5" name="Picture 4">
            <a:extLst>
              <a:ext uri="{FF2B5EF4-FFF2-40B4-BE49-F238E27FC236}">
                <a16:creationId xmlns:a16="http://schemas.microsoft.com/office/drawing/2014/main" id="{32025F60-6AA8-4276-AB30-26B8576AA69A}"/>
              </a:ext>
            </a:extLst>
          </p:cNvPr>
          <p:cNvPicPr>
            <a:picLocks noChangeAspect="1"/>
          </p:cNvPicPr>
          <p:nvPr/>
        </p:nvPicPr>
        <p:blipFill rotWithShape="1">
          <a:blip r:embed="rId3"/>
          <a:srcRect l="38280" t="42876"/>
          <a:stretch/>
        </p:blipFill>
        <p:spPr>
          <a:xfrm>
            <a:off x="631372" y="2402229"/>
            <a:ext cx="5061557" cy="1763412"/>
          </a:xfrm>
          <a:prstGeom prst="rect">
            <a:avLst/>
          </a:prstGeom>
        </p:spPr>
      </p:pic>
      <p:grpSp>
        <p:nvGrpSpPr>
          <p:cNvPr id="13" name="Group 12">
            <a:extLst>
              <a:ext uri="{FF2B5EF4-FFF2-40B4-BE49-F238E27FC236}">
                <a16:creationId xmlns:a16="http://schemas.microsoft.com/office/drawing/2014/main" id="{F3A84125-6341-4BA5-845D-67F90EE4F8A8}"/>
              </a:ext>
            </a:extLst>
          </p:cNvPr>
          <p:cNvGrpSpPr/>
          <p:nvPr/>
        </p:nvGrpSpPr>
        <p:grpSpPr>
          <a:xfrm>
            <a:off x="443346" y="5481615"/>
            <a:ext cx="12265891" cy="704850"/>
            <a:chOff x="366280" y="5138632"/>
            <a:chExt cx="11724120" cy="704850"/>
          </a:xfrm>
        </p:grpSpPr>
        <p:pic>
          <p:nvPicPr>
            <p:cNvPr id="11" name="Picture 10">
              <a:extLst>
                <a:ext uri="{FF2B5EF4-FFF2-40B4-BE49-F238E27FC236}">
                  <a16:creationId xmlns:a16="http://schemas.microsoft.com/office/drawing/2014/main" id="{1528A9F8-62B1-4D49-AE1D-78D54565AB8E}"/>
                </a:ext>
              </a:extLst>
            </p:cNvPr>
            <p:cNvPicPr>
              <a:picLocks noChangeAspect="1"/>
            </p:cNvPicPr>
            <p:nvPr/>
          </p:nvPicPr>
          <p:blipFill>
            <a:blip r:embed="rId4"/>
            <a:stretch>
              <a:fillRect/>
            </a:stretch>
          </p:blipFill>
          <p:spPr>
            <a:xfrm>
              <a:off x="366280" y="5138632"/>
              <a:ext cx="11308484" cy="704850"/>
            </a:xfrm>
            <a:prstGeom prst="rect">
              <a:avLst/>
            </a:prstGeom>
          </p:spPr>
        </p:pic>
        <p:sp>
          <p:nvSpPr>
            <p:cNvPr id="12" name="TextBox 11">
              <a:extLst>
                <a:ext uri="{FF2B5EF4-FFF2-40B4-BE49-F238E27FC236}">
                  <a16:creationId xmlns:a16="http://schemas.microsoft.com/office/drawing/2014/main" id="{3496D388-0F8B-4601-8BD2-B2C6E062873F}"/>
                </a:ext>
              </a:extLst>
            </p:cNvPr>
            <p:cNvSpPr txBox="1"/>
            <p:nvPr/>
          </p:nvSpPr>
          <p:spPr>
            <a:xfrm>
              <a:off x="799389" y="5260224"/>
              <a:ext cx="11291011" cy="461665"/>
            </a:xfrm>
            <a:prstGeom prst="rect">
              <a:avLst/>
            </a:prstGeom>
            <a:noFill/>
          </p:spPr>
          <p:txBody>
            <a:bodyPr wrap="square" rtlCol="0">
              <a:spAutoFit/>
            </a:bodyPr>
            <a:lstStyle/>
            <a:p>
              <a:r>
                <a:rPr lang="en-US" sz="2300" b="1" dirty="0">
                  <a:solidFill>
                    <a:schemeClr val="bg1"/>
                  </a:solidFill>
                </a:rPr>
                <a:t>Lực của mặt bàn tác dụng </a:t>
              </a:r>
              <a:r>
                <a:rPr lang="en-US" sz="2300" b="1" dirty="0" err="1">
                  <a:solidFill>
                    <a:schemeClr val="bg1"/>
                  </a:solidFill>
                </a:rPr>
                <a:t>làm</a:t>
              </a:r>
              <a:r>
                <a:rPr lang="en-US" sz="2300" b="1" dirty="0">
                  <a:solidFill>
                    <a:schemeClr val="bg1"/>
                  </a:solidFill>
                </a:rPr>
                <a:t> </a:t>
              </a:r>
              <a:r>
                <a:rPr lang="en-US" sz="2300" b="1" dirty="0" err="1">
                  <a:solidFill>
                    <a:schemeClr val="bg1"/>
                  </a:solidFill>
                </a:rPr>
                <a:t>thay</a:t>
              </a:r>
              <a:r>
                <a:rPr lang="en-US" sz="2300" b="1" dirty="0">
                  <a:solidFill>
                    <a:schemeClr val="bg1"/>
                  </a:solidFill>
                </a:rPr>
                <a:t> đổi chuyển động của </a:t>
              </a:r>
              <a:r>
                <a:rPr lang="en-US" sz="2300" b="1" dirty="0" err="1">
                  <a:solidFill>
                    <a:schemeClr val="bg1"/>
                  </a:solidFill>
                </a:rPr>
                <a:t>miếng</a:t>
              </a:r>
              <a:r>
                <a:rPr lang="en-US" sz="2300" b="1" dirty="0">
                  <a:solidFill>
                    <a:schemeClr val="bg1"/>
                  </a:solidFill>
                </a:rPr>
                <a:t> </a:t>
              </a:r>
              <a:r>
                <a:rPr lang="en-US" sz="2300" b="1" dirty="0" err="1">
                  <a:solidFill>
                    <a:schemeClr val="bg1"/>
                  </a:solidFill>
                </a:rPr>
                <a:t>gỗ</a:t>
              </a:r>
              <a:r>
                <a:rPr lang="en-US" sz="2300" b="1" dirty="0">
                  <a:solidFill>
                    <a:schemeClr val="bg1"/>
                  </a:solidFill>
                </a:rPr>
                <a:t> gọi là Lực ma </a:t>
              </a:r>
              <a:r>
                <a:rPr lang="en-US" sz="2300" b="1" dirty="0" err="1">
                  <a:solidFill>
                    <a:schemeClr val="bg1"/>
                  </a:solidFill>
                </a:rPr>
                <a:t>sát</a:t>
              </a:r>
              <a:endParaRPr lang="en-US" sz="2300" b="1" dirty="0">
                <a:solidFill>
                  <a:schemeClr val="bg1"/>
                </a:solidFill>
              </a:endParaRPr>
            </a:p>
          </p:txBody>
        </p:sp>
      </p:grpSp>
      <p:pic>
        <p:nvPicPr>
          <p:cNvPr id="7" name="Picture 6">
            <a:extLst>
              <a:ext uri="{FF2B5EF4-FFF2-40B4-BE49-F238E27FC236}">
                <a16:creationId xmlns:a16="http://schemas.microsoft.com/office/drawing/2014/main" id="{7B3CE828-0606-4709-A04B-960E4E34AB5D}"/>
              </a:ext>
            </a:extLst>
          </p:cNvPr>
          <p:cNvPicPr>
            <a:picLocks noChangeAspect="1"/>
          </p:cNvPicPr>
          <p:nvPr/>
        </p:nvPicPr>
        <p:blipFill>
          <a:blip r:embed="rId5"/>
          <a:stretch>
            <a:fillRect/>
          </a:stretch>
        </p:blipFill>
        <p:spPr>
          <a:xfrm>
            <a:off x="7761492" y="1751479"/>
            <a:ext cx="2648678" cy="2359891"/>
          </a:xfrm>
          <a:prstGeom prst="rect">
            <a:avLst/>
          </a:prstGeom>
        </p:spPr>
      </p:pic>
      <p:sp>
        <p:nvSpPr>
          <p:cNvPr id="14" name="TextBox 13">
            <a:extLst>
              <a:ext uri="{FF2B5EF4-FFF2-40B4-BE49-F238E27FC236}">
                <a16:creationId xmlns:a16="http://schemas.microsoft.com/office/drawing/2014/main" id="{D11D9152-D81D-432A-961B-5017DCC6B5D5}"/>
              </a:ext>
            </a:extLst>
          </p:cNvPr>
          <p:cNvSpPr txBox="1"/>
          <p:nvPr/>
        </p:nvSpPr>
        <p:spPr>
          <a:xfrm>
            <a:off x="6880650" y="4211048"/>
            <a:ext cx="4410362" cy="707886"/>
          </a:xfrm>
          <a:prstGeom prst="rect">
            <a:avLst/>
          </a:prstGeom>
          <a:noFill/>
        </p:spPr>
        <p:txBody>
          <a:bodyPr wrap="square" rtlCol="0">
            <a:spAutoFit/>
          </a:bodyPr>
          <a:lstStyle/>
          <a:p>
            <a:pPr algn="ctr"/>
            <a:r>
              <a:rPr lang="en-US" sz="2000" b="1" dirty="0" err="1">
                <a:solidFill>
                  <a:schemeClr val="accent2">
                    <a:lumMod val="50000"/>
                  </a:schemeClr>
                </a:solidFill>
              </a:rPr>
              <a:t>Bề</a:t>
            </a:r>
            <a:r>
              <a:rPr lang="en-US" sz="2000" b="1" dirty="0">
                <a:solidFill>
                  <a:schemeClr val="accent2">
                    <a:lumMod val="50000"/>
                  </a:schemeClr>
                </a:solidFill>
              </a:rPr>
              <a:t> mặt của mặt bàn </a:t>
            </a:r>
            <a:r>
              <a:rPr lang="en-US" sz="2000" b="1" dirty="0" err="1">
                <a:solidFill>
                  <a:schemeClr val="accent2">
                    <a:lumMod val="50000"/>
                  </a:schemeClr>
                </a:solidFill>
              </a:rPr>
              <a:t>và</a:t>
            </a:r>
            <a:r>
              <a:rPr lang="en-US" sz="2000" b="1" dirty="0">
                <a:solidFill>
                  <a:schemeClr val="accent2">
                    <a:lumMod val="50000"/>
                  </a:schemeClr>
                </a:solidFill>
              </a:rPr>
              <a:t> </a:t>
            </a:r>
            <a:r>
              <a:rPr lang="en-US" sz="2000" b="1" dirty="0" err="1">
                <a:solidFill>
                  <a:schemeClr val="accent2">
                    <a:lumMod val="50000"/>
                  </a:schemeClr>
                </a:solidFill>
              </a:rPr>
              <a:t>miếng</a:t>
            </a:r>
            <a:r>
              <a:rPr lang="en-US" sz="2000" b="1" dirty="0">
                <a:solidFill>
                  <a:schemeClr val="accent2">
                    <a:lumMod val="50000"/>
                  </a:schemeClr>
                </a:solidFill>
              </a:rPr>
              <a:t> </a:t>
            </a:r>
            <a:r>
              <a:rPr lang="en-US" sz="2000" b="1" dirty="0" err="1">
                <a:solidFill>
                  <a:schemeClr val="accent2">
                    <a:lumMod val="50000"/>
                  </a:schemeClr>
                </a:solidFill>
              </a:rPr>
              <a:t>gỗ</a:t>
            </a:r>
            <a:r>
              <a:rPr lang="en-US" sz="2000" b="1" dirty="0">
                <a:solidFill>
                  <a:schemeClr val="accent2">
                    <a:lumMod val="50000"/>
                  </a:schemeClr>
                </a:solidFill>
              </a:rPr>
              <a:t> khi </a:t>
            </a:r>
          </a:p>
          <a:p>
            <a:pPr algn="ctr"/>
            <a:r>
              <a:rPr lang="en-US" sz="2000" b="1" dirty="0" err="1">
                <a:solidFill>
                  <a:schemeClr val="accent2">
                    <a:lumMod val="50000"/>
                  </a:schemeClr>
                </a:solidFill>
              </a:rPr>
              <a:t>phóng</a:t>
            </a:r>
            <a:r>
              <a:rPr lang="en-US" sz="2000" b="1" dirty="0">
                <a:solidFill>
                  <a:schemeClr val="accent2">
                    <a:lumMod val="50000"/>
                  </a:schemeClr>
                </a:solidFill>
              </a:rPr>
              <a:t> to lên </a:t>
            </a:r>
            <a:r>
              <a:rPr lang="en-US" sz="2000" b="1" dirty="0" err="1">
                <a:solidFill>
                  <a:schemeClr val="accent2">
                    <a:lumMod val="50000"/>
                  </a:schemeClr>
                </a:solidFill>
              </a:rPr>
              <a:t>sẽ</a:t>
            </a:r>
            <a:r>
              <a:rPr lang="en-US" sz="2000" b="1" dirty="0">
                <a:solidFill>
                  <a:schemeClr val="accent2">
                    <a:lumMod val="50000"/>
                  </a:schemeClr>
                </a:solidFill>
              </a:rPr>
              <a:t> </a:t>
            </a:r>
            <a:r>
              <a:rPr lang="en-US" sz="2000" b="1" dirty="0" err="1">
                <a:solidFill>
                  <a:schemeClr val="accent2">
                    <a:lumMod val="50000"/>
                  </a:schemeClr>
                </a:solidFill>
              </a:rPr>
              <a:t>thấy</a:t>
            </a:r>
            <a:r>
              <a:rPr lang="en-US" sz="2000" b="1" dirty="0">
                <a:solidFill>
                  <a:schemeClr val="accent2">
                    <a:lumMod val="50000"/>
                  </a:schemeClr>
                </a:solidFill>
              </a:rPr>
              <a:t> </a:t>
            </a:r>
            <a:r>
              <a:rPr lang="en-US" sz="2000" b="1" dirty="0" err="1">
                <a:solidFill>
                  <a:schemeClr val="accent2">
                    <a:lumMod val="50000"/>
                  </a:schemeClr>
                </a:solidFill>
              </a:rPr>
              <a:t>chúng</a:t>
            </a:r>
            <a:r>
              <a:rPr lang="en-US" sz="2000" b="1" dirty="0">
                <a:solidFill>
                  <a:schemeClr val="accent2">
                    <a:lumMod val="50000"/>
                  </a:schemeClr>
                </a:solidFill>
              </a:rPr>
              <a:t> </a:t>
            </a:r>
            <a:r>
              <a:rPr lang="en-US" sz="2000" b="1" dirty="0" err="1">
                <a:solidFill>
                  <a:schemeClr val="accent2">
                    <a:lumMod val="50000"/>
                  </a:schemeClr>
                </a:solidFill>
              </a:rPr>
              <a:t>gồ</a:t>
            </a:r>
            <a:r>
              <a:rPr lang="en-US" sz="2000" b="1" dirty="0">
                <a:solidFill>
                  <a:schemeClr val="accent2">
                    <a:lumMod val="50000"/>
                  </a:schemeClr>
                </a:solidFill>
              </a:rPr>
              <a:t> </a:t>
            </a:r>
            <a:r>
              <a:rPr lang="en-US" sz="2000" b="1" dirty="0" err="1">
                <a:solidFill>
                  <a:schemeClr val="accent2">
                    <a:lumMod val="50000"/>
                  </a:schemeClr>
                </a:solidFill>
              </a:rPr>
              <a:t>ghề</a:t>
            </a:r>
            <a:endParaRPr lang="en-US" sz="2000" b="1" dirty="0">
              <a:solidFill>
                <a:schemeClr val="accent2">
                  <a:lumMod val="50000"/>
                </a:schemeClr>
              </a:solidFill>
            </a:endParaRPr>
          </a:p>
        </p:txBody>
      </p:sp>
      <p:sp>
        <p:nvSpPr>
          <p:cNvPr id="16" name="TextBox 15">
            <a:extLst>
              <a:ext uri="{FF2B5EF4-FFF2-40B4-BE49-F238E27FC236}">
                <a16:creationId xmlns:a16="http://schemas.microsoft.com/office/drawing/2014/main" id="{AB6D7179-4B87-48A8-ADE9-1BF20948E8D1}"/>
              </a:ext>
            </a:extLst>
          </p:cNvPr>
          <p:cNvSpPr txBox="1"/>
          <p:nvPr/>
        </p:nvSpPr>
        <p:spPr>
          <a:xfrm>
            <a:off x="900989" y="4211048"/>
            <a:ext cx="4410362" cy="1015663"/>
          </a:xfrm>
          <a:prstGeom prst="rect">
            <a:avLst/>
          </a:prstGeom>
          <a:noFill/>
        </p:spPr>
        <p:txBody>
          <a:bodyPr wrap="square" rtlCol="0">
            <a:spAutoFit/>
          </a:bodyPr>
          <a:lstStyle/>
          <a:p>
            <a:pPr algn="ctr"/>
            <a:r>
              <a:rPr lang="en-US" sz="2000" b="1" dirty="0">
                <a:solidFill>
                  <a:schemeClr val="accent2">
                    <a:lumMod val="50000"/>
                  </a:schemeClr>
                </a:solidFill>
              </a:rPr>
              <a:t>Lực do mặt bàn tác dụng lên </a:t>
            </a:r>
            <a:r>
              <a:rPr lang="en-US" sz="2000" b="1" dirty="0" err="1">
                <a:solidFill>
                  <a:schemeClr val="accent2">
                    <a:lumMod val="50000"/>
                  </a:schemeClr>
                </a:solidFill>
              </a:rPr>
              <a:t>bề</a:t>
            </a:r>
            <a:r>
              <a:rPr lang="en-US" sz="2000" b="1" dirty="0">
                <a:solidFill>
                  <a:schemeClr val="accent2">
                    <a:lumMod val="50000"/>
                  </a:schemeClr>
                </a:solidFill>
              </a:rPr>
              <a:t> mặt </a:t>
            </a:r>
            <a:r>
              <a:rPr lang="en-US" sz="2000" b="1" dirty="0" err="1">
                <a:solidFill>
                  <a:schemeClr val="accent2">
                    <a:lumMod val="50000"/>
                  </a:schemeClr>
                </a:solidFill>
              </a:rPr>
              <a:t>miếng</a:t>
            </a:r>
            <a:r>
              <a:rPr lang="en-US" sz="2000" b="1" dirty="0">
                <a:solidFill>
                  <a:schemeClr val="accent2">
                    <a:lumMod val="50000"/>
                  </a:schemeClr>
                </a:solidFill>
              </a:rPr>
              <a:t> </a:t>
            </a:r>
            <a:r>
              <a:rPr lang="en-US" sz="2000" b="1" dirty="0" err="1">
                <a:solidFill>
                  <a:schemeClr val="accent2">
                    <a:lumMod val="50000"/>
                  </a:schemeClr>
                </a:solidFill>
              </a:rPr>
              <a:t>gỗ</a:t>
            </a:r>
            <a:r>
              <a:rPr lang="en-US" sz="2000" b="1" dirty="0">
                <a:solidFill>
                  <a:schemeClr val="accent2">
                    <a:lumMod val="50000"/>
                  </a:schemeClr>
                </a:solidFill>
              </a:rPr>
              <a:t> </a:t>
            </a:r>
            <a:r>
              <a:rPr lang="en-US" sz="2000" b="1" dirty="0" err="1">
                <a:solidFill>
                  <a:schemeClr val="accent2">
                    <a:lumMod val="50000"/>
                  </a:schemeClr>
                </a:solidFill>
              </a:rPr>
              <a:t>tiếp</a:t>
            </a:r>
            <a:r>
              <a:rPr lang="en-US" sz="2000" b="1" dirty="0">
                <a:solidFill>
                  <a:schemeClr val="accent2">
                    <a:lumMod val="50000"/>
                  </a:schemeClr>
                </a:solidFill>
              </a:rPr>
              <a:t> </a:t>
            </a:r>
            <a:r>
              <a:rPr lang="en-US" sz="2000" b="1" dirty="0" err="1">
                <a:solidFill>
                  <a:schemeClr val="accent2">
                    <a:lumMod val="50000"/>
                  </a:schemeClr>
                </a:solidFill>
              </a:rPr>
              <a:t>xúc</a:t>
            </a:r>
            <a:r>
              <a:rPr lang="en-US" sz="2000" b="1" dirty="0">
                <a:solidFill>
                  <a:schemeClr val="accent2">
                    <a:lumMod val="50000"/>
                  </a:schemeClr>
                </a:solidFill>
              </a:rPr>
              <a:t> </a:t>
            </a:r>
            <a:r>
              <a:rPr lang="en-US" sz="2000" b="1" dirty="0" err="1">
                <a:solidFill>
                  <a:schemeClr val="accent2">
                    <a:lumMod val="50000"/>
                  </a:schemeClr>
                </a:solidFill>
              </a:rPr>
              <a:t>với</a:t>
            </a:r>
            <a:r>
              <a:rPr lang="en-US" sz="2000" b="1" dirty="0">
                <a:solidFill>
                  <a:schemeClr val="accent2">
                    <a:lumMod val="50000"/>
                  </a:schemeClr>
                </a:solidFill>
              </a:rPr>
              <a:t> mặt bàn </a:t>
            </a:r>
            <a:r>
              <a:rPr lang="en-US" sz="2000" b="1" dirty="0" err="1">
                <a:solidFill>
                  <a:schemeClr val="accent2">
                    <a:lumMod val="50000"/>
                  </a:schemeClr>
                </a:solidFill>
              </a:rPr>
              <a:t>đã</a:t>
            </a:r>
            <a:r>
              <a:rPr lang="en-US" sz="2000" b="1" dirty="0">
                <a:solidFill>
                  <a:schemeClr val="accent2">
                    <a:lumMod val="50000"/>
                  </a:schemeClr>
                </a:solidFill>
              </a:rPr>
              <a:t> </a:t>
            </a:r>
            <a:r>
              <a:rPr lang="en-US" sz="2000" b="1" dirty="0" err="1">
                <a:solidFill>
                  <a:schemeClr val="accent2">
                    <a:lumMod val="50000"/>
                  </a:schemeClr>
                </a:solidFill>
              </a:rPr>
              <a:t>làm</a:t>
            </a:r>
            <a:r>
              <a:rPr lang="en-US" sz="2000" b="1" dirty="0">
                <a:solidFill>
                  <a:schemeClr val="accent2">
                    <a:lumMod val="50000"/>
                  </a:schemeClr>
                </a:solidFill>
              </a:rPr>
              <a:t> </a:t>
            </a:r>
            <a:r>
              <a:rPr lang="en-US" sz="2000" b="1" dirty="0" err="1">
                <a:solidFill>
                  <a:srgbClr val="00B050"/>
                </a:solidFill>
              </a:rPr>
              <a:t>thay</a:t>
            </a:r>
            <a:r>
              <a:rPr lang="en-US" sz="2000" b="1" dirty="0">
                <a:solidFill>
                  <a:srgbClr val="00B050"/>
                </a:solidFill>
              </a:rPr>
              <a:t> đổi chuyển động của </a:t>
            </a:r>
            <a:r>
              <a:rPr lang="en-US" sz="2000" b="1" dirty="0" err="1">
                <a:solidFill>
                  <a:srgbClr val="00B050"/>
                </a:solidFill>
              </a:rPr>
              <a:t>miếng</a:t>
            </a:r>
            <a:r>
              <a:rPr lang="en-US" sz="2000" b="1" dirty="0">
                <a:solidFill>
                  <a:srgbClr val="00B050"/>
                </a:solidFill>
              </a:rPr>
              <a:t> </a:t>
            </a:r>
            <a:r>
              <a:rPr lang="en-US" sz="2000" b="1" dirty="0" err="1">
                <a:solidFill>
                  <a:srgbClr val="00B050"/>
                </a:solidFill>
              </a:rPr>
              <a:t>gỗ</a:t>
            </a:r>
            <a:endParaRPr lang="en-US" sz="2000" b="1" dirty="0">
              <a:solidFill>
                <a:srgbClr val="00B050"/>
              </a:solidFill>
            </a:endParaRPr>
          </a:p>
        </p:txBody>
      </p:sp>
      <p:cxnSp>
        <p:nvCxnSpPr>
          <p:cNvPr id="9" name="Straight Arrow Connector 8">
            <a:extLst>
              <a:ext uri="{FF2B5EF4-FFF2-40B4-BE49-F238E27FC236}">
                <a16:creationId xmlns:a16="http://schemas.microsoft.com/office/drawing/2014/main" id="{067CFAF0-54BA-4833-9476-D6524194520A}"/>
              </a:ext>
            </a:extLst>
          </p:cNvPr>
          <p:cNvCxnSpPr>
            <a:cxnSpLocks/>
          </p:cNvCxnSpPr>
          <p:nvPr/>
        </p:nvCxnSpPr>
        <p:spPr>
          <a:xfrm flipH="1">
            <a:off x="3888509" y="3029527"/>
            <a:ext cx="877455"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748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82D06E-0FBF-442A-B894-D1CD54C05525}"/>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3AA954E-31DB-4A93-A508-F11E3B0DD29E}"/>
              </a:ext>
            </a:extLst>
          </p:cNvPr>
          <p:cNvSpPr txBox="1"/>
          <p:nvPr/>
        </p:nvSpPr>
        <p:spPr>
          <a:xfrm>
            <a:off x="631372" y="816427"/>
            <a:ext cx="49421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8F8F8"/>
                </a:solidFill>
              </a:rPr>
              <a:t>I. LỰC MA SÁT LÀ GÌ?</a:t>
            </a:r>
          </a:p>
        </p:txBody>
      </p:sp>
      <p:pic>
        <p:nvPicPr>
          <p:cNvPr id="5" name="Picture 4">
            <a:extLst>
              <a:ext uri="{FF2B5EF4-FFF2-40B4-BE49-F238E27FC236}">
                <a16:creationId xmlns:a16="http://schemas.microsoft.com/office/drawing/2014/main" id="{98B2A335-0352-482E-A267-4650E4CBF6F3}"/>
              </a:ext>
            </a:extLst>
          </p:cNvPr>
          <p:cNvPicPr>
            <a:picLocks noChangeAspect="1"/>
          </p:cNvPicPr>
          <p:nvPr/>
        </p:nvPicPr>
        <p:blipFill>
          <a:blip r:embed="rId3"/>
          <a:stretch>
            <a:fillRect/>
          </a:stretch>
        </p:blipFill>
        <p:spPr>
          <a:xfrm>
            <a:off x="6439466" y="1771875"/>
            <a:ext cx="5550370" cy="4687245"/>
          </a:xfrm>
          <a:prstGeom prst="rect">
            <a:avLst/>
          </a:prstGeom>
        </p:spPr>
      </p:pic>
      <p:pic>
        <p:nvPicPr>
          <p:cNvPr id="6" name="Picture 5">
            <a:extLst>
              <a:ext uri="{FF2B5EF4-FFF2-40B4-BE49-F238E27FC236}">
                <a16:creationId xmlns:a16="http://schemas.microsoft.com/office/drawing/2014/main" id="{BE09F53B-A26D-4B57-A801-84645EB874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4377" y="1354328"/>
            <a:ext cx="5310712" cy="4687245"/>
          </a:xfrm>
          <a:prstGeom prst="rect">
            <a:avLst/>
          </a:prstGeom>
        </p:spPr>
      </p:pic>
      <p:sp>
        <p:nvSpPr>
          <p:cNvPr id="7" name="TextBox 8">
            <a:extLst>
              <a:ext uri="{FF2B5EF4-FFF2-40B4-BE49-F238E27FC236}">
                <a16:creationId xmlns:a16="http://schemas.microsoft.com/office/drawing/2014/main" id="{07159DA9-6AED-489A-8291-BF0D349F132F}"/>
              </a:ext>
            </a:extLst>
          </p:cNvPr>
          <p:cNvSpPr txBox="1"/>
          <p:nvPr/>
        </p:nvSpPr>
        <p:spPr>
          <a:xfrm>
            <a:off x="895624" y="2322701"/>
            <a:ext cx="4641998" cy="27959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400" b="1" dirty="0">
                <a:solidFill>
                  <a:srgbClr val="7030A0"/>
                </a:solidFill>
              </a:rPr>
              <a:t>+ Lực ma </a:t>
            </a:r>
            <a:r>
              <a:rPr lang="en-US" sz="2400" b="1" dirty="0" err="1">
                <a:solidFill>
                  <a:srgbClr val="7030A0"/>
                </a:solidFill>
              </a:rPr>
              <a:t>sát</a:t>
            </a:r>
            <a:r>
              <a:rPr lang="en-US" sz="2400" b="1" dirty="0">
                <a:solidFill>
                  <a:srgbClr val="7030A0"/>
                </a:solidFill>
              </a:rPr>
              <a:t> là lực </a:t>
            </a:r>
            <a:r>
              <a:rPr lang="en-US" sz="2400" b="1" dirty="0" err="1">
                <a:solidFill>
                  <a:srgbClr val="7030A0"/>
                </a:solidFill>
              </a:rPr>
              <a:t>tiếp</a:t>
            </a:r>
            <a:r>
              <a:rPr lang="en-US" sz="2400" b="1" dirty="0">
                <a:solidFill>
                  <a:srgbClr val="7030A0"/>
                </a:solidFill>
              </a:rPr>
              <a:t> </a:t>
            </a:r>
            <a:r>
              <a:rPr lang="en-US" sz="2400" b="1" dirty="0" err="1">
                <a:solidFill>
                  <a:srgbClr val="7030A0"/>
                </a:solidFill>
              </a:rPr>
              <a:t>xúc</a:t>
            </a:r>
            <a:r>
              <a:rPr lang="en-US" sz="2400" b="1" dirty="0">
                <a:solidFill>
                  <a:srgbClr val="7030A0"/>
                </a:solidFill>
              </a:rPr>
              <a:t> hay </a:t>
            </a:r>
            <a:r>
              <a:rPr lang="en-US" sz="2400" b="1" dirty="0" err="1">
                <a:solidFill>
                  <a:srgbClr val="7030A0"/>
                </a:solidFill>
              </a:rPr>
              <a:t>không</a:t>
            </a:r>
            <a:r>
              <a:rPr lang="en-US" sz="2400" b="1" dirty="0">
                <a:solidFill>
                  <a:srgbClr val="7030A0"/>
                </a:solidFill>
              </a:rPr>
              <a:t> </a:t>
            </a:r>
            <a:r>
              <a:rPr lang="en-US" sz="2400" b="1" dirty="0" err="1">
                <a:solidFill>
                  <a:srgbClr val="7030A0"/>
                </a:solidFill>
              </a:rPr>
              <a:t>tiếp</a:t>
            </a:r>
            <a:r>
              <a:rPr lang="en-US" sz="2400" b="1" dirty="0">
                <a:solidFill>
                  <a:srgbClr val="7030A0"/>
                </a:solidFill>
              </a:rPr>
              <a:t> </a:t>
            </a:r>
            <a:r>
              <a:rPr lang="en-US" sz="2400" b="1" dirty="0" err="1">
                <a:solidFill>
                  <a:srgbClr val="7030A0"/>
                </a:solidFill>
              </a:rPr>
              <a:t>xúc</a:t>
            </a:r>
            <a:r>
              <a:rPr lang="en-US" sz="2400" b="1" dirty="0">
                <a:solidFill>
                  <a:srgbClr val="7030A0"/>
                </a:solidFill>
              </a:rPr>
              <a:t>?</a:t>
            </a:r>
          </a:p>
          <a:p>
            <a:pPr algn="ctr">
              <a:lnSpc>
                <a:spcPct val="150000"/>
              </a:lnSpc>
            </a:pPr>
            <a:r>
              <a:rPr lang="en-US" sz="2400" b="1" dirty="0">
                <a:solidFill>
                  <a:srgbClr val="00B050"/>
                </a:solidFill>
              </a:rPr>
              <a:t>Lực ma </a:t>
            </a:r>
            <a:r>
              <a:rPr lang="en-US" sz="2400" b="1" dirty="0" err="1">
                <a:solidFill>
                  <a:srgbClr val="00B050"/>
                </a:solidFill>
              </a:rPr>
              <a:t>sát</a:t>
            </a:r>
            <a:r>
              <a:rPr lang="en-US" sz="2400" b="1" dirty="0">
                <a:solidFill>
                  <a:srgbClr val="00B050"/>
                </a:solidFill>
              </a:rPr>
              <a:t> là lực </a:t>
            </a:r>
            <a:r>
              <a:rPr lang="en-US" sz="2400" b="1" dirty="0" err="1">
                <a:solidFill>
                  <a:srgbClr val="00B050"/>
                </a:solidFill>
              </a:rPr>
              <a:t>tiếp</a:t>
            </a:r>
            <a:r>
              <a:rPr lang="en-US" sz="2400" b="1" dirty="0">
                <a:solidFill>
                  <a:srgbClr val="00B050"/>
                </a:solidFill>
              </a:rPr>
              <a:t> </a:t>
            </a:r>
            <a:r>
              <a:rPr lang="en-US" sz="2400" b="1" dirty="0" err="1">
                <a:solidFill>
                  <a:srgbClr val="00B050"/>
                </a:solidFill>
              </a:rPr>
              <a:t>xúc</a:t>
            </a:r>
            <a:endParaRPr lang="en-US" sz="2400" b="1" dirty="0">
              <a:solidFill>
                <a:srgbClr val="00B050"/>
              </a:solidFill>
            </a:endParaRPr>
          </a:p>
          <a:p>
            <a:pPr algn="just">
              <a:lnSpc>
                <a:spcPct val="150000"/>
              </a:lnSpc>
            </a:pPr>
            <a:r>
              <a:rPr lang="en-US" sz="2400" b="1" dirty="0">
                <a:solidFill>
                  <a:srgbClr val="7030A0"/>
                </a:solidFill>
              </a:rPr>
              <a:t>+ </a:t>
            </a:r>
            <a:r>
              <a:rPr lang="en-US" sz="2400" b="1" dirty="0" err="1">
                <a:solidFill>
                  <a:srgbClr val="7030A0"/>
                </a:solidFill>
              </a:rPr>
              <a:t>Xác</a:t>
            </a:r>
            <a:r>
              <a:rPr lang="en-US" sz="2400" b="1" dirty="0">
                <a:solidFill>
                  <a:srgbClr val="7030A0"/>
                </a:solidFill>
              </a:rPr>
              <a:t> </a:t>
            </a:r>
            <a:r>
              <a:rPr lang="en-US" sz="2400" b="1" dirty="0" err="1">
                <a:solidFill>
                  <a:srgbClr val="7030A0"/>
                </a:solidFill>
              </a:rPr>
              <a:t>định</a:t>
            </a:r>
            <a:r>
              <a:rPr lang="en-US" sz="2400" b="1" dirty="0">
                <a:solidFill>
                  <a:srgbClr val="7030A0"/>
                </a:solidFill>
              </a:rPr>
              <a:t> </a:t>
            </a:r>
            <a:r>
              <a:rPr lang="en-US" sz="2400" b="1" dirty="0" err="1">
                <a:solidFill>
                  <a:srgbClr val="7030A0"/>
                </a:solidFill>
              </a:rPr>
              <a:t>phương</a:t>
            </a:r>
            <a:r>
              <a:rPr lang="en-US" sz="2400" b="1" dirty="0">
                <a:solidFill>
                  <a:srgbClr val="7030A0"/>
                </a:solidFill>
              </a:rPr>
              <a:t> </a:t>
            </a:r>
            <a:r>
              <a:rPr lang="en-US" sz="2400" b="1" dirty="0" err="1">
                <a:solidFill>
                  <a:srgbClr val="7030A0"/>
                </a:solidFill>
              </a:rPr>
              <a:t>và</a:t>
            </a:r>
            <a:r>
              <a:rPr lang="en-US" sz="2400" b="1" dirty="0">
                <a:solidFill>
                  <a:srgbClr val="7030A0"/>
                </a:solidFill>
              </a:rPr>
              <a:t> chiều của lực ma </a:t>
            </a:r>
            <a:r>
              <a:rPr lang="en-US" sz="2400" b="1" dirty="0" err="1">
                <a:solidFill>
                  <a:srgbClr val="7030A0"/>
                </a:solidFill>
              </a:rPr>
              <a:t>sát</a:t>
            </a:r>
            <a:r>
              <a:rPr lang="en-US" sz="2400" b="1" dirty="0">
                <a:solidFill>
                  <a:srgbClr val="7030A0"/>
                </a:solidFill>
              </a:rPr>
              <a:t> trong </a:t>
            </a:r>
            <a:r>
              <a:rPr lang="en-US" sz="2400" b="1" dirty="0" err="1">
                <a:solidFill>
                  <a:srgbClr val="7030A0"/>
                </a:solidFill>
              </a:rPr>
              <a:t>hình</a:t>
            </a:r>
            <a:r>
              <a:rPr lang="en-US" sz="2400" b="1" dirty="0">
                <a:solidFill>
                  <a:srgbClr val="7030A0"/>
                </a:solidFill>
              </a:rPr>
              <a:t>?</a:t>
            </a:r>
          </a:p>
        </p:txBody>
      </p:sp>
      <p:grpSp>
        <p:nvGrpSpPr>
          <p:cNvPr id="10" name="Group 9">
            <a:extLst>
              <a:ext uri="{FF2B5EF4-FFF2-40B4-BE49-F238E27FC236}">
                <a16:creationId xmlns:a16="http://schemas.microsoft.com/office/drawing/2014/main" id="{A8444739-96EB-4883-B06E-33665272CC65}"/>
              </a:ext>
            </a:extLst>
          </p:cNvPr>
          <p:cNvGrpSpPr/>
          <p:nvPr/>
        </p:nvGrpSpPr>
        <p:grpSpPr>
          <a:xfrm>
            <a:off x="9014454" y="3583709"/>
            <a:ext cx="1284326" cy="384107"/>
            <a:chOff x="9014454" y="3583709"/>
            <a:chExt cx="1284326" cy="384107"/>
          </a:xfrm>
        </p:grpSpPr>
        <p:cxnSp>
          <p:nvCxnSpPr>
            <p:cNvPr id="8" name="Straight Arrow Connector 7">
              <a:extLst>
                <a:ext uri="{FF2B5EF4-FFF2-40B4-BE49-F238E27FC236}">
                  <a16:creationId xmlns:a16="http://schemas.microsoft.com/office/drawing/2014/main" id="{73401B4A-9E20-454F-90F9-662475E1317D}"/>
                </a:ext>
              </a:extLst>
            </p:cNvPr>
            <p:cNvCxnSpPr>
              <a:cxnSpLocks/>
            </p:cNvCxnSpPr>
            <p:nvPr/>
          </p:nvCxnSpPr>
          <p:spPr>
            <a:xfrm flipH="1">
              <a:off x="9217890" y="3583709"/>
              <a:ext cx="877455"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675B767F-4E2D-4FBF-901F-31FFC363BC98}"/>
                </a:ext>
              </a:extLst>
            </p:cNvPr>
            <p:cNvSpPr txBox="1"/>
            <p:nvPr/>
          </p:nvSpPr>
          <p:spPr>
            <a:xfrm>
              <a:off x="9014454" y="3598484"/>
              <a:ext cx="1284326" cy="369332"/>
            </a:xfrm>
            <a:prstGeom prst="rect">
              <a:avLst/>
            </a:prstGeom>
            <a:noFill/>
          </p:spPr>
          <p:txBody>
            <a:bodyPr wrap="none" rtlCol="0">
              <a:spAutoFit/>
            </a:bodyPr>
            <a:lstStyle/>
            <a:p>
              <a:r>
                <a:rPr lang="en-US" b="1" dirty="0"/>
                <a:t>Lực ma </a:t>
              </a:r>
              <a:r>
                <a:rPr lang="en-US" b="1" dirty="0" err="1"/>
                <a:t>sát</a:t>
              </a:r>
              <a:endParaRPr lang="en-US" b="1" dirty="0"/>
            </a:p>
          </p:txBody>
        </p:sp>
      </p:grpSp>
      <p:grpSp>
        <p:nvGrpSpPr>
          <p:cNvPr id="11" name="Group 10">
            <a:extLst>
              <a:ext uri="{FF2B5EF4-FFF2-40B4-BE49-F238E27FC236}">
                <a16:creationId xmlns:a16="http://schemas.microsoft.com/office/drawing/2014/main" id="{24B5DC7C-9DAB-448A-BC5E-D91728A4D972}"/>
              </a:ext>
            </a:extLst>
          </p:cNvPr>
          <p:cNvGrpSpPr/>
          <p:nvPr/>
        </p:nvGrpSpPr>
        <p:grpSpPr>
          <a:xfrm>
            <a:off x="8935945" y="6075013"/>
            <a:ext cx="1284326" cy="384107"/>
            <a:chOff x="9014454" y="3583709"/>
            <a:chExt cx="1284326" cy="384107"/>
          </a:xfrm>
        </p:grpSpPr>
        <p:cxnSp>
          <p:nvCxnSpPr>
            <p:cNvPr id="12" name="Straight Arrow Connector 11">
              <a:extLst>
                <a:ext uri="{FF2B5EF4-FFF2-40B4-BE49-F238E27FC236}">
                  <a16:creationId xmlns:a16="http://schemas.microsoft.com/office/drawing/2014/main" id="{9C30CE38-6B8C-441E-BAE6-3F2DF7143BD6}"/>
                </a:ext>
              </a:extLst>
            </p:cNvPr>
            <p:cNvCxnSpPr>
              <a:cxnSpLocks/>
            </p:cNvCxnSpPr>
            <p:nvPr/>
          </p:nvCxnSpPr>
          <p:spPr>
            <a:xfrm flipH="1">
              <a:off x="9217890" y="3583709"/>
              <a:ext cx="877455"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CAF50BE2-0416-48D3-B5B6-43562B816F15}"/>
                </a:ext>
              </a:extLst>
            </p:cNvPr>
            <p:cNvSpPr txBox="1"/>
            <p:nvPr/>
          </p:nvSpPr>
          <p:spPr>
            <a:xfrm>
              <a:off x="9014454" y="3598484"/>
              <a:ext cx="1284326" cy="369332"/>
            </a:xfrm>
            <a:prstGeom prst="rect">
              <a:avLst/>
            </a:prstGeom>
            <a:noFill/>
          </p:spPr>
          <p:txBody>
            <a:bodyPr wrap="none" rtlCol="0">
              <a:spAutoFit/>
            </a:bodyPr>
            <a:lstStyle/>
            <a:p>
              <a:r>
                <a:rPr lang="en-US" b="1" dirty="0"/>
                <a:t>Lực ma </a:t>
              </a:r>
              <a:r>
                <a:rPr lang="en-US" b="1" dirty="0" err="1"/>
                <a:t>sát</a:t>
              </a:r>
              <a:endParaRPr lang="en-US" b="1" dirty="0"/>
            </a:p>
          </p:txBody>
        </p:sp>
      </p:grpSp>
    </p:spTree>
    <p:extLst>
      <p:ext uri="{BB962C8B-B14F-4D97-AF65-F5344CB8AC3E}">
        <p14:creationId xmlns:p14="http://schemas.microsoft.com/office/powerpoint/2010/main" val="32826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82D06E-0FBF-442A-B894-D1CD54C05525}"/>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3AA954E-31DB-4A93-A508-F11E3B0DD29E}"/>
              </a:ext>
            </a:extLst>
          </p:cNvPr>
          <p:cNvSpPr txBox="1"/>
          <p:nvPr/>
        </p:nvSpPr>
        <p:spPr>
          <a:xfrm>
            <a:off x="631372" y="816427"/>
            <a:ext cx="49421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8F8F8"/>
                </a:solidFill>
              </a:rPr>
              <a:t>I. LỰC MA SÁT LÀ GÌ?</a:t>
            </a:r>
          </a:p>
        </p:txBody>
      </p:sp>
      <p:pic>
        <p:nvPicPr>
          <p:cNvPr id="6" name="Picture 5">
            <a:extLst>
              <a:ext uri="{FF2B5EF4-FFF2-40B4-BE49-F238E27FC236}">
                <a16:creationId xmlns:a16="http://schemas.microsoft.com/office/drawing/2014/main" id="{BE09F53B-A26D-4B57-A801-84645EB874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4377" y="1354328"/>
            <a:ext cx="5956496" cy="4687245"/>
          </a:xfrm>
          <a:prstGeom prst="rect">
            <a:avLst/>
          </a:prstGeom>
        </p:spPr>
      </p:pic>
      <p:sp>
        <p:nvSpPr>
          <p:cNvPr id="7" name="TextBox 8">
            <a:extLst>
              <a:ext uri="{FF2B5EF4-FFF2-40B4-BE49-F238E27FC236}">
                <a16:creationId xmlns:a16="http://schemas.microsoft.com/office/drawing/2014/main" id="{07159DA9-6AED-489A-8291-BF0D349F132F}"/>
              </a:ext>
            </a:extLst>
          </p:cNvPr>
          <p:cNvSpPr txBox="1"/>
          <p:nvPr/>
        </p:nvSpPr>
        <p:spPr>
          <a:xfrm>
            <a:off x="935011" y="2846836"/>
            <a:ext cx="5034121" cy="22419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50000"/>
              </a:lnSpc>
              <a:buFont typeface="Wingdings" panose="05000000000000000000" pitchFamily="2" charset="2"/>
              <a:buChar char="@"/>
            </a:pPr>
            <a:r>
              <a:rPr lang="en-US" sz="2400" b="1" dirty="0">
                <a:solidFill>
                  <a:srgbClr val="7030A0"/>
                </a:solidFill>
                <a:sym typeface="Wingdings" panose="05000000000000000000" pitchFamily="2" charset="2"/>
              </a:rPr>
              <a:t>Lực ma </a:t>
            </a:r>
            <a:r>
              <a:rPr lang="en-US" sz="2400" b="1" dirty="0" err="1">
                <a:solidFill>
                  <a:srgbClr val="7030A0"/>
                </a:solidFill>
                <a:sym typeface="Wingdings" panose="05000000000000000000" pitchFamily="2" charset="2"/>
              </a:rPr>
              <a:t>sát</a:t>
            </a:r>
            <a:r>
              <a:rPr lang="en-US" sz="2400" b="1" dirty="0">
                <a:solidFill>
                  <a:srgbClr val="7030A0"/>
                </a:solidFill>
                <a:sym typeface="Wingdings" panose="05000000000000000000" pitchFamily="2" charset="2"/>
              </a:rPr>
              <a:t> là lực </a:t>
            </a:r>
            <a:r>
              <a:rPr lang="en-US" sz="2400" b="1" dirty="0" err="1">
                <a:solidFill>
                  <a:srgbClr val="7030A0"/>
                </a:solidFill>
                <a:sym typeface="Wingdings" panose="05000000000000000000" pitchFamily="2" charset="2"/>
              </a:rPr>
              <a:t>tiếp</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xúc</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xuất</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hiện</a:t>
            </a:r>
            <a:r>
              <a:rPr lang="en-US" sz="2400" b="1" dirty="0">
                <a:solidFill>
                  <a:srgbClr val="7030A0"/>
                </a:solidFill>
                <a:sym typeface="Wingdings" panose="05000000000000000000" pitchFamily="2" charset="2"/>
              </a:rPr>
              <a:t> ở </a:t>
            </a:r>
            <a:r>
              <a:rPr lang="en-US" sz="2400" b="1" dirty="0" err="1">
                <a:solidFill>
                  <a:srgbClr val="7030A0"/>
                </a:solidFill>
                <a:sym typeface="Wingdings" panose="05000000000000000000" pitchFamily="2" charset="2"/>
              </a:rPr>
              <a:t>bề</a:t>
            </a:r>
            <a:r>
              <a:rPr lang="en-US" sz="2400" b="1" dirty="0">
                <a:solidFill>
                  <a:srgbClr val="7030A0"/>
                </a:solidFill>
                <a:sym typeface="Wingdings" panose="05000000000000000000" pitchFamily="2" charset="2"/>
              </a:rPr>
              <a:t> mặt </a:t>
            </a:r>
            <a:r>
              <a:rPr lang="en-US" sz="2400" b="1" dirty="0" err="1">
                <a:solidFill>
                  <a:srgbClr val="7030A0"/>
                </a:solidFill>
                <a:sym typeface="Wingdings" panose="05000000000000000000" pitchFamily="2" charset="2"/>
              </a:rPr>
              <a:t>tiếp</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xúc</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giữa</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hai</a:t>
            </a:r>
            <a:r>
              <a:rPr lang="en-US" sz="2400" b="1" dirty="0">
                <a:solidFill>
                  <a:srgbClr val="7030A0"/>
                </a:solidFill>
                <a:sym typeface="Wingdings" panose="05000000000000000000" pitchFamily="2" charset="2"/>
              </a:rPr>
              <a:t> vật</a:t>
            </a:r>
          </a:p>
          <a:p>
            <a:pPr marL="342900" indent="-342900" algn="just">
              <a:lnSpc>
                <a:spcPct val="150000"/>
              </a:lnSpc>
              <a:buFont typeface="Wingdings" panose="05000000000000000000" pitchFamily="2" charset="2"/>
              <a:buChar char="@"/>
            </a:pPr>
            <a:r>
              <a:rPr lang="en-US" sz="2400" b="1" dirty="0" err="1">
                <a:solidFill>
                  <a:srgbClr val="7030A0"/>
                </a:solidFill>
                <a:sym typeface="Wingdings" panose="05000000000000000000" pitchFamily="2" charset="2"/>
              </a:rPr>
              <a:t>Ví</a:t>
            </a:r>
            <a:r>
              <a:rPr lang="en-US" sz="2400" b="1" dirty="0">
                <a:solidFill>
                  <a:srgbClr val="7030A0"/>
                </a:solidFill>
                <a:sym typeface="Wingdings" panose="05000000000000000000" pitchFamily="2" charset="2"/>
              </a:rPr>
              <a:t> </a:t>
            </a:r>
            <a:r>
              <a:rPr lang="en-US" sz="2400" b="1" dirty="0" err="1">
                <a:solidFill>
                  <a:srgbClr val="7030A0"/>
                </a:solidFill>
                <a:sym typeface="Wingdings" panose="05000000000000000000" pitchFamily="2" charset="2"/>
              </a:rPr>
              <a:t>dụ</a:t>
            </a:r>
            <a:r>
              <a:rPr lang="en-US" sz="2400" b="1" dirty="0">
                <a:solidFill>
                  <a:srgbClr val="7030A0"/>
                </a:solidFill>
                <a:sym typeface="Wingdings" panose="05000000000000000000" pitchFamily="2" charset="2"/>
              </a:rPr>
              <a:t>: </a:t>
            </a:r>
            <a:r>
              <a:rPr lang="en-US" sz="2400" i="1" dirty="0" err="1">
                <a:solidFill>
                  <a:srgbClr val="7030A0"/>
                </a:solidFill>
                <a:sym typeface="Wingdings" panose="05000000000000000000" pitchFamily="2" charset="2"/>
              </a:rPr>
              <a:t>đẩy</a:t>
            </a:r>
            <a:r>
              <a:rPr lang="en-US" sz="2400" i="1" dirty="0">
                <a:solidFill>
                  <a:srgbClr val="7030A0"/>
                </a:solidFill>
                <a:sym typeface="Wingdings" panose="05000000000000000000" pitchFamily="2" charset="2"/>
              </a:rPr>
              <a:t> 1 </a:t>
            </a:r>
            <a:r>
              <a:rPr lang="en-US" sz="2400" i="1" dirty="0" err="1">
                <a:solidFill>
                  <a:srgbClr val="7030A0"/>
                </a:solidFill>
                <a:sym typeface="Wingdings" panose="05000000000000000000" pitchFamily="2" charset="2"/>
              </a:rPr>
              <a:t>thùng</a:t>
            </a:r>
            <a:r>
              <a:rPr lang="en-US" sz="2400" i="1" dirty="0">
                <a:solidFill>
                  <a:srgbClr val="7030A0"/>
                </a:solidFill>
                <a:sym typeface="Wingdings" panose="05000000000000000000" pitchFamily="2" charset="2"/>
              </a:rPr>
              <a:t> </a:t>
            </a:r>
            <a:r>
              <a:rPr lang="en-US" sz="2400" i="1" dirty="0" err="1">
                <a:solidFill>
                  <a:srgbClr val="7030A0"/>
                </a:solidFill>
                <a:sym typeface="Wingdings" panose="05000000000000000000" pitchFamily="2" charset="2"/>
              </a:rPr>
              <a:t>hàng</a:t>
            </a:r>
            <a:r>
              <a:rPr lang="en-US" sz="2400" i="1" dirty="0">
                <a:solidFill>
                  <a:srgbClr val="7030A0"/>
                </a:solidFill>
                <a:sym typeface="Wingdings" panose="05000000000000000000" pitchFamily="2" charset="2"/>
              </a:rPr>
              <a:t> </a:t>
            </a:r>
            <a:r>
              <a:rPr lang="en-US" sz="2400" i="1" dirty="0" err="1">
                <a:solidFill>
                  <a:srgbClr val="7030A0"/>
                </a:solidFill>
                <a:sym typeface="Wingdings" panose="05000000000000000000" pitchFamily="2" charset="2"/>
              </a:rPr>
              <a:t>trên</a:t>
            </a:r>
            <a:r>
              <a:rPr lang="en-US" sz="2400" i="1" dirty="0">
                <a:solidFill>
                  <a:srgbClr val="7030A0"/>
                </a:solidFill>
                <a:sym typeface="Wingdings" panose="05000000000000000000" pitchFamily="2" charset="2"/>
              </a:rPr>
              <a:t> mặt </a:t>
            </a:r>
            <a:r>
              <a:rPr lang="en-US" sz="2400" i="1" dirty="0" err="1">
                <a:solidFill>
                  <a:srgbClr val="7030A0"/>
                </a:solidFill>
                <a:sym typeface="Wingdings" panose="05000000000000000000" pitchFamily="2" charset="2"/>
              </a:rPr>
              <a:t>đất</a:t>
            </a:r>
            <a:r>
              <a:rPr lang="en-US" sz="2400" i="1" dirty="0">
                <a:solidFill>
                  <a:srgbClr val="7030A0"/>
                </a:solidFill>
                <a:sym typeface="Wingdings" panose="05000000000000000000" pitchFamily="2" charset="2"/>
              </a:rPr>
              <a:t>, 1 </a:t>
            </a:r>
            <a:r>
              <a:rPr lang="en-US" sz="2400" i="1" dirty="0" err="1">
                <a:solidFill>
                  <a:srgbClr val="7030A0"/>
                </a:solidFill>
                <a:sym typeface="Wingdings" panose="05000000000000000000" pitchFamily="2" charset="2"/>
              </a:rPr>
              <a:t>quả</a:t>
            </a:r>
            <a:r>
              <a:rPr lang="en-US" sz="2400" i="1" dirty="0">
                <a:solidFill>
                  <a:srgbClr val="7030A0"/>
                </a:solidFill>
                <a:sym typeface="Wingdings" panose="05000000000000000000" pitchFamily="2" charset="2"/>
              </a:rPr>
              <a:t> </a:t>
            </a:r>
            <a:r>
              <a:rPr lang="en-US" sz="2400" i="1" dirty="0" err="1">
                <a:solidFill>
                  <a:srgbClr val="7030A0"/>
                </a:solidFill>
                <a:sym typeface="Wingdings" panose="05000000000000000000" pitchFamily="2" charset="2"/>
              </a:rPr>
              <a:t>bóng</a:t>
            </a:r>
            <a:r>
              <a:rPr lang="en-US" sz="2400" i="1" dirty="0">
                <a:solidFill>
                  <a:srgbClr val="7030A0"/>
                </a:solidFill>
                <a:sym typeface="Wingdings" panose="05000000000000000000" pitchFamily="2" charset="2"/>
              </a:rPr>
              <a:t> </a:t>
            </a:r>
            <a:r>
              <a:rPr lang="en-US" sz="2400" i="1" dirty="0" err="1">
                <a:solidFill>
                  <a:srgbClr val="7030A0"/>
                </a:solidFill>
                <a:sym typeface="Wingdings" panose="05000000000000000000" pitchFamily="2" charset="2"/>
              </a:rPr>
              <a:t>lăn</a:t>
            </a:r>
            <a:r>
              <a:rPr lang="en-US" sz="2400" i="1" dirty="0">
                <a:solidFill>
                  <a:srgbClr val="7030A0"/>
                </a:solidFill>
                <a:sym typeface="Wingdings" panose="05000000000000000000" pitchFamily="2" charset="2"/>
              </a:rPr>
              <a:t> </a:t>
            </a:r>
            <a:r>
              <a:rPr lang="en-US" sz="2400" i="1" dirty="0" err="1">
                <a:solidFill>
                  <a:srgbClr val="7030A0"/>
                </a:solidFill>
                <a:sym typeface="Wingdings" panose="05000000000000000000" pitchFamily="2" charset="2"/>
              </a:rPr>
              <a:t>trên</a:t>
            </a:r>
            <a:r>
              <a:rPr lang="en-US" sz="2400" i="1" dirty="0">
                <a:solidFill>
                  <a:srgbClr val="7030A0"/>
                </a:solidFill>
                <a:sym typeface="Wingdings" panose="05000000000000000000" pitchFamily="2" charset="2"/>
              </a:rPr>
              <a:t> </a:t>
            </a:r>
            <a:r>
              <a:rPr lang="en-US" sz="2400" i="1" dirty="0" err="1">
                <a:solidFill>
                  <a:srgbClr val="7030A0"/>
                </a:solidFill>
                <a:sym typeface="Wingdings" panose="05000000000000000000" pitchFamily="2" charset="2"/>
              </a:rPr>
              <a:t>sân</a:t>
            </a:r>
            <a:r>
              <a:rPr lang="en-US" sz="2400" i="1" dirty="0">
                <a:solidFill>
                  <a:srgbClr val="7030A0"/>
                </a:solidFill>
                <a:sym typeface="Wingdings" panose="05000000000000000000" pitchFamily="2" charset="2"/>
              </a:rPr>
              <a:t> </a:t>
            </a:r>
            <a:r>
              <a:rPr lang="en-US" sz="2400" i="1" dirty="0" err="1">
                <a:solidFill>
                  <a:srgbClr val="7030A0"/>
                </a:solidFill>
                <a:sym typeface="Wingdings" panose="05000000000000000000" pitchFamily="2" charset="2"/>
              </a:rPr>
              <a:t>cỏ</a:t>
            </a:r>
            <a:r>
              <a:rPr lang="en-US" sz="2400" i="1" dirty="0">
                <a:solidFill>
                  <a:srgbClr val="7030A0"/>
                </a:solidFill>
                <a:sym typeface="Wingdings" panose="05000000000000000000" pitchFamily="2" charset="2"/>
              </a:rPr>
              <a:t>,…</a:t>
            </a:r>
            <a:endParaRPr lang="en-US" sz="2400" i="1" dirty="0">
              <a:solidFill>
                <a:srgbClr val="7030A0"/>
              </a:solidFill>
            </a:endParaRPr>
          </a:p>
        </p:txBody>
      </p:sp>
      <p:pic>
        <p:nvPicPr>
          <p:cNvPr id="2050" name="Picture 2" descr="Bài 6. Lực ma sát - Hoc24">
            <a:extLst>
              <a:ext uri="{FF2B5EF4-FFF2-40B4-BE49-F238E27FC236}">
                <a16:creationId xmlns:a16="http://schemas.microsoft.com/office/drawing/2014/main" id="{E48F7200-4B89-4984-B943-B4DF6ABEA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507" y="2932231"/>
            <a:ext cx="4446251" cy="215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531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1381</Words>
  <Application>Microsoft Office PowerPoint</Application>
  <PresentationFormat>Widescreen</PresentationFormat>
  <Paragraphs>127</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Georgia</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ansoo kwang</dc:creator>
  <cp:lastModifiedBy>ansoo kwang</cp:lastModifiedBy>
  <cp:revision>5</cp:revision>
  <dcterms:created xsi:type="dcterms:W3CDTF">2022-04-04T05:08:11Z</dcterms:created>
  <dcterms:modified xsi:type="dcterms:W3CDTF">2022-04-05T18:13:01Z</dcterms:modified>
</cp:coreProperties>
</file>