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D"/>
    <a:srgbClr val="990000"/>
    <a:srgbClr val="294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FF58-18B3-45C9-9AE3-2B0FDCDE537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EF778-1ACC-4A8D-8F7B-21B90B7ED0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7XsgNU9-8&amp;t=37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3273" y="649023"/>
            <a:ext cx="484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Quan </a:t>
            </a:r>
            <a:r>
              <a:rPr lang="en-US" sz="2800" b="1" dirty="0" err="1">
                <a:solidFill>
                  <a:srgbClr val="002060"/>
                </a:solidFill>
              </a:rPr>
              <a:t>sát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ảnh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0250" y="3588692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Kẹp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giấy</a:t>
            </a:r>
            <a:endParaRPr lang="en-US" sz="2400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Sổ lò xo đẹp - Sổ lò xo A4 A5 A6 giá rẻ tại Hà Nộ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t="9107" r="14166" b="8572"/>
          <a:stretch>
            <a:fillRect/>
          </a:stretch>
        </p:blipFill>
        <p:spPr bwMode="auto">
          <a:xfrm>
            <a:off x="4953000" y="1517028"/>
            <a:ext cx="2286000" cy="18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2150" y="3476417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Sổ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lò</a:t>
            </a:r>
            <a:r>
              <a:rPr lang="en-US" sz="2400" b="1" dirty="0">
                <a:solidFill>
                  <a:srgbClr val="990000"/>
                </a:solidFill>
              </a:rPr>
              <a:t> xo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243" y="3818904"/>
            <a:ext cx="2201436" cy="22014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5849" y="5979799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Bút</a:t>
            </a:r>
            <a:r>
              <a:rPr lang="en-US" sz="2400" b="1" dirty="0">
                <a:solidFill>
                  <a:srgbClr val="990000"/>
                </a:solidFill>
              </a:rPr>
              <a:t> bi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2083" b="13195"/>
          <a:stretch>
            <a:fillRect/>
          </a:stretch>
        </p:blipFill>
        <p:spPr>
          <a:xfrm>
            <a:off x="8201025" y="1395499"/>
            <a:ext cx="2851278" cy="21305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01075" y="3546189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Kẹp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quần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áo</a:t>
            </a:r>
            <a:endParaRPr lang="en-US" sz="2400" b="1" dirty="0">
              <a:solidFill>
                <a:srgbClr val="990000"/>
              </a:solidFill>
            </a:endParaRPr>
          </a:p>
        </p:txBody>
      </p:sp>
      <p:pic>
        <p:nvPicPr>
          <p:cNvPr id="1028" name="Picture 4" descr="Combo 2 Dụng Cụ Kẹp Ly Tiết Kiệm Diện Tí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44" y="1307908"/>
            <a:ext cx="2303806" cy="230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67" b="96167" l="5167" r="97833"/>
                    </a14:imgEffect>
                  </a14:imgLayer>
                </a14:imgProps>
              </a:ext>
            </a:extLst>
          </a:blip>
          <a:srcRect b="4657"/>
          <a:stretch>
            <a:fillRect/>
          </a:stretch>
        </p:blipFill>
        <p:spPr>
          <a:xfrm>
            <a:off x="6624098" y="3494576"/>
            <a:ext cx="3095625" cy="29514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57208" y="5394282"/>
            <a:ext cx="282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990000"/>
                </a:solidFill>
              </a:rPr>
              <a:t>Thú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err="1">
                <a:solidFill>
                  <a:srgbClr val="990000"/>
                </a:solidFill>
              </a:rPr>
              <a:t>nhún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2"/>
            <a:ext cx="12192000" cy="6824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301" y="1"/>
            <a:ext cx="4076700" cy="6929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8650" y="742950"/>
                <a:ext cx="7486650" cy="667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THÍ NGHIỆM: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400" b="1" i="1" dirty="0"/>
                  <a:t>Dụng </a:t>
                </a:r>
                <a:r>
                  <a:rPr lang="en-US" sz="2400" b="1" i="1" dirty="0" err="1"/>
                  <a:t>cụ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thí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nghiệm</a:t>
                </a:r>
                <a:r>
                  <a:rPr lang="en-US" sz="2400" b="1" i="1" dirty="0"/>
                  <a:t>: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giá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đỡ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thí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nghiệm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thước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thẳng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xo,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các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quả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nặng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. 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400" b="1" i="1" dirty="0" err="1"/>
                  <a:t>Thí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nghiệm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bố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trí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như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hình</a:t>
                </a:r>
                <a:endParaRPr lang="en-US" sz="2400" b="1" i="1" dirty="0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sz="2400" b="1" i="1" dirty="0" err="1"/>
                  <a:t>Tiến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hành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thí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nghiệm</a:t>
                </a:r>
                <a:r>
                  <a:rPr lang="en-US" sz="2400" b="1" i="1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+ Treo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thẳng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trên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giá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độ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dài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ban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đầu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của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độ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dài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khi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treo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vật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nặng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lên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Xác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định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độ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dãn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của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lò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xo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theo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công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accent2">
                        <a:lumMod val="75000"/>
                      </a:schemeClr>
                    </a:solidFill>
                  </a:rPr>
                  <a:t>thức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42950"/>
                <a:ext cx="7486650" cy="6673943"/>
              </a:xfrm>
              <a:prstGeom prst="rect">
                <a:avLst/>
              </a:prstGeom>
              <a:blipFill rotWithShape="1">
                <a:blip r:embed="rId4"/>
                <a:stretch>
                  <a:fillRect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9566" y="4079921"/>
            <a:ext cx="558166" cy="2554545"/>
          </a:xfrm>
          <a:prstGeom prst="rect">
            <a:avLst/>
          </a:prstGeom>
          <a:solidFill>
            <a:srgbClr val="F4F0ED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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0"/>
            <a:ext cx="9601200" cy="563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563" b="14363"/>
          <a:stretch>
            <a:fillRect/>
          </a:stretch>
        </p:blipFill>
        <p:spPr>
          <a:xfrm>
            <a:off x="72159" y="175491"/>
            <a:ext cx="8369877" cy="5315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825" y="5650712"/>
            <a:ext cx="1118235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 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dãn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của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lò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xo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treo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đứng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tỉ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lệ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thuận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sym typeface="Wingdings" panose="05000000000000000000" pitchFamily="2" charset="2"/>
              </a:rPr>
              <a:t> lượng vật </a:t>
            </a:r>
            <a:r>
              <a:rPr lang="en-US" sz="28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treo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8713173" y="876684"/>
          <a:ext cx="3075710" cy="360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855"/>
                <a:gridCol w="1537855"/>
              </a:tblGrid>
              <a:tr h="108605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Khối</a:t>
                      </a:r>
                      <a:r>
                        <a:rPr lang="en-US" dirty="0"/>
                        <a:t> lượng vật </a:t>
                      </a:r>
                      <a:r>
                        <a:rPr lang="en-US" dirty="0" err="1"/>
                        <a:t>treo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Độ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dãn</a:t>
                      </a:r>
                      <a:r>
                        <a:rPr lang="en-US" dirty="0"/>
                        <a:t> của </a:t>
                      </a:r>
                    </a:p>
                    <a:p>
                      <a:pPr algn="ctr"/>
                      <a:r>
                        <a:rPr lang="en-US" dirty="0" err="1"/>
                        <a:t>lò</a:t>
                      </a:r>
                      <a:r>
                        <a:rPr lang="en-US" dirty="0"/>
                        <a:t> xo</a:t>
                      </a:r>
                    </a:p>
                  </a:txBody>
                  <a:tcPr anchor="ctr"/>
                </a:tc>
              </a:tr>
              <a:tr h="6292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 anchor="ctr"/>
                </a:tc>
              </a:tr>
              <a:tr h="6292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1kg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1 cm</a:t>
                      </a:r>
                    </a:p>
                  </a:txBody>
                  <a:tcPr anchor="ctr"/>
                </a:tc>
              </a:tr>
              <a:tr h="6292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 cm</a:t>
                      </a:r>
                    </a:p>
                  </a:txBody>
                  <a:tcPr anchor="ctr"/>
                </a:tc>
              </a:tr>
              <a:tr h="62922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3kg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3 cm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213648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u="sng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Bài</a:t>
                </a:r>
                <a:r>
                  <a:rPr lang="en-US" sz="2400" b="1" u="sng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tập: 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Một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lò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xo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treo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thẳng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đứng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có chiều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dài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ban </a:t>
                </a:r>
                <a:r>
                  <a:rPr lang="en-US" sz="2400" b="1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đầu</a:t>
                </a:r>
                <a:r>
                  <a:rPr lang="en-US" sz="2400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𝒍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𝟐𝟓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𝒄𝒎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. Chiều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dài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của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lò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xo khi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bị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kẽo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dãn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bới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các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vật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treo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có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khối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lượng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khác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nhau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được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cho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trong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bảng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sau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 err="1">
                    <a:solidFill>
                      <a:srgbClr val="C00000"/>
                    </a:solidFill>
                  </a:rPr>
                  <a:t>Hãy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cho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biết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độ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lớn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cần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ghi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vào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những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vị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trí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còn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thiếu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trong </a:t>
                </a:r>
                <a:r>
                  <a:rPr lang="en-US" sz="2400" b="1" dirty="0" err="1">
                    <a:solidFill>
                      <a:srgbClr val="C00000"/>
                    </a:solidFill>
                  </a:rPr>
                  <a:t>bảng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213648" cy="1687963"/>
              </a:xfrm>
              <a:prstGeom prst="rect">
                <a:avLst/>
              </a:prstGeom>
              <a:blipFill rotWithShape="1">
                <a:blip r:embed="rId2"/>
                <a:stretch>
                  <a:fillRect b="-2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/>
              <p:cNvGraphicFramePr>
                <a:graphicFrameLocks noGrp="1"/>
              </p:cNvGraphicFramePr>
              <p:nvPr/>
            </p:nvGraphicFramePr>
            <p:xfrm>
              <a:off x="646546" y="1957339"/>
              <a:ext cx="10538691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0333"/>
                    <a:gridCol w="1556393"/>
                    <a:gridCol w="1556393"/>
                    <a:gridCol w="1556393"/>
                    <a:gridCol w="1556393"/>
                    <a:gridCol w="1556393"/>
                    <a:gridCol w="155639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oMath>
                          </a14:m>
                          <a:r>
                            <a:rPr lang="en-US" sz="2400" b="1" dirty="0"/>
                            <a:t> (g)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10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30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40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50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60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29494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400" b="1" dirty="0"/>
                            <a:t>(cm)</a:t>
                          </a:r>
                        </a:p>
                      </a:txBody>
                      <a:tcP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25,5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26,5</a:t>
                          </a:r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27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/>
              <p:cNvGraphicFramePr>
                <a:graphicFrameLocks noGrp="1"/>
              </p:cNvGraphicFramePr>
              <p:nvPr/>
            </p:nvGraphicFramePr>
            <p:xfrm>
              <a:off x="646546" y="1957339"/>
              <a:ext cx="10538691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0333"/>
                    <a:gridCol w="1556393"/>
                    <a:gridCol w="1556393"/>
                    <a:gridCol w="1556393"/>
                    <a:gridCol w="1556393"/>
                    <a:gridCol w="1556393"/>
                    <a:gridCol w="1556393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10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30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40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50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60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25,5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26,5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/>
                            <a:t>27</a:t>
                          </a:r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48" y="1581870"/>
            <a:ext cx="10361350" cy="4772748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1502640" y="149439"/>
            <a:ext cx="964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Giới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thiệu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về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cấu</a:t>
            </a:r>
            <a:r>
              <a:rPr lang="en-US" sz="4000" b="1" dirty="0">
                <a:solidFill>
                  <a:srgbClr val="002060"/>
                </a:solidFill>
              </a:rPr>
              <a:t> tạo </a:t>
            </a:r>
            <a:r>
              <a:rPr lang="en-US" sz="4000" b="1" dirty="0" err="1">
                <a:solidFill>
                  <a:srgbClr val="002060"/>
                </a:solidFill>
              </a:rPr>
              <a:t>cân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lò</a:t>
            </a:r>
            <a:r>
              <a:rPr lang="en-US" sz="4000" b="1" dirty="0">
                <a:solidFill>
                  <a:srgbClr val="002060"/>
                </a:solidFill>
              </a:rPr>
              <a:t> 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Picture 9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39" name="TextBox 938"/>
          <p:cNvSpPr txBox="1"/>
          <p:nvPr/>
        </p:nvSpPr>
        <p:spPr>
          <a:xfrm>
            <a:off x="1828800" y="4410075"/>
            <a:ext cx="7907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Mục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tiêu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accent1"/>
                </a:solidFill>
              </a:rPr>
              <a:t>Nhận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biết</a:t>
            </a:r>
            <a:r>
              <a:rPr lang="en-US" sz="2400" b="1" dirty="0">
                <a:solidFill>
                  <a:schemeClr val="accent1"/>
                </a:solidFill>
              </a:rPr>
              <a:t> được </a:t>
            </a:r>
            <a:r>
              <a:rPr lang="en-US" sz="2400" b="1" dirty="0" err="1">
                <a:solidFill>
                  <a:schemeClr val="accent1"/>
                </a:solidFill>
              </a:rPr>
              <a:t>biến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dạng</a:t>
            </a:r>
            <a:r>
              <a:rPr lang="en-US" sz="2400" b="1" dirty="0">
                <a:solidFill>
                  <a:schemeClr val="accent1"/>
                </a:solidFill>
              </a:rPr>
              <a:t> của </a:t>
            </a:r>
            <a:r>
              <a:rPr lang="en-US" sz="2400" b="1" dirty="0" err="1">
                <a:solidFill>
                  <a:schemeClr val="accent1"/>
                </a:solidFill>
              </a:rPr>
              <a:t>lò</a:t>
            </a:r>
            <a:r>
              <a:rPr lang="en-US" sz="2400" b="1" dirty="0">
                <a:solidFill>
                  <a:schemeClr val="accent1"/>
                </a:solidFill>
              </a:rPr>
              <a:t> xo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accent1"/>
                </a:solidFill>
              </a:rPr>
              <a:t>Ứng</a:t>
            </a:r>
            <a:r>
              <a:rPr lang="en-US" sz="2400" b="1" dirty="0">
                <a:solidFill>
                  <a:schemeClr val="accent1"/>
                </a:solidFill>
              </a:rPr>
              <a:t> dụng của </a:t>
            </a:r>
            <a:r>
              <a:rPr lang="en-US" sz="2400" b="1" dirty="0" err="1">
                <a:solidFill>
                  <a:schemeClr val="accent1"/>
                </a:solidFill>
              </a:rPr>
              <a:t>lò</a:t>
            </a:r>
            <a:r>
              <a:rPr lang="en-US" sz="2400" b="1" dirty="0">
                <a:solidFill>
                  <a:schemeClr val="accent1"/>
                </a:solidFill>
              </a:rPr>
              <a:t> xo trong </a:t>
            </a:r>
            <a:r>
              <a:rPr lang="en-US" sz="2400" b="1" dirty="0" err="1">
                <a:solidFill>
                  <a:schemeClr val="accent1"/>
                </a:solidFill>
              </a:rPr>
              <a:t>một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số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thiết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bị</a:t>
            </a:r>
            <a:r>
              <a:rPr lang="en-US" sz="2400" b="1" dirty="0">
                <a:solidFill>
                  <a:schemeClr val="accent1"/>
                </a:solidFill>
              </a:rPr>
              <a:t> trong </a:t>
            </a:r>
            <a:r>
              <a:rPr lang="en-US" sz="2400" b="1" dirty="0" err="1">
                <a:solidFill>
                  <a:schemeClr val="accent1"/>
                </a:solidFill>
              </a:rPr>
              <a:t>cuộc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sống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7550" y="250507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I. HIỆN TƯỢNG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BIẾN DẠNG CỦA LÒ 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7825" y="5238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I. HIỆN TƯỢNG BIẾN DẠNG CỦA LÒ XO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818" y="2809644"/>
            <a:ext cx="3977854" cy="2667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075" y="2350077"/>
            <a:ext cx="4729640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200" b="1" dirty="0"/>
              <a:t>Một </a:t>
            </a:r>
            <a:r>
              <a:rPr lang="en-US" sz="2200" b="1" dirty="0" err="1"/>
              <a:t>chiếc</a:t>
            </a:r>
            <a:r>
              <a:rPr lang="en-US" sz="2200" b="1" dirty="0"/>
              <a:t> </a:t>
            </a:r>
            <a:r>
              <a:rPr lang="en-US" sz="2200" b="1" dirty="0" err="1"/>
              <a:t>lò</a:t>
            </a:r>
            <a:r>
              <a:rPr lang="en-US" sz="2200" b="1" dirty="0"/>
              <a:t> xo </a:t>
            </a:r>
            <a:r>
              <a:rPr lang="en-US" sz="2200" b="1" dirty="0" err="1"/>
              <a:t>xoắn</a:t>
            </a:r>
            <a:r>
              <a:rPr lang="en-US" sz="2200" b="1" dirty="0"/>
              <a:t> được đặt ở </a:t>
            </a:r>
            <a:r>
              <a:rPr lang="en-US" sz="2200" b="1" dirty="0" err="1"/>
              <a:t>trạng</a:t>
            </a:r>
            <a:r>
              <a:rPr lang="en-US" sz="2200" b="1" dirty="0"/>
              <a:t> </a:t>
            </a:r>
            <a:r>
              <a:rPr lang="en-US" sz="2200" b="1" dirty="0" err="1"/>
              <a:t>thái</a:t>
            </a:r>
            <a:r>
              <a:rPr lang="en-US" sz="2200" b="1" dirty="0"/>
              <a:t> </a:t>
            </a:r>
            <a:r>
              <a:rPr lang="en-US" sz="2200" b="1" dirty="0" err="1"/>
              <a:t>bình</a:t>
            </a:r>
            <a:r>
              <a:rPr lang="en-US" sz="2200" b="1" dirty="0"/>
              <a:t> </a:t>
            </a:r>
            <a:r>
              <a:rPr lang="en-US" sz="2200" b="1" dirty="0" err="1"/>
              <a:t>thường</a:t>
            </a:r>
            <a:r>
              <a:rPr lang="en-US" sz="2200" b="1" dirty="0"/>
              <a:t> (</a:t>
            </a:r>
            <a:r>
              <a:rPr lang="en-US" sz="2200" b="1" dirty="0" err="1"/>
              <a:t>hình</a:t>
            </a:r>
            <a:r>
              <a:rPr lang="en-US" sz="2200" b="1" dirty="0"/>
              <a:t> a)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200" b="1" dirty="0" err="1"/>
              <a:t>Dùng</a:t>
            </a:r>
            <a:r>
              <a:rPr lang="en-US" sz="2200" b="1" dirty="0"/>
              <a:t> lực của </a:t>
            </a:r>
            <a:r>
              <a:rPr lang="en-US" sz="2200" b="1" dirty="0" err="1"/>
              <a:t>tay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kéo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hai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đầu</a:t>
            </a:r>
            <a:r>
              <a:rPr lang="en-US" sz="2200" b="1" dirty="0"/>
              <a:t> của </a:t>
            </a:r>
            <a:r>
              <a:rPr lang="en-US" sz="2200" b="1" dirty="0" err="1"/>
              <a:t>lò</a:t>
            </a:r>
            <a:r>
              <a:rPr lang="en-US" sz="2200" b="1" dirty="0"/>
              <a:t> xo </a:t>
            </a:r>
            <a:r>
              <a:rPr lang="en-US" sz="2200" b="1" dirty="0" err="1"/>
              <a:t>xoắn</a:t>
            </a:r>
            <a:r>
              <a:rPr lang="en-US" sz="2200" b="1" dirty="0"/>
              <a:t> </a:t>
            </a:r>
            <a:r>
              <a:rPr lang="en-US" sz="2200" b="1" dirty="0" err="1"/>
              <a:t>thì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lò</a:t>
            </a:r>
            <a:r>
              <a:rPr lang="en-US" sz="2200" b="1" dirty="0">
                <a:solidFill>
                  <a:srgbClr val="990000"/>
                </a:solidFill>
              </a:rPr>
              <a:t> xo </a:t>
            </a:r>
            <a:r>
              <a:rPr lang="en-US" sz="2200" b="1" dirty="0" err="1">
                <a:solidFill>
                  <a:srgbClr val="990000"/>
                </a:solidFill>
              </a:rPr>
              <a:t>dãn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ra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/>
              <a:t>(</a:t>
            </a:r>
            <a:r>
              <a:rPr lang="en-US" sz="2200" b="1" dirty="0" err="1"/>
              <a:t>hình</a:t>
            </a:r>
            <a:r>
              <a:rPr lang="en-US" sz="2200" b="1" dirty="0"/>
              <a:t> b)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200" b="1" dirty="0"/>
              <a:t>Khi </a:t>
            </a:r>
            <a:r>
              <a:rPr lang="en-US" sz="2200" b="1" dirty="0" err="1"/>
              <a:t>tay</a:t>
            </a:r>
            <a:r>
              <a:rPr lang="en-US" sz="2200" b="1" dirty="0"/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thôi</a:t>
            </a:r>
            <a:r>
              <a:rPr lang="en-US" sz="2200" b="1" dirty="0">
                <a:solidFill>
                  <a:srgbClr val="990000"/>
                </a:solidFill>
              </a:rPr>
              <a:t> tác dụng lực </a:t>
            </a:r>
            <a:r>
              <a:rPr lang="en-US" sz="2200" b="1" dirty="0" err="1"/>
              <a:t>thì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990000"/>
                </a:solidFill>
              </a:rPr>
              <a:t>lo xo co </a:t>
            </a:r>
            <a:r>
              <a:rPr lang="en-US" sz="2200" b="1" dirty="0" err="1">
                <a:solidFill>
                  <a:srgbClr val="990000"/>
                </a:solidFill>
              </a:rPr>
              <a:t>lại</a:t>
            </a:r>
            <a:r>
              <a:rPr lang="en-US" sz="2200" b="1" dirty="0"/>
              <a:t> </a:t>
            </a:r>
            <a:r>
              <a:rPr lang="en-US" sz="2200" b="1" dirty="0" err="1"/>
              <a:t>trở</a:t>
            </a:r>
            <a:r>
              <a:rPr lang="en-US" sz="2200" b="1" dirty="0"/>
              <a:t> </a:t>
            </a:r>
            <a:r>
              <a:rPr lang="en-US" sz="2200" b="1" dirty="0" err="1"/>
              <a:t>về</a:t>
            </a:r>
            <a:r>
              <a:rPr lang="en-US" sz="2200" b="1" dirty="0"/>
              <a:t> </a:t>
            </a:r>
            <a:r>
              <a:rPr lang="en-US" sz="2200" b="1" dirty="0" err="1"/>
              <a:t>hình</a:t>
            </a:r>
            <a:r>
              <a:rPr lang="en-US" sz="2200" b="1" dirty="0"/>
              <a:t> </a:t>
            </a:r>
            <a:r>
              <a:rPr lang="en-US" sz="2200" b="1" dirty="0" err="1"/>
              <a:t>dạng</a:t>
            </a:r>
            <a:r>
              <a:rPr lang="en-US" sz="2200" b="1" dirty="0"/>
              <a:t> ban </a:t>
            </a:r>
            <a:r>
              <a:rPr lang="en-US" sz="2200" b="1" dirty="0" err="1"/>
              <a:t>đầu</a:t>
            </a:r>
            <a:r>
              <a:rPr lang="en-US" sz="2200" b="1" dirty="0"/>
              <a:t> (</a:t>
            </a:r>
            <a:r>
              <a:rPr lang="en-US" sz="2200" b="1" dirty="0" err="1"/>
              <a:t>hình</a:t>
            </a:r>
            <a:r>
              <a:rPr lang="en-US" sz="2200" b="1" dirty="0"/>
              <a:t>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799" y="1613778"/>
            <a:ext cx="5800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ym typeface="Wingdings" panose="05000000000000000000" pitchFamily="2" charset="2"/>
              </a:rPr>
              <a:t> </a:t>
            </a:r>
            <a:r>
              <a:rPr lang="en-US" sz="2200" b="1" dirty="0"/>
              <a:t>Khi có lực tác dụng lên </a:t>
            </a:r>
            <a:r>
              <a:rPr lang="en-US" sz="2200" b="1" dirty="0" err="1"/>
              <a:t>lò</a:t>
            </a:r>
            <a:r>
              <a:rPr lang="en-US" sz="2200" b="1" dirty="0"/>
              <a:t> xo </a:t>
            </a:r>
            <a:r>
              <a:rPr lang="en-US" sz="2200" b="1" dirty="0" err="1"/>
              <a:t>thì</a:t>
            </a:r>
            <a:r>
              <a:rPr lang="en-US" sz="2200" b="1" dirty="0"/>
              <a:t> </a:t>
            </a:r>
            <a:r>
              <a:rPr lang="en-US" sz="2200" b="1" dirty="0" err="1"/>
              <a:t>lò</a:t>
            </a:r>
            <a:r>
              <a:rPr lang="en-US" sz="2200" b="1" dirty="0"/>
              <a:t> xo </a:t>
            </a:r>
            <a:r>
              <a:rPr lang="en-US" sz="2200" b="1" dirty="0" err="1"/>
              <a:t>biến</a:t>
            </a:r>
            <a:r>
              <a:rPr lang="en-US" sz="2200" b="1" dirty="0"/>
              <a:t> </a:t>
            </a:r>
            <a:r>
              <a:rPr lang="en-US" sz="2200" b="1" dirty="0" err="1"/>
              <a:t>dạng</a:t>
            </a:r>
            <a:r>
              <a:rPr lang="en-US" sz="2200" b="1" dirty="0"/>
              <a:t>. Khi </a:t>
            </a:r>
            <a:r>
              <a:rPr lang="en-US" sz="2200" b="1" dirty="0" err="1"/>
              <a:t>thôi</a:t>
            </a:r>
            <a:r>
              <a:rPr lang="en-US" sz="2200" b="1" dirty="0"/>
              <a:t> lực tác dụng </a:t>
            </a:r>
            <a:r>
              <a:rPr lang="en-US" sz="2200" b="1" dirty="0" err="1"/>
              <a:t>thì</a:t>
            </a:r>
            <a:r>
              <a:rPr lang="en-US" sz="2200" b="1" dirty="0"/>
              <a:t> </a:t>
            </a:r>
            <a:r>
              <a:rPr lang="en-US" sz="2200" b="1" dirty="0" err="1"/>
              <a:t>lò</a:t>
            </a:r>
            <a:r>
              <a:rPr lang="en-US" sz="2200" b="1" dirty="0"/>
              <a:t> xo </a:t>
            </a:r>
            <a:r>
              <a:rPr lang="en-US" sz="2200" b="1" dirty="0" err="1"/>
              <a:t>trở</a:t>
            </a:r>
            <a:r>
              <a:rPr lang="en-US" sz="2200" b="1" dirty="0"/>
              <a:t> </a:t>
            </a:r>
            <a:r>
              <a:rPr lang="en-US" sz="2200" b="1" dirty="0" err="1"/>
              <a:t>lại</a:t>
            </a:r>
            <a:r>
              <a:rPr lang="en-US" sz="2200" b="1" dirty="0"/>
              <a:t> </a:t>
            </a:r>
            <a:r>
              <a:rPr lang="en-US" sz="2200" b="1" dirty="0" err="1"/>
              <a:t>hình</a:t>
            </a:r>
            <a:r>
              <a:rPr lang="en-US" sz="2200" b="1" dirty="0"/>
              <a:t> </a:t>
            </a:r>
            <a:r>
              <a:rPr lang="en-US" sz="2200" b="1" dirty="0" err="1"/>
              <a:t>dạng</a:t>
            </a:r>
            <a:r>
              <a:rPr lang="en-US" sz="2200" b="1" dirty="0"/>
              <a:t> ban </a:t>
            </a:r>
            <a:r>
              <a:rPr lang="en-US" sz="2200" b="1" dirty="0" err="1"/>
              <a:t>đầu</a:t>
            </a:r>
            <a:r>
              <a:rPr lang="en-US" sz="22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990000"/>
                </a:solidFill>
              </a:rPr>
              <a:t>=&gt; </a:t>
            </a:r>
            <a:r>
              <a:rPr lang="en-US" sz="2200" b="1" dirty="0" err="1">
                <a:solidFill>
                  <a:srgbClr val="990000"/>
                </a:solidFill>
              </a:rPr>
              <a:t>Hiện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tượng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này</a:t>
            </a:r>
            <a:r>
              <a:rPr lang="en-US" sz="2200" b="1" dirty="0">
                <a:solidFill>
                  <a:srgbClr val="990000"/>
                </a:solidFill>
              </a:rPr>
              <a:t> gọi là </a:t>
            </a:r>
            <a:r>
              <a:rPr lang="en-US" sz="2200" b="1" dirty="0" err="1">
                <a:solidFill>
                  <a:srgbClr val="990000"/>
                </a:solidFill>
              </a:rPr>
              <a:t>biến</a:t>
            </a:r>
            <a:r>
              <a:rPr lang="en-US" sz="2200" b="1" dirty="0">
                <a:solidFill>
                  <a:srgbClr val="990000"/>
                </a:solidFill>
              </a:rPr>
              <a:t> </a:t>
            </a:r>
            <a:r>
              <a:rPr lang="en-US" sz="2200" b="1" dirty="0" err="1">
                <a:solidFill>
                  <a:srgbClr val="990000"/>
                </a:solidFill>
              </a:rPr>
              <a:t>dạng</a:t>
            </a:r>
            <a:r>
              <a:rPr lang="en-US" sz="2200" b="1" dirty="0">
                <a:solidFill>
                  <a:srgbClr val="990000"/>
                </a:solidFill>
              </a:rPr>
              <a:t> của </a:t>
            </a:r>
            <a:r>
              <a:rPr lang="en-US" sz="2200" b="1" dirty="0" err="1">
                <a:solidFill>
                  <a:srgbClr val="990000"/>
                </a:solidFill>
              </a:rPr>
              <a:t>lò</a:t>
            </a:r>
            <a:r>
              <a:rPr lang="en-US" sz="2200" b="1" dirty="0">
                <a:solidFill>
                  <a:srgbClr val="990000"/>
                </a:solidFill>
              </a:rPr>
              <a:t> xo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2586" y="866775"/>
            <a:ext cx="920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I. HIỆN TƯỢNG BIẾN DẠNG CỦA LÒ XO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4576"/>
          <a:stretch>
            <a:fillRect/>
          </a:stretch>
        </p:blipFill>
        <p:spPr>
          <a:xfrm>
            <a:off x="3352799" y="4505325"/>
            <a:ext cx="7200901" cy="1162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799" y="1613778"/>
            <a:ext cx="5800725" cy="15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Khi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dùng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tay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kéo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dãn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lò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xo,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thì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lò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xo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cũng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tác dụng lên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tay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ta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một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lực.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=&gt; Lực </a:t>
            </a:r>
            <a:r>
              <a:rPr lang="en-US" sz="22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này</a:t>
            </a:r>
            <a:r>
              <a:rPr lang="en-US" sz="2200" b="1" dirty="0">
                <a:solidFill>
                  <a:srgbClr val="0070C0"/>
                </a:solidFill>
                <a:sym typeface="Wingdings" panose="05000000000000000000" pitchFamily="2" charset="2"/>
              </a:rPr>
              <a:t> gọi là 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lực </a:t>
            </a:r>
            <a:r>
              <a:rPr lang="en-US" sz="22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đàn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hồi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 của </a:t>
            </a:r>
            <a:r>
              <a:rPr lang="en-US" sz="22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lò</a:t>
            </a:r>
            <a:r>
              <a:rPr lang="en-US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 xo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2586" y="866775"/>
            <a:ext cx="920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I. HIỆN TƯỢNG BIẾN DẠNG CỦA LÒ XO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4" y="3452577"/>
            <a:ext cx="7665674" cy="286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0485" y="1164590"/>
            <a:ext cx="47631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của </a:t>
            </a:r>
            <a:r>
              <a:rPr lang="en-US" sz="2400" b="1" dirty="0" err="1">
                <a:solidFill>
                  <a:srgbClr val="C00000"/>
                </a:solidFill>
              </a:rPr>
              <a:t>lò</a:t>
            </a:r>
            <a:r>
              <a:rPr lang="en-US" sz="2400" b="1" dirty="0">
                <a:solidFill>
                  <a:srgbClr val="C00000"/>
                </a:solidFill>
              </a:rPr>
              <a:t> xo </a:t>
            </a:r>
            <a:r>
              <a:rPr lang="en-US" sz="2400" b="1" dirty="0">
                <a:solidFill>
                  <a:srgbClr val="29486D"/>
                </a:solidFill>
              </a:rPr>
              <a:t>được gọi là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đàn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hồi</a:t>
            </a:r>
            <a:endParaRPr lang="en-US" sz="24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Lực</a:t>
            </a:r>
            <a:r>
              <a:rPr lang="en-US" sz="2400" b="1" dirty="0">
                <a:solidFill>
                  <a:srgbClr val="29486D"/>
                </a:solidFill>
              </a:rPr>
              <a:t> tác dụng lên </a:t>
            </a:r>
            <a:r>
              <a:rPr lang="en-US" sz="2400" b="1" dirty="0" err="1">
                <a:solidFill>
                  <a:srgbClr val="29486D"/>
                </a:solidFill>
              </a:rPr>
              <a:t>lò</a:t>
            </a:r>
            <a:r>
              <a:rPr lang="en-US" sz="2400" b="1" dirty="0">
                <a:solidFill>
                  <a:srgbClr val="29486D"/>
                </a:solidFill>
              </a:rPr>
              <a:t> xo </a:t>
            </a:r>
            <a:r>
              <a:rPr lang="en-US" sz="2400" b="1" dirty="0" err="1">
                <a:solidFill>
                  <a:srgbClr val="29486D"/>
                </a:solidFill>
              </a:rPr>
              <a:t>làm</a:t>
            </a:r>
            <a:r>
              <a:rPr lang="en-US" sz="2400" b="1" dirty="0">
                <a:solidFill>
                  <a:srgbClr val="29486D"/>
                </a:solidFill>
              </a:rPr>
              <a:t> </a:t>
            </a:r>
            <a:r>
              <a:rPr lang="en-US" sz="2400" b="1" dirty="0" err="1">
                <a:solidFill>
                  <a:srgbClr val="29486D"/>
                </a:solidFill>
              </a:rPr>
              <a:t>cho</a:t>
            </a:r>
            <a:r>
              <a:rPr lang="en-US" sz="2400" b="1" dirty="0">
                <a:solidFill>
                  <a:srgbClr val="29486D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lò</a:t>
            </a:r>
            <a:r>
              <a:rPr lang="en-US" sz="2400" b="1" dirty="0">
                <a:solidFill>
                  <a:srgbClr val="C00000"/>
                </a:solidFill>
              </a:rPr>
              <a:t> xo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29486D"/>
                </a:solidFill>
              </a:rPr>
              <a:t>được gọi là </a:t>
            </a:r>
            <a:r>
              <a:rPr lang="en-US" sz="2400" b="1" dirty="0">
                <a:solidFill>
                  <a:srgbClr val="C00000"/>
                </a:solidFill>
              </a:rPr>
              <a:t>lực </a:t>
            </a:r>
            <a:r>
              <a:rPr lang="en-US" sz="2400" b="1" dirty="0" err="1">
                <a:solidFill>
                  <a:srgbClr val="C00000"/>
                </a:solidFill>
              </a:rPr>
              <a:t>đàn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hồi</a:t>
            </a:r>
            <a:endParaRPr lang="en-US" sz="2400" b="1" dirty="0">
              <a:solidFill>
                <a:srgbClr val="C0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29486D"/>
                </a:solidFill>
              </a:rPr>
              <a:t>Những</a:t>
            </a:r>
            <a:r>
              <a:rPr lang="en-US" sz="2400" b="1" dirty="0">
                <a:solidFill>
                  <a:srgbClr val="29486D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vật </a:t>
            </a:r>
            <a:r>
              <a:rPr lang="en-US" sz="2400" b="1" dirty="0" err="1">
                <a:solidFill>
                  <a:srgbClr val="C00000"/>
                </a:solidFill>
              </a:rPr>
              <a:t>bị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biến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dạng</a:t>
            </a:r>
            <a:r>
              <a:rPr lang="en-US" sz="2400" b="1" dirty="0">
                <a:solidFill>
                  <a:srgbClr val="C00000"/>
                </a:solidFill>
              </a:rPr>
              <a:t> khi </a:t>
            </a:r>
            <a:r>
              <a:rPr lang="en-US" sz="2400" b="1" dirty="0" err="1">
                <a:solidFill>
                  <a:srgbClr val="C00000"/>
                </a:solidFill>
              </a:rPr>
              <a:t>chịu</a:t>
            </a:r>
            <a:r>
              <a:rPr lang="en-US" sz="2400" b="1" dirty="0">
                <a:solidFill>
                  <a:srgbClr val="C00000"/>
                </a:solidFill>
              </a:rPr>
              <a:t> tác dụng của lực </a:t>
            </a:r>
            <a:r>
              <a:rPr lang="en-US" sz="2400" b="1" dirty="0" err="1">
                <a:solidFill>
                  <a:srgbClr val="29486D"/>
                </a:solidFill>
              </a:rPr>
              <a:t>và</a:t>
            </a:r>
            <a:r>
              <a:rPr lang="en-US" sz="2400" b="1" dirty="0">
                <a:solidFill>
                  <a:srgbClr val="29486D"/>
                </a:solidFill>
              </a:rPr>
              <a:t> khi </a:t>
            </a:r>
            <a:r>
              <a:rPr lang="en-US" sz="2400" b="1" dirty="0" err="1">
                <a:solidFill>
                  <a:srgbClr val="C00000"/>
                </a:solidFill>
              </a:rPr>
              <a:t>không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chịu</a:t>
            </a:r>
            <a:r>
              <a:rPr lang="en-US" sz="2400" b="1" dirty="0">
                <a:solidFill>
                  <a:srgbClr val="C00000"/>
                </a:solidFill>
              </a:rPr>
              <a:t> tác </a:t>
            </a:r>
            <a:r>
              <a:rPr lang="en-US" sz="2400" b="1" dirty="0" err="1">
                <a:solidFill>
                  <a:srgbClr val="C00000"/>
                </a:solidFill>
              </a:rPr>
              <a:t>dúng</a:t>
            </a:r>
            <a:r>
              <a:rPr lang="en-US" sz="2400" b="1" dirty="0">
                <a:solidFill>
                  <a:srgbClr val="C00000"/>
                </a:solidFill>
              </a:rPr>
              <a:t> của lực </a:t>
            </a:r>
            <a:r>
              <a:rPr lang="en-US" sz="2400" b="1" dirty="0" err="1">
                <a:solidFill>
                  <a:srgbClr val="C00000"/>
                </a:solidFill>
              </a:rPr>
              <a:t>nó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trở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lại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trạng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thái</a:t>
            </a:r>
            <a:r>
              <a:rPr lang="en-US" sz="2400" b="1" dirty="0">
                <a:solidFill>
                  <a:srgbClr val="C00000"/>
                </a:solidFill>
              </a:rPr>
              <a:t> ban </a:t>
            </a:r>
            <a:r>
              <a:rPr lang="en-US" sz="2400" b="1" dirty="0" err="1">
                <a:solidFill>
                  <a:srgbClr val="C00000"/>
                </a:solidFill>
              </a:rPr>
              <a:t>đầu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29486D"/>
                </a:solidFill>
              </a:rPr>
              <a:t>được gọi là </a:t>
            </a:r>
            <a:r>
              <a:rPr lang="en-US" sz="2400" b="1" dirty="0">
                <a:solidFill>
                  <a:srgbClr val="C00000"/>
                </a:solidFill>
              </a:rPr>
              <a:t>vật </a:t>
            </a:r>
            <a:r>
              <a:rPr lang="en-US" sz="2400" b="1" dirty="0" err="1">
                <a:solidFill>
                  <a:srgbClr val="C00000"/>
                </a:solidFill>
              </a:rPr>
              <a:t>đàn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hồi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4828">
            <a:off x="9375550" y="212945"/>
            <a:ext cx="356235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4674" y="847725"/>
            <a:ext cx="564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vật có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biến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</a:t>
            </a:r>
            <a:r>
              <a:rPr lang="en-US" sz="2800" b="1" dirty="0" err="1"/>
              <a:t>giống</a:t>
            </a:r>
            <a:r>
              <a:rPr lang="en-US" sz="2800" b="1" dirty="0"/>
              <a:t> </a:t>
            </a:r>
            <a:r>
              <a:rPr lang="en-US" sz="2800" b="1" dirty="0" err="1"/>
              <a:t>như</a:t>
            </a:r>
            <a:r>
              <a:rPr lang="en-US" sz="2800" b="1" dirty="0"/>
              <a:t> </a:t>
            </a:r>
            <a:r>
              <a:rPr lang="en-US" sz="2800" b="1" dirty="0" err="1"/>
              <a:t>biến</a:t>
            </a:r>
            <a:r>
              <a:rPr lang="en-US" sz="2800" b="1" dirty="0"/>
              <a:t> </a:t>
            </a:r>
            <a:r>
              <a:rPr lang="en-US" sz="2800" b="1" dirty="0" err="1"/>
              <a:t>dạng</a:t>
            </a:r>
            <a:r>
              <a:rPr lang="en-US" sz="2800" b="1" dirty="0"/>
              <a:t> của </a:t>
            </a:r>
            <a:r>
              <a:rPr lang="en-US" sz="2800" b="1" dirty="0" err="1"/>
              <a:t>lò</a:t>
            </a:r>
            <a:r>
              <a:rPr lang="en-US" sz="2800" b="1" dirty="0"/>
              <a:t> xo?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0169" y="2366633"/>
            <a:ext cx="8467906" cy="445487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Quả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bóng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su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Cái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sứ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>
                <a:solidFill>
                  <a:srgbClr val="00B050"/>
                </a:solidFill>
              </a:rPr>
              <a:t>Dây </a:t>
            </a:r>
            <a:r>
              <a:rPr lang="en-US" sz="2400" b="1" dirty="0" err="1">
                <a:solidFill>
                  <a:srgbClr val="00B050"/>
                </a:solidFill>
              </a:rPr>
              <a:t>cao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su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Lưỡi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cưa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Hòn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đá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Cây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tre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Miếng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kính</a:t>
            </a:r>
            <a:endParaRPr lang="en-US" sz="2400" b="1" dirty="0">
              <a:solidFill>
                <a:srgbClr val="00B050"/>
              </a:solidFill>
            </a:endParaRP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2400" b="1" dirty="0" err="1">
                <a:solidFill>
                  <a:srgbClr val="00B050"/>
                </a:solidFill>
              </a:rPr>
              <a:t>Cục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tẩy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7550" y="250507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II. ĐẶC ĐIỂM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</a:rPr>
              <a:t>BIẾN DẠNG CỦA LÒ XO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449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ansoo kwang</dc:creator>
  <cp:lastModifiedBy>MINHNH</cp:lastModifiedBy>
  <cp:revision>4</cp:revision>
  <dcterms:created xsi:type="dcterms:W3CDTF">2022-03-31T17:39:00Z</dcterms:created>
  <dcterms:modified xsi:type="dcterms:W3CDTF">2023-02-21T08:05:30Z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F92B8A27203A473A8E7635058249C016</vt:lpwstr>
  </property>
  <property fmtid="{D5CDD505-2E9C-101B-9397-08002B2CF9AE}" pid="3" name="KSOProductBuildVer">
    <vt:lpwstr>1033-11.2.0.11042</vt:lpwstr>
  </property>
</Properties>
</file>