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56" r:id="rId3"/>
    <p:sldId id="287" r:id="rId4"/>
    <p:sldId id="288" r:id="rId5"/>
    <p:sldId id="289" r:id="rId6"/>
    <p:sldId id="290" r:id="rId7"/>
    <p:sldId id="291" r:id="rId8"/>
    <p:sldId id="258" r:id="rId9"/>
    <p:sldId id="260" r:id="rId10"/>
    <p:sldId id="261" r:id="rId11"/>
    <p:sldId id="275" r:id="rId12"/>
    <p:sldId id="277" r:id="rId13"/>
    <p:sldId id="278" r:id="rId14"/>
    <p:sldId id="264" r:id="rId15"/>
    <p:sldId id="279" r:id="rId16"/>
    <p:sldId id="272" r:id="rId17"/>
    <p:sldId id="267" r:id="rId18"/>
    <p:sldId id="280" r:id="rId19"/>
    <p:sldId id="282" r:id="rId20"/>
    <p:sldId id="283" r:id="rId21"/>
    <p:sldId id="259" r:id="rId22"/>
  </p:sldIdLst>
  <p:sldSz cx="9144000" cy="5143500" type="screen16x9"/>
  <p:notesSz cx="6858000" cy="9144000"/>
  <p:embeddedFontLst>
    <p:embeddedFont>
      <p:font typeface="DFPOP1-W9" panose="020B0604020202020204" charset="-128"/>
      <p:regular r:id="rId24"/>
    </p:embeddedFont>
    <p:embeddedFont>
      <p:font typeface="#9Slide03 Ample" panose="02000000000000000000" pitchFamily="2" charset="0"/>
      <p:regular r:id="rId25"/>
    </p:embeddedFont>
    <p:embeddedFont>
      <p:font typeface="#9Slide03 Arima Madurai Bold" panose="00000800000000000000" pitchFamily="2" charset="0"/>
      <p:bold r:id="rId26"/>
    </p:embeddedFont>
    <p:embeddedFont>
      <p:font typeface="#9Slide03 BoosterNextFYBlack" panose="02000A03000000020004" pitchFamily="2" charset="0"/>
      <p:regular r:id="rId27"/>
    </p:embeddedFont>
    <p:embeddedFont>
      <p:font typeface="#9Slide03 Maven Pro Black" panose="00000A00000000000000" pitchFamily="2" charset="0"/>
      <p:bold r:id="rId28"/>
    </p:embeddedFont>
    <p:embeddedFont>
      <p:font typeface="#9Slide06 Thillends" pitchFamily="2" charset="0"/>
      <p:regular r:id="rId29"/>
    </p:embeddedFont>
  </p:embeddedFont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E3"/>
    <a:srgbClr val="B7471F"/>
    <a:srgbClr val="DD6236"/>
    <a:srgbClr val="F8B95D"/>
    <a:srgbClr val="73455F"/>
    <a:srgbClr val="EB6883"/>
    <a:srgbClr val="A86C8F"/>
    <a:srgbClr val="C41A3E"/>
    <a:srgbClr val="E38C0B"/>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302"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B9ED-4FA8-457A-8C95-9715E766FCF6}" type="datetimeFigureOut">
              <a:rPr lang="zh-CN" altLang="en-US" smtClean="0"/>
              <a:t>2024/9/24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0432-858A-4F24-8214-B61DB53ED13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Nhan </a:t>
            </a:r>
            <a:r>
              <a:rPr lang="en-US" altLang="zh-CN" dirty="0" err="1"/>
              <a:t>đề</a:t>
            </a:r>
            <a:r>
              <a:rPr lang="en-US" altLang="zh-CN" dirty="0"/>
              <a:t> </a:t>
            </a:r>
            <a:r>
              <a:rPr lang="en-US" altLang="zh-CN" dirty="0" err="1"/>
              <a:t>tương</a:t>
            </a:r>
            <a:r>
              <a:rPr lang="en-US" altLang="zh-CN" dirty="0"/>
              <a:t> </a:t>
            </a:r>
            <a:r>
              <a:rPr lang="en-US" altLang="zh-CN" dirty="0" err="1"/>
              <a:t>tự</a:t>
            </a:r>
            <a:endParaRPr lang="en-US" altLang="zh-CN" dirty="0"/>
          </a:p>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F60432-858A-4F24-8214-B61DB53ED13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Chữ</a:t>
            </a:r>
            <a:r>
              <a:rPr lang="en-US" altLang="zh-CN" dirty="0"/>
              <a:t> </a:t>
            </a:r>
            <a:r>
              <a:rPr lang="en-US" altLang="zh-CN" dirty="0" err="1"/>
              <a:t>căn</a:t>
            </a:r>
            <a:r>
              <a:rPr lang="en-US" altLang="zh-CN" dirty="0"/>
              <a:t> </a:t>
            </a:r>
            <a:r>
              <a:rPr lang="en-US" altLang="zh-CN" dirty="0" err="1"/>
              <a:t>đều</a:t>
            </a:r>
            <a:r>
              <a:rPr lang="en-US" altLang="zh-CN" dirty="0"/>
              <a:t> 2 </a:t>
            </a:r>
            <a:r>
              <a:rPr lang="en-US" altLang="zh-CN" dirty="0" err="1"/>
              <a:t>bên</a:t>
            </a:r>
            <a:endParaRPr lang="zh-CN" altLang="en-US" dirty="0"/>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6744B-6CC8-4ED2-8A71-07BEB184F142}"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6744B-6CC8-4ED2-8A71-07BEB184F142}"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46744B-6CC8-4ED2-8A71-07BEB184F142}"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46744B-6CC8-4ED2-8A71-07BEB184F142}"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46744B-6CC8-4ED2-8A71-07BEB184F142}"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46744B-6CC8-4ED2-8A71-07BEB184F142}"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6744B-6CC8-4ED2-8A71-07BEB184F142}"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6744B-6CC8-4ED2-8A71-07BEB184F142}"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46744B-6CC8-4ED2-8A71-07BEB184F142}"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6744B-6CC8-4ED2-8A71-07BEB184F142}"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6744B-6CC8-4ED2-8A71-07BEB184F142}"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B5B8-D539-4E5C-A527-7E3AD844CB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5280239" y="371475"/>
            <a:ext cx="219076" cy="219076"/>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t="16751" b="10439"/>
          <a:stretch>
            <a:fillRect/>
          </a:stretch>
        </p:blipFill>
        <p:spPr>
          <a:xfrm>
            <a:off x="0" y="2486025"/>
            <a:ext cx="9144000" cy="265747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椭圆 5"/>
          <p:cNvSpPr/>
          <p:nvPr userDrawn="1"/>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5280239" y="371475"/>
            <a:ext cx="219076" cy="219076"/>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8452" y="3813271"/>
            <a:ext cx="1882598" cy="1342037"/>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450" y="4412358"/>
            <a:ext cx="1719719" cy="731141"/>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5705" y="0"/>
            <a:ext cx="2852389" cy="51435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58239" y="4439137"/>
            <a:ext cx="1793654" cy="716171"/>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5" name="椭圆 4"/>
          <p:cNvSpPr/>
          <p:nvPr userDrawn="1"/>
        </p:nvSpPr>
        <p:spPr>
          <a:xfrm>
            <a:off x="2145445" y="371475"/>
            <a:ext cx="388205" cy="388205"/>
          </a:xfrm>
          <a:prstGeom prst="ellipse">
            <a:avLst/>
          </a:prstGeom>
          <a:solidFill>
            <a:srgbClr val="FAD194">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2420602" y="167908"/>
            <a:ext cx="466725" cy="466725"/>
          </a:xfrm>
          <a:prstGeom prst="ellipse">
            <a:avLst/>
          </a:prstGeom>
          <a:solidFill>
            <a:srgbClr val="AFCFB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3697004" y="220235"/>
            <a:ext cx="302480" cy="302480"/>
          </a:xfrm>
          <a:prstGeom prst="ellipse">
            <a:avLst/>
          </a:prstGeom>
          <a:solidFill>
            <a:srgbClr val="FAD1D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5280239" y="371475"/>
            <a:ext cx="219076" cy="219076"/>
          </a:xfrm>
          <a:prstGeom prst="ellipse">
            <a:avLst/>
          </a:prstGeom>
          <a:solidFill>
            <a:srgbClr val="AFCFB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2737568" y="481014"/>
            <a:ext cx="236964" cy="236964"/>
          </a:xfrm>
          <a:prstGeom prst="ellipse">
            <a:avLst/>
          </a:prstGeom>
          <a:solidFill>
            <a:srgbClr val="D2B2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5006195" y="358346"/>
            <a:ext cx="388205" cy="388205"/>
          </a:xfrm>
          <a:prstGeom prst="ellipse">
            <a:avLst/>
          </a:prstGeom>
          <a:solidFill>
            <a:srgbClr val="CCE1D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813321" y="522715"/>
            <a:ext cx="223836" cy="223836"/>
          </a:xfrm>
          <a:prstGeom prst="ellipse">
            <a:avLst/>
          </a:prstGeom>
          <a:solidFill>
            <a:srgbClr val="D1C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8184295" y="329772"/>
            <a:ext cx="388205" cy="388205"/>
          </a:xfrm>
          <a:prstGeom prst="ellipse">
            <a:avLst/>
          </a:prstGeom>
          <a:solidFill>
            <a:srgbClr val="FAD1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6472030" y="358346"/>
            <a:ext cx="164370" cy="164370"/>
          </a:xfrm>
          <a:prstGeom prst="ellipse">
            <a:avLst/>
          </a:prstGeom>
          <a:solidFill>
            <a:srgbClr val="FAD19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634601" y="310141"/>
            <a:ext cx="122667" cy="122667"/>
          </a:xfrm>
          <a:prstGeom prst="ellipse">
            <a:avLst/>
          </a:prstGeom>
          <a:solidFill>
            <a:srgbClr val="FCC6B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24430" y="510746"/>
            <a:ext cx="164370" cy="164370"/>
          </a:xfrm>
          <a:prstGeom prst="ellipse">
            <a:avLst/>
          </a:prstGeom>
          <a:solidFill>
            <a:srgbClr val="D1C9E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170861" y="912731"/>
            <a:ext cx="401139" cy="401139"/>
          </a:xfrm>
          <a:prstGeom prst="ellipse">
            <a:avLst/>
          </a:prstGeom>
          <a:solidFill>
            <a:srgbClr val="FCC6B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rot="-1680000">
            <a:off x="147299" y="-80411"/>
            <a:ext cx="60124" cy="707183"/>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rot="-1680000">
            <a:off x="511715" y="-271931"/>
            <a:ext cx="36000" cy="548424"/>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rotWithShape="1">
          <a:blip r:embed="rId2">
            <a:extLst>
              <a:ext uri="{28A0092B-C50C-407E-A947-70E740481C1C}">
                <a14:useLocalDpi xmlns:a14="http://schemas.microsoft.com/office/drawing/2010/main" val="0"/>
              </a:ext>
            </a:extLst>
          </a:blip>
          <a:srcRect t="73642" r="34062" b="10439"/>
          <a:stretch>
            <a:fillRect/>
          </a:stretch>
        </p:blipFill>
        <p:spPr>
          <a:xfrm>
            <a:off x="-1" y="4611425"/>
            <a:ext cx="7191375" cy="532076"/>
          </a:xfrm>
          <a:prstGeom prst="rect">
            <a:avLst/>
          </a:prstGeom>
        </p:spPr>
      </p:pic>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7999" y="4729323"/>
            <a:ext cx="1095375" cy="437362"/>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1695" y="4210049"/>
            <a:ext cx="1262305" cy="956635"/>
          </a:xfrm>
          <a:prstGeom prst="rect">
            <a:avLst/>
          </a:prstGeom>
        </p:spPr>
      </p:pic>
      <p:pic>
        <p:nvPicPr>
          <p:cNvPr id="22" name="图片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928532">
            <a:off x="-40446" y="286377"/>
            <a:ext cx="729378" cy="713288"/>
          </a:xfrm>
          <a:prstGeom prst="rect">
            <a:avLst/>
          </a:prstGeom>
        </p:spPr>
      </p:pic>
      <p:pic>
        <p:nvPicPr>
          <p:cNvPr id="23" name="图片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928532">
            <a:off x="427917" y="52768"/>
            <a:ext cx="429171" cy="41970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zh-CN"/>
              <a:t>2019/5/29</a:t>
            </a:r>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46744B-6CC8-4ED2-8A71-07BEB184F142}" type="datetimeFigureOut">
              <a:rPr lang="en-US" smtClean="0"/>
              <a:t>9/24/2024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21B5B8-D539-4E5C-A527-7E3AD844CB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D:\2024%20-%202025\1.%20NG&#7918;%20V&#258;N\D&#7920;%20&#193;N%203H1K\1.%20GI&#193;O%20&#193;N%20CH&#205;NH%20KH&#211;A\1.2.%20PPT%20CH&#205;NH%20KH&#211;A%20-%20HKI\B&#192;I%204%20-%20HO&#192;N%20CH&#7880;NH%20-%20NH&#211;M%203H1K\B4.3.%20PHT%20THTV%20-%20Nh&#243;m%203H1K.ppt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B4.3-%20PHT%201,2,3,4,5,6%20-%20Nhom%203H1K.pdf"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file:///D:\2024%20-%202025\1.%20NG&#7918;%20V&#258;N\D&#7920;%20&#193;N%203H1K\1.%20GI&#193;O%20&#193;N%20CH&#205;NH%20KH&#211;A\1.2.%20PPT%20CH&#205;NH%20KH&#211;A%20-%20HKI\B&#192;I%204%20-%20HO&#192;N%20CH&#7880;NH%20-%20NH&#211;M%203H1K\B4.3.%20PHT%20THTV%20-%20Nh&#243;m%203H1K.ppt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B4.3-%20PHT%201,2,3,4,5,6%20-%20Nhom%203H1K.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file:///D:\2024%20-%202025\1.%20NG&#7918;%20V&#258;N\D&#7920;%20&#193;N%203H1K\1.%20GI&#193;O%20&#193;N%20CH&#205;NH%20KH&#211;A\1.2.%20PPT%20CH&#205;NH%20KH&#211;A%20-%20HKI\B&#192;I%204%20-%20HO&#192;N%20CH&#7880;NH%20-%20NH&#211;M%203H1K\B4.3.%20PHT%20THTV%20-%20Nh&#243;m%203H1K.pptx"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13.jpeg"/><Relationship Id="rId10" Type="http://schemas.microsoft.com/office/2007/relationships/hdphoto" Target="../media/hdphoto2.wdp"/><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hyperlink" Target="file:///D:\2024%20-%202025\1.%20NG&#7918;%20V&#258;N\D&#7920;%20&#193;N%203H1K\1.%20GI&#193;O%20&#193;N%20CH&#205;NH%20KH&#211;A\1.2.%20PPT%20CH&#205;NH%20KH&#211;A%20-%20HKI\B&#192;I%204%20-%20HO&#192;N%20CH&#7880;NH%20-%20NH&#211;M%203H1K\B4.3.%20PHT%20THTV%20-%20Nh&#243;m%203H1K.ppt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B4.3-%20PHT%201,2,3,4,5,6%20-%20Nhom%203H1K.pdf"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11" name="椭圆 10"/>
          <p:cNvSpPr/>
          <p:nvPr/>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5280239" y="371475"/>
            <a:ext cx="219076" cy="219076"/>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643" y="-832933"/>
            <a:ext cx="2143021" cy="3770893"/>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6751"/>
          <a:stretch>
            <a:fillRect/>
          </a:stretch>
        </p:blipFill>
        <p:spPr>
          <a:xfrm>
            <a:off x="0" y="2105025"/>
            <a:ext cx="9144000" cy="3038476"/>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74" y="1"/>
            <a:ext cx="2053048" cy="51435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19148" b="13737"/>
          <a:stretch>
            <a:fillRect/>
          </a:stretch>
        </p:blipFill>
        <p:spPr>
          <a:xfrm rot="21422484">
            <a:off x="2187248" y="3715022"/>
            <a:ext cx="4101537" cy="1098768"/>
          </a:xfrm>
          <a:prstGeom prst="rect">
            <a:avLst/>
          </a:prstGeom>
        </p:spPr>
      </p:pic>
      <p:grpSp>
        <p:nvGrpSpPr>
          <p:cNvPr id="26" name="组合 1"/>
          <p:cNvGrpSpPr/>
          <p:nvPr/>
        </p:nvGrpSpPr>
        <p:grpSpPr>
          <a:xfrm>
            <a:off x="1896110" y="43815"/>
            <a:ext cx="1490980" cy="1623060"/>
            <a:chOff x="2934260" y="914400"/>
            <a:chExt cx="1217756" cy="1623060"/>
          </a:xfrm>
        </p:grpSpPr>
        <p:sp>
          <p:nvSpPr>
            <p:cNvPr id="27" name="十字星 6"/>
            <p:cNvSpPr/>
            <p:nvPr/>
          </p:nvSpPr>
          <p:spPr>
            <a:xfrm>
              <a:off x="2934260" y="914400"/>
              <a:ext cx="1217756" cy="1623060"/>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矩形 9"/>
            <p:cNvSpPr/>
            <p:nvPr/>
          </p:nvSpPr>
          <p:spPr>
            <a:xfrm>
              <a:off x="3015168" y="1572260"/>
              <a:ext cx="1035196" cy="337185"/>
            </a:xfrm>
            <a:prstGeom prst="rect">
              <a:avLst/>
            </a:prstGeom>
          </p:spPr>
          <p:txBody>
            <a:bodyPr wrap="square">
              <a:spAutoFit/>
            </a:bodyPr>
            <a:lstStyle/>
            <a:p>
              <a:r>
                <a:rPr lang="en-US" altLang="zh-CN" sz="1600" b="1" dirty="0">
                  <a:solidFill>
                    <a:schemeClr val="bg1"/>
                  </a:solidFill>
                  <a:latin typeface="#9Slide03 Maven Pro Black" panose="00000A00000000000000" charset="0"/>
                  <a:cs typeface="#9Slide03 Maven Pro Black" panose="00000A00000000000000" charset="0"/>
                  <a:sym typeface="+mn-lt"/>
                </a:rPr>
                <a:t>Thực hành</a:t>
              </a:r>
            </a:p>
          </p:txBody>
        </p:sp>
      </p:grpSp>
      <p:sp>
        <p:nvSpPr>
          <p:cNvPr id="30" name="十字星 7"/>
          <p:cNvSpPr/>
          <p:nvPr/>
        </p:nvSpPr>
        <p:spPr>
          <a:xfrm>
            <a:off x="3642360" y="167640"/>
            <a:ext cx="1003935" cy="1286510"/>
          </a:xfrm>
          <a:prstGeom prst="star4">
            <a:avLst>
              <a:gd name="adj" fmla="val 29521"/>
            </a:avLst>
          </a:prstGeom>
          <a:gradFill flip="none" rotWithShape="1">
            <a:gsLst>
              <a:gs pos="0">
                <a:srgbClr val="5B9BD5"/>
              </a:gs>
              <a:gs pos="99000">
                <a:srgbClr val="5B9BD5">
                  <a:lumMod val="79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9"/>
          <p:cNvSpPr/>
          <p:nvPr/>
        </p:nvSpPr>
        <p:spPr>
          <a:xfrm>
            <a:off x="3825240" y="623570"/>
            <a:ext cx="805180" cy="337185"/>
          </a:xfrm>
          <a:prstGeom prst="rect">
            <a:avLst/>
          </a:prstGeom>
        </p:spPr>
        <p:txBody>
          <a:bodyPr wrap="square">
            <a:spAutoFit/>
          </a:bodyPr>
          <a:lstStyle/>
          <a:p>
            <a:r>
              <a:rPr lang="en-US" altLang="zh-CN" sz="1600" b="1" dirty="0">
                <a:solidFill>
                  <a:schemeClr val="bg1"/>
                </a:solidFill>
                <a:latin typeface="#9Slide03 Maven Pro Black" panose="00000A00000000000000" charset="0"/>
                <a:cs typeface="#9Slide03 Maven Pro Black" panose="00000A00000000000000" charset="0"/>
                <a:sym typeface="+mn-lt"/>
              </a:rPr>
              <a:t>tiếng</a:t>
            </a:r>
          </a:p>
        </p:txBody>
      </p:sp>
      <p:grpSp>
        <p:nvGrpSpPr>
          <p:cNvPr id="40" name="Group 39"/>
          <p:cNvGrpSpPr/>
          <p:nvPr/>
        </p:nvGrpSpPr>
        <p:grpSpPr>
          <a:xfrm>
            <a:off x="4961255" y="143510"/>
            <a:ext cx="1383665" cy="1474470"/>
            <a:chOff x="8345" y="0"/>
            <a:chExt cx="2179" cy="2871"/>
          </a:xfrm>
        </p:grpSpPr>
        <p:sp>
          <p:nvSpPr>
            <p:cNvPr id="33" name="十字星 8"/>
            <p:cNvSpPr/>
            <p:nvPr/>
          </p:nvSpPr>
          <p:spPr>
            <a:xfrm>
              <a:off x="8345" y="0"/>
              <a:ext cx="2179" cy="2871"/>
            </a:xfrm>
            <a:prstGeom prst="star4">
              <a:avLst>
                <a:gd name="adj" fmla="val 29521"/>
              </a:avLst>
            </a:prstGeom>
            <a:gradFill flip="none" rotWithShape="1">
              <a:gsLst>
                <a:gs pos="0">
                  <a:srgbClr val="E38C0B">
                    <a:lumMod val="72000"/>
                    <a:lumOff val="28000"/>
                  </a:srgbClr>
                </a:gs>
                <a:gs pos="100000">
                  <a:srgbClr val="E38C0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8971" y="1080"/>
              <a:ext cx="1268" cy="657"/>
            </a:xfrm>
            <a:prstGeom prst="rect">
              <a:avLst/>
            </a:prstGeom>
          </p:spPr>
          <p:txBody>
            <a:bodyPr wrap="square">
              <a:spAutoFit/>
            </a:bodyPr>
            <a:lstStyle/>
            <a:p>
              <a:r>
                <a:rPr lang="en-US" altLang="zh-CN" sz="1600" b="1" dirty="0">
                  <a:solidFill>
                    <a:schemeClr val="bg1"/>
                  </a:solidFill>
                  <a:latin typeface="#9Slide03 Maven Pro Black" panose="00000A00000000000000" charset="0"/>
                  <a:cs typeface="#9Slide03 Maven Pro Black" panose="00000A00000000000000" charset="0"/>
                  <a:sym typeface="+mn-lt"/>
                </a:rPr>
                <a:t>Việt</a:t>
              </a:r>
            </a:p>
          </p:txBody>
        </p:sp>
      </p:grpSp>
      <p:pic>
        <p:nvPicPr>
          <p:cNvPr id="24" name="Picture 23"/>
          <p:cNvPicPr>
            <a:picLocks noChangeAspect="1"/>
          </p:cNvPicPr>
          <p:nvPr/>
        </p:nvPicPr>
        <p:blipFill>
          <a:blip r:embed="rId7"/>
          <a:stretch>
            <a:fillRect/>
          </a:stretch>
        </p:blipFill>
        <p:spPr>
          <a:xfrm rot="179690">
            <a:off x="2778225" y="3336380"/>
            <a:ext cx="2307590" cy="385445"/>
          </a:xfrm>
          <a:prstGeom prst="rect">
            <a:avLst/>
          </a:prstGeom>
        </p:spPr>
      </p:pic>
      <p:sp>
        <p:nvSpPr>
          <p:cNvPr id="2" name="Text Box 1"/>
          <p:cNvSpPr txBox="1"/>
          <p:nvPr/>
        </p:nvSpPr>
        <p:spPr>
          <a:xfrm>
            <a:off x="1392010" y="1785547"/>
            <a:ext cx="5080020" cy="1588127"/>
          </a:xfrm>
          <a:prstGeom prst="rect">
            <a:avLst/>
          </a:prstGeom>
          <a:noFill/>
        </p:spPr>
        <p:txBody>
          <a:bodyPr wrap="square" rtlCol="0">
            <a:spAutoFit/>
          </a:bodyPr>
          <a:lstStyle/>
          <a:p>
            <a:pPr algn="ctr">
              <a:lnSpc>
                <a:spcPct val="90000"/>
              </a:lnSpc>
              <a:spcBef>
                <a:spcPts val="0"/>
              </a:spcBef>
              <a:spcAft>
                <a:spcPts val="0"/>
              </a:spcAft>
            </a:pPr>
            <a:r>
              <a:rPr lang="en-US" sz="5400" dirty="0" err="1">
                <a:solidFill>
                  <a:srgbClr val="002060"/>
                </a:solidFill>
                <a:latin typeface="#9Slide06 Thillends" charset="0"/>
                <a:cs typeface="#9Slide06 Thillends" charset="0"/>
              </a:rPr>
              <a:t>Cách</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dẫn</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trực</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tiếp</a:t>
            </a:r>
            <a:endParaRPr lang="en-US" sz="5400" dirty="0">
              <a:solidFill>
                <a:srgbClr val="002060"/>
              </a:solidFill>
              <a:latin typeface="#9Slide06 Thillends" charset="0"/>
              <a:cs typeface="#9Slide06 Thillends" charset="0"/>
            </a:endParaRPr>
          </a:p>
          <a:p>
            <a:pPr algn="ctr">
              <a:lnSpc>
                <a:spcPct val="90000"/>
              </a:lnSpc>
              <a:spcBef>
                <a:spcPts val="0"/>
              </a:spcBef>
              <a:spcAft>
                <a:spcPts val="0"/>
              </a:spcAft>
            </a:pPr>
            <a:r>
              <a:rPr lang="en-US" sz="5400" dirty="0" err="1">
                <a:solidFill>
                  <a:srgbClr val="002060"/>
                </a:solidFill>
                <a:latin typeface="#9Slide06 Thillends" charset="0"/>
                <a:cs typeface="#9Slide06 Thillends" charset="0"/>
              </a:rPr>
              <a:t>và</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cách</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dẫn</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gián</a:t>
            </a:r>
            <a:r>
              <a:rPr lang="en-US" sz="5400" dirty="0">
                <a:solidFill>
                  <a:srgbClr val="002060"/>
                </a:solidFill>
                <a:latin typeface="#9Slide06 Thillends" charset="0"/>
                <a:cs typeface="#9Slide06 Thillends" charset="0"/>
              </a:rPr>
              <a:t> </a:t>
            </a:r>
            <a:r>
              <a:rPr lang="en-US" sz="5400" dirty="0" err="1">
                <a:solidFill>
                  <a:srgbClr val="002060"/>
                </a:solidFill>
                <a:latin typeface="#9Slide06 Thillends" charset="0"/>
                <a:cs typeface="#9Slide06 Thillends" charset="0"/>
              </a:rPr>
              <a:t>tiếp</a:t>
            </a:r>
            <a:endParaRPr lang="en-US" sz="5400" dirty="0">
              <a:solidFill>
                <a:srgbClr val="002060"/>
              </a:solidFill>
              <a:latin typeface="#9Slide06 Thillends" charset="0"/>
              <a:cs typeface="#9Slide06 Thillend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custDataLst>
              <p:tags r:id="rId1"/>
            </p:custDataLst>
          </p:nvPr>
        </p:nvGraphicFramePr>
        <p:xfrm>
          <a:off x="513715" y="694055"/>
          <a:ext cx="8348980" cy="4231640"/>
        </p:xfrm>
        <a:graphic>
          <a:graphicData uri="http://schemas.openxmlformats.org/drawingml/2006/table">
            <a:tbl>
              <a:tblPr/>
              <a:tblGrid>
                <a:gridCol w="2176780">
                  <a:extLst>
                    <a:ext uri="{9D8B030D-6E8A-4147-A177-3AD203B41FA5}">
                      <a16:colId xmlns:a16="http://schemas.microsoft.com/office/drawing/2014/main" val="20000"/>
                    </a:ext>
                  </a:extLst>
                </a:gridCol>
                <a:gridCol w="725805">
                  <a:extLst>
                    <a:ext uri="{9D8B030D-6E8A-4147-A177-3AD203B41FA5}">
                      <a16:colId xmlns:a16="http://schemas.microsoft.com/office/drawing/2014/main" val="20001"/>
                    </a:ext>
                  </a:extLst>
                </a:gridCol>
                <a:gridCol w="613410">
                  <a:extLst>
                    <a:ext uri="{9D8B030D-6E8A-4147-A177-3AD203B41FA5}">
                      <a16:colId xmlns:a16="http://schemas.microsoft.com/office/drawing/2014/main" val="20002"/>
                    </a:ext>
                  </a:extLst>
                </a:gridCol>
                <a:gridCol w="795020">
                  <a:extLst>
                    <a:ext uri="{9D8B030D-6E8A-4147-A177-3AD203B41FA5}">
                      <a16:colId xmlns:a16="http://schemas.microsoft.com/office/drawing/2014/main" val="20003"/>
                    </a:ext>
                  </a:extLst>
                </a:gridCol>
                <a:gridCol w="620395">
                  <a:extLst>
                    <a:ext uri="{9D8B030D-6E8A-4147-A177-3AD203B41FA5}">
                      <a16:colId xmlns:a16="http://schemas.microsoft.com/office/drawing/2014/main" val="20004"/>
                    </a:ext>
                  </a:extLst>
                </a:gridCol>
                <a:gridCol w="3417570">
                  <a:extLst>
                    <a:ext uri="{9D8B030D-6E8A-4147-A177-3AD203B41FA5}">
                      <a16:colId xmlns:a16="http://schemas.microsoft.com/office/drawing/2014/main" val="20005"/>
                    </a:ext>
                  </a:extLst>
                </a:gridCol>
              </a:tblGrid>
              <a:tr h="1302385">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Câu</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lời nói</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ý nghĩ</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trực tiếp</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gián tiếp</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Đặc điểm để nhận biết; sự phù hợp cách dẫn đó trong đoạn văn</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2929255">
                <a:tc>
                  <a:txBody>
                    <a:bodyPr/>
                    <a:lstStyle/>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 name="Text Box 2">
            <a:hlinkClick r:id="rId4" action="ppaction://hlinkpres?slideindex=1&amp;slidetitle="/>
          </p:cNvPr>
          <p:cNvSpPr txBox="1"/>
          <p:nvPr/>
        </p:nvSpPr>
        <p:spPr>
          <a:xfrm>
            <a:off x="2286000" y="294640"/>
            <a:ext cx="4572000" cy="398780"/>
          </a:xfrm>
          <a:prstGeom prst="rect">
            <a:avLst/>
          </a:prstGeom>
          <a:noFill/>
        </p:spPr>
        <p:txBody>
          <a:bodyPr wrap="square" rtlCol="0" anchor="t">
            <a:spAutoFit/>
            <a:scene3d>
              <a:camera prst="orthographicFront"/>
              <a:lightRig rig="threePt" dir="t"/>
            </a:scene3d>
          </a:bodyPr>
          <a:lstStyle/>
          <a:p>
            <a:pPr indent="0" algn="ctr">
              <a:buNone/>
            </a:pP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PHIẾU</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HỌC</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TẬP</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SỐ</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2</a:t>
            </a:r>
          </a:p>
        </p:txBody>
      </p:sp>
      <p:sp>
        <p:nvSpPr>
          <p:cNvPr id="100" name="Text Box 99"/>
          <p:cNvSpPr txBox="1"/>
          <p:nvPr/>
        </p:nvSpPr>
        <p:spPr>
          <a:xfrm>
            <a:off x="661670" y="2180048"/>
            <a:ext cx="2032635" cy="2553335"/>
          </a:xfrm>
          <a:prstGeom prst="rect">
            <a:avLst/>
          </a:prstGeom>
          <a:noFill/>
          <a:ln w="9525">
            <a:noFill/>
          </a:ln>
        </p:spPr>
        <p:txBody>
          <a:bodyPr wrap="square">
            <a:spAutoFit/>
          </a:bodyPr>
          <a:lstStyle/>
          <a:p>
            <a:pPr indent="0" algn="ctr"/>
            <a:r>
              <a:rPr lang="en-US" sz="2000" b="0" dirty="0">
                <a:solidFill>
                  <a:schemeClr val="tx1"/>
                </a:solidFill>
                <a:latin typeface="#9Slide03 Arima Madurai Bold" panose="00000800000000000000" charset="0"/>
                <a:ea typeface="SimSun" panose="02010600030101010101" pitchFamily="2" charset="-122"/>
                <a:cs typeface="#9Slide03 Arima Madurai Bold" panose="00000800000000000000" charset="0"/>
              </a:rPr>
              <a:t>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Người</a:t>
            </a:r>
            <a:r>
              <a:rPr lang="en-US" sz="2000" b="0" dirty="0">
                <a:solidFill>
                  <a:schemeClr val="tx1"/>
                </a:solidFill>
                <a:latin typeface="#9Slide03 Arima Madurai Bold" panose="00000800000000000000" charset="0"/>
                <a:cs typeface="#9Slide03 Arima Madurai Bold" panose="00000800000000000000" charset="0"/>
              </a:rPr>
              <a:t> ta </a:t>
            </a:r>
            <a:r>
              <a:rPr lang="en-US" sz="2000" b="0" dirty="0" err="1">
                <a:solidFill>
                  <a:schemeClr val="tx1"/>
                </a:solidFill>
                <a:latin typeface="#9Slide03 Arima Madurai Bold" panose="00000800000000000000" charset="0"/>
                <a:cs typeface="#9Slide03 Arima Madurai Bold" panose="00000800000000000000" charset="0"/>
              </a:rPr>
              <a:t>sinh</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ra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tự</a:t>
            </a:r>
            <a:r>
              <a:rPr lang="en-US" sz="2000" b="0" dirty="0">
                <a:solidFill>
                  <a:schemeClr val="tx1"/>
                </a:solidFill>
                <a:latin typeface="#9Slide03 Arima Madurai Bold" panose="00000800000000000000" charset="0"/>
                <a:cs typeface="#9Slide03 Arima Madurai Bold" panose="00000800000000000000" charset="0"/>
              </a:rPr>
              <a:t> do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bình</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đẳng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về</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quyền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lợi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phải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luôn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luôn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được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tự</a:t>
            </a:r>
            <a:r>
              <a:rPr lang="en-US" sz="2000" b="0" dirty="0">
                <a:solidFill>
                  <a:schemeClr val="tx1"/>
                </a:solidFill>
                <a:latin typeface="#9Slide03 Arima Madurai Bold" panose="00000800000000000000" charset="0"/>
                <a:cs typeface="#9Slide03 Arima Madurai Bold" panose="00000800000000000000" charset="0"/>
              </a:rPr>
              <a:t> do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bình</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đẳng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về</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quyền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lợi</a:t>
            </a:r>
            <a:r>
              <a:rPr lang="en-US" sz="2000" b="0" dirty="0">
                <a:solidFill>
                  <a:schemeClr val="tx1"/>
                </a:solidFill>
                <a:latin typeface="#9Slide03 Arima Madurai Bold" panose="00000800000000000000" charset="0"/>
                <a:cs typeface="#9Slide03 Arima Madurai Bold" panose="00000800000000000000" charset="0"/>
              </a:rPr>
              <a:t>"</a:t>
            </a:r>
          </a:p>
        </p:txBody>
      </p:sp>
      <p:sp>
        <p:nvSpPr>
          <p:cNvPr id="4" name="Text Box 3"/>
          <p:cNvSpPr txBox="1"/>
          <p:nvPr/>
        </p:nvSpPr>
        <p:spPr>
          <a:xfrm>
            <a:off x="5456555" y="2180048"/>
            <a:ext cx="3406140" cy="2553335"/>
          </a:xfrm>
          <a:prstGeom prst="rect">
            <a:avLst/>
          </a:prstGeom>
          <a:noFill/>
          <a:ln w="9525">
            <a:noFill/>
          </a:ln>
        </p:spPr>
        <p:txBody>
          <a:bodyPr wrap="square">
            <a:spAutoFit/>
          </a:bodyPr>
          <a:lstStyle/>
          <a:p>
            <a:pPr indent="0" algn="just"/>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Nhận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biết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nhờ</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đặt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sau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hai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chấm</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trong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ngoặc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kép</a:t>
            </a:r>
            <a:r>
              <a:rPr lang="en-US" sz="2000" b="0" dirty="0">
                <a:solidFill>
                  <a:schemeClr val="tx1"/>
                </a:solidFill>
                <a:latin typeface="#9Slide03 Arima Madurai Bold" panose="00000800000000000000" charset="0"/>
                <a:cs typeface="#9Slide03 Arima Madurai Bold" panose="00000800000000000000" charset="0"/>
              </a:rPr>
              <a:t>.</a:t>
            </a:r>
          </a:p>
          <a:p>
            <a:pPr indent="0" algn="just"/>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Sự</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phù</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hợp</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đảm</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bảo</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sự</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chính</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xác</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khi</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dẫn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từ</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một</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văn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bản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quan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trọng</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bản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Tuyên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ngôn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Nhân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quyền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và</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Dân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quyền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của</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Cách</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mạng</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Pháp</a:t>
            </a:r>
            <a:r>
              <a:rPr lang="en-US" sz="2000" spc="-40" dirty="0">
                <a:uFillTx/>
                <a:latin typeface="#9Slide03 Arima Madurai Bold" panose="00000800000000000000" charset="0"/>
                <a:cs typeface="#9Slide03 Arima Madurai Bold" panose="00000800000000000000" charset="0"/>
                <a:sym typeface="+mn-ea"/>
              </a:rPr>
              <a:t>).</a:t>
            </a:r>
            <a:endParaRPr lang="en-US" sz="2000" b="0" dirty="0">
              <a:solidFill>
                <a:schemeClr val="tx1"/>
              </a:solidFill>
              <a:latin typeface="#9Slide03 Arima Madurai Bold" panose="00000800000000000000" charset="0"/>
              <a:cs typeface="#9Slide03 Arima Madurai Bold" panose="00000800000000000000" charset="0"/>
            </a:endParaRPr>
          </a:p>
        </p:txBody>
      </p:sp>
      <p:sp>
        <p:nvSpPr>
          <p:cNvPr id="6" name="Text Box 5"/>
          <p:cNvSpPr txBox="1"/>
          <p:nvPr/>
        </p:nvSpPr>
        <p:spPr>
          <a:xfrm>
            <a:off x="2874645" y="2571750"/>
            <a:ext cx="403860" cy="368300"/>
          </a:xfrm>
          <a:prstGeom prst="rect">
            <a:avLst/>
          </a:prstGeom>
          <a:noFill/>
          <a:ln w="9525">
            <a:noFill/>
          </a:ln>
        </p:spPr>
        <p:txBody>
          <a:bodyPr wrap="square">
            <a:spAutoFit/>
          </a:bodyPr>
          <a:lstStyle/>
          <a:p>
            <a:pPr indent="0" algn="just"/>
            <a:r>
              <a:rPr lang="en-US" sz="1800" b="0">
                <a:solidFill>
                  <a:schemeClr val="tx1"/>
                </a:solidFill>
                <a:latin typeface="#9Slide03 Ample" panose="02000000000000000000" charset="0"/>
                <a:cs typeface="#9Slide03 Ample" panose="02000000000000000000" charset="0"/>
              </a:rPr>
              <a:t>X</a:t>
            </a:r>
          </a:p>
        </p:txBody>
      </p:sp>
      <p:sp>
        <p:nvSpPr>
          <p:cNvPr id="7" name="Text Box 6"/>
          <p:cNvSpPr txBox="1"/>
          <p:nvPr/>
        </p:nvSpPr>
        <p:spPr>
          <a:xfrm>
            <a:off x="4188460" y="2595245"/>
            <a:ext cx="403860" cy="368300"/>
          </a:xfrm>
          <a:prstGeom prst="rect">
            <a:avLst/>
          </a:prstGeom>
          <a:noFill/>
          <a:ln w="9525">
            <a:noFill/>
          </a:ln>
        </p:spPr>
        <p:txBody>
          <a:bodyPr wrap="square">
            <a:spAutoFit/>
          </a:bodyPr>
          <a:lstStyle/>
          <a:p>
            <a:pPr indent="0" algn="just"/>
            <a:r>
              <a:rPr lang="en-US" sz="1800" b="0">
                <a:solidFill>
                  <a:schemeClr val="tx1"/>
                </a:solidFill>
                <a:latin typeface="#9Slide03 Ample" panose="02000000000000000000" charset="0"/>
                <a:cs typeface="#9Slide03 Ample" panose="02000000000000000000"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4" grpId="0" build="p"/>
      <p:bldP spid="4"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55270" y="751840"/>
          <a:ext cx="8583930" cy="3916680"/>
        </p:xfrm>
        <a:graphic>
          <a:graphicData uri="http://schemas.openxmlformats.org/drawingml/2006/table">
            <a:tbl>
              <a:tblPr/>
              <a:tblGrid>
                <a:gridCol w="2435225">
                  <a:extLst>
                    <a:ext uri="{9D8B030D-6E8A-4147-A177-3AD203B41FA5}">
                      <a16:colId xmlns:a16="http://schemas.microsoft.com/office/drawing/2014/main" val="20000"/>
                    </a:ext>
                  </a:extLst>
                </a:gridCol>
                <a:gridCol w="725805">
                  <a:extLst>
                    <a:ext uri="{9D8B030D-6E8A-4147-A177-3AD203B41FA5}">
                      <a16:colId xmlns:a16="http://schemas.microsoft.com/office/drawing/2014/main" val="20001"/>
                    </a:ext>
                  </a:extLst>
                </a:gridCol>
                <a:gridCol w="613410">
                  <a:extLst>
                    <a:ext uri="{9D8B030D-6E8A-4147-A177-3AD203B41FA5}">
                      <a16:colId xmlns:a16="http://schemas.microsoft.com/office/drawing/2014/main" val="20002"/>
                    </a:ext>
                  </a:extLst>
                </a:gridCol>
                <a:gridCol w="795020">
                  <a:extLst>
                    <a:ext uri="{9D8B030D-6E8A-4147-A177-3AD203B41FA5}">
                      <a16:colId xmlns:a16="http://schemas.microsoft.com/office/drawing/2014/main" val="20003"/>
                    </a:ext>
                  </a:extLst>
                </a:gridCol>
                <a:gridCol w="620395">
                  <a:extLst>
                    <a:ext uri="{9D8B030D-6E8A-4147-A177-3AD203B41FA5}">
                      <a16:colId xmlns:a16="http://schemas.microsoft.com/office/drawing/2014/main" val="20004"/>
                    </a:ext>
                  </a:extLst>
                </a:gridCol>
                <a:gridCol w="3394075">
                  <a:extLst>
                    <a:ext uri="{9D8B030D-6E8A-4147-A177-3AD203B41FA5}">
                      <a16:colId xmlns:a16="http://schemas.microsoft.com/office/drawing/2014/main" val="20005"/>
                    </a:ext>
                  </a:extLst>
                </a:gridCol>
              </a:tblGrid>
              <a:tr h="958215">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Câu</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lời nói</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ý nghĩ</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trực tiếp</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gián tiếp</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Đặc điểm để nhận biết; sự phù hợp cách dẫn đó trong đoạn văn</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2958465">
                <a:tc>
                  <a:txBody>
                    <a:bodyPr/>
                    <a:lstStyle/>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1900" b="1">
                          <a:solidFill>
                            <a:schemeClr val="tx1"/>
                          </a:solidFill>
                          <a:latin typeface="#9Slide03 Arima Madurai Bold" panose="00000800000000000000" charset="0"/>
                          <a:cs typeface="#9Slide03 Arima Madurai Bold" panose="00000800000000000000" charset="0"/>
                        </a:rPr>
                        <a:t> </a:t>
                      </a: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1900" b="1">
                          <a:solidFill>
                            <a:schemeClr val="tx1"/>
                          </a:solidFill>
                          <a:latin typeface="#9Slide03 Arima Madurai Bold" panose="00000800000000000000" charset="0"/>
                          <a:cs typeface="#9Slide03 Arima Madurai Bold" panose="00000800000000000000" charset="0"/>
                        </a:rPr>
                        <a:t> </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1900" b="1">
                          <a:solidFill>
                            <a:schemeClr val="tx1"/>
                          </a:solidFill>
                          <a:latin typeface="#9Slide03 Arima Madurai Bold" panose="00000800000000000000" charset="0"/>
                          <a:cs typeface="#9Slide03 Arima Madurai Bold" panose="00000800000000000000" charset="0"/>
                        </a:rPr>
                        <a:t> </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1900" b="1">
                          <a:solidFill>
                            <a:schemeClr val="tx1"/>
                          </a:solidFill>
                          <a:latin typeface="#9Slide03 Arima Madurai Bold" panose="00000800000000000000" charset="0"/>
                          <a:cs typeface="#9Slide03 Arima Madurai Bold" panose="00000800000000000000" charset="0"/>
                        </a:rPr>
                        <a:t> </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1900" b="1">
                          <a:solidFill>
                            <a:schemeClr val="tx1"/>
                          </a:solidFill>
                          <a:latin typeface="#9Slide03 Arima Madurai Bold" panose="00000800000000000000" charset="0"/>
                          <a:cs typeface="#9Slide03 Arima Madurai Bold" panose="00000800000000000000" charset="0"/>
                        </a:rPr>
                        <a:t> </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00" name="Text Box 99"/>
          <p:cNvSpPr txBox="1"/>
          <p:nvPr/>
        </p:nvSpPr>
        <p:spPr>
          <a:xfrm>
            <a:off x="325755" y="1803400"/>
            <a:ext cx="2393950" cy="2861310"/>
          </a:xfrm>
          <a:prstGeom prst="rect">
            <a:avLst/>
          </a:prstGeom>
          <a:noFill/>
          <a:ln w="9525">
            <a:noFill/>
          </a:ln>
        </p:spPr>
        <p:txBody>
          <a:bodyPr wrap="square">
            <a:spAutoFit/>
          </a:bodyPr>
          <a:lstStyle/>
          <a:p>
            <a:pPr indent="0" algn="ctr"/>
            <a:r>
              <a:rPr lang="en-US" sz="2000" b="0" dirty="0">
                <a:solidFill>
                  <a:schemeClr val="tx1"/>
                </a:solidFill>
                <a:latin typeface="#9Slide03 Arima Madurai Bold" panose="00000800000000000000" charset="0"/>
                <a:cs typeface="#9Slide03 Arima Madurai Bold" panose="00000800000000000000" charset="0"/>
              </a:rPr>
              <a:t>b) </a:t>
            </a:r>
            <a:r>
              <a:rPr lang="en-US" sz="2000" b="0" dirty="0" err="1">
                <a:solidFill>
                  <a:schemeClr val="tx1"/>
                </a:solidFill>
                <a:latin typeface="#9Slide03 Arima Madurai Bold" panose="00000800000000000000" charset="0"/>
                <a:cs typeface="#9Slide03 Arima Madurai Bold" panose="00000800000000000000" charset="0"/>
              </a:rPr>
              <a:t>Chúng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nó</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có</a:t>
            </a:r>
            <a:r>
              <a:rPr lang="en-US" sz="2000" b="0" dirty="0">
                <a:solidFill>
                  <a:schemeClr val="tx1"/>
                </a:solidFill>
                <a:latin typeface="#9Slide03 Arima Madurai Bold" panose="00000800000000000000" charset="0"/>
                <a:cs typeface="#9Slide03 Arima Madurai Bold" panose="00000800000000000000" charset="0"/>
              </a:rPr>
              <a:t> bao </a:t>
            </a:r>
            <a:r>
              <a:rPr lang="en-US" sz="2000" b="0" dirty="0" err="1">
                <a:solidFill>
                  <a:schemeClr val="tx1"/>
                </a:solidFill>
                <a:latin typeface="#9Slide03 Arima Madurai Bold" panose="00000800000000000000" charset="0"/>
                <a:cs typeface="#9Slide03 Arima Madurai Bold" panose="00000800000000000000" charset="0"/>
              </a:rPr>
              <a:t>nhiêu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thằng</a:t>
            </a:r>
            <a:r>
              <a:rPr lang="en-US" sz="2000" b="0" dirty="0">
                <a:solidFill>
                  <a:schemeClr val="tx1"/>
                </a:solidFill>
                <a:latin typeface="#9Slide03 Arima Madurai Bold" panose="00000800000000000000" charset="0"/>
                <a:cs typeface="#9Slide03 Arima Madurai Bold" panose="00000800000000000000" charset="0"/>
              </a:rPr>
              <a:t>, bao </a:t>
            </a:r>
            <a:r>
              <a:rPr lang="en-US" sz="2000" b="0" dirty="0" err="1">
                <a:solidFill>
                  <a:schemeClr val="tx1"/>
                </a:solidFill>
                <a:latin typeface="#9Slide03 Arima Madurai Bold" panose="00000800000000000000" charset="0"/>
                <a:cs typeface="#9Slide03 Arima Madurai Bold" panose="00000800000000000000" charset="0"/>
              </a:rPr>
              <a:t>nhiêu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Tây</a:t>
            </a:r>
            <a:r>
              <a:rPr lang="en-US" sz="2000" b="0" dirty="0">
                <a:solidFill>
                  <a:schemeClr val="tx1"/>
                </a:solidFill>
                <a:latin typeface="#9Slide03 Arima Madurai Bold" panose="00000800000000000000" charset="0"/>
                <a:cs typeface="#9Slide03 Arima Madurai Bold" panose="00000800000000000000" charset="0"/>
              </a:rPr>
              <a:t>, bao </a:t>
            </a:r>
            <a:r>
              <a:rPr lang="en-US" sz="2000" b="0" dirty="0" err="1">
                <a:solidFill>
                  <a:schemeClr val="tx1"/>
                </a:solidFill>
                <a:latin typeface="#9Slide03 Arima Madurai Bold" panose="00000800000000000000" charset="0"/>
                <a:cs typeface="#9Slide03 Arima Madurai Bold" panose="00000800000000000000" charset="0"/>
              </a:rPr>
              <a:t>nhiêu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Việt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gian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những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đường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nào</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đốt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phá</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những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đâu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đâu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dân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quân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tự</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vệ</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làng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ông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bố</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trí</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cầm</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cự</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ra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sao</a:t>
            </a:r>
            <a:endParaRPr lang="en-US" sz="2000" b="0" dirty="0">
              <a:solidFill>
                <a:schemeClr val="tx1"/>
              </a:solidFill>
              <a:latin typeface="#9Slide03 Arima Madurai Bold" panose="00000800000000000000" charset="0"/>
              <a:cs typeface="#9Slide03 Arima Madurai Bold" panose="00000800000000000000" charset="0"/>
            </a:endParaRPr>
          </a:p>
        </p:txBody>
      </p:sp>
      <p:sp>
        <p:nvSpPr>
          <p:cNvPr id="4" name="Text Box 3"/>
          <p:cNvSpPr txBox="1"/>
          <p:nvPr/>
        </p:nvSpPr>
        <p:spPr>
          <a:xfrm>
            <a:off x="5513705" y="1783715"/>
            <a:ext cx="3325495" cy="2862322"/>
          </a:xfrm>
          <a:prstGeom prst="rect">
            <a:avLst/>
          </a:prstGeom>
          <a:noFill/>
          <a:ln w="9525">
            <a:noFill/>
          </a:ln>
        </p:spPr>
        <p:txBody>
          <a:bodyPr wrap="square">
            <a:spAutoFit/>
          </a:bodyPr>
          <a:lstStyle/>
          <a:p>
            <a:pPr indent="0" algn="just"/>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Nhận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biết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không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đặt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sau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hai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chấm</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trong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ngoặc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kép</a:t>
            </a:r>
            <a:r>
              <a:rPr lang="en-US" sz="2000" b="0" dirty="0">
                <a:solidFill>
                  <a:schemeClr val="tx1"/>
                </a:solidFill>
                <a:latin typeface="#9Slide03 Arima Madurai Bold" panose="00000800000000000000" charset="0"/>
                <a:cs typeface="#9Slide03 Arima Madurai Bold" panose="00000800000000000000" charset="0"/>
              </a:rPr>
              <a:t>.</a:t>
            </a:r>
          </a:p>
          <a:p>
            <a:pPr indent="0" algn="just"/>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Sự</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phù</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hợp</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với</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mục</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đích</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và</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nội</a:t>
            </a:r>
            <a:r>
              <a:rPr lang="en-US" sz="2000" spc="-40" dirty="0">
                <a:uFillTx/>
                <a:latin typeface="#9Slide03 Arima Madurai Bold" panose="00000800000000000000" charset="0"/>
                <a:cs typeface="#9Slide03 Arima Madurai Bold" panose="00000800000000000000" charset="0"/>
                <a:sym typeface="+mn-ea"/>
              </a:rPr>
              <a:t> dung </a:t>
            </a:r>
            <a:r>
              <a:rPr lang="en-US" sz="2000" spc="-40" dirty="0" err="1">
                <a:uFillTx/>
                <a:latin typeface="#9Slide03 Arima Madurai Bold" panose="00000800000000000000" charset="0"/>
                <a:cs typeface="#9Slide03 Arima Madurai Bold" panose="00000800000000000000" charset="0"/>
                <a:sym typeface="+mn-ea"/>
              </a:rPr>
              <a:t>lời</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dẫn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chỉ</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nêu</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tóm</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tắt</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nội</a:t>
            </a:r>
            <a:r>
              <a:rPr lang="en-US" sz="2000" spc="-40" dirty="0">
                <a:uFillTx/>
                <a:latin typeface="#9Slide03 Arima Madurai Bold" panose="00000800000000000000" charset="0"/>
                <a:cs typeface="#9Slide03 Arima Madurai Bold" panose="00000800000000000000" charset="0"/>
                <a:sym typeface="+mn-ea"/>
              </a:rPr>
              <a:t> dung </a:t>
            </a:r>
            <a:r>
              <a:rPr lang="en-US" sz="2000" spc="-40" dirty="0" err="1">
                <a:uFillTx/>
                <a:latin typeface="#9Slide03 Arima Madurai Bold" panose="00000800000000000000" charset="0"/>
                <a:cs typeface="#9Slide03 Arima Madurai Bold" panose="00000800000000000000" charset="0"/>
                <a:sym typeface="+mn-ea"/>
              </a:rPr>
              <a:t>lời</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kể</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của</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ông</a:t>
            </a:r>
            <a:r>
              <a:rPr lang="en-US" sz="2000" spc="-40" dirty="0">
                <a:uFillTx/>
                <a:latin typeface="#9Slide03 Arima Madurai Bold" panose="00000800000000000000" charset="0"/>
                <a:cs typeface="#9Slide03 Arima Madurai Bold" panose="00000800000000000000" charset="0"/>
                <a:sym typeface="+mn-ea"/>
              </a:rPr>
              <a:t> Hai </a:t>
            </a:r>
            <a:r>
              <a:rPr lang="en-US" sz="2000" spc="-40" dirty="0" err="1">
                <a:uFillTx/>
                <a:latin typeface="#9Slide03 Arima Madurai Bold" panose="00000800000000000000" charset="0"/>
                <a:cs typeface="#9Slide03 Arima Madurai Bold" panose="00000800000000000000" charset="0"/>
                <a:sym typeface="+mn-ea"/>
              </a:rPr>
              <a:t>về</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các</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sự</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việc</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diễn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ra</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hôm</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Tây</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vào</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khủng</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bố</a:t>
            </a:r>
            <a:r>
              <a:rPr lang="en-US" sz="2000" spc="-40" dirty="0">
                <a:uFillTx/>
                <a:latin typeface="#9Slide03 Arima Madurai Bold" panose="00000800000000000000" charset="0"/>
                <a:cs typeface="#9Slide03 Arima Madurai Bold" panose="00000800000000000000" charset="0"/>
                <a:sym typeface="+mn-ea"/>
              </a:rPr>
              <a:t> ở </a:t>
            </a:r>
            <a:r>
              <a:rPr lang="en-US" sz="2000" spc="-40" dirty="0" err="1">
                <a:uFillTx/>
                <a:latin typeface="#9Slide03 Arima Madurai Bold" panose="00000800000000000000" charset="0"/>
                <a:cs typeface="#9Slide03 Arima Madurai Bold" panose="00000800000000000000" charset="0"/>
                <a:sym typeface="+mn-ea"/>
              </a:rPr>
              <a:t>làng</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Chợ</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Dầu</a:t>
            </a:r>
            <a:r>
              <a:rPr lang="en-US" sz="2000" spc="-40" dirty="0">
                <a:uFillTx/>
                <a:latin typeface="#9Slide03 Arima Madurai Bold" panose="00000800000000000000" charset="0"/>
                <a:cs typeface="#9Slide03 Arima Madurai Bold" panose="00000800000000000000" charset="0"/>
                <a:sym typeface="+mn-ea"/>
              </a:rPr>
              <a:t>...).</a:t>
            </a:r>
            <a:endParaRPr lang="en-US" sz="2000" b="0" spc="-40" dirty="0">
              <a:solidFill>
                <a:schemeClr val="tx1"/>
              </a:solidFill>
              <a:uFillTx/>
              <a:latin typeface="#9Slide03 Arima Madurai Bold" panose="00000800000000000000" charset="0"/>
              <a:cs typeface="#9Slide03 Arima Madurai Bold" panose="00000800000000000000" charset="0"/>
            </a:endParaRPr>
          </a:p>
        </p:txBody>
      </p:sp>
      <p:sp>
        <p:nvSpPr>
          <p:cNvPr id="6" name="Text Box 5"/>
          <p:cNvSpPr txBox="1"/>
          <p:nvPr/>
        </p:nvSpPr>
        <p:spPr>
          <a:xfrm>
            <a:off x="2874645" y="2571750"/>
            <a:ext cx="403860" cy="368300"/>
          </a:xfrm>
          <a:prstGeom prst="rect">
            <a:avLst/>
          </a:prstGeom>
          <a:noFill/>
          <a:ln w="9525">
            <a:noFill/>
          </a:ln>
        </p:spPr>
        <p:txBody>
          <a:bodyPr wrap="square">
            <a:spAutoFit/>
          </a:bodyPr>
          <a:lstStyle/>
          <a:p>
            <a:pPr indent="0" algn="just"/>
            <a:r>
              <a:rPr lang="en-US" sz="1800" b="0">
                <a:solidFill>
                  <a:schemeClr val="tx1"/>
                </a:solidFill>
                <a:latin typeface="#9Slide03 Ample" panose="02000000000000000000" charset="0"/>
                <a:cs typeface="#9Slide03 Ample" panose="02000000000000000000" charset="0"/>
              </a:rPr>
              <a:t>X</a:t>
            </a:r>
          </a:p>
        </p:txBody>
      </p:sp>
      <p:sp>
        <p:nvSpPr>
          <p:cNvPr id="7" name="Text Box 6"/>
          <p:cNvSpPr txBox="1"/>
          <p:nvPr/>
        </p:nvSpPr>
        <p:spPr>
          <a:xfrm>
            <a:off x="4927600" y="2571750"/>
            <a:ext cx="403860" cy="368300"/>
          </a:xfrm>
          <a:prstGeom prst="rect">
            <a:avLst/>
          </a:prstGeom>
          <a:noFill/>
          <a:ln w="9525">
            <a:noFill/>
          </a:ln>
        </p:spPr>
        <p:txBody>
          <a:bodyPr wrap="square">
            <a:spAutoFit/>
          </a:bodyPr>
          <a:lstStyle/>
          <a:p>
            <a:pPr indent="0" algn="just"/>
            <a:r>
              <a:rPr lang="en-US" sz="1800" b="0">
                <a:solidFill>
                  <a:schemeClr val="tx1"/>
                </a:solidFill>
                <a:latin typeface="#9Slide03 Ample" panose="02000000000000000000" charset="0"/>
                <a:cs typeface="#9Slide03 Ample" panose="02000000000000000000"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4" grpId="0"/>
      <p:bldP spid="4" grpId="1"/>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1664173085"/>
              </p:ext>
            </p:extLst>
          </p:nvPr>
        </p:nvGraphicFramePr>
        <p:xfrm>
          <a:off x="454242" y="621324"/>
          <a:ext cx="8360410" cy="4039886"/>
        </p:xfrm>
        <a:graphic>
          <a:graphicData uri="http://schemas.openxmlformats.org/drawingml/2006/table">
            <a:tbl>
              <a:tblPr/>
              <a:tblGrid>
                <a:gridCol w="2176780">
                  <a:extLst>
                    <a:ext uri="{9D8B030D-6E8A-4147-A177-3AD203B41FA5}">
                      <a16:colId xmlns:a16="http://schemas.microsoft.com/office/drawing/2014/main" val="20000"/>
                    </a:ext>
                  </a:extLst>
                </a:gridCol>
                <a:gridCol w="725805">
                  <a:extLst>
                    <a:ext uri="{9D8B030D-6E8A-4147-A177-3AD203B41FA5}">
                      <a16:colId xmlns:a16="http://schemas.microsoft.com/office/drawing/2014/main" val="20001"/>
                    </a:ext>
                  </a:extLst>
                </a:gridCol>
                <a:gridCol w="613410">
                  <a:extLst>
                    <a:ext uri="{9D8B030D-6E8A-4147-A177-3AD203B41FA5}">
                      <a16:colId xmlns:a16="http://schemas.microsoft.com/office/drawing/2014/main" val="20002"/>
                    </a:ext>
                  </a:extLst>
                </a:gridCol>
                <a:gridCol w="795020">
                  <a:extLst>
                    <a:ext uri="{9D8B030D-6E8A-4147-A177-3AD203B41FA5}">
                      <a16:colId xmlns:a16="http://schemas.microsoft.com/office/drawing/2014/main" val="20003"/>
                    </a:ext>
                  </a:extLst>
                </a:gridCol>
                <a:gridCol w="620395">
                  <a:extLst>
                    <a:ext uri="{9D8B030D-6E8A-4147-A177-3AD203B41FA5}">
                      <a16:colId xmlns:a16="http://schemas.microsoft.com/office/drawing/2014/main" val="20004"/>
                    </a:ext>
                  </a:extLst>
                </a:gridCol>
                <a:gridCol w="3429000">
                  <a:extLst>
                    <a:ext uri="{9D8B030D-6E8A-4147-A177-3AD203B41FA5}">
                      <a16:colId xmlns:a16="http://schemas.microsoft.com/office/drawing/2014/main" val="20005"/>
                    </a:ext>
                  </a:extLst>
                </a:gridCol>
              </a:tblGrid>
              <a:tr h="1035529">
                <a:tc>
                  <a:txBody>
                    <a:bodyPr/>
                    <a:lstStyle/>
                    <a:p>
                      <a:pPr indent="0" algn="ctr">
                        <a:buNone/>
                      </a:pPr>
                      <a:r>
                        <a:rPr lang="en-US" sz="1900" b="1" dirty="0" err="1">
                          <a:solidFill>
                            <a:schemeClr val="tx1"/>
                          </a:solidFill>
                          <a:latin typeface="#9Slide03 Arima Madurai Bold" panose="00000800000000000000" charset="0"/>
                          <a:cs typeface="#9Slide03 Arima Madurai Bold" panose="00000800000000000000" charset="0"/>
                        </a:rPr>
                        <a:t>Câu</a:t>
                      </a:r>
                      <a:endParaRPr lang="en-US" sz="1900" b="1" dirty="0">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lời nói</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ý nghĩ</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trực tiếp</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dẫn gián tiếp</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lgn="ctr">
                        <a:buNone/>
                      </a:pPr>
                      <a:r>
                        <a:rPr lang="en-US" sz="1900" b="1">
                          <a:solidFill>
                            <a:schemeClr val="tx1"/>
                          </a:solidFill>
                          <a:latin typeface="#9Slide03 Arima Madurai Bold" panose="00000800000000000000" charset="0"/>
                          <a:cs typeface="#9Slide03 Arima Madurai Bold" panose="00000800000000000000" charset="0"/>
                        </a:rPr>
                        <a:t>Đặc điểm để nhận biết; sự phù hợp cách dẫn đó trong đoạn văn</a:t>
                      </a:r>
                      <a:endParaRPr lang="en-US" sz="19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3004357">
                <a:tc>
                  <a:txBody>
                    <a:bodyPr/>
                    <a:lstStyle/>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a:solidFill>
                            <a:schemeClr val="tx1"/>
                          </a:solidFill>
                          <a:latin typeface="#9Slide03 Arima Madurai Bold" panose="00000800000000000000" charset="0"/>
                          <a:cs typeface="#9Slide03 Arima Madurai Bold" panose="00000800000000000000" charset="0"/>
                        </a:rPr>
                        <a:t> </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buNone/>
                      </a:pPr>
                      <a:r>
                        <a:rPr lang="en-US" sz="2000" b="1" dirty="0">
                          <a:solidFill>
                            <a:schemeClr val="tx1"/>
                          </a:solidFill>
                          <a:latin typeface="#9Slide03 Arima Madurai Bold" panose="00000800000000000000" charset="0"/>
                          <a:cs typeface="#9Slide03 Arima Madurai Bold" panose="00000800000000000000" charset="0"/>
                        </a:rPr>
                        <a:t> </a:t>
                      </a:r>
                      <a:endParaRPr lang="en-US" sz="2000" b="1" dirty="0">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00" name="Text Box 99"/>
          <p:cNvSpPr txBox="1"/>
          <p:nvPr/>
        </p:nvSpPr>
        <p:spPr>
          <a:xfrm>
            <a:off x="496354" y="2037584"/>
            <a:ext cx="2032635" cy="2245360"/>
          </a:xfrm>
          <a:prstGeom prst="rect">
            <a:avLst/>
          </a:prstGeom>
          <a:noFill/>
          <a:ln w="9525">
            <a:noFill/>
          </a:ln>
        </p:spPr>
        <p:txBody>
          <a:bodyPr wrap="square">
            <a:spAutoFit/>
          </a:bodyPr>
          <a:lstStyle/>
          <a:p>
            <a:pPr indent="0" algn="ctr"/>
            <a:r>
              <a:rPr lang="en-US" sz="2000" b="0" dirty="0">
                <a:solidFill>
                  <a:schemeClr val="tx1"/>
                </a:solidFill>
                <a:latin typeface="#9Slide03 Arima Madurai Bold" panose="00000800000000000000" charset="0"/>
                <a:cs typeface="#9Slide03 Arima Madurai Bold" panose="00000800000000000000" charset="0"/>
              </a:rPr>
              <a:t>c) “</a:t>
            </a:r>
            <a:r>
              <a:rPr lang="en-US" sz="2000" b="0" dirty="0" err="1">
                <a:solidFill>
                  <a:schemeClr val="tx1"/>
                </a:solidFill>
                <a:latin typeface="#9Slide03 Arima Madurai Bold" panose="00000800000000000000" charset="0"/>
                <a:cs typeface="#9Slide03 Arima Madurai Bold" panose="00000800000000000000" charset="0"/>
              </a:rPr>
              <a:t>Khách</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tới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bất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ngờ</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chắc</a:t>
            </a:r>
            <a:r>
              <a:rPr lang="en-US" sz="2000" b="0" dirty="0">
                <a:solidFill>
                  <a:schemeClr val="tx1"/>
                </a:solidFill>
                <a:latin typeface="#9Slide03 Arima Madurai Bold" panose="00000800000000000000" charset="0"/>
                <a:cs typeface="#9Slide03 Arima Madurai Bold" panose="00000800000000000000" charset="0"/>
              </a:rPr>
              <a:t> cu </a:t>
            </a:r>
            <a:r>
              <a:rPr lang="en-US" sz="2000" b="0" dirty="0" err="1">
                <a:solidFill>
                  <a:schemeClr val="tx1"/>
                </a:solidFill>
                <a:latin typeface="#9Slide03 Arima Madurai Bold" panose="00000800000000000000" charset="0"/>
                <a:cs typeface="#9Slide03 Arima Madurai Bold" panose="00000800000000000000" charset="0"/>
              </a:rPr>
              <a:t>cậu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chưa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kịp</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quét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tước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dọn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dẹp</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chưa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kịp</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gấp</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chăn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chẳng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hạn</a:t>
            </a:r>
            <a:r>
              <a:rPr lang="en-US" sz="2000" b="0" dirty="0">
                <a:solidFill>
                  <a:schemeClr val="tx1"/>
                </a:solidFill>
                <a:latin typeface="#9Slide03 Arima Madurai Bold" panose="00000800000000000000" charset="0"/>
                <a:cs typeface="#9Slide03 Arima Madurai Bold" panose="00000800000000000000" charset="0"/>
              </a:rPr>
              <a:t>"</a:t>
            </a:r>
          </a:p>
        </p:txBody>
      </p:sp>
      <p:sp>
        <p:nvSpPr>
          <p:cNvPr id="4" name="Text Box 3"/>
          <p:cNvSpPr txBox="1"/>
          <p:nvPr/>
        </p:nvSpPr>
        <p:spPr>
          <a:xfrm>
            <a:off x="5411888" y="1798353"/>
            <a:ext cx="3277870" cy="2723823"/>
          </a:xfrm>
          <a:prstGeom prst="rect">
            <a:avLst/>
          </a:prstGeom>
          <a:noFill/>
          <a:ln w="9525">
            <a:noFill/>
          </a:ln>
        </p:spPr>
        <p:txBody>
          <a:bodyPr wrap="square">
            <a:spAutoFit/>
          </a:bodyPr>
          <a:lstStyle/>
          <a:p>
            <a:pPr indent="0" algn="just"/>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Nhận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biết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đặt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sau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các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từ</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nghĩ</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thầm</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hai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chấm</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trong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ngoặc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kép</a:t>
            </a:r>
            <a:r>
              <a:rPr lang="en-US" sz="2000" b="0" dirty="0">
                <a:solidFill>
                  <a:schemeClr val="tx1"/>
                </a:solidFill>
                <a:latin typeface="#9Slide03 Arima Madurai Bold" panose="00000800000000000000" charset="0"/>
                <a:cs typeface="#9Slide03 Arima Madurai Bold" panose="00000800000000000000" charset="0"/>
              </a:rPr>
              <a:t>.</a:t>
            </a:r>
          </a:p>
          <a:p>
            <a:pPr indent="0" algn="just"/>
            <a:endParaRPr lang="en-US" sz="1100" b="0" dirty="0">
              <a:solidFill>
                <a:schemeClr val="tx1"/>
              </a:solidFill>
              <a:latin typeface="#9Slide03 Arima Madurai Bold" panose="00000800000000000000" charset="0"/>
              <a:cs typeface="#9Slide03 Arima Madurai Bold" panose="00000800000000000000" charset="0"/>
            </a:endParaRPr>
          </a:p>
          <a:p>
            <a:pPr indent="0" algn="just"/>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Sự</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phù</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hợp</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với</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mục</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đích</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nội</a:t>
            </a:r>
            <a:r>
              <a:rPr lang="en-US" sz="2000" spc="-40" dirty="0">
                <a:uFillTx/>
                <a:latin typeface="#9Slide03 Arima Madurai Bold" panose="00000800000000000000" charset="0"/>
                <a:cs typeface="#9Slide03 Arima Madurai Bold" panose="00000800000000000000" charset="0"/>
                <a:sym typeface="+mn-ea"/>
              </a:rPr>
              <a:t> dung </a:t>
            </a:r>
            <a:r>
              <a:rPr lang="en-US" sz="2000" spc="-40" dirty="0" err="1">
                <a:uFillTx/>
                <a:latin typeface="#9Slide03 Arima Madurai Bold" panose="00000800000000000000" charset="0"/>
                <a:cs typeface="#9Slide03 Arima Madurai Bold" panose="00000800000000000000" charset="0"/>
                <a:sym typeface="+mn-ea"/>
              </a:rPr>
              <a:t>của</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lời</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dẫn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phản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ánh</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trung</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thực</a:t>
            </a:r>
            <a:r>
              <a:rPr lang="en-US" sz="2000" spc="-40" dirty="0">
                <a:uFillTx/>
                <a:latin typeface="#9Slide03 Arima Madurai Bold" panose="00000800000000000000" charset="0"/>
                <a:cs typeface="#9Slide03 Arima Madurai Bold" panose="00000800000000000000" charset="0"/>
                <a:sym typeface="+mn-ea"/>
              </a:rPr>
              <a:t> ý </a:t>
            </a:r>
            <a:r>
              <a:rPr lang="en-US" sz="2000" spc="-40" dirty="0" err="1">
                <a:uFillTx/>
                <a:latin typeface="#9Slide03 Arima Madurai Bold" panose="00000800000000000000" charset="0"/>
                <a:cs typeface="#9Slide03 Arima Madurai Bold" panose="00000800000000000000" charset="0"/>
                <a:sym typeface="+mn-ea"/>
              </a:rPr>
              <a:t>nghĩ</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nhanh</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thoảng</a:t>
            </a:r>
            <a:r>
              <a:rPr lang="en-US" sz="2000" spc="-40" dirty="0">
                <a:uFillTx/>
                <a:latin typeface="#9Slide03 Arima Madurai Bold" panose="00000800000000000000" charset="0"/>
                <a:cs typeface="#9Slide03 Arima Madurai Bold" panose="00000800000000000000" charset="0"/>
                <a:sym typeface="+mn-ea"/>
              </a:rPr>
              <a:t> qua </a:t>
            </a:r>
            <a:r>
              <a:rPr lang="en-US" sz="2000" spc="-40" dirty="0" err="1">
                <a:uFillTx/>
                <a:latin typeface="#9Slide03 Arima Madurai Bold" panose="00000800000000000000" charset="0"/>
                <a:cs typeface="#9Slide03 Arima Madurai Bold" panose="00000800000000000000" charset="0"/>
                <a:sym typeface="+mn-ea"/>
              </a:rPr>
              <a:t>của</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nhân</a:t>
            </a:r>
            <a:r>
              <a:rPr lang="en-US" sz="2000" spc="-40" dirty="0">
                <a:uFillTx/>
                <a:latin typeface="#9Slide03 Arima Madurai Bold" panose="00000800000000000000" charset="0"/>
                <a:cs typeface="#9Slide03 Arima Madurai Bold" panose="00000800000000000000" charset="0"/>
                <a:sym typeface="+mn-ea"/>
              </a:rPr>
              <a:t> </a:t>
            </a:r>
            <a:r>
              <a:rPr lang="en-US" sz="2000" spc="-40" dirty="0" err="1">
                <a:uFillTx/>
                <a:latin typeface="#9Slide03 Arima Madurai Bold" panose="00000800000000000000" charset="0"/>
                <a:cs typeface="#9Slide03 Arima Madurai Bold" panose="00000800000000000000" charset="0"/>
                <a:sym typeface="+mn-ea"/>
              </a:rPr>
              <a:t>vật</a:t>
            </a:r>
            <a:r>
              <a:rPr lang="en-US" sz="2000" spc="-40" dirty="0">
                <a:uFillTx/>
                <a:latin typeface="#9Slide03 Arima Madurai Bold" panose="00000800000000000000" charset="0"/>
                <a:cs typeface="#9Slide03 Arima Madurai Bold" panose="00000800000000000000" charset="0"/>
                <a:sym typeface="+mn-ea"/>
              </a:rPr>
              <a:t>).</a:t>
            </a:r>
            <a:endParaRPr lang="en-US" sz="2000" b="0" spc="-40" dirty="0">
              <a:solidFill>
                <a:schemeClr val="tx1"/>
              </a:solidFill>
              <a:uFillTx/>
              <a:latin typeface="#9Slide03 Arima Madurai Bold" panose="00000800000000000000" charset="0"/>
              <a:cs typeface="#9Slide03 Arima Madurai Bold" panose="00000800000000000000" charset="0"/>
            </a:endParaRPr>
          </a:p>
        </p:txBody>
      </p:sp>
      <p:sp>
        <p:nvSpPr>
          <p:cNvPr id="6" name="Text Box 5"/>
          <p:cNvSpPr txBox="1"/>
          <p:nvPr/>
        </p:nvSpPr>
        <p:spPr>
          <a:xfrm>
            <a:off x="3443187" y="2229779"/>
            <a:ext cx="403860" cy="368300"/>
          </a:xfrm>
          <a:prstGeom prst="rect">
            <a:avLst/>
          </a:prstGeom>
          <a:noFill/>
          <a:ln w="9525">
            <a:noFill/>
          </a:ln>
        </p:spPr>
        <p:txBody>
          <a:bodyPr wrap="square">
            <a:spAutoFit/>
          </a:bodyPr>
          <a:lstStyle/>
          <a:p>
            <a:pPr indent="0" algn="just"/>
            <a:r>
              <a:rPr lang="en-US" sz="1800" b="0">
                <a:solidFill>
                  <a:schemeClr val="tx1"/>
                </a:solidFill>
                <a:latin typeface="#9Slide03 Ample" panose="02000000000000000000" charset="0"/>
                <a:cs typeface="#9Slide03 Ample" panose="02000000000000000000" charset="0"/>
              </a:rPr>
              <a:t>X</a:t>
            </a:r>
          </a:p>
        </p:txBody>
      </p:sp>
      <p:sp>
        <p:nvSpPr>
          <p:cNvPr id="7" name="Text Box 6"/>
          <p:cNvSpPr txBox="1"/>
          <p:nvPr/>
        </p:nvSpPr>
        <p:spPr>
          <a:xfrm>
            <a:off x="4144227" y="2253274"/>
            <a:ext cx="403860" cy="368300"/>
          </a:xfrm>
          <a:prstGeom prst="rect">
            <a:avLst/>
          </a:prstGeom>
          <a:noFill/>
          <a:ln w="9525">
            <a:noFill/>
          </a:ln>
        </p:spPr>
        <p:txBody>
          <a:bodyPr wrap="square">
            <a:spAutoFit/>
          </a:bodyPr>
          <a:lstStyle/>
          <a:p>
            <a:pPr indent="0" algn="just"/>
            <a:r>
              <a:rPr lang="en-US" sz="1800" b="0">
                <a:solidFill>
                  <a:schemeClr val="tx1"/>
                </a:solidFill>
                <a:latin typeface="#9Slide03 Ample" panose="02000000000000000000" charset="0"/>
                <a:cs typeface="#9Slide03 Ample" panose="02000000000000000000"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4" grpId="0"/>
      <p:bldP spid="4" grpId="1"/>
      <p:bldP spid="6" grpId="0"/>
      <p:bldP spid="6"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920805" y="796157"/>
            <a:ext cx="3002915" cy="2630026"/>
            <a:chOff x="2920805" y="796157"/>
            <a:chExt cx="3002915" cy="2630026"/>
          </a:xfrm>
        </p:grpSpPr>
        <p:cxnSp>
          <p:nvCxnSpPr>
            <p:cNvPr id="13" name="直接连接符 12"/>
            <p:cNvCxnSpPr>
              <a:endCxn id="14" idx="4"/>
            </p:cNvCxnSpPr>
            <p:nvPr/>
          </p:nvCxnSpPr>
          <p:spPr>
            <a:xfrm flipH="1" flipV="1">
              <a:off x="4097965" y="2505229"/>
              <a:ext cx="416985" cy="803479"/>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rot="19984338">
              <a:off x="2920805" y="796157"/>
              <a:ext cx="1535978" cy="1807032"/>
            </a:xfrm>
            <a:prstGeom prst="ellipse">
              <a:avLst/>
            </a:prstGeom>
            <a:gradFill flip="none" rotWithShape="1">
              <a:gsLst>
                <a:gs pos="0">
                  <a:srgbClr val="F8B95D">
                    <a:lumMod val="72000"/>
                    <a:lumOff val="28000"/>
                  </a:srgbClr>
                </a:gs>
                <a:gs pos="100000">
                  <a:srgbClr val="F8B95D">
                    <a:lumMod val="76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endCxn id="18" idx="4"/>
            </p:cNvCxnSpPr>
            <p:nvPr/>
          </p:nvCxnSpPr>
          <p:spPr>
            <a:xfrm flipV="1">
              <a:off x="4801970" y="2886806"/>
              <a:ext cx="248137" cy="539377"/>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rot="1336369">
              <a:off x="4701980" y="1553712"/>
              <a:ext cx="1221740" cy="1384935"/>
            </a:xfrm>
            <a:prstGeom prst="ellipse">
              <a:avLst/>
            </a:prstGeom>
            <a:gradFill flip="none" rotWithShape="1">
              <a:gsLst>
                <a:gs pos="0">
                  <a:srgbClr val="F8B95D">
                    <a:lumMod val="72000"/>
                    <a:lumOff val="28000"/>
                  </a:srgbClr>
                </a:gs>
                <a:gs pos="100000">
                  <a:srgbClr val="F8B95D">
                    <a:lumMod val="76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794" y="3308708"/>
            <a:ext cx="1945343" cy="1211854"/>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69" y="1012604"/>
            <a:ext cx="1881300" cy="4130895"/>
          </a:xfrm>
          <a:prstGeom prst="rect">
            <a:avLst/>
          </a:prstGeom>
        </p:spPr>
      </p:pic>
      <p:sp>
        <p:nvSpPr>
          <p:cNvPr id="6" name="矩形 5"/>
          <p:cNvSpPr/>
          <p:nvPr/>
        </p:nvSpPr>
        <p:spPr>
          <a:xfrm>
            <a:off x="3088087" y="1116834"/>
            <a:ext cx="1396704" cy="953135"/>
          </a:xfrm>
          <a:prstGeom prst="rect">
            <a:avLst/>
          </a:prstGeom>
        </p:spPr>
        <p:txBody>
          <a:bodyPr wrap="square">
            <a:spAutoFit/>
          </a:bodyPr>
          <a:lstStyle/>
          <a:p>
            <a:pPr algn="ctr"/>
            <a:r>
              <a:rPr lang="en-US" altLang="zh-CN" sz="2800" b="1">
                <a:solidFill>
                  <a:schemeClr val="tx1"/>
                </a:solidFill>
                <a:latin typeface="#9Slide03 BoosterNextFYBlack" panose="02000A03000000020004" charset="0"/>
                <a:cs typeface="#9Slide03 BoosterNextFYBlack" panose="02000A03000000020004" charset="0"/>
                <a:sym typeface="+mn-lt"/>
              </a:rPr>
              <a:t>Bài tập 3</a:t>
            </a:r>
            <a:endParaRPr lang="en-US" altLang="zh-CN" sz="2800" b="1" dirty="0">
              <a:solidFill>
                <a:schemeClr val="tx1"/>
              </a:solidFill>
              <a:latin typeface="#9Slide03 BoosterNextFYBlack" panose="02000A03000000020004" charset="0"/>
              <a:cs typeface="#9Slide03 BoosterNextFYBlack" panose="02000A03000000020004" charset="0"/>
              <a:sym typeface="+mn-lt"/>
            </a:endParaRPr>
          </a:p>
        </p:txBody>
      </p:sp>
      <p:sp>
        <p:nvSpPr>
          <p:cNvPr id="7" name="矩形 5">
            <a:hlinkClick r:id="rId5" action="ppaction://hlinkfile"/>
          </p:cNvPr>
          <p:cNvSpPr/>
          <p:nvPr/>
        </p:nvSpPr>
        <p:spPr>
          <a:xfrm>
            <a:off x="4619072" y="1762628"/>
            <a:ext cx="1396704" cy="1014730"/>
          </a:xfrm>
          <a:prstGeom prst="rect">
            <a:avLst/>
          </a:prstGeom>
        </p:spPr>
        <p:txBody>
          <a:bodyPr wrap="square">
            <a:spAutoFit/>
            <a:scene3d>
              <a:camera prst="orthographicFront"/>
              <a:lightRig rig="threePt" dir="t"/>
            </a:scene3d>
          </a:bodyPr>
          <a:lstStyle/>
          <a:p>
            <a:pPr algn="ctr"/>
            <a:r>
              <a:rPr lang="en-US" altLang="zh-CN" sz="2000" b="1">
                <a:solidFill>
                  <a:schemeClr val="tx1"/>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PHIẾU HỌC TẬP SỐ 3</a:t>
            </a:r>
            <a:endParaRPr lang="en-US" altLang="zh-CN" sz="2000" b="1" dirty="0">
              <a:solidFill>
                <a:schemeClr val="tx1"/>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hlinkClick r:id="rId3" action="ppaction://hlinkpres?slideindex=1&amp;slidetitle="/>
          </p:cNvPr>
          <p:cNvSpPr txBox="1"/>
          <p:nvPr/>
        </p:nvSpPr>
        <p:spPr>
          <a:xfrm>
            <a:off x="2286000" y="149860"/>
            <a:ext cx="4572000" cy="398780"/>
          </a:xfrm>
          <a:prstGeom prst="rect">
            <a:avLst/>
          </a:prstGeom>
          <a:noFill/>
        </p:spPr>
        <p:txBody>
          <a:bodyPr wrap="square" rtlCol="0" anchor="t">
            <a:spAutoFit/>
            <a:scene3d>
              <a:camera prst="orthographicFront"/>
              <a:lightRig rig="threePt" dir="t"/>
            </a:scene3d>
          </a:bodyPr>
          <a:lstStyle/>
          <a:p>
            <a:pPr indent="0" algn="ctr">
              <a:buNone/>
            </a:pP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PHIẾU</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HỌC</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TẬP</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SỐ</a:t>
            </a:r>
            <a:r>
              <a:rPr lang="en-US"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3</a:t>
            </a:r>
          </a:p>
        </p:txBody>
      </p:sp>
      <p:graphicFrame>
        <p:nvGraphicFramePr>
          <p:cNvPr id="8" name="Table 7"/>
          <p:cNvGraphicFramePr/>
          <p:nvPr>
            <p:extLst>
              <p:ext uri="{D42A27DB-BD31-4B8C-83A1-F6EECF244321}">
                <p14:modId xmlns:p14="http://schemas.microsoft.com/office/powerpoint/2010/main" val="2576300784"/>
              </p:ext>
            </p:extLst>
          </p:nvPr>
        </p:nvGraphicFramePr>
        <p:xfrm>
          <a:off x="499111" y="646368"/>
          <a:ext cx="8253730" cy="4126354"/>
        </p:xfrm>
        <a:graphic>
          <a:graphicData uri="http://schemas.openxmlformats.org/drawingml/2006/table">
            <a:tbl>
              <a:tblPr/>
              <a:tblGrid>
                <a:gridCol w="656590">
                  <a:extLst>
                    <a:ext uri="{9D8B030D-6E8A-4147-A177-3AD203B41FA5}">
                      <a16:colId xmlns:a16="http://schemas.microsoft.com/office/drawing/2014/main" val="20000"/>
                    </a:ext>
                  </a:extLst>
                </a:gridCol>
                <a:gridCol w="7597140">
                  <a:extLst>
                    <a:ext uri="{9D8B030D-6E8A-4147-A177-3AD203B41FA5}">
                      <a16:colId xmlns:a16="http://schemas.microsoft.com/office/drawing/2014/main" val="20001"/>
                    </a:ext>
                  </a:extLst>
                </a:gridCol>
              </a:tblGrid>
              <a:tr h="476188">
                <a:tc>
                  <a:txBody>
                    <a:bodyPr/>
                    <a:lstStyle/>
                    <a:p>
                      <a:pPr indent="0" algn="ctr">
                        <a:buNone/>
                      </a:pPr>
                      <a:r>
                        <a:rPr lang="en-US" sz="2000" b="1">
                          <a:solidFill>
                            <a:schemeClr val="tx1"/>
                          </a:solidFill>
                          <a:latin typeface="#9Slide03 Arima Madurai Bold" panose="00000800000000000000" charset="0"/>
                          <a:cs typeface="#9Slide03 Arima Madurai Bold" panose="00000800000000000000" charset="0"/>
                        </a:rPr>
                        <a:t>Câu</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lgn="ctr">
                        <a:buNone/>
                      </a:pPr>
                      <a:r>
                        <a:rPr lang="en-US" sz="2000" b="1">
                          <a:solidFill>
                            <a:schemeClr val="tx1"/>
                          </a:solidFill>
                          <a:latin typeface="#9Slide03 Arima Madurai Bold" panose="00000800000000000000" charset="0"/>
                          <a:cs typeface="#9Slide03 Arima Madurai Bold" panose="00000800000000000000" charset="0"/>
                        </a:rPr>
                        <a:t>Chuyển sang lời dẫn gián tiếp</a:t>
                      </a:r>
                      <a:endParaRPr lang="en-US" sz="2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1323975">
                <a:tc>
                  <a:txBody>
                    <a:bodyPr/>
                    <a:lstStyle/>
                    <a:p>
                      <a:pPr indent="0">
                        <a:buNone/>
                      </a:pPr>
                      <a:r>
                        <a:rPr lang="en-US" sz="2000" b="0">
                          <a:solidFill>
                            <a:schemeClr val="tx1"/>
                          </a:solidFill>
                          <a:latin typeface="#9Slide03 Arima Madurai Bold" panose="00000800000000000000" charset="0"/>
                          <a:cs typeface="#9Slide03 Arima Madurai Bold" panose="00000800000000000000" charset="0"/>
                        </a:rPr>
                        <a:t>a)</a:t>
                      </a:r>
                      <a:endParaRPr lang="en-US" sz="2000" b="0">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r>
                        <a:rPr lang="en-US" sz="2000" b="0">
                          <a:solidFill>
                            <a:srgbClr val="0070C0"/>
                          </a:solidFill>
                          <a:latin typeface="#9Slide03 Arima Madurai Bold" panose="00000800000000000000" charset="0"/>
                          <a:cs typeface="#9Slide03 Arima Madurai Bold" panose="00000800000000000000" charset="0"/>
                        </a:rPr>
                        <a:t> </a:t>
                      </a:r>
                    </a:p>
                    <a:p>
                      <a:pPr indent="0">
                        <a:buNone/>
                      </a:pPr>
                      <a:endParaRPr lang="en-US" sz="2000" b="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0">
                        <a:solidFill>
                          <a:srgbClr val="0070C0"/>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1106991">
                <a:tc>
                  <a:txBody>
                    <a:bodyPr/>
                    <a:lstStyle/>
                    <a:p>
                      <a:pPr indent="0">
                        <a:buNone/>
                      </a:pPr>
                      <a:r>
                        <a:rPr lang="en-US" sz="2000" b="0" dirty="0">
                          <a:solidFill>
                            <a:schemeClr val="tx1"/>
                          </a:solidFill>
                          <a:latin typeface="#9Slide03 Arima Madurai Bold" panose="00000800000000000000" charset="0"/>
                          <a:cs typeface="#9Slide03 Arima Madurai Bold" panose="00000800000000000000" charset="0"/>
                        </a:rPr>
                        <a:t>b)</a:t>
                      </a:r>
                    </a:p>
                    <a:p>
                      <a:pPr indent="0">
                        <a:buNone/>
                      </a:pPr>
                      <a:endParaRPr lang="en-US" sz="2000" b="0" dirty="0">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0" dirty="0">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r>
                        <a:rPr lang="en-US" sz="2000" b="0" dirty="0">
                          <a:solidFill>
                            <a:srgbClr val="0070C0"/>
                          </a:solidFill>
                          <a:latin typeface="#9Slide03 Arima Madurai Bold" panose="00000800000000000000" charset="0"/>
                          <a:cs typeface="#9Slide03 Arima Madurai Bold" panose="00000800000000000000"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541655">
                <a:tc>
                  <a:txBody>
                    <a:bodyPr/>
                    <a:lstStyle/>
                    <a:p>
                      <a:pPr indent="0">
                        <a:buNone/>
                      </a:pPr>
                      <a:r>
                        <a:rPr lang="en-US" sz="2000" b="0">
                          <a:solidFill>
                            <a:schemeClr val="tx1"/>
                          </a:solidFill>
                          <a:latin typeface="#9Slide03 Arima Madurai Bold" panose="00000800000000000000" charset="0"/>
                          <a:ea typeface="Times New Roman" panose="02020603050405020304" charset="0"/>
                          <a:cs typeface="#9Slide03 Arima Madurai Bold" panose="00000800000000000000" charset="0"/>
                        </a:rPr>
                        <a:t>c)</a:t>
                      </a:r>
                    </a:p>
                    <a:p>
                      <a:pPr indent="0">
                        <a:buNone/>
                      </a:pPr>
                      <a:endParaRPr lang="en-US" sz="2000" b="0">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0">
                        <a:solidFill>
                          <a:schemeClr val="tx1"/>
                        </a:solidFill>
                        <a:latin typeface="#9Slide03 Arima Madurai Bold" panose="00000800000000000000" charset="0"/>
                        <a:ea typeface="Times New Roman" panose="02020603050405020304" charset="0"/>
                        <a:cs typeface="#9Slide03 Arima Madurai Bold" panose="00000800000000000000" charset="0"/>
                      </a:endParaRPr>
                    </a:p>
                    <a:p>
                      <a:pPr indent="0">
                        <a:buNone/>
                      </a:pPr>
                      <a:endParaRPr lang="en-US" sz="2000" b="0">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lstStyle/>
                    <a:p>
                      <a:pPr indent="0">
                        <a:buNone/>
                      </a:pPr>
                      <a:endParaRPr lang="en-US" sz="20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9" name="Text Box 8"/>
          <p:cNvSpPr txBox="1"/>
          <p:nvPr/>
        </p:nvSpPr>
        <p:spPr>
          <a:xfrm>
            <a:off x="1140089" y="1160207"/>
            <a:ext cx="7612752" cy="1322070"/>
          </a:xfrm>
          <a:prstGeom prst="rect">
            <a:avLst/>
          </a:prstGeom>
          <a:noFill/>
          <a:ln w="9525">
            <a:noFill/>
          </a:ln>
        </p:spPr>
        <p:txBody>
          <a:bodyPr wrap="square">
            <a:spAutoFit/>
          </a:bodyPr>
          <a:lstStyle/>
          <a:p>
            <a:pPr indent="0" algn="just"/>
            <a:r>
              <a:rPr lang="en-US" sz="2000" b="0" dirty="0">
                <a:solidFill>
                  <a:schemeClr val="tx1"/>
                </a:solidFill>
                <a:latin typeface="#9Slide03 Arima Madurai Bold" panose="00000800000000000000" charset="0"/>
                <a:cs typeface="#9Slide03 Arima Madurai Bold" panose="00000800000000000000" charset="0"/>
              </a:rPr>
              <a:t>...Vũ </a:t>
            </a:r>
            <a:r>
              <a:rPr lang="en-US" sz="2000" b="0" dirty="0" err="1">
                <a:solidFill>
                  <a:schemeClr val="tx1"/>
                </a:solidFill>
                <a:latin typeface="#9Slide03 Arima Madurai Bold" panose="00000800000000000000" charset="0"/>
                <a:cs typeface="#9Slide03 Arima Madurai Bold" panose="00000800000000000000" charset="0"/>
              </a:rPr>
              <a:t>Nương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nhân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đó</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cũng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đưa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gửi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một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chiếc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hoa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vàng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mà</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dặn</a:t>
            </a:r>
            <a:r>
              <a:rPr lang="en-US" sz="2000" b="0" dirty="0">
                <a:solidFill>
                  <a:schemeClr val="tx1"/>
                </a:solidFill>
                <a:latin typeface="#9Slide03 Arima Madurai Bold" panose="00000800000000000000" charset="0"/>
                <a:cs typeface="#9Slide03 Arima Madurai Bold" panose="00000800000000000000" charset="0"/>
              </a:rPr>
              <a:t> Phan Lang</a:t>
            </a:r>
            <a:r>
              <a:rPr lang="en-US" sz="2000" b="0" dirty="0">
                <a:solidFill>
                  <a:srgbClr val="C00000"/>
                </a:solidFill>
                <a:latin typeface="#9Slide03 Arima Madurai Bold" panose="00000800000000000000" charset="0"/>
                <a:cs typeface="#9Slide03 Arima Madurai Bold" panose="00000800000000000000" charset="0"/>
              </a:rPr>
              <a:t> </a:t>
            </a:r>
            <a:r>
              <a:rPr lang="en-US" sz="2000" b="1" u="sng" dirty="0" err="1">
                <a:solidFill>
                  <a:srgbClr val="0070C0"/>
                </a:solidFill>
                <a:latin typeface="#9Slide03 Arima Madurai Bold" panose="00000800000000000000" charset="0"/>
                <a:cs typeface="#9Slide03 Arima Madurai Bold" panose="00000800000000000000" charset="0"/>
              </a:rPr>
              <a:t>rằng</a:t>
            </a:r>
            <a:r>
              <a:rPr lang="en-US" sz="2000" b="0" u="sng" dirty="0">
                <a:solidFill>
                  <a:srgbClr val="0070C0"/>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hãy</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nói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hộ</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với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chàng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Trương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nếu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còn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nhớ</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chút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tình</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xưa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nghĩa</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cũ</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xin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lập</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một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đàn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giải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oan</a:t>
            </a:r>
            <a:r>
              <a:rPr lang="en-US" sz="2000" b="0" dirty="0">
                <a:solidFill>
                  <a:schemeClr val="tx1"/>
                </a:solidFill>
                <a:latin typeface="#9Slide03 Arima Madurai Bold" panose="00000800000000000000" charset="0"/>
                <a:cs typeface="#9Slide03 Arima Madurai Bold" panose="00000800000000000000" charset="0"/>
              </a:rPr>
              <a:t> ở </a:t>
            </a:r>
            <a:r>
              <a:rPr lang="en-US" sz="2000" b="0" dirty="0" err="1">
                <a:solidFill>
                  <a:schemeClr val="tx1"/>
                </a:solidFill>
                <a:latin typeface="#9Slide03 Arima Madurai Bold" panose="00000800000000000000" charset="0"/>
                <a:cs typeface="#9Slide03 Arima Madurai Bold" panose="00000800000000000000" charset="0"/>
              </a:rPr>
              <a:t>bến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sông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đốt</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cây</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đèn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thần</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chiếu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xuống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nước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nàng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sẽ</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trở</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về</a:t>
            </a:r>
            <a:r>
              <a:rPr lang="en-US" sz="2000" b="0" dirty="0">
                <a:solidFill>
                  <a:schemeClr val="tx1"/>
                </a:solidFill>
                <a:latin typeface="#9Slide03 Arima Madurai Bold" panose="00000800000000000000" charset="0"/>
                <a:cs typeface="#9Slide03 Arima Madurai Bold" panose="00000800000000000000" charset="0"/>
              </a:rPr>
              <a:t>.</a:t>
            </a:r>
          </a:p>
        </p:txBody>
      </p:sp>
      <p:sp>
        <p:nvSpPr>
          <p:cNvPr id="10" name="Text Box 9"/>
          <p:cNvSpPr txBox="1"/>
          <p:nvPr/>
        </p:nvSpPr>
        <p:spPr>
          <a:xfrm>
            <a:off x="1140089" y="2508808"/>
            <a:ext cx="7612752" cy="1014730"/>
          </a:xfrm>
          <a:prstGeom prst="rect">
            <a:avLst/>
          </a:prstGeom>
          <a:noFill/>
          <a:ln w="9525">
            <a:noFill/>
          </a:ln>
        </p:spPr>
        <p:txBody>
          <a:bodyPr wrap="square">
            <a:spAutoFit/>
          </a:bodyPr>
          <a:lstStyle/>
          <a:p>
            <a:pPr indent="0" algn="just"/>
            <a:r>
              <a:rPr lang="en-US" sz="2000" dirty="0">
                <a:solidFill>
                  <a:schemeClr val="tx1"/>
                </a:solidFill>
                <a:latin typeface="#9Slide03 Arima Madurai Bold" panose="00000800000000000000" charset="0"/>
                <a:cs typeface="#9Slide03 Arima Madurai Bold" panose="00000800000000000000" charset="0"/>
              </a:rPr>
              <a:t>Sau </a:t>
            </a:r>
            <a:r>
              <a:rPr lang="en-US" sz="2000" dirty="0" err="1">
                <a:solidFill>
                  <a:schemeClr val="tx1"/>
                </a:solidFill>
                <a:latin typeface="#9Slide03 Arima Madurai Bold" panose="00000800000000000000" charset="0"/>
                <a:cs typeface="#9Slide03 Arima Madurai Bold" panose="00000800000000000000" charset="0"/>
              </a:rPr>
              <a:t>khi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thằng</a:t>
            </a:r>
            <a:r>
              <a:rPr lang="en-US" sz="2000" dirty="0">
                <a:solidFill>
                  <a:schemeClr val="tx1"/>
                </a:solidFill>
                <a:latin typeface="#9Slide03 Arima Madurai Bold" panose="00000800000000000000" charset="0"/>
                <a:cs typeface="#9Slide03 Arima Madurai Bold" panose="00000800000000000000" charset="0"/>
              </a:rPr>
              <a:t> con </a:t>
            </a:r>
            <a:r>
              <a:rPr lang="en-US" sz="2000" dirty="0" err="1">
                <a:solidFill>
                  <a:schemeClr val="tx1"/>
                </a:solidFill>
                <a:latin typeface="#9Slide03 Arima Madurai Bold" panose="00000800000000000000" charset="0"/>
                <a:cs typeface="#9Slide03 Arima Madurai Bold" panose="00000800000000000000" charset="0"/>
              </a:rPr>
              <a:t>đi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lão</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tự</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bảo</a:t>
            </a:r>
            <a:r>
              <a:rPr lang="en-US" sz="2000" dirty="0">
                <a:solidFill>
                  <a:schemeClr val="tx1"/>
                </a:solidFill>
                <a:latin typeface="#9Slide03 Arima Madurai Bold" panose="00000800000000000000" charset="0"/>
                <a:cs typeface="#9Slide03 Arima Madurai Bold" panose="00000800000000000000" charset="0"/>
              </a:rPr>
              <a:t> </a:t>
            </a:r>
            <a:r>
              <a:rPr lang="en-US" sz="2000" u="sng" dirty="0" err="1">
                <a:solidFill>
                  <a:srgbClr val="0070C0"/>
                </a:solidFill>
                <a:latin typeface="#9Slide03 Arima Madurai Bold" panose="00000800000000000000" charset="0"/>
                <a:cs typeface="#9Slide03 Arima Madurai Bold" panose="00000800000000000000" charset="0"/>
              </a:rPr>
              <a:t>là</a:t>
            </a:r>
            <a:r>
              <a:rPr lang="en-US" sz="2000" dirty="0">
                <a:solidFill>
                  <a:srgbClr val="0070C0"/>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cái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vườn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là</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của</a:t>
            </a:r>
            <a:r>
              <a:rPr lang="en-US" sz="2000" dirty="0">
                <a:solidFill>
                  <a:schemeClr val="tx1"/>
                </a:solidFill>
                <a:latin typeface="#9Slide03 Arima Madurai Bold" panose="00000800000000000000" charset="0"/>
                <a:cs typeface="#9Slide03 Arima Madurai Bold" panose="00000800000000000000" charset="0"/>
              </a:rPr>
              <a:t> con </a:t>
            </a:r>
            <a:r>
              <a:rPr lang="en-US" sz="2000" dirty="0" err="1">
                <a:solidFill>
                  <a:schemeClr val="tx1"/>
                </a:solidFill>
                <a:latin typeface="#9Slide03 Arima Madurai Bold" panose="00000800000000000000" charset="0"/>
                <a:cs typeface="#9Slide03 Arima Madurai Bold" panose="00000800000000000000" charset="0"/>
              </a:rPr>
              <a:t>lão</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Hồi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còn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mồ</a:t>
            </a:r>
            <a:r>
              <a:rPr lang="en-US" sz="2000" dirty="0">
                <a:solidFill>
                  <a:schemeClr val="tx1"/>
                </a:solidFill>
                <a:latin typeface="#9Slide03 Arima Madurai Bold" panose="00000800000000000000" charset="0"/>
                <a:cs typeface="#9Slide03 Arima Madurai Bold" panose="00000800000000000000" charset="0"/>
              </a:rPr>
              <a:t> ma </a:t>
            </a:r>
            <a:r>
              <a:rPr lang="en-US" sz="2000" dirty="0" err="1">
                <a:solidFill>
                  <a:schemeClr val="tx1"/>
                </a:solidFill>
                <a:latin typeface="#9Slide03 Arima Madurai Bold" panose="00000800000000000000" charset="0"/>
                <a:cs typeface="#9Slide03 Arima Madurai Bold" panose="00000800000000000000" charset="0"/>
              </a:rPr>
              <a:t>mẹ</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hắn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mẹ</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hắn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cổ</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thắt</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lưng</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buộc</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bụng</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dè</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sẻn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mãi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mới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để</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ra</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được</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năm</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mươi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đồng</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bạc</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tậu</a:t>
            </a:r>
            <a:r>
              <a:rPr lang="en-US" sz="2000" dirty="0">
                <a:solidFill>
                  <a:schemeClr val="tx1"/>
                </a:solidFill>
                <a:latin typeface="#9Slide03 Arima Madurai Bold" panose="00000800000000000000" charset="0"/>
                <a:cs typeface="#9Slide03 Arima Madurai Bold" panose="00000800000000000000" charset="0"/>
              </a:rPr>
              <a:t>		</a:t>
            </a:r>
          </a:p>
        </p:txBody>
      </p:sp>
      <p:sp>
        <p:nvSpPr>
          <p:cNvPr id="11" name="Text Box 10"/>
          <p:cNvSpPr txBox="1"/>
          <p:nvPr/>
        </p:nvSpPr>
        <p:spPr>
          <a:xfrm>
            <a:off x="1125221" y="3658436"/>
            <a:ext cx="7612752" cy="913130"/>
          </a:xfrm>
          <a:prstGeom prst="rect">
            <a:avLst/>
          </a:prstGeom>
          <a:noFill/>
          <a:ln w="9525">
            <a:noFill/>
          </a:ln>
        </p:spPr>
        <p:txBody>
          <a:bodyPr wrap="square">
            <a:noAutofit/>
          </a:bodyPr>
          <a:lstStyle/>
          <a:p>
            <a:pPr indent="0" algn="just"/>
            <a:r>
              <a:rPr lang="en-US" sz="2000" dirty="0" err="1">
                <a:solidFill>
                  <a:schemeClr val="tx1"/>
                </a:solidFill>
                <a:latin typeface="#9Slide03 Arima Madurai Bold" panose="00000800000000000000" charset="0"/>
                <a:cs typeface="#9Slide03 Arima Madurai Bold" panose="00000800000000000000" charset="0"/>
              </a:rPr>
              <a:t>Nhà</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văn</a:t>
            </a:r>
            <a:r>
              <a:rPr lang="en-US" sz="2000" dirty="0">
                <a:solidFill>
                  <a:schemeClr val="tx1"/>
                </a:solidFill>
                <a:latin typeface="#9Slide03 Arima Madurai Bold" panose="00000800000000000000" charset="0"/>
                <a:cs typeface="#9Slide03 Arima Madurai Bold" panose="00000800000000000000" charset="0"/>
              </a:rPr>
              <a:t> Xu-</a:t>
            </a:r>
            <a:r>
              <a:rPr lang="en-US" sz="2000" dirty="0" err="1">
                <a:solidFill>
                  <a:schemeClr val="tx1"/>
                </a:solidFill>
                <a:latin typeface="#9Slide03 Arima Madurai Bold" panose="00000800000000000000" charset="0"/>
                <a:cs typeface="#9Slide03 Arima Madurai Bold" panose="00000800000000000000" charset="0"/>
              </a:rPr>
              <a:t>khôm</a:t>
            </a:r>
            <a:r>
              <a:rPr lang="en-US" sz="2000" dirty="0">
                <a:solidFill>
                  <a:schemeClr val="tx1"/>
                </a:solidFill>
                <a:latin typeface="#9Slide03 Arima Madurai Bold" panose="00000800000000000000" charset="0"/>
                <a:cs typeface="#9Slide03 Arima Madurai Bold" panose="00000800000000000000" charset="0"/>
              </a:rPr>
              <a:t>-</a:t>
            </a:r>
            <a:r>
              <a:rPr lang="en-US" sz="2000" dirty="0" err="1">
                <a:solidFill>
                  <a:schemeClr val="tx1"/>
                </a:solidFill>
                <a:latin typeface="#9Slide03 Arima Madurai Bold" panose="00000800000000000000" charset="0"/>
                <a:cs typeface="#9Slide03 Arima Madurai Bold" panose="00000800000000000000" charset="0"/>
              </a:rPr>
              <a:t>lin-xki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Sukhomlynsky</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đã</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nói</a:t>
            </a:r>
            <a:r>
              <a:rPr lang="en-US" sz="2000" dirty="0">
                <a:solidFill>
                  <a:srgbClr val="0070C0"/>
                </a:solidFill>
                <a:latin typeface="#9Slide03 Arima Madurai Bold" panose="00000800000000000000" charset="0"/>
                <a:cs typeface="#9Slide03 Arima Madurai Bold" panose="00000800000000000000" charset="0"/>
              </a:rPr>
              <a:t> </a:t>
            </a:r>
            <a:r>
              <a:rPr lang="en-US" sz="2000" u="sng" dirty="0" err="1">
                <a:solidFill>
                  <a:srgbClr val="0070C0"/>
                </a:solidFill>
                <a:latin typeface="#9Slide03 Arima Madurai Bold" panose="00000800000000000000" charset="0"/>
                <a:cs typeface="#9Slide03 Arima Madurai Bold" panose="00000800000000000000" charset="0"/>
              </a:rPr>
              <a:t>rằng</a:t>
            </a:r>
            <a:r>
              <a:rPr lang="en-US" sz="2000" dirty="0">
                <a:solidFill>
                  <a:schemeClr val="tx1"/>
                </a:solidFill>
                <a:latin typeface="#9Slide03 Arima Madurai Bold" panose="00000800000000000000" charset="0"/>
                <a:cs typeface="#9Slide03 Arima Madurai Bold" panose="00000800000000000000" charset="0"/>
              </a:rPr>
              <a:t> con </a:t>
            </a:r>
            <a:r>
              <a:rPr lang="en-US" sz="2000" dirty="0" err="1">
                <a:solidFill>
                  <a:schemeClr val="tx1"/>
                </a:solidFill>
                <a:latin typeface="#9Slide03 Arima Madurai Bold" panose="00000800000000000000" charset="0"/>
                <a:cs typeface="#9Slide03 Arima Madurai Bold" panose="00000800000000000000" charset="0"/>
              </a:rPr>
              <a:t>người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sinh</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ra</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không</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phải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để</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tiêu</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biến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như</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một</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hạt</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cát</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vô</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danh</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Họ</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sinh</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ra</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để</a:t>
            </a:r>
            <a:r>
              <a:rPr lang="en-US" sz="2000" dirty="0">
                <a:solidFill>
                  <a:schemeClr val="tx1"/>
                </a:solidFill>
                <a:latin typeface="#9Slide03 Arima Madurai Bold" panose="00000800000000000000" charset="0"/>
                <a:cs typeface="#9Slide03 Arima Madurai Bold" panose="00000800000000000000" charset="0"/>
              </a:rPr>
              <a:t> in </a:t>
            </a:r>
            <a:r>
              <a:rPr lang="en-US" sz="2000" dirty="0" err="1">
                <a:solidFill>
                  <a:schemeClr val="tx1"/>
                </a:solidFill>
                <a:latin typeface="#9Slide03 Arima Madurai Bold" panose="00000800000000000000" charset="0"/>
                <a:cs typeface="#9Slide03 Arima Madurai Bold" panose="00000800000000000000" charset="0"/>
              </a:rPr>
              <a:t>dấu</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lại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trên</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mặt</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đất</a:t>
            </a:r>
            <a:r>
              <a:rPr lang="en-US" sz="2000" dirty="0">
                <a:solidFill>
                  <a:schemeClr val="tx1"/>
                </a:solidFill>
                <a:latin typeface="#9Slide03 Arima Madurai Bold" panose="00000800000000000000" charset="0"/>
                <a:cs typeface="#9Slide03 Arima Madurai Bold" panose="00000800000000000000" charset="0"/>
              </a:rPr>
              <a:t>, in </a:t>
            </a:r>
            <a:r>
              <a:rPr lang="en-US" sz="2000" dirty="0" err="1">
                <a:solidFill>
                  <a:schemeClr val="tx1"/>
                </a:solidFill>
                <a:latin typeface="#9Slide03 Arima Madurai Bold" panose="00000800000000000000" charset="0"/>
                <a:cs typeface="#9Slide03 Arima Madurai Bold" panose="00000800000000000000" charset="0"/>
              </a:rPr>
              <a:t>dấu</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lại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trong</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trái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tim</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người</a:t>
            </a:r>
            <a:r>
              <a:rPr lang="en-US" sz="2000" dirty="0">
                <a:solidFill>
                  <a:schemeClr val="tx1"/>
                </a:solidFill>
                <a:latin typeface="#9Slide03 Arima Madurai Bold" panose="00000800000000000000" charset="0"/>
                <a:cs typeface="#9Slide03 Arima Madurai Bold" panose="00000800000000000000" charset="0"/>
              </a:rPr>
              <a:t> </a:t>
            </a:r>
            <a:r>
              <a:rPr lang="en-US" sz="2000" dirty="0" err="1">
                <a:solidFill>
                  <a:schemeClr val="tx1"/>
                </a:solidFill>
                <a:latin typeface="#9Slide03 Arima Madurai Bold" panose="00000800000000000000" charset="0"/>
                <a:cs typeface="#9Slide03 Arima Madurai Bold" panose="00000800000000000000" charset="0"/>
              </a:rPr>
              <a:t>khác</a:t>
            </a:r>
            <a:r>
              <a:rPr lang="en-US" sz="2000" dirty="0">
                <a:solidFill>
                  <a:schemeClr val="tx1"/>
                </a:solidFill>
                <a:latin typeface="#9Slide03 Arima Madurai Bold" panose="00000800000000000000" charset="0"/>
                <a:cs typeface="#9Slide03 Arima Madurai Bold" panose="00000800000000000000"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184" y="-217170"/>
            <a:ext cx="1840230" cy="1840230"/>
          </a:xfrm>
          <a:prstGeom prst="rect">
            <a:avLst/>
          </a:prstGeom>
        </p:spPr>
      </p:pic>
      <p:grpSp>
        <p:nvGrpSpPr>
          <p:cNvPr id="5" name="Group 4"/>
          <p:cNvGrpSpPr/>
          <p:nvPr/>
        </p:nvGrpSpPr>
        <p:grpSpPr>
          <a:xfrm>
            <a:off x="381635" y="1515110"/>
            <a:ext cx="2724785" cy="3141980"/>
            <a:chOff x="601" y="2386"/>
            <a:chExt cx="4291" cy="4948"/>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 y="2386"/>
              <a:ext cx="4291" cy="4948"/>
            </a:xfrm>
            <a:prstGeom prst="rect">
              <a:avLst/>
            </a:prstGeom>
          </p:spPr>
        </p:pic>
        <p:sp>
          <p:nvSpPr>
            <p:cNvPr id="12" name="Text Box 11"/>
            <p:cNvSpPr txBox="1"/>
            <p:nvPr/>
          </p:nvSpPr>
          <p:spPr>
            <a:xfrm>
              <a:off x="1493" y="3305"/>
              <a:ext cx="2752" cy="3052"/>
            </a:xfrm>
            <a:prstGeom prst="rect">
              <a:avLst/>
            </a:prstGeom>
            <a:noFill/>
            <a:ln w="9525">
              <a:noFill/>
            </a:ln>
          </p:spPr>
          <p:txBody>
            <a:bodyPr wrap="square">
              <a:spAutoFit/>
            </a:bodyPr>
            <a:lstStyle/>
            <a:p>
              <a:pPr indent="0" algn="ctr"/>
              <a:r>
                <a:rPr lang="en-US" sz="2000" b="0" dirty="0" err="1">
                  <a:solidFill>
                    <a:schemeClr val="tx1"/>
                  </a:solidFill>
                  <a:latin typeface="#9Slide03 Arima Madurai Bold" panose="00000800000000000000" charset="0"/>
                  <a:cs typeface="#9Slide03 Arima Madurai Bold" panose="00000800000000000000" charset="0"/>
                </a:rPr>
                <a:t>Bỏ</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hai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chấm</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ngoặc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kép</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dấu</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gạch</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ngang</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trước</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lời</a:t>
              </a:r>
              <a:r>
                <a:rPr lang="en-US" sz="2000" b="0" dirty="0">
                  <a:solidFill>
                    <a:schemeClr val="tx1"/>
                  </a:solidFill>
                  <a:latin typeface="#9Slide03 Arima Madurai Bold" panose="00000800000000000000" charset="0"/>
                  <a:cs typeface="#9Slide03 Arima Madurai Bold" panose="00000800000000000000" charset="0"/>
                </a:rPr>
                <a:t> </a:t>
              </a:r>
              <a:r>
                <a:rPr lang="en-US" sz="2000" b="0" dirty="0" err="1">
                  <a:solidFill>
                    <a:schemeClr val="tx1"/>
                  </a:solidFill>
                  <a:latin typeface="#9Slide03 Arima Madurai Bold" panose="00000800000000000000" charset="0"/>
                  <a:cs typeface="#9Slide03 Arima Madurai Bold" panose="00000800000000000000" charset="0"/>
                </a:rPr>
                <a:t>thoại</a:t>
              </a:r>
              <a:r>
                <a:rPr lang="en-US" sz="2000" b="0" dirty="0">
                  <a:solidFill>
                    <a:schemeClr val="tx1"/>
                  </a:solidFill>
                  <a:latin typeface="#9Slide03 Arima Madurai Bold" panose="00000800000000000000" charset="0"/>
                  <a:cs typeface="#9Slide03 Arima Madurai Bold" panose="00000800000000000000" charset="0"/>
                </a:rPr>
                <a:t>.</a:t>
              </a:r>
            </a:p>
          </p:txBody>
        </p:sp>
      </p:grpSp>
      <p:grpSp>
        <p:nvGrpSpPr>
          <p:cNvPr id="6" name="Group 5"/>
          <p:cNvGrpSpPr/>
          <p:nvPr/>
        </p:nvGrpSpPr>
        <p:grpSpPr>
          <a:xfrm>
            <a:off x="3151505" y="1515110"/>
            <a:ext cx="2759075" cy="3141980"/>
            <a:chOff x="4963" y="2386"/>
            <a:chExt cx="4345" cy="4948"/>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3" y="2386"/>
              <a:ext cx="4345" cy="4948"/>
            </a:xfrm>
            <a:prstGeom prst="rect">
              <a:avLst/>
            </a:prstGeom>
          </p:spPr>
        </p:pic>
        <p:sp>
          <p:nvSpPr>
            <p:cNvPr id="13" name="Text Box 12"/>
            <p:cNvSpPr txBox="1"/>
            <p:nvPr/>
          </p:nvSpPr>
          <p:spPr>
            <a:xfrm>
              <a:off x="5824" y="3305"/>
              <a:ext cx="2752" cy="3052"/>
            </a:xfrm>
            <a:prstGeom prst="rect">
              <a:avLst/>
            </a:prstGeom>
            <a:noFill/>
            <a:ln w="9525">
              <a:noFill/>
            </a:ln>
          </p:spPr>
          <p:txBody>
            <a:bodyPr wrap="square">
              <a:spAutoFit/>
            </a:bodyPr>
            <a:lstStyle/>
            <a:p>
              <a:pPr indent="0" algn="ctr"/>
              <a:r>
                <a:rPr lang="en-US" sz="2000" b="0">
                  <a:solidFill>
                    <a:schemeClr val="tx1"/>
                  </a:solidFill>
                  <a:latin typeface="#9Slide03 Arima Madurai Bold" panose="00000800000000000000" charset="0"/>
                  <a:cs typeface="#9Slide03 Arima Madurai Bold" panose="00000800000000000000" charset="0"/>
                </a:rPr>
                <a:t>Không: viết hoa từ ngữ sau lời dẫn, lược bỏ các từ không phù hợp.</a:t>
              </a:r>
            </a:p>
          </p:txBody>
        </p:sp>
      </p:grpSp>
      <p:grpSp>
        <p:nvGrpSpPr>
          <p:cNvPr id="19" name="Group 18"/>
          <p:cNvGrpSpPr/>
          <p:nvPr/>
        </p:nvGrpSpPr>
        <p:grpSpPr>
          <a:xfrm>
            <a:off x="3151505" y="0"/>
            <a:ext cx="2630805" cy="1623060"/>
            <a:chOff x="3362" y="0"/>
            <a:chExt cx="4143" cy="2556"/>
          </a:xfrm>
        </p:grpSpPr>
        <p:sp>
          <p:nvSpPr>
            <p:cNvPr id="17" name="十字星 6"/>
            <p:cNvSpPr/>
            <p:nvPr/>
          </p:nvSpPr>
          <p:spPr>
            <a:xfrm>
              <a:off x="3662" y="0"/>
              <a:ext cx="3543" cy="2556"/>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 Box 9"/>
            <p:cNvSpPr txBox="1"/>
            <p:nvPr/>
          </p:nvSpPr>
          <p:spPr>
            <a:xfrm>
              <a:off x="3362" y="1009"/>
              <a:ext cx="4143" cy="677"/>
            </a:xfrm>
            <a:prstGeom prst="rect">
              <a:avLst/>
            </a:prstGeom>
            <a:noFill/>
          </p:spPr>
          <p:txBody>
            <a:bodyPr wrap="square" rtlCol="0" anchor="t">
              <a:spAutoFit/>
              <a:scene3d>
                <a:camera prst="orthographicFront"/>
                <a:lightRig rig="threePt" dir="t"/>
              </a:scene3d>
            </a:bodyPr>
            <a:lstStyle/>
            <a:p>
              <a:pPr indent="0" algn="ctr">
                <a:buNone/>
              </a:pPr>
              <a:r>
                <a:rPr lang="en-US" sz="2200" b="1" dirty="0" err="1">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CÁCH</a:t>
              </a:r>
              <a:r>
                <a:rPr lang="en-US" sz="2200" b="1" dirty="0">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 </a:t>
              </a:r>
              <a:r>
                <a:rPr lang="en-US" sz="2200" b="1" dirty="0" err="1">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rPr>
                <a:t>THỨC</a:t>
              </a:r>
              <a:endParaRPr lang="en-US" sz="2200" b="1" dirty="0">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ea"/>
              </a:endParaRPr>
            </a:p>
          </p:txBody>
        </p:sp>
      </p:grpSp>
      <p:grpSp>
        <p:nvGrpSpPr>
          <p:cNvPr id="15" name="Group 14"/>
          <p:cNvGrpSpPr/>
          <p:nvPr/>
        </p:nvGrpSpPr>
        <p:grpSpPr>
          <a:xfrm>
            <a:off x="5920105" y="1515110"/>
            <a:ext cx="2770505" cy="3141980"/>
            <a:chOff x="9323" y="2386"/>
            <a:chExt cx="4363" cy="4948"/>
          </a:xfrm>
        </p:grpSpPr>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 y="2386"/>
              <a:ext cx="4308" cy="4948"/>
            </a:xfrm>
            <a:prstGeom prst="rect">
              <a:avLst/>
            </a:prstGeom>
          </p:spPr>
        </p:pic>
        <p:sp>
          <p:nvSpPr>
            <p:cNvPr id="14" name="Text Box 13"/>
            <p:cNvSpPr txBox="1"/>
            <p:nvPr/>
          </p:nvSpPr>
          <p:spPr>
            <a:xfrm>
              <a:off x="10345" y="3594"/>
              <a:ext cx="2752" cy="1452"/>
            </a:xfrm>
            <a:prstGeom prst="rect">
              <a:avLst/>
            </a:prstGeom>
            <a:noFill/>
            <a:ln w="9525">
              <a:noFill/>
            </a:ln>
          </p:spPr>
          <p:txBody>
            <a:bodyPr wrap="square">
              <a:spAutoFit/>
            </a:bodyPr>
            <a:lstStyle/>
            <a:p>
              <a:pPr indent="0" algn="ctr"/>
              <a:r>
                <a:rPr lang="en-US" sz="1800" b="0">
                  <a:solidFill>
                    <a:schemeClr val="tx1"/>
                  </a:solidFill>
                  <a:latin typeface="#9Slide03 Arima Madurai Bold" panose="00000800000000000000" charset="0"/>
                  <a:cs typeface="#9Slide03 Arima Madurai Bold" panose="00000800000000000000" charset="0"/>
                </a:rPr>
                <a:t>Thêm: từ “rằng” hoặc ‘là” đặt trước lời dẫn.</a:t>
              </a:r>
            </a:p>
          </p:txBody>
        </p:sp>
        <p:pic>
          <p:nvPicPr>
            <p:cNvPr id="7"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3" y="2386"/>
              <a:ext cx="4308" cy="4948"/>
            </a:xfrm>
            <a:prstGeom prst="rect">
              <a:avLst/>
            </a:prstGeom>
          </p:spPr>
        </p:pic>
        <p:sp>
          <p:nvSpPr>
            <p:cNvPr id="8" name="Text Box 7"/>
            <p:cNvSpPr txBox="1"/>
            <p:nvPr/>
          </p:nvSpPr>
          <p:spPr>
            <a:xfrm>
              <a:off x="10290" y="3594"/>
              <a:ext cx="2752" cy="2082"/>
            </a:xfrm>
            <a:prstGeom prst="rect">
              <a:avLst/>
            </a:prstGeom>
            <a:noFill/>
            <a:ln w="9525">
              <a:noFill/>
            </a:ln>
          </p:spPr>
          <p:txBody>
            <a:bodyPr wrap="square">
              <a:spAutoFit/>
            </a:bodyPr>
            <a:lstStyle/>
            <a:p>
              <a:pPr indent="0" algn="ctr"/>
              <a:r>
                <a:rPr lang="en-US" sz="2000" b="0">
                  <a:solidFill>
                    <a:schemeClr val="tx1"/>
                  </a:solidFill>
                  <a:latin typeface="#9Slide03 Arima Madurai Bold" panose="00000800000000000000" charset="0"/>
                  <a:cs typeface="#9Slide03 Arima Madurai Bold" panose="00000800000000000000" charset="0"/>
                </a:rPr>
                <a:t>Thêm: từ “rằng” hoặc ‘là” đặt trước lời dẫn.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794" y="3308708"/>
            <a:ext cx="1945343" cy="1211854"/>
          </a:xfrm>
          <a:prstGeom prst="rect">
            <a:avLst/>
          </a:prstGeom>
        </p:spPr>
      </p:pic>
      <p:grpSp>
        <p:nvGrpSpPr>
          <p:cNvPr id="16" name="组合 15"/>
          <p:cNvGrpSpPr/>
          <p:nvPr/>
        </p:nvGrpSpPr>
        <p:grpSpPr>
          <a:xfrm>
            <a:off x="2920805" y="796157"/>
            <a:ext cx="2941320" cy="2533506"/>
            <a:chOff x="2920805" y="796157"/>
            <a:chExt cx="2941320" cy="2533506"/>
          </a:xfrm>
        </p:grpSpPr>
        <p:cxnSp>
          <p:nvCxnSpPr>
            <p:cNvPr id="10" name="直接连接符 9"/>
            <p:cNvCxnSpPr>
              <a:endCxn id="11" idx="4"/>
            </p:cNvCxnSpPr>
            <p:nvPr/>
          </p:nvCxnSpPr>
          <p:spPr>
            <a:xfrm flipH="1" flipV="1">
              <a:off x="4097965" y="2505229"/>
              <a:ext cx="416985" cy="803479"/>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9984338">
              <a:off x="2920805" y="796157"/>
              <a:ext cx="1535978" cy="1807032"/>
            </a:xfrm>
            <a:prstGeom prst="ellipse">
              <a:avLst/>
            </a:prstGeom>
            <a:gradFill flip="none" rotWithShape="1">
              <a:gsLst>
                <a:gs pos="0">
                  <a:srgbClr val="DD6236">
                    <a:lumMod val="75000"/>
                    <a:lumOff val="25000"/>
                  </a:srgbClr>
                </a:gs>
                <a:gs pos="100000">
                  <a:srgbClr val="DD623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D6236"/>
                </a:solidFill>
              </a:endParaRPr>
            </a:p>
          </p:txBody>
        </p:sp>
        <p:cxnSp>
          <p:nvCxnSpPr>
            <p:cNvPr id="14" name="直接连接符 13"/>
            <p:cNvCxnSpPr>
              <a:endCxn id="15" idx="4"/>
            </p:cNvCxnSpPr>
            <p:nvPr/>
          </p:nvCxnSpPr>
          <p:spPr>
            <a:xfrm flipV="1">
              <a:off x="4490185" y="2880083"/>
              <a:ext cx="544195" cy="449580"/>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rot="1336369">
              <a:off x="4676580" y="1685157"/>
              <a:ext cx="1185545" cy="1241425"/>
            </a:xfrm>
            <a:prstGeom prst="ellipse">
              <a:avLst/>
            </a:prstGeom>
            <a:gradFill flip="none" rotWithShape="1">
              <a:gsLst>
                <a:gs pos="0">
                  <a:srgbClr val="DD6236">
                    <a:lumMod val="75000"/>
                    <a:lumOff val="25000"/>
                  </a:srgbClr>
                </a:gs>
                <a:gs pos="100000">
                  <a:srgbClr val="DD623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D6236"/>
                </a:solidFill>
              </a:endParaRP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69" y="1012604"/>
            <a:ext cx="1881300" cy="4130895"/>
          </a:xfrm>
          <a:prstGeom prst="rect">
            <a:avLst/>
          </a:prstGeom>
        </p:spPr>
      </p:pic>
      <p:sp>
        <p:nvSpPr>
          <p:cNvPr id="6" name="矩形 5"/>
          <p:cNvSpPr/>
          <p:nvPr/>
        </p:nvSpPr>
        <p:spPr>
          <a:xfrm>
            <a:off x="3225165" y="1172210"/>
            <a:ext cx="1260475" cy="865505"/>
          </a:xfrm>
          <a:prstGeom prst="rect">
            <a:avLst/>
          </a:prstGeom>
        </p:spPr>
        <p:txBody>
          <a:bodyPr wrap="square">
            <a:spAutoFit/>
          </a:bodyPr>
          <a:lstStyle/>
          <a:p>
            <a:pPr>
              <a:lnSpc>
                <a:spcPct val="90000"/>
              </a:lnSpc>
              <a:spcBef>
                <a:spcPts val="0"/>
              </a:spcBef>
              <a:spcAft>
                <a:spcPts val="0"/>
              </a:spcAft>
            </a:pPr>
            <a:r>
              <a:rPr lang="en-US" altLang="zh-CN" sz="2800" b="1" dirty="0">
                <a:solidFill>
                  <a:schemeClr val="tx1"/>
                </a:solidFill>
                <a:latin typeface="#9Slide03 BoosterNextFYBlack" panose="02000A03000000020004" charset="0"/>
                <a:cs typeface="#9Slide03 BoosterNextFYBlack" panose="02000A03000000020004" charset="0"/>
                <a:sym typeface="+mn-lt"/>
              </a:rPr>
              <a:t>Vận </a:t>
            </a:r>
          </a:p>
          <a:p>
            <a:pPr>
              <a:lnSpc>
                <a:spcPct val="90000"/>
              </a:lnSpc>
              <a:spcBef>
                <a:spcPts val="0"/>
              </a:spcBef>
              <a:spcAft>
                <a:spcPts val="0"/>
              </a:spcAft>
            </a:pPr>
            <a:r>
              <a:rPr lang="en-US" altLang="zh-CN" sz="2800" b="1" dirty="0">
                <a:solidFill>
                  <a:schemeClr val="tx1"/>
                </a:solidFill>
                <a:latin typeface="#9Slide03 BoosterNextFYBlack" panose="02000A03000000020004" charset="0"/>
                <a:cs typeface="#9Slide03 BoosterNextFYBlack" panose="02000A03000000020004" charset="0"/>
                <a:sym typeface="+mn-lt"/>
              </a:rPr>
              <a:t>dụng</a:t>
            </a:r>
          </a:p>
        </p:txBody>
      </p:sp>
      <p:sp>
        <p:nvSpPr>
          <p:cNvPr id="3" name="矩形 5"/>
          <p:cNvSpPr/>
          <p:nvPr/>
        </p:nvSpPr>
        <p:spPr>
          <a:xfrm>
            <a:off x="4838700" y="1735455"/>
            <a:ext cx="862965" cy="1252855"/>
          </a:xfrm>
          <a:prstGeom prst="rect">
            <a:avLst/>
          </a:prstGeom>
        </p:spPr>
        <p:txBody>
          <a:bodyPr wrap="square">
            <a:spAutoFit/>
          </a:bodyPr>
          <a:lstStyle/>
          <a:p>
            <a:pPr algn="ctr">
              <a:lnSpc>
                <a:spcPct val="90000"/>
              </a:lnSpc>
              <a:spcBef>
                <a:spcPts val="0"/>
              </a:spcBef>
              <a:spcAft>
                <a:spcPts val="0"/>
              </a:spcAft>
            </a:pPr>
            <a:r>
              <a:rPr lang="en-US" altLang="zh-CN" sz="2800" b="1">
                <a:solidFill>
                  <a:schemeClr val="tx1"/>
                </a:solidFill>
                <a:latin typeface="#9Slide03 BoosterNextFYBlack" panose="02000A03000000020004" charset="0"/>
                <a:cs typeface="#9Slide03 BoosterNextFYBlack" panose="02000A03000000020004" charset="0"/>
                <a:sym typeface="+mn-lt"/>
              </a:rPr>
              <a:t>Bài </a:t>
            </a:r>
          </a:p>
          <a:p>
            <a:pPr algn="ctr">
              <a:lnSpc>
                <a:spcPct val="90000"/>
              </a:lnSpc>
              <a:spcBef>
                <a:spcPts val="0"/>
              </a:spcBef>
              <a:spcAft>
                <a:spcPts val="0"/>
              </a:spcAft>
            </a:pPr>
            <a:r>
              <a:rPr lang="en-US" altLang="zh-CN" sz="2800" b="1">
                <a:solidFill>
                  <a:schemeClr val="tx1"/>
                </a:solidFill>
                <a:latin typeface="#9Slide03 BoosterNextFYBlack" panose="02000A03000000020004" charset="0"/>
                <a:cs typeface="#9Slide03 BoosterNextFYBlack" panose="02000A03000000020004" charset="0"/>
                <a:sym typeface="+mn-lt"/>
              </a:rPr>
              <a:t>tập 4</a:t>
            </a:r>
            <a:endParaRPr lang="en-US" altLang="zh-CN" sz="2800" b="1" dirty="0">
              <a:solidFill>
                <a:schemeClr val="tx1"/>
              </a:solidFill>
              <a:latin typeface="#9Slide03 BoosterNextFYBlack" panose="02000A03000000020004" charset="0"/>
              <a:cs typeface="#9Slide03 BoosterNextFYBlack" panose="02000A03000000020004"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a:hlinkClick r:id="rId3" action="ppaction://hlinkfile"/>
          </p:cNvPr>
          <p:cNvSpPr txBox="1"/>
          <p:nvPr/>
        </p:nvSpPr>
        <p:spPr>
          <a:xfrm>
            <a:off x="1566545" y="258445"/>
            <a:ext cx="7208520" cy="429895"/>
          </a:xfrm>
          <a:prstGeom prst="rect">
            <a:avLst/>
          </a:prstGeom>
          <a:noFill/>
          <a:ln w="9525">
            <a:noFill/>
          </a:ln>
        </p:spPr>
        <p:txBody>
          <a:bodyPr wrap="square">
            <a:spAutoFit/>
          </a:bodyPr>
          <a:lstStyle/>
          <a:p>
            <a:pPr indent="0"/>
            <a:r>
              <a:rPr lang="en-US" sz="2200">
                <a:latin typeface="#9Slide03 Maven Pro Black" panose="00000A00000000000000" charset="0"/>
                <a:cs typeface="#9Slide03 Maven Pro Black" panose="00000A00000000000000" charset="0"/>
              </a:rPr>
              <a:t>Xác định các yêu cầu bài tập 4 (Bảng kiểm)</a:t>
            </a:r>
          </a:p>
        </p:txBody>
      </p:sp>
      <p:sp>
        <p:nvSpPr>
          <p:cNvPr id="2" name="Text Box 1"/>
          <p:cNvSpPr txBox="1"/>
          <p:nvPr/>
        </p:nvSpPr>
        <p:spPr>
          <a:xfrm>
            <a:off x="210185" y="811530"/>
            <a:ext cx="8766810" cy="3888244"/>
          </a:xfrm>
          <a:prstGeom prst="rect">
            <a:avLst/>
          </a:prstGeom>
          <a:noFill/>
          <a:ln w="9525">
            <a:noFill/>
          </a:ln>
        </p:spPr>
        <p:txBody>
          <a:bodyPr wrap="square">
            <a:spAutoFit/>
          </a:bodyPr>
          <a:lstStyle/>
          <a:p>
            <a:pPr indent="0" algn="just">
              <a:spcAft>
                <a:spcPts val="800"/>
              </a:spcAft>
            </a:pP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Đảm</a:t>
            </a: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bảo</a:t>
            </a: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hình</a:t>
            </a: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thức</a:t>
            </a: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đoạn</a:t>
            </a: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văn</a:t>
            </a:r>
            <a:r>
              <a:rPr lang="en-US" sz="2000" dirty="0">
                <a:latin typeface="#9Slide03 Arima Madurai Bold" panose="00000800000000000000" charset="0"/>
                <a:cs typeface="#9Slide03 Arima Madurai Bold" panose="00000800000000000000" charset="0"/>
              </a:rPr>
              <a:t> (</a:t>
            </a:r>
            <a:r>
              <a:rPr lang="en-US" sz="2000" dirty="0" err="1">
                <a:latin typeface="#9Slide03 Arima Madurai Bold" panose="00000800000000000000" charset="0"/>
                <a:cs typeface="#9Slide03 Arima Madurai Bold" panose="00000800000000000000" charset="0"/>
              </a:rPr>
              <a:t>từ</a:t>
            </a:r>
            <a:r>
              <a:rPr lang="en-US" sz="2000" dirty="0">
                <a:latin typeface="#9Slide03 Arima Madurai Bold" panose="00000800000000000000" charset="0"/>
                <a:cs typeface="#9Slide03 Arima Madurai Bold" panose="00000800000000000000" charset="0"/>
              </a:rPr>
              <a:t> 8 </a:t>
            </a:r>
            <a:r>
              <a:rPr lang="en-US" sz="2000" dirty="0" err="1">
                <a:latin typeface="#9Slide03 Arima Madurai Bold" panose="00000800000000000000" charset="0"/>
                <a:cs typeface="#9Slide03 Arima Madurai Bold" panose="00000800000000000000" charset="0"/>
              </a:rPr>
              <a:t>đến</a:t>
            </a:r>
            <a:r>
              <a:rPr lang="en-US" sz="2000" dirty="0">
                <a:latin typeface="#9Slide03 Arima Madurai Bold" panose="00000800000000000000" charset="0"/>
                <a:cs typeface="#9Slide03 Arima Madurai Bold" panose="00000800000000000000" charset="0"/>
              </a:rPr>
              <a:t> 10 </a:t>
            </a:r>
            <a:r>
              <a:rPr lang="en-US" sz="2000" dirty="0" err="1">
                <a:latin typeface="#9Slide03 Arima Madurai Bold" panose="00000800000000000000" charset="0"/>
                <a:cs typeface="#9Slide03 Arima Madurai Bold" panose="00000800000000000000" charset="0"/>
              </a:rPr>
              <a:t>dòng</a:t>
            </a:r>
            <a:r>
              <a:rPr lang="en-US" sz="2000" dirty="0">
                <a:latin typeface="#9Slide03 Arima Madurai Bold" panose="00000800000000000000" charset="0"/>
                <a:cs typeface="#9Slide03 Arima Madurai Bold" panose="00000800000000000000" charset="0"/>
              </a:rPr>
              <a:t>)</a:t>
            </a:r>
          </a:p>
          <a:p>
            <a:pPr indent="0" algn="just">
              <a:spcAft>
                <a:spcPts val="800"/>
              </a:spcAft>
            </a:pP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Nội</a:t>
            </a:r>
            <a:r>
              <a:rPr lang="en-US" sz="2000" dirty="0">
                <a:latin typeface="#9Slide03 Arima Madurai Bold" panose="00000800000000000000" charset="0"/>
                <a:cs typeface="#9Slide03 Arima Madurai Bold" panose="00000800000000000000" charset="0"/>
                <a:sym typeface="+mn-ea"/>
              </a:rPr>
              <a:t> dung: </a:t>
            </a:r>
            <a:r>
              <a:rPr lang="en-US" sz="2000" dirty="0" err="1">
                <a:latin typeface="#9Slide03 Arima Madurai Bold" panose="00000800000000000000" charset="0"/>
                <a:cs typeface="#9Slide03 Arima Madurai Bold" panose="00000800000000000000" charset="0"/>
                <a:sym typeface="+mn-ea"/>
              </a:rPr>
              <a:t>viết</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về</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chủ</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đề</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tinh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thần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yêu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nước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của</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nhân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dân</a:t>
            </a:r>
            <a:r>
              <a:rPr lang="en-US" sz="2000" dirty="0">
                <a:latin typeface="#9Slide03 Arima Madurai Bold" panose="00000800000000000000" charset="0"/>
                <a:cs typeface="#9Slide03 Arima Madurai Bold" panose="00000800000000000000" charset="0"/>
                <a:sym typeface="+mn-ea"/>
              </a:rPr>
              <a:t> ta, </a:t>
            </a:r>
            <a:r>
              <a:rPr lang="en-US" sz="2000" dirty="0" err="1">
                <a:latin typeface="#9Slide03 Arima Madurai Bold" panose="00000800000000000000" charset="0"/>
                <a:cs typeface="#9Slide03 Arima Madurai Bold" panose="00000800000000000000" charset="0"/>
                <a:sym typeface="+mn-ea"/>
              </a:rPr>
              <a:t>trong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đó</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có</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dẫn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trực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tiếp</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một</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trong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các</a:t>
            </a:r>
            <a:r>
              <a:rPr lang="en-US" sz="2000" dirty="0">
                <a:latin typeface="#9Slide03 Arima Madurai Bold" panose="00000800000000000000" charset="0"/>
                <a:cs typeface="#9Slide03 Arima Madurai Bold" panose="00000800000000000000" charset="0"/>
                <a:sym typeface="+mn-ea"/>
              </a:rPr>
              <a:t> ý </a:t>
            </a:r>
            <a:r>
              <a:rPr lang="en-US" sz="2000" dirty="0" err="1">
                <a:latin typeface="#9Slide03 Arima Madurai Bold" panose="00000800000000000000" charset="0"/>
                <a:cs typeface="#9Slide03 Arima Madurai Bold" panose="00000800000000000000" charset="0"/>
                <a:sym typeface="+mn-ea"/>
              </a:rPr>
              <a:t>kiến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của</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Chủ</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tịch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Hồ</a:t>
            </a:r>
            <a:r>
              <a:rPr lang="en-US" sz="2000" dirty="0">
                <a:latin typeface="#9Slide03 Arima Madurai Bold" panose="00000800000000000000" charset="0"/>
                <a:cs typeface="#9Slide03 Arima Madurai Bold" panose="00000800000000000000" charset="0"/>
                <a:sym typeface="+mn-ea"/>
              </a:rPr>
              <a:t> Chí Minh </a:t>
            </a:r>
            <a:r>
              <a:rPr lang="en-US" sz="2000" dirty="0" err="1">
                <a:latin typeface="#9Slide03 Arima Madurai Bold" panose="00000800000000000000" charset="0"/>
                <a:cs typeface="#9Slide03 Arima Madurai Bold" panose="00000800000000000000" charset="0"/>
                <a:sym typeface="+mn-ea"/>
              </a:rPr>
              <a:t>trong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SGK</a:t>
            </a:r>
            <a:r>
              <a:rPr lang="en-US" sz="2000" dirty="0">
                <a:latin typeface="#9Slide03 Arima Madurai Bold" panose="00000800000000000000" charset="0"/>
                <a:cs typeface="#9Slide03 Arima Madurai Bold" panose="00000800000000000000" charset="0"/>
                <a:sym typeface="+mn-ea"/>
              </a:rPr>
              <a:t>/93:</a:t>
            </a:r>
          </a:p>
          <a:p>
            <a:pPr indent="0" algn="just">
              <a:spcAft>
                <a:spcPts val="800"/>
              </a:spcAft>
            </a:pPr>
            <a:r>
              <a:rPr lang="en-US" sz="2000" dirty="0">
                <a:latin typeface="#9Slide03 Arima Madurai Bold" panose="00000800000000000000" charset="0"/>
                <a:cs typeface="#9Slide03 Arima Madurai Bold" panose="00000800000000000000" charset="0"/>
                <a:sym typeface="+mn-ea"/>
              </a:rPr>
              <a:t>a) </a:t>
            </a:r>
            <a:r>
              <a:rPr lang="en-US" sz="2000" dirty="0" err="1">
                <a:latin typeface="#9Slide03 Arima Madurai Bold" panose="00000800000000000000" charset="0"/>
                <a:cs typeface="#9Slide03 Arima Madurai Bold" panose="00000800000000000000" charset="0"/>
                <a:sym typeface="+mn-ea"/>
              </a:rPr>
              <a:t>Dân</a:t>
            </a:r>
            <a:r>
              <a:rPr lang="en-US" sz="2000" dirty="0">
                <a:latin typeface="#9Slide03 Arima Madurai Bold" panose="00000800000000000000" charset="0"/>
                <a:cs typeface="#9Slide03 Arima Madurai Bold" panose="00000800000000000000" charset="0"/>
                <a:sym typeface="+mn-ea"/>
              </a:rPr>
              <a:t> ta </a:t>
            </a:r>
            <a:r>
              <a:rPr lang="en-US" sz="2000" dirty="0" err="1">
                <a:latin typeface="#9Slide03 Arima Madurai Bold" panose="00000800000000000000" charset="0"/>
                <a:cs typeface="#9Slide03 Arima Madurai Bold" panose="00000800000000000000" charset="0"/>
                <a:sym typeface="+mn-ea"/>
              </a:rPr>
              <a:t>có</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một</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lòng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nồng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nàn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yêu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nước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Đó</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là</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một</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truyền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thống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quý</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báu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của</a:t>
            </a:r>
            <a:r>
              <a:rPr lang="en-US" sz="2000" dirty="0">
                <a:latin typeface="#9Slide03 Arima Madurai Bold" panose="00000800000000000000" charset="0"/>
                <a:cs typeface="#9Slide03 Arima Madurai Bold" panose="00000800000000000000" charset="0"/>
                <a:sym typeface="+mn-ea"/>
              </a:rPr>
              <a:t> ta.</a:t>
            </a:r>
          </a:p>
          <a:p>
            <a:pPr indent="0" algn="just">
              <a:spcAft>
                <a:spcPts val="800"/>
              </a:spcAft>
            </a:pPr>
            <a:r>
              <a:rPr lang="en-US" sz="2000" dirty="0">
                <a:latin typeface="#9Slide03 Arima Madurai Bold" panose="00000800000000000000" charset="0"/>
                <a:cs typeface="#9Slide03 Arima Madurai Bold" panose="00000800000000000000" charset="0"/>
                <a:sym typeface="+mn-ea"/>
              </a:rPr>
              <a:t>b) </a:t>
            </a:r>
            <a:r>
              <a:rPr lang="en-US" sz="2000" dirty="0" err="1">
                <a:latin typeface="#9Slide03 Arima Madurai Bold" panose="00000800000000000000" charset="0"/>
                <a:cs typeface="#9Slide03 Arima Madurai Bold" panose="00000800000000000000" charset="0"/>
                <a:sym typeface="+mn-ea"/>
              </a:rPr>
              <a:t>Lịch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sử</a:t>
            </a:r>
            <a:r>
              <a:rPr lang="en-US" sz="2000" dirty="0">
                <a:latin typeface="#9Slide03 Arima Madurai Bold" panose="00000800000000000000" charset="0"/>
                <a:cs typeface="#9Slide03 Arima Madurai Bold" panose="00000800000000000000" charset="0"/>
                <a:sym typeface="+mn-ea"/>
              </a:rPr>
              <a:t> ta </a:t>
            </a:r>
            <a:r>
              <a:rPr lang="en-US" sz="2000" dirty="0" err="1">
                <a:latin typeface="#9Slide03 Arima Madurai Bold" panose="00000800000000000000" charset="0"/>
                <a:cs typeface="#9Slide03 Arima Madurai Bold" panose="00000800000000000000" charset="0"/>
                <a:sym typeface="+mn-ea"/>
              </a:rPr>
              <a:t>đã</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có</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nhiều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cuộc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kháng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chiến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vĩ</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đại</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chúng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tỏ</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tinh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thần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yêu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nước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của</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dân</a:t>
            </a:r>
            <a:r>
              <a:rPr lang="en-US" sz="2000" dirty="0">
                <a:latin typeface="#9Slide03 Arima Madurai Bold" panose="00000800000000000000" charset="0"/>
                <a:cs typeface="#9Slide03 Arima Madurai Bold" panose="00000800000000000000" charset="0"/>
                <a:sym typeface="+mn-ea"/>
              </a:rPr>
              <a:t> ta. </a:t>
            </a:r>
            <a:r>
              <a:rPr lang="en-US" sz="2000" dirty="0" err="1">
                <a:latin typeface="#9Slide03 Arima Madurai Bold" panose="00000800000000000000" charset="0"/>
                <a:cs typeface="#9Slide03 Arima Madurai Bold" panose="00000800000000000000" charset="0"/>
                <a:sym typeface="+mn-ea"/>
              </a:rPr>
              <a:t>Chúng</a:t>
            </a:r>
            <a:r>
              <a:rPr lang="en-US" sz="2000" dirty="0">
                <a:latin typeface="#9Slide03 Arima Madurai Bold" panose="00000800000000000000" charset="0"/>
                <a:cs typeface="#9Slide03 Arima Madurai Bold" panose="00000800000000000000" charset="0"/>
                <a:sym typeface="+mn-ea"/>
              </a:rPr>
              <a:t> ta </a:t>
            </a:r>
            <a:r>
              <a:rPr lang="en-US" sz="2000" dirty="0" err="1">
                <a:latin typeface="#9Slide03 Arima Madurai Bold" panose="00000800000000000000" charset="0"/>
                <a:cs typeface="#9Slide03 Arima Madurai Bold" panose="00000800000000000000" charset="0"/>
                <a:sym typeface="+mn-ea"/>
              </a:rPr>
              <a:t>có</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quyền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tự</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hào</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vì</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những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trang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lịch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sử</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vẻ</a:t>
            </a:r>
            <a:r>
              <a:rPr lang="en-US" sz="2000" dirty="0">
                <a:latin typeface="#9Slide03 Arima Madurai Bold" panose="00000800000000000000" charset="0"/>
                <a:cs typeface="#9Slide03 Arima Madurai Bold" panose="00000800000000000000" charset="0"/>
                <a:sym typeface="+mn-ea"/>
              </a:rPr>
              <a:t> vang </a:t>
            </a:r>
            <a:r>
              <a:rPr lang="en-US" sz="2000" dirty="0" err="1">
                <a:latin typeface="#9Slide03 Arima Madurai Bold" panose="00000800000000000000" charset="0"/>
                <a:cs typeface="#9Slide03 Arima Madurai Bold" panose="00000800000000000000" charset="0"/>
                <a:sym typeface="+mn-ea"/>
              </a:rPr>
              <a:t>thời</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đại</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Bà</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Trưng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Bà</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Triệu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Trần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Hưng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Đạo</a:t>
            </a:r>
            <a:r>
              <a:rPr lang="en-US" sz="2000" dirty="0">
                <a:latin typeface="#9Slide03 Arima Madurai Bold" panose="00000800000000000000" charset="0"/>
                <a:cs typeface="#9Slide03 Arima Madurai Bold" panose="00000800000000000000" charset="0"/>
                <a:sym typeface="+mn-ea"/>
              </a:rPr>
              <a:t>, Lê </a:t>
            </a:r>
            <a:r>
              <a:rPr lang="en-US" sz="2000" dirty="0" err="1">
                <a:latin typeface="#9Slide03 Arima Madurai Bold" panose="00000800000000000000" charset="0"/>
                <a:cs typeface="#9Slide03 Arima Madurai Bold" panose="00000800000000000000" charset="0"/>
                <a:sym typeface="+mn-ea"/>
              </a:rPr>
              <a:t>Lợi</a:t>
            </a:r>
            <a:r>
              <a:rPr lang="en-US" sz="2000" dirty="0">
                <a:latin typeface="#9Slide03 Arima Madurai Bold" panose="00000800000000000000" charset="0"/>
                <a:cs typeface="#9Slide03 Arima Madurai Bold" panose="00000800000000000000" charset="0"/>
                <a:sym typeface="+mn-ea"/>
              </a:rPr>
              <a:t>, Quang Trung.... </a:t>
            </a:r>
            <a:r>
              <a:rPr lang="en-US" sz="2000" dirty="0" err="1">
                <a:latin typeface="#9Slide03 Arima Madurai Bold" panose="00000800000000000000" charset="0"/>
                <a:cs typeface="#9Slide03 Arima Madurai Bold" panose="00000800000000000000" charset="0"/>
                <a:sym typeface="+mn-ea"/>
              </a:rPr>
              <a:t>Chúng</a:t>
            </a:r>
            <a:r>
              <a:rPr lang="en-US" sz="2000" dirty="0">
                <a:latin typeface="#9Slide03 Arima Madurai Bold" panose="00000800000000000000" charset="0"/>
                <a:cs typeface="#9Slide03 Arima Madurai Bold" panose="00000800000000000000" charset="0"/>
                <a:sym typeface="+mn-ea"/>
              </a:rPr>
              <a:t> ta </a:t>
            </a:r>
            <a:r>
              <a:rPr lang="en-US" sz="2000" dirty="0" err="1">
                <a:latin typeface="#9Slide03 Arima Madurai Bold" panose="00000800000000000000" charset="0"/>
                <a:cs typeface="#9Slide03 Arima Madurai Bold" panose="00000800000000000000" charset="0"/>
                <a:sym typeface="+mn-ea"/>
              </a:rPr>
              <a:t>phải</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ghi</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nhớ</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công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lao</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của</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các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vị</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anh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hùng</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dân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tộc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vì</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các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vị</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ấy</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là</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tiêu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biểu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của</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một</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dân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tộc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anh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hùng</a:t>
            </a:r>
            <a:r>
              <a:rPr lang="en-US" sz="2000" dirty="0">
                <a:latin typeface="#9Slide03 Arima Madurai Bold" panose="00000800000000000000" charset="0"/>
                <a:cs typeface="#9Slide03 Arima Madurai Bold" panose="00000800000000000000" charset="0"/>
                <a:sym typeface="+mn-ea"/>
              </a:rPr>
              <a:t>.</a:t>
            </a:r>
          </a:p>
          <a:p>
            <a:pPr indent="0" algn="just">
              <a:spcAft>
                <a:spcPts val="800"/>
              </a:spcAft>
            </a:pP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Đảm</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bảo</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các</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yêu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cầu</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về</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chính</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tả</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ngữ</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pháp</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diễn</a:t>
            </a:r>
            <a:r>
              <a:rPr lang="en-US" sz="2000" dirty="0">
                <a:latin typeface="#9Slide03 Arima Madurai Bold" panose="00000800000000000000" charset="0"/>
                <a:cs typeface="#9Slide03 Arima Madurai Bold" panose="00000800000000000000" charset="0"/>
                <a:sym typeface="+mn-ea"/>
              </a:rPr>
              <a:t> </a:t>
            </a:r>
            <a:r>
              <a:rPr lang="en-US" sz="2000" dirty="0" err="1">
                <a:latin typeface="#9Slide03 Arima Madurai Bold" panose="00000800000000000000" charset="0"/>
                <a:cs typeface="#9Slide03 Arima Madurai Bold" panose="00000800000000000000" charset="0"/>
                <a:sym typeface="+mn-ea"/>
              </a:rPr>
              <a:t>đạt</a:t>
            </a:r>
            <a:r>
              <a:rPr lang="en-US" sz="2000" dirty="0">
                <a:latin typeface="#9Slide03 Arima Madurai Bold" panose="00000800000000000000" charset="0"/>
                <a:cs typeface="#9Slide03 Arima Madurai Bold" panose="00000800000000000000" charset="0"/>
                <a:sym typeface="+mn-ea"/>
              </a:rPr>
              <a:t>.</a:t>
            </a:r>
            <a:endParaRPr lang="en-US" sz="2000" dirty="0">
              <a:latin typeface="#9Slide03 Arima Madurai Bold" panose="00000800000000000000" charset="0"/>
              <a:cs typeface="#9Slide03 Arima Madurai Bold" panose="000008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build="p"/>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3867" y="549275"/>
            <a:ext cx="8216265" cy="3865245"/>
            <a:chOff x="884" y="824"/>
            <a:chExt cx="12939" cy="6588"/>
          </a:xfrm>
        </p:grpSpPr>
        <p:sp>
          <p:nvSpPr>
            <p:cNvPr id="15" name="任意多边形: 形状 14"/>
            <p:cNvSpPr/>
            <p:nvPr/>
          </p:nvSpPr>
          <p:spPr>
            <a:xfrm>
              <a:off x="884" y="1087"/>
              <a:ext cx="12939" cy="6325"/>
            </a:xfrm>
            <a:custGeom>
              <a:avLst/>
              <a:gdLst>
                <a:gd name="connsiteX0" fmla="*/ 0 w 6324600"/>
                <a:gd name="connsiteY0" fmla="*/ 0 h 1714500"/>
                <a:gd name="connsiteX1" fmla="*/ 2228850 w 6324600"/>
                <a:gd name="connsiteY1" fmla="*/ 0 h 1714500"/>
                <a:gd name="connsiteX2" fmla="*/ 2228850 w 6324600"/>
                <a:gd name="connsiteY2" fmla="*/ 46463 h 1714500"/>
                <a:gd name="connsiteX3" fmla="*/ 46463 w 6324600"/>
                <a:gd name="connsiteY3" fmla="*/ 46463 h 1714500"/>
                <a:gd name="connsiteX4" fmla="*/ 46463 w 6324600"/>
                <a:gd name="connsiteY4" fmla="*/ 1668037 h 1714500"/>
                <a:gd name="connsiteX5" fmla="*/ 6278137 w 6324600"/>
                <a:gd name="connsiteY5" fmla="*/ 1668037 h 1714500"/>
                <a:gd name="connsiteX6" fmla="*/ 6278137 w 6324600"/>
                <a:gd name="connsiteY6" fmla="*/ 46463 h 1714500"/>
                <a:gd name="connsiteX7" fmla="*/ 4095750 w 6324600"/>
                <a:gd name="connsiteY7" fmla="*/ 46463 h 1714500"/>
                <a:gd name="connsiteX8" fmla="*/ 4095750 w 6324600"/>
                <a:gd name="connsiteY8" fmla="*/ 0 h 1714500"/>
                <a:gd name="connsiteX9" fmla="*/ 6324600 w 6324600"/>
                <a:gd name="connsiteY9" fmla="*/ 0 h 1714500"/>
                <a:gd name="connsiteX10" fmla="*/ 6324600 w 6324600"/>
                <a:gd name="connsiteY10" fmla="*/ 1714500 h 1714500"/>
                <a:gd name="connsiteX11" fmla="*/ 0 w 6324600"/>
                <a:gd name="connsiteY1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600" h="1714500">
                  <a:moveTo>
                    <a:pt x="0" y="0"/>
                  </a:moveTo>
                  <a:lnTo>
                    <a:pt x="2228850" y="0"/>
                  </a:lnTo>
                  <a:lnTo>
                    <a:pt x="2228850" y="46463"/>
                  </a:lnTo>
                  <a:lnTo>
                    <a:pt x="46463" y="46463"/>
                  </a:lnTo>
                  <a:lnTo>
                    <a:pt x="46463" y="1668037"/>
                  </a:lnTo>
                  <a:lnTo>
                    <a:pt x="6278137" y="1668037"/>
                  </a:lnTo>
                  <a:lnTo>
                    <a:pt x="6278137" y="46463"/>
                  </a:lnTo>
                  <a:lnTo>
                    <a:pt x="4095750" y="46463"/>
                  </a:lnTo>
                  <a:lnTo>
                    <a:pt x="4095750" y="0"/>
                  </a:lnTo>
                  <a:lnTo>
                    <a:pt x="6324600" y="0"/>
                  </a:lnTo>
                  <a:lnTo>
                    <a:pt x="6324600" y="1714500"/>
                  </a:lnTo>
                  <a:lnTo>
                    <a:pt x="0" y="1714500"/>
                  </a:lnTo>
                  <a:close/>
                </a:path>
              </a:pathLst>
            </a:custGeom>
            <a:solidFill>
              <a:srgbClr val="57B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Text Box 8"/>
            <p:cNvSpPr txBox="1"/>
            <p:nvPr/>
          </p:nvSpPr>
          <p:spPr>
            <a:xfrm>
              <a:off x="6581" y="824"/>
              <a:ext cx="1909" cy="733"/>
            </a:xfrm>
            <a:prstGeom prst="rect">
              <a:avLst/>
            </a:prstGeom>
            <a:noFill/>
            <a:ln w="9525">
              <a:noFill/>
            </a:ln>
          </p:spPr>
          <p:txBody>
            <a:bodyPr wrap="square">
              <a:spAutoFit/>
            </a:bodyPr>
            <a:lstStyle/>
            <a:p>
              <a:pPr indent="0"/>
              <a:r>
                <a:rPr lang="en-US" sz="2200">
                  <a:latin typeface="#9Slide03 Maven Pro Black" panose="00000A00000000000000" charset="0"/>
                  <a:cs typeface="#9Slide03 Maven Pro Black" panose="00000A00000000000000" charset="0"/>
                </a:rPr>
                <a:t>Ví dụ</a:t>
              </a:r>
            </a:p>
          </p:txBody>
        </p:sp>
      </p:grpSp>
      <p:sp>
        <p:nvSpPr>
          <p:cNvPr id="2" name="Text Box 1"/>
          <p:cNvSpPr txBox="1"/>
          <p:nvPr/>
        </p:nvSpPr>
        <p:spPr>
          <a:xfrm>
            <a:off x="596582" y="1052421"/>
            <a:ext cx="7950835" cy="3323987"/>
          </a:xfrm>
          <a:prstGeom prst="rect">
            <a:avLst/>
          </a:prstGeom>
          <a:noFill/>
          <a:ln w="9525">
            <a:noFill/>
          </a:ln>
        </p:spPr>
        <p:txBody>
          <a:bodyPr wrap="square">
            <a:spAutoFit/>
          </a:bodyPr>
          <a:lstStyle/>
          <a:p>
            <a:pPr indent="0" algn="just">
              <a:lnSpc>
                <a:spcPct val="100000"/>
              </a:lnSpc>
            </a:pP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Yêu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nước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là</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một</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truyền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thống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vô</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cùng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quý</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báu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của</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dân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tộc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Việt</a:t>
            </a:r>
            <a:r>
              <a:rPr lang="en-US" sz="2100" dirty="0">
                <a:latin typeface="#9Slide03 Arima Madurai Bold" panose="00000800000000000000" charset="0"/>
                <a:cs typeface="#9Slide03 Arima Madurai Bold" panose="00000800000000000000" charset="0"/>
              </a:rPr>
              <a:t> Nam. </a:t>
            </a:r>
            <a:r>
              <a:rPr lang="en-US" sz="2100" dirty="0" err="1">
                <a:latin typeface="#9Slide03 Arima Madurai Bold" panose="00000800000000000000" charset="0"/>
                <a:cs typeface="#9Slide03 Arima Madurai Bold" panose="00000800000000000000" charset="0"/>
              </a:rPr>
              <a:t>Chứng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minh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cho</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truyền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thống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đáng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tự</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hào</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đó</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trong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bài</a:t>
            </a:r>
            <a:r>
              <a:rPr lang="en-US" sz="2100" dirty="0">
                <a:latin typeface="#9Slide03 Arima Madurai Bold" panose="00000800000000000000" charset="0"/>
                <a:cs typeface="#9Slide03 Arima Madurai Bold" panose="00000800000000000000" charset="0"/>
              </a:rPr>
              <a:t> Tinh </a:t>
            </a:r>
            <a:r>
              <a:rPr lang="en-US" sz="2100" dirty="0" err="1">
                <a:latin typeface="#9Slide03 Arima Madurai Bold" panose="00000800000000000000" charset="0"/>
                <a:cs typeface="#9Slide03 Arima Madurai Bold" panose="00000800000000000000" charset="0"/>
              </a:rPr>
              <a:t>thần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yêu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nước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của</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nhân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dân</a:t>
            </a:r>
            <a:r>
              <a:rPr lang="en-US" sz="2100" dirty="0">
                <a:latin typeface="#9Slide03 Arima Madurai Bold" panose="00000800000000000000" charset="0"/>
                <a:cs typeface="#9Slide03 Arima Madurai Bold" panose="00000800000000000000" charset="0"/>
              </a:rPr>
              <a:t> ta, </a:t>
            </a:r>
            <a:r>
              <a:rPr lang="en-US" sz="2100" dirty="0" err="1">
                <a:latin typeface="#9Slide03 Arima Madurai Bold" panose="00000800000000000000" charset="0"/>
                <a:cs typeface="#9Slide03 Arima Madurai Bold" panose="00000800000000000000" charset="0"/>
              </a:rPr>
              <a:t>Chủ</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tịch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Hồ</a:t>
            </a:r>
            <a:r>
              <a:rPr lang="en-US" sz="2100" dirty="0">
                <a:latin typeface="#9Slide03 Arima Madurai Bold" panose="00000800000000000000" charset="0"/>
                <a:cs typeface="#9Slide03 Arima Madurai Bold" panose="00000800000000000000" charset="0"/>
              </a:rPr>
              <a:t> Chí Minh </a:t>
            </a:r>
            <a:r>
              <a:rPr lang="en-US" sz="2100" dirty="0" err="1">
                <a:latin typeface="#9Slide03 Arima Madurai Bold" panose="00000800000000000000" charset="0"/>
                <a:cs typeface="#9Slide03 Arima Madurai Bold" panose="00000800000000000000" charset="0"/>
              </a:rPr>
              <a:t>đã</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viết</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Lịch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sử</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đã</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có</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nhiều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cuộc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kháng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chiến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vĩ</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đại</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chứng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tỏ</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tinh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thần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yêu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nước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của</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dân</a:t>
            </a:r>
            <a:r>
              <a:rPr lang="en-US" sz="2100" dirty="0">
                <a:latin typeface="#9Slide03 Arima Madurai Bold" panose="00000800000000000000" charset="0"/>
                <a:cs typeface="#9Slide03 Arima Madurai Bold" panose="00000800000000000000" charset="0"/>
              </a:rPr>
              <a:t> ta. </a:t>
            </a:r>
            <a:r>
              <a:rPr lang="en-US" sz="2100" dirty="0" err="1">
                <a:latin typeface="#9Slide03 Arima Madurai Bold" panose="00000800000000000000" charset="0"/>
                <a:cs typeface="#9Slide03 Arima Madurai Bold" panose="00000800000000000000" charset="0"/>
              </a:rPr>
              <a:t>Chúng</a:t>
            </a:r>
            <a:r>
              <a:rPr lang="en-US" sz="2100" dirty="0">
                <a:latin typeface="#9Slide03 Arima Madurai Bold" panose="00000800000000000000" charset="0"/>
                <a:cs typeface="#9Slide03 Arima Madurai Bold" panose="00000800000000000000" charset="0"/>
              </a:rPr>
              <a:t> ta </a:t>
            </a:r>
            <a:r>
              <a:rPr lang="en-US" sz="2100" dirty="0" err="1">
                <a:latin typeface="#9Slide03 Arima Madurai Bold" panose="00000800000000000000" charset="0"/>
                <a:cs typeface="#9Slide03 Arima Madurai Bold" panose="00000800000000000000" charset="0"/>
              </a:rPr>
              <a:t>có</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quyền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tự</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hào</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vì</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những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trang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lịch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sử</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vẻ</a:t>
            </a:r>
            <a:r>
              <a:rPr lang="en-US" sz="2100" dirty="0">
                <a:latin typeface="#9Slide03 Arima Madurai Bold" panose="00000800000000000000" charset="0"/>
                <a:cs typeface="#9Slide03 Arima Madurai Bold" panose="00000800000000000000" charset="0"/>
              </a:rPr>
              <a:t> vang </a:t>
            </a:r>
            <a:r>
              <a:rPr lang="en-US" sz="2100" dirty="0" err="1">
                <a:latin typeface="#9Slide03 Arima Madurai Bold" panose="00000800000000000000" charset="0"/>
                <a:cs typeface="#9Slide03 Arima Madurai Bold" panose="00000800000000000000" charset="0"/>
              </a:rPr>
              <a:t>thời</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đại</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Bà</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Trưng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Bà</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Triệu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Trần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Hưng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Đạo</a:t>
            </a:r>
            <a:r>
              <a:rPr lang="en-US" sz="2100" dirty="0">
                <a:latin typeface="#9Slide03 Arima Madurai Bold" panose="00000800000000000000" charset="0"/>
                <a:cs typeface="#9Slide03 Arima Madurai Bold" panose="00000800000000000000" charset="0"/>
              </a:rPr>
              <a:t>, Lê </a:t>
            </a:r>
            <a:r>
              <a:rPr lang="en-US" sz="2100" dirty="0" err="1">
                <a:latin typeface="#9Slide03 Arima Madurai Bold" panose="00000800000000000000" charset="0"/>
                <a:cs typeface="#9Slide03 Arima Madurai Bold" panose="00000800000000000000" charset="0"/>
              </a:rPr>
              <a:t>Lợi</a:t>
            </a:r>
            <a:r>
              <a:rPr lang="en-US" sz="2100" dirty="0">
                <a:latin typeface="#9Slide03 Arima Madurai Bold" panose="00000800000000000000" charset="0"/>
                <a:cs typeface="#9Slide03 Arima Madurai Bold" panose="00000800000000000000" charset="0"/>
              </a:rPr>
              <a:t>, Quang Trung,... </a:t>
            </a:r>
            <a:r>
              <a:rPr lang="en-US" sz="2100" dirty="0" err="1">
                <a:latin typeface="#9Slide03 Arima Madurai Bold" panose="00000800000000000000" charset="0"/>
                <a:cs typeface="#9Slide03 Arima Madurai Bold" panose="00000800000000000000" charset="0"/>
              </a:rPr>
              <a:t>Chúng</a:t>
            </a:r>
            <a:r>
              <a:rPr lang="en-US" sz="2100" dirty="0">
                <a:latin typeface="#9Slide03 Arima Madurai Bold" panose="00000800000000000000" charset="0"/>
                <a:cs typeface="#9Slide03 Arima Madurai Bold" panose="00000800000000000000" charset="0"/>
              </a:rPr>
              <a:t> ta </a:t>
            </a:r>
            <a:r>
              <a:rPr lang="en-US" sz="2100" dirty="0" err="1">
                <a:latin typeface="#9Slide03 Arima Madurai Bold" panose="00000800000000000000" charset="0"/>
                <a:cs typeface="#9Slide03 Arima Madurai Bold" panose="00000800000000000000" charset="0"/>
              </a:rPr>
              <a:t>phải</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ghi</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nhớ</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công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lao</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của</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các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vị</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anh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hùng</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dân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tộc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vì</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các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vị</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ấy</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là</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tiêu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biểu</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của</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một</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dân</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tộc</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anh</a:t>
            </a:r>
            <a:r>
              <a:rPr lang="en-US" sz="2100" dirty="0">
                <a:latin typeface="#9Slide03 Arima Madurai Bold" panose="00000800000000000000" charset="0"/>
                <a:cs typeface="#9Slide03 Arima Madurai Bold" panose="00000800000000000000" charset="0"/>
              </a:rPr>
              <a:t> </a:t>
            </a:r>
            <a:r>
              <a:rPr lang="en-US" sz="2100" dirty="0" err="1">
                <a:latin typeface="#9Slide03 Arima Madurai Bold" panose="00000800000000000000" charset="0"/>
                <a:cs typeface="#9Slide03 Arima Madurai Bold" panose="00000800000000000000" charset="0"/>
              </a:rPr>
              <a:t>hùng</a:t>
            </a:r>
            <a:r>
              <a:rPr lang="en-US" sz="2100" dirty="0">
                <a:latin typeface="#9Slide03 Arima Madurai Bold" panose="00000800000000000000" charset="0"/>
                <a:cs typeface="#9Slide03 Arima Madurai Bold" panose="00000800000000000000" charset="0"/>
              </a:rPr>
              <a:t>.”</a:t>
            </a:r>
          </a:p>
          <a:p>
            <a:pPr algn="r"/>
            <a:r>
              <a:rPr lang="en-US" sz="2100" i="1" dirty="0">
                <a:latin typeface="#9Slide03 Arima Madurai Bold" panose="00000800000000000000" charset="0"/>
                <a:cs typeface="#9Slide03 Arima Madurai Bold" panose="00000800000000000000" charset="0"/>
              </a:rPr>
              <a:t>(</a:t>
            </a:r>
            <a:r>
              <a:rPr lang="en-US" sz="2100" i="1" dirty="0" err="1">
                <a:latin typeface="#9Slide03 Arima Madurai Bold" panose="00000800000000000000" charset="0"/>
                <a:cs typeface="#9Slide03 Arima Madurai Bold" panose="00000800000000000000" charset="0"/>
              </a:rPr>
              <a:t>Sách</a:t>
            </a:r>
            <a:r>
              <a:rPr lang="en-US" sz="2100" i="1" dirty="0">
                <a:latin typeface="#9Slide03 Arima Madurai Bold" panose="00000800000000000000" charset="0"/>
                <a:cs typeface="#9Slide03 Arima Madurai Bold" panose="00000800000000000000" charset="0"/>
              </a:rPr>
              <a:t> </a:t>
            </a:r>
            <a:r>
              <a:rPr lang="en-US" sz="2100" i="1" dirty="0" err="1">
                <a:latin typeface="#9Slide03 Arima Madurai Bold" panose="00000800000000000000" charset="0"/>
                <a:cs typeface="#9Slide03 Arima Madurai Bold" panose="00000800000000000000" charset="0"/>
              </a:rPr>
              <a:t>giáo</a:t>
            </a:r>
            <a:r>
              <a:rPr lang="en-US" sz="2100" i="1" dirty="0">
                <a:latin typeface="#9Slide03 Arima Madurai Bold" panose="00000800000000000000" charset="0"/>
                <a:cs typeface="#9Slide03 Arima Madurai Bold" panose="00000800000000000000" charset="0"/>
              </a:rPr>
              <a:t> </a:t>
            </a:r>
            <a:r>
              <a:rPr lang="en-US" sz="2100" i="1" dirty="0" err="1">
                <a:latin typeface="#9Slide03 Arima Madurai Bold" panose="00000800000000000000" charset="0"/>
                <a:cs typeface="#9Slide03 Arima Madurai Bold" panose="00000800000000000000" charset="0"/>
              </a:rPr>
              <a:t>viên</a:t>
            </a:r>
            <a:r>
              <a:rPr lang="en-US" sz="2100" i="1" dirty="0">
                <a:latin typeface="#9Slide03 Arima Madurai Bold" panose="00000800000000000000" charset="0"/>
                <a:cs typeface="#9Slide03 Arima Madurai Bold" panose="00000800000000000000" charset="0"/>
              </a:rPr>
              <a:t> </a:t>
            </a:r>
            <a:r>
              <a:rPr lang="en-US" sz="2100" i="1" dirty="0" err="1">
                <a:latin typeface="#9Slide03 Arima Madurai Bold" panose="00000800000000000000" charset="0"/>
                <a:cs typeface="#9Slide03 Arima Madurai Bold" panose="00000800000000000000" charset="0"/>
              </a:rPr>
              <a:t>Cánh</a:t>
            </a:r>
            <a:r>
              <a:rPr lang="en-US" sz="2100" i="1" dirty="0">
                <a:latin typeface="#9Slide03 Arima Madurai Bold" panose="00000800000000000000" charset="0"/>
                <a:cs typeface="#9Slide03 Arima Madurai Bold" panose="00000800000000000000" charset="0"/>
              </a:rPr>
              <a:t> </a:t>
            </a:r>
            <a:r>
              <a:rPr lang="en-US" sz="2100" i="1" dirty="0" err="1">
                <a:latin typeface="#9Slide03 Arima Madurai Bold" panose="00000800000000000000" charset="0"/>
                <a:cs typeface="#9Slide03 Arima Madurai Bold" panose="00000800000000000000" charset="0"/>
              </a:rPr>
              <a:t>diều</a:t>
            </a:r>
            <a:r>
              <a:rPr lang="en-US" sz="2100" i="1" dirty="0">
                <a:latin typeface="#9Slide03 Arima Madurai Bold" panose="00000800000000000000" charset="0"/>
                <a:cs typeface="#9Slide03 Arima Madurai Bold" panose="00000800000000000000"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a:off x="322897" y="411046"/>
            <a:ext cx="8498205" cy="4438650"/>
          </a:xfrm>
          <a:custGeom>
            <a:avLst/>
            <a:gdLst>
              <a:gd name="connsiteX0" fmla="*/ 0 w 6324600"/>
              <a:gd name="connsiteY0" fmla="*/ 0 h 1714500"/>
              <a:gd name="connsiteX1" fmla="*/ 2228850 w 6324600"/>
              <a:gd name="connsiteY1" fmla="*/ 0 h 1714500"/>
              <a:gd name="connsiteX2" fmla="*/ 2228850 w 6324600"/>
              <a:gd name="connsiteY2" fmla="*/ 46463 h 1714500"/>
              <a:gd name="connsiteX3" fmla="*/ 46463 w 6324600"/>
              <a:gd name="connsiteY3" fmla="*/ 46463 h 1714500"/>
              <a:gd name="connsiteX4" fmla="*/ 46463 w 6324600"/>
              <a:gd name="connsiteY4" fmla="*/ 1668037 h 1714500"/>
              <a:gd name="connsiteX5" fmla="*/ 6278137 w 6324600"/>
              <a:gd name="connsiteY5" fmla="*/ 1668037 h 1714500"/>
              <a:gd name="connsiteX6" fmla="*/ 6278137 w 6324600"/>
              <a:gd name="connsiteY6" fmla="*/ 46463 h 1714500"/>
              <a:gd name="connsiteX7" fmla="*/ 4095750 w 6324600"/>
              <a:gd name="connsiteY7" fmla="*/ 46463 h 1714500"/>
              <a:gd name="connsiteX8" fmla="*/ 4095750 w 6324600"/>
              <a:gd name="connsiteY8" fmla="*/ 0 h 1714500"/>
              <a:gd name="connsiteX9" fmla="*/ 6324600 w 6324600"/>
              <a:gd name="connsiteY9" fmla="*/ 0 h 1714500"/>
              <a:gd name="connsiteX10" fmla="*/ 6324600 w 6324600"/>
              <a:gd name="connsiteY10" fmla="*/ 1714500 h 1714500"/>
              <a:gd name="connsiteX11" fmla="*/ 0 w 6324600"/>
              <a:gd name="connsiteY1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4600" h="1714500">
                <a:moveTo>
                  <a:pt x="0" y="0"/>
                </a:moveTo>
                <a:lnTo>
                  <a:pt x="2228850" y="0"/>
                </a:lnTo>
                <a:lnTo>
                  <a:pt x="2228850" y="46463"/>
                </a:lnTo>
                <a:lnTo>
                  <a:pt x="46463" y="46463"/>
                </a:lnTo>
                <a:lnTo>
                  <a:pt x="46463" y="1668037"/>
                </a:lnTo>
                <a:lnTo>
                  <a:pt x="6278137" y="1668037"/>
                </a:lnTo>
                <a:lnTo>
                  <a:pt x="6278137" y="46463"/>
                </a:lnTo>
                <a:lnTo>
                  <a:pt x="4095750" y="46463"/>
                </a:lnTo>
                <a:lnTo>
                  <a:pt x="4095750" y="0"/>
                </a:lnTo>
                <a:lnTo>
                  <a:pt x="6324600" y="0"/>
                </a:lnTo>
                <a:lnTo>
                  <a:pt x="6324600" y="1714500"/>
                </a:lnTo>
                <a:lnTo>
                  <a:pt x="0" y="1714500"/>
                </a:lnTo>
                <a:close/>
              </a:path>
            </a:pathLst>
          </a:custGeom>
          <a:solidFill>
            <a:srgbClr val="57B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Text Box 8"/>
          <p:cNvSpPr txBox="1"/>
          <p:nvPr/>
        </p:nvSpPr>
        <p:spPr>
          <a:xfrm>
            <a:off x="4063365" y="137795"/>
            <a:ext cx="1212215" cy="429895"/>
          </a:xfrm>
          <a:prstGeom prst="rect">
            <a:avLst/>
          </a:prstGeom>
          <a:noFill/>
          <a:ln w="9525">
            <a:noFill/>
          </a:ln>
        </p:spPr>
        <p:txBody>
          <a:bodyPr wrap="square">
            <a:spAutoFit/>
          </a:bodyPr>
          <a:lstStyle/>
          <a:p>
            <a:pPr indent="0"/>
            <a:r>
              <a:rPr lang="en-US" sz="2200">
                <a:latin typeface="#9Slide03 Maven Pro Black" panose="00000A00000000000000" charset="0"/>
                <a:cs typeface="#9Slide03 Maven Pro Black" panose="00000A00000000000000" charset="0"/>
              </a:rPr>
              <a:t>Ví dụ</a:t>
            </a:r>
          </a:p>
        </p:txBody>
      </p:sp>
      <p:sp>
        <p:nvSpPr>
          <p:cNvPr id="7" name="Text Box 6"/>
          <p:cNvSpPr txBox="1"/>
          <p:nvPr/>
        </p:nvSpPr>
        <p:spPr>
          <a:xfrm>
            <a:off x="546417" y="684731"/>
            <a:ext cx="8146415" cy="3892550"/>
          </a:xfrm>
          <a:prstGeom prst="rect">
            <a:avLst/>
          </a:prstGeom>
          <a:solidFill>
            <a:srgbClr val="F7F2E3"/>
          </a:solidFill>
          <a:ln w="9525">
            <a:noFill/>
          </a:ln>
        </p:spPr>
        <p:txBody>
          <a:bodyPr wrap="square">
            <a:spAutoFit/>
          </a:bodyPr>
          <a:lstStyle/>
          <a:p>
            <a:pPr indent="0" algn="just"/>
            <a:r>
              <a:rPr lang="en-US" sz="1900" i="1" dirty="0">
                <a:latin typeface="#9Slide03 Arima Madurai Bold" panose="00000800000000000000" charset="0"/>
                <a:cs typeface="#9Slide03 Arima Madurai Bold" panose="00000800000000000000" charset="0"/>
              </a:rPr>
              <a:t>          </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Dân</a:t>
            </a:r>
            <a:r>
              <a:rPr lang="en-US" sz="1900" dirty="0">
                <a:latin typeface="#9Slide03 Arima Madurai Bold" panose="00000800000000000000" charset="0"/>
                <a:cs typeface="#9Slide03 Arima Madurai Bold" panose="00000800000000000000" charset="0"/>
              </a:rPr>
              <a:t> ta </a:t>
            </a:r>
            <a:r>
              <a:rPr lang="en-US" sz="1900" dirty="0" err="1">
                <a:latin typeface="#9Slide03 Arima Madurai Bold" panose="00000800000000000000" charset="0"/>
                <a:cs typeface="#9Slide03 Arima Madurai Bold" panose="00000800000000000000" charset="0"/>
              </a:rPr>
              <a:t>có</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một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lòng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nồng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nàn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yêu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nước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Đó</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một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truyền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thống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quý</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báu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của</a:t>
            </a:r>
            <a:r>
              <a:rPr lang="en-US" sz="1900" dirty="0">
                <a:latin typeface="#9Slide03 Arima Madurai Bold" panose="00000800000000000000" charset="0"/>
                <a:cs typeface="#9Slide03 Arima Madurai Bold" panose="00000800000000000000" charset="0"/>
              </a:rPr>
              <a:t> ta”. </a:t>
            </a:r>
            <a:r>
              <a:rPr lang="en-US" sz="1900" dirty="0" err="1">
                <a:latin typeface="#9Slide03 Arima Madurai Bold" panose="00000800000000000000" charset="0"/>
                <a:cs typeface="#9Slide03 Arima Madurai Bold" panose="00000800000000000000" charset="0"/>
              </a:rPr>
              <a:t>Lời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nhận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định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ấy</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của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Hồ</a:t>
            </a:r>
            <a:r>
              <a:rPr lang="en-US" sz="1900" dirty="0">
                <a:latin typeface="#9Slide03 Arima Madurai Bold" panose="00000800000000000000" charset="0"/>
                <a:cs typeface="#9Slide03 Arima Madurai Bold" panose="00000800000000000000" charset="0"/>
              </a:rPr>
              <a:t> Chí Minh </a:t>
            </a:r>
            <a:r>
              <a:rPr lang="en-US" sz="1900" dirty="0" err="1">
                <a:latin typeface="#9Slide03 Arima Madurai Bold" panose="00000800000000000000" charset="0"/>
                <a:cs typeface="#9Slide03 Arima Madurai Bold" panose="00000800000000000000" charset="0"/>
              </a:rPr>
              <a:t>là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hoàn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toàn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có</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cơ</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sở</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đã</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được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chứng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minh</a:t>
            </a:r>
            <a:r>
              <a:rPr lang="en-US" sz="1900" dirty="0">
                <a:latin typeface="#9Slide03 Arima Madurai Bold" panose="00000800000000000000" charset="0"/>
                <a:cs typeface="#9Slide03 Arima Madurai Bold" panose="00000800000000000000" charset="0"/>
              </a:rPr>
              <a:t> qua </a:t>
            </a:r>
            <a:r>
              <a:rPr lang="en-US" sz="1900" dirty="0" err="1">
                <a:latin typeface="#9Slide03 Arima Madurai Bold" panose="00000800000000000000" charset="0"/>
                <a:cs typeface="#9Slide03 Arima Madurai Bold" panose="00000800000000000000" charset="0"/>
              </a:rPr>
              <a:t>nhiều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thời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kì</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lịch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sử</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của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đất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nước</a:t>
            </a:r>
            <a:r>
              <a:rPr lang="en-US" sz="1900" dirty="0">
                <a:latin typeface="#9Slide03 Arima Madurai Bold" panose="00000800000000000000" charset="0"/>
                <a:cs typeface="#9Slide03 Arima Madurai Bold" panose="00000800000000000000" charset="0"/>
              </a:rPr>
              <a:t> ta. </a:t>
            </a:r>
            <a:r>
              <a:rPr lang="en-US" sz="1900" dirty="0" err="1">
                <a:latin typeface="#9Slide03 Arima Madurai Bold" panose="00000800000000000000" charset="0"/>
                <a:cs typeface="#9Slide03 Arima Madurai Bold" panose="00000800000000000000" charset="0"/>
              </a:rPr>
              <a:t>Trải</a:t>
            </a:r>
            <a:r>
              <a:rPr lang="en-US" sz="1900" dirty="0">
                <a:latin typeface="#9Slide03 Arima Madurai Bold" panose="00000800000000000000" charset="0"/>
                <a:cs typeface="#9Slide03 Arima Madurai Bold" panose="00000800000000000000" charset="0"/>
              </a:rPr>
              <a:t> qua 4000 </a:t>
            </a:r>
            <a:r>
              <a:rPr lang="en-US" sz="1900" dirty="0" err="1">
                <a:latin typeface="#9Slide03 Arima Madurai Bold" panose="00000800000000000000" charset="0"/>
                <a:cs typeface="#9Slide03 Arima Madurai Bold" panose="00000800000000000000" charset="0"/>
              </a:rPr>
              <a:t>năm</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dựng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nước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giữ</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nước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một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quá</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trình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đấu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tranh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gian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khổ</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đã</a:t>
            </a:r>
            <a:r>
              <a:rPr lang="en-US" sz="1900" dirty="0">
                <a:latin typeface="#9Slide03 Arima Madurai Bold" panose="00000800000000000000" charset="0"/>
                <a:cs typeface="#9Slide03 Arima Madurai Bold" panose="00000800000000000000" charset="0"/>
              </a:rPr>
              <a:t> in </a:t>
            </a:r>
            <a:r>
              <a:rPr lang="en-US" sz="1900" dirty="0" err="1">
                <a:latin typeface="#9Slide03 Arima Madurai Bold" panose="00000800000000000000" charset="0"/>
                <a:cs typeface="#9Slide03 Arima Madurai Bold" panose="00000800000000000000" charset="0"/>
              </a:rPr>
              <a:t>dấu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biết</a:t>
            </a:r>
            <a:r>
              <a:rPr lang="en-US" sz="1900" dirty="0">
                <a:latin typeface="#9Slide03 Arima Madurai Bold" panose="00000800000000000000" charset="0"/>
                <a:cs typeface="#9Slide03 Arima Madurai Bold" panose="00000800000000000000" charset="0"/>
              </a:rPr>
              <a:t> bao </a:t>
            </a:r>
            <a:r>
              <a:rPr lang="en-US" sz="1900" dirty="0" err="1">
                <a:latin typeface="#9Slide03 Arima Madurai Bold" panose="00000800000000000000" charset="0"/>
                <a:cs typeface="#9Slide03 Arima Madurai Bold" panose="00000800000000000000" charset="0"/>
              </a:rPr>
              <a:t>những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vị</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anh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hùng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tướng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tài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như</a:t>
            </a:r>
            <a:r>
              <a:rPr lang="en-US" sz="1900" dirty="0">
                <a:latin typeface="#9Slide03 Arima Madurai Bold" panose="00000800000000000000" charset="0"/>
                <a:cs typeface="#9Slide03 Arima Madurai Bold" panose="00000800000000000000" charset="0"/>
              </a:rPr>
              <a:t> Hai </a:t>
            </a:r>
            <a:r>
              <a:rPr lang="en-US" sz="1900" dirty="0" err="1">
                <a:latin typeface="#9Slide03 Arima Madurai Bold" panose="00000800000000000000" charset="0"/>
                <a:cs typeface="#9Slide03 Arima Madurai Bold" panose="00000800000000000000" charset="0"/>
              </a:rPr>
              <a:t>Bà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Trưng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Triệu</a:t>
            </a:r>
            <a:r>
              <a:rPr lang="en-US" sz="1900" dirty="0">
                <a:latin typeface="#9Slide03 Arima Madurai Bold" panose="00000800000000000000" charset="0"/>
                <a:cs typeface="#9Slide03 Arima Madurai Bold" panose="00000800000000000000" charset="0"/>
              </a:rPr>
              <a:t>, Ngô </a:t>
            </a:r>
            <a:r>
              <a:rPr lang="en-US" sz="1900" dirty="0" err="1">
                <a:latin typeface="#9Slide03 Arima Madurai Bold" panose="00000800000000000000" charset="0"/>
                <a:cs typeface="#9Slide03 Arima Madurai Bold" panose="00000800000000000000" charset="0"/>
              </a:rPr>
              <a:t>Quyền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Trần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Hưng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Đạo</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Nguyễn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Huệ</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Đến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hai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cuộc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đấu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tranh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chống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lại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những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cường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quốc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bậc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nhất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của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thế</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kỉ</a:t>
            </a:r>
            <a:r>
              <a:rPr lang="en-US" sz="1900" dirty="0">
                <a:latin typeface="#9Slide03 Arima Madurai Bold" panose="00000800000000000000" charset="0"/>
                <a:cs typeface="#9Slide03 Arima Madurai Bold" panose="00000800000000000000" charset="0"/>
              </a:rPr>
              <a:t> 19 - 20, ta </a:t>
            </a:r>
            <a:r>
              <a:rPr lang="en-US" sz="1900" dirty="0" err="1">
                <a:latin typeface="#9Slide03 Arima Madurai Bold" panose="00000800000000000000" charset="0"/>
                <a:cs typeface="#9Slide03 Arima Madurai Bold" panose="00000800000000000000" charset="0"/>
              </a:rPr>
              <a:t>lại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một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lần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nữa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thấy</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được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tình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cảm</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ấy</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Những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người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lính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đã</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ra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gác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lại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đằng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sau</a:t>
            </a:r>
            <a:r>
              <a:rPr lang="en-US" sz="1900" dirty="0">
                <a:latin typeface="#9Slide03 Arima Madurai Bold" panose="00000800000000000000" charset="0"/>
                <a:cs typeface="#9Slide03 Arima Madurai Bold" panose="00000800000000000000" charset="0"/>
              </a:rPr>
              <a:t> bao </a:t>
            </a:r>
            <a:r>
              <a:rPr lang="en-US" sz="1900" dirty="0" err="1">
                <a:latin typeface="#9Slide03 Arima Madurai Bold" panose="00000800000000000000" charset="0"/>
                <a:cs typeface="#9Slide03 Arima Madurai Bold" panose="00000800000000000000" charset="0"/>
              </a:rPr>
              <a:t>giấc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mơ</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còn</a:t>
            </a:r>
            <a:r>
              <a:rPr lang="en-US" sz="1900" dirty="0">
                <a:latin typeface="#9Slide03 Arima Madurai Bold" panose="00000800000000000000" charset="0"/>
                <a:cs typeface="#9Slide03 Arima Madurai Bold" panose="00000800000000000000" charset="0"/>
              </a:rPr>
              <a:t> dang </a:t>
            </a:r>
            <a:r>
              <a:rPr lang="en-US" sz="1900" dirty="0" err="1">
                <a:latin typeface="#9Slide03 Arima Madurai Bold" panose="00000800000000000000" charset="0"/>
                <a:cs typeface="#9Slide03 Arima Madurai Bold" panose="00000800000000000000" charset="0"/>
              </a:rPr>
              <a:t>dở</a:t>
            </a:r>
            <a:r>
              <a:rPr lang="en-US" sz="1900" dirty="0">
                <a:latin typeface="#9Slide03 Arima Madurai Bold" panose="00000800000000000000" charset="0"/>
                <a:cs typeface="#9Slide03 Arima Madurai Bold" panose="00000800000000000000" charset="0"/>
              </a:rPr>
              <a:t>, bao </a:t>
            </a:r>
            <a:r>
              <a:rPr lang="en-US" sz="1900" dirty="0" err="1">
                <a:latin typeface="#9Slide03 Arima Madurai Bold" panose="00000800000000000000" charset="0"/>
                <a:cs typeface="#9Slide03 Arima Madurai Bold" panose="00000800000000000000" charset="0"/>
              </a:rPr>
              <a:t>mộng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ước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ấp</a:t>
            </a:r>
            <a:r>
              <a:rPr lang="en-US" sz="1900" dirty="0">
                <a:latin typeface="#9Slide03 Arima Madurai Bold" panose="00000800000000000000" charset="0"/>
                <a:cs typeface="#9Slide03 Arima Madurai Bold" panose="00000800000000000000" charset="0"/>
              </a:rPr>
              <a:t> ủ </a:t>
            </a:r>
            <a:r>
              <a:rPr lang="en-US" sz="1900" dirty="0" err="1">
                <a:latin typeface="#9Slide03 Arima Madurai Bold" panose="00000800000000000000" charset="0"/>
                <a:cs typeface="#9Slide03 Arima Madurai Bold" panose="00000800000000000000" charset="0"/>
              </a:rPr>
              <a:t>để</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lên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đường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bảo</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vệ</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Tổ</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quốc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Họ</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ra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với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một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tinh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thần</a:t>
            </a:r>
            <a:r>
              <a:rPr lang="en-US" sz="1900" dirty="0">
                <a:latin typeface="#9Slide03 Arima Madurai Bold" panose="00000800000000000000" charset="0"/>
                <a:cs typeface="#9Slide03 Arima Madurai Bold" panose="00000800000000000000" charset="0"/>
              </a:rPr>
              <a:t>, ý </a:t>
            </a:r>
            <a:r>
              <a:rPr lang="en-US" sz="1900" dirty="0" err="1">
                <a:latin typeface="#9Slide03 Arima Madurai Bold" panose="00000800000000000000" charset="0"/>
                <a:cs typeface="#9Slide03 Arima Madurai Bold" panose="00000800000000000000" charset="0"/>
              </a:rPr>
              <a:t>chí</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bất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diệt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Quyết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tử</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cho</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Tổ</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quốc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quyết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sinh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Biết</a:t>
            </a:r>
            <a:r>
              <a:rPr lang="en-US" sz="1900" dirty="0">
                <a:latin typeface="#9Slide03 Arima Madurai Bold" panose="00000800000000000000" charset="0"/>
                <a:cs typeface="#9Slide03 Arima Madurai Bold" panose="00000800000000000000" charset="0"/>
              </a:rPr>
              <a:t> bao </a:t>
            </a:r>
            <a:r>
              <a:rPr lang="en-US" sz="1900" dirty="0" err="1">
                <a:latin typeface="#9Slide03 Arima Madurai Bold" panose="00000800000000000000" charset="0"/>
                <a:cs typeface="#9Slide03 Arima Madurai Bold" panose="00000800000000000000" charset="0"/>
              </a:rPr>
              <a:t>nhiêu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những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người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chiến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sĩ</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đã</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anh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dũng</a:t>
            </a:r>
            <a:r>
              <a:rPr lang="en-US" sz="1900" dirty="0">
                <a:latin typeface="#9Slide03 Arima Madurai Bold" panose="00000800000000000000" charset="0"/>
                <a:cs typeface="#9Slide03 Arima Madurai Bold" panose="00000800000000000000" charset="0"/>
              </a:rPr>
              <a:t> hi </a:t>
            </a:r>
            <a:r>
              <a:rPr lang="en-US" sz="1900" dirty="0" err="1">
                <a:latin typeface="#9Slide03 Arima Madurai Bold" panose="00000800000000000000" charset="0"/>
                <a:cs typeface="#9Slide03 Arima Madurai Bold" panose="00000800000000000000" charset="0"/>
              </a:rPr>
              <a:t>sinh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không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ngại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thân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mình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để</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bảo</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vệ</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từng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tấc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đất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của</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chủ</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quyền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thiêng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liêng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Đến</a:t>
            </a:r>
            <a:r>
              <a:rPr lang="en-US" sz="1900" dirty="0">
                <a:latin typeface="#9Slide03 Arima Madurai Bold" panose="00000800000000000000" charset="0"/>
                <a:cs typeface="#9Slide03 Arima Madurai Bold" panose="00000800000000000000" charset="0"/>
              </a:rPr>
              <a:t> nay, </a:t>
            </a:r>
            <a:r>
              <a:rPr lang="en-US" sz="1900" dirty="0" err="1">
                <a:latin typeface="#9Slide03 Arima Madurai Bold" panose="00000800000000000000" charset="0"/>
                <a:cs typeface="#9Slide03 Arima Madurai Bold" panose="00000800000000000000" charset="0"/>
              </a:rPr>
              <a:t>trong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thời</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bình</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lòng</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yêu</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nước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vẫn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luôn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được</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gìn</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giữ</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và</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phát</a:t>
            </a:r>
            <a:r>
              <a:rPr lang="en-US" sz="1900" dirty="0">
                <a:latin typeface="#9Slide03 Arima Madurai Bold" panose="00000800000000000000" charset="0"/>
                <a:cs typeface="#9Slide03 Arima Madurai Bold" panose="00000800000000000000" charset="0"/>
              </a:rPr>
              <a:t> </a:t>
            </a:r>
            <a:r>
              <a:rPr lang="en-US" sz="1900" dirty="0" err="1">
                <a:latin typeface="#9Slide03 Arima Madurai Bold" panose="00000800000000000000" charset="0"/>
                <a:cs typeface="#9Slide03 Arima Madurai Bold" panose="00000800000000000000" charset="0"/>
              </a:rPr>
              <a:t>huy</a:t>
            </a:r>
            <a:r>
              <a:rPr lang="en-US" sz="1900" dirty="0">
                <a:latin typeface="#9Slide03 Arima Madurai Bold" panose="00000800000000000000" charset="0"/>
                <a:cs typeface="#9Slide03 Arima Madurai Bold" panose="00000800000000000000" charset="0"/>
              </a:rPr>
              <a:t>. (ST)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9"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761444" y="291527"/>
            <a:ext cx="4051935" cy="628650"/>
          </a:xfrm>
          <a:prstGeom prst="rect">
            <a:avLst/>
          </a:prstGeom>
          <a:noFill/>
          <a:ln w="9525">
            <a:noFill/>
          </a:ln>
        </p:spPr>
        <p:txBody>
          <a:bodyPr wrap="square">
            <a:noAutofit/>
            <a:scene3d>
              <a:camera prst="orthographicFront"/>
              <a:lightRig rig="threePt" dir="t"/>
            </a:scene3d>
          </a:bodyPr>
          <a:lstStyle/>
          <a:p>
            <a:pPr indent="0" algn="ctr"/>
            <a:r>
              <a:rPr lang="en-US" sz="3000" b="0" dirty="0" err="1">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TRÒ</a:t>
            </a:r>
            <a:r>
              <a:rPr lang="en-US" sz="3000" b="0" dirty="0">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 </a:t>
            </a:r>
            <a:r>
              <a:rPr lang="en-US" sz="3000" b="0" dirty="0" err="1">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CHƠI</a:t>
            </a:r>
            <a:r>
              <a:rPr lang="en-US" sz="3000" b="0" dirty="0">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 </a:t>
            </a:r>
            <a:r>
              <a:rPr lang="en-US" sz="3000" b="0" dirty="0" err="1">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ĐẤU</a:t>
            </a:r>
            <a:r>
              <a:rPr lang="en-US" sz="3000" b="0" dirty="0">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 </a:t>
            </a:r>
            <a:r>
              <a:rPr lang="en-US" sz="3000" b="0" dirty="0" err="1">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rPr>
              <a:t>TRÍ</a:t>
            </a:r>
            <a:endParaRPr lang="en-US" sz="3000" b="0" dirty="0">
              <a:solidFill>
                <a:schemeClr val="tx1"/>
              </a:solidFill>
              <a:effectLst>
                <a:outerShdw blurRad="38100" dist="19050" dir="2700000" algn="tl" rotWithShape="0">
                  <a:schemeClr val="dk1">
                    <a:alpha val="40000"/>
                  </a:schemeClr>
                </a:outerShdw>
              </a:effectLst>
              <a:latin typeface="#9Slide03 Arima Madurai Bold" panose="00000800000000000000" charset="0"/>
              <a:ea typeface="SimSun" panose="02010600030101010101" pitchFamily="2" charset="-122"/>
              <a:cs typeface="#9Slide03 Arima Madurai Bold" panose="00000800000000000000" charset="0"/>
            </a:endParaRPr>
          </a:p>
        </p:txBody>
      </p:sp>
      <p:sp>
        <p:nvSpPr>
          <p:cNvPr id="5" name="Text Box 4"/>
          <p:cNvSpPr txBox="1"/>
          <p:nvPr/>
        </p:nvSpPr>
        <p:spPr>
          <a:xfrm>
            <a:off x="261155" y="943211"/>
            <a:ext cx="6429576" cy="3908762"/>
          </a:xfrm>
          <a:prstGeom prst="rect">
            <a:avLst/>
          </a:prstGeom>
          <a:noFill/>
          <a:ln w="9525">
            <a:noFill/>
          </a:ln>
        </p:spPr>
        <p:txBody>
          <a:bodyPr wrap="square">
            <a:spAutoFit/>
          </a:bodyPr>
          <a:lstStyle/>
          <a:p>
            <a:pPr indent="44450" algn="just">
              <a:lnSpc>
                <a:spcPct val="100000"/>
              </a:lnSpc>
              <a:spcAft>
                <a:spcPts val="600"/>
              </a:spcAft>
            </a:pPr>
            <a:r>
              <a:rPr lang="en-US" sz="1900" b="0" dirty="0" err="1">
                <a:latin typeface="#9Slide03 Arima Madurai Bold" panose="00000800000000000000" charset="0"/>
                <a:ea typeface="SimSun" panose="02010600030101010101" pitchFamily="2" charset="-122"/>
                <a:cs typeface="#9Slide03 Arima Madurai Bold" panose="00000800000000000000" charset="0"/>
              </a:rPr>
              <a:t>Luật</a:t>
            </a:r>
            <a:r>
              <a:rPr lang="en-US" sz="1900" b="0" dirty="0">
                <a:latin typeface="#9Slide03 Arima Madurai Bold" panose="00000800000000000000" charset="0"/>
                <a:ea typeface="SimSun" panose="02010600030101010101" pitchFamily="2" charset="-122"/>
                <a:cs typeface="#9Slide03 Arima Madurai Bold" panose="00000800000000000000" charset="0"/>
              </a:rPr>
              <a:t> </a:t>
            </a:r>
            <a:r>
              <a:rPr lang="en-US" sz="1900" b="0" dirty="0" err="1">
                <a:latin typeface="#9Slide03 Arima Madurai Bold" panose="00000800000000000000" charset="0"/>
                <a:ea typeface="SimSun" panose="02010600030101010101" pitchFamily="2" charset="-122"/>
                <a:cs typeface="#9Slide03 Arima Madurai Bold" panose="00000800000000000000" charset="0"/>
              </a:rPr>
              <a:t>chơi</a:t>
            </a:r>
            <a:r>
              <a:rPr lang="en-US" sz="1900" b="0" dirty="0">
                <a:latin typeface="#9Slide03 Arima Madurai Bold" panose="00000800000000000000" charset="0"/>
                <a:ea typeface="SimSun" panose="02010600030101010101" pitchFamily="2" charset="-122"/>
                <a:cs typeface="#9Slide03 Arima Madurai Bold" panose="00000800000000000000" charset="0"/>
              </a:rPr>
              <a:t> </a:t>
            </a:r>
            <a:r>
              <a:rPr lang="en-US" sz="1900" b="0" dirty="0" err="1">
                <a:latin typeface="#9Slide03 Arima Madurai Bold" panose="00000800000000000000" charset="0"/>
                <a:ea typeface="SimSun" panose="02010600030101010101" pitchFamily="2" charset="-122"/>
                <a:cs typeface="#9Slide03 Arima Madurai Bold" panose="00000800000000000000" charset="0"/>
              </a:rPr>
              <a:t>trò</a:t>
            </a:r>
            <a:r>
              <a:rPr lang="en-US" sz="1900" b="0" dirty="0">
                <a:latin typeface="#9Slide03 Arima Madurai Bold" panose="00000800000000000000" charset="0"/>
                <a:ea typeface="SimSun" panose="02010600030101010101" pitchFamily="2" charset="-122"/>
                <a:cs typeface="#9Slide03 Arima Madurai Bold" panose="00000800000000000000" charset="0"/>
              </a:rPr>
              <a:t> </a:t>
            </a:r>
            <a:r>
              <a:rPr lang="en-US" sz="1900" b="0" dirty="0" err="1">
                <a:latin typeface="#9Slide03 Arima Madurai Bold" panose="00000800000000000000" charset="0"/>
                <a:ea typeface="SimSun" panose="02010600030101010101" pitchFamily="2" charset="-122"/>
                <a:cs typeface="#9Slide03 Arima Madurai Bold" panose="00000800000000000000" charset="0"/>
              </a:rPr>
              <a:t>chơi</a:t>
            </a:r>
            <a:r>
              <a:rPr lang="en-US" sz="1900" b="0" dirty="0">
                <a:latin typeface="#9Slide03 Arima Madurai Bold" panose="00000800000000000000" charset="0"/>
                <a:ea typeface="SimSun" panose="02010600030101010101" pitchFamily="2" charset="-122"/>
                <a:cs typeface="#9Slide03 Arima Madurai Bold" panose="00000800000000000000" charset="0"/>
              </a:rPr>
              <a:t> </a:t>
            </a:r>
            <a:r>
              <a:rPr lang="en-US" sz="1900" b="1" dirty="0">
                <a:latin typeface="#9Slide03 Arima Madurai Bold" panose="00000800000000000000" charset="0"/>
                <a:ea typeface="SimSun" panose="02010600030101010101" pitchFamily="2" charset="-122"/>
                <a:cs typeface="#9Slide03 Arima Madurai Bold" panose="00000800000000000000" charset="0"/>
              </a:rPr>
              <a:t>“</a:t>
            </a:r>
            <a:r>
              <a:rPr lang="en-US" sz="1900" b="1" i="1" dirty="0" err="1">
                <a:latin typeface="#9Slide03 Arima Madurai Bold" panose="00000800000000000000" charset="0"/>
                <a:ea typeface="SimSun" panose="02010600030101010101" pitchFamily="2" charset="-122"/>
                <a:cs typeface="#9Slide03 Arima Madurai Bold" panose="00000800000000000000" charset="0"/>
              </a:rPr>
              <a:t>Đấu</a:t>
            </a:r>
            <a:r>
              <a:rPr lang="en-US" sz="1900" b="1" i="1" dirty="0">
                <a:latin typeface="#9Slide03 Arima Madurai Bold" panose="00000800000000000000" charset="0"/>
                <a:ea typeface="SimSun" panose="02010600030101010101" pitchFamily="2" charset="-122"/>
                <a:cs typeface="#9Slide03 Arima Madurai Bold" panose="00000800000000000000" charset="0"/>
              </a:rPr>
              <a:t> </a:t>
            </a:r>
            <a:r>
              <a:rPr lang="en-US" sz="1900" b="1" i="1" dirty="0" err="1">
                <a:latin typeface="#9Slide03 Arima Madurai Bold" panose="00000800000000000000" charset="0"/>
                <a:ea typeface="SimSun" panose="02010600030101010101" pitchFamily="2" charset="-122"/>
                <a:cs typeface="#9Slide03 Arima Madurai Bold" panose="00000800000000000000" charset="0"/>
              </a:rPr>
              <a:t>trí</a:t>
            </a:r>
            <a:r>
              <a:rPr lang="en-US" sz="1900" b="1" dirty="0">
                <a:latin typeface="#9Slide03 Arima Madurai Bold" panose="00000800000000000000" charset="0"/>
                <a:ea typeface="SimSun" panose="02010600030101010101" pitchFamily="2" charset="-122"/>
                <a:cs typeface="#9Slide03 Arima Madurai Bold" panose="00000800000000000000" charset="0"/>
              </a:rPr>
              <a:t>”</a:t>
            </a:r>
            <a:r>
              <a:rPr lang="en-US" sz="1900" b="0" dirty="0">
                <a:latin typeface="#9Slide03 Arima Madurai Bold" panose="00000800000000000000" charset="0"/>
                <a:cs typeface="#9Slide03 Arima Madurai Bold" panose="00000800000000000000" charset="0"/>
              </a:rPr>
              <a:t>:</a:t>
            </a:r>
          </a:p>
          <a:p>
            <a:pPr indent="44450" algn="just">
              <a:lnSpc>
                <a:spcPct val="100000"/>
              </a:lnSpc>
              <a:spcAft>
                <a:spcPts val="600"/>
              </a:spcAft>
            </a:pP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Lớp</a:t>
            </a:r>
            <a:r>
              <a:rPr lang="en-US" sz="1900" b="0" dirty="0">
                <a:latin typeface="#9Slide03 Arima Madurai Bold" panose="00000800000000000000" charset="0"/>
                <a:cs typeface="#9Slide03 Arima Madurai Bold" panose="00000800000000000000" charset="0"/>
              </a:rPr>
              <a:t> chia </a:t>
            </a:r>
            <a:r>
              <a:rPr lang="en-US" sz="1900" b="0" dirty="0" err="1">
                <a:latin typeface="#9Slide03 Arima Madurai Bold" panose="00000800000000000000" charset="0"/>
                <a:cs typeface="#9Slide03 Arima Madurai Bold" panose="00000800000000000000" charset="0"/>
              </a:rPr>
              <a:t>lớp</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thành</a:t>
            </a:r>
            <a:r>
              <a:rPr lang="en-US" sz="1900" b="0" dirty="0">
                <a:latin typeface="#9Slide03 Arima Madurai Bold" panose="00000800000000000000" charset="0"/>
                <a:cs typeface="#9Slide03 Arima Madurai Bold" panose="00000800000000000000" charset="0"/>
              </a:rPr>
              <a:t> 3 </a:t>
            </a:r>
            <a:r>
              <a:rPr lang="en-US" sz="1900" b="0" dirty="0" err="1">
                <a:latin typeface="#9Slide03 Arima Madurai Bold" panose="00000800000000000000" charset="0"/>
                <a:cs typeface="#9Slide03 Arima Madurai Bold" panose="00000800000000000000" charset="0"/>
              </a:rPr>
              <a:t>đội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chơi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chọn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cử</a:t>
            </a:r>
            <a:r>
              <a:rPr lang="en-US" sz="1900" b="0" dirty="0">
                <a:latin typeface="#9Slide03 Arima Madurai Bold" panose="00000800000000000000" charset="0"/>
                <a:cs typeface="#9Slide03 Arima Madurai Bold" panose="00000800000000000000" charset="0"/>
              </a:rPr>
              <a:t> 3 HS </a:t>
            </a:r>
            <a:r>
              <a:rPr lang="en-US" sz="1900" b="0" dirty="0" err="1">
                <a:latin typeface="#9Slide03 Arima Madurai Bold" panose="00000800000000000000" charset="0"/>
                <a:cs typeface="#9Slide03 Arima Madurai Bold" panose="00000800000000000000" charset="0"/>
              </a:rPr>
              <a:t>làm</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đội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trọng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tài</a:t>
            </a:r>
            <a:r>
              <a:rPr lang="en-US" sz="1900" b="0" dirty="0">
                <a:latin typeface="#9Slide03 Arima Madurai Bold" panose="00000800000000000000" charset="0"/>
                <a:cs typeface="#9Slide03 Arima Madurai Bold" panose="00000800000000000000" charset="0"/>
              </a:rPr>
              <a:t>;</a:t>
            </a:r>
          </a:p>
          <a:p>
            <a:pPr indent="44450" algn="just">
              <a:lnSpc>
                <a:spcPct val="100000"/>
              </a:lnSpc>
              <a:spcAft>
                <a:spcPts val="600"/>
              </a:spcAft>
            </a:pP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Cuộc</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đấu</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trí</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diễn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ra</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trong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ba</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lượt</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mỗi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lượt</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các</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đội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cử</a:t>
            </a:r>
            <a:r>
              <a:rPr lang="en-US" sz="1900" b="0" dirty="0">
                <a:latin typeface="#9Slide03 Arima Madurai Bold" panose="00000800000000000000" charset="0"/>
                <a:cs typeface="#9Slide03 Arima Madurai Bold" panose="00000800000000000000" charset="0"/>
              </a:rPr>
              <a:t> 1 </a:t>
            </a:r>
            <a:r>
              <a:rPr lang="en-US" sz="1900" b="0" dirty="0" err="1">
                <a:latin typeface="#9Slide03 Arima Madurai Bold" panose="00000800000000000000" charset="0"/>
                <a:cs typeface="#9Slide03 Arima Madurai Bold" panose="00000800000000000000" charset="0"/>
              </a:rPr>
              <a:t>thành</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viên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tham</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gia</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trả</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lời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câu</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hỏi</a:t>
            </a:r>
            <a:r>
              <a:rPr lang="en-US" sz="1900" b="0" dirty="0">
                <a:latin typeface="#9Slide03 Arima Madurai Bold" panose="00000800000000000000" charset="0"/>
                <a:cs typeface="#9Slide03 Arima Madurai Bold" panose="00000800000000000000" charset="0"/>
              </a:rPr>
              <a:t>; </a:t>
            </a:r>
          </a:p>
          <a:p>
            <a:pPr indent="44450" algn="just">
              <a:lnSpc>
                <a:spcPct val="100000"/>
              </a:lnSpc>
              <a:spcAft>
                <a:spcPts val="600"/>
              </a:spcAft>
            </a:pP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Mỗi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lượt</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diễn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ra</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trong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thời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gian</a:t>
            </a:r>
            <a:r>
              <a:rPr lang="en-US" sz="1900" b="0" dirty="0">
                <a:latin typeface="#9Slide03 Arima Madurai Bold" panose="00000800000000000000" charset="0"/>
                <a:cs typeface="#9Slide03 Arima Madurai Bold" panose="00000800000000000000" charset="0"/>
              </a:rPr>
              <a:t> 1 </a:t>
            </a:r>
            <a:r>
              <a:rPr lang="en-US" sz="1900" b="0" dirty="0" err="1">
                <a:latin typeface="#9Slide03 Arima Madurai Bold" panose="00000800000000000000" charset="0"/>
                <a:cs typeface="#9Slide03 Arima Madurai Bold" panose="00000800000000000000" charset="0"/>
              </a:rPr>
              <a:t>phút</a:t>
            </a:r>
            <a:r>
              <a:rPr lang="en-US" sz="1900" b="0" dirty="0">
                <a:latin typeface="#9Slide03 Arima Madurai Bold" panose="00000800000000000000" charset="0"/>
                <a:cs typeface="#9Slide03 Arima Madurai Bold" panose="00000800000000000000" charset="0"/>
              </a:rPr>
              <a:t>; HS </a:t>
            </a:r>
            <a:r>
              <a:rPr lang="en-US" sz="1900" b="0" dirty="0" err="1">
                <a:latin typeface="#9Slide03 Arima Madurai Bold" panose="00000800000000000000" charset="0"/>
                <a:cs typeface="#9Slide03 Arima Madurai Bold" panose="00000800000000000000" charset="0"/>
              </a:rPr>
              <a:t>lựa</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chọn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những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từ</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cho</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sẵn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điền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vào</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chỗ</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trống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để</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hoàn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chỉnh</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thông</a:t>
            </a:r>
            <a:r>
              <a:rPr lang="en-US" sz="1900" b="0" dirty="0">
                <a:latin typeface="#9Slide03 Arima Madurai Bold" panose="00000800000000000000" charset="0"/>
                <a:cs typeface="#9Slide03 Arima Madurai Bold" panose="00000800000000000000" charset="0"/>
              </a:rPr>
              <a:t> tin </a:t>
            </a:r>
            <a:r>
              <a:rPr lang="en-US" sz="1900" b="0" dirty="0" err="1">
                <a:latin typeface="#9Slide03 Arima Madurai Bold" panose="00000800000000000000" charset="0"/>
                <a:cs typeface="#9Slide03 Arima Madurai Bold" panose="00000800000000000000" charset="0"/>
              </a:rPr>
              <a:t>liên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quan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đến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kiến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thức</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về</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cách</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dẫn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trực</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tiếp</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và</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cách</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dẫn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gián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tiếp</a:t>
            </a:r>
            <a:r>
              <a:rPr lang="en-US" sz="1900" b="0" dirty="0">
                <a:latin typeface="#9Slide03 Arima Madurai Bold" panose="00000800000000000000" charset="0"/>
                <a:cs typeface="#9Slide03 Arima Madurai Bold" panose="00000800000000000000" charset="0"/>
              </a:rPr>
              <a:t>.</a:t>
            </a:r>
          </a:p>
          <a:p>
            <a:pPr indent="44450" algn="just">
              <a:lnSpc>
                <a:spcPct val="100000"/>
              </a:lnSpc>
              <a:spcAft>
                <a:spcPts val="600"/>
              </a:spcAft>
            </a:pPr>
            <a:r>
              <a:rPr lang="en-US" sz="1900" b="0" dirty="0">
                <a:latin typeface="#9Slide03 Arima Madurai Bold" panose="00000800000000000000" charset="0"/>
                <a:cs typeface="#9Slide03 Arima Madurai Bold" panose="00000800000000000000" charset="0"/>
              </a:rPr>
              <a:t>+ Sau 3 </a:t>
            </a:r>
            <a:r>
              <a:rPr lang="en-US" sz="1900" b="0" dirty="0" err="1">
                <a:latin typeface="#9Slide03 Arima Madurai Bold" panose="00000800000000000000" charset="0"/>
                <a:cs typeface="#9Slide03 Arima Madurai Bold" panose="00000800000000000000" charset="0"/>
              </a:rPr>
              <a:t>lượt</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chơi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đội</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nào</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có</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tổng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số</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nhiều</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từ</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điền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đúng</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nhất</a:t>
            </a:r>
            <a:r>
              <a:rPr lang="en-US" sz="1900" b="0" dirty="0">
                <a:latin typeface="#9Slide03 Arima Madurai Bold" panose="00000800000000000000" charset="0"/>
                <a:cs typeface="#9Slide03 Arima Madurai Bold" panose="00000800000000000000" charset="0"/>
              </a:rPr>
              <a:t> ở </a:t>
            </a:r>
            <a:r>
              <a:rPr lang="en-US" sz="1900" b="0" dirty="0" err="1">
                <a:latin typeface="#9Slide03 Arima Madurai Bold" panose="00000800000000000000" charset="0"/>
                <a:cs typeface="#9Slide03 Arima Madurai Bold" panose="00000800000000000000" charset="0"/>
              </a:rPr>
              <a:t>cả</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ba</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lượt</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đấu</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sẽ</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được</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tôn</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vinh</a:t>
            </a:r>
            <a:r>
              <a:rPr lang="en-US" sz="1900" b="0" dirty="0">
                <a:latin typeface="#9Slide03 Arima Madurai Bold" panose="00000800000000000000" charset="0"/>
                <a:cs typeface="#9Slide03 Arima Madurai Bold" panose="00000800000000000000" charset="0"/>
              </a:rPr>
              <a:t> </a:t>
            </a:r>
            <a:r>
              <a:rPr lang="en-US" sz="1900" b="0" dirty="0" err="1">
                <a:latin typeface="#9Slide03 Arima Madurai Bold" panose="00000800000000000000" charset="0"/>
                <a:cs typeface="#9Slide03 Arima Madurai Bold" panose="00000800000000000000" charset="0"/>
              </a:rPr>
              <a:t>là</a:t>
            </a:r>
            <a:r>
              <a:rPr lang="en-US" sz="1900" b="0" dirty="0">
                <a:latin typeface="#9Slide03 Arima Madurai Bold" panose="00000800000000000000" charset="0"/>
                <a:cs typeface="#9Slide03 Arima Madurai Bold" panose="00000800000000000000" charset="0"/>
              </a:rPr>
              <a:t> </a:t>
            </a:r>
            <a:r>
              <a:rPr lang="en-US" sz="1900" b="1" dirty="0">
                <a:latin typeface="#9Slide03 Arima Madurai Bold" panose="00000800000000000000" charset="0"/>
                <a:cs typeface="#9Slide03 Arima Madurai Bold" panose="00000800000000000000" charset="0"/>
              </a:rPr>
              <a:t>“</a:t>
            </a:r>
            <a:r>
              <a:rPr lang="en-US" sz="1900" b="1" dirty="0" err="1">
                <a:latin typeface="#9Slide03 Arima Madurai Bold" panose="00000800000000000000" charset="0"/>
                <a:cs typeface="#9Slide03 Arima Madurai Bold" panose="00000800000000000000" charset="0"/>
              </a:rPr>
              <a:t>Những</a:t>
            </a:r>
            <a:r>
              <a:rPr lang="en-US" sz="1900" b="1" dirty="0">
                <a:latin typeface="#9Slide03 Arima Madurai Bold" panose="00000800000000000000" charset="0"/>
                <a:cs typeface="#9Slide03 Arima Madurai Bold" panose="00000800000000000000" charset="0"/>
              </a:rPr>
              <a:t> </a:t>
            </a:r>
            <a:r>
              <a:rPr lang="en-US" sz="1900" b="1" dirty="0" err="1">
                <a:latin typeface="#9Slide03 Arima Madurai Bold" panose="00000800000000000000" charset="0"/>
                <a:cs typeface="#9Slide03 Arima Madurai Bold" panose="00000800000000000000" charset="0"/>
              </a:rPr>
              <a:t>nhà</a:t>
            </a:r>
            <a:r>
              <a:rPr lang="en-US" sz="1900" b="1" dirty="0">
                <a:latin typeface="#9Slide03 Arima Madurai Bold" panose="00000800000000000000" charset="0"/>
                <a:cs typeface="#9Slide03 Arima Madurai Bold" panose="00000800000000000000" charset="0"/>
              </a:rPr>
              <a:t> </a:t>
            </a:r>
            <a:r>
              <a:rPr lang="en-US" sz="1900" b="1" dirty="0" err="1">
                <a:latin typeface="#9Slide03 Arima Madurai Bold" panose="00000800000000000000" charset="0"/>
                <a:cs typeface="#9Slide03 Arima Madurai Bold" panose="00000800000000000000" charset="0"/>
              </a:rPr>
              <a:t>thông</a:t>
            </a:r>
            <a:r>
              <a:rPr lang="en-US" sz="1900" b="1" dirty="0">
                <a:latin typeface="#9Slide03 Arima Madurai Bold" panose="00000800000000000000" charset="0"/>
                <a:cs typeface="#9Slide03 Arima Madurai Bold" panose="00000800000000000000" charset="0"/>
              </a:rPr>
              <a:t> </a:t>
            </a:r>
            <a:r>
              <a:rPr lang="en-US" sz="1900" b="1" dirty="0" err="1">
                <a:latin typeface="#9Slide03 Arima Madurai Bold" panose="00000800000000000000" charset="0"/>
                <a:cs typeface="#9Slide03 Arima Madurai Bold" panose="00000800000000000000" charset="0"/>
              </a:rPr>
              <a:t>thái</a:t>
            </a:r>
            <a:r>
              <a:rPr lang="en-US" sz="1900" b="1" dirty="0">
                <a:latin typeface="#9Slide03 Arima Madurai Bold" panose="00000800000000000000" charset="0"/>
                <a:cs typeface="#9Slide03 Arima Madurai Bold" panose="00000800000000000000" charset="0"/>
              </a:rPr>
              <a:t>”.</a:t>
            </a:r>
            <a:r>
              <a:rPr lang="en-US" sz="1900" b="0" dirty="0">
                <a:latin typeface="#9Slide03 Arima Madurai Bold" panose="00000800000000000000" charset="0"/>
                <a:cs typeface="#9Slide03 Arima Madurai Bold" panose="00000800000000000000"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85814" y="0"/>
            <a:ext cx="2249575" cy="2249575"/>
          </a:xfrm>
          <a:prstGeom prst="rect">
            <a:avLst/>
          </a:prstGeom>
        </p:spPr>
      </p:pic>
      <p:grpSp>
        <p:nvGrpSpPr>
          <p:cNvPr id="2" name="Group 1"/>
          <p:cNvGrpSpPr/>
          <p:nvPr/>
        </p:nvGrpSpPr>
        <p:grpSpPr>
          <a:xfrm>
            <a:off x="989470" y="387664"/>
            <a:ext cx="6481847" cy="482600"/>
            <a:chOff x="1687" y="126"/>
            <a:chExt cx="10185" cy="760"/>
          </a:xfrm>
        </p:grpSpPr>
        <p:sp>
          <p:nvSpPr>
            <p:cNvPr id="18" name="矩形 2"/>
            <p:cNvSpPr/>
            <p:nvPr/>
          </p:nvSpPr>
          <p:spPr>
            <a:xfrm>
              <a:off x="1687" y="126"/>
              <a:ext cx="10185" cy="760"/>
            </a:xfrm>
            <a:prstGeom prst="rect">
              <a:avLst/>
            </a:prstGeom>
            <a:solidFill>
              <a:srgbClr val="57B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11" name="Text Box 10"/>
            <p:cNvSpPr txBox="1"/>
            <p:nvPr/>
          </p:nvSpPr>
          <p:spPr>
            <a:xfrm>
              <a:off x="1988" y="156"/>
              <a:ext cx="9704" cy="582"/>
            </a:xfrm>
            <a:prstGeom prst="rect">
              <a:avLst/>
            </a:prstGeom>
            <a:noFill/>
            <a:ln w="9525">
              <a:noFill/>
            </a:ln>
          </p:spPr>
          <p:txBody>
            <a:bodyPr wrap="square">
              <a:spAutoFit/>
            </a:bodyPr>
            <a:lstStyle/>
            <a:p>
              <a:pPr indent="0"/>
              <a:r>
                <a:rPr lang="en-US" sz="1800" dirty="0" err="1">
                  <a:solidFill>
                    <a:schemeClr val="bg1"/>
                  </a:solidFill>
                  <a:latin typeface="#9Slide03 BoosterNextFYBlack" panose="02000A03000000020004" charset="0"/>
                  <a:cs typeface="#9Slide03 BoosterNextFYBlack" panose="02000A03000000020004" charset="0"/>
                </a:rPr>
                <a:t>Chuẩn</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bị</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thực</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hành</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đọc</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hiểu</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văn</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bản</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Chiếc</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lược</a:t>
              </a:r>
              <a:r>
                <a:rPr lang="en-US" sz="1800" dirty="0">
                  <a:solidFill>
                    <a:schemeClr val="bg1"/>
                  </a:solidFill>
                  <a:latin typeface="#9Slide03 BoosterNextFYBlack" panose="02000A03000000020004" charset="0"/>
                  <a:cs typeface="#9Slide03 BoosterNextFYBlack" panose="02000A03000000020004" charset="0"/>
                </a:rPr>
                <a:t> </a:t>
              </a:r>
              <a:r>
                <a:rPr lang="en-US" sz="1800" dirty="0" err="1">
                  <a:solidFill>
                    <a:schemeClr val="bg1"/>
                  </a:solidFill>
                  <a:latin typeface="#9Slide03 BoosterNextFYBlack" panose="02000A03000000020004" charset="0"/>
                  <a:cs typeface="#9Slide03 BoosterNextFYBlack" panose="02000A03000000020004" charset="0"/>
                </a:rPr>
                <a:t>ngà</a:t>
              </a:r>
              <a:r>
                <a:rPr lang="en-US" sz="1800" dirty="0">
                  <a:solidFill>
                    <a:schemeClr val="bg1"/>
                  </a:solidFill>
                  <a:latin typeface="#9Slide03 BoosterNextFYBlack" panose="02000A03000000020004" charset="0"/>
                  <a:cs typeface="#9Slide03 BoosterNextFYBlack" panose="02000A03000000020004" charset="0"/>
                </a:rPr>
                <a:t>”</a:t>
              </a:r>
            </a:p>
          </p:txBody>
        </p:sp>
      </p:grpSp>
      <p:sp>
        <p:nvSpPr>
          <p:cNvPr id="20" name="Text Box 19"/>
          <p:cNvSpPr txBox="1"/>
          <p:nvPr/>
        </p:nvSpPr>
        <p:spPr>
          <a:xfrm>
            <a:off x="501015" y="1088823"/>
            <a:ext cx="6894830" cy="369332"/>
          </a:xfrm>
          <a:prstGeom prst="rect">
            <a:avLst/>
          </a:prstGeom>
          <a:noFill/>
          <a:ln w="9525">
            <a:noFill/>
          </a:ln>
        </p:spPr>
        <p:txBody>
          <a:bodyPr wrap="square">
            <a:spAutoFit/>
          </a:bodyPr>
          <a:lstStyle/>
          <a:p>
            <a:pPr indent="0" algn="just"/>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Đọc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lại</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phần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Yêu</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cầu</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cần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đạt</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và</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Kiến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thức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ngữ</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văn</a:t>
            </a:r>
            <a:r>
              <a:rPr lang="en-US" sz="1800" dirty="0">
                <a:latin typeface="#9Slide03 Arima Madurai Bold" panose="00000800000000000000" charset="0"/>
                <a:cs typeface="#9Slide03 Arima Madurai Bold" panose="00000800000000000000" charset="0"/>
              </a:rPr>
              <a:t>.</a:t>
            </a:r>
          </a:p>
        </p:txBody>
      </p:sp>
      <p:sp>
        <p:nvSpPr>
          <p:cNvPr id="21" name="Text Box 20"/>
          <p:cNvSpPr txBox="1"/>
          <p:nvPr/>
        </p:nvSpPr>
        <p:spPr>
          <a:xfrm>
            <a:off x="522605" y="1457123"/>
            <a:ext cx="6894830" cy="369332"/>
          </a:xfrm>
          <a:prstGeom prst="rect">
            <a:avLst/>
          </a:prstGeom>
          <a:noFill/>
          <a:ln w="9525">
            <a:noFill/>
          </a:ln>
        </p:spPr>
        <p:txBody>
          <a:bodyPr wrap="square">
            <a:spAutoFit/>
          </a:bodyPr>
          <a:lstStyle/>
          <a:p>
            <a:pPr indent="0" algn="just"/>
            <a:r>
              <a:rPr lang="en-US" sz="1800">
                <a:latin typeface="#9Slide03 Arima Madurai Bold" panose="00000800000000000000" charset="0"/>
                <a:cs typeface="#9Slide03 Arima Madurai Bold" panose="00000800000000000000" charset="0"/>
              </a:rPr>
              <a:t>- Hoàn thành phần “Chuẩn bị” -  SGKTr.94.</a:t>
            </a:r>
          </a:p>
        </p:txBody>
      </p:sp>
      <p:sp>
        <p:nvSpPr>
          <p:cNvPr id="22" name="Text Box 21"/>
          <p:cNvSpPr txBox="1"/>
          <p:nvPr/>
        </p:nvSpPr>
        <p:spPr>
          <a:xfrm>
            <a:off x="498475" y="1859078"/>
            <a:ext cx="6098540" cy="646331"/>
          </a:xfrm>
          <a:prstGeom prst="rect">
            <a:avLst/>
          </a:prstGeom>
          <a:noFill/>
          <a:ln w="9525">
            <a:noFill/>
          </a:ln>
        </p:spPr>
        <p:txBody>
          <a:bodyPr wrap="square">
            <a:spAutoFit/>
          </a:bodyPr>
          <a:lstStyle/>
          <a:p>
            <a:pPr indent="0" algn="just"/>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Đọc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trước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văn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bản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Chiếc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lược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ngà</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tìm</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hiểu</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thêm</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thông</a:t>
            </a:r>
            <a:r>
              <a:rPr lang="en-US" sz="1800" dirty="0">
                <a:latin typeface="#9Slide03 Arima Madurai Bold" panose="00000800000000000000" charset="0"/>
                <a:cs typeface="#9Slide03 Arima Madurai Bold" panose="00000800000000000000" charset="0"/>
              </a:rPr>
              <a:t> tin </a:t>
            </a:r>
            <a:r>
              <a:rPr lang="en-US" sz="1800" dirty="0" err="1">
                <a:latin typeface="#9Slide03 Arima Madurai Bold" panose="00000800000000000000" charset="0"/>
                <a:cs typeface="#9Slide03 Arima Madurai Bold" panose="00000800000000000000" charset="0"/>
              </a:rPr>
              <a:t>về</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tác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giả</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Nguyễn</a:t>
            </a:r>
            <a:r>
              <a:rPr lang="en-US" sz="1800" dirty="0">
                <a:latin typeface="#9Slide03 Arima Madurai Bold" panose="00000800000000000000" charset="0"/>
                <a:cs typeface="#9Slide03 Arima Madurai Bold" panose="00000800000000000000" charset="0"/>
              </a:rPr>
              <a:t> Quang </a:t>
            </a:r>
            <a:r>
              <a:rPr lang="en-US" sz="1800" dirty="0" err="1">
                <a:latin typeface="#9Slide03 Arima Madurai Bold" panose="00000800000000000000" charset="0"/>
                <a:cs typeface="#9Slide03 Arima Madurai Bold" panose="00000800000000000000" charset="0"/>
              </a:rPr>
              <a:t>Sáng</a:t>
            </a:r>
            <a:r>
              <a:rPr lang="en-US" sz="1800" dirty="0">
                <a:latin typeface="#9Slide03 Arima Madurai Bold" panose="00000800000000000000" charset="0"/>
                <a:cs typeface="#9Slide03 Arima Madurai Bold" panose="00000800000000000000" charset="0"/>
              </a:rPr>
              <a:t>.</a:t>
            </a:r>
          </a:p>
        </p:txBody>
      </p:sp>
      <p:sp>
        <p:nvSpPr>
          <p:cNvPr id="26" name="Text Box 25"/>
          <p:cNvSpPr txBox="1"/>
          <p:nvPr/>
        </p:nvSpPr>
        <p:spPr>
          <a:xfrm>
            <a:off x="474345" y="2506778"/>
            <a:ext cx="7528560" cy="369332"/>
          </a:xfrm>
          <a:prstGeom prst="rect">
            <a:avLst/>
          </a:prstGeom>
          <a:noFill/>
          <a:ln w="9525">
            <a:noFill/>
          </a:ln>
        </p:spPr>
        <p:txBody>
          <a:bodyPr wrap="square">
            <a:spAutoFit/>
          </a:bodyPr>
          <a:lstStyle/>
          <a:p>
            <a:pPr indent="0" algn="just"/>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Nêu</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những</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từ</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ngữ</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hình</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ảnh</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biểu</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tượng</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khó</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cần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chú</a:t>
            </a:r>
            <a:r>
              <a:rPr lang="en-US" sz="1800" dirty="0">
                <a:latin typeface="#9Slide03 Arima Madurai Bold" panose="00000800000000000000" charset="0"/>
                <a:cs typeface="#9Slide03 Arima Madurai Bold" panose="00000800000000000000" charset="0"/>
              </a:rPr>
              <a:t> ý </a:t>
            </a:r>
            <a:r>
              <a:rPr lang="en-US" sz="1800" dirty="0" err="1">
                <a:latin typeface="#9Slide03 Arima Madurai Bold" panose="00000800000000000000" charset="0"/>
                <a:cs typeface="#9Slide03 Arima Madurai Bold" panose="00000800000000000000" charset="0"/>
              </a:rPr>
              <a:t>và</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giải</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thích</a:t>
            </a:r>
            <a:r>
              <a:rPr lang="en-US" sz="1800" dirty="0">
                <a:latin typeface="#9Slide03 Arima Madurai Bold" panose="00000800000000000000" charset="0"/>
                <a:cs typeface="#9Slide03 Arima Madurai Bold" panose="00000800000000000000" charset="0"/>
              </a:rPr>
              <a:t>.</a:t>
            </a:r>
          </a:p>
        </p:txBody>
      </p:sp>
      <p:sp>
        <p:nvSpPr>
          <p:cNvPr id="27" name="Text Box 26"/>
          <p:cNvSpPr txBox="1"/>
          <p:nvPr/>
        </p:nvSpPr>
        <p:spPr>
          <a:xfrm>
            <a:off x="455295" y="2885428"/>
            <a:ext cx="6894830" cy="369332"/>
          </a:xfrm>
          <a:prstGeom prst="rect">
            <a:avLst/>
          </a:prstGeom>
          <a:noFill/>
          <a:ln w="9525">
            <a:noFill/>
          </a:ln>
        </p:spPr>
        <p:txBody>
          <a:bodyPr wrap="square">
            <a:spAutoFit/>
          </a:bodyPr>
          <a:lstStyle/>
          <a:p>
            <a:pPr indent="0" algn="just"/>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Đọc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diễn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cảm</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một</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số</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đoạn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văn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trong</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văn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bản</a:t>
            </a:r>
            <a:r>
              <a:rPr lang="en-US" sz="1800" dirty="0">
                <a:latin typeface="#9Slide03 Arima Madurai Bold" panose="00000800000000000000" charset="0"/>
                <a:cs typeface="#9Slide03 Arima Madurai Bold" panose="00000800000000000000" charset="0"/>
              </a:rPr>
              <a:t>.</a:t>
            </a:r>
          </a:p>
        </p:txBody>
      </p:sp>
      <p:sp>
        <p:nvSpPr>
          <p:cNvPr id="28" name="Text Box 27"/>
          <p:cNvSpPr txBox="1"/>
          <p:nvPr/>
        </p:nvSpPr>
        <p:spPr>
          <a:xfrm>
            <a:off x="452755" y="3286748"/>
            <a:ext cx="6894830" cy="369332"/>
          </a:xfrm>
          <a:prstGeom prst="rect">
            <a:avLst/>
          </a:prstGeom>
          <a:noFill/>
          <a:ln w="9525">
            <a:noFill/>
          </a:ln>
        </p:spPr>
        <p:txBody>
          <a:bodyPr wrap="square">
            <a:spAutoFit/>
          </a:bodyPr>
          <a:lstStyle/>
          <a:p>
            <a:pPr indent="0" algn="just"/>
            <a:r>
              <a:rPr lang="en-US" sz="1800">
                <a:latin typeface="#9Slide03 Arima Madurai Bold" panose="00000800000000000000" charset="0"/>
                <a:cs typeface="#9Slide03 Arima Madurai Bold" panose="00000800000000000000" charset="0"/>
              </a:rPr>
              <a:t>+ Tìm một số bài viết về tác phẩm “Chiếc lược ngà”.</a:t>
            </a:r>
          </a:p>
        </p:txBody>
      </p:sp>
      <p:sp>
        <p:nvSpPr>
          <p:cNvPr id="29" name="Text Box 28"/>
          <p:cNvSpPr txBox="1"/>
          <p:nvPr/>
        </p:nvSpPr>
        <p:spPr>
          <a:xfrm>
            <a:off x="447040" y="3691878"/>
            <a:ext cx="7555865" cy="646331"/>
          </a:xfrm>
          <a:prstGeom prst="rect">
            <a:avLst/>
          </a:prstGeom>
          <a:noFill/>
          <a:ln w="9525">
            <a:noFill/>
          </a:ln>
        </p:spPr>
        <p:txBody>
          <a:bodyPr wrap="square">
            <a:spAutoFit/>
          </a:bodyPr>
          <a:lstStyle/>
          <a:p>
            <a:pPr indent="0" algn="just"/>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Hãy</a:t>
            </a:r>
            <a:r>
              <a:rPr lang="en-US" sz="1800" dirty="0">
                <a:latin typeface="#9Slide03 Arima Madurai Bold" panose="00000800000000000000" charset="0"/>
                <a:cs typeface="#9Slide03 Arima Madurai Bold" panose="00000800000000000000" charset="0"/>
              </a:rPr>
              <a:t> chia </a:t>
            </a:r>
            <a:r>
              <a:rPr lang="en-US" sz="1800" dirty="0" err="1">
                <a:latin typeface="#9Slide03 Arima Madurai Bold" panose="00000800000000000000" charset="0"/>
                <a:cs typeface="#9Slide03 Arima Madurai Bold" panose="00000800000000000000" charset="0"/>
              </a:rPr>
              <a:t>sẻ</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suy</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nghĩ</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về</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một</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tác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phẩm</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văn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học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thể</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hiện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tình</a:t>
            </a:r>
            <a:r>
              <a:rPr lang="en-US" sz="1800" dirty="0">
                <a:latin typeface="#9Slide03 Arima Madurai Bold" panose="00000800000000000000" charset="0"/>
                <a:cs typeface="#9Slide03 Arima Madurai Bold" panose="00000800000000000000" charset="0"/>
              </a:rPr>
              <a:t> cha con </a:t>
            </a:r>
            <a:r>
              <a:rPr lang="en-US" sz="1800" dirty="0" err="1">
                <a:latin typeface="#9Slide03 Arima Madurai Bold" panose="00000800000000000000" charset="0"/>
                <a:cs typeface="#9Slide03 Arima Madurai Bold" panose="00000800000000000000" charset="0"/>
              </a:rPr>
              <a:t>để</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lại</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ấn</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tượng</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sâu</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sắc</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cho</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em</a:t>
            </a:r>
            <a:r>
              <a:rPr lang="en-US" sz="1800" dirty="0">
                <a:latin typeface="#9Slide03 Arima Madurai Bold" panose="00000800000000000000" charset="0"/>
                <a:cs typeface="#9Slide03 Arima Madurai Bold" panose="00000800000000000000" charset="0"/>
              </a:rPr>
              <a:t>.</a:t>
            </a:r>
          </a:p>
        </p:txBody>
      </p:sp>
      <p:sp>
        <p:nvSpPr>
          <p:cNvPr id="30" name="Text Box 29">
            <a:hlinkClick r:id="rId4" action="ppaction://hlinkpres?slideindex=1&amp;slidetitle="/>
          </p:cNvPr>
          <p:cNvSpPr txBox="1"/>
          <p:nvPr/>
        </p:nvSpPr>
        <p:spPr>
          <a:xfrm>
            <a:off x="497205" y="4358628"/>
            <a:ext cx="6894830" cy="369332"/>
          </a:xfrm>
          <a:prstGeom prst="rect">
            <a:avLst/>
          </a:prstGeom>
          <a:noFill/>
          <a:ln w="9525">
            <a:noFill/>
          </a:ln>
        </p:spPr>
        <p:txBody>
          <a:bodyPr wrap="square">
            <a:spAutoFit/>
          </a:bodyPr>
          <a:lstStyle/>
          <a:p>
            <a:pPr indent="0" algn="just"/>
            <a:r>
              <a:rPr lang="en-US" sz="1800" dirty="0">
                <a:latin typeface="#9Slide03 Arima Madurai Bold" panose="00000800000000000000" charset="0"/>
                <a:cs typeface="#9Slide03 Arima Madurai Bold" panose="00000800000000000000" charset="0"/>
              </a:rPr>
              <a:t>- Hoàn </a:t>
            </a:r>
            <a:r>
              <a:rPr lang="en-US" sz="1800" dirty="0" err="1">
                <a:latin typeface="#9Slide03 Arima Madurai Bold" panose="00000800000000000000" charset="0"/>
                <a:cs typeface="#9Slide03 Arima Madurai Bold" panose="00000800000000000000" charset="0"/>
              </a:rPr>
              <a:t>thành</a:t>
            </a:r>
            <a:r>
              <a:rPr lang="en-US" sz="1800" dirty="0">
                <a:latin typeface="#9Slide03 Arima Madurai Bold" panose="00000800000000000000" charset="0"/>
                <a:cs typeface="#9Slide03 Arima Madurai Bold" panose="00000800000000000000" charset="0"/>
              </a:rPr>
              <a:t> </a:t>
            </a:r>
            <a:r>
              <a:rPr lang="en-US" sz="1800" dirty="0" err="1">
                <a:latin typeface="#9Slide03 Arima Madurai Bold" panose="00000800000000000000" charset="0"/>
                <a:cs typeface="#9Slide03 Arima Madurai Bold" panose="00000800000000000000" charset="0"/>
              </a:rPr>
              <a:t>các</a:t>
            </a:r>
            <a:r>
              <a:rPr lang="en-US" sz="1800" dirty="0">
                <a:latin typeface="#9Slide03 Arima Madurai Bold" panose="00000800000000000000" charset="0"/>
                <a:cs typeface="#9Slide03 Arima Madurai Bold" panose="00000800000000000000" charset="0"/>
              </a:rPr>
              <a:t> </a:t>
            </a:r>
            <a:r>
              <a:rPr lang="en-US" sz="1800" b="1" u="sng" dirty="0" err="1">
                <a:solidFill>
                  <a:srgbClr val="0070C0"/>
                </a:solidFill>
                <a:latin typeface="#9Slide03 Arima Madurai Bold" panose="00000800000000000000" charset="0"/>
                <a:cs typeface="#9Slide03 Arima Madurai Bold" panose="00000800000000000000" charset="0"/>
              </a:rPr>
              <a:t>PHIẾU</a:t>
            </a:r>
            <a:r>
              <a:rPr lang="en-US" sz="1800" b="1" u="sng" dirty="0">
                <a:solidFill>
                  <a:srgbClr val="0070C0"/>
                </a:solidFill>
                <a:latin typeface="#9Slide03 Arima Madurai Bold" panose="00000800000000000000" charset="0"/>
                <a:cs typeface="#9Slide03 Arima Madurai Bold" panose="00000800000000000000" charset="0"/>
              </a:rPr>
              <a:t> </a:t>
            </a:r>
            <a:r>
              <a:rPr lang="en-US" sz="1800" b="1" u="sng" dirty="0" err="1">
                <a:solidFill>
                  <a:srgbClr val="0070C0"/>
                </a:solidFill>
                <a:latin typeface="#9Slide03 Arima Madurai Bold" panose="00000800000000000000" charset="0"/>
                <a:cs typeface="#9Slide03 Arima Madurai Bold" panose="00000800000000000000" charset="0"/>
              </a:rPr>
              <a:t>HỌC</a:t>
            </a:r>
            <a:r>
              <a:rPr lang="en-US" sz="1800" b="1" u="sng" dirty="0">
                <a:solidFill>
                  <a:srgbClr val="0070C0"/>
                </a:solidFill>
                <a:latin typeface="#9Slide03 Arima Madurai Bold" panose="00000800000000000000" charset="0"/>
                <a:cs typeface="#9Slide03 Arima Madurai Bold" panose="00000800000000000000" charset="0"/>
              </a:rPr>
              <a:t> </a:t>
            </a:r>
            <a:r>
              <a:rPr lang="en-US" sz="1800" b="1" u="sng" dirty="0" err="1">
                <a:solidFill>
                  <a:srgbClr val="0070C0"/>
                </a:solidFill>
                <a:latin typeface="#9Slide03 Arima Madurai Bold" panose="00000800000000000000" charset="0"/>
                <a:cs typeface="#9Slide03 Arima Madurai Bold" panose="00000800000000000000" charset="0"/>
              </a:rPr>
              <a:t>TẬP</a:t>
            </a:r>
            <a:endParaRPr lang="en-US" sz="1800" b="1" u="sng" dirty="0">
              <a:solidFill>
                <a:srgbClr val="0070C0"/>
              </a:solidFill>
              <a:latin typeface="#9Slide03 Arima Madurai Bold" panose="00000800000000000000" charset="0"/>
              <a:cs typeface="#9Slide03 Arima Madurai Bold" panose="000008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6" grpId="0"/>
      <p:bldP spid="26" grpId="1"/>
      <p:bldP spid="27" grpId="0"/>
      <p:bldP spid="27" grpId="1"/>
      <p:bldP spid="28" grpId="0"/>
      <p:bldP spid="28" grpId="1"/>
      <p:bldP spid="29" grpId="0"/>
      <p:bldP spid="29" grpId="1"/>
      <p:bldP spid="30" grpId="0"/>
      <p:bldP spid="3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Tai nguyen thiet ke tro choi\Bảng gỗ\images.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1162050"/>
            <a:ext cx="3657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14350"/>
            <a:ext cx="2438400" cy="768350"/>
          </a:xfrm>
          <a:prstGeom prst="rect">
            <a:avLst/>
          </a:prstGeom>
          <a:noFill/>
        </p:spPr>
        <p:txBody>
          <a:bodyPr wrap="square" rtlCol="0">
            <a:spAutoFit/>
            <a:scene3d>
              <a:camera prst="orthographicFront"/>
              <a:lightRig rig="threePt" dir="t"/>
            </a:scene3d>
          </a:bodyPr>
          <a:lstStyle/>
          <a:p>
            <a:pPr algn="ctr"/>
            <a:r>
              <a:rPr lang="en-US" sz="4400" dirty="0">
                <a:solidFill>
                  <a:schemeClr val="tx1"/>
                </a:solidFill>
                <a:effectLst>
                  <a:outerShdw blurRad="38100" dist="19050" dir="2700000" algn="tl" rotWithShape="0">
                    <a:schemeClr val="dk1">
                      <a:alpha val="40000"/>
                    </a:schemeClr>
                  </a:outerShdw>
                </a:effectLst>
                <a:latin typeface="#9Slide03 BoosterNextFYBlack" panose="02000A03000000020004" charset="0"/>
                <a:cs typeface="#9Slide03 BoosterNextFYBlack" panose="02000A03000000020004" charset="0"/>
              </a:rPr>
              <a:t>ĐẤU TRÍ</a:t>
            </a:r>
          </a:p>
        </p:txBody>
      </p:sp>
      <p:pic>
        <p:nvPicPr>
          <p:cNvPr id="1028" name="Picture 4"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455" b="100000" l="0" r="100000"/>
                    </a14:imgEffect>
                  </a14:imgLayer>
                </a14:imgProps>
              </a:ext>
              <a:ext uri="{28A0092B-C50C-407E-A947-70E740481C1C}">
                <a14:useLocalDpi xmlns:a14="http://schemas.microsoft.com/office/drawing/2010/main" val="0"/>
              </a:ext>
            </a:extLst>
          </a:blip>
          <a:srcRect/>
          <a:stretch>
            <a:fillRect/>
          </a:stretch>
        </p:blipFill>
        <p:spPr bwMode="auto">
          <a:xfrm>
            <a:off x="7010400" y="4153894"/>
            <a:ext cx="2014537" cy="856256"/>
          </a:xfrm>
          <a:prstGeom prst="rect">
            <a:avLst/>
          </a:prstGeom>
          <a:noFill/>
          <a:extLst>
            <a:ext uri="{909E8E84-426E-40DD-AFC4-6F175D3DCCD1}">
              <a14:hiddenFill xmlns:a14="http://schemas.microsoft.com/office/drawing/2010/main">
                <a:solidFill>
                  <a:srgbClr val="FFFFFF"/>
                </a:solidFill>
              </a14:hiddenFill>
            </a:ext>
          </a:extLst>
        </p:spPr>
      </p:pic>
      <p:pic>
        <p:nvPicPr>
          <p:cNvPr id="5" name="Nhac Gunb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48800" y="427722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Desktop\white-board-wooden-frame-50a0x500 (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945" y="2168525"/>
            <a:ext cx="6637655" cy="2811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5175" y="2559685"/>
            <a:ext cx="5822718" cy="2079222"/>
          </a:xfrm>
          <a:prstGeom prst="rect">
            <a:avLst/>
          </a:prstGeom>
          <a:noFill/>
        </p:spPr>
        <p:txBody>
          <a:bodyPr wrap="square" rtlCol="0">
            <a:noAutofit/>
          </a:bodyPr>
          <a:lstStyle/>
          <a:p>
            <a:pPr algn="just">
              <a:lnSpc>
                <a:spcPct val="100000"/>
              </a:lnSpc>
            </a:pPr>
            <a:r>
              <a:rPr lang="en-US" sz="2200" dirty="0">
                <a:solidFill>
                  <a:srgbClr val="0000FF"/>
                </a:solidFill>
                <a:latin typeface="#9Slide03 Arima Madurai Bold" panose="00000800000000000000" charset="0"/>
                <a:cs typeface="#9Slide03 Arima Madurai Bold" panose="00000800000000000000" charset="0"/>
              </a:rPr>
              <a:t>Khi nói và viết có (1) ... cách dẫn lời nói (lời nói (2)...; lời nói được (3) ...; lời nói bên trong, ý nghĩ) của một người (một nhân vật).</a:t>
            </a:r>
          </a:p>
          <a:p>
            <a:pPr algn="ctr">
              <a:lnSpc>
                <a:spcPct val="100000"/>
              </a:lnSpc>
            </a:pPr>
            <a:endParaRPr lang="en-US" sz="1400" dirty="0">
              <a:solidFill>
                <a:srgbClr val="0000FF"/>
              </a:solidFill>
              <a:latin typeface="#9Slide03 Arima Madurai Bold" panose="00000800000000000000" charset="0"/>
              <a:cs typeface="#9Slide03 Arima Madurai Bold" panose="00000800000000000000" charset="0"/>
            </a:endParaRPr>
          </a:p>
          <a:p>
            <a:pPr algn="ctr">
              <a:lnSpc>
                <a:spcPct val="100000"/>
              </a:lnSpc>
            </a:pPr>
            <a:r>
              <a:rPr lang="en-US" sz="2000" dirty="0">
                <a:solidFill>
                  <a:srgbClr val="C00000"/>
                </a:solidFill>
                <a:latin typeface="#9Slide03 Arima Madurai Bold" panose="00000800000000000000" charset="0"/>
                <a:cs typeface="#9Slide03 Arima Madurai Bold" panose="00000800000000000000" charset="0"/>
              </a:rPr>
              <a:t>(</a:t>
            </a:r>
            <a:r>
              <a:rPr lang="en-US" sz="2000" i="1" dirty="0">
                <a:solidFill>
                  <a:srgbClr val="C00000"/>
                </a:solidFill>
                <a:latin typeface="#9Slide03 Arima Madurai Bold" panose="00000800000000000000" charset="0"/>
                <a:cs typeface="#9Slide03 Arima Madurai Bold" panose="00000800000000000000" charset="0"/>
              </a:rPr>
              <a:t>thành tiếng; cách dẫn trực tiếp; viết thành chữ; cách dẫn gián tiếp; hai</a:t>
            </a:r>
            <a:r>
              <a:rPr lang="en-US" sz="2000" dirty="0">
                <a:solidFill>
                  <a:srgbClr val="C00000"/>
                </a:solidFill>
                <a:latin typeface="#9Slide03 Arima Madurai Bold" panose="00000800000000000000" charset="0"/>
                <a:cs typeface="#9Slide03 Arima Madurai Bold" panose="00000800000000000000" charset="0"/>
              </a:rPr>
              <a:t>)</a:t>
            </a:r>
          </a:p>
        </p:txBody>
      </p:sp>
      <p:pic>
        <p:nvPicPr>
          <p:cNvPr id="1026" name="Picture 2" descr="C:\Users\ADMIN\Desktop\Tai nguyen thiet ke tro choi\Bảng gỗ\1a.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87431" y="11877"/>
            <a:ext cx="1680369" cy="791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417217" y="449580"/>
            <a:ext cx="1519555" cy="706755"/>
          </a:xfrm>
          <a:prstGeom prst="rect">
            <a:avLst/>
          </a:prstGeom>
          <a:noFill/>
        </p:spPr>
        <p:txBody>
          <a:bodyPr wrap="none" rtlCol="0">
            <a:spAutoFit/>
          </a:bodyPr>
          <a:lstStyle/>
          <a:p>
            <a:pPr algn="ctr"/>
            <a:r>
              <a:rPr lang="en-US" sz="4000" dirty="0">
                <a:solidFill>
                  <a:srgbClr val="0000FF"/>
                </a:solidFill>
                <a:latin typeface="#9Slide03 Arima Madurai Bold" panose="00000800000000000000" charset="0"/>
                <a:cs typeface="#9Slide03 Arima Madurai Bold" panose="00000800000000000000" charset="0"/>
              </a:rPr>
              <a:t>Lượt 1</a:t>
            </a:r>
          </a:p>
        </p:txBody>
      </p:sp>
      <p:sp>
        <p:nvSpPr>
          <p:cNvPr id="5" name="Freeform 3"/>
          <p:cNvSpPr/>
          <p:nvPr/>
        </p:nvSpPr>
        <p:spPr>
          <a:xfrm rot="-5400000">
            <a:off x="4102100" y="-1827530"/>
            <a:ext cx="1744345" cy="5426075"/>
          </a:xfrm>
          <a:custGeom>
            <a:avLst/>
            <a:gdLst/>
            <a:ahLst/>
            <a:cxnLst/>
            <a:rect l="l" t="t" r="r" b="b"/>
            <a:pathLst>
              <a:path w="2946269" h="9800224">
                <a:moveTo>
                  <a:pt x="0" y="0"/>
                </a:moveTo>
                <a:lnTo>
                  <a:pt x="2946268" y="0"/>
                </a:lnTo>
                <a:lnTo>
                  <a:pt x="2946268" y="9800225"/>
                </a:lnTo>
                <a:lnTo>
                  <a:pt x="0" y="9800225"/>
                </a:lnTo>
                <a:lnTo>
                  <a:pt x="0" y="0"/>
                </a:lnTo>
                <a:close/>
              </a:path>
            </a:pathLst>
          </a:custGeom>
          <a:blipFill>
            <a:blip r:embed="rId6"/>
            <a:stretch>
              <a:fillRect l="-100100" r="-62678"/>
            </a:stretch>
          </a:blipFill>
        </p:spPr>
        <p:txBody>
          <a:bodyPr/>
          <a:lstStyle/>
          <a:p>
            <a:endParaRPr lang="en-US"/>
          </a:p>
        </p:txBody>
      </p:sp>
      <p:sp>
        <p:nvSpPr>
          <p:cNvPr id="4" name="TextBox 1"/>
          <p:cNvSpPr txBox="1"/>
          <p:nvPr/>
        </p:nvSpPr>
        <p:spPr>
          <a:xfrm>
            <a:off x="2609850" y="323850"/>
            <a:ext cx="4929505" cy="1225550"/>
          </a:xfrm>
          <a:prstGeom prst="rect">
            <a:avLst/>
          </a:prstGeom>
          <a:noFill/>
        </p:spPr>
        <p:txBody>
          <a:bodyPr wrap="square" rtlCol="0">
            <a:noAutofit/>
          </a:bodyPr>
          <a:lstStyle/>
          <a:p>
            <a:pPr algn="just">
              <a:lnSpc>
                <a:spcPct val="100000"/>
              </a:lnSpc>
            </a:pPr>
            <a:r>
              <a:rPr lang="en-US" sz="2000" dirty="0">
                <a:solidFill>
                  <a:srgbClr val="C00000"/>
                </a:solidFill>
                <a:latin typeface="#9Slide03 Arima Madurai Bold" panose="00000800000000000000" charset="0"/>
                <a:cs typeface="#9Slide03 Arima Madurai Bold" panose="00000800000000000000" charset="0"/>
              </a:rPr>
              <a:t>Đáp án: </a:t>
            </a:r>
            <a:r>
              <a:rPr lang="en-US" sz="2000" dirty="0">
                <a:solidFill>
                  <a:schemeClr val="tx1"/>
                </a:solidFill>
                <a:latin typeface="#9Slide03 Arima Madurai Bold" panose="00000800000000000000" charset="0"/>
                <a:cs typeface="#9Slide03 Arima Madurai Bold" panose="00000800000000000000" charset="0"/>
              </a:rPr>
              <a:t>Khi nói và viết có (1)</a:t>
            </a:r>
            <a:r>
              <a:rPr lang="en-US" sz="2000" dirty="0">
                <a:solidFill>
                  <a:srgbClr val="0070C0"/>
                </a:solidFill>
                <a:latin typeface="#9Slide03 Arima Madurai Bold" panose="00000800000000000000" charset="0"/>
                <a:cs typeface="#9Slide03 Arima Madurai Bold" panose="00000800000000000000" charset="0"/>
              </a:rPr>
              <a:t> </a:t>
            </a:r>
            <a:r>
              <a:rPr lang="en-US" sz="2000" u="sng" dirty="0">
                <a:solidFill>
                  <a:srgbClr val="0070C0"/>
                </a:solidFill>
                <a:latin typeface="#9Slide03 Arima Madurai Bold" panose="00000800000000000000" charset="0"/>
                <a:cs typeface="#9Slide03 Arima Madurai Bold" panose="00000800000000000000" charset="0"/>
              </a:rPr>
              <a:t>hai </a:t>
            </a:r>
            <a:r>
              <a:rPr lang="en-US" sz="2000" dirty="0">
                <a:solidFill>
                  <a:schemeClr val="tx1"/>
                </a:solidFill>
                <a:latin typeface="#9Slide03 Arima Madurai Bold" panose="00000800000000000000" charset="0"/>
                <a:cs typeface="#9Slide03 Arima Madurai Bold" panose="00000800000000000000" charset="0"/>
              </a:rPr>
              <a:t>cách dẫn lời nói (lời nói (2) </a:t>
            </a:r>
            <a:r>
              <a:rPr lang="en-US" sz="2000" u="sng" dirty="0">
                <a:solidFill>
                  <a:srgbClr val="0070C0"/>
                </a:solidFill>
                <a:latin typeface="#9Slide03 Arima Madurai Bold" panose="00000800000000000000" charset="0"/>
                <a:cs typeface="#9Slide03 Arima Madurai Bold" panose="00000800000000000000" charset="0"/>
              </a:rPr>
              <a:t>thành tiếng</a:t>
            </a:r>
            <a:r>
              <a:rPr lang="en-US" sz="2000" dirty="0">
                <a:solidFill>
                  <a:schemeClr val="tx1"/>
                </a:solidFill>
                <a:latin typeface="#9Slide03 Arima Madurai Bold" panose="00000800000000000000" charset="0"/>
                <a:cs typeface="#9Slide03 Arima Madurai Bold" panose="00000800000000000000" charset="0"/>
              </a:rPr>
              <a:t>; lời nói được (3) </a:t>
            </a:r>
            <a:r>
              <a:rPr lang="en-US" sz="2000" u="sng" dirty="0">
                <a:solidFill>
                  <a:srgbClr val="0070C0"/>
                </a:solidFill>
                <a:latin typeface="#9Slide03 Arima Madurai Bold" panose="00000800000000000000" charset="0"/>
                <a:cs typeface="#9Slide03 Arima Madurai Bold" panose="00000800000000000000" charset="0"/>
              </a:rPr>
              <a:t>viết thành chữ</a:t>
            </a:r>
            <a:r>
              <a:rPr lang="en-US" sz="2000" dirty="0">
                <a:solidFill>
                  <a:schemeClr val="tx1"/>
                </a:solidFill>
                <a:latin typeface="#9Slide03 Arima Madurai Bold" panose="00000800000000000000" charset="0"/>
                <a:cs typeface="#9Slide03 Arima Madurai Bold" panose="00000800000000000000" charset="0"/>
              </a:rPr>
              <a:t>; lời nói bên trong, ý nghĩ của một người (một nhân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p:cNvSpPr/>
          <p:nvPr/>
        </p:nvSpPr>
        <p:spPr>
          <a:xfrm rot="-5400000">
            <a:off x="3754120" y="-1778000"/>
            <a:ext cx="2155190" cy="5711190"/>
          </a:xfrm>
          <a:custGeom>
            <a:avLst/>
            <a:gdLst/>
            <a:ahLst/>
            <a:cxnLst/>
            <a:rect l="l" t="t" r="r" b="b"/>
            <a:pathLst>
              <a:path w="2946269" h="9800224">
                <a:moveTo>
                  <a:pt x="0" y="0"/>
                </a:moveTo>
                <a:lnTo>
                  <a:pt x="2946268" y="0"/>
                </a:lnTo>
                <a:lnTo>
                  <a:pt x="2946268" y="9800225"/>
                </a:lnTo>
                <a:lnTo>
                  <a:pt x="0" y="9800225"/>
                </a:lnTo>
                <a:lnTo>
                  <a:pt x="0" y="0"/>
                </a:lnTo>
                <a:close/>
              </a:path>
            </a:pathLst>
          </a:custGeom>
          <a:blipFill>
            <a:blip r:embed="rId2"/>
            <a:stretch>
              <a:fillRect l="-100100" r="-62678"/>
            </a:stretch>
          </a:blipFill>
        </p:spPr>
        <p:txBody>
          <a:bodyPr/>
          <a:lstStyle/>
          <a:p>
            <a:endParaRPr lang="en-US"/>
          </a:p>
        </p:txBody>
      </p:sp>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765" y="2349500"/>
            <a:ext cx="6807835" cy="2811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1971" y="2686684"/>
            <a:ext cx="6110528" cy="2204983"/>
          </a:xfrm>
          <a:prstGeom prst="rect">
            <a:avLst/>
          </a:prstGeom>
          <a:noFill/>
        </p:spPr>
        <p:txBody>
          <a:bodyPr wrap="square" rtlCol="0">
            <a:noAutofit/>
          </a:bodyPr>
          <a:lstStyle/>
          <a:p>
            <a:pPr algn="just">
              <a:lnSpc>
                <a:spcPct val="100000"/>
              </a:lnSpc>
            </a:pPr>
            <a:r>
              <a:rPr lang="en-US" sz="2100" dirty="0">
                <a:solidFill>
                  <a:srgbClr val="0000FF"/>
                </a:solidFill>
                <a:latin typeface="#9Slide03 Arima Madurai Bold" panose="00000800000000000000" charset="0"/>
                <a:cs typeface="#9Slide03 Arima Madurai Bold" panose="00000800000000000000" charset="0"/>
              </a:rPr>
              <a:t>Dẫn trực tiếp là nhắc lại (1) ... nhân vật). Trong ngôn ngữ nói, lời dẫn trực tiếp được đánh dấu bằng chỗ (2)... Trong ngôn ngữ viết,  được đặt sau (3)... và trong (4)...</a:t>
            </a:r>
          </a:p>
          <a:p>
            <a:pPr algn="ctr">
              <a:lnSpc>
                <a:spcPct val="100000"/>
              </a:lnSpc>
            </a:pPr>
            <a:endParaRPr lang="en-US" sz="1000" dirty="0">
              <a:solidFill>
                <a:srgbClr val="C00000"/>
              </a:solidFill>
              <a:latin typeface="#9Slide03 Arima Madurai Bold" panose="00000800000000000000" charset="0"/>
              <a:cs typeface="#9Slide03 Arima Madurai Bold" panose="00000800000000000000" charset="0"/>
            </a:endParaRPr>
          </a:p>
          <a:p>
            <a:pPr algn="ctr">
              <a:lnSpc>
                <a:spcPct val="100000"/>
              </a:lnSpc>
            </a:pPr>
            <a:r>
              <a:rPr lang="en-US" sz="2100" dirty="0">
                <a:solidFill>
                  <a:srgbClr val="C00000"/>
                </a:solidFill>
                <a:latin typeface="#9Slide03 Arima Madurai Bold" panose="00000800000000000000" charset="0"/>
                <a:cs typeface="#9Slide03 Arima Madurai Bold" panose="00000800000000000000" charset="0"/>
              </a:rPr>
              <a:t>(</a:t>
            </a:r>
            <a:r>
              <a:rPr lang="en-US" sz="2100" i="1" dirty="0">
                <a:solidFill>
                  <a:srgbClr val="C00000"/>
                </a:solidFill>
                <a:latin typeface="#9Slide03 Arima Madurai Bold" panose="00000800000000000000" charset="0"/>
                <a:cs typeface="#9Slide03 Arima Madurai Bold" panose="00000800000000000000" charset="0"/>
              </a:rPr>
              <a:t>nghỉ hơi, dấu hai chấm, </a:t>
            </a:r>
            <a:r>
              <a:rPr lang="en-US" sz="2100" i="1" dirty="0" err="1">
                <a:solidFill>
                  <a:srgbClr val="C00000"/>
                </a:solidFill>
                <a:latin typeface="#9Slide03 Arima Madurai Bold" panose="00000800000000000000" charset="0"/>
                <a:cs typeface="#9Slide03 Arima Madurai Bold" panose="00000800000000000000" charset="0"/>
              </a:rPr>
              <a:t>nhắc</a:t>
            </a:r>
            <a:r>
              <a:rPr lang="en-US" sz="2100" i="1" dirty="0">
                <a:solidFill>
                  <a:srgbClr val="C00000"/>
                </a:solidFill>
                <a:latin typeface="#9Slide03 Arima Madurai Bold" panose="00000800000000000000" charset="0"/>
                <a:cs typeface="#9Slide03 Arima Madurai Bold" panose="00000800000000000000" charset="0"/>
              </a:rPr>
              <a:t> </a:t>
            </a:r>
            <a:r>
              <a:rPr lang="en-US" sz="2100" i="1" dirty="0" err="1">
                <a:solidFill>
                  <a:srgbClr val="C00000"/>
                </a:solidFill>
                <a:latin typeface="#9Slide03 Arima Madurai Bold" panose="00000800000000000000" charset="0"/>
                <a:cs typeface="#9Slide03 Arima Madurai Bold" panose="00000800000000000000" charset="0"/>
              </a:rPr>
              <a:t>lại</a:t>
            </a:r>
            <a:r>
              <a:rPr lang="en-US" sz="2100" i="1" dirty="0">
                <a:solidFill>
                  <a:srgbClr val="C00000"/>
                </a:solidFill>
                <a:latin typeface="#9Slide03 Arima Madurai Bold" panose="00000800000000000000" charset="0"/>
                <a:cs typeface="#9Slide03 Arima Madurai Bold" panose="00000800000000000000" charset="0"/>
              </a:rPr>
              <a:t>,</a:t>
            </a:r>
          </a:p>
          <a:p>
            <a:pPr algn="ctr">
              <a:lnSpc>
                <a:spcPct val="100000"/>
              </a:lnSpc>
            </a:pPr>
            <a:r>
              <a:rPr lang="en-US" sz="2100" i="1" dirty="0" err="1">
                <a:solidFill>
                  <a:srgbClr val="C00000"/>
                </a:solidFill>
                <a:latin typeface="#9Slide03 Arima Madurai Bold" panose="00000800000000000000" charset="0"/>
                <a:cs typeface="#9Slide03 Arima Madurai Bold" panose="00000800000000000000" charset="0"/>
              </a:rPr>
              <a:t>dấu</a:t>
            </a:r>
            <a:r>
              <a:rPr lang="en-US" sz="2100" i="1" dirty="0">
                <a:solidFill>
                  <a:srgbClr val="C00000"/>
                </a:solidFill>
                <a:latin typeface="#9Slide03 Arima Madurai Bold" panose="00000800000000000000" charset="0"/>
                <a:cs typeface="#9Slide03 Arima Madurai Bold" panose="00000800000000000000" charset="0"/>
              </a:rPr>
              <a:t> ngoặc kép, nguyên văn</a:t>
            </a:r>
            <a:r>
              <a:rPr lang="en-US" sz="2100" dirty="0">
                <a:solidFill>
                  <a:srgbClr val="C00000"/>
                </a:solidFill>
                <a:latin typeface="#9Slide03 Arima Madurai Bold" panose="00000800000000000000" charset="0"/>
                <a:cs typeface="#9Slide03 Arima Madurai Bold" panose="00000800000000000000" charset="0"/>
              </a:rPr>
              <a:t>)</a:t>
            </a:r>
          </a:p>
        </p:txBody>
      </p:sp>
      <p:pic>
        <p:nvPicPr>
          <p:cNvPr id="1026" name="Picture 2"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87431" y="11877"/>
            <a:ext cx="1680369" cy="791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215605" y="189865"/>
            <a:ext cx="1576070" cy="706755"/>
          </a:xfrm>
          <a:prstGeom prst="rect">
            <a:avLst/>
          </a:prstGeom>
          <a:noFill/>
        </p:spPr>
        <p:txBody>
          <a:bodyPr wrap="none" rtlCol="0">
            <a:spAutoFit/>
          </a:bodyPr>
          <a:lstStyle/>
          <a:p>
            <a:pPr algn="ctr"/>
            <a:r>
              <a:rPr lang="en-US" sz="4000" dirty="0">
                <a:solidFill>
                  <a:srgbClr val="0000FF"/>
                </a:solidFill>
                <a:latin typeface="#9Slide03 Arima Madurai Bold" panose="00000800000000000000" charset="0"/>
                <a:cs typeface="#9Slide03 Arima Madurai Bold" panose="00000800000000000000" charset="0"/>
              </a:rPr>
              <a:t>Lượt 2</a:t>
            </a:r>
          </a:p>
        </p:txBody>
      </p:sp>
      <p:sp>
        <p:nvSpPr>
          <p:cNvPr id="4" name="TextBox 1"/>
          <p:cNvSpPr txBox="1"/>
          <p:nvPr/>
        </p:nvSpPr>
        <p:spPr>
          <a:xfrm>
            <a:off x="2266315" y="189865"/>
            <a:ext cx="5121910" cy="1225550"/>
          </a:xfrm>
          <a:prstGeom prst="rect">
            <a:avLst/>
          </a:prstGeom>
          <a:noFill/>
        </p:spPr>
        <p:txBody>
          <a:bodyPr wrap="square" rtlCol="0">
            <a:noAutofit/>
          </a:bodyPr>
          <a:lstStyle/>
          <a:p>
            <a:pPr algn="just">
              <a:lnSpc>
                <a:spcPct val="100000"/>
              </a:lnSpc>
            </a:pPr>
            <a:r>
              <a:rPr lang="en-US" sz="2000" dirty="0">
                <a:solidFill>
                  <a:srgbClr val="C00000"/>
                </a:solidFill>
                <a:latin typeface="#9Slide03 Arima Madurai Bold" panose="00000800000000000000" charset="0"/>
                <a:cs typeface="#9Slide03 Arima Madurai Bold" panose="00000800000000000000" charset="0"/>
              </a:rPr>
              <a:t>Đáp án:</a:t>
            </a:r>
            <a:r>
              <a:rPr lang="en-US" sz="2000" dirty="0">
                <a:solidFill>
                  <a:schemeClr val="tx1"/>
                </a:solidFill>
                <a:latin typeface="#9Slide03 Arima Madurai Bold" panose="00000800000000000000" charset="0"/>
                <a:cs typeface="#9Slide03 Arima Madurai Bold" panose="00000800000000000000" charset="0"/>
              </a:rPr>
              <a:t> Dẫn trực tiếp là nhắc lại (1) </a:t>
            </a:r>
            <a:r>
              <a:rPr lang="en-US" sz="2000" u="sng" dirty="0">
                <a:solidFill>
                  <a:srgbClr val="0070C0"/>
                </a:solidFill>
                <a:latin typeface="#9Slide03 Arima Madurai Bold" panose="00000800000000000000" charset="0"/>
                <a:cs typeface="#9Slide03 Arima Madurai Bold" panose="00000800000000000000" charset="0"/>
              </a:rPr>
              <a:t>nguyên văn</a:t>
            </a:r>
            <a:r>
              <a:rPr lang="en-US" sz="2000" dirty="0">
                <a:solidFill>
                  <a:schemeClr val="tx1"/>
                </a:solidFill>
                <a:latin typeface="#9Slide03 Arima Madurai Bold" panose="00000800000000000000" charset="0"/>
                <a:cs typeface="#9Slide03 Arima Madurai Bold" panose="00000800000000000000" charset="0"/>
              </a:rPr>
              <a:t>  lời nói hay ý nghĩ  của một người (một nhân vật).  Trong ngôn ngữ nói, lời dẫn trực tiếp được đánh dấu bằng chỗ (2) </a:t>
            </a:r>
            <a:r>
              <a:rPr lang="en-US" sz="2000" u="sng" dirty="0">
                <a:solidFill>
                  <a:srgbClr val="0070C0"/>
                </a:solidFill>
                <a:latin typeface="#9Slide03 Arima Madurai Bold" panose="00000800000000000000" charset="0"/>
                <a:cs typeface="#9Slide03 Arima Madurai Bold" panose="00000800000000000000" charset="0"/>
              </a:rPr>
              <a:t>nghỉ hơi</a:t>
            </a:r>
            <a:r>
              <a:rPr lang="en-US" sz="2000" dirty="0">
                <a:solidFill>
                  <a:schemeClr val="tx1"/>
                </a:solidFill>
                <a:latin typeface="#9Slide03 Arima Madurai Bold" panose="00000800000000000000" charset="0"/>
                <a:cs typeface="#9Slide03 Arima Madurai Bold" panose="00000800000000000000" charset="0"/>
              </a:rPr>
              <a:t> Trong ngôn ngữ viết,  được đặt sau (3) </a:t>
            </a:r>
            <a:r>
              <a:rPr lang="en-US" sz="2000" u="sng" dirty="0">
                <a:solidFill>
                  <a:srgbClr val="0070C0"/>
                </a:solidFill>
                <a:latin typeface="#9Slide03 Arima Madurai Bold" panose="00000800000000000000" charset="0"/>
                <a:cs typeface="#9Slide03 Arima Madurai Bold" panose="00000800000000000000" charset="0"/>
              </a:rPr>
              <a:t>dấu hai chấm</a:t>
            </a:r>
            <a:r>
              <a:rPr lang="en-US" sz="2000" dirty="0">
                <a:solidFill>
                  <a:schemeClr val="tx1"/>
                </a:solidFill>
                <a:latin typeface="#9Slide03 Arima Madurai Bold" panose="00000800000000000000" charset="0"/>
                <a:cs typeface="#9Slide03 Arima Madurai Bold" panose="00000800000000000000" charset="0"/>
              </a:rPr>
              <a:t>  và trong (4) </a:t>
            </a:r>
            <a:r>
              <a:rPr lang="en-US" sz="2000" u="sng" dirty="0">
                <a:solidFill>
                  <a:srgbClr val="0070C0"/>
                </a:solidFill>
                <a:latin typeface="#9Slide03 Arima Madurai Bold" panose="00000800000000000000" charset="0"/>
                <a:cs typeface="#9Slide03 Arima Madurai Bold" panose="00000800000000000000" charset="0"/>
              </a:rPr>
              <a:t>dấu ngoặc kép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p:cNvSpPr/>
          <p:nvPr/>
        </p:nvSpPr>
        <p:spPr>
          <a:xfrm rot="-5400000">
            <a:off x="3778885" y="-1739900"/>
            <a:ext cx="2155190" cy="5661660"/>
          </a:xfrm>
          <a:custGeom>
            <a:avLst/>
            <a:gdLst/>
            <a:ahLst/>
            <a:cxnLst/>
            <a:rect l="l" t="t" r="r" b="b"/>
            <a:pathLst>
              <a:path w="2946269" h="9800224">
                <a:moveTo>
                  <a:pt x="0" y="0"/>
                </a:moveTo>
                <a:lnTo>
                  <a:pt x="2946268" y="0"/>
                </a:lnTo>
                <a:lnTo>
                  <a:pt x="2946268" y="9800225"/>
                </a:lnTo>
                <a:lnTo>
                  <a:pt x="0" y="9800225"/>
                </a:lnTo>
                <a:lnTo>
                  <a:pt x="0" y="0"/>
                </a:lnTo>
                <a:close/>
              </a:path>
            </a:pathLst>
          </a:custGeom>
          <a:blipFill>
            <a:blip r:embed="rId2"/>
            <a:stretch>
              <a:fillRect l="-100100" r="-62678"/>
            </a:stretch>
          </a:blipFill>
        </p:spPr>
        <p:txBody>
          <a:bodyPr/>
          <a:lstStyle/>
          <a:p>
            <a:endParaRPr lang="en-US"/>
          </a:p>
        </p:txBody>
      </p:sp>
      <p:pic>
        <p:nvPicPr>
          <p:cNvPr id="1028" name="Picture 4" descr="C:\Users\ADMIN\Desktop\white-board-wooden-frame-50a0x500 (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370" y="2349500"/>
            <a:ext cx="6920230" cy="2811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6244" y="2674620"/>
            <a:ext cx="6128385" cy="1225550"/>
          </a:xfrm>
          <a:prstGeom prst="rect">
            <a:avLst/>
          </a:prstGeom>
          <a:noFill/>
        </p:spPr>
        <p:txBody>
          <a:bodyPr wrap="square" rtlCol="0">
            <a:noAutofit/>
          </a:bodyPr>
          <a:lstStyle/>
          <a:p>
            <a:pPr algn="just">
              <a:lnSpc>
                <a:spcPct val="100000"/>
              </a:lnSpc>
            </a:pPr>
            <a:r>
              <a:rPr lang="en-US" sz="1900" dirty="0">
                <a:solidFill>
                  <a:srgbClr val="0000FF"/>
                </a:solidFill>
                <a:latin typeface="#9Slide03 Arima Madurai Bold" panose="00000800000000000000" charset="0"/>
                <a:cs typeface="#9Slide03 Arima Madurai Bold" panose="00000800000000000000" charset="0"/>
              </a:rPr>
              <a:t>Dẫn gián tiếp là (1)... lời nói hay ý nghĩ của một người (một nhân vật) có (2)... cho thích hợp. Trong ngôn ngữ nói, lời dẫn gián tiếp thường không được đánh dấu bằng chỗ  nghỉ hơi (3)...Trong ngôn ngữ viết, lời dẫn gián tiếp (4)... đánh dấu bằng  dấu hai chấm và dấu ngoặc kép.</a:t>
            </a:r>
          </a:p>
          <a:p>
            <a:pPr algn="ctr">
              <a:lnSpc>
                <a:spcPct val="100000"/>
              </a:lnSpc>
            </a:pPr>
            <a:endParaRPr lang="en-US" sz="600" dirty="0">
              <a:solidFill>
                <a:srgbClr val="0000FF"/>
              </a:solidFill>
              <a:latin typeface="#9Slide03 Arima Madurai Bold" panose="00000800000000000000" charset="0"/>
              <a:cs typeface="#9Slide03 Arima Madurai Bold" panose="00000800000000000000" charset="0"/>
            </a:endParaRPr>
          </a:p>
          <a:p>
            <a:pPr algn="ctr">
              <a:lnSpc>
                <a:spcPct val="100000"/>
              </a:lnSpc>
            </a:pPr>
            <a:r>
              <a:rPr lang="en-US" sz="1800" i="1" dirty="0">
                <a:solidFill>
                  <a:srgbClr val="C00000"/>
                </a:solidFill>
                <a:latin typeface="#9Slide03 Arima Madurai Bold" panose="00000800000000000000" charset="0"/>
                <a:cs typeface="#9Slide03 Arima Madurai Bold" panose="00000800000000000000" charset="0"/>
              </a:rPr>
              <a:t>(rõ rệt, dấu hai chấm, điều chỉnh, không được, thuật lại)</a:t>
            </a:r>
          </a:p>
        </p:txBody>
      </p:sp>
      <p:pic>
        <p:nvPicPr>
          <p:cNvPr id="1026" name="Picture 2"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87431" y="11877"/>
            <a:ext cx="1680369" cy="791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127658" y="96520"/>
            <a:ext cx="1577975" cy="706755"/>
          </a:xfrm>
          <a:prstGeom prst="rect">
            <a:avLst/>
          </a:prstGeom>
          <a:noFill/>
        </p:spPr>
        <p:txBody>
          <a:bodyPr wrap="none" rtlCol="0">
            <a:spAutoFit/>
          </a:bodyPr>
          <a:lstStyle/>
          <a:p>
            <a:pPr algn="ctr"/>
            <a:r>
              <a:rPr lang="en-US" sz="4000" dirty="0">
                <a:solidFill>
                  <a:srgbClr val="0000FF"/>
                </a:solidFill>
                <a:latin typeface="#9Slide03 Arima Madurai Bold" panose="00000800000000000000" charset="0"/>
                <a:cs typeface="#9Slide03 Arima Madurai Bold" panose="00000800000000000000" charset="0"/>
              </a:rPr>
              <a:t>Lượt 3</a:t>
            </a:r>
          </a:p>
        </p:txBody>
      </p:sp>
      <p:sp>
        <p:nvSpPr>
          <p:cNvPr id="4" name="TextBox 1"/>
          <p:cNvSpPr txBox="1"/>
          <p:nvPr/>
        </p:nvSpPr>
        <p:spPr>
          <a:xfrm>
            <a:off x="2291080" y="88900"/>
            <a:ext cx="5396230" cy="1225550"/>
          </a:xfrm>
          <a:prstGeom prst="rect">
            <a:avLst/>
          </a:prstGeom>
          <a:noFill/>
        </p:spPr>
        <p:txBody>
          <a:bodyPr wrap="square" rtlCol="0">
            <a:noAutofit/>
          </a:bodyPr>
          <a:lstStyle/>
          <a:p>
            <a:pPr algn="ctr">
              <a:lnSpc>
                <a:spcPct val="100000"/>
              </a:lnSpc>
            </a:pPr>
            <a:r>
              <a:rPr lang="en-US" sz="2000" dirty="0">
                <a:solidFill>
                  <a:srgbClr val="C00000"/>
                </a:solidFill>
                <a:latin typeface="#9Slide03 Arima Madurai Bold" panose="00000800000000000000" charset="0"/>
                <a:cs typeface="#9Slide03 Arima Madurai Bold" panose="00000800000000000000" charset="0"/>
              </a:rPr>
              <a:t>Đáp án: </a:t>
            </a:r>
            <a:r>
              <a:rPr lang="en-US" sz="2000" dirty="0">
                <a:solidFill>
                  <a:schemeClr val="tx1"/>
                </a:solidFill>
                <a:latin typeface="#9Slide03 Arima Madurai Bold" panose="00000800000000000000" charset="0"/>
                <a:cs typeface="#9Slide03 Arima Madurai Bold" panose="00000800000000000000" charset="0"/>
              </a:rPr>
              <a:t>gián tiếp là (1) </a:t>
            </a:r>
            <a:r>
              <a:rPr lang="en-US" sz="2000" u="sng" dirty="0">
                <a:solidFill>
                  <a:srgbClr val="0070C0"/>
                </a:solidFill>
                <a:latin typeface="#9Slide03 Arima Madurai Bold" panose="00000800000000000000" charset="0"/>
                <a:cs typeface="#9Slide03 Arima Madurai Bold" panose="00000800000000000000" charset="0"/>
              </a:rPr>
              <a:t>thuật lại</a:t>
            </a:r>
            <a:r>
              <a:rPr lang="en-US" sz="2000" dirty="0">
                <a:solidFill>
                  <a:schemeClr val="tx1"/>
                </a:solidFill>
                <a:latin typeface="#9Slide03 Arima Madurai Bold" panose="00000800000000000000" charset="0"/>
                <a:cs typeface="#9Slide03 Arima Madurai Bold" panose="00000800000000000000" charset="0"/>
              </a:rPr>
              <a:t> lời nói hay ý nghĩ của một người (một nhân vật) có (2) </a:t>
            </a:r>
            <a:r>
              <a:rPr lang="en-US" sz="2000" u="sng" dirty="0">
                <a:solidFill>
                  <a:srgbClr val="0070C0"/>
                </a:solidFill>
                <a:latin typeface="#9Slide03 Arima Madurai Bold" panose="00000800000000000000" charset="0"/>
                <a:cs typeface="#9Slide03 Arima Madurai Bold" panose="00000800000000000000" charset="0"/>
              </a:rPr>
              <a:t>điều chỉnh</a:t>
            </a:r>
            <a:r>
              <a:rPr lang="en-US" sz="2000" dirty="0">
                <a:solidFill>
                  <a:schemeClr val="tx1"/>
                </a:solidFill>
                <a:latin typeface="#9Slide03 Arima Madurai Bold" panose="00000800000000000000" charset="0"/>
                <a:cs typeface="#9Slide03 Arima Madurai Bold" panose="00000800000000000000" charset="0"/>
              </a:rPr>
              <a:t> cho thích hợp. Trong ngôn ngữ nói, lời dẫn gián tiếp thường không được đánh dấu bằng chỗ  nghỉ hơi (3) </a:t>
            </a:r>
            <a:r>
              <a:rPr lang="en-US" sz="2000" u="sng" dirty="0">
                <a:solidFill>
                  <a:srgbClr val="0070C0"/>
                </a:solidFill>
                <a:latin typeface="#9Slide03 Arima Madurai Bold" panose="00000800000000000000" charset="0"/>
                <a:cs typeface="#9Slide03 Arima Madurai Bold" panose="00000800000000000000" charset="0"/>
              </a:rPr>
              <a:t>rõ rệt</a:t>
            </a:r>
            <a:r>
              <a:rPr lang="en-US" sz="2000" dirty="0">
                <a:solidFill>
                  <a:schemeClr val="tx1"/>
                </a:solidFill>
                <a:latin typeface="#9Slide03 Arima Madurai Bold" panose="00000800000000000000" charset="0"/>
                <a:cs typeface="#9Slide03 Arima Madurai Bold" panose="00000800000000000000" charset="0"/>
              </a:rPr>
              <a:t>.  Trong ngôn ngữ viết, lời dẫn gián tiếp (4) </a:t>
            </a:r>
            <a:r>
              <a:rPr lang="en-US" sz="2000" u="sng" dirty="0">
                <a:solidFill>
                  <a:srgbClr val="0070C0"/>
                </a:solidFill>
                <a:latin typeface="#9Slide03 Arima Madurai Bold" panose="00000800000000000000" charset="0"/>
                <a:cs typeface="#9Slide03 Arima Madurai Bold" panose="00000800000000000000" charset="0"/>
              </a:rPr>
              <a:t>không được</a:t>
            </a:r>
            <a:r>
              <a:rPr lang="en-US" sz="2000" dirty="0">
                <a:solidFill>
                  <a:schemeClr val="tx1"/>
                </a:solidFill>
                <a:latin typeface="#9Slide03 Arima Madurai Bold" panose="00000800000000000000" charset="0"/>
                <a:cs typeface="#9Slide03 Arima Madurai Bold" panose="00000800000000000000" charset="0"/>
              </a:rPr>
              <a:t> đánh dấu bằng  dấu hai chấm và dấu ngoặc kép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921000" y="796290"/>
            <a:ext cx="3355975" cy="2745104"/>
            <a:chOff x="2920805" y="796157"/>
            <a:chExt cx="3355708" cy="2744791"/>
          </a:xfrm>
        </p:grpSpPr>
        <p:cxnSp>
          <p:nvCxnSpPr>
            <p:cNvPr id="3" name="直接连接符 2"/>
            <p:cNvCxnSpPr>
              <a:endCxn id="4" idx="4"/>
            </p:cNvCxnSpPr>
            <p:nvPr/>
          </p:nvCxnSpPr>
          <p:spPr>
            <a:xfrm flipH="1" flipV="1">
              <a:off x="4097965" y="2505229"/>
              <a:ext cx="511494" cy="1005877"/>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9984338">
              <a:off x="2920805" y="796157"/>
              <a:ext cx="1535978" cy="1807032"/>
            </a:xfrm>
            <a:prstGeom prst="ellipse">
              <a:avLst/>
            </a:prstGeom>
            <a:gradFill flip="none" rotWithShape="1">
              <a:gsLst>
                <a:gs pos="0">
                  <a:srgbClr val="EB6883">
                    <a:lumMod val="53000"/>
                    <a:lumOff val="47000"/>
                  </a:srgbClr>
                </a:gs>
                <a:gs pos="100000">
                  <a:srgbClr val="EB6883"/>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54227" y="1157929"/>
              <a:ext cx="1396593" cy="1014614"/>
            </a:xfrm>
            <a:prstGeom prst="rect">
              <a:avLst/>
            </a:prstGeom>
          </p:spPr>
          <p:txBody>
            <a:bodyPr wrap="square">
              <a:spAutoFit/>
            </a:bodyPr>
            <a:lstStyle/>
            <a:p>
              <a:pPr algn="ctr"/>
              <a:r>
                <a:rPr lang="en-US" altLang="zh-CN" sz="3000" b="1">
                  <a:solidFill>
                    <a:schemeClr val="tx1"/>
                  </a:solidFill>
                  <a:latin typeface="#9Slide03 BoosterNextFYBlack" panose="02000A03000000020004" charset="0"/>
                  <a:cs typeface="#9Slide03 BoosterNextFYBlack" panose="02000A03000000020004" charset="0"/>
                  <a:sym typeface="+mn-lt"/>
                </a:rPr>
                <a:t>Bài tập 1</a:t>
              </a:r>
              <a:endParaRPr lang="en-US" altLang="zh-CN" sz="3000" b="1" dirty="0">
                <a:solidFill>
                  <a:schemeClr val="tx1"/>
                </a:solidFill>
                <a:latin typeface="#9Slide03 BoosterNextFYBlack" panose="02000A03000000020004" charset="0"/>
                <a:cs typeface="#9Slide03 BoosterNextFYBlack" panose="02000A03000000020004" charset="0"/>
                <a:sym typeface="+mn-lt"/>
              </a:endParaRPr>
            </a:p>
          </p:txBody>
        </p:sp>
        <p:cxnSp>
          <p:nvCxnSpPr>
            <p:cNvPr id="12" name="直接连接符 11"/>
            <p:cNvCxnSpPr>
              <a:endCxn id="13" idx="4"/>
            </p:cNvCxnSpPr>
            <p:nvPr/>
          </p:nvCxnSpPr>
          <p:spPr>
            <a:xfrm flipV="1">
              <a:off x="4613904" y="2982212"/>
              <a:ext cx="650188" cy="558736"/>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rot="1336369">
              <a:off x="4802795" y="1582832"/>
              <a:ext cx="1473718" cy="1453349"/>
            </a:xfrm>
            <a:prstGeom prst="ellipse">
              <a:avLst/>
            </a:prstGeom>
            <a:gradFill flip="none" rotWithShape="1">
              <a:gsLst>
                <a:gs pos="0">
                  <a:srgbClr val="EB6883">
                    <a:lumMod val="53000"/>
                    <a:lumOff val="47000"/>
                  </a:srgbClr>
                </a:gs>
                <a:gs pos="100000">
                  <a:srgbClr val="EB6883"/>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5">
              <a:hlinkClick r:id="rId3" action="ppaction://hlinkpres?slideindex=1&amp;slidetitle="/>
            </p:cNvPr>
            <p:cNvSpPr/>
            <p:nvPr/>
          </p:nvSpPr>
          <p:spPr>
            <a:xfrm>
              <a:off x="4860023" y="1762385"/>
              <a:ext cx="1396593" cy="1014614"/>
            </a:xfrm>
            <a:prstGeom prst="rect">
              <a:avLst/>
            </a:prstGeom>
          </p:spPr>
          <p:txBody>
            <a:bodyPr wrap="square">
              <a:spAutoFit/>
              <a:scene3d>
                <a:camera prst="orthographicFront"/>
                <a:lightRig rig="threePt" dir="t"/>
              </a:scene3d>
            </a:bodyPr>
            <a:lstStyle/>
            <a:p>
              <a:pPr algn="ctr"/>
              <a:r>
                <a:rPr lang="en-US" altLang="zh-CN"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PHIẾU</a:t>
              </a:r>
              <a:r>
                <a:rPr lang="en-US" altLang="zh-CN"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 </a:t>
              </a:r>
              <a:r>
                <a:rPr lang="en-US" altLang="zh-CN"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HỌC</a:t>
              </a:r>
              <a:r>
                <a:rPr lang="en-US" altLang="zh-CN"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 </a:t>
              </a:r>
              <a:r>
                <a:rPr lang="en-US" altLang="zh-CN"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TẬP</a:t>
              </a:r>
              <a:r>
                <a:rPr lang="en-US" altLang="zh-CN"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 </a:t>
              </a:r>
              <a:r>
                <a:rPr lang="en-US" altLang="zh-CN" sz="2000" b="1" u="sng" dirty="0" err="1">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SỐ</a:t>
              </a:r>
              <a:r>
                <a:rPr lang="en-US" altLang="zh-CN" sz="2000" b="1" u="sng" dirty="0">
                  <a:solidFill>
                    <a:srgbClr val="0070C0"/>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 1</a:t>
              </a: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1796">
            <a:off x="4524523" y="3415378"/>
            <a:ext cx="1693452" cy="999858"/>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869" y="1012604"/>
            <a:ext cx="1881300" cy="41308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65695161"/>
              </p:ext>
            </p:extLst>
          </p:nvPr>
        </p:nvGraphicFramePr>
        <p:xfrm>
          <a:off x="436812" y="383131"/>
          <a:ext cx="8270375" cy="4691562"/>
        </p:xfrm>
        <a:graphic>
          <a:graphicData uri="http://schemas.openxmlformats.org/drawingml/2006/table">
            <a:tbl>
              <a:tblPr/>
              <a:tblGrid>
                <a:gridCol w="5064456">
                  <a:extLst>
                    <a:ext uri="{9D8B030D-6E8A-4147-A177-3AD203B41FA5}">
                      <a16:colId xmlns:a16="http://schemas.microsoft.com/office/drawing/2014/main" val="20000"/>
                    </a:ext>
                  </a:extLst>
                </a:gridCol>
                <a:gridCol w="768945">
                  <a:extLst>
                    <a:ext uri="{9D8B030D-6E8A-4147-A177-3AD203B41FA5}">
                      <a16:colId xmlns:a16="http://schemas.microsoft.com/office/drawing/2014/main" val="20001"/>
                    </a:ext>
                  </a:extLst>
                </a:gridCol>
                <a:gridCol w="2436974">
                  <a:extLst>
                    <a:ext uri="{9D8B030D-6E8A-4147-A177-3AD203B41FA5}">
                      <a16:colId xmlns:a16="http://schemas.microsoft.com/office/drawing/2014/main" val="20002"/>
                    </a:ext>
                  </a:extLst>
                </a:gridCol>
              </a:tblGrid>
              <a:tr h="605790">
                <a:tc>
                  <a:txBody>
                    <a:bodyPr/>
                    <a:lstStyle/>
                    <a:p>
                      <a:pPr algn="ctr">
                        <a:lnSpc>
                          <a:spcPts val="1960"/>
                        </a:lnSpc>
                        <a:defRPr/>
                      </a:pPr>
                      <a:r>
                        <a:rPr lang="en-US" sz="1600">
                          <a:solidFill>
                            <a:srgbClr val="2E3859"/>
                          </a:solidFill>
                          <a:latin typeface="#9Slide03 Arima Madurai Bold" panose="00000800000000000000" charset="0"/>
                          <a:ea typeface="DM Sans Bold"/>
                          <a:cs typeface="#9Slide03 Arima Madurai Bold" panose="00000800000000000000" charset="0"/>
                          <a:sym typeface="DM Sans Bold"/>
                        </a:rPr>
                        <a:t>A. LỜI DẪN</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solidFill>
                      <a:srgbClr val="FBD3A4"/>
                    </a:solidFill>
                  </a:tcPr>
                </a:tc>
                <a:tc>
                  <a:txBody>
                    <a:bodyPr/>
                    <a:lstStyle/>
                    <a:p>
                      <a:pPr algn="ctr">
                        <a:lnSpc>
                          <a:spcPts val="1960"/>
                        </a:lnSpc>
                        <a:defRPr/>
                      </a:pPr>
                      <a:endParaRPr lang="en-US" sz="160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a:noFill/>
                    </a:lnT>
                    <a:lnB>
                      <a:noFill/>
                    </a:lnB>
                    <a:lnTlToBr>
                      <a:noFill/>
                    </a:lnTlToBr>
                    <a:lnBlToTr>
                      <a:noFill/>
                    </a:lnBlToTr>
                    <a:solidFill>
                      <a:schemeClr val="bg1"/>
                    </a:solidFill>
                  </a:tcPr>
                </a:tc>
                <a:tc>
                  <a:txBody>
                    <a:bodyPr/>
                    <a:lstStyle/>
                    <a:p>
                      <a:pPr algn="ctr">
                        <a:lnSpc>
                          <a:spcPts val="1960"/>
                        </a:lnSpc>
                        <a:buNone/>
                        <a:defRPr/>
                      </a:pPr>
                      <a:r>
                        <a:rPr lang="en-US" sz="1600">
                          <a:latin typeface="#9Slide03 Arima Madurai Bold" panose="00000800000000000000" charset="0"/>
                          <a:cs typeface="#9Slide03 Arima Madurai Bold" panose="00000800000000000000" charset="0"/>
                        </a:rPr>
                        <a:t>B. CÁCH DẪN</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solidFill>
                      <a:srgbClr val="FBD3A4"/>
                    </a:solidFill>
                  </a:tcPr>
                </a:tc>
                <a:extLst>
                  <a:ext uri="{0D108BD9-81ED-4DB2-BD59-A6C34878D82A}">
                    <a16:rowId xmlns:a16="http://schemas.microsoft.com/office/drawing/2014/main" val="10000"/>
                  </a:ext>
                </a:extLst>
              </a:tr>
              <a:tr h="1244147">
                <a:tc>
                  <a:txBody>
                    <a:bodyPr/>
                    <a:lstStyle/>
                    <a:p>
                      <a:pPr algn="just">
                        <a:lnSpc>
                          <a:spcPts val="1680"/>
                        </a:lnSpc>
                        <a:defRPr/>
                      </a:pPr>
                      <a:r>
                        <a:rPr lang="en-US" sz="1600" dirty="0">
                          <a:latin typeface="#9Slide03 Arima Madurai Bold" panose="00000800000000000000" charset="0"/>
                          <a:cs typeface="#9Slide03 Arima Madurai Bold" panose="00000800000000000000" charset="0"/>
                        </a:rPr>
                        <a:t>a) </a:t>
                      </a:r>
                      <a:r>
                        <a:rPr lang="en-US" sz="1600" dirty="0" err="1">
                          <a:latin typeface="#9Slide03 Arima Madurai Bold" panose="00000800000000000000" charset="0"/>
                          <a:cs typeface="#9Slide03 Arima Madurai Bold" panose="00000800000000000000" charset="0"/>
                        </a:rPr>
                        <a:t>Ông</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kiểm</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đ</a:t>
                      </a:r>
                      <a:r>
                        <a:rPr lang="en-US" sz="1600" dirty="0" err="1">
                          <a:solidFill>
                            <a:srgbClr val="002060"/>
                          </a:solidFill>
                          <a:latin typeface="#9Slide03 Arima Madurai Bold" panose="00000800000000000000" charset="0"/>
                          <a:cs typeface="#9Slide03 Arima Madurai Bold" panose="00000800000000000000" charset="0"/>
                        </a:rPr>
                        <a:t>iểm</a:t>
                      </a:r>
                      <a:r>
                        <a:rPr lang="en-US" sz="1600" dirty="0">
                          <a:solidFill>
                            <a:srgbClr val="002060"/>
                          </a:solidFill>
                          <a:latin typeface="#9Slide03 Arima Madurai Bold" panose="00000800000000000000" charset="0"/>
                          <a:cs typeface="#9Slide03 Arima Madurai Bold" panose="00000800000000000000" charset="0"/>
                        </a:rPr>
                        <a:t> </a:t>
                      </a:r>
                      <a:r>
                        <a:rPr lang="en-US" sz="1600" dirty="0" err="1">
                          <a:solidFill>
                            <a:srgbClr val="002060"/>
                          </a:solidFill>
                          <a:latin typeface="#9Slide03 Arima Madurai Bold" panose="00000800000000000000" charset="0"/>
                          <a:cs typeface="#9Slide03 Arima Madurai Bold" panose="00000800000000000000" charset="0"/>
                        </a:rPr>
                        <a:t>từng</a:t>
                      </a:r>
                      <a:r>
                        <a:rPr lang="en-US" sz="1600" dirty="0">
                          <a:solidFill>
                            <a:srgbClr val="002060"/>
                          </a:solidFill>
                          <a:latin typeface="#9Slide03 Arima Madurai Bold" panose="00000800000000000000" charset="0"/>
                          <a:cs typeface="#9Slide03 Arima Madurai Bold" panose="00000800000000000000" charset="0"/>
                        </a:rPr>
                        <a:t> </a:t>
                      </a:r>
                      <a:r>
                        <a:rPr lang="en-US" sz="1600" dirty="0" err="1">
                          <a:solidFill>
                            <a:srgbClr val="002060"/>
                          </a:solidFill>
                          <a:latin typeface="#9Slide03 Arima Madurai Bold" panose="00000800000000000000" charset="0"/>
                          <a:cs typeface="#9Slide03 Arima Madurai Bold" panose="00000800000000000000" charset="0"/>
                        </a:rPr>
                        <a:t>người</a:t>
                      </a:r>
                      <a:r>
                        <a:rPr lang="en-US" sz="1600" dirty="0">
                          <a:solidFill>
                            <a:srgbClr val="002060"/>
                          </a:solidFill>
                          <a:latin typeface="#9Slide03 Arima Madurai Bold" panose="00000800000000000000" charset="0"/>
                          <a:cs typeface="#9Slide03 Arima Madurai Bold" panose="00000800000000000000" charset="0"/>
                        </a:rPr>
                        <a:t> </a:t>
                      </a:r>
                      <a:r>
                        <a:rPr lang="en-US" sz="1600" dirty="0" err="1">
                          <a:solidFill>
                            <a:srgbClr val="002060"/>
                          </a:solidFill>
                          <a:latin typeface="#9Slide03 Arima Madurai Bold" panose="00000800000000000000" charset="0"/>
                          <a:cs typeface="#9Slide03 Arima Madurai Bold" panose="00000800000000000000" charset="0"/>
                        </a:rPr>
                        <a:t>trong</a:t>
                      </a:r>
                      <a:r>
                        <a:rPr lang="en-US" sz="1600" dirty="0">
                          <a:solidFill>
                            <a:srgbClr val="002060"/>
                          </a:solidFill>
                          <a:latin typeface="#9Slide03 Arima Madurai Bold" panose="00000800000000000000" charset="0"/>
                          <a:cs typeface="#9Slide03 Arima Madurai Bold" panose="00000800000000000000" charset="0"/>
                        </a:rPr>
                        <a:t> </a:t>
                      </a:r>
                      <a:r>
                        <a:rPr lang="en-US" sz="1600" dirty="0" err="1">
                          <a:solidFill>
                            <a:srgbClr val="002060"/>
                          </a:solidFill>
                          <a:latin typeface="#9Slide03 Arima Madurai Bold" panose="00000800000000000000" charset="0"/>
                          <a:cs typeface="#9Slide03 Arima Madurai Bold" panose="00000800000000000000" charset="0"/>
                        </a:rPr>
                        <a:t>óc</a:t>
                      </a:r>
                      <a:r>
                        <a:rPr lang="en-US" sz="1600" dirty="0">
                          <a:solidFill>
                            <a:srgbClr val="00206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Không</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mà</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họ</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toàn</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là</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những</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người</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có</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tinh</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thần</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cả</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mà</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Họ</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đã</a:t>
                      </a:r>
                      <a:r>
                        <a:rPr lang="en-US" sz="1600" b="1" dirty="0">
                          <a:solidFill>
                            <a:srgbClr val="0070C0"/>
                          </a:solidFill>
                          <a:latin typeface="#9Slide03 Arima Madurai Bold" panose="00000800000000000000" charset="0"/>
                          <a:cs typeface="#9Slide03 Arima Madurai Bold" panose="00000800000000000000" charset="0"/>
                        </a:rPr>
                        <a:t> ở </a:t>
                      </a:r>
                      <a:r>
                        <a:rPr lang="en-US" sz="1600" b="1" dirty="0" err="1">
                          <a:solidFill>
                            <a:srgbClr val="0070C0"/>
                          </a:solidFill>
                          <a:latin typeface="#9Slide03 Arima Madurai Bold" panose="00000800000000000000" charset="0"/>
                          <a:cs typeface="#9Slide03 Arima Madurai Bold" panose="00000800000000000000" charset="0"/>
                        </a:rPr>
                        <a:t>lại</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làng</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quyết</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tâm</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một</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sống</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một</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chết</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với</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giặc</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có</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đời</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nào</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lại</a:t>
                      </a:r>
                      <a:r>
                        <a:rPr lang="en-US" sz="1600" b="1" dirty="0">
                          <a:solidFill>
                            <a:srgbClr val="0070C0"/>
                          </a:solidFill>
                          <a:latin typeface="#9Slide03 Arima Madurai Bold" panose="00000800000000000000" charset="0"/>
                          <a:cs typeface="#9Slide03 Arima Madurai Bold" panose="00000800000000000000" charset="0"/>
                        </a:rPr>
                        <a:t> cam </a:t>
                      </a:r>
                      <a:r>
                        <a:rPr lang="en-US" sz="1600" b="1" dirty="0" err="1">
                          <a:solidFill>
                            <a:srgbClr val="0070C0"/>
                          </a:solidFill>
                          <a:latin typeface="#9Slide03 Arima Madurai Bold" panose="00000800000000000000" charset="0"/>
                          <a:cs typeface="#9Slide03 Arima Madurai Bold" panose="00000800000000000000" charset="0"/>
                        </a:rPr>
                        <a:t>tâm</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làm</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điều</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nhục</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nhã</a:t>
                      </a:r>
                      <a:r>
                        <a:rPr lang="en-US" sz="1600" b="1" dirty="0">
                          <a:solidFill>
                            <a:srgbClr val="0070C0"/>
                          </a:solidFill>
                          <a:latin typeface="#9Slide03 Arima Madurai Bold" panose="00000800000000000000" charset="0"/>
                          <a:cs typeface="#9Slide03 Arima Madurai Bold" panose="00000800000000000000" charset="0"/>
                        </a:rPr>
                        <a:t> </a:t>
                      </a:r>
                      <a:r>
                        <a:rPr lang="en-US" sz="1600" b="1" dirty="0" err="1">
                          <a:solidFill>
                            <a:srgbClr val="0070C0"/>
                          </a:solidFill>
                          <a:latin typeface="#9Slide03 Arima Madurai Bold" panose="00000800000000000000" charset="0"/>
                          <a:cs typeface="#9Slide03 Arima Madurai Bold" panose="00000800000000000000" charset="0"/>
                        </a:rPr>
                        <a:t>ấy</a:t>
                      </a:r>
                      <a:r>
                        <a:rPr lang="en-US" sz="1600" dirty="0">
                          <a:solidFill>
                            <a:srgbClr val="0070C0"/>
                          </a:solidFill>
                          <a:latin typeface="#9Slide03 Arima Madurai Bold" panose="00000800000000000000" charset="0"/>
                          <a:cs typeface="#9Slide03 Arima Madurai Bold" panose="00000800000000000000" charset="0"/>
                        </a:rPr>
                        <a:t>! </a:t>
                      </a:r>
                      <a:r>
                        <a:rPr lang="en-US" sz="1600" dirty="0">
                          <a:latin typeface="#9Slide03 Arima Madurai Bold" panose="00000800000000000000" charset="0"/>
                          <a:cs typeface="#9Slide03 Arima Madurai Bold" panose="00000800000000000000" charset="0"/>
                        </a:rPr>
                        <a:t>(Kim </a:t>
                      </a:r>
                      <a:r>
                        <a:rPr lang="en-US" sz="1600" dirty="0" err="1">
                          <a:latin typeface="#9Slide03 Arima Madurai Bold" panose="00000800000000000000" charset="0"/>
                          <a:cs typeface="#9Slide03 Arima Madurai Bold" panose="00000800000000000000" charset="0"/>
                        </a:rPr>
                        <a:t>Lân</a:t>
                      </a:r>
                      <a:r>
                        <a:rPr lang="en-US" sz="1600" dirty="0">
                          <a:latin typeface="#9Slide03 Arima Madurai Bold" panose="00000800000000000000" charset="0"/>
                          <a:cs typeface="#9Slide03 Arima Madurai Bold" panose="00000800000000000000" charset="0"/>
                        </a:rPr>
                        <a:t>)</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solidFill>
                      <a:srgbClr val="F7F2E3"/>
                    </a:solidFill>
                  </a:tcPr>
                </a:tc>
                <a:tc>
                  <a:txBody>
                    <a:bodyPr/>
                    <a:lstStyle/>
                    <a:p>
                      <a:pPr algn="ctr">
                        <a:lnSpc>
                          <a:spcPts val="1680"/>
                        </a:lnSpc>
                        <a:defRPr/>
                      </a:pPr>
                      <a:endParaRPr lang="en-US" sz="140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a:noFill/>
                    </a:lnT>
                    <a:lnB>
                      <a:noFill/>
                    </a:lnB>
                    <a:lnTlToBr>
                      <a:noFill/>
                    </a:lnTlToBr>
                    <a:lnBlToTr>
                      <a:noFill/>
                    </a:lnBlToTr>
                    <a:solidFill>
                      <a:schemeClr val="bg1"/>
                    </a:solidFill>
                  </a:tcPr>
                </a:tc>
                <a:tc>
                  <a:txBody>
                    <a:bodyPr/>
                    <a:lstStyle/>
                    <a:p>
                      <a:pPr algn="ctr">
                        <a:lnSpc>
                          <a:spcPts val="1680"/>
                        </a:lnSpc>
                        <a:buNone/>
                        <a:defRPr/>
                      </a:pPr>
                      <a:r>
                        <a:rPr lang="en-US" sz="1600" dirty="0">
                          <a:latin typeface="#9Slide03 Arima Madurai Bold" panose="00000800000000000000" charset="0"/>
                          <a:cs typeface="#9Slide03 Arima Madurai Bold" panose="00000800000000000000" charset="0"/>
                        </a:rPr>
                        <a:t>1) </a:t>
                      </a:r>
                      <a:r>
                        <a:rPr lang="en-US" sz="1600" dirty="0" err="1">
                          <a:latin typeface="#9Slide03 Arima Madurai Bold" panose="00000800000000000000" charset="0"/>
                          <a:cs typeface="#9Slide03 Arima Madurai Bold" panose="00000800000000000000" charset="0"/>
                        </a:rPr>
                        <a:t>Dẫn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trực</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tiếp</a:t>
                      </a:r>
                      <a:r>
                        <a:rPr lang="en-US" sz="1600" dirty="0">
                          <a:latin typeface="#9Slide03 Arima Madurai Bold" panose="00000800000000000000" charset="0"/>
                          <a:cs typeface="#9Slide03 Arima Madurai Bold" panose="00000800000000000000" charset="0"/>
                        </a:rPr>
                        <a:t> ý </a:t>
                      </a:r>
                      <a:r>
                        <a:rPr lang="en-US" sz="1600" dirty="0" err="1">
                          <a:latin typeface="#9Slide03 Arima Madurai Bold" panose="00000800000000000000" charset="0"/>
                          <a:cs typeface="#9Slide03 Arima Madurai Bold" panose="00000800000000000000" charset="0"/>
                        </a:rPr>
                        <a:t>nghĩ</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của</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nhân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vật</a:t>
                      </a:r>
                      <a:endParaRPr lang="en-US" sz="1600" dirty="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tcPr>
                </a:tc>
                <a:extLst>
                  <a:ext uri="{0D108BD9-81ED-4DB2-BD59-A6C34878D82A}">
                    <a16:rowId xmlns:a16="http://schemas.microsoft.com/office/drawing/2014/main" val="10001"/>
                  </a:ext>
                </a:extLst>
              </a:tr>
              <a:tr h="821690">
                <a:tc>
                  <a:txBody>
                    <a:bodyPr/>
                    <a:lstStyle/>
                    <a:p>
                      <a:pPr algn="just">
                        <a:lnSpc>
                          <a:spcPct val="100000"/>
                        </a:lnSpc>
                        <a:defRPr/>
                      </a:pPr>
                      <a:r>
                        <a:rPr lang="en-US" sz="1600" dirty="0">
                          <a:latin typeface="#9Slide03 Arima Madurai Bold" panose="00000800000000000000" charset="0"/>
                          <a:cs typeface="#9Slide03 Arima Madurai Bold" panose="00000800000000000000" charset="0"/>
                        </a:rPr>
                        <a:t>b) </a:t>
                      </a:r>
                      <a:r>
                        <a:rPr lang="en-US" sz="1600" dirty="0" err="1">
                          <a:latin typeface="#9Slide03 Arima Madurai Bold" panose="00000800000000000000" charset="0"/>
                          <a:cs typeface="#9Slide03 Arima Madurai Bold" panose="00000800000000000000" charset="0"/>
                        </a:rPr>
                        <a:t>Bà</a:t>
                      </a:r>
                      <a:r>
                        <a:rPr lang="en-US" sz="1600" dirty="0">
                          <a:latin typeface="#9Slide03 Arima Madurai Bold" panose="00000800000000000000" charset="0"/>
                          <a:cs typeface="#9Slide03 Arima Madurai Bold" panose="00000800000000000000" charset="0"/>
                        </a:rPr>
                        <a:t> Hai </a:t>
                      </a:r>
                      <a:r>
                        <a:rPr lang="en-US" sz="1600" dirty="0" err="1">
                          <a:latin typeface="#9Slide03 Arima Madurai Bold" panose="00000800000000000000" charset="0"/>
                          <a:cs typeface="#9Slide03 Arima Madurai Bold" panose="00000800000000000000" charset="0"/>
                        </a:rPr>
                        <a:t>bỗng</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lại</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cất</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tiếng</a:t>
                      </a:r>
                      <a:r>
                        <a:rPr lang="en-US" sz="1600" dirty="0">
                          <a:latin typeface="#9Slide03 Arima Madurai Bold" panose="00000800000000000000" charset="0"/>
                          <a:cs typeface="#9Slide03 Arima Madurai Bold" panose="00000800000000000000" charset="0"/>
                        </a:rPr>
                        <a:t>:</a:t>
                      </a:r>
                    </a:p>
                    <a:p>
                      <a:pPr algn="just">
                        <a:lnSpc>
                          <a:spcPts val="1680"/>
                        </a:lnSpc>
                        <a:defRPr/>
                      </a:pP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Thầy</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nó</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ngủ</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rồi</a:t>
                      </a:r>
                      <a:r>
                        <a:rPr lang="en-US" sz="1600" dirty="0">
                          <a:solidFill>
                            <a:srgbClr val="0070C0"/>
                          </a:solidFill>
                          <a:latin typeface="#9Slide03 Arima Madurai Bold" panose="00000800000000000000" charset="0"/>
                          <a:cs typeface="#9Slide03 Arima Madurai Bold" panose="00000800000000000000" charset="0"/>
                        </a:rPr>
                        <a:t> ư? </a:t>
                      </a:r>
                      <a:r>
                        <a:rPr lang="en-US" sz="1600" dirty="0" err="1">
                          <a:solidFill>
                            <a:srgbClr val="0070C0"/>
                          </a:solidFill>
                          <a:latin typeface="#9Slide03 Arima Madurai Bold" panose="00000800000000000000" charset="0"/>
                          <a:cs typeface="#9Slide03 Arima Madurai Bold" panose="00000800000000000000" charset="0"/>
                        </a:rPr>
                        <a:t>Dậy</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tôi</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bảo</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cái</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này</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đã</a:t>
                      </a:r>
                      <a:r>
                        <a:rPr lang="en-US" sz="1600" dirty="0">
                          <a:solidFill>
                            <a:srgbClr val="0070C0"/>
                          </a:solidFill>
                          <a:latin typeface="#9Slide03 Arima Madurai Bold" panose="00000800000000000000" charset="0"/>
                          <a:cs typeface="#9Slide03 Arima Madurai Bold" panose="00000800000000000000" charset="0"/>
                        </a:rPr>
                        <a:t>. (Kim </a:t>
                      </a:r>
                      <a:r>
                        <a:rPr lang="en-US" sz="1600" dirty="0" err="1">
                          <a:solidFill>
                            <a:srgbClr val="0070C0"/>
                          </a:solidFill>
                          <a:latin typeface="#9Slide03 Arima Madurai Bold" panose="00000800000000000000" charset="0"/>
                          <a:cs typeface="#9Slide03 Arima Madurai Bold" panose="00000800000000000000" charset="0"/>
                        </a:rPr>
                        <a:t>Lân</a:t>
                      </a:r>
                      <a:r>
                        <a:rPr lang="en-US" sz="1600" dirty="0">
                          <a:solidFill>
                            <a:srgbClr val="0070C0"/>
                          </a:solidFill>
                          <a:latin typeface="#9Slide03 Arima Madurai Bold" panose="00000800000000000000" charset="0"/>
                          <a:cs typeface="#9Slide03 Arima Madurai Bold" panose="00000800000000000000" charset="0"/>
                        </a:rPr>
                        <a:t>)</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solidFill>
                      <a:srgbClr val="F7F2E3"/>
                    </a:solidFill>
                  </a:tcPr>
                </a:tc>
                <a:tc>
                  <a:txBody>
                    <a:bodyPr/>
                    <a:lstStyle/>
                    <a:p>
                      <a:pPr algn="ctr">
                        <a:lnSpc>
                          <a:spcPts val="1680"/>
                        </a:lnSpc>
                        <a:defRPr/>
                      </a:pPr>
                      <a:endParaRPr lang="en-US" sz="140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a:noFill/>
                    </a:lnT>
                    <a:lnB>
                      <a:noFill/>
                    </a:lnB>
                    <a:lnTlToBr>
                      <a:noFill/>
                    </a:lnTlToBr>
                    <a:lnBlToTr>
                      <a:noFill/>
                    </a:lnBlToTr>
                    <a:solidFill>
                      <a:schemeClr val="bg1"/>
                    </a:solidFill>
                  </a:tcPr>
                </a:tc>
                <a:tc>
                  <a:txBody>
                    <a:bodyPr/>
                    <a:lstStyle/>
                    <a:p>
                      <a:pPr algn="ctr">
                        <a:lnSpc>
                          <a:spcPts val="1680"/>
                        </a:lnSpc>
                        <a:buNone/>
                        <a:defRPr/>
                      </a:pPr>
                      <a:r>
                        <a:rPr lang="en-US" sz="1600" dirty="0">
                          <a:latin typeface="#9Slide03 Arima Madurai Bold" panose="00000800000000000000" charset="0"/>
                          <a:cs typeface="#9Slide03 Arima Madurai Bold" panose="00000800000000000000" charset="0"/>
                        </a:rPr>
                        <a:t>2) </a:t>
                      </a:r>
                      <a:r>
                        <a:rPr lang="en-US" sz="1600" dirty="0" err="1">
                          <a:latin typeface="#9Slide03 Arima Madurai Bold" panose="00000800000000000000" charset="0"/>
                          <a:cs typeface="#9Slide03 Arima Madurai Bold" panose="00000800000000000000" charset="0"/>
                        </a:rPr>
                        <a:t>Dẫn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gián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tiếp</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lời</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nói</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của</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nhân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vật</a:t>
                      </a:r>
                      <a:endParaRPr lang="en-US" sz="1600" dirty="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tcPr>
                </a:tc>
                <a:extLst>
                  <a:ext uri="{0D108BD9-81ED-4DB2-BD59-A6C34878D82A}">
                    <a16:rowId xmlns:a16="http://schemas.microsoft.com/office/drawing/2014/main" val="10002"/>
                  </a:ext>
                </a:extLst>
              </a:tr>
              <a:tr h="687705">
                <a:tc>
                  <a:txBody>
                    <a:bodyPr/>
                    <a:lstStyle/>
                    <a:p>
                      <a:pPr algn="just">
                        <a:lnSpc>
                          <a:spcPct val="100000"/>
                        </a:lnSpc>
                        <a:defRPr/>
                      </a:pPr>
                      <a:r>
                        <a:rPr lang="en-US" sz="1600" dirty="0">
                          <a:latin typeface="#9Slide03 Arima Madurai Bold" panose="00000800000000000000" charset="0"/>
                          <a:cs typeface="#9Slide03 Arima Madurai Bold" panose="00000800000000000000" charset="0"/>
                        </a:rPr>
                        <a:t>c) Anh </a:t>
                      </a:r>
                      <a:r>
                        <a:rPr lang="en-US" sz="1600" dirty="0" err="1">
                          <a:latin typeface="#9Slide03 Arima Madurai Bold" panose="00000800000000000000" charset="0"/>
                          <a:cs typeface="#9Slide03 Arima Madurai Bold" panose="00000800000000000000" charset="0"/>
                        </a:rPr>
                        <a:t>tìm</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vô</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nhà</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gặp</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mạ</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kế</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với</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mạ</a:t>
                      </a:r>
                      <a:r>
                        <a:rPr lang="en-US" sz="1600" dirty="0">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anh</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ấy</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gặp</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cậu</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đang</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theo</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bộ</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đội</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đi</a:t>
                      </a:r>
                      <a:r>
                        <a:rPr lang="en-US" sz="1600" dirty="0">
                          <a:solidFill>
                            <a:srgbClr val="0070C0"/>
                          </a:solidFill>
                          <a:latin typeface="#9Slide03 Arima Madurai Bold" panose="00000800000000000000" charset="0"/>
                          <a:cs typeface="#9Slide03 Arima Madurai Bold" panose="00000800000000000000" charset="0"/>
                        </a:rPr>
                        <a:t> qua </a:t>
                      </a:r>
                      <a:r>
                        <a:rPr lang="en-US" sz="1600" dirty="0" err="1">
                          <a:solidFill>
                            <a:srgbClr val="0070C0"/>
                          </a:solidFill>
                          <a:latin typeface="#9Slide03 Arima Madurai Bold" panose="00000800000000000000" charset="0"/>
                          <a:cs typeface="#9Slide03 Arima Madurai Bold" panose="00000800000000000000" charset="0"/>
                        </a:rPr>
                        <a:t>bên</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mặt</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trận</a:t>
                      </a:r>
                      <a:r>
                        <a:rPr lang="en-US" sz="1600" dirty="0">
                          <a:solidFill>
                            <a:srgbClr val="0070C0"/>
                          </a:solidFill>
                          <a:latin typeface="#9Slide03 Arima Madurai Bold" panose="00000800000000000000" charset="0"/>
                          <a:cs typeface="#9Slide03 Arima Madurai Bold" panose="00000800000000000000" charset="0"/>
                        </a:rPr>
                        <a:t>.... </a:t>
                      </a:r>
                      <a:r>
                        <a:rPr lang="en-US" sz="1600" dirty="0">
                          <a:latin typeface="#9Slide03 Arima Madurai Bold" panose="00000800000000000000" charset="0"/>
                          <a:cs typeface="#9Slide03 Arima Madurai Bold" panose="00000800000000000000" charset="0"/>
                        </a:rPr>
                        <a:t>(</a:t>
                      </a:r>
                      <a:r>
                        <a:rPr lang="en-US" sz="1600" dirty="0" err="1">
                          <a:latin typeface="#9Slide03 Arima Madurai Bold" panose="00000800000000000000" charset="0"/>
                          <a:cs typeface="#9Slide03 Arima Madurai Bold" panose="00000800000000000000" charset="0"/>
                        </a:rPr>
                        <a:t>Phùng</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Quán</a:t>
                      </a:r>
                      <a:r>
                        <a:rPr lang="en-US" sz="1600" dirty="0">
                          <a:latin typeface="#9Slide03 Arima Madurai Bold" panose="00000800000000000000" charset="0"/>
                          <a:cs typeface="#9Slide03 Arima Madurai Bold" panose="00000800000000000000" charset="0"/>
                        </a:rPr>
                        <a:t>)</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solidFill>
                      <a:srgbClr val="F7F2E3"/>
                    </a:solidFill>
                  </a:tcPr>
                </a:tc>
                <a:tc>
                  <a:txBody>
                    <a:bodyPr/>
                    <a:lstStyle/>
                    <a:p>
                      <a:pPr algn="ctr">
                        <a:lnSpc>
                          <a:spcPts val="1680"/>
                        </a:lnSpc>
                        <a:defRPr/>
                      </a:pPr>
                      <a:endParaRPr lang="en-US" sz="140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a:noFill/>
                    </a:lnT>
                    <a:lnB>
                      <a:noFill/>
                    </a:lnB>
                    <a:lnTlToBr>
                      <a:noFill/>
                    </a:lnTlToBr>
                    <a:lnBlToTr>
                      <a:noFill/>
                    </a:lnBlToTr>
                    <a:solidFill>
                      <a:schemeClr val="bg1"/>
                    </a:solidFill>
                  </a:tcPr>
                </a:tc>
                <a:tc>
                  <a:txBody>
                    <a:bodyPr/>
                    <a:lstStyle/>
                    <a:p>
                      <a:pPr algn="ctr">
                        <a:lnSpc>
                          <a:spcPts val="1680"/>
                        </a:lnSpc>
                        <a:buNone/>
                        <a:defRPr/>
                      </a:pPr>
                      <a:r>
                        <a:rPr lang="en-US" sz="1600">
                          <a:latin typeface="#9Slide03 Arima Madurai Bold" panose="00000800000000000000" charset="0"/>
                          <a:cs typeface="#9Slide03 Arima Madurai Bold" panose="00000800000000000000" charset="0"/>
                        </a:rPr>
                        <a:t>3) Dẫn trực tiếp lời nói của nhân vật</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tcPr>
                </a:tc>
                <a:extLst>
                  <a:ext uri="{0D108BD9-81ED-4DB2-BD59-A6C34878D82A}">
                    <a16:rowId xmlns:a16="http://schemas.microsoft.com/office/drawing/2014/main" val="10003"/>
                  </a:ext>
                </a:extLst>
              </a:tr>
              <a:tr h="1008380">
                <a:tc>
                  <a:txBody>
                    <a:bodyPr/>
                    <a:lstStyle/>
                    <a:p>
                      <a:pPr algn="just">
                        <a:lnSpc>
                          <a:spcPts val="1680"/>
                        </a:lnSpc>
                        <a:defRPr/>
                      </a:pPr>
                      <a:r>
                        <a:rPr lang="en-US" sz="1600" dirty="0">
                          <a:latin typeface="#9Slide03 Arima Madurai Bold" panose="00000800000000000000" charset="0"/>
                          <a:cs typeface="#9Slide03 Arima Madurai Bold" panose="00000800000000000000" charset="0"/>
                        </a:rPr>
                        <a:t>d) Trong </a:t>
                      </a:r>
                      <a:r>
                        <a:rPr lang="en-US" sz="1600" dirty="0" err="1">
                          <a:latin typeface="#9Slide03 Arima Madurai Bold" panose="00000800000000000000" charset="0"/>
                          <a:cs typeface="#9Slide03 Arima Madurai Bold" panose="00000800000000000000" charset="0"/>
                        </a:rPr>
                        <a:t>đầu</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tôi</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chợt</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nảy</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r</a:t>
                      </a:r>
                      <a:r>
                        <a:rPr lang="en-US" sz="1600" dirty="0" err="1">
                          <a:solidFill>
                            <a:srgbClr val="0070C0"/>
                          </a:solidFill>
                          <a:latin typeface="#9Slide03 Arima Madurai Bold" panose="00000800000000000000" charset="0"/>
                          <a:cs typeface="#9Slide03 Arima Madurai Bold" panose="00000800000000000000" charset="0"/>
                        </a:rPr>
                        <a:t>a</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một</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ước</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mơ</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rất</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trẻ</a:t>
                      </a:r>
                      <a:r>
                        <a:rPr lang="en-US" sz="1600" dirty="0">
                          <a:solidFill>
                            <a:srgbClr val="0070C0"/>
                          </a:solidFill>
                          <a:latin typeface="#9Slide03 Arima Madurai Bold" panose="00000800000000000000" charset="0"/>
                          <a:cs typeface="#9Slide03 Arima Madurai Bold" panose="00000800000000000000" charset="0"/>
                        </a:rPr>
                        <a:t> con: "</a:t>
                      </a:r>
                      <a:r>
                        <a:rPr lang="en-US" sz="1600" dirty="0" err="1">
                          <a:solidFill>
                            <a:srgbClr val="0070C0"/>
                          </a:solidFill>
                          <a:latin typeface="#9Slide03 Arima Madurai Bold" panose="00000800000000000000" charset="0"/>
                          <a:cs typeface="#9Slide03 Arima Madurai Bold" panose="00000800000000000000" charset="0"/>
                        </a:rPr>
                        <a:t>Biết</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đâu</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có</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lúc</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nào</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đó</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mình</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cũng</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làm</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được</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một</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chiếc</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xe</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như</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thế</a:t>
                      </a:r>
                      <a:r>
                        <a:rPr lang="en-US" sz="1600" dirty="0">
                          <a:solidFill>
                            <a:srgbClr val="0070C0"/>
                          </a:solidFill>
                          <a:latin typeface="#9Slide03 Arima Madurai Bold" panose="00000800000000000000" charset="0"/>
                          <a:cs typeface="#9Slide03 Arima Madurai Bold" panose="00000800000000000000" charset="0"/>
                        </a:rPr>
                        <a:t> </a:t>
                      </a:r>
                      <a:r>
                        <a:rPr lang="en-US" sz="1600" dirty="0" err="1">
                          <a:solidFill>
                            <a:srgbClr val="0070C0"/>
                          </a:solidFill>
                          <a:latin typeface="#9Slide03 Arima Madurai Bold" panose="00000800000000000000" charset="0"/>
                          <a:cs typeface="#9Slide03 Arima Madurai Bold" panose="00000800000000000000" charset="0"/>
                        </a:rPr>
                        <a:t>nhỉ</a:t>
                      </a:r>
                      <a:r>
                        <a:rPr lang="en-US" sz="1600" dirty="0">
                          <a:solidFill>
                            <a:srgbClr val="0070C0"/>
                          </a:solidFill>
                          <a:latin typeface="#9Slide03 Arima Madurai Bold" panose="00000800000000000000" charset="0"/>
                          <a:cs typeface="#9Slide03 Arima Madurai Bold" panose="00000800000000000000" charset="0"/>
                        </a:rPr>
                        <a:t>?".</a:t>
                      </a:r>
                      <a:r>
                        <a:rPr lang="en-US" sz="1600" dirty="0">
                          <a:latin typeface="#9Slide03 Arima Madurai Bold" panose="00000800000000000000" charset="0"/>
                          <a:cs typeface="#9Slide03 Arima Madurai Bold" panose="00000800000000000000" charset="0"/>
                        </a:rPr>
                        <a:t> (Honda </a:t>
                      </a:r>
                      <a:r>
                        <a:rPr lang="en-US" sz="1600" dirty="0" err="1">
                          <a:latin typeface="#9Slide03 Arima Madurai Bold" panose="00000800000000000000" charset="0"/>
                          <a:cs typeface="#9Slide03 Arima Madurai Bold" panose="00000800000000000000" charset="0"/>
                        </a:rPr>
                        <a:t>Soichiro</a:t>
                      </a:r>
                      <a:r>
                        <a:rPr lang="en-US" sz="1600" dirty="0">
                          <a:latin typeface="#9Slide03 Arima Madurai Bold" panose="00000800000000000000" charset="0"/>
                          <a:cs typeface="#9Slide03 Arima Madurai Bold" panose="00000800000000000000" charset="0"/>
                        </a:rPr>
                        <a:t>)</a:t>
                      </a: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solidFill>
                      <a:srgbClr val="F7F2E3"/>
                    </a:solidFill>
                  </a:tcPr>
                </a:tc>
                <a:tc>
                  <a:txBody>
                    <a:bodyPr/>
                    <a:lstStyle/>
                    <a:p>
                      <a:pPr algn="ctr">
                        <a:lnSpc>
                          <a:spcPts val="1680"/>
                        </a:lnSpc>
                        <a:defRPr/>
                      </a:pPr>
                      <a:endParaRPr lang="en-US" sz="140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a:noFill/>
                    </a:lnT>
                    <a:lnB>
                      <a:noFill/>
                    </a:lnB>
                    <a:lnTlToBr>
                      <a:noFill/>
                    </a:lnTlToBr>
                    <a:lnBlToTr>
                      <a:noFill/>
                    </a:lnBlToTr>
                    <a:solidFill>
                      <a:schemeClr val="bg1"/>
                    </a:solidFill>
                  </a:tcPr>
                </a:tc>
                <a:tc>
                  <a:txBody>
                    <a:bodyPr/>
                    <a:lstStyle/>
                    <a:p>
                      <a:pPr algn="ctr">
                        <a:lnSpc>
                          <a:spcPts val="1680"/>
                        </a:lnSpc>
                        <a:buNone/>
                        <a:defRPr/>
                      </a:pPr>
                      <a:r>
                        <a:rPr lang="en-US" sz="1600" dirty="0">
                          <a:latin typeface="#9Slide03 Arima Madurai Bold" panose="00000800000000000000" charset="0"/>
                          <a:cs typeface="#9Slide03 Arima Madurai Bold" panose="00000800000000000000" charset="0"/>
                        </a:rPr>
                        <a:t>4) </a:t>
                      </a:r>
                      <a:r>
                        <a:rPr lang="en-US" sz="1600" dirty="0" err="1">
                          <a:latin typeface="#9Slide03 Arima Madurai Bold" panose="00000800000000000000" charset="0"/>
                          <a:cs typeface="#9Slide03 Arima Madurai Bold" panose="00000800000000000000" charset="0"/>
                        </a:rPr>
                        <a:t>Dẫn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gián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tiếp</a:t>
                      </a:r>
                      <a:r>
                        <a:rPr lang="en-US" sz="1600" dirty="0">
                          <a:latin typeface="#9Slide03 Arima Madurai Bold" panose="00000800000000000000" charset="0"/>
                          <a:cs typeface="#9Slide03 Arima Madurai Bold" panose="00000800000000000000" charset="0"/>
                        </a:rPr>
                        <a:t> ý </a:t>
                      </a:r>
                      <a:r>
                        <a:rPr lang="en-US" sz="1600" dirty="0" err="1">
                          <a:latin typeface="#9Slide03 Arima Madurai Bold" panose="00000800000000000000" charset="0"/>
                          <a:cs typeface="#9Slide03 Arima Madurai Bold" panose="00000800000000000000" charset="0"/>
                        </a:rPr>
                        <a:t>nghĩ</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của</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nhân</a:t>
                      </a:r>
                      <a:r>
                        <a:rPr lang="en-US" sz="1600" dirty="0">
                          <a:latin typeface="#9Slide03 Arima Madurai Bold" panose="00000800000000000000" charset="0"/>
                          <a:cs typeface="#9Slide03 Arima Madurai Bold" panose="00000800000000000000" charset="0"/>
                        </a:rPr>
                        <a:t> </a:t>
                      </a:r>
                      <a:r>
                        <a:rPr lang="en-US" sz="1600" dirty="0" err="1">
                          <a:latin typeface="#9Slide03 Arima Madurai Bold" panose="00000800000000000000" charset="0"/>
                          <a:cs typeface="#9Slide03 Arima Madurai Bold" panose="00000800000000000000" charset="0"/>
                        </a:rPr>
                        <a:t>vật</a:t>
                      </a:r>
                      <a:endParaRPr lang="en-US" sz="1600" dirty="0">
                        <a:latin typeface="#9Slide03 Arima Madurai Bold" panose="00000800000000000000" charset="0"/>
                        <a:cs typeface="#9Slide03 Arima Madurai Bold" panose="00000800000000000000" charset="0"/>
                      </a:endParaRPr>
                    </a:p>
                  </a:txBody>
                  <a:tcPr marL="104775" marR="104775" marT="104775" marB="104775" anchor="ct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tcPr>
                </a:tc>
                <a:extLst>
                  <a:ext uri="{0D108BD9-81ED-4DB2-BD59-A6C34878D82A}">
                    <a16:rowId xmlns:a16="http://schemas.microsoft.com/office/drawing/2014/main" val="10004"/>
                  </a:ext>
                </a:extLst>
              </a:tr>
            </a:tbl>
          </a:graphicData>
        </a:graphic>
      </p:graphicFrame>
      <p:cxnSp>
        <p:nvCxnSpPr>
          <p:cNvPr id="11" name="Straight Connector 10"/>
          <p:cNvCxnSpPr/>
          <p:nvPr/>
        </p:nvCxnSpPr>
        <p:spPr>
          <a:xfrm>
            <a:off x="5520055" y="1308735"/>
            <a:ext cx="721995" cy="2973070"/>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cxnSp>
        <p:nvCxnSpPr>
          <p:cNvPr id="12" name="Straight Connector 11"/>
          <p:cNvCxnSpPr/>
          <p:nvPr/>
        </p:nvCxnSpPr>
        <p:spPr>
          <a:xfrm>
            <a:off x="5520055" y="2328545"/>
            <a:ext cx="709295" cy="1033145"/>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cxnSp>
        <p:nvCxnSpPr>
          <p:cNvPr id="13" name="Straight Connector 12"/>
          <p:cNvCxnSpPr/>
          <p:nvPr/>
        </p:nvCxnSpPr>
        <p:spPr>
          <a:xfrm flipV="1">
            <a:off x="5520055" y="2403475"/>
            <a:ext cx="696595" cy="845185"/>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cxnSp>
        <p:nvCxnSpPr>
          <p:cNvPr id="14" name="Straight Connector 13"/>
          <p:cNvCxnSpPr/>
          <p:nvPr/>
        </p:nvCxnSpPr>
        <p:spPr>
          <a:xfrm flipV="1">
            <a:off x="5545455" y="1308735"/>
            <a:ext cx="683895" cy="2973070"/>
          </a:xfrm>
          <a:prstGeom prst="lin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1796">
            <a:off x="4524523" y="3415378"/>
            <a:ext cx="1693452" cy="999858"/>
          </a:xfrm>
          <a:prstGeom prst="rect">
            <a:avLst/>
          </a:prstGeom>
        </p:spPr>
      </p:pic>
      <p:grpSp>
        <p:nvGrpSpPr>
          <p:cNvPr id="10" name="组合 9"/>
          <p:cNvGrpSpPr/>
          <p:nvPr/>
        </p:nvGrpSpPr>
        <p:grpSpPr>
          <a:xfrm>
            <a:off x="2920805" y="796157"/>
            <a:ext cx="3110865" cy="2714949"/>
            <a:chOff x="2920805" y="796157"/>
            <a:chExt cx="3110865" cy="2714949"/>
          </a:xfrm>
        </p:grpSpPr>
        <p:cxnSp>
          <p:nvCxnSpPr>
            <p:cNvPr id="3" name="直接连接符 2"/>
            <p:cNvCxnSpPr>
              <a:endCxn id="4" idx="4"/>
            </p:cNvCxnSpPr>
            <p:nvPr/>
          </p:nvCxnSpPr>
          <p:spPr>
            <a:xfrm flipH="1" flipV="1">
              <a:off x="4097965" y="2505229"/>
              <a:ext cx="511494" cy="1005877"/>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9984338">
              <a:off x="2920805" y="796157"/>
              <a:ext cx="1535978" cy="1807032"/>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a:endCxn id="8" idx="4"/>
            </p:cNvCxnSpPr>
            <p:nvPr/>
          </p:nvCxnSpPr>
          <p:spPr>
            <a:xfrm flipV="1">
              <a:off x="4627239" y="2935162"/>
              <a:ext cx="521970" cy="568960"/>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336369">
              <a:off x="4807390" y="1561332"/>
              <a:ext cx="1224280" cy="1426845"/>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69" y="1012604"/>
            <a:ext cx="1881300" cy="4130895"/>
          </a:xfrm>
          <a:prstGeom prst="rect">
            <a:avLst/>
          </a:prstGeom>
        </p:spPr>
      </p:pic>
      <p:sp>
        <p:nvSpPr>
          <p:cNvPr id="11" name="矩形 5"/>
          <p:cNvSpPr/>
          <p:nvPr/>
        </p:nvSpPr>
        <p:spPr>
          <a:xfrm>
            <a:off x="3043002" y="1158109"/>
            <a:ext cx="1396704" cy="1014730"/>
          </a:xfrm>
          <a:prstGeom prst="rect">
            <a:avLst/>
          </a:prstGeom>
        </p:spPr>
        <p:txBody>
          <a:bodyPr wrap="square">
            <a:spAutoFit/>
          </a:bodyPr>
          <a:lstStyle/>
          <a:p>
            <a:pPr algn="ctr"/>
            <a:r>
              <a:rPr lang="en-US" altLang="zh-CN" sz="3000" b="1">
                <a:solidFill>
                  <a:schemeClr val="tx1"/>
                </a:solidFill>
                <a:latin typeface="#9Slide03 BoosterNextFYBlack" panose="02000A03000000020004" charset="0"/>
                <a:cs typeface="#9Slide03 BoosterNextFYBlack" panose="02000A03000000020004" charset="0"/>
                <a:sym typeface="+mn-lt"/>
              </a:rPr>
              <a:t>Bài tập 2</a:t>
            </a:r>
            <a:endParaRPr lang="en-US" altLang="zh-CN" sz="3000" b="1" dirty="0">
              <a:solidFill>
                <a:schemeClr val="tx1"/>
              </a:solidFill>
              <a:latin typeface="#9Slide03 BoosterNextFYBlack" panose="02000A03000000020004" charset="0"/>
              <a:cs typeface="#9Slide03 BoosterNextFYBlack" panose="02000A03000000020004" charset="0"/>
              <a:sym typeface="+mn-lt"/>
            </a:endParaRPr>
          </a:p>
        </p:txBody>
      </p:sp>
      <p:sp>
        <p:nvSpPr>
          <p:cNvPr id="12" name="矩形 5">
            <a:hlinkClick r:id="rId5" action="ppaction://hlinkfile"/>
          </p:cNvPr>
          <p:cNvSpPr/>
          <p:nvPr/>
        </p:nvSpPr>
        <p:spPr>
          <a:xfrm>
            <a:off x="4782185" y="1802130"/>
            <a:ext cx="1264285" cy="1014730"/>
          </a:xfrm>
          <a:prstGeom prst="rect">
            <a:avLst/>
          </a:prstGeom>
        </p:spPr>
        <p:txBody>
          <a:bodyPr wrap="square">
            <a:spAutoFit/>
            <a:scene3d>
              <a:camera prst="orthographicFront"/>
              <a:lightRig rig="threePt" dir="t"/>
            </a:scene3d>
          </a:bodyPr>
          <a:lstStyle/>
          <a:p>
            <a:pPr algn="ctr"/>
            <a:r>
              <a:rPr lang="en-US" altLang="zh-CN" sz="2000" b="1">
                <a:solidFill>
                  <a:schemeClr val="tx1"/>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rPr>
              <a:t>PHIẾU HỌC TẬP SỐ 2</a:t>
            </a:r>
            <a:endParaRPr lang="en-US" altLang="zh-CN" sz="2000" b="1" dirty="0">
              <a:solidFill>
                <a:schemeClr val="tx1"/>
              </a:solidFill>
              <a:effectLst>
                <a:outerShdw blurRad="38100" dist="19050" dir="2700000" algn="tl" rotWithShape="0">
                  <a:schemeClr val="dk1">
                    <a:alpha val="40000"/>
                  </a:schemeClr>
                </a:outerShdw>
              </a:effectLst>
              <a:latin typeface="#9Slide03 Arima Madurai Bold" panose="00000800000000000000" charset="0"/>
              <a:cs typeface="#9Slide03 Arima Madurai Bold" panose="00000800000000000000" charset="0"/>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657*333"/>
  <p:tag name="TABLE_ENDDRAG_RECT" val="40*54*657*33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2115</Words>
  <Application>Microsoft Office PowerPoint</Application>
  <PresentationFormat>On-screen Show (16:9)</PresentationFormat>
  <Paragraphs>189</Paragraphs>
  <Slides>20</Slides>
  <Notes>17</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#9Slide06 Thillends</vt:lpstr>
      <vt:lpstr>#9Slide03 Arima Madurai Bold</vt:lpstr>
      <vt:lpstr>#9Slide03 BoosterNextFYBlack</vt:lpstr>
      <vt:lpstr>DFPOP1-W9</vt:lpstr>
      <vt:lpstr>#9Slide03 Ample</vt:lpstr>
      <vt:lpstr>Arial</vt:lpstr>
      <vt:lpstr>#9Slide03 Maven Pro Black</vt:lpstr>
      <vt:lpstr>Calibri</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trinhngoctran.tn</cp:lastModifiedBy>
  <cp:revision>18</cp:revision>
  <dcterms:created xsi:type="dcterms:W3CDTF">2015-12-05T09:26:00Z</dcterms:created>
  <dcterms:modified xsi:type="dcterms:W3CDTF">2024-09-24T14:52:41Z</dcterms:modified>
  <cp:category>更多资源关注@好教师</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4E83A408070543A594A2ED8854B3233C_13</vt:lpwstr>
  </property>
  <property fmtid="{D5CDD505-2E9C-101B-9397-08002B2CF9AE}" pid="3" name="KSOProductBuildVer">
    <vt:lpwstr>1033-12.2.0.18283</vt:lpwstr>
  </property>
</Properties>
</file>