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85" r:id="rId3"/>
    <p:sldId id="258" r:id="rId4"/>
    <p:sldId id="259" r:id="rId5"/>
    <p:sldId id="284" r:id="rId6"/>
    <p:sldId id="286" r:id="rId7"/>
    <p:sldId id="287" r:id="rId8"/>
    <p:sldId id="260" r:id="rId9"/>
    <p:sldId id="261" r:id="rId10"/>
    <p:sldId id="262" r:id="rId11"/>
    <p:sldId id="263" r:id="rId12"/>
    <p:sldId id="274" r:id="rId13"/>
    <p:sldId id="275" r:id="rId14"/>
    <p:sldId id="276" r:id="rId15"/>
    <p:sldId id="264" r:id="rId16"/>
    <p:sldId id="265" r:id="rId17"/>
    <p:sldId id="266" r:id="rId18"/>
    <p:sldId id="267" r:id="rId19"/>
    <p:sldId id="269" r:id="rId20"/>
    <p:sldId id="270" r:id="rId21"/>
    <p:sldId id="271" r:id="rId22"/>
    <p:sldId id="272" r:id="rId23"/>
    <p:sldId id="273" r:id="rId24"/>
    <p:sldId id="277" r:id="rId25"/>
    <p:sldId id="278" r:id="rId26"/>
    <p:sldId id="279" r:id="rId27"/>
    <p:sldId id="282" r:id="rId28"/>
    <p:sldId id="283" r:id="rId29"/>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0" d="100"/>
          <a:sy n="60" d="100"/>
        </p:scale>
        <p:origin x="-197" y="-3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042A2-E807-4433-A030-BAB0CFC66D86}" type="datetimeFigureOut">
              <a:rPr lang="en-US" smtClean="0"/>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4813B-2184-4698-A7EE-036806433A72}" type="slidenum">
              <a:rPr lang="en-US" smtClean="0"/>
              <a:t>‹#›</a:t>
            </a:fld>
            <a:endParaRPr lang="en-US"/>
          </a:p>
        </p:txBody>
      </p:sp>
    </p:spTree>
    <p:extLst>
      <p:ext uri="{BB962C8B-B14F-4D97-AF65-F5344CB8AC3E}">
        <p14:creationId xmlns:p14="http://schemas.microsoft.com/office/powerpoint/2010/main" val="41238887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93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8</a:t>
            </a:fld>
            <a:endParaRPr lang="en-US" altLang="en-US" smtClean="0"/>
          </a:p>
        </p:txBody>
      </p:sp>
    </p:spTree>
    <p:extLst>
      <p:ext uri="{BB962C8B-B14F-4D97-AF65-F5344CB8AC3E}">
        <p14:creationId xmlns:p14="http://schemas.microsoft.com/office/powerpoint/2010/main" val="2651715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10</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352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3078118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106327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16</a:t>
            </a:fld>
            <a:endParaRPr lang="en-US" altLang="en-US" smtClean="0"/>
          </a:p>
        </p:txBody>
      </p:sp>
    </p:spTree>
    <p:extLst>
      <p:ext uri="{BB962C8B-B14F-4D97-AF65-F5344CB8AC3E}">
        <p14:creationId xmlns:p14="http://schemas.microsoft.com/office/powerpoint/2010/main" val="3878852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21</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45932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27</a:t>
            </a:fld>
            <a:endParaRPr lang="en-US" altLang="en-US" smtClean="0"/>
          </a:p>
        </p:txBody>
      </p:sp>
    </p:spTree>
    <p:extLst>
      <p:ext uri="{BB962C8B-B14F-4D97-AF65-F5344CB8AC3E}">
        <p14:creationId xmlns:p14="http://schemas.microsoft.com/office/powerpoint/2010/main" val="2773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79388-5479-4374-94FD-1CE72C6BF693}"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550501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79388-5479-4374-94FD-1CE72C6BF693}"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265903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79388-5479-4374-94FD-1CE72C6BF693}"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471366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17264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79388-5479-4374-94FD-1CE72C6BF693}"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100912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79388-5479-4374-94FD-1CE72C6BF693}"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1603395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79388-5479-4374-94FD-1CE72C6BF693}"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305702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79388-5479-4374-94FD-1CE72C6BF693}" type="datetimeFigureOut">
              <a:rPr lang="en-US" smtClean="0"/>
              <a:t>11/23/2023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588169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79388-5479-4374-94FD-1CE72C6BF693}" type="datetimeFigureOut">
              <a:rPr lang="en-US" smtClean="0"/>
              <a:t>11/23/2023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4270926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79388-5479-4374-94FD-1CE72C6BF693}" type="datetimeFigureOut">
              <a:rPr lang="en-US" smtClean="0"/>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988338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79388-5479-4374-94FD-1CE72C6BF693}"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87278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79388-5479-4374-94FD-1CE72C6BF693}"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02DCD-8419-4D47-AA51-19D91B34EF63}" type="slidenum">
              <a:rPr lang="en-US" smtClean="0"/>
              <a:t>‹#›</a:t>
            </a:fld>
            <a:endParaRPr lang="en-US"/>
          </a:p>
        </p:txBody>
      </p:sp>
    </p:spTree>
    <p:extLst>
      <p:ext uri="{BB962C8B-B14F-4D97-AF65-F5344CB8AC3E}">
        <p14:creationId xmlns:p14="http://schemas.microsoft.com/office/powerpoint/2010/main" val="3523518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FF279388-5479-4374-94FD-1CE72C6BF693}" type="datetimeFigureOut">
              <a:rPr lang="en-US" smtClean="0"/>
              <a:t>11/23/2023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F6402DCD-8419-4D47-AA51-19D91B34EF63}" type="slidenum">
              <a:rPr lang="en-US" smtClean="0"/>
              <a:t>‹#›</a:t>
            </a:fld>
            <a:endParaRPr lang="en-US"/>
          </a:p>
        </p:txBody>
      </p:sp>
    </p:spTree>
    <p:extLst>
      <p:ext uri="{BB962C8B-B14F-4D97-AF65-F5344CB8AC3E}">
        <p14:creationId xmlns:p14="http://schemas.microsoft.com/office/powerpoint/2010/main" val="3574874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5.gif"/></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2578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9858375" y="1735653"/>
            <a:ext cx="457200" cy="4572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2" y="0"/>
            <a:ext cx="2208497" cy="52578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52" y="0"/>
            <a:ext cx="2445872" cy="52578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08" y="0"/>
            <a:ext cx="2208497" cy="52578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9" y="0"/>
            <a:ext cx="2443807" cy="52578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83" y="-2002388"/>
            <a:ext cx="10510934" cy="8893969"/>
          </a:xfrm>
          <a:prstGeom prst="rect">
            <a:avLst/>
          </a:prstGeom>
        </p:spPr>
      </p:pic>
      <p:sp>
        <p:nvSpPr>
          <p:cNvPr id="18" name="TextBox 17"/>
          <p:cNvSpPr txBox="1"/>
          <p:nvPr/>
        </p:nvSpPr>
        <p:spPr>
          <a:xfrm>
            <a:off x="821855" y="627793"/>
            <a:ext cx="7433574" cy="1454244"/>
          </a:xfrm>
          <a:prstGeom prst="rect">
            <a:avLst/>
          </a:prstGeom>
          <a:noFill/>
        </p:spPr>
        <p:txBody>
          <a:bodyPr wrap="none" lIns="68580" tIns="34290" rIns="68580" bIns="34290" rtlCol="0">
            <a:spAutoFit/>
          </a:bodyPr>
          <a:lstStyle/>
          <a:p>
            <a:pPr algn="ctr"/>
            <a:r>
              <a:rPr lang="en-US" sz="4500" b="1" dirty="0">
                <a:ln>
                  <a:solidFill>
                    <a:schemeClr val="bg1"/>
                  </a:solidFill>
                </a:ln>
                <a:solidFill>
                  <a:srgbClr val="FFFF00"/>
                </a:solidFill>
                <a:latin typeface="Times New Roman" panose="02020603050405020304" pitchFamily="18" charset="0"/>
                <a:cs typeface="Times New Roman" panose="02020603050405020304" pitchFamily="18" charset="0"/>
              </a:rPr>
              <a:t>CHÀO MỪNG </a:t>
            </a:r>
          </a:p>
          <a:p>
            <a:pPr algn="ctr"/>
            <a:r>
              <a:rPr lang="en-US" sz="4500" b="1" dirty="0">
                <a:ln>
                  <a:solidFill>
                    <a:schemeClr val="bg1"/>
                  </a:solidFill>
                </a:ln>
                <a:solidFill>
                  <a:srgbClr val="FFFF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924887" y="3267632"/>
            <a:ext cx="7933888" cy="1454244"/>
          </a:xfrm>
          <a:prstGeom prst="rect">
            <a:avLst/>
          </a:prstGeom>
          <a:noFill/>
          <a:ln>
            <a:noFill/>
          </a:ln>
        </p:spPr>
        <p:txBody>
          <a:bodyPr wrap="square" lIns="68580" tIns="34290" rIns="68580" bIns="34290" rtlCol="0">
            <a:spAutoFit/>
          </a:bodyPr>
          <a:lstStyle/>
          <a:p>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Bài</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11: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nội</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và</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ngoại</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Hiện</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tượng</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tạo</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3000" b="1" dirty="0" err="1">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núi</a:t>
            </a:r>
            <a:r>
              <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p>
          <a:p>
            <a:r>
              <a:rPr lang="en-US" sz="3000" b="1" dirty="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rPr>
              <a: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22717" y="3267632"/>
            <a:ext cx="457200" cy="457200"/>
          </a:xfrm>
          <a:prstGeom prst="rect">
            <a:avLst/>
          </a:prstGeom>
        </p:spPr>
      </p:pic>
    </p:spTree>
    <p:extLst>
      <p:ext uri="{BB962C8B-B14F-4D97-AF65-F5344CB8AC3E}">
        <p14:creationId xmlns:p14="http://schemas.microsoft.com/office/powerpoint/2010/main" val="214005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4966" y="61233"/>
            <a:ext cx="2122884" cy="1242503"/>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157" y="1360886"/>
            <a:ext cx="2178844" cy="115371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1" y="1371600"/>
            <a:ext cx="2318147" cy="115371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575323"/>
            <a:ext cx="2343150" cy="115014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6157" y="3776662"/>
            <a:ext cx="2121694" cy="1366838"/>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1" y="3771900"/>
            <a:ext cx="2336006" cy="13716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3000" y="61233"/>
            <a:ext cx="2343150" cy="1242503"/>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3300" y="2581275"/>
            <a:ext cx="2114550" cy="1143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5715000" y="1314450"/>
            <a:ext cx="2286000" cy="1314450"/>
          </a:xfrm>
          <a:prstGeom prst="rect">
            <a:avLst/>
          </a:prstGeom>
          <a:solidFill>
            <a:schemeClr val="accent1"/>
          </a:solidFill>
          <a:ln w="9525">
            <a:solidFill>
              <a:schemeClr val="tx1"/>
            </a:solidFill>
            <a:miter lim="800000"/>
            <a:headEnd/>
            <a:tailEnd/>
          </a:ln>
        </p:spPr>
        <p:txBody>
          <a:bodyPr wrap="none"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400"/>
          </a:p>
        </p:txBody>
      </p:sp>
      <p:sp>
        <p:nvSpPr>
          <p:cNvPr id="13323" name="AutoShape 44"/>
          <p:cNvSpPr>
            <a:spLocks noChangeArrowheads="1"/>
          </p:cNvSpPr>
          <p:nvPr/>
        </p:nvSpPr>
        <p:spPr bwMode="auto">
          <a:xfrm>
            <a:off x="5715000" y="1885950"/>
            <a:ext cx="571500" cy="285750"/>
          </a:xfrm>
          <a:prstGeom prst="leftArrow">
            <a:avLst>
              <a:gd name="adj1" fmla="val 50000"/>
              <a:gd name="adj2" fmla="val 50000"/>
            </a:avLst>
          </a:prstGeom>
          <a:solidFill>
            <a:srgbClr val="FFFF00"/>
          </a:solidFill>
          <a:ln w="9525">
            <a:solidFill>
              <a:schemeClr val="tx1"/>
            </a:solidFill>
            <a:miter lim="800000"/>
            <a:headEnd/>
            <a:tailEnd/>
          </a:ln>
        </p:spPr>
        <p:txBody>
          <a:bodyPr wrap="none"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400"/>
          </a:p>
        </p:txBody>
      </p:sp>
      <p:sp>
        <p:nvSpPr>
          <p:cNvPr id="13324" name="Text Box 45"/>
          <p:cNvSpPr txBox="1">
            <a:spLocks noChangeArrowheads="1"/>
          </p:cNvSpPr>
          <p:nvPr/>
        </p:nvSpPr>
        <p:spPr bwMode="auto">
          <a:xfrm>
            <a:off x="6286500" y="1726407"/>
            <a:ext cx="165735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HIỆN TƯỢNG ĐỨT GÃY</a:t>
            </a:r>
            <a:endParaRPr lang="en-US" altLang="en-US" sz="1800" b="1"/>
          </a:p>
        </p:txBody>
      </p:sp>
      <p:sp>
        <p:nvSpPr>
          <p:cNvPr id="13325" name="Rectangle 46"/>
          <p:cNvSpPr>
            <a:spLocks noChangeArrowheads="1"/>
          </p:cNvSpPr>
          <p:nvPr/>
        </p:nvSpPr>
        <p:spPr bwMode="auto">
          <a:xfrm>
            <a:off x="5715000" y="0"/>
            <a:ext cx="2286000" cy="1314450"/>
          </a:xfrm>
          <a:prstGeom prst="rect">
            <a:avLst/>
          </a:prstGeom>
          <a:solidFill>
            <a:schemeClr val="accent1"/>
          </a:solidFill>
          <a:ln w="9525">
            <a:solidFill>
              <a:schemeClr val="tx1"/>
            </a:solidFill>
            <a:miter lim="800000"/>
            <a:headEnd/>
            <a:tailEnd/>
          </a:ln>
        </p:spPr>
        <p:txBody>
          <a:bodyPr wrap="none"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400"/>
          </a:p>
        </p:txBody>
      </p:sp>
      <p:sp>
        <p:nvSpPr>
          <p:cNvPr id="13326" name="AutoShape 47"/>
          <p:cNvSpPr>
            <a:spLocks noChangeArrowheads="1"/>
          </p:cNvSpPr>
          <p:nvPr/>
        </p:nvSpPr>
        <p:spPr bwMode="auto">
          <a:xfrm>
            <a:off x="5715000" y="571500"/>
            <a:ext cx="571500" cy="285750"/>
          </a:xfrm>
          <a:prstGeom prst="leftArrow">
            <a:avLst>
              <a:gd name="adj1" fmla="val 50000"/>
              <a:gd name="adj2" fmla="val 50000"/>
            </a:avLst>
          </a:prstGeom>
          <a:solidFill>
            <a:srgbClr val="FFFF00"/>
          </a:solidFill>
          <a:ln w="9525">
            <a:solidFill>
              <a:schemeClr val="tx1"/>
            </a:solidFill>
            <a:miter lim="800000"/>
            <a:headEnd/>
            <a:tailEnd/>
          </a:ln>
        </p:spPr>
        <p:txBody>
          <a:bodyPr wrap="none"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400"/>
          </a:p>
        </p:txBody>
      </p:sp>
      <p:sp>
        <p:nvSpPr>
          <p:cNvPr id="13327" name="Text Box 48"/>
          <p:cNvSpPr txBox="1">
            <a:spLocks noChangeArrowheads="1"/>
          </p:cNvSpPr>
          <p:nvPr/>
        </p:nvSpPr>
        <p:spPr bwMode="auto">
          <a:xfrm>
            <a:off x="6286500" y="252414"/>
            <a:ext cx="1657350" cy="9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HIỆN TƯỢNG UỐN NẾP CỦA ĐỒI NÚI</a:t>
            </a:r>
            <a:endParaRPr lang="en-US" altLang="en-US" sz="1800" b="1"/>
          </a:p>
        </p:txBody>
      </p:sp>
      <p:sp>
        <p:nvSpPr>
          <p:cNvPr id="13328" name="Rectangle 49"/>
          <p:cNvSpPr>
            <a:spLocks noChangeArrowheads="1"/>
          </p:cNvSpPr>
          <p:nvPr/>
        </p:nvSpPr>
        <p:spPr bwMode="auto">
          <a:xfrm>
            <a:off x="5715000" y="2559844"/>
            <a:ext cx="2286000" cy="1314450"/>
          </a:xfrm>
          <a:prstGeom prst="rect">
            <a:avLst/>
          </a:prstGeom>
          <a:solidFill>
            <a:schemeClr val="accent1"/>
          </a:solidFill>
          <a:ln w="9525">
            <a:solidFill>
              <a:schemeClr val="tx1"/>
            </a:solidFill>
            <a:miter lim="800000"/>
            <a:headEnd/>
            <a:tailEnd/>
          </a:ln>
        </p:spPr>
        <p:txBody>
          <a:bodyPr wrap="none"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400"/>
          </a:p>
        </p:txBody>
      </p:sp>
      <p:sp>
        <p:nvSpPr>
          <p:cNvPr id="13329" name="AutoShape 50"/>
          <p:cNvSpPr>
            <a:spLocks noChangeArrowheads="1"/>
          </p:cNvSpPr>
          <p:nvPr/>
        </p:nvSpPr>
        <p:spPr bwMode="auto">
          <a:xfrm>
            <a:off x="5715000" y="3131344"/>
            <a:ext cx="571500" cy="285750"/>
          </a:xfrm>
          <a:prstGeom prst="leftArrow">
            <a:avLst>
              <a:gd name="adj1" fmla="val 50000"/>
              <a:gd name="adj2" fmla="val 50000"/>
            </a:avLst>
          </a:prstGeom>
          <a:solidFill>
            <a:srgbClr val="FFFF00"/>
          </a:solidFill>
          <a:ln w="9525">
            <a:solidFill>
              <a:schemeClr val="tx1"/>
            </a:solidFill>
            <a:miter lim="800000"/>
            <a:headEnd/>
            <a:tailEnd/>
          </a:ln>
        </p:spPr>
        <p:txBody>
          <a:bodyPr wrap="none"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400"/>
          </a:p>
        </p:txBody>
      </p:sp>
      <p:sp>
        <p:nvSpPr>
          <p:cNvPr id="13330" name="Text Box 51"/>
          <p:cNvSpPr txBox="1">
            <a:spLocks noChangeArrowheads="1"/>
          </p:cNvSpPr>
          <p:nvPr/>
        </p:nvSpPr>
        <p:spPr bwMode="auto">
          <a:xfrm>
            <a:off x="6286500" y="2971801"/>
            <a:ext cx="165735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HIỆN TƯỢNG ĐỘNG ĐẤT</a:t>
            </a:r>
            <a:endParaRPr lang="en-US" altLang="en-US" sz="1800" b="1"/>
          </a:p>
        </p:txBody>
      </p:sp>
      <p:sp>
        <p:nvSpPr>
          <p:cNvPr id="13331" name="Rectangle 52"/>
          <p:cNvSpPr>
            <a:spLocks noChangeArrowheads="1"/>
          </p:cNvSpPr>
          <p:nvPr/>
        </p:nvSpPr>
        <p:spPr bwMode="auto">
          <a:xfrm>
            <a:off x="5715000" y="3829050"/>
            <a:ext cx="2286000" cy="1314450"/>
          </a:xfrm>
          <a:prstGeom prst="rect">
            <a:avLst/>
          </a:prstGeom>
          <a:solidFill>
            <a:schemeClr val="accent1"/>
          </a:solidFill>
          <a:ln w="9525">
            <a:solidFill>
              <a:schemeClr val="tx1"/>
            </a:solidFill>
            <a:miter lim="800000"/>
            <a:headEnd/>
            <a:tailEnd/>
          </a:ln>
        </p:spPr>
        <p:txBody>
          <a:bodyPr wrap="none"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400"/>
          </a:p>
        </p:txBody>
      </p:sp>
      <p:sp>
        <p:nvSpPr>
          <p:cNvPr id="13332" name="AutoShape 53"/>
          <p:cNvSpPr>
            <a:spLocks noChangeArrowheads="1"/>
          </p:cNvSpPr>
          <p:nvPr/>
        </p:nvSpPr>
        <p:spPr bwMode="auto">
          <a:xfrm>
            <a:off x="5715000" y="4400550"/>
            <a:ext cx="571500" cy="285750"/>
          </a:xfrm>
          <a:prstGeom prst="leftArrow">
            <a:avLst>
              <a:gd name="adj1" fmla="val 50000"/>
              <a:gd name="adj2" fmla="val 50000"/>
            </a:avLst>
          </a:prstGeom>
          <a:solidFill>
            <a:srgbClr val="FFFF00"/>
          </a:solidFill>
          <a:ln w="9525">
            <a:solidFill>
              <a:schemeClr val="tx1"/>
            </a:solidFill>
            <a:miter lim="800000"/>
            <a:headEnd/>
            <a:tailEnd/>
          </a:ln>
        </p:spPr>
        <p:txBody>
          <a:bodyPr wrap="none" lIns="68580" tIns="34290" rIns="68580" bIns="3429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400"/>
          </a:p>
        </p:txBody>
      </p:sp>
      <p:sp>
        <p:nvSpPr>
          <p:cNvPr id="13333" name="Text Box 54"/>
          <p:cNvSpPr txBox="1">
            <a:spLocks noChangeArrowheads="1"/>
          </p:cNvSpPr>
          <p:nvPr/>
        </p:nvSpPr>
        <p:spPr bwMode="auto">
          <a:xfrm>
            <a:off x="6286500" y="4057651"/>
            <a:ext cx="1657350" cy="9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HIỆN TƯỢNG NÚI LỬA PHUN</a:t>
            </a:r>
            <a:endParaRPr lang="en-US" altLang="en-US" sz="1800" b="1"/>
          </a:p>
        </p:txBody>
      </p:sp>
    </p:spTree>
    <p:extLst>
      <p:ext uri="{BB962C8B-B14F-4D97-AF65-F5344CB8AC3E}">
        <p14:creationId xmlns:p14="http://schemas.microsoft.com/office/powerpoint/2010/main" val="1381586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238806" y="171304"/>
            <a:ext cx="8658225" cy="1177245"/>
          </a:xfrm>
          <a:prstGeom prst="rect">
            <a:avLst/>
          </a:prstGeom>
          <a:solidFill>
            <a:schemeClr val="accent4">
              <a:lumMod val="20000"/>
              <a:lumOff val="80000"/>
            </a:schemeClr>
          </a:solidFill>
          <a:ln w="9525">
            <a:noFill/>
            <a:miter lim="800000"/>
            <a:headEnd/>
            <a:tailEnd/>
          </a:ln>
          <a:effectLst/>
        </p:spPr>
        <p:txBody>
          <a:bodyPr wrap="square" lIns="68580" tIns="34290" rIns="68580" bIns="34290" anchor="ctr">
            <a:spAutoFit/>
          </a:bodyPr>
          <a:lstStyle/>
          <a:p>
            <a:pPr algn="just"/>
            <a:r>
              <a:rPr lang="en-US" sz="2400" b="1" dirty="0">
                <a:solidFill>
                  <a:schemeClr val="bg2">
                    <a:lumMod val="10000"/>
                  </a:schemeClr>
                </a:solidFill>
                <a:latin typeface="Times New Roman" pitchFamily="18" charset="0"/>
                <a:cs typeface="Times New Roman" pitchFamily="18" charset="0"/>
              </a:rPr>
              <a:t>Ở </a:t>
            </a:r>
            <a:r>
              <a:rPr lang="en-US" sz="2400" b="1" dirty="0" err="1">
                <a:solidFill>
                  <a:schemeClr val="bg2">
                    <a:lumMod val="10000"/>
                  </a:schemeClr>
                </a:solidFill>
                <a:latin typeface="Times New Roman" pitchFamily="18" charset="0"/>
                <a:cs typeface="Times New Roman" pitchFamily="18" charset="0"/>
              </a:rPr>
              <a:t>Việt</a:t>
            </a:r>
            <a:r>
              <a:rPr lang="en-US" sz="2400" b="1" dirty="0">
                <a:solidFill>
                  <a:schemeClr val="bg2">
                    <a:lumMod val="10000"/>
                  </a:schemeClr>
                </a:solidFill>
                <a:latin typeface="Times New Roman" pitchFamily="18" charset="0"/>
                <a:cs typeface="Times New Roman" pitchFamily="18" charset="0"/>
              </a:rPr>
              <a:t> Nam: Do </a:t>
            </a:r>
            <a:r>
              <a:rPr lang="en-US" sz="2400" b="1" dirty="0" err="1">
                <a:solidFill>
                  <a:schemeClr val="bg2">
                    <a:lumMod val="10000"/>
                  </a:schemeClr>
                </a:solidFill>
                <a:latin typeface="Times New Roman" pitchFamily="18" charset="0"/>
                <a:cs typeface="Times New Roman" pitchFamily="18" charset="0"/>
              </a:rPr>
              <a:t>tác</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động</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của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nội</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lực</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trong</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vận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động</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Tân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kiến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tạo</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dãy</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núi</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Hoàng</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Liên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Sơn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phía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Tây</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Bắc</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nước</a:t>
            </a:r>
            <a:r>
              <a:rPr lang="en-US" sz="2400" b="1" dirty="0">
                <a:solidFill>
                  <a:schemeClr val="bg2">
                    <a:lumMod val="10000"/>
                  </a:schemeClr>
                </a:solidFill>
                <a:latin typeface="Times New Roman" pitchFamily="18" charset="0"/>
                <a:cs typeface="Times New Roman" pitchFamily="18" charset="0"/>
              </a:rPr>
              <a:t> ta) </a:t>
            </a:r>
            <a:r>
              <a:rPr lang="en-US" sz="2400" b="1" dirty="0" err="1">
                <a:solidFill>
                  <a:schemeClr val="bg2">
                    <a:lumMod val="10000"/>
                  </a:schemeClr>
                </a:solidFill>
                <a:latin typeface="Times New Roman" pitchFamily="18" charset="0"/>
                <a:cs typeface="Times New Roman" pitchFamily="18" charset="0"/>
              </a:rPr>
              <a:t>được</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nâng</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lên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còn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thềm</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lục</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địa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phía</a:t>
            </a:r>
            <a:r>
              <a:rPr lang="en-US" sz="2400" b="1" dirty="0">
                <a:solidFill>
                  <a:schemeClr val="bg2">
                    <a:lumMod val="10000"/>
                  </a:schemeClr>
                </a:solidFill>
                <a:latin typeface="Times New Roman" pitchFamily="18" charset="0"/>
                <a:cs typeface="Times New Roman" pitchFamily="18" charset="0"/>
              </a:rPr>
              <a:t> Nam </a:t>
            </a:r>
            <a:r>
              <a:rPr lang="en-US" sz="2400" b="1" dirty="0" err="1">
                <a:solidFill>
                  <a:schemeClr val="bg2">
                    <a:lumMod val="10000"/>
                  </a:schemeClr>
                </a:solidFill>
                <a:latin typeface="Times New Roman" pitchFamily="18" charset="0"/>
                <a:cs typeface="Times New Roman" pitchFamily="18" charset="0"/>
              </a:rPr>
              <a:t>thì</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bị</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hạ</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xuống</a:t>
            </a:r>
            <a:r>
              <a:rPr lang="en-US" sz="24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77" y="1481818"/>
            <a:ext cx="5110724" cy="3661682"/>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400" y="1506310"/>
            <a:ext cx="3401888" cy="363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87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744" y="1006149"/>
            <a:ext cx="8135879" cy="3701013"/>
          </a:xfrm>
          <a:prstGeom prst="rect">
            <a:avLst/>
          </a:prstGeom>
        </p:spPr>
        <p:txBody>
          <a:bodyPr wrap="square" lIns="68580" tIns="34290" rIns="68580" bIns="34290">
            <a:spAutoFit/>
          </a:bodyPr>
          <a:lstStyle/>
          <a:p>
            <a:pPr marL="342900" indent="-342900" algn="just">
              <a:spcAft>
                <a:spcPts val="600"/>
              </a:spcAft>
              <a:buFontTx/>
              <a:buChar char="-"/>
            </a:pPr>
            <a:r>
              <a:rPr lang="en-US" sz="24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q</a:t>
            </a:r>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uá trình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xảy</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manti</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spcAft>
                <a:spcPts val="600"/>
              </a:spcAft>
              <a:buFontTx/>
              <a:buChar char="-"/>
            </a:pP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Aft>
                <a:spcPts val="600"/>
              </a:spcAft>
              <a:buFontTx/>
              <a:buChar char="-"/>
            </a:pP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Q</a:t>
            </a:r>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uá trình nội sinh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spcAft>
                <a:spcPts val="600"/>
              </a:spcAft>
              <a:buFontTx/>
              <a:buChar char="-"/>
            </a:pP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q</a:t>
            </a:r>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uá trình nội sinh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q</a:t>
            </a:r>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uá trình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núi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núi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lửa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phun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trào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bề</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ghồ</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ghề</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42744" y="17572"/>
            <a:ext cx="6752033" cy="623248"/>
          </a:xfrm>
          <a:prstGeom prst="rect">
            <a:avLst/>
          </a:prstGeom>
          <a:noFill/>
        </p:spPr>
        <p:txBody>
          <a:bodyPr wrap="square" lIns="68580" tIns="34290" rIns="68580" bIns="34290">
            <a:spAutoFit/>
          </a:bodyPr>
          <a:lstStyle/>
          <a:p>
            <a:pPr marL="257175" indent="-257175">
              <a:lnSpc>
                <a:spcPct val="150000"/>
              </a:lnSpc>
              <a:buFontTx/>
              <a:buAutoNum type="arabicPeriod"/>
              <a:defRPr/>
            </a:pP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400" b="1" dirty="0">
                <a:solidFill>
                  <a:schemeClr val="accent6">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400" b="1" dirty="0">
                <a:solidFill>
                  <a:schemeClr val="accent6">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400" b="1" dirty="0">
                <a:solidFill>
                  <a:schemeClr val="accent6">
                    <a:lumMod val="75000"/>
                  </a:schemeClr>
                </a:solidFill>
                <a:latin typeface="Times New Roman" panose="02020603050405020304" pitchFamily="18" charset="0"/>
                <a:cs typeface="Times New Roman" panose="02020603050405020304" pitchFamily="18" charset="0"/>
              </a:rPr>
              <a:t> </a:t>
            </a:r>
            <a:r>
              <a:rPr lang="en-GB" sz="24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6" name="Rectangle 25"/>
          <p:cNvSpPr>
            <a:spLocks noChangeArrowheads="1"/>
          </p:cNvSpPr>
          <p:nvPr/>
        </p:nvSpPr>
        <p:spPr bwMode="auto">
          <a:xfrm>
            <a:off x="100864" y="571570"/>
            <a:ext cx="446995" cy="43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eaLnBrk="1" hangingPunct="1"/>
            <a:r>
              <a:rPr lang="en-US" sz="2400" b="1" dirty="0">
                <a:solidFill>
                  <a:srgbClr val="990000"/>
                </a:solidFill>
                <a:latin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37637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484" y="0"/>
            <a:ext cx="6909308" cy="553998"/>
          </a:xfrm>
          <a:prstGeom prst="rect">
            <a:avLst/>
          </a:prstGeom>
          <a:noFill/>
        </p:spPr>
        <p:txBody>
          <a:bodyPr wrap="square" lIns="68580" tIns="34290" rIns="68580" bIns="34290">
            <a:spAutoFit/>
          </a:bodyPr>
          <a:lstStyle/>
          <a:p>
            <a:pPr>
              <a:lnSpc>
                <a:spcPct val="150000"/>
              </a:lnSpc>
              <a:defRPr/>
            </a:pPr>
            <a:r>
              <a:rPr lang="en-US" sz="2100" b="1" dirty="0">
                <a:solidFill>
                  <a:schemeClr val="accent6">
                    <a:lumMod val="75000"/>
                  </a:schemeClr>
                </a:solidFill>
                <a:latin typeface="Times New Roman" panose="02020603050405020304" pitchFamily="18" charset="0"/>
                <a:cs typeface="Times New Roman" panose="02020603050405020304" pitchFamily="18" charset="0"/>
              </a:rPr>
              <a:t>2. </a:t>
            </a:r>
            <a:r>
              <a:rPr lang="en-GB" sz="21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100" b="1" dirty="0">
                <a:solidFill>
                  <a:schemeClr val="accent6">
                    <a:lumMod val="75000"/>
                  </a:schemeClr>
                </a:solidFill>
                <a:latin typeface="Times New Roman" panose="02020603050405020304" pitchFamily="18" charset="0"/>
                <a:cs typeface="Times New Roman" panose="02020603050405020304" pitchFamily="18" charset="0"/>
              </a:rPr>
              <a:t> </a:t>
            </a:r>
            <a:r>
              <a:rPr lang="en-GB" sz="21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100" b="1" dirty="0">
                <a:solidFill>
                  <a:schemeClr val="accent6">
                    <a:lumMod val="75000"/>
                  </a:schemeClr>
                </a:solidFill>
                <a:latin typeface="Times New Roman" panose="02020603050405020304" pitchFamily="18" charset="0"/>
                <a:cs typeface="Times New Roman" panose="02020603050405020304" pitchFamily="18" charset="0"/>
              </a:rPr>
              <a:t> </a:t>
            </a:r>
            <a:r>
              <a:rPr lang="en-GB" sz="21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2100" b="1" dirty="0">
                <a:solidFill>
                  <a:schemeClr val="accent6">
                    <a:lumMod val="75000"/>
                  </a:schemeClr>
                </a:solidFill>
                <a:latin typeface="Times New Roman" panose="02020603050405020304" pitchFamily="18" charset="0"/>
                <a:cs typeface="Times New Roman" panose="02020603050405020304" pitchFamily="18" charset="0"/>
              </a:rPr>
              <a:t> </a:t>
            </a:r>
            <a:r>
              <a:rPr lang="en-GB" sz="21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1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220340" y="841889"/>
            <a:ext cx="8472656" cy="946413"/>
          </a:xfrm>
          <a:prstGeom prst="rect">
            <a:avLst/>
          </a:prstGeom>
          <a:noFill/>
        </p:spPr>
        <p:txBody>
          <a:bodyPr wrap="square" lIns="68580" tIns="34290" rIns="68580" bIns="34290">
            <a:spAutoFit/>
          </a:bodyPr>
          <a:lstStyle/>
          <a:p>
            <a:pPr algn="ct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THẢO LUẬN </a:t>
            </a:r>
            <a:r>
              <a:rPr lang="en-US" sz="1900" b="1" dirty="0" smtClean="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CẶP   3’</a:t>
            </a:r>
            <a:endPar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endParaRPr>
          </a:p>
          <a:p>
            <a:pPr algn="just"/>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Yêu</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cầu</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Đọc</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thông</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tin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mục</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quá</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trình</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ngoại</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smtClean="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sinh</a:t>
            </a:r>
            <a:r>
              <a:rPr lang="en-US" sz="1900" b="1" dirty="0" smtClean="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smtClean="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và</a:t>
            </a:r>
            <a:r>
              <a:rPr lang="en-US" sz="1900" b="1" dirty="0" smtClean="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quan</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sát</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hình</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10.1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trong</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SGK,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thảo</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luận</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theo</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cặp</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đôi</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hoàn</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thành</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bảng</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sau</a:t>
            </a:r>
            <a:r>
              <a:rPr lang="en-US" sz="1900" b="1" dirty="0">
                <a:ln w="10541" cmpd="sng">
                  <a:solidFill>
                    <a:srgbClr val="4F81BD">
                      <a:shade val="88000"/>
                      <a:satMod val="110000"/>
                    </a:srgbClr>
                  </a:solidFill>
                  <a:prstDash val="solid"/>
                </a:ln>
                <a:solidFill>
                  <a:srgbClr val="BD19A6"/>
                </a:solidFill>
                <a:latin typeface="Times New Roman" pitchFamily="18" charset="0"/>
                <a:cs typeface="Times New Roman" pitchFamily="18" charset="0"/>
              </a:rPr>
              <a:t>:</a:t>
            </a:r>
            <a:endParaRPr lang="en-US" sz="1900" b="1" dirty="0">
              <a:ln w="10541" cmpd="sng">
                <a:solidFill>
                  <a:srgbClr val="4F81BD">
                    <a:shade val="88000"/>
                    <a:satMod val="110000"/>
                  </a:srgbClr>
                </a:solidFill>
                <a:prstDash val="solid"/>
              </a:ln>
              <a:solidFill>
                <a:srgbClr val="BD19A6"/>
              </a:solidFill>
              <a:latin typeface="Calibri"/>
            </a:endParaRPr>
          </a:p>
        </p:txBody>
      </p:sp>
      <p:pic>
        <p:nvPicPr>
          <p:cNvPr id="10" name="Picture 9"/>
          <p:cNvPicPr/>
          <p:nvPr/>
        </p:nvPicPr>
        <p:blipFill>
          <a:blip r:embed="rId3"/>
          <a:stretch>
            <a:fillRect/>
          </a:stretch>
        </p:blipFill>
        <p:spPr>
          <a:xfrm>
            <a:off x="5755822" y="2130879"/>
            <a:ext cx="3388178" cy="301262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696700631"/>
              </p:ext>
            </p:extLst>
          </p:nvPr>
        </p:nvGraphicFramePr>
        <p:xfrm>
          <a:off x="173045" y="1939159"/>
          <a:ext cx="5407572" cy="2717074"/>
        </p:xfrm>
        <a:graphic>
          <a:graphicData uri="http://schemas.openxmlformats.org/drawingml/2006/table">
            <a:tbl>
              <a:tblPr firstRow="1" bandRow="1">
                <a:tableStyleId>{5C22544A-7EE6-4342-B048-85BDC9FD1C3A}</a:tableStyleId>
              </a:tblPr>
              <a:tblGrid>
                <a:gridCol w="1802524"/>
                <a:gridCol w="1802524"/>
                <a:gridCol w="1802524"/>
              </a:tblGrid>
              <a:tr h="628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100" dirty="0" err="1" smtClean="0">
                          <a:solidFill>
                            <a:schemeClr val="tx1"/>
                          </a:solidFill>
                          <a:effectLst/>
                          <a:latin typeface="Times New Roman" panose="02020603050405020304" pitchFamily="18" charset="0"/>
                          <a:cs typeface="Times New Roman" panose="02020603050405020304" pitchFamily="18" charset="0"/>
                        </a:rPr>
                        <a:t>Quá</a:t>
                      </a:r>
                      <a:r>
                        <a:rPr lang="en-US" sz="2100" dirty="0" smtClean="0">
                          <a:solidFill>
                            <a:schemeClr val="tx1"/>
                          </a:solidFill>
                          <a:effectLst/>
                          <a:latin typeface="Times New Roman" panose="02020603050405020304" pitchFamily="18" charset="0"/>
                          <a:cs typeface="Times New Roman" panose="02020603050405020304" pitchFamily="18" charset="0"/>
                        </a:rPr>
                        <a:t> </a:t>
                      </a:r>
                      <a:r>
                        <a:rPr lang="en-US" sz="2100" dirty="0" err="1" smtClean="0">
                          <a:solidFill>
                            <a:schemeClr val="tx1"/>
                          </a:solidFill>
                          <a:effectLst/>
                          <a:latin typeface="Times New Roman" panose="02020603050405020304" pitchFamily="18" charset="0"/>
                          <a:cs typeface="Times New Roman" panose="02020603050405020304" pitchFamily="18" charset="0"/>
                        </a:rPr>
                        <a:t>trình</a:t>
                      </a:r>
                      <a:endParaRPr lang="en-US" sz="2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100" dirty="0">
                        <a:solidFill>
                          <a:schemeClr val="tx1"/>
                        </a:solidFill>
                      </a:endParaRPr>
                    </a:p>
                  </a:txBody>
                  <a:tcPr marL="68580" marR="68580" marT="34290" marB="34290">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100" dirty="0" err="1" smtClean="0">
                          <a:solidFill>
                            <a:schemeClr val="tx1"/>
                          </a:solidFill>
                          <a:effectLst/>
                          <a:latin typeface="Times New Roman" panose="02020603050405020304" pitchFamily="18" charset="0"/>
                          <a:cs typeface="Times New Roman" panose="02020603050405020304" pitchFamily="18" charset="0"/>
                        </a:rPr>
                        <a:t>Khái</a:t>
                      </a:r>
                      <a:r>
                        <a:rPr lang="en-US" sz="2100" dirty="0" smtClean="0">
                          <a:solidFill>
                            <a:schemeClr val="tx1"/>
                          </a:solidFill>
                          <a:effectLst/>
                          <a:latin typeface="Times New Roman" panose="02020603050405020304" pitchFamily="18" charset="0"/>
                          <a:cs typeface="Times New Roman" panose="02020603050405020304" pitchFamily="18" charset="0"/>
                        </a:rPr>
                        <a:t> </a:t>
                      </a:r>
                      <a:r>
                        <a:rPr lang="en-US" sz="2100" dirty="0" err="1" smtClean="0">
                          <a:solidFill>
                            <a:schemeClr val="tx1"/>
                          </a:solidFill>
                          <a:effectLst/>
                          <a:latin typeface="Times New Roman" panose="02020603050405020304" pitchFamily="18" charset="0"/>
                          <a:cs typeface="Times New Roman" panose="02020603050405020304" pitchFamily="18" charset="0"/>
                        </a:rPr>
                        <a:t>niệm</a:t>
                      </a:r>
                      <a:endParaRPr lang="en-US" sz="2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100" dirty="0">
                        <a:solidFill>
                          <a:schemeClr val="tx1"/>
                        </a:solidFill>
                      </a:endParaRPr>
                    </a:p>
                  </a:txBody>
                  <a:tcPr marL="68580" marR="68580" marT="34290" marB="34290">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100" dirty="0" err="1" smtClean="0">
                          <a:solidFill>
                            <a:schemeClr val="tx1"/>
                          </a:solidFill>
                          <a:effectLst/>
                          <a:latin typeface="Times New Roman" panose="02020603050405020304" pitchFamily="18" charset="0"/>
                          <a:cs typeface="Times New Roman" panose="02020603050405020304" pitchFamily="18" charset="0"/>
                        </a:rPr>
                        <a:t>Biểu</a:t>
                      </a:r>
                      <a:r>
                        <a:rPr lang="en-US" sz="2100" dirty="0" smtClean="0">
                          <a:solidFill>
                            <a:schemeClr val="tx1"/>
                          </a:solidFill>
                          <a:effectLst/>
                          <a:latin typeface="Times New Roman" panose="02020603050405020304" pitchFamily="18" charset="0"/>
                          <a:cs typeface="Times New Roman" panose="02020603050405020304" pitchFamily="18" charset="0"/>
                        </a:rPr>
                        <a:t> </a:t>
                      </a:r>
                      <a:r>
                        <a:rPr lang="en-US" sz="2100" dirty="0" err="1" smtClean="0">
                          <a:solidFill>
                            <a:schemeClr val="tx1"/>
                          </a:solidFill>
                          <a:effectLst/>
                          <a:latin typeface="Times New Roman" panose="02020603050405020304" pitchFamily="18" charset="0"/>
                          <a:cs typeface="Times New Roman" panose="02020603050405020304" pitchFamily="18" charset="0"/>
                        </a:rPr>
                        <a:t>hiện</a:t>
                      </a:r>
                      <a:endParaRPr lang="en-US" sz="2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100" dirty="0">
                        <a:solidFill>
                          <a:schemeClr val="tx1"/>
                        </a:solidFill>
                      </a:endParaRPr>
                    </a:p>
                  </a:txBody>
                  <a:tcPr marL="68580" marR="68580" marT="34290" marB="34290">
                    <a:solidFill>
                      <a:schemeClr val="accent4">
                        <a:lumMod val="60000"/>
                        <a:lumOff val="40000"/>
                      </a:schemeClr>
                    </a:solidFill>
                  </a:tcPr>
                </a:tc>
              </a:tr>
              <a:tr h="10042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dirty="0" err="1" smtClean="0">
                          <a:solidFill>
                            <a:schemeClr val="tx1"/>
                          </a:solidFill>
                          <a:effectLst/>
                          <a:latin typeface="Times New Roman" panose="02020603050405020304" pitchFamily="18" charset="0"/>
                          <a:cs typeface="Times New Roman" panose="02020603050405020304" pitchFamily="18" charset="0"/>
                        </a:rPr>
                        <a:t>Nội</a:t>
                      </a:r>
                      <a:r>
                        <a:rPr lang="en-US" sz="2100" b="1" dirty="0" smtClean="0">
                          <a:solidFill>
                            <a:schemeClr val="tx1"/>
                          </a:solidFill>
                          <a:effectLst/>
                          <a:latin typeface="Times New Roman" panose="02020603050405020304" pitchFamily="18" charset="0"/>
                          <a:cs typeface="Times New Roman" panose="02020603050405020304" pitchFamily="18" charset="0"/>
                        </a:rPr>
                        <a:t> </a:t>
                      </a:r>
                      <a:r>
                        <a:rPr lang="en-US" sz="2100" b="1" dirty="0" err="1" smtClean="0">
                          <a:solidFill>
                            <a:schemeClr val="tx1"/>
                          </a:solidFill>
                          <a:effectLst/>
                          <a:latin typeface="Times New Roman" panose="02020603050405020304" pitchFamily="18" charset="0"/>
                          <a:cs typeface="Times New Roman" panose="02020603050405020304" pitchFamily="18" charset="0"/>
                        </a:rPr>
                        <a:t>sinh</a:t>
                      </a:r>
                      <a:endParaRPr lang="en-US" sz="21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100" b="1" dirty="0">
                        <a:solidFill>
                          <a:schemeClr val="tx1"/>
                        </a:solidFill>
                      </a:endParaRPr>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r>
              <a:tr h="10042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dirty="0" err="1" smtClean="0">
                          <a:solidFill>
                            <a:schemeClr val="tx1"/>
                          </a:solidFill>
                          <a:effectLst/>
                          <a:latin typeface="Times New Roman" panose="02020603050405020304" pitchFamily="18" charset="0"/>
                          <a:cs typeface="Times New Roman" panose="02020603050405020304" pitchFamily="18" charset="0"/>
                        </a:rPr>
                        <a:t>Ngoại</a:t>
                      </a:r>
                      <a:r>
                        <a:rPr lang="en-US" sz="2100" b="1" dirty="0" smtClean="0">
                          <a:solidFill>
                            <a:schemeClr val="tx1"/>
                          </a:solidFill>
                          <a:effectLst/>
                          <a:latin typeface="Times New Roman" panose="02020603050405020304" pitchFamily="18" charset="0"/>
                          <a:cs typeface="Times New Roman" panose="02020603050405020304" pitchFamily="18" charset="0"/>
                        </a:rPr>
                        <a:t> </a:t>
                      </a:r>
                      <a:r>
                        <a:rPr lang="en-US" sz="2100" b="1" dirty="0" err="1" smtClean="0">
                          <a:solidFill>
                            <a:schemeClr val="tx1"/>
                          </a:solidFill>
                          <a:effectLst/>
                          <a:latin typeface="Times New Roman" panose="02020603050405020304" pitchFamily="18" charset="0"/>
                          <a:cs typeface="Times New Roman" panose="02020603050405020304" pitchFamily="18" charset="0"/>
                        </a:rPr>
                        <a:t>sinh</a:t>
                      </a:r>
                      <a:endParaRPr lang="en-US" sz="21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100" b="1" dirty="0">
                        <a:solidFill>
                          <a:schemeClr val="tx1"/>
                        </a:solidFill>
                      </a:endParaRPr>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r>
            </a:tbl>
          </a:graphicData>
        </a:graphic>
      </p:graphicFrame>
    </p:spTree>
    <p:extLst>
      <p:ext uri="{BB962C8B-B14F-4D97-AF65-F5344CB8AC3E}">
        <p14:creationId xmlns:p14="http://schemas.microsoft.com/office/powerpoint/2010/main" val="391762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2621941"/>
              </p:ext>
            </p:extLst>
          </p:nvPr>
        </p:nvGraphicFramePr>
        <p:xfrm>
          <a:off x="164434" y="0"/>
          <a:ext cx="8979566" cy="5143500"/>
        </p:xfrm>
        <a:graphic>
          <a:graphicData uri="http://schemas.openxmlformats.org/drawingml/2006/table">
            <a:tbl>
              <a:tblPr firstRow="1" bandRow="1">
                <a:tableStyleId>{5C22544A-7EE6-4342-B048-85BDC9FD1C3A}</a:tableStyleId>
              </a:tblPr>
              <a:tblGrid>
                <a:gridCol w="1222932"/>
                <a:gridCol w="3563006"/>
                <a:gridCol w="4193628"/>
              </a:tblGrid>
              <a:tr h="8866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100" dirty="0" err="1" smtClean="0">
                          <a:solidFill>
                            <a:schemeClr val="tx1"/>
                          </a:solidFill>
                          <a:effectLst/>
                          <a:latin typeface="Times New Roman" panose="02020603050405020304" pitchFamily="18" charset="0"/>
                          <a:cs typeface="Times New Roman" panose="02020603050405020304" pitchFamily="18" charset="0"/>
                        </a:rPr>
                        <a:t>Quá</a:t>
                      </a:r>
                      <a:r>
                        <a:rPr lang="en-US" sz="2100" dirty="0" smtClean="0">
                          <a:solidFill>
                            <a:schemeClr val="tx1"/>
                          </a:solidFill>
                          <a:effectLst/>
                          <a:latin typeface="Times New Roman" panose="02020603050405020304" pitchFamily="18" charset="0"/>
                          <a:cs typeface="Times New Roman" panose="02020603050405020304" pitchFamily="18" charset="0"/>
                        </a:rPr>
                        <a:t> </a:t>
                      </a:r>
                      <a:r>
                        <a:rPr lang="en-US" sz="2100" dirty="0" err="1" smtClean="0">
                          <a:solidFill>
                            <a:schemeClr val="tx1"/>
                          </a:solidFill>
                          <a:effectLst/>
                          <a:latin typeface="Times New Roman" panose="02020603050405020304" pitchFamily="18" charset="0"/>
                          <a:cs typeface="Times New Roman" panose="02020603050405020304" pitchFamily="18" charset="0"/>
                        </a:rPr>
                        <a:t>trình</a:t>
                      </a:r>
                      <a:endParaRPr lang="en-US" sz="2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100" dirty="0" err="1" smtClean="0">
                          <a:solidFill>
                            <a:schemeClr val="tx1"/>
                          </a:solidFill>
                          <a:effectLst/>
                          <a:latin typeface="Times New Roman" panose="02020603050405020304" pitchFamily="18" charset="0"/>
                          <a:cs typeface="Times New Roman" panose="02020603050405020304" pitchFamily="18" charset="0"/>
                        </a:rPr>
                        <a:t>Khái</a:t>
                      </a:r>
                      <a:r>
                        <a:rPr lang="en-US" sz="2100" dirty="0" smtClean="0">
                          <a:solidFill>
                            <a:schemeClr val="tx1"/>
                          </a:solidFill>
                          <a:effectLst/>
                          <a:latin typeface="Times New Roman" panose="02020603050405020304" pitchFamily="18" charset="0"/>
                          <a:cs typeface="Times New Roman" panose="02020603050405020304" pitchFamily="18" charset="0"/>
                        </a:rPr>
                        <a:t> </a:t>
                      </a:r>
                      <a:r>
                        <a:rPr lang="en-US" sz="2100" dirty="0" err="1" smtClean="0">
                          <a:solidFill>
                            <a:schemeClr val="tx1"/>
                          </a:solidFill>
                          <a:effectLst/>
                          <a:latin typeface="Times New Roman" panose="02020603050405020304" pitchFamily="18" charset="0"/>
                          <a:cs typeface="Times New Roman" panose="02020603050405020304" pitchFamily="18" charset="0"/>
                        </a:rPr>
                        <a:t>niệm</a:t>
                      </a:r>
                      <a:endParaRPr lang="en-US" sz="2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100" dirty="0" err="1" smtClean="0">
                          <a:solidFill>
                            <a:schemeClr val="tx1"/>
                          </a:solidFill>
                          <a:effectLst/>
                          <a:latin typeface="Times New Roman" panose="02020603050405020304" pitchFamily="18" charset="0"/>
                          <a:cs typeface="Times New Roman" panose="02020603050405020304" pitchFamily="18" charset="0"/>
                        </a:rPr>
                        <a:t>Biểu</a:t>
                      </a:r>
                      <a:r>
                        <a:rPr lang="en-US" sz="2100" dirty="0" smtClean="0">
                          <a:solidFill>
                            <a:schemeClr val="tx1"/>
                          </a:solidFill>
                          <a:effectLst/>
                          <a:latin typeface="Times New Roman" panose="02020603050405020304" pitchFamily="18" charset="0"/>
                          <a:cs typeface="Times New Roman" panose="02020603050405020304" pitchFamily="18" charset="0"/>
                        </a:rPr>
                        <a:t> </a:t>
                      </a:r>
                      <a:r>
                        <a:rPr lang="en-US" sz="2100" dirty="0" err="1" smtClean="0">
                          <a:solidFill>
                            <a:schemeClr val="tx1"/>
                          </a:solidFill>
                          <a:effectLst/>
                          <a:latin typeface="Times New Roman" panose="02020603050405020304" pitchFamily="18" charset="0"/>
                          <a:cs typeface="Times New Roman" panose="02020603050405020304" pitchFamily="18" charset="0"/>
                        </a:rPr>
                        <a:t>hiện</a:t>
                      </a:r>
                      <a:endParaRPr lang="en-US" sz="2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100" dirty="0">
                        <a:solidFill>
                          <a:schemeClr val="tx1"/>
                        </a:solidFill>
                      </a:endParaRPr>
                    </a:p>
                  </a:txBody>
                  <a:tcPr marL="68580" marR="68580" marT="34290" marB="34290">
                    <a:solidFill>
                      <a:schemeClr val="accent4">
                        <a:lumMod val="60000"/>
                        <a:lumOff val="40000"/>
                      </a:schemeClr>
                    </a:solidFill>
                  </a:tcPr>
                </a:tc>
              </a:tr>
              <a:tr h="21790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dirty="0" err="1" smtClean="0">
                          <a:solidFill>
                            <a:schemeClr val="tx1"/>
                          </a:solidFill>
                          <a:effectLst/>
                          <a:latin typeface="Times New Roman" panose="02020603050405020304" pitchFamily="18" charset="0"/>
                          <a:cs typeface="Times New Roman" panose="02020603050405020304" pitchFamily="18" charset="0"/>
                        </a:rPr>
                        <a:t>Nội</a:t>
                      </a:r>
                      <a:r>
                        <a:rPr lang="en-US" sz="2100" b="1" dirty="0" smtClean="0">
                          <a:solidFill>
                            <a:schemeClr val="tx1"/>
                          </a:solidFill>
                          <a:effectLst/>
                          <a:latin typeface="Times New Roman" panose="02020603050405020304" pitchFamily="18" charset="0"/>
                          <a:cs typeface="Times New Roman" panose="02020603050405020304" pitchFamily="18" charset="0"/>
                        </a:rPr>
                        <a:t> </a:t>
                      </a:r>
                      <a:r>
                        <a:rPr lang="en-US" sz="2100" b="1" dirty="0" err="1" smtClean="0">
                          <a:solidFill>
                            <a:schemeClr val="tx1"/>
                          </a:solidFill>
                          <a:effectLst/>
                          <a:latin typeface="Times New Roman" panose="02020603050405020304" pitchFamily="18" charset="0"/>
                          <a:cs typeface="Times New Roman" panose="02020603050405020304" pitchFamily="18" charset="0"/>
                        </a:rPr>
                        <a:t>sinh</a:t>
                      </a:r>
                      <a:endParaRPr lang="en-US" sz="21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100" b="1" dirty="0">
                        <a:solidFill>
                          <a:schemeClr val="tx1"/>
                        </a:solidFill>
                      </a:endParaRPr>
                    </a:p>
                  </a:txBody>
                  <a:tcPr marL="68580" marR="68580" marT="34290" marB="3429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34290" marB="34290"/>
                </a:tc>
                <a:tc>
                  <a:txBody>
                    <a:bodyPr/>
                    <a:lstStyle/>
                    <a:p>
                      <a:pPr algn="just"/>
                      <a:endParaRPr lang="en-US" sz="2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r>
              <a:tr h="20777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dirty="0" err="1" smtClean="0">
                          <a:solidFill>
                            <a:schemeClr val="tx1"/>
                          </a:solidFill>
                          <a:effectLst/>
                          <a:latin typeface="Times New Roman" panose="02020603050405020304" pitchFamily="18" charset="0"/>
                          <a:cs typeface="Times New Roman" panose="02020603050405020304" pitchFamily="18" charset="0"/>
                        </a:rPr>
                        <a:t>Ngoại</a:t>
                      </a:r>
                      <a:r>
                        <a:rPr lang="en-US" sz="2100" b="1" dirty="0" smtClean="0">
                          <a:solidFill>
                            <a:schemeClr val="tx1"/>
                          </a:solidFill>
                          <a:effectLst/>
                          <a:latin typeface="Times New Roman" panose="02020603050405020304" pitchFamily="18" charset="0"/>
                          <a:cs typeface="Times New Roman" panose="02020603050405020304" pitchFamily="18" charset="0"/>
                        </a:rPr>
                        <a:t> </a:t>
                      </a:r>
                      <a:r>
                        <a:rPr lang="en-US" sz="2100" b="1" dirty="0" err="1" smtClean="0">
                          <a:solidFill>
                            <a:schemeClr val="tx1"/>
                          </a:solidFill>
                          <a:effectLst/>
                          <a:latin typeface="Times New Roman" panose="02020603050405020304" pitchFamily="18" charset="0"/>
                          <a:cs typeface="Times New Roman" panose="02020603050405020304" pitchFamily="18" charset="0"/>
                        </a:rPr>
                        <a:t>sinh</a:t>
                      </a:r>
                      <a:endParaRPr lang="en-US" sz="21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100" b="1" dirty="0">
                        <a:solidFill>
                          <a:schemeClr val="tx1"/>
                        </a:solidFill>
                      </a:endParaRPr>
                    </a:p>
                  </a:txBody>
                  <a:tcPr marL="68580" marR="68580" marT="34290" marB="3429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bề</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xạ</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tc>
                <a:tc>
                  <a:txBody>
                    <a:bodyPr/>
                    <a:lstStyle/>
                    <a:p>
                      <a:pPr algn="just"/>
                      <a:endParaRPr lang="en-US" sz="2000" baseline="0" dirty="0" smtClean="0"/>
                    </a:p>
                    <a:p>
                      <a:pPr marL="0" marR="0" indent="0" algn="just" defTabSz="685800" rtl="0" eaLnBrk="1" fontAlgn="auto" latinLnBrk="0" hangingPunct="1">
                        <a:lnSpc>
                          <a:spcPct val="100000"/>
                        </a:lnSpc>
                        <a:spcBef>
                          <a:spcPts val="0"/>
                        </a:spcBef>
                        <a:spcAft>
                          <a:spcPts val="0"/>
                        </a:spcAft>
                        <a:buClrTx/>
                        <a:buSzTx/>
                        <a:buFontTx/>
                        <a:buNone/>
                        <a:tabLst/>
                        <a:defRPr/>
                      </a:pP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bề</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xu</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san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hạ</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bề</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endParaRPr lang="en-US" sz="2000" dirty="0"/>
                    </a:p>
                  </a:txBody>
                  <a:tcPr marL="68580" marR="68580" marT="34290" marB="34290"/>
                </a:tc>
              </a:tr>
            </a:tbl>
          </a:graphicData>
        </a:graphic>
      </p:graphicFrame>
      <p:sp>
        <p:nvSpPr>
          <p:cNvPr id="2" name="Rectangle 1"/>
          <p:cNvSpPr/>
          <p:nvPr/>
        </p:nvSpPr>
        <p:spPr>
          <a:xfrm>
            <a:off x="1466193" y="1072055"/>
            <a:ext cx="3361579" cy="1970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endParaRPr lang="en-US"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2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q</a:t>
            </a:r>
            <a:r>
              <a:rPr lang="vi-VN"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uá trình</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xảy</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manti</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dirty="0"/>
          </a:p>
        </p:txBody>
      </p:sp>
      <p:sp>
        <p:nvSpPr>
          <p:cNvPr id="8" name="Rectangle 7"/>
          <p:cNvSpPr/>
          <p:nvPr/>
        </p:nvSpPr>
        <p:spPr>
          <a:xfrm>
            <a:off x="3671888" y="2110469"/>
            <a:ext cx="1800225" cy="1359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endParaRPr lang="en-US" dirty="0"/>
          </a:p>
        </p:txBody>
      </p:sp>
      <p:sp>
        <p:nvSpPr>
          <p:cNvPr id="11" name="Rectangle 10"/>
          <p:cNvSpPr/>
          <p:nvPr/>
        </p:nvSpPr>
        <p:spPr>
          <a:xfrm>
            <a:off x="4997670" y="1072055"/>
            <a:ext cx="4146330" cy="1822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endParaRPr lang="en-US" dirty="0" smtClean="0"/>
          </a:p>
          <a:p>
            <a:pPr algn="just"/>
            <a:endParaRPr lang="en-US" dirty="0"/>
          </a:p>
          <a:p>
            <a:pPr algn="just"/>
            <a:endParaRPr lang="en-US" dirty="0" smtClean="0"/>
          </a:p>
          <a:p>
            <a:pPr algn="just"/>
            <a:r>
              <a:rPr lang="en-US" sz="2000" b="1" dirty="0" err="1" smtClean="0">
                <a:solidFill>
                  <a:srgbClr val="0070C0"/>
                </a:solidFill>
                <a:latin typeface="Times New Roman" panose="02020603050405020304" pitchFamily="18" charset="0"/>
                <a:cs typeface="Times New Roman" panose="02020603050405020304" pitchFamily="18" charset="0"/>
              </a:rPr>
              <a:t>Thể</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hiện</a:t>
            </a:r>
            <a:r>
              <a:rPr lang="en-US" sz="2000" b="1" dirty="0">
                <a:solidFill>
                  <a:srgbClr val="0070C0"/>
                </a:solidFill>
                <a:latin typeface="Times New Roman" panose="02020603050405020304" pitchFamily="18" charset="0"/>
                <a:cs typeface="Times New Roman" panose="02020603050405020304" pitchFamily="18" charset="0"/>
              </a:rPr>
              <a:t> ở </a:t>
            </a:r>
            <a:r>
              <a:rPr lang="en-US" sz="2000" b="1" dirty="0" err="1">
                <a:solidFill>
                  <a:srgbClr val="0070C0"/>
                </a:solidFill>
                <a:latin typeface="Times New Roman" panose="02020603050405020304" pitchFamily="18" charset="0"/>
                <a:cs typeface="Times New Roman" panose="02020603050405020304" pitchFamily="18" charset="0"/>
              </a:rPr>
              <a:t>các</a:t>
            </a:r>
            <a:r>
              <a:rPr lang="en-US" sz="2000" b="1" dirty="0">
                <a:solidFill>
                  <a:srgbClr val="0070C0"/>
                </a:solidFill>
                <a:latin typeface="Times New Roman" panose="02020603050405020304" pitchFamily="18" charset="0"/>
                <a:cs typeface="Times New Roman" panose="02020603050405020304" pitchFamily="18" charset="0"/>
              </a:rPr>
              <a:t> q</a:t>
            </a:r>
            <a:r>
              <a:rPr lang="vi-VN" sz="2000" b="1" dirty="0">
                <a:solidFill>
                  <a:srgbClr val="0070C0"/>
                </a:solidFill>
                <a:latin typeface="Times New Roman" panose="02020603050405020304" pitchFamily="18" charset="0"/>
                <a:cs typeface="Times New Roman" panose="02020603050405020304" pitchFamily="18" charset="0"/>
              </a:rPr>
              <a:t>uá trình</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tạo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núi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hiện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tượng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núi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lửa</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phun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trào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động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đất</a:t>
            </a:r>
            <a:r>
              <a:rPr lang="en-US" sz="2000" b="1" dirty="0">
                <a:solidFill>
                  <a:srgbClr val="0070C0"/>
                </a:solidFill>
                <a:latin typeface="Times New Roman" panose="02020603050405020304" pitchFamily="18" charset="0"/>
                <a:cs typeface="Times New Roman" panose="02020603050405020304" pitchFamily="18" charset="0"/>
              </a:rPr>
              <a:t>,…</a:t>
            </a:r>
            <a:r>
              <a:rPr lang="en-US" sz="2000" b="1" dirty="0" err="1">
                <a:solidFill>
                  <a:srgbClr val="0070C0"/>
                </a:solidFill>
                <a:latin typeface="Times New Roman" panose="02020603050405020304" pitchFamily="18" charset="0"/>
                <a:cs typeface="Times New Roman" panose="02020603050405020304" pitchFamily="18" charset="0"/>
              </a:rPr>
              <a:t>Kết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quả</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hình</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thành</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các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dạng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địa</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hình</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làm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bề</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mặt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Trái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Đất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trở</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nên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ghồ</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ghề</a:t>
            </a:r>
            <a:r>
              <a:rPr lang="en-US" sz="2000" b="1" dirty="0">
                <a:solidFill>
                  <a:srgbClr val="0070C0"/>
                </a:solidFill>
                <a:latin typeface="Times New Roman" panose="02020603050405020304" pitchFamily="18" charset="0"/>
                <a:cs typeface="Times New Roman" panose="02020603050405020304" pitchFamily="18" charset="0"/>
              </a:rPr>
              <a:t> </a:t>
            </a:r>
            <a:endParaRPr lang="en-US" sz="2000" b="1" dirty="0" smtClean="0">
              <a:solidFill>
                <a:srgbClr val="0070C0"/>
              </a:solidFill>
              <a:latin typeface="Times New Roman" panose="02020603050405020304" pitchFamily="18" charset="0"/>
              <a:cs typeface="Times New Roman" panose="02020603050405020304" pitchFamily="18" charset="0"/>
            </a:endParaRPr>
          </a:p>
          <a:p>
            <a:pPr algn="just"/>
            <a:endPar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dirty="0"/>
          </a:p>
        </p:txBody>
      </p:sp>
      <p:sp>
        <p:nvSpPr>
          <p:cNvPr id="12" name="Rectangle 11"/>
          <p:cNvSpPr/>
          <p:nvPr/>
        </p:nvSpPr>
        <p:spPr>
          <a:xfrm>
            <a:off x="1751239" y="3880078"/>
            <a:ext cx="1876001" cy="318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endParaRPr lang="en-US" dirty="0"/>
          </a:p>
        </p:txBody>
      </p:sp>
      <p:sp>
        <p:nvSpPr>
          <p:cNvPr id="13" name="Rectangle 12"/>
          <p:cNvSpPr/>
          <p:nvPr/>
        </p:nvSpPr>
        <p:spPr>
          <a:xfrm>
            <a:off x="4572001" y="640898"/>
            <a:ext cx="1876001" cy="318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endParaRPr lang="en-US" dirty="0"/>
          </a:p>
        </p:txBody>
      </p:sp>
      <p:sp>
        <p:nvSpPr>
          <p:cNvPr id="14" name="Rectangle 13"/>
          <p:cNvSpPr/>
          <p:nvPr/>
        </p:nvSpPr>
        <p:spPr>
          <a:xfrm>
            <a:off x="3843465" y="3880078"/>
            <a:ext cx="1968614" cy="330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endParaRPr lang="en-US"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dirty="0"/>
          </a:p>
        </p:txBody>
      </p:sp>
    </p:spTree>
    <p:extLst>
      <p:ext uri="{BB962C8B-B14F-4D97-AF65-F5344CB8AC3E}">
        <p14:creationId xmlns:p14="http://schemas.microsoft.com/office/powerpoint/2010/main" val="9638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nodePh="1">
                                  <p:stCondLst>
                                    <p:cond delay="0"/>
                                  </p:stCondLst>
                                  <p:endCondLst>
                                    <p:cond evt="begin" delay="0">
                                      <p:tn val="16"/>
                                    </p:cond>
                                  </p:end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2613422" y="1008461"/>
            <a:ext cx="3995738" cy="3907631"/>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sp>
        <p:nvSpPr>
          <p:cNvPr id="5" name="Freeform 3" descr="Granite">
            <a:hlinkClick r:id="" action="ppaction://noaction">
              <a:snd r:embed="rId3" name="wind.wav"/>
            </a:hlinkClick>
          </p:cNvPr>
          <p:cNvSpPr>
            <a:spLocks/>
          </p:cNvSpPr>
          <p:nvPr/>
        </p:nvSpPr>
        <p:spPr bwMode="auto">
          <a:xfrm>
            <a:off x="2628900" y="1028701"/>
            <a:ext cx="3990975" cy="3907631"/>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sp>
        <p:nvSpPr>
          <p:cNvPr id="6" name="Freeform 4" descr="Granite">
            <a:hlinkClick r:id="" action="ppaction://noaction">
              <a:snd r:embed="rId3" name="wind.wav"/>
            </a:hlinkClick>
          </p:cNvPr>
          <p:cNvSpPr>
            <a:spLocks/>
          </p:cNvSpPr>
          <p:nvPr/>
        </p:nvSpPr>
        <p:spPr bwMode="auto">
          <a:xfrm>
            <a:off x="2628900" y="971551"/>
            <a:ext cx="3990975" cy="3907631"/>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sp>
        <p:nvSpPr>
          <p:cNvPr id="7" name="Freeform 5" descr="Granite"/>
          <p:cNvSpPr>
            <a:spLocks/>
          </p:cNvSpPr>
          <p:nvPr/>
        </p:nvSpPr>
        <p:spPr bwMode="auto">
          <a:xfrm>
            <a:off x="2857500" y="1028701"/>
            <a:ext cx="3990975" cy="3907631"/>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sp>
        <p:nvSpPr>
          <p:cNvPr id="8" name="Freeform 6" descr="Granite">
            <a:hlinkClick r:id="" action="ppaction://noaction">
              <a:snd r:embed="rId3" name="wind.wav"/>
            </a:hlinkClick>
          </p:cNvPr>
          <p:cNvSpPr>
            <a:spLocks/>
          </p:cNvSpPr>
          <p:nvPr/>
        </p:nvSpPr>
        <p:spPr bwMode="auto">
          <a:xfrm>
            <a:off x="2971800" y="1085851"/>
            <a:ext cx="3990975" cy="3907631"/>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sp>
        <p:nvSpPr>
          <p:cNvPr id="9" name="Freeform 7" descr="Granite">
            <a:hlinkClick r:id="" action="ppaction://noaction">
              <a:snd r:embed="rId3" name="wind.wav"/>
            </a:hlinkClick>
          </p:cNvPr>
          <p:cNvSpPr>
            <a:spLocks/>
          </p:cNvSpPr>
          <p:nvPr/>
        </p:nvSpPr>
        <p:spPr bwMode="auto">
          <a:xfrm>
            <a:off x="2971801" y="1085851"/>
            <a:ext cx="3960019" cy="3907631"/>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lIns="68580" tIns="34290" rIns="68580" bIns="34290"/>
          <a:lstStyle/>
          <a:p>
            <a:endParaRPr lang="en-US"/>
          </a:p>
        </p:txBody>
      </p:sp>
      <p:grpSp>
        <p:nvGrpSpPr>
          <p:cNvPr id="2" name="Group 8"/>
          <p:cNvGrpSpPr>
            <a:grpSpLocks/>
          </p:cNvGrpSpPr>
          <p:nvPr/>
        </p:nvGrpSpPr>
        <p:grpSpPr bwMode="auto">
          <a:xfrm>
            <a:off x="5372100" y="1371600"/>
            <a:ext cx="2114550" cy="2028825"/>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1657350" y="1713311"/>
            <a:ext cx="2571750" cy="2811065"/>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143000" y="48577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3098772" y="421233"/>
            <a:ext cx="2979965" cy="392906"/>
          </a:xfrm>
          <a:prstGeom prst="rect">
            <a:avLst/>
          </a:prstGeom>
          <a:solidFill>
            <a:schemeClr val="accent4">
              <a:lumMod val="40000"/>
              <a:lumOff val="6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100" b="1" dirty="0">
                <a:latin typeface="Times New Roman" panose="02020603050405020304" pitchFamily="18" charset="0"/>
                <a:cs typeface="Times New Roman" panose="02020603050405020304" pitchFamily="18" charset="0"/>
              </a:rPr>
              <a:t>Mô hình gió thổi mòn</a:t>
            </a:r>
            <a:endParaRPr lang="en-US" sz="21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0" y="1085850"/>
            <a:ext cx="36004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0" y="1085850"/>
            <a:ext cx="3861707"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445" y="726712"/>
            <a:ext cx="4044557" cy="44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6261" y="726711"/>
            <a:ext cx="4031570" cy="44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1996064" y="369774"/>
            <a:ext cx="5450683" cy="346249"/>
          </a:xfrm>
          <a:prstGeom prst="rect">
            <a:avLst/>
          </a:prstGeom>
          <a:solidFill>
            <a:schemeClr val="accent4">
              <a:lumMod val="40000"/>
              <a:lumOff val="6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800" b="1" dirty="0" err="1">
                <a:latin typeface="Times New Roman" panose="02020603050405020304" pitchFamily="18" charset="0"/>
                <a:cs typeface="Times New Roman" panose="02020603050405020304" pitchFamily="18" charset="0"/>
              </a:rPr>
              <a:t>Qúa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trình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xâm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thực</a:t>
            </a:r>
            <a:r>
              <a:rPr lang="en-US" sz="1800" b="1" dirty="0">
                <a:latin typeface="Times New Roman" panose="02020603050405020304" pitchFamily="18" charset="0"/>
                <a:cs typeface="Times New Roman" panose="02020603050405020304" pitchFamily="18" charset="0"/>
              </a:rPr>
              <a:t> do </a:t>
            </a:r>
            <a:r>
              <a:rPr lang="en-US" sz="1800" b="1" dirty="0" err="1">
                <a:latin typeface="Times New Roman" panose="02020603050405020304" pitchFamily="18" charset="0"/>
                <a:cs typeface="Times New Roman" panose="02020603050405020304" pitchFamily="18" charset="0"/>
              </a:rPr>
              <a:t>nước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mưa</a:t>
            </a:r>
            <a:r>
              <a:rPr lang="en-US" sz="1800" b="1" dirty="0">
                <a:latin typeface="Times New Roman" panose="02020603050405020304" pitchFamily="18" charset="0"/>
                <a:cs typeface="Times New Roman" panose="02020603050405020304" pitchFamily="18" charset="0"/>
              </a:rPr>
              <a:t> ở </a:t>
            </a:r>
            <a:r>
              <a:rPr lang="en-US" sz="1800" b="1" dirty="0" err="1">
                <a:latin typeface="Times New Roman" panose="02020603050405020304" pitchFamily="18" charset="0"/>
                <a:cs typeface="Times New Roman" panose="02020603050405020304" pitchFamily="18" charset="0"/>
              </a:rPr>
              <a:t>vùng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núi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đá</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vôi</a:t>
            </a:r>
            <a:endParaRPr lang="vi-VN"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60189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63823" cy="26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2301308" y="2264077"/>
            <a:ext cx="2185988" cy="346249"/>
          </a:xfrm>
          <a:prstGeom prst="rect">
            <a:avLst/>
          </a:prstGeom>
          <a:solidFill>
            <a:schemeClr val="accent4">
              <a:lumMod val="40000"/>
              <a:lumOff val="60000"/>
            </a:schemeClr>
          </a:solidFill>
          <a:ln>
            <a:noFill/>
          </a:ln>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800" b="1" dirty="0">
                <a:latin typeface="Times New Roman" panose="02020603050405020304" pitchFamily="18" charset="0"/>
                <a:cs typeface="Times New Roman" panose="02020603050405020304" pitchFamily="18" charset="0"/>
              </a:rPr>
              <a:t>N</a:t>
            </a:r>
            <a:r>
              <a:rPr lang="en-US" altLang="en-US" sz="1800" b="1" dirty="0" err="1">
                <a:latin typeface="Times New Roman" panose="02020603050405020304" pitchFamily="18" charset="0"/>
                <a:cs typeface="Times New Roman" panose="02020603050405020304" pitchFamily="18" charset="0"/>
              </a:rPr>
              <a:t>ước</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chảy</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đá</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mòn</a:t>
            </a:r>
            <a:endParaRPr lang="en-US" altLang="en-US" sz="18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535" y="-1"/>
            <a:ext cx="4545466" cy="26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7098846" y="2310897"/>
            <a:ext cx="2045154" cy="346249"/>
          </a:xfrm>
          <a:prstGeom prst="rect">
            <a:avLst/>
          </a:prstGeom>
          <a:solidFill>
            <a:schemeClr val="accent4">
              <a:lumMod val="40000"/>
              <a:lumOff val="60000"/>
            </a:schemeClr>
          </a:solidFill>
          <a:ln>
            <a:noFill/>
          </a:ln>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dirty="0" err="1">
                <a:latin typeface="Times New Roman" panose="02020603050405020304" pitchFamily="18" charset="0"/>
                <a:cs typeface="Times New Roman" panose="02020603050405020304" pitchFamily="18" charset="0"/>
              </a:rPr>
              <a:t>Bờ</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biển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bị</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ăn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mòn</a:t>
            </a:r>
            <a:endParaRPr lang="en-US" altLang="en-US" sz="18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621919"/>
            <a:ext cx="4463825" cy="252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8533" y="2621919"/>
            <a:ext cx="4592412" cy="252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5817054" y="4759692"/>
            <a:ext cx="3326946" cy="346249"/>
          </a:xfrm>
          <a:prstGeom prst="rect">
            <a:avLst/>
          </a:prstGeom>
          <a:solidFill>
            <a:schemeClr val="accent4">
              <a:lumMod val="40000"/>
              <a:lumOff val="60000"/>
            </a:schemeClr>
          </a:solidFill>
          <a:ln>
            <a:noFill/>
          </a:ln>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1800" b="1" dirty="0">
                <a:latin typeface="+mj-lt"/>
              </a:rPr>
              <a:t>Quá trình xâm thực ở đảo JÊJU</a:t>
            </a:r>
            <a:endParaRPr lang="en-US" altLang="en-US" sz="1800" b="1" dirty="0">
              <a:latin typeface="+mj-lt"/>
            </a:endParaRPr>
          </a:p>
        </p:txBody>
      </p:sp>
    </p:spTree>
    <p:extLst>
      <p:ext uri="{BB962C8B-B14F-4D97-AF65-F5344CB8AC3E}">
        <p14:creationId xmlns:p14="http://schemas.microsoft.com/office/powerpoint/2010/main" val="28612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187"/>
            <a:ext cx="4802945" cy="3582081"/>
          </a:xfrm>
          <a:prstGeom prst="rect">
            <a:avLst/>
          </a:prstGeom>
        </p:spPr>
      </p:pic>
      <p:sp>
        <p:nvSpPr>
          <p:cNvPr id="8" name="Rectangle 7"/>
          <p:cNvSpPr/>
          <p:nvPr/>
        </p:nvSpPr>
        <p:spPr>
          <a:xfrm>
            <a:off x="668602" y="3776238"/>
            <a:ext cx="3465740" cy="392415"/>
          </a:xfrm>
          <a:prstGeom prst="rect">
            <a:avLst/>
          </a:prstGeom>
          <a:solidFill>
            <a:schemeClr val="accent4">
              <a:lumMod val="40000"/>
              <a:lumOff val="60000"/>
            </a:schemeClr>
          </a:solidFill>
        </p:spPr>
        <p:txBody>
          <a:bodyPr wrap="square" lIns="68580" tIns="34290" rIns="68580" bIns="34290">
            <a:spAutoFit/>
          </a:bodyPr>
          <a:lstStyle/>
          <a:p>
            <a:pPr algn="ctr"/>
            <a:r>
              <a:rPr lang="en-US" sz="2100" b="1" dirty="0" err="1">
                <a:latin typeface="Times New Roman" panose="02020603050405020304" pitchFamily="18" charset="0"/>
                <a:cs typeface="Times New Roman" panose="02020603050405020304" pitchFamily="18" charset="0"/>
              </a:rPr>
              <a:t>Vịnh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Hạ</a:t>
            </a:r>
            <a:r>
              <a:rPr lang="en-US" sz="2100" b="1" dirty="0">
                <a:latin typeface="Times New Roman" panose="02020603050405020304" pitchFamily="18" charset="0"/>
                <a:cs typeface="Times New Roman" panose="02020603050405020304" pitchFamily="18" charset="0"/>
              </a:rPr>
              <a:t> Long – </a:t>
            </a:r>
            <a:r>
              <a:rPr lang="en-US" sz="2100" b="1" dirty="0" err="1">
                <a:latin typeface="Times New Roman" panose="02020603050405020304" pitchFamily="18" charset="0"/>
                <a:cs typeface="Times New Roman" panose="02020603050405020304" pitchFamily="18" charset="0"/>
              </a:rPr>
              <a:t>Quảng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Ninh</a:t>
            </a:r>
            <a:endParaRPr lang="en-US" sz="21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437" y="120253"/>
            <a:ext cx="4314563" cy="36140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29298" y="3776238"/>
            <a:ext cx="4114842" cy="392415"/>
          </a:xfrm>
          <a:prstGeom prst="rect">
            <a:avLst/>
          </a:prstGeom>
          <a:solidFill>
            <a:schemeClr val="accent6">
              <a:lumMod val="60000"/>
              <a:lumOff val="40000"/>
            </a:schemeClr>
          </a:solidFill>
        </p:spPr>
        <p:txBody>
          <a:bodyPr wrap="square" lIns="68580" tIns="34290" rIns="68580" bIns="34290">
            <a:spAutoFit/>
          </a:bodyPr>
          <a:lstStyle/>
          <a:p>
            <a:pPr algn="ctr"/>
            <a:r>
              <a:rPr lang="en-US" sz="2100" b="1" dirty="0" err="1">
                <a:latin typeface="Times New Roman" panose="02020603050405020304" pitchFamily="18" charset="0"/>
                <a:cs typeface="Times New Roman" panose="02020603050405020304" pitchFamily="18" charset="0"/>
              </a:rPr>
              <a:t>Phong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Kẻ</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Bàng</a:t>
            </a:r>
            <a:r>
              <a:rPr lang="en-US" sz="2100" b="1" dirty="0">
                <a:latin typeface="Times New Roman" panose="02020603050405020304" pitchFamily="18" charset="0"/>
                <a:cs typeface="Times New Roman" panose="02020603050405020304" pitchFamily="18" charset="0"/>
              </a:rPr>
              <a:t> - </a:t>
            </a:r>
            <a:r>
              <a:rPr lang="en-US" sz="2100" b="1" dirty="0" err="1">
                <a:latin typeface="Times New Roman" panose="02020603050405020304" pitchFamily="18" charset="0"/>
                <a:cs typeface="Times New Roman" panose="02020603050405020304" pitchFamily="18" charset="0"/>
              </a:rPr>
              <a:t>Quảng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Bình</a:t>
            </a:r>
            <a:endParaRPr lang="en-US" sz="2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02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845" y="1421638"/>
            <a:ext cx="8117342" cy="2654573"/>
          </a:xfrm>
          <a:prstGeom prst="rect">
            <a:avLst/>
          </a:prstGeom>
        </p:spPr>
        <p:txBody>
          <a:bodyPr wrap="square" lIns="68580" tIns="34290" rIns="68580" bIns="34290">
            <a:spAutoFit/>
          </a:bodyPr>
          <a:lstStyle/>
          <a:p>
            <a:pPr algn="just"/>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bề</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xạ</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bề</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xu</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san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hạ</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bề</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Rectangle 2"/>
          <p:cNvSpPr/>
          <p:nvPr/>
        </p:nvSpPr>
        <p:spPr>
          <a:xfrm>
            <a:off x="522846" y="363604"/>
            <a:ext cx="3248726" cy="438581"/>
          </a:xfrm>
          <a:prstGeom prst="rect">
            <a:avLst/>
          </a:prstGeom>
        </p:spPr>
        <p:txBody>
          <a:bodyPr wrap="none" lIns="68580" tIns="34290" rIns="68580" bIns="34290">
            <a:spAutoFit/>
          </a:bodyPr>
          <a:lstStyle/>
          <a:p>
            <a:pPr algn="just">
              <a:spcAft>
                <a:spcPts val="600"/>
              </a:spcAft>
            </a:pPr>
            <a:r>
              <a:rPr lang="en-US" sz="24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2</a:t>
            </a:r>
            <a:r>
              <a:rPr lang="vi-VN" sz="24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Q</a:t>
            </a:r>
            <a:r>
              <a:rPr lang="vi-VN" sz="24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uá trình n</a:t>
            </a:r>
            <a:r>
              <a:rPr lang="en-US" sz="2400" b="1"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goại</a:t>
            </a:r>
            <a:r>
              <a:rPr lang="vi-VN" sz="24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sinh </a:t>
            </a:r>
            <a:endParaRPr lang="en-US" sz="2400" b="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25"/>
          <p:cNvSpPr>
            <a:spLocks noChangeArrowheads="1"/>
          </p:cNvSpPr>
          <p:nvPr/>
        </p:nvSpPr>
        <p:spPr bwMode="auto">
          <a:xfrm>
            <a:off x="578475" y="894622"/>
            <a:ext cx="446995" cy="43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eaLnBrk="1" hangingPunct="1"/>
            <a:r>
              <a:rPr lang="en-US" sz="2400" b="1" dirty="0">
                <a:solidFill>
                  <a:srgbClr val="990000"/>
                </a:solidFill>
                <a:latin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397148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557213" indent="-214313" eaLnBrk="0" hangingPunct="0">
              <a:defRPr>
                <a:solidFill>
                  <a:schemeClr val="tx1"/>
                </a:solidFill>
                <a:latin typeface=".VnTime" pitchFamily="34" charset="0"/>
              </a:defRPr>
            </a:lvl2pPr>
            <a:lvl3pPr marL="857250" indent="-171450" eaLnBrk="0" hangingPunct="0">
              <a:defRPr>
                <a:solidFill>
                  <a:schemeClr val="tx1"/>
                </a:solidFill>
                <a:latin typeface=".VnTime" pitchFamily="34" charset="0"/>
              </a:defRPr>
            </a:lvl3pPr>
            <a:lvl4pPr marL="1200150" indent="-171450" eaLnBrk="0" hangingPunct="0">
              <a:defRPr>
                <a:solidFill>
                  <a:schemeClr val="tx1"/>
                </a:solidFill>
                <a:latin typeface=".VnTime" pitchFamily="34" charset="0"/>
              </a:defRPr>
            </a:lvl4pPr>
            <a:lvl5pPr marL="1543050" indent="-171450" eaLnBrk="0" hangingPunct="0">
              <a:defRPr>
                <a:solidFill>
                  <a:schemeClr val="tx1"/>
                </a:solidFill>
                <a:latin typeface=".VnTime" pitchFamily="34" charset="0"/>
              </a:defRPr>
            </a:lvl5pPr>
            <a:lvl6pPr marL="1885950" indent="-171450" eaLnBrk="0" fontAlgn="base" hangingPunct="0">
              <a:spcBef>
                <a:spcPct val="0"/>
              </a:spcBef>
              <a:spcAft>
                <a:spcPct val="0"/>
              </a:spcAft>
              <a:defRPr>
                <a:solidFill>
                  <a:schemeClr val="tx1"/>
                </a:solidFill>
                <a:latin typeface=".VnTime" pitchFamily="34" charset="0"/>
              </a:defRPr>
            </a:lvl6pPr>
            <a:lvl7pPr marL="2228850" indent="-171450" eaLnBrk="0" fontAlgn="base" hangingPunct="0">
              <a:spcBef>
                <a:spcPct val="0"/>
              </a:spcBef>
              <a:spcAft>
                <a:spcPct val="0"/>
              </a:spcAft>
              <a:defRPr>
                <a:solidFill>
                  <a:schemeClr val="tx1"/>
                </a:solidFill>
                <a:latin typeface=".VnTime" pitchFamily="34" charset="0"/>
              </a:defRPr>
            </a:lvl7pPr>
            <a:lvl8pPr marL="2571750" indent="-171450" eaLnBrk="0" fontAlgn="base" hangingPunct="0">
              <a:spcBef>
                <a:spcPct val="0"/>
              </a:spcBef>
              <a:spcAft>
                <a:spcPct val="0"/>
              </a:spcAft>
              <a:defRPr>
                <a:solidFill>
                  <a:schemeClr val="tx1"/>
                </a:solidFill>
                <a:latin typeface=".VnTime" pitchFamily="34" charset="0"/>
              </a:defRPr>
            </a:lvl8pPr>
            <a:lvl9pPr marL="2914650" indent="-17145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19</a:t>
            </a:fld>
            <a:endParaRPr lang="en-US" altLang="en-US">
              <a:solidFill>
                <a:srgbClr val="898989"/>
              </a:solidFill>
            </a:endParaRPr>
          </a:p>
        </p:txBody>
      </p:sp>
      <p:sp>
        <p:nvSpPr>
          <p:cNvPr id="14339" name="Text Box 9"/>
          <p:cNvSpPr txBox="1">
            <a:spLocks noChangeArrowheads="1"/>
          </p:cNvSpPr>
          <p:nvPr/>
        </p:nvSpPr>
        <p:spPr bwMode="auto">
          <a:xfrm>
            <a:off x="4274344" y="427435"/>
            <a:ext cx="138564"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335881" y="4544616"/>
            <a:ext cx="3371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15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055" y="639918"/>
            <a:ext cx="4297986" cy="232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9144000" cy="623248"/>
          </a:xfrm>
          <a:prstGeom prst="rect">
            <a:avLst/>
          </a:prstGeom>
          <a:solidFill>
            <a:schemeClr val="accent4">
              <a:lumMod val="20000"/>
              <a:lumOff val="80000"/>
            </a:schemeClr>
          </a:solidFill>
          <a:ln>
            <a:noFill/>
          </a:ln>
        </p:spPr>
        <p:txBody>
          <a:bodyPr wrap="square"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1800" b="1" dirty="0" err="1">
                <a:solidFill>
                  <a:srgbClr val="FF0000"/>
                </a:solidFill>
                <a:latin typeface="Times New Roman" panose="02020603050405020304" pitchFamily="18" charset="0"/>
                <a:cs typeface="Times New Roman" panose="02020603050405020304" pitchFamily="18" charset="0"/>
              </a:rPr>
              <a:t>Em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hãy</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nêu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một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số</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ví</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dụ</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về</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tác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của</a:t>
            </a:r>
            <a:r>
              <a:rPr lang="en-US" sz="1800" b="1" dirty="0">
                <a:solidFill>
                  <a:srgbClr val="FF0000"/>
                </a:solidFill>
                <a:latin typeface="Times New Roman" panose="02020603050405020304" pitchFamily="18" charset="0"/>
                <a:cs typeface="Times New Roman" panose="02020603050405020304" pitchFamily="18" charset="0"/>
              </a:rPr>
              <a:t> con </a:t>
            </a:r>
            <a:r>
              <a:rPr lang="en-US" sz="1800" b="1" dirty="0" err="1">
                <a:solidFill>
                  <a:srgbClr val="FF0000"/>
                </a:solidFill>
                <a:latin typeface="Times New Roman" panose="02020603050405020304" pitchFamily="18" charset="0"/>
                <a:cs typeface="Times New Roman" panose="02020603050405020304" pitchFamily="18" charset="0"/>
              </a:rPr>
              <a:t>người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tác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tích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cực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và</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tác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động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tiêu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cực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trong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việc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thành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địa</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bề</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mặt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Trái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Đất</a:t>
            </a:r>
            <a:r>
              <a:rPr lang="en-US" sz="18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004" y="634051"/>
            <a:ext cx="4566727"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010537" y="2672681"/>
            <a:ext cx="1457664" cy="500137"/>
          </a:xfrm>
          <a:prstGeom prst="rect">
            <a:avLst/>
          </a:prstGeom>
        </p:spPr>
        <p:style>
          <a:lnRef idx="1">
            <a:schemeClr val="accent3"/>
          </a:lnRef>
          <a:fillRef idx="2">
            <a:schemeClr val="accent3"/>
          </a:fillRef>
          <a:effectRef idx="1">
            <a:schemeClr val="accent3"/>
          </a:effectRef>
          <a:fontRef idx="minor">
            <a:schemeClr val="dk1"/>
          </a:fontRef>
        </p:style>
        <p:txBody>
          <a:bodyPr wrap="square" lIns="68580" tIns="34290" rIns="68580" bIns="34290">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19" y="2949680"/>
            <a:ext cx="4583736" cy="218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9369" y="2962914"/>
            <a:ext cx="4290672" cy="216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4010537" y="4844654"/>
            <a:ext cx="1489980" cy="284693"/>
          </a:xfrm>
          <a:prstGeom prst="rect">
            <a:avLst/>
          </a:prstGeom>
        </p:spPr>
        <p:style>
          <a:lnRef idx="1">
            <a:schemeClr val="accent3"/>
          </a:lnRef>
          <a:fillRef idx="2">
            <a:schemeClr val="accent3"/>
          </a:fillRef>
          <a:effectRef idx="1">
            <a:schemeClr val="accent3"/>
          </a:effectRef>
          <a:fontRef idx="minor">
            <a:schemeClr val="dk1"/>
          </a:fontRef>
        </p:style>
        <p:txBody>
          <a:bodyPr wrap="square" lIns="68580" tIns="34290" rIns="68580" bIns="34290">
            <a:spAutoFit/>
          </a:bodyPr>
          <a:lstStyle/>
          <a:p>
            <a:pPr algn="just">
              <a:defRPr/>
            </a:pPr>
            <a:r>
              <a:rPr lang="en-US" b="1" dirty="0" err="1" smtClean="0">
                <a:solidFill>
                  <a:srgbClr val="0070C0"/>
                </a:solidFill>
                <a:latin typeface="Times New Roman" pitchFamily="18" charset="0"/>
                <a:cs typeface="Times New Roman" pitchFamily="18" charset="0"/>
              </a:rPr>
              <a:t>Tác</a:t>
            </a:r>
            <a:r>
              <a:rPr lang="en-US" b="1" dirty="0" smtClean="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43944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214251973"/>
              </p:ext>
            </p:extLst>
          </p:nvPr>
        </p:nvGraphicFramePr>
        <p:xfrm>
          <a:off x="1" y="538660"/>
          <a:ext cx="8986344" cy="4226557"/>
        </p:xfrm>
        <a:graphic>
          <a:graphicData uri="http://schemas.openxmlformats.org/presentationml/2006/ole">
            <mc:AlternateContent xmlns:mc="http://schemas.openxmlformats.org/markup-compatibility/2006">
              <mc:Choice xmlns:v="urn:schemas-microsoft-com:vml" Requires="v">
                <p:oleObj spid="_x0000_s1032" name="Bitmap Image" r:id="rId3" imgW="10031225" imgH="3971429" progId="Paint.Picture">
                  <p:embed/>
                </p:oleObj>
              </mc:Choice>
              <mc:Fallback>
                <p:oleObj name="Bitmap Image" r:id="rId3" imgW="10031225" imgH="3971429"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38660"/>
                        <a:ext cx="8986344" cy="4226557"/>
                      </a:xfrm>
                      <a:prstGeom prst="rect">
                        <a:avLst/>
                      </a:prstGeom>
                      <a:noFill/>
                    </p:spPr>
                  </p:pic>
                </p:oleObj>
              </mc:Fallback>
            </mc:AlternateContent>
          </a:graphicData>
        </a:graphic>
      </p:graphicFrame>
      <p:sp>
        <p:nvSpPr>
          <p:cNvPr id="7" name="TextBox 6"/>
          <p:cNvSpPr txBox="1"/>
          <p:nvPr/>
        </p:nvSpPr>
        <p:spPr>
          <a:xfrm>
            <a:off x="4966138" y="4765650"/>
            <a:ext cx="3578772" cy="400110"/>
          </a:xfrm>
          <a:prstGeom prst="rect">
            <a:avLst/>
          </a:prstGeom>
          <a:noFill/>
        </p:spPr>
        <p:txBody>
          <a:bodyPr wrap="square" rtlCol="0">
            <a:spAutoFit/>
          </a:bodyPr>
          <a:lstStyle/>
          <a:p>
            <a:r>
              <a:rPr lang="en-US" sz="2000" b="1" dirty="0" err="1">
                <a:latin typeface="Times New Roman" pitchFamily="18" charset="0"/>
                <a:cs typeface="Times New Roman" pitchFamily="18" charset="0"/>
              </a:rPr>
              <a:t>Vực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biển</a:t>
            </a:r>
            <a:r>
              <a:rPr lang="en-US" sz="2000" b="1" dirty="0">
                <a:latin typeface="Times New Roman" pitchFamily="18" charset="0"/>
                <a:cs typeface="Times New Roman" pitchFamily="18" charset="0"/>
              </a:rPr>
              <a:t> Ma-</a:t>
            </a:r>
            <a:r>
              <a:rPr lang="en-US" sz="2000" b="1" dirty="0" err="1">
                <a:latin typeface="Times New Roman" pitchFamily="18" charset="0"/>
                <a:cs typeface="Times New Roman" pitchFamily="18" charset="0"/>
              </a:rPr>
              <a:t>ri</a:t>
            </a:r>
            <a:r>
              <a:rPr lang="en-US" sz="2000" b="1" dirty="0">
                <a:latin typeface="Times New Roman" pitchFamily="18" charset="0"/>
                <a:cs typeface="Times New Roman" pitchFamily="18" charset="0"/>
              </a:rPr>
              <a:t>-an</a:t>
            </a:r>
          </a:p>
        </p:txBody>
      </p:sp>
      <p:sp>
        <p:nvSpPr>
          <p:cNvPr id="8" name="TextBox 7"/>
          <p:cNvSpPr txBox="1"/>
          <p:nvPr/>
        </p:nvSpPr>
        <p:spPr>
          <a:xfrm>
            <a:off x="896407" y="4777045"/>
            <a:ext cx="2477414"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Đỉnh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Everret</a:t>
            </a:r>
            <a:endParaRPr lang="en-US" sz="2000" b="1" dirty="0">
              <a:latin typeface="Times New Roman" pitchFamily="18" charset="0"/>
              <a:cs typeface="Times New Roman" pitchFamily="18" charset="0"/>
            </a:endParaRPr>
          </a:p>
        </p:txBody>
      </p:sp>
      <p:sp>
        <p:nvSpPr>
          <p:cNvPr id="9" name="TextBox 8"/>
          <p:cNvSpPr txBox="1"/>
          <p:nvPr/>
        </p:nvSpPr>
        <p:spPr>
          <a:xfrm>
            <a:off x="567558" y="0"/>
            <a:ext cx="8324193" cy="615553"/>
          </a:xfrm>
          <a:prstGeom prst="rect">
            <a:avLst/>
          </a:prstGeom>
          <a:noFill/>
        </p:spPr>
        <p:txBody>
          <a:bodyPr wrap="square" rtlCol="0">
            <a:spAutoFit/>
          </a:bodyPr>
          <a:lstStyle/>
          <a:p>
            <a:r>
              <a:rPr lang="en-US" sz="2000" b="1" dirty="0">
                <a:latin typeface="Times New Roman" pitchFamily="18" charset="0"/>
                <a:cs typeface="Times New Roman" pitchFamily="18" charset="0"/>
              </a:rPr>
              <a:t>? Theo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nguyên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khiến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bề</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mặt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Trái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lồi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lõm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vậy</a:t>
            </a:r>
            <a:r>
              <a:rPr lang="en-US" sz="2000" b="1" dirty="0">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139843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238805" y="0"/>
            <a:ext cx="8701088" cy="715580"/>
          </a:xfrm>
          <a:prstGeom prst="rect">
            <a:avLst/>
          </a:prstGeom>
          <a:solidFill>
            <a:schemeClr val="accent4">
              <a:lumMod val="40000"/>
              <a:lumOff val="6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100" b="1" dirty="0" err="1">
                <a:solidFill>
                  <a:srgbClr val="FF0000"/>
                </a:solidFill>
                <a:latin typeface="Times New Roman" panose="02020603050405020304" pitchFamily="18" charset="0"/>
                <a:cs typeface="Times New Roman" panose="02020603050405020304" pitchFamily="18" charset="0"/>
              </a:rPr>
              <a:t>Quan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sát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ảnh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cho</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biết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nội</a:t>
            </a:r>
            <a:r>
              <a:rPr lang="en-US" sz="2100" b="1" dirty="0">
                <a:solidFill>
                  <a:srgbClr val="FF0000"/>
                </a:solidFill>
                <a:latin typeface="Times New Roman" panose="02020603050405020304" pitchFamily="18" charset="0"/>
                <a:cs typeface="Times New Roman" panose="02020603050405020304" pitchFamily="18" charset="0"/>
              </a:rPr>
              <a:t> dung </a:t>
            </a:r>
            <a:r>
              <a:rPr lang="en-US" sz="2100" b="1" dirty="0" err="1">
                <a:solidFill>
                  <a:srgbClr val="FF0000"/>
                </a:solidFill>
                <a:latin typeface="Times New Roman" panose="02020603050405020304" pitchFamily="18" charset="0"/>
                <a:cs typeface="Times New Roman" panose="02020603050405020304" pitchFamily="18" charset="0"/>
              </a:rPr>
              <a:t>bức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ảnh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ảnh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nào</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là</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những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tác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động</a:t>
            </a:r>
            <a:r>
              <a:rPr lang="en-US" sz="2100" b="1" dirty="0">
                <a:solidFill>
                  <a:srgbClr val="FF0000"/>
                </a:solidFill>
                <a:latin typeface="Times New Roman" panose="02020603050405020304" pitchFamily="18" charset="0"/>
                <a:cs typeface="Times New Roman" panose="02020603050405020304" pitchFamily="18" charset="0"/>
              </a:rPr>
              <a:t> do </a:t>
            </a:r>
            <a:r>
              <a:rPr lang="en-US" sz="2100" b="1" dirty="0" err="1">
                <a:solidFill>
                  <a:srgbClr val="FF0000"/>
                </a:solidFill>
                <a:latin typeface="Times New Roman" panose="02020603050405020304" pitchFamily="18" charset="0"/>
                <a:cs typeface="Times New Roman" panose="02020603050405020304" pitchFamily="18" charset="0"/>
              </a:rPr>
              <a:t>nội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lực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ảnh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nào</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là</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tác</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động</a:t>
            </a:r>
            <a:r>
              <a:rPr lang="en-US" sz="2100" b="1" dirty="0">
                <a:solidFill>
                  <a:srgbClr val="FF0000"/>
                </a:solidFill>
                <a:latin typeface="Times New Roman" panose="02020603050405020304" pitchFamily="18" charset="0"/>
                <a:cs typeface="Times New Roman" panose="02020603050405020304" pitchFamily="18" charset="0"/>
              </a:rPr>
              <a:t> do </a:t>
            </a:r>
            <a:r>
              <a:rPr lang="en-US" sz="2100" b="1" dirty="0" err="1">
                <a:solidFill>
                  <a:srgbClr val="FF0000"/>
                </a:solidFill>
                <a:latin typeface="Times New Roman" panose="02020603050405020304" pitchFamily="18" charset="0"/>
                <a:cs typeface="Times New Roman" panose="02020603050405020304" pitchFamily="18" charset="0"/>
              </a:rPr>
              <a:t>ngoại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lực</a:t>
            </a:r>
            <a:r>
              <a:rPr lang="en-US" sz="21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6037036" y="3229074"/>
            <a:ext cx="3106964" cy="1899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 y="840922"/>
            <a:ext cx="3020786"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3854" y="847273"/>
            <a:ext cx="2926896" cy="234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7036" y="857815"/>
            <a:ext cx="3106964" cy="233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854" y="3190421"/>
            <a:ext cx="2926897" cy="196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788"/>
            <a:ext cx="3016704" cy="195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2515053" y="893479"/>
            <a:ext cx="469900" cy="23046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5569178" y="909975"/>
            <a:ext cx="40005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8539843" y="909975"/>
            <a:ext cx="40005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2549978" y="3263672"/>
            <a:ext cx="40005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5497625" y="3263672"/>
            <a:ext cx="40005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8619445" y="3336739"/>
            <a:ext cx="40005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1992540" y="2892766"/>
            <a:ext cx="1045028" cy="297656"/>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Cháy</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rừng</a:t>
            </a:r>
            <a:endParaRPr lang="en-US" sz="15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4994502" y="2895375"/>
            <a:ext cx="1006249" cy="297656"/>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Đá</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bị</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mòn</a:t>
            </a:r>
            <a:endParaRPr lang="en-US" sz="15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8300758" y="2892766"/>
            <a:ext cx="843242" cy="297656"/>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Đứt</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gãy</a:t>
            </a:r>
            <a:endParaRPr lang="en-US" sz="15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1739219" y="4828783"/>
            <a:ext cx="1287917" cy="300083"/>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Khai</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khoáng</a:t>
            </a:r>
            <a:endParaRPr lang="en-US" sz="15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5038384" y="4856021"/>
            <a:ext cx="918482" cy="297656"/>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Uốn</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nếp</a:t>
            </a:r>
            <a:endParaRPr lang="en-US" sz="15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7776595" y="4843417"/>
            <a:ext cx="1363097" cy="300083"/>
          </a:xfrm>
          <a:prstGeom prst="rect">
            <a:avLst/>
          </a:prstGeom>
          <a:solidFill>
            <a:schemeClr val="accent3">
              <a:lumMod val="20000"/>
              <a:lumOff val="80000"/>
            </a:schemeClr>
          </a:solidFill>
          <a:ln>
            <a:noFill/>
          </a:ln>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500" b="1" dirty="0" err="1">
                <a:solidFill>
                  <a:srgbClr val="FF33CC"/>
                </a:solidFill>
                <a:latin typeface="Times New Roman" panose="02020603050405020304" pitchFamily="18" charset="0"/>
                <a:cs typeface="Times New Roman" panose="02020603050405020304" pitchFamily="18" charset="0"/>
              </a:rPr>
              <a:t>Chặt</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phá</a:t>
            </a:r>
            <a:r>
              <a:rPr lang="en-US" sz="1500" b="1" dirty="0">
                <a:solidFill>
                  <a:srgbClr val="FF33CC"/>
                </a:solidFill>
                <a:latin typeface="Times New Roman" panose="02020603050405020304" pitchFamily="18" charset="0"/>
                <a:cs typeface="Times New Roman" panose="02020603050405020304" pitchFamily="18" charset="0"/>
              </a:rPr>
              <a:t> </a:t>
            </a:r>
            <a:r>
              <a:rPr lang="en-US" sz="1500" b="1" dirty="0" err="1">
                <a:solidFill>
                  <a:srgbClr val="FF33CC"/>
                </a:solidFill>
                <a:latin typeface="Times New Roman" panose="02020603050405020304" pitchFamily="18" charset="0"/>
                <a:cs typeface="Times New Roman" panose="02020603050405020304" pitchFamily="18" charset="0"/>
              </a:rPr>
              <a:t>rừng</a:t>
            </a:r>
            <a:endParaRPr lang="en-US" sz="1500" b="1" u="sng"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5543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228535" y="197190"/>
            <a:ext cx="3595272" cy="392415"/>
          </a:xfrm>
          <a:prstGeom prst="rect">
            <a:avLst/>
          </a:prstGeom>
          <a:solidFill>
            <a:schemeClr val="accent4">
              <a:lumMod val="40000"/>
              <a:lumOff val="60000"/>
            </a:schemeClr>
          </a:solidFill>
          <a:ln w="9525">
            <a:solidFill>
              <a:srgbClr val="FF0000"/>
            </a:solidFill>
            <a:miter lim="800000"/>
            <a:headEnd/>
            <a:tailEnd/>
          </a:ln>
        </p:spPr>
        <p:txBody>
          <a:bodyPr wrap="square"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100" b="1" dirty="0">
                <a:latin typeface="Times New Roman" panose="02020603050405020304" pitchFamily="18" charset="0"/>
                <a:cs typeface="Times New Roman" panose="02020603050405020304" pitchFamily="18" charset="0"/>
              </a:rPr>
              <a:t>1. </a:t>
            </a:r>
            <a:r>
              <a:rPr lang="en-US" sz="2100" b="1" dirty="0" err="1">
                <a:latin typeface="Times New Roman" panose="02020603050405020304" pitchFamily="18" charset="0"/>
                <a:cs typeface="Times New Roman" panose="02020603050405020304" pitchFamily="18" charset="0"/>
              </a:rPr>
              <a:t>Nếu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&gt; </a:t>
            </a:r>
            <a:r>
              <a:rPr lang="en-US" sz="2100" b="1" dirty="0" err="1">
                <a:latin typeface="Times New Roman" panose="02020603050405020304" pitchFamily="18" charset="0"/>
                <a:cs typeface="Times New Roman" panose="02020603050405020304" pitchFamily="18" charset="0"/>
              </a:rPr>
              <a:t>Ngoại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endParaRPr lang="en-US" sz="21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23357" y="2428073"/>
            <a:ext cx="3658649" cy="392415"/>
          </a:xfrm>
          <a:prstGeom prst="rect">
            <a:avLst/>
          </a:prstGeom>
          <a:solidFill>
            <a:schemeClr val="accent6">
              <a:lumMod val="40000"/>
              <a:lumOff val="60000"/>
            </a:schemeClr>
          </a:solidFill>
          <a:ln w="9525">
            <a:solidFill>
              <a:srgbClr val="FF33CC"/>
            </a:solidFill>
            <a:miter lim="800000"/>
            <a:headEnd/>
            <a:tailEnd/>
          </a:ln>
        </p:spPr>
        <p:txBody>
          <a:bodyPr wrap="square"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100" b="1" dirty="0">
                <a:latin typeface="Times New Roman" panose="02020603050405020304" pitchFamily="18" charset="0"/>
                <a:cs typeface="Times New Roman" panose="02020603050405020304" pitchFamily="18" charset="0"/>
              </a:rPr>
              <a:t>2. </a:t>
            </a:r>
            <a:r>
              <a:rPr lang="en-US" sz="2100" b="1" dirty="0" err="1">
                <a:latin typeface="Times New Roman" panose="02020603050405020304" pitchFamily="18" charset="0"/>
                <a:cs typeface="Times New Roman" panose="02020603050405020304" pitchFamily="18" charset="0"/>
              </a:rPr>
              <a:t>Nếu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ngoại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&gt; </a:t>
            </a:r>
            <a:r>
              <a:rPr lang="en-US" sz="2100" b="1" dirty="0" err="1">
                <a:latin typeface="Times New Roman" panose="02020603050405020304" pitchFamily="18" charset="0"/>
                <a:cs typeface="Times New Roman" panose="02020603050405020304" pitchFamily="18" charset="0"/>
              </a:rPr>
              <a:t>Nội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endParaRPr lang="en-US" sz="21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23357" y="814388"/>
            <a:ext cx="3600450" cy="13716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23357" y="3175757"/>
            <a:ext cx="3658649" cy="165735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4165135" y="1280897"/>
            <a:ext cx="3442108"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gồ</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ghề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hơn</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4181127" y="4178242"/>
            <a:ext cx="4696523"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thấp</a:t>
            </a:r>
            <a:r>
              <a:rPr lang="en-US" sz="2400" b="1" dirty="0">
                <a:solidFill>
                  <a:srgbClr val="FF0000"/>
                </a:solidFill>
                <a:latin typeface="Times New Roman" panose="02020603050405020304" pitchFamily="18" charset="0"/>
                <a:cs typeface="Times New Roman" panose="02020603050405020304" pitchFamily="18" charset="0"/>
              </a:rPr>
              <a:t>, san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hơn</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4181128" y="2185988"/>
            <a:ext cx="4635965"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2400" b="1" dirty="0" err="1">
                <a:solidFill>
                  <a:srgbClr val="0000FF"/>
                </a:solidFill>
                <a:latin typeface="Times New Roman" panose="02020603050405020304" pitchFamily="18" charset="0"/>
                <a:cs typeface="Times New Roman" panose="02020603050405020304" pitchFamily="18" charset="0"/>
              </a:rPr>
              <a:t>Nội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ngoại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hai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lực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nghịch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nhau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nhưng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xảy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địa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hình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mặt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Đất</a:t>
            </a:r>
            <a:r>
              <a:rPr lang="en-US" sz="24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5839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446" y="104095"/>
            <a:ext cx="2961764" cy="623248"/>
          </a:xfrm>
          <a:prstGeom prst="rect">
            <a:avLst/>
          </a:prstGeom>
          <a:noFill/>
        </p:spPr>
        <p:txBody>
          <a:bodyPr wrap="square" lIns="68580" tIns="34290" rIns="68580" bIns="34290">
            <a:spAutoFit/>
          </a:bodyPr>
          <a:lstStyle/>
          <a:p>
            <a:pPr>
              <a:lnSpc>
                <a:spcPct val="150000"/>
              </a:lnSpc>
              <a:defRPr/>
            </a:pPr>
            <a:r>
              <a:rPr lang="en-US" sz="2400" b="1" dirty="0">
                <a:solidFill>
                  <a:schemeClr val="accent6">
                    <a:lumMod val="75000"/>
                  </a:schemeClr>
                </a:solidFill>
                <a:latin typeface="Times New Roman" panose="02020603050405020304" pitchFamily="18" charset="0"/>
                <a:cs typeface="Times New Roman" panose="02020603050405020304" pitchFamily="18" charset="0"/>
              </a:rPr>
              <a:t>2</a:t>
            </a:r>
            <a:r>
              <a:rPr lang="en-US"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299785" y="847989"/>
            <a:ext cx="8713587" cy="1038746"/>
          </a:xfrm>
          <a:prstGeom prst="rect">
            <a:avLst/>
          </a:prstGeom>
        </p:spPr>
        <p:txBody>
          <a:bodyPr wrap="square" lIns="68580" tIns="34290" rIns="68580" bIns="34290">
            <a:spAutoFit/>
          </a:bodyPr>
          <a:lstStyle/>
          <a:p>
            <a:pPr algn="ct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NHÓM  (3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hiện</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tượng</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tạo</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núi</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10.2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1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1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100" b="1" dirty="0">
              <a:ln w="10541" cmpd="sng">
                <a:solidFill>
                  <a:srgbClr val="4F81BD">
                    <a:shade val="88000"/>
                    <a:satMod val="110000"/>
                  </a:srgbClr>
                </a:solidFill>
                <a:prstDash val="solid"/>
              </a:ln>
              <a:solidFill>
                <a:srgbClr val="0070C0"/>
              </a:solidFill>
            </a:endParaRPr>
          </a:p>
        </p:txBody>
      </p:sp>
      <p:sp>
        <p:nvSpPr>
          <p:cNvPr id="6" name="Text Box 8"/>
          <p:cNvSpPr txBox="1">
            <a:spLocks noChangeArrowheads="1"/>
          </p:cNvSpPr>
          <p:nvPr/>
        </p:nvSpPr>
        <p:spPr bwMode="auto">
          <a:xfrm>
            <a:off x="299785" y="2208623"/>
            <a:ext cx="5137630" cy="715580"/>
          </a:xfrm>
          <a:prstGeom prst="rect">
            <a:avLst/>
          </a:prstGeom>
          <a:solidFill>
            <a:schemeClr val="accent4">
              <a:lumMod val="40000"/>
              <a:lumOff val="60000"/>
            </a:schemeClr>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0" b="1" dirty="0">
                <a:latin typeface="Times New Roman" panose="02020603050405020304" pitchFamily="18" charset="0"/>
                <a:cs typeface="Times New Roman" panose="02020603050405020304" pitchFamily="18" charset="0"/>
              </a:rPr>
              <a:t>1. </a:t>
            </a:r>
            <a:r>
              <a:rPr lang="vi-VN" sz="2100" b="1" dirty="0">
                <a:latin typeface="Times New Roman" panose="02020603050405020304" pitchFamily="18" charset="0"/>
                <a:cs typeface="Times New Roman" panose="02020603050405020304" pitchFamily="18" charset="0"/>
              </a:rPr>
              <a:t>Hãy cho biết vai trò của nội lực và ngoại lực được thể hiện trên hình vẽ.</a:t>
            </a:r>
            <a:endParaRPr lang="en-US" sz="21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299786" y="3220278"/>
            <a:ext cx="5137629" cy="1038746"/>
          </a:xfrm>
          <a:prstGeom prst="rect">
            <a:avLst/>
          </a:prstGeom>
          <a:solidFill>
            <a:schemeClr val="accent6">
              <a:lumMod val="40000"/>
              <a:lumOff val="60000"/>
            </a:schemeClr>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100" b="1" dirty="0">
                <a:latin typeface="Times New Roman" panose="02020603050405020304" pitchFamily="18" charset="0"/>
                <a:cs typeface="Times New Roman" panose="02020603050405020304" pitchFamily="18" charset="0"/>
              </a:rPr>
              <a:t>2. </a:t>
            </a:r>
            <a:r>
              <a:rPr lang="en-US" sz="2100" b="1" dirty="0" err="1">
                <a:latin typeface="Times New Roman" panose="02020603050405020304" pitchFamily="18" charset="0"/>
                <a:cs typeface="Times New Roman" panose="02020603050405020304" pitchFamily="18" charset="0"/>
              </a:rPr>
              <a:t>Trong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quá</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trình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hình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thành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núi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quá</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trình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hay </a:t>
            </a:r>
            <a:r>
              <a:rPr lang="en-US" sz="2100" b="1" dirty="0" err="1">
                <a:latin typeface="Times New Roman" panose="02020603050405020304" pitchFamily="18" charset="0"/>
                <a:cs typeface="Times New Roman" panose="02020603050405020304" pitchFamily="18" charset="0"/>
              </a:rPr>
              <a:t>ngoại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sinh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đóng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vai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trò</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chủ</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yếu</a:t>
            </a:r>
            <a:r>
              <a:rPr lang="en-US" sz="2100" b="1"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pic>
        <p:nvPicPr>
          <p:cNvPr id="10" name="Picture 9"/>
          <p:cNvPicPr/>
          <p:nvPr/>
        </p:nvPicPr>
        <p:blipFill>
          <a:blip r:embed="rId2"/>
          <a:stretch>
            <a:fillRect/>
          </a:stretch>
        </p:blipFill>
        <p:spPr>
          <a:xfrm>
            <a:off x="5523140" y="1931602"/>
            <a:ext cx="3620861" cy="3132296"/>
          </a:xfrm>
          <a:prstGeom prst="rect">
            <a:avLst/>
          </a:prstGeom>
        </p:spPr>
      </p:pic>
    </p:spTree>
    <p:extLst>
      <p:ext uri="{BB962C8B-B14F-4D97-AF65-F5344CB8AC3E}">
        <p14:creationId xmlns:p14="http://schemas.microsoft.com/office/powerpoint/2010/main" val="382139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295" y="225943"/>
            <a:ext cx="2928927" cy="623248"/>
          </a:xfrm>
          <a:prstGeom prst="rect">
            <a:avLst/>
          </a:prstGeom>
        </p:spPr>
        <p:txBody>
          <a:bodyPr wrap="none" lIns="68580" tIns="34290" rIns="68580" bIns="34290">
            <a:spAutoFit/>
          </a:bodyPr>
          <a:lstStyle/>
          <a:p>
            <a:pPr>
              <a:lnSpc>
                <a:spcPct val="150000"/>
              </a:lnSpc>
              <a:defRPr/>
            </a:pPr>
            <a:r>
              <a:rPr lang="en-US" sz="2400" b="1" dirty="0">
                <a:solidFill>
                  <a:schemeClr val="accent6">
                    <a:lumMod val="75000"/>
                  </a:schemeClr>
                </a:solidFill>
                <a:latin typeface="Times New Roman" panose="02020603050405020304" pitchFamily="18" charset="0"/>
                <a:cs typeface="Times New Roman" panose="02020603050405020304" pitchFamily="18" charset="0"/>
              </a:rPr>
              <a:t>3.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593952" y="1356445"/>
            <a:ext cx="8070396" cy="1177245"/>
          </a:xfrm>
          <a:prstGeom prst="rect">
            <a:avLst/>
          </a:prstGeom>
        </p:spPr>
        <p:txBody>
          <a:bodyPr wrap="square" lIns="68580" tIns="34290" rIns="68580" bIns="34290">
            <a:spAutoFit/>
          </a:bodyPr>
          <a:lstStyle/>
          <a:p>
            <a:pPr algn="just"/>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núi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thời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lòng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nội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bên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ngoài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a:t>
            </a:r>
          </a:p>
        </p:txBody>
      </p:sp>
      <p:sp>
        <p:nvSpPr>
          <p:cNvPr id="4" name="Rectangle 25"/>
          <p:cNvSpPr>
            <a:spLocks noChangeArrowheads="1"/>
          </p:cNvSpPr>
          <p:nvPr/>
        </p:nvSpPr>
        <p:spPr bwMode="auto">
          <a:xfrm>
            <a:off x="540717" y="852346"/>
            <a:ext cx="446995" cy="43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eaLnBrk="1" hangingPunct="1"/>
            <a:r>
              <a:rPr lang="en-US" sz="2400" b="1" dirty="0">
                <a:solidFill>
                  <a:srgbClr val="990000"/>
                </a:solidFill>
                <a:latin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34780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070" y="74059"/>
            <a:ext cx="2236868" cy="692497"/>
          </a:xfrm>
          <a:prstGeom prst="rect">
            <a:avLst/>
          </a:prstGeom>
          <a:noFill/>
        </p:spPr>
        <p:txBody>
          <a:bodyPr wrap="square" lIns="68580" tIns="34290" rIns="68580" bIns="34290">
            <a:spAutoFit/>
          </a:bodyPr>
          <a:lstStyle/>
          <a:p>
            <a:pPr>
              <a:lnSpc>
                <a:spcPct val="150000"/>
              </a:lnSpc>
              <a:defRPr/>
            </a:pPr>
            <a:r>
              <a:rPr lang="en-US" sz="27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
        <p:nvSpPr>
          <p:cNvPr id="3" name="Rectangle 3"/>
          <p:cNvSpPr>
            <a:spLocks noChangeArrowheads="1"/>
          </p:cNvSpPr>
          <p:nvPr/>
        </p:nvSpPr>
        <p:spPr bwMode="auto">
          <a:xfrm>
            <a:off x="503928" y="916696"/>
            <a:ext cx="8216048" cy="214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r>
              <a:rPr lang="en-US" sz="2700" b="1" dirty="0" err="1">
                <a:solidFill>
                  <a:srgbClr val="BD19A6"/>
                </a:solidFill>
                <a:latin typeface="Times New Roman" panose="02020603050405020304" pitchFamily="18" charset="0"/>
                <a:cs typeface="Times New Roman" panose="02020603050405020304" pitchFamily="18" charset="0"/>
              </a:rPr>
              <a:t>Câu</a:t>
            </a:r>
            <a:r>
              <a:rPr lang="en-US" sz="2700" b="1" dirty="0">
                <a:solidFill>
                  <a:srgbClr val="BD19A6"/>
                </a:solidFill>
                <a:latin typeface="Times New Roman" panose="02020603050405020304" pitchFamily="18" charset="0"/>
                <a:cs typeface="Times New Roman" panose="02020603050405020304" pitchFamily="18" charset="0"/>
              </a:rPr>
              <a:t> 1: </a:t>
            </a:r>
            <a:r>
              <a:rPr lang="en-US" sz="2700" b="1" dirty="0" err="1">
                <a:solidFill>
                  <a:srgbClr val="BD19A6"/>
                </a:solidFill>
                <a:latin typeface="Times New Roman" panose="02020603050405020304" pitchFamily="18" charset="0"/>
                <a:cs typeface="Times New Roman" panose="02020603050405020304" pitchFamily="18" charset="0"/>
              </a:rPr>
              <a:t>Trong</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hai</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hiện</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tượng</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sau</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đây</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hiện</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tượng</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nào</a:t>
            </a:r>
            <a:r>
              <a:rPr lang="en-US" sz="2700" b="1" dirty="0">
                <a:solidFill>
                  <a:srgbClr val="BD19A6"/>
                </a:solidFill>
                <a:latin typeface="Times New Roman" panose="02020603050405020304" pitchFamily="18" charset="0"/>
                <a:cs typeface="Times New Roman" panose="02020603050405020304" pitchFamily="18" charset="0"/>
              </a:rPr>
              <a:t> do </a:t>
            </a:r>
            <a:r>
              <a:rPr lang="en-US" sz="2700" b="1" dirty="0" err="1">
                <a:solidFill>
                  <a:srgbClr val="BD19A6"/>
                </a:solidFill>
                <a:latin typeface="Times New Roman" panose="02020603050405020304" pitchFamily="18" charset="0"/>
                <a:cs typeface="Times New Roman" panose="02020603050405020304" pitchFamily="18" charset="0"/>
              </a:rPr>
              <a:t>quá</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trình</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nội</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sinh</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hiện</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tượng</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nào</a:t>
            </a:r>
            <a:r>
              <a:rPr lang="en-US" sz="2700" b="1" dirty="0">
                <a:solidFill>
                  <a:srgbClr val="BD19A6"/>
                </a:solidFill>
                <a:latin typeface="Times New Roman" panose="02020603050405020304" pitchFamily="18" charset="0"/>
                <a:cs typeface="Times New Roman" panose="02020603050405020304" pitchFamily="18" charset="0"/>
              </a:rPr>
              <a:t> do </a:t>
            </a:r>
            <a:r>
              <a:rPr lang="en-US" sz="2700" b="1" dirty="0" err="1">
                <a:solidFill>
                  <a:srgbClr val="BD19A6"/>
                </a:solidFill>
                <a:latin typeface="Times New Roman" panose="02020603050405020304" pitchFamily="18" charset="0"/>
                <a:cs typeface="Times New Roman" panose="02020603050405020304" pitchFamily="18" charset="0"/>
              </a:rPr>
              <a:t>quá</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trình</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ngoại</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sinh</a:t>
            </a:r>
            <a:r>
              <a:rPr lang="en-US" sz="2700" b="1" dirty="0">
                <a:solidFill>
                  <a:srgbClr val="BD19A6"/>
                </a:solidFill>
                <a:latin typeface="Times New Roman" panose="02020603050405020304" pitchFamily="18" charset="0"/>
                <a:cs typeface="Times New Roman" panose="02020603050405020304" pitchFamily="18" charset="0"/>
              </a:rPr>
              <a:t>?</a:t>
            </a:r>
          </a:p>
          <a:p>
            <a:r>
              <a:rPr lang="en-US" sz="2700" b="1" dirty="0" smtClean="0">
                <a:solidFill>
                  <a:srgbClr val="BD19A6"/>
                </a:solidFill>
                <a:latin typeface="Times New Roman" panose="02020603050405020304" pitchFamily="18" charset="0"/>
                <a:cs typeface="Times New Roman" panose="02020603050405020304" pitchFamily="18" charset="0"/>
              </a:rPr>
              <a:t>A. </a:t>
            </a:r>
            <a:r>
              <a:rPr lang="en-US" sz="2700" b="1" dirty="0" err="1">
                <a:solidFill>
                  <a:srgbClr val="BD19A6"/>
                </a:solidFill>
                <a:latin typeface="Times New Roman" panose="02020603050405020304" pitchFamily="18" charset="0"/>
                <a:cs typeface="Times New Roman" panose="02020603050405020304" pitchFamily="18" charset="0"/>
              </a:rPr>
              <a:t>Mưa</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lớn</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gây</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ra</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đá</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lở</a:t>
            </a:r>
            <a:r>
              <a:rPr lang="en-US" sz="2700" b="1" dirty="0">
                <a:solidFill>
                  <a:srgbClr val="BD19A6"/>
                </a:solidFill>
                <a:latin typeface="Times New Roman" panose="02020603050405020304" pitchFamily="18" charset="0"/>
                <a:cs typeface="Times New Roman" panose="02020603050405020304" pitchFamily="18" charset="0"/>
              </a:rPr>
              <a:t> ở </a:t>
            </a:r>
            <a:r>
              <a:rPr lang="en-US" sz="2700" b="1" dirty="0" err="1">
                <a:solidFill>
                  <a:srgbClr val="BD19A6"/>
                </a:solidFill>
                <a:latin typeface="Times New Roman" panose="02020603050405020304" pitchFamily="18" charset="0"/>
                <a:cs typeface="Times New Roman" panose="02020603050405020304" pitchFamily="18" charset="0"/>
              </a:rPr>
              <a:t>miền</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núi</a:t>
            </a:r>
            <a:r>
              <a:rPr lang="en-US" sz="2700" b="1" dirty="0">
                <a:solidFill>
                  <a:srgbClr val="BD19A6"/>
                </a:solidFill>
                <a:latin typeface="Times New Roman" panose="02020603050405020304" pitchFamily="18" charset="0"/>
                <a:cs typeface="Times New Roman" panose="02020603050405020304" pitchFamily="18" charset="0"/>
              </a:rPr>
              <a:t>.</a:t>
            </a:r>
          </a:p>
          <a:p>
            <a:r>
              <a:rPr lang="en-US" sz="2700" b="1" smtClean="0">
                <a:solidFill>
                  <a:srgbClr val="BD19A6"/>
                </a:solidFill>
                <a:latin typeface="Times New Roman" panose="02020603050405020304" pitchFamily="18" charset="0"/>
                <a:cs typeface="Times New Roman" panose="02020603050405020304" pitchFamily="18" charset="0"/>
              </a:rPr>
              <a:t>B. </a:t>
            </a:r>
            <a:r>
              <a:rPr lang="en-US" sz="2700" b="1" dirty="0" err="1">
                <a:solidFill>
                  <a:srgbClr val="BD19A6"/>
                </a:solidFill>
                <a:latin typeface="Times New Roman" panose="02020603050405020304" pitchFamily="18" charset="0"/>
                <a:cs typeface="Times New Roman" panose="02020603050405020304" pitchFamily="18" charset="0"/>
              </a:rPr>
              <a:t>Động</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đất</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gây</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ra</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đá</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lở</a:t>
            </a:r>
            <a:r>
              <a:rPr lang="en-US" sz="2700" b="1" dirty="0">
                <a:solidFill>
                  <a:srgbClr val="BD19A6"/>
                </a:solidFill>
                <a:latin typeface="Times New Roman" panose="02020603050405020304" pitchFamily="18" charset="0"/>
                <a:cs typeface="Times New Roman" panose="02020603050405020304" pitchFamily="18" charset="0"/>
              </a:rPr>
              <a:t> ở </a:t>
            </a:r>
            <a:r>
              <a:rPr lang="en-US" sz="2700" b="1" dirty="0" err="1">
                <a:solidFill>
                  <a:srgbClr val="BD19A6"/>
                </a:solidFill>
                <a:latin typeface="Times New Roman" panose="02020603050405020304" pitchFamily="18" charset="0"/>
                <a:cs typeface="Times New Roman" panose="02020603050405020304" pitchFamily="18" charset="0"/>
              </a:rPr>
              <a:t>miền</a:t>
            </a:r>
            <a:r>
              <a:rPr lang="en-US" sz="2700" b="1" dirty="0">
                <a:solidFill>
                  <a:srgbClr val="BD19A6"/>
                </a:solidFill>
                <a:latin typeface="Times New Roman" panose="02020603050405020304" pitchFamily="18" charset="0"/>
                <a:cs typeface="Times New Roman" panose="02020603050405020304" pitchFamily="18" charset="0"/>
              </a:rPr>
              <a:t> </a:t>
            </a:r>
            <a:r>
              <a:rPr lang="en-US" sz="2700" b="1" dirty="0" err="1">
                <a:solidFill>
                  <a:srgbClr val="BD19A6"/>
                </a:solidFill>
                <a:latin typeface="Times New Roman" panose="02020603050405020304" pitchFamily="18" charset="0"/>
                <a:cs typeface="Times New Roman" panose="02020603050405020304" pitchFamily="18" charset="0"/>
              </a:rPr>
              <a:t>núi</a:t>
            </a:r>
            <a:r>
              <a:rPr lang="en-US" sz="2700" b="1" dirty="0">
                <a:solidFill>
                  <a:srgbClr val="BD19A6"/>
                </a:solidFill>
                <a:latin typeface="Times New Roman" panose="02020603050405020304" pitchFamily="18" charset="0"/>
                <a:cs typeface="Times New Roman" panose="02020603050405020304" pitchFamily="18" charset="0"/>
              </a:rPr>
              <a:t>.</a:t>
            </a:r>
          </a:p>
        </p:txBody>
      </p:sp>
      <p:sp>
        <p:nvSpPr>
          <p:cNvPr id="4" name="Rectangle 3"/>
          <p:cNvSpPr/>
          <p:nvPr/>
        </p:nvSpPr>
        <p:spPr>
          <a:xfrm>
            <a:off x="503929" y="3429096"/>
            <a:ext cx="7964477" cy="900247"/>
          </a:xfrm>
          <a:prstGeom prst="rect">
            <a:avLst/>
          </a:prstGeom>
        </p:spPr>
        <p:txBody>
          <a:bodyPr wrap="square" lIns="68580" tIns="34290" rIns="68580" bIns="34290">
            <a:spAutoFit/>
          </a:bodyPr>
          <a:lstStyle/>
          <a:p>
            <a:pPr marL="22860" marR="22860" algn="just"/>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lở</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marL="22860" marR="22860" algn="just"/>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lở</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27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504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7070" y="873027"/>
            <a:ext cx="8293472" cy="830997"/>
          </a:xfrm>
          <a:prstGeom prst="rect">
            <a:avLst/>
          </a:prstGeom>
        </p:spPr>
        <p:txBody>
          <a:bodyPr wrap="square" lIns="68580" tIns="34290" rIns="68580" bIns="34290">
            <a:spAutoFit/>
          </a:bodyPr>
          <a:lstStyle/>
          <a:p>
            <a:pPr algn="just"/>
            <a:r>
              <a:rPr lang="nl-NL" sz="2500" b="1" dirty="0">
                <a:solidFill>
                  <a:srgbClr val="0070C0"/>
                </a:solidFill>
                <a:latin typeface="Times New Roman" panose="02020603050405020304" pitchFamily="18" charset="0"/>
                <a:cs typeface="Times New Roman" panose="02020603050405020304" pitchFamily="18" charset="0"/>
              </a:rPr>
              <a:t>Câu 2: </a:t>
            </a:r>
            <a:r>
              <a:rPr lang="en-US" sz="2500" b="1" dirty="0" err="1">
                <a:solidFill>
                  <a:srgbClr val="0070C0"/>
                </a:solidFill>
                <a:latin typeface="Times New Roman" panose="02020603050405020304" pitchFamily="18" charset="0"/>
                <a:cs typeface="Times New Roman" panose="02020603050405020304" pitchFamily="18" charset="0"/>
              </a:rPr>
              <a:t>Điểm</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giống</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nhau</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của</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quá</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trình</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nội</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sinh</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và</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ngoại</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sinh</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là</a:t>
            </a:r>
            <a:endParaRPr lang="en-US" sz="25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87070" y="74059"/>
            <a:ext cx="2236868" cy="692497"/>
          </a:xfrm>
          <a:prstGeom prst="rect">
            <a:avLst/>
          </a:prstGeom>
          <a:noFill/>
        </p:spPr>
        <p:txBody>
          <a:bodyPr wrap="square" lIns="68580" tIns="34290" rIns="68580" bIns="34290">
            <a:spAutoFit/>
          </a:bodyPr>
          <a:lstStyle/>
          <a:p>
            <a:pPr>
              <a:lnSpc>
                <a:spcPct val="150000"/>
              </a:lnSpc>
              <a:defRPr/>
            </a:pPr>
            <a:r>
              <a:rPr lang="en-US" sz="27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
        <p:nvSpPr>
          <p:cNvPr id="6" name="Rectangle 5"/>
          <p:cNvSpPr/>
          <p:nvPr/>
        </p:nvSpPr>
        <p:spPr>
          <a:xfrm>
            <a:off x="548394" y="2459984"/>
            <a:ext cx="6339812" cy="453970"/>
          </a:xfrm>
          <a:prstGeom prst="rect">
            <a:avLst/>
          </a:prstGeom>
        </p:spPr>
        <p:txBody>
          <a:bodyPr wrap="none" lIns="68580" tIns="34290" rIns="68580" bIns="34290">
            <a:spAutoFit/>
          </a:bodyPr>
          <a:lstStyle/>
          <a:p>
            <a:pPr algn="just"/>
            <a:r>
              <a:rPr lang="nl-NL" sz="2500" b="1" dirty="0">
                <a:solidFill>
                  <a:srgbClr val="0070C0"/>
                </a:solidFill>
                <a:latin typeface="Times New Roman" panose="02020603050405020304" pitchFamily="18" charset="0"/>
                <a:cs typeface="Times New Roman" panose="02020603050405020304" pitchFamily="18" charset="0"/>
              </a:rPr>
              <a:t>B.</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liên</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quan</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đến</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nguồn</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năng</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lượng</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Mặt</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Trời</a:t>
            </a:r>
            <a:r>
              <a:rPr lang="en-US" sz="2500" b="1"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545276" y="3267339"/>
            <a:ext cx="6926255" cy="453970"/>
          </a:xfrm>
          <a:prstGeom prst="rect">
            <a:avLst/>
          </a:prstGeom>
        </p:spPr>
        <p:txBody>
          <a:bodyPr wrap="none" lIns="68580" tIns="34290" rIns="68580" bIns="34290">
            <a:spAutoFit/>
          </a:bodyPr>
          <a:lstStyle/>
          <a:p>
            <a:pPr algn="just"/>
            <a:r>
              <a:rPr lang="nl-NL" sz="2500" b="1" dirty="0">
                <a:solidFill>
                  <a:srgbClr val="0070C0"/>
                </a:solidFill>
                <a:latin typeface="Times New Roman" panose="02020603050405020304" pitchFamily="18" charset="0"/>
                <a:cs typeface="Times New Roman" panose="02020603050405020304" pitchFamily="18" charset="0"/>
              </a:rPr>
              <a:t>C.</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liên</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quan</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tới</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nguồn</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năng</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lượng</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trong</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lòng</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đất</a:t>
            </a:r>
            <a:r>
              <a:rPr lang="en-US" sz="2500" b="1" dirty="0">
                <a:solidFill>
                  <a:srgbClr val="0070C0"/>
                </a:solidFill>
                <a:latin typeface="Times New Roman" panose="02020603050405020304" pitchFamily="18" charset="0"/>
                <a:cs typeface="Times New Roman" panose="02020603050405020304" pitchFamily="18" charset="0"/>
              </a:rPr>
              <a:t>.</a:t>
            </a:r>
          </a:p>
        </p:txBody>
      </p:sp>
      <p:sp>
        <p:nvSpPr>
          <p:cNvPr id="8" name="Rectangle 7"/>
          <p:cNvSpPr/>
          <p:nvPr/>
        </p:nvSpPr>
        <p:spPr>
          <a:xfrm>
            <a:off x="543184" y="4074695"/>
            <a:ext cx="7511608" cy="453970"/>
          </a:xfrm>
          <a:prstGeom prst="rect">
            <a:avLst/>
          </a:prstGeom>
        </p:spPr>
        <p:txBody>
          <a:bodyPr wrap="none" lIns="68580" tIns="34290" rIns="68580" bIns="34290">
            <a:spAutoFit/>
          </a:bodyPr>
          <a:lstStyle/>
          <a:p>
            <a:pPr algn="just"/>
            <a:r>
              <a:rPr lang="nl-NL" sz="2500" b="1" dirty="0">
                <a:solidFill>
                  <a:srgbClr val="0070C0"/>
                </a:solidFill>
                <a:latin typeface="Times New Roman" panose="02020603050405020304" pitchFamily="18" charset="0"/>
                <a:cs typeface="Times New Roman" panose="02020603050405020304" pitchFamily="18" charset="0"/>
              </a:rPr>
              <a:t>D.</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hình</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thành</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các</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dạng</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địa</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hình</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trên</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bề</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mặt</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Trái</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Đất</a:t>
            </a:r>
            <a:r>
              <a:rPr lang="en-US" sz="2500" b="1" dirty="0">
                <a:solidFill>
                  <a:srgbClr val="0070C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548394" y="1660027"/>
            <a:ext cx="6166688" cy="453970"/>
          </a:xfrm>
          <a:prstGeom prst="rect">
            <a:avLst/>
          </a:prstGeom>
        </p:spPr>
        <p:txBody>
          <a:bodyPr wrap="none" lIns="68580" tIns="34290" rIns="68580" bIns="34290">
            <a:spAutoFit/>
          </a:bodyPr>
          <a:lstStyle/>
          <a:p>
            <a:pPr algn="just"/>
            <a:r>
              <a:rPr lang="nl-NL" sz="2500" b="1" dirty="0">
                <a:solidFill>
                  <a:srgbClr val="0070C0"/>
                </a:solidFill>
                <a:latin typeface="Times New Roman" panose="02020603050405020304" pitchFamily="18" charset="0"/>
                <a:cs typeface="Times New Roman" panose="02020603050405020304" pitchFamily="18" charset="0"/>
              </a:rPr>
              <a:t>A.</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làm</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cho</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bề</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mặt</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Trái</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Đất</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trở</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nên</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ghồ</a:t>
            </a:r>
            <a:r>
              <a:rPr lang="en-US" sz="2500" b="1" dirty="0">
                <a:solidFill>
                  <a:srgbClr val="0070C0"/>
                </a:solidFill>
                <a:latin typeface="Times New Roman" panose="02020603050405020304" pitchFamily="18" charset="0"/>
                <a:cs typeface="Times New Roman" panose="02020603050405020304" pitchFamily="18" charset="0"/>
              </a:rPr>
              <a:t> </a:t>
            </a:r>
            <a:r>
              <a:rPr lang="en-US" sz="2500" b="1" dirty="0" err="1">
                <a:solidFill>
                  <a:srgbClr val="0070C0"/>
                </a:solidFill>
                <a:latin typeface="Times New Roman" panose="02020603050405020304" pitchFamily="18" charset="0"/>
                <a:cs typeface="Times New Roman" panose="02020603050405020304" pitchFamily="18" charset="0"/>
              </a:rPr>
              <a:t>ghề</a:t>
            </a:r>
            <a:r>
              <a:rPr lang="en-US" sz="2500" b="1" dirty="0">
                <a:solidFill>
                  <a:srgbClr val="0070C0"/>
                </a:solidFill>
                <a:latin typeface="Times New Roman" panose="02020603050405020304" pitchFamily="18" charset="0"/>
                <a:cs typeface="Times New Roman" panose="02020603050405020304" pitchFamily="18" charset="0"/>
              </a:rPr>
              <a:t>.</a:t>
            </a:r>
          </a:p>
        </p:txBody>
      </p:sp>
      <p:sp>
        <p:nvSpPr>
          <p:cNvPr id="10" name="Oval 9"/>
          <p:cNvSpPr/>
          <p:nvPr/>
        </p:nvSpPr>
        <p:spPr>
          <a:xfrm>
            <a:off x="553516" y="4051212"/>
            <a:ext cx="448784" cy="56260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70825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06" y="324022"/>
            <a:ext cx="8103053" cy="994172"/>
          </a:xfrm>
        </p:spPr>
        <p:txBody>
          <a:bodyPr>
            <a:normAutofit/>
          </a:bodyPr>
          <a:lstStyle/>
          <a:p>
            <a:r>
              <a:rPr lang="en-US" sz="2700" b="1" dirty="0" err="1">
                <a:solidFill>
                  <a:srgbClr val="0070C0"/>
                </a:solidFill>
                <a:latin typeface="Times New Roman" panose="02020603050405020304" pitchFamily="18" charset="0"/>
                <a:cs typeface="Times New Roman" panose="02020603050405020304" pitchFamily="18" charset="0"/>
              </a:rPr>
              <a:t>Câu</a:t>
            </a:r>
            <a:r>
              <a:rPr lang="en-US" sz="2700" b="1" dirty="0">
                <a:solidFill>
                  <a:srgbClr val="0070C0"/>
                </a:solidFill>
                <a:latin typeface="Times New Roman" panose="02020603050405020304" pitchFamily="18" charset="0"/>
                <a:cs typeface="Times New Roman" panose="02020603050405020304" pitchFamily="18" charset="0"/>
              </a:rPr>
              <a:t> 3: </a:t>
            </a:r>
            <a:r>
              <a:rPr lang="en-US" sz="2700" b="1" dirty="0" err="1">
                <a:solidFill>
                  <a:srgbClr val="0070C0"/>
                </a:solidFill>
                <a:latin typeface="Times New Roman" panose="02020603050405020304" pitchFamily="18" charset="0"/>
                <a:cs typeface="Times New Roman" panose="02020603050405020304" pitchFamily="18" charset="0"/>
              </a:rPr>
              <a:t>Hiện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tượng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nào</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sau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đây</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không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thuộc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quá</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trình</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nội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sinh</a:t>
            </a:r>
            <a:r>
              <a:rPr lang="en-US" sz="2700" b="1" dirty="0">
                <a:solidFill>
                  <a:srgbClr val="0070C0"/>
                </a:solidFill>
                <a:latin typeface="Times New Roman" panose="02020603050405020304" pitchFamily="18" charset="0"/>
                <a:cs typeface="Times New Roman" panose="02020603050405020304" pitchFamily="18" charset="0"/>
              </a:rPr>
              <a:t>?</a:t>
            </a:r>
            <a:endParaRPr lang="en-US" sz="2700"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3483" y="1578344"/>
            <a:ext cx="2308392" cy="498362"/>
          </a:xfrm>
        </p:spPr>
        <p:txBody>
          <a:bodyPr>
            <a:normAutofit/>
          </a:bodyPr>
          <a:lstStyle/>
          <a:p>
            <a:pPr marL="385763" indent="-385763">
              <a:buAutoNum type="alphaUcPeriod"/>
            </a:pPr>
            <a:r>
              <a:rPr lang="nl-NL" sz="2700" b="1" dirty="0">
                <a:solidFill>
                  <a:srgbClr val="0070C0"/>
                </a:solidFill>
                <a:latin typeface="Times New Roman" panose="02020603050405020304" pitchFamily="18" charset="0"/>
                <a:cs typeface="Times New Roman" panose="02020603050405020304" pitchFamily="18" charset="0"/>
              </a:rPr>
              <a:t>Động đất.                                                           </a:t>
            </a:r>
            <a:endParaRPr lang="en-US" sz="2700" b="1" dirty="0">
              <a:solidFill>
                <a:srgbClr val="0070C0"/>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603482" y="3864769"/>
            <a:ext cx="6805607" cy="49836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700" b="1" dirty="0">
                <a:solidFill>
                  <a:srgbClr val="0070C0"/>
                </a:solidFill>
                <a:latin typeface="Times New Roman" panose="02020603050405020304" pitchFamily="18" charset="0"/>
                <a:cs typeface="Times New Roman" panose="02020603050405020304" pitchFamily="18" charset="0"/>
              </a:rPr>
              <a:t>D. Bồi tụ phù sa ở các đồng bằng châu thổ.                                                           </a:t>
            </a:r>
            <a:endParaRPr lang="en-US" sz="2700" b="1" dirty="0">
              <a:solidFill>
                <a:srgbClr val="0070C0"/>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603482" y="2334306"/>
            <a:ext cx="2308392" cy="49836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dirty="0">
                <a:solidFill>
                  <a:srgbClr val="0070C0"/>
                </a:solidFill>
                <a:latin typeface="Times New Roman" panose="02020603050405020304" pitchFamily="18" charset="0"/>
                <a:cs typeface="Times New Roman" panose="02020603050405020304" pitchFamily="18" charset="0"/>
              </a:rPr>
              <a:t>B. </a:t>
            </a:r>
            <a:r>
              <a:rPr lang="en-US" sz="2700" b="1" dirty="0" err="1">
                <a:solidFill>
                  <a:srgbClr val="0070C0"/>
                </a:solidFill>
                <a:latin typeface="Times New Roman" panose="02020603050405020304" pitchFamily="18" charset="0"/>
                <a:cs typeface="Times New Roman" panose="02020603050405020304" pitchFamily="18" charset="0"/>
              </a:rPr>
              <a:t>Núi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lửa</a:t>
            </a:r>
            <a:r>
              <a:rPr lang="en-US" sz="2700" b="1" dirty="0">
                <a:solidFill>
                  <a:srgbClr val="0070C0"/>
                </a:solidFill>
                <a:latin typeface="Times New Roman" panose="02020603050405020304" pitchFamily="18" charset="0"/>
                <a:cs typeface="Times New Roman" panose="02020603050405020304" pitchFamily="18" charset="0"/>
              </a:rPr>
              <a:t>.</a:t>
            </a:r>
          </a:p>
        </p:txBody>
      </p:sp>
      <p:sp>
        <p:nvSpPr>
          <p:cNvPr id="6" name="Content Placeholder 2"/>
          <p:cNvSpPr txBox="1">
            <a:spLocks/>
          </p:cNvSpPr>
          <p:nvPr/>
        </p:nvSpPr>
        <p:spPr>
          <a:xfrm>
            <a:off x="603483" y="3075640"/>
            <a:ext cx="3167614" cy="498362"/>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700" b="1" dirty="0">
                <a:solidFill>
                  <a:srgbClr val="0070C0"/>
                </a:solidFill>
                <a:latin typeface="Times New Roman" panose="02020603050405020304" pitchFamily="18" charset="0"/>
                <a:cs typeface="Times New Roman" panose="02020603050405020304" pitchFamily="18" charset="0"/>
              </a:rPr>
              <a:t>C. Hiện tượng tạo núi                                                         </a:t>
            </a:r>
            <a:endParaRPr lang="en-US" sz="2700" b="1" dirty="0">
              <a:solidFill>
                <a:srgbClr val="0070C0"/>
              </a:solidFill>
              <a:latin typeface="Times New Roman" panose="02020603050405020304" pitchFamily="18" charset="0"/>
              <a:cs typeface="Times New Roman" panose="02020603050405020304" pitchFamily="18" charset="0"/>
            </a:endParaRPr>
          </a:p>
        </p:txBody>
      </p:sp>
      <p:sp>
        <p:nvSpPr>
          <p:cNvPr id="7" name="Oval 6"/>
          <p:cNvSpPr/>
          <p:nvPr/>
        </p:nvSpPr>
        <p:spPr>
          <a:xfrm>
            <a:off x="603481" y="3816975"/>
            <a:ext cx="448784" cy="56260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295768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3655559" y="342900"/>
            <a:ext cx="4343400" cy="1071563"/>
          </a:xfrm>
          <a:prstGeom prst="rect">
            <a:avLst/>
          </a:prstGeom>
        </p:spPr>
        <p:txBody>
          <a:bodyPr wrap="none" lIns="68580" tIns="34290" rIns="68580" bIns="34290" fromWordArt="1">
            <a:prstTxWarp prst="textChevronInverted">
              <a:avLst>
                <a:gd name="adj" fmla="val 75000"/>
              </a:avLst>
            </a:prstTxWarp>
          </a:bodyPr>
          <a:lstStyle/>
          <a:p>
            <a:pPr algn="ct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27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42900"/>
            <a:ext cx="21145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612322" y="2316618"/>
            <a:ext cx="8162245" cy="9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vi-VN" sz="2700" b="1" dirty="0">
                <a:solidFill>
                  <a:srgbClr val="BD19A6"/>
                </a:solidFill>
                <a:latin typeface="Times New Roman" panose="02020603050405020304" pitchFamily="18" charset="0"/>
                <a:cs typeface="Times New Roman" panose="02020603050405020304" pitchFamily="18" charset="0"/>
              </a:rPr>
              <a:t>Các bãi bồi dọc theo sông, suối có nguồn gốc nội sinh hay ngoại sinh? Vì sao?</a:t>
            </a:r>
            <a:endParaRPr lang="en-US" sz="2700" dirty="0">
              <a:solidFill>
                <a:srgbClr val="BD19A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9539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133200" y="73899"/>
            <a:ext cx="6665040" cy="4999490"/>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222155" y="2458001"/>
            <a:ext cx="1278877" cy="2752382"/>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2715" y="872047"/>
            <a:ext cx="504509" cy="3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0" y="65875"/>
            <a:ext cx="2042304" cy="161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15649" y="172647"/>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2758284" y="731608"/>
            <a:ext cx="6082565" cy="3208571"/>
          </a:xfrm>
          <a:prstGeom prst="rect">
            <a:avLst/>
          </a:prstGeom>
          <a:noFill/>
        </p:spPr>
        <p:txBody>
          <a:bodyPr wrap="square" lIns="68580" tIns="34290" rIns="68580" bIns="34290">
            <a:spAutoFit/>
          </a:bodyPr>
          <a:lstStyle/>
          <a:p>
            <a:pPr marL="342900" indent="-342900">
              <a:lnSpc>
                <a:spcPct val="150000"/>
              </a:lnSpc>
              <a:buFontTx/>
              <a:buChar char="-"/>
              <a:defRPr/>
            </a:pPr>
            <a:r>
              <a:rPr lang="en-US" sz="2400" b="1" dirty="0" err="1">
                <a:solidFill>
                  <a:srgbClr val="3333FF"/>
                </a:solidFill>
                <a:latin typeface="Times New Roman" panose="02020603050405020304" pitchFamily="18" charset="0"/>
                <a:cs typeface="Times New Roman" panose="02020603050405020304" pitchFamily="18" charset="0"/>
              </a:rPr>
              <a:t>Học</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bài</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và</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nghiên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cứu</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trước</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bài</a:t>
            </a:r>
            <a:r>
              <a:rPr lang="en-US" sz="2400" b="1" dirty="0">
                <a:solidFill>
                  <a:srgbClr val="3333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12: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dạng</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chính</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sản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Phân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biệt</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dạng</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chính</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trên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Trái</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Kể</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tên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loại</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sản</a:t>
            </a:r>
            <a:r>
              <a:rPr lang="en-US" altLang="en-US"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p>
        </p:txBody>
      </p:sp>
    </p:spTree>
    <p:extLst>
      <p:ext uri="{BB962C8B-B14F-4D97-AF65-F5344CB8AC3E}">
        <p14:creationId xmlns:p14="http://schemas.microsoft.com/office/powerpoint/2010/main" val="254644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5092" y="91849"/>
            <a:ext cx="7898024" cy="1175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rgbClr val="00B050"/>
                </a:solidFill>
                <a:latin typeface="Times New Roman" panose="02020603050405020304" pitchFamily="18" charset="0"/>
                <a:cs typeface="Times New Roman" panose="02020603050405020304" pitchFamily="18" charset="0"/>
              </a:rPr>
              <a:t>CHƯƠNG 3: CẤU TẠO CỦA TRÁI ĐẤT. VỎ TRÁI ĐẤT</a:t>
            </a:r>
          </a:p>
          <a:p>
            <a:pPr algn="ctr"/>
            <a:r>
              <a:rPr lang="en-US" sz="2400" b="1" dirty="0">
                <a:solidFill>
                  <a:srgbClr val="FF0000"/>
                </a:solidFill>
                <a:latin typeface="Times New Roman" panose="02020603050405020304" pitchFamily="18" charset="0"/>
                <a:cs typeface="Times New Roman" panose="02020603050405020304" pitchFamily="18" charset="0"/>
              </a:rPr>
              <a:t>BÀI 10: QUÁ TRÌNH NỘI SINH VÀ QUÁ TRÌNH NGOẠI SINH. HIỆN TƯỢNG TẠO NÚI</a:t>
            </a:r>
          </a:p>
        </p:txBody>
      </p:sp>
    </p:spTree>
    <p:extLst>
      <p:ext uri="{BB962C8B-B14F-4D97-AF65-F5344CB8AC3E}">
        <p14:creationId xmlns:p14="http://schemas.microsoft.com/office/powerpoint/2010/main" val="205835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4220161" y="-207822"/>
            <a:ext cx="968987" cy="6476534"/>
          </a:xfrm>
          <a:prstGeom prst="rect">
            <a:avLst/>
          </a:prstGeom>
          <a:noFill/>
          <a:ln>
            <a:noFill/>
          </a:ln>
        </p:spPr>
      </p:pic>
      <p:sp>
        <p:nvSpPr>
          <p:cNvPr id="2" name="Rounded Rectangle 1"/>
          <p:cNvSpPr/>
          <p:nvPr/>
        </p:nvSpPr>
        <p:spPr>
          <a:xfrm>
            <a:off x="1654949" y="106900"/>
            <a:ext cx="5902377" cy="49526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3300" b="1" dirty="0">
                <a:solidFill>
                  <a:srgbClr val="FF0000"/>
                </a:solidFill>
                <a:latin typeface="+mj-lt"/>
              </a:rPr>
              <a:t>NỘI DUNG BÀI HỌC</a:t>
            </a:r>
            <a:endParaRPr lang="en-GB" sz="3300" b="1" dirty="0">
              <a:solidFill>
                <a:srgbClr val="FF0000"/>
              </a:solidFill>
              <a:latin typeface="+mj-lt"/>
            </a:endParaRPr>
          </a:p>
        </p:txBody>
      </p:sp>
      <p:grpSp>
        <p:nvGrpSpPr>
          <p:cNvPr id="109" name="Google Shape;109;p2"/>
          <p:cNvGrpSpPr/>
          <p:nvPr/>
        </p:nvGrpSpPr>
        <p:grpSpPr>
          <a:xfrm>
            <a:off x="4701752" y="2637338"/>
            <a:ext cx="4613180" cy="1262600"/>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grpSp>
      <p:sp>
        <p:nvSpPr>
          <p:cNvPr id="5" name="TextBox 4"/>
          <p:cNvSpPr txBox="1"/>
          <p:nvPr/>
        </p:nvSpPr>
        <p:spPr>
          <a:xfrm>
            <a:off x="5026548" y="2737265"/>
            <a:ext cx="3624287" cy="484748"/>
          </a:xfrm>
          <a:prstGeom prst="rect">
            <a:avLst/>
          </a:prstGeom>
          <a:noFill/>
        </p:spPr>
        <p:txBody>
          <a:bodyPr wrap="square" lIns="68580" tIns="34290" rIns="68580" bIns="34290" rtlCol="0">
            <a:spAutoFit/>
          </a:bodyPr>
          <a:lstStyle/>
          <a:p>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Quá</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trình</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ngoại</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sinh</a:t>
            </a:r>
            <a:endParaRPr lang="en-GB" sz="26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620239" y="1742628"/>
            <a:ext cx="4149399" cy="1262320"/>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grpSp>
      <p:sp>
        <p:nvSpPr>
          <p:cNvPr id="30" name="TextBox 29"/>
          <p:cNvSpPr txBox="1"/>
          <p:nvPr/>
        </p:nvSpPr>
        <p:spPr>
          <a:xfrm>
            <a:off x="973038" y="1905613"/>
            <a:ext cx="3092392" cy="484748"/>
          </a:xfrm>
          <a:prstGeom prst="rect">
            <a:avLst/>
          </a:prstGeom>
          <a:noFill/>
        </p:spPr>
        <p:txBody>
          <a:bodyPr wrap="square" lIns="68580" tIns="34290" rIns="68580" bIns="34290" rtlCol="0">
            <a:spAutoFit/>
          </a:bodyPr>
          <a:lstStyle/>
          <a:p>
            <a:pPr algn="ct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Quá</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trình</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nội</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sinh</a:t>
            </a:r>
            <a:endParaRPr lang="en-GB" sz="27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4091530" y="1968183"/>
            <a:ext cx="514608" cy="435082"/>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68580" tIns="34290" rIns="68580" bIns="34290" rtlCol="0" anchor="ctr"/>
          <a:lstStyle/>
          <a:p>
            <a:pPr algn="ctr"/>
            <a:r>
              <a:rPr lang="vi-VN" sz="3000" b="1" dirty="0">
                <a:solidFill>
                  <a:schemeClr val="bg1">
                    <a:lumMod val="50000"/>
                  </a:schemeClr>
                </a:solidFill>
              </a:rPr>
              <a:t>1</a:t>
            </a:r>
            <a:endParaRPr lang="en-GB" sz="3000" b="1" dirty="0">
              <a:solidFill>
                <a:schemeClr val="bg1">
                  <a:lumMod val="50000"/>
                </a:schemeClr>
              </a:solidFill>
            </a:endParaRPr>
          </a:p>
        </p:txBody>
      </p:sp>
      <p:grpSp>
        <p:nvGrpSpPr>
          <p:cNvPr id="20" name="Google Shape;104;p2"/>
          <p:cNvGrpSpPr/>
          <p:nvPr/>
        </p:nvGrpSpPr>
        <p:grpSpPr>
          <a:xfrm flipH="1">
            <a:off x="499840" y="3329811"/>
            <a:ext cx="4230420" cy="1175077"/>
            <a:chOff x="5489437" y="1671145"/>
            <a:chExt cx="6979697"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grpSp>
      <p:sp>
        <p:nvSpPr>
          <p:cNvPr id="23" name="TextBox 22"/>
          <p:cNvSpPr txBox="1"/>
          <p:nvPr/>
        </p:nvSpPr>
        <p:spPr>
          <a:xfrm>
            <a:off x="808265" y="3443723"/>
            <a:ext cx="3213173" cy="484748"/>
          </a:xfrm>
          <a:prstGeom prst="rect">
            <a:avLst/>
          </a:prstGeom>
          <a:noFill/>
        </p:spPr>
        <p:txBody>
          <a:bodyPr wrap="square" lIns="68580" tIns="34290" rIns="68580" bIns="34290" rtlCol="0">
            <a:spAutoFit/>
          </a:bodyPr>
          <a:lstStyle/>
          <a:p>
            <a:pPr algn="ct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Hiện</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tượng</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tạo</a:t>
            </a:r>
            <a:r>
              <a:rPr lang="en-GB" sz="2700" b="1" dirty="0">
                <a:latin typeface="Times New Roman" panose="02020603050405020304" pitchFamily="18" charset="0"/>
                <a:cs typeface="Times New Roman" panose="02020603050405020304" pitchFamily="18" charset="0"/>
              </a:rPr>
              <a:t> </a:t>
            </a:r>
            <a:r>
              <a:rPr lang="en-GB" sz="2700" b="1" dirty="0" err="1">
                <a:latin typeface="Times New Roman" panose="02020603050405020304" pitchFamily="18" charset="0"/>
                <a:cs typeface="Times New Roman" panose="02020603050405020304" pitchFamily="18" charset="0"/>
              </a:rPr>
              <a:t>núi</a:t>
            </a:r>
            <a:endParaRPr lang="en-GB" sz="2700" b="1"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4065430" y="3492673"/>
            <a:ext cx="514608" cy="435082"/>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68580" tIns="34290" rIns="68580" bIns="34290" rtlCol="0" anchor="ctr"/>
          <a:lstStyle/>
          <a:p>
            <a:pPr algn="ctr"/>
            <a:r>
              <a:rPr lang="en-US" sz="3000" b="1" dirty="0">
                <a:solidFill>
                  <a:schemeClr val="bg1">
                    <a:lumMod val="50000"/>
                  </a:schemeClr>
                </a:solidFill>
              </a:rPr>
              <a:t>3</a:t>
            </a:r>
            <a:endParaRPr lang="en-GB" sz="3000" b="1" dirty="0">
              <a:solidFill>
                <a:schemeClr val="bg1">
                  <a:lumMod val="50000"/>
                </a:schemeClr>
              </a:solidFill>
            </a:endParaRPr>
          </a:p>
        </p:txBody>
      </p:sp>
      <p:sp>
        <p:nvSpPr>
          <p:cNvPr id="28" name="Rounded Rectangle 27"/>
          <p:cNvSpPr/>
          <p:nvPr/>
        </p:nvSpPr>
        <p:spPr>
          <a:xfrm>
            <a:off x="4829270" y="2797856"/>
            <a:ext cx="514608" cy="435082"/>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68580" tIns="34290" rIns="68580" bIns="34290" rtlCol="0" anchor="ctr"/>
          <a:lstStyle/>
          <a:p>
            <a:pPr algn="ctr"/>
            <a:r>
              <a:rPr lang="en-US" sz="3000" b="1" dirty="0">
                <a:solidFill>
                  <a:schemeClr val="bg1">
                    <a:lumMod val="50000"/>
                  </a:schemeClr>
                </a:solidFill>
              </a:rPr>
              <a:t>2</a:t>
            </a:r>
            <a:endParaRPr lang="en-GB" sz="3000" b="1" dirty="0">
              <a:solidFill>
                <a:schemeClr val="bg1">
                  <a:lumMod val="50000"/>
                </a:schemeClr>
              </a:solidFill>
            </a:endParaRPr>
          </a:p>
        </p:txBody>
      </p:sp>
    </p:spTree>
    <p:custDataLst>
      <p:tags r:id="rId1"/>
    </p:custDataLst>
    <p:extLst>
      <p:ext uri="{BB962C8B-B14F-4D97-AF65-F5344CB8AC3E}">
        <p14:creationId xmlns:p14="http://schemas.microsoft.com/office/powerpoint/2010/main" val="868976282"/>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3" grpId="0"/>
      <p:bldP spid="25"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tretch>
            <a:fillRect/>
          </a:stretch>
        </p:blipFill>
        <p:spPr>
          <a:xfrm>
            <a:off x="1" y="1323440"/>
            <a:ext cx="8907516" cy="3820059"/>
          </a:xfrm>
          <a:prstGeom prst="rect">
            <a:avLst/>
          </a:prstGeom>
        </p:spPr>
      </p:pic>
      <p:sp>
        <p:nvSpPr>
          <p:cNvPr id="3" name="Rectangle 2"/>
          <p:cNvSpPr/>
          <p:nvPr/>
        </p:nvSpPr>
        <p:spPr>
          <a:xfrm>
            <a:off x="1" y="1"/>
            <a:ext cx="9143999" cy="1631216"/>
          </a:xfrm>
          <a:prstGeom prst="rect">
            <a:avLst/>
          </a:prstGeom>
        </p:spPr>
        <p:txBody>
          <a:bodyPr wrap="square">
            <a:spAutoFit/>
          </a:bodyPr>
          <a:lstStyle/>
          <a:p>
            <a:r>
              <a:rPr lang="nl-NL" sz="2000" b="1" dirty="0" smtClean="0">
                <a:latin typeface="Times New Roman" pitchFamily="18" charset="0"/>
                <a:cs typeface="Times New Roman" pitchFamily="18" charset="0"/>
              </a:rPr>
              <a:t>                                           </a:t>
            </a:r>
            <a:r>
              <a:rPr lang="nl-NL" sz="2000" b="1" u="sng" dirty="0" smtClean="0">
                <a:latin typeface="Times New Roman" pitchFamily="18" charset="0"/>
                <a:cs typeface="Times New Roman" pitchFamily="18" charset="0"/>
              </a:rPr>
              <a:t>HOẠT ĐỘNG CẶP </a:t>
            </a:r>
            <a:r>
              <a:rPr lang="nl-NL" sz="2000" b="1" u="sng" dirty="0" smtClean="0">
                <a:latin typeface="Times New Roman" pitchFamily="18" charset="0"/>
                <a:cs typeface="Times New Roman" pitchFamily="18" charset="0"/>
              </a:rPr>
              <a:t>3’ </a:t>
            </a:r>
            <a:endParaRPr lang="nl-NL" sz="2000" b="1" u="sng" dirty="0" smtClean="0">
              <a:latin typeface="Times New Roman" pitchFamily="18" charset="0"/>
              <a:cs typeface="Times New Roman" pitchFamily="18" charset="0"/>
            </a:endParaRPr>
          </a:p>
          <a:p>
            <a:r>
              <a:rPr lang="nl-NL" sz="2000" b="1" dirty="0" smtClean="0">
                <a:latin typeface="Times New Roman" pitchFamily="18" charset="0"/>
                <a:cs typeface="Times New Roman" pitchFamily="18" charset="0"/>
              </a:rPr>
              <a:t>1- </a:t>
            </a:r>
            <a:r>
              <a:rPr lang="nl-NL" sz="2000" b="1" dirty="0" smtClean="0">
                <a:latin typeface="Times New Roman" pitchFamily="18" charset="0"/>
                <a:cs typeface="Times New Roman" pitchFamily="18" charset="0"/>
              </a:rPr>
              <a:t> </a:t>
            </a:r>
            <a:r>
              <a:rPr lang="nl-NL" sz="2000" b="1" dirty="0">
                <a:latin typeface="Times New Roman" pitchFamily="18" charset="0"/>
                <a:cs typeface="Times New Roman" pitchFamily="18" charset="0"/>
              </a:rPr>
              <a:t>Q</a:t>
            </a:r>
            <a:r>
              <a:rPr lang="nl-NL" sz="2000" b="1" dirty="0" smtClean="0">
                <a:latin typeface="Times New Roman" pitchFamily="18" charset="0"/>
                <a:cs typeface="Times New Roman" pitchFamily="18" charset="0"/>
              </a:rPr>
              <a:t>uá </a:t>
            </a:r>
            <a:r>
              <a:rPr lang="nl-NL" sz="2000" b="1" dirty="0">
                <a:latin typeface="Times New Roman" pitchFamily="18" charset="0"/>
                <a:cs typeface="Times New Roman" pitchFamily="18" charset="0"/>
              </a:rPr>
              <a:t>trình nội </a:t>
            </a:r>
            <a:r>
              <a:rPr lang="nl-NL" sz="2000" b="1" dirty="0" smtClean="0">
                <a:latin typeface="Times New Roman" pitchFamily="18" charset="0"/>
                <a:cs typeface="Times New Roman" pitchFamily="18" charset="0"/>
              </a:rPr>
              <a:t>sinh là ............................................................................</a:t>
            </a:r>
          </a:p>
          <a:p>
            <a:r>
              <a:rPr lang="nl-NL" sz="2000" b="1" dirty="0" smtClean="0">
                <a:latin typeface="Times New Roman" pitchFamily="18" charset="0"/>
                <a:cs typeface="Times New Roman" pitchFamily="18" charset="0"/>
              </a:rPr>
              <a:t>     </a:t>
            </a:r>
            <a:r>
              <a:rPr lang="nl-NL" sz="2000" b="1" dirty="0" smtClean="0">
                <a:latin typeface="Times New Roman" pitchFamily="18" charset="0"/>
                <a:cs typeface="Times New Roman" pitchFamily="18" charset="0"/>
              </a:rPr>
              <a:t>Quá trình n</a:t>
            </a:r>
            <a:r>
              <a:rPr lang="nl-NL" sz="2000" b="1" dirty="0" smtClean="0">
                <a:latin typeface="Times New Roman" pitchFamily="18" charset="0"/>
                <a:cs typeface="Times New Roman" pitchFamily="18" charset="0"/>
              </a:rPr>
              <a:t>goại sinh là ............................................................................?</a:t>
            </a:r>
            <a:endParaRPr lang="en-US" sz="2000" b="1" dirty="0">
              <a:latin typeface="Times New Roman" pitchFamily="18" charset="0"/>
              <a:cs typeface="Times New Roman" pitchFamily="18" charset="0"/>
            </a:endParaRPr>
          </a:p>
          <a:p>
            <a:r>
              <a:rPr lang="nl-NL" sz="2000" b="1" dirty="0">
                <a:latin typeface="Times New Roman" pitchFamily="18" charset="0"/>
                <a:cs typeface="Times New Roman" pitchFamily="18" charset="0"/>
              </a:rPr>
              <a:t>2- Trong các hình 1, 2, 3, 4 hình nào thể hiện tác động chủ yếu của quá trình nội sinh, hình nào thể hiện tác động chủ yếu của quá trình ngoại sinh? </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4056910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59001600"/>
              </p:ext>
            </p:extLst>
          </p:nvPr>
        </p:nvGraphicFramePr>
        <p:xfrm>
          <a:off x="0" y="204951"/>
          <a:ext cx="8828691" cy="2243486"/>
        </p:xfrm>
        <a:graphic>
          <a:graphicData uri="http://schemas.openxmlformats.org/drawingml/2006/table">
            <a:tbl>
              <a:tblPr firstRow="1" bandRow="1">
                <a:tableStyleId>{69CF1AB2-1976-4502-BF36-3FF5EA218861}</a:tableStyleId>
              </a:tblPr>
              <a:tblGrid>
                <a:gridCol w="1529256"/>
                <a:gridCol w="3358055"/>
                <a:gridCol w="3941380"/>
              </a:tblGrid>
              <a:tr h="619442">
                <a:tc>
                  <a:txBody>
                    <a:bodyPr/>
                    <a:lstStyle/>
                    <a:p>
                      <a:endParaRPr lang="en-US" dirty="0"/>
                    </a:p>
                  </a:txBody>
                  <a:tcPr/>
                </a:tc>
                <a:tc>
                  <a:txBody>
                    <a:bodyPr/>
                    <a:lstStyle/>
                    <a:p>
                      <a:r>
                        <a:rPr lang="en-US" sz="2000" b="1" dirty="0" err="1" smtClean="0">
                          <a:latin typeface="Times New Roman" pitchFamily="18" charset="0"/>
                          <a:cs typeface="Times New Roman" pitchFamily="18" charset="0"/>
                        </a:rPr>
                        <a:t>Quá</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trình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nội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sinh</a:t>
                      </a:r>
                      <a:endParaRPr lang="en-US" sz="2000" b="1" dirty="0">
                        <a:latin typeface="Times New Roman" pitchFamily="18" charset="0"/>
                        <a:cs typeface="Times New Roman" pitchFamily="18" charset="0"/>
                      </a:endParaRPr>
                    </a:p>
                  </a:txBody>
                  <a:tcPr/>
                </a:tc>
                <a:tc>
                  <a:txBody>
                    <a:bodyPr/>
                    <a:lstStyle/>
                    <a:p>
                      <a:r>
                        <a:rPr lang="en-US" sz="2000" b="1" dirty="0" err="1" smtClean="0">
                          <a:latin typeface="Times New Roman" pitchFamily="18" charset="0"/>
                          <a:cs typeface="Times New Roman" pitchFamily="18" charset="0"/>
                        </a:rPr>
                        <a:t>Quá</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trình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ngoại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sinh</a:t>
                      </a:r>
                      <a:endParaRPr lang="en-US" sz="2000" b="1" dirty="0">
                        <a:latin typeface="Times New Roman" pitchFamily="18" charset="0"/>
                        <a:cs typeface="Times New Roman" pitchFamily="18" charset="0"/>
                      </a:endParaRPr>
                    </a:p>
                  </a:txBody>
                  <a:tcPr/>
                </a:tc>
              </a:tr>
              <a:tr h="1004602">
                <a:tc>
                  <a:txBody>
                    <a:bodyPr/>
                    <a:lstStyle/>
                    <a:p>
                      <a:r>
                        <a:rPr lang="en-US" sz="2000" b="1" dirty="0" err="1" smtClean="0">
                          <a:latin typeface="Times New Roman" pitchFamily="18" charset="0"/>
                          <a:cs typeface="Times New Roman" pitchFamily="18" charset="0"/>
                        </a:rPr>
                        <a:t>Khái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niệm</a:t>
                      </a:r>
                      <a:r>
                        <a:rPr lang="en-US" sz="2000" b="1" baseline="0" dirty="0" smtClean="0">
                          <a:latin typeface="Times New Roman" pitchFamily="18" charset="0"/>
                          <a:cs typeface="Times New Roman" pitchFamily="18" charset="0"/>
                        </a:rPr>
                        <a:t> </a:t>
                      </a:r>
                      <a:endParaRPr lang="en-US" sz="2000" b="1" dirty="0">
                        <a:latin typeface="Times New Roman" pitchFamily="18" charset="0"/>
                        <a:cs typeface="Times New Roman" pitchFamily="18" charset="0"/>
                      </a:endParaRPr>
                    </a:p>
                  </a:txBody>
                  <a:tcPr/>
                </a:tc>
                <a:tc>
                  <a:txBody>
                    <a:bodyPr/>
                    <a:lstStyle/>
                    <a:p>
                      <a:r>
                        <a:rPr lang="en-US" sz="2000" b="1" dirty="0" err="1" smtClean="0">
                          <a:latin typeface="Times New Roman" pitchFamily="18" charset="0"/>
                          <a:cs typeface="Times New Roman" pitchFamily="18" charset="0"/>
                        </a:rPr>
                        <a:t>Là</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quá</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trình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xảy</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ra</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trong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lòng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Trái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Đất</a:t>
                      </a:r>
                      <a:r>
                        <a:rPr lang="en-US" sz="2000" b="1" baseline="0" dirty="0" smtClean="0">
                          <a:latin typeface="Times New Roman" pitchFamily="18" charset="0"/>
                          <a:cs typeface="Times New Roman" pitchFamily="18" charset="0"/>
                        </a:rPr>
                        <a:t> </a:t>
                      </a:r>
                      <a:endParaRPr lang="en-US" sz="2000" b="1" dirty="0">
                        <a:latin typeface="Times New Roman" pitchFamily="18" charset="0"/>
                        <a:cs typeface="Times New Roman" pitchFamily="18" charset="0"/>
                      </a:endParaRPr>
                    </a:p>
                  </a:txBody>
                  <a:tcPr/>
                </a:tc>
                <a:tc>
                  <a:txBody>
                    <a:bodyPr/>
                    <a:lstStyle/>
                    <a:p>
                      <a:r>
                        <a:rPr lang="en-US" sz="2000" b="1" dirty="0" err="1" smtClean="0">
                          <a:latin typeface="Times New Roman" pitchFamily="18" charset="0"/>
                          <a:cs typeface="Times New Roman" pitchFamily="18" charset="0"/>
                        </a:rPr>
                        <a:t>Là</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quá</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trình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xảy</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ra</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bên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trên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bề</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mặt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Trái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Đất</a:t>
                      </a:r>
                      <a:r>
                        <a:rPr lang="en-US" sz="2000" b="1" baseline="0" dirty="0" smtClean="0">
                          <a:latin typeface="Times New Roman" pitchFamily="18" charset="0"/>
                          <a:cs typeface="Times New Roman" pitchFamily="18" charset="0"/>
                        </a:rPr>
                        <a:t> </a:t>
                      </a:r>
                      <a:endParaRPr lang="en-US" sz="2000" b="1" dirty="0">
                        <a:latin typeface="Times New Roman" pitchFamily="18" charset="0"/>
                        <a:cs typeface="Times New Roman" pitchFamily="18" charset="0"/>
                      </a:endParaRPr>
                    </a:p>
                  </a:txBody>
                  <a:tcPr/>
                </a:tc>
              </a:tr>
              <a:tr h="619442">
                <a:tc>
                  <a:txBody>
                    <a:bodyPr/>
                    <a:lstStyle/>
                    <a:p>
                      <a:endParaRPr lang="en-US"/>
                    </a:p>
                  </a:txBody>
                  <a:tcPr/>
                </a:tc>
                <a:tc>
                  <a:txBody>
                    <a:bodyPr/>
                    <a:lstStyle/>
                    <a:p>
                      <a:endParaRPr lang="en-US" sz="2000" b="1" dirty="0">
                        <a:latin typeface="Times New Roman" pitchFamily="18" charset="0"/>
                        <a:cs typeface="Times New Roman" pitchFamily="18" charset="0"/>
                      </a:endParaRPr>
                    </a:p>
                  </a:txBody>
                  <a:tcPr/>
                </a:tc>
                <a:tc>
                  <a:txBody>
                    <a:bodyPr/>
                    <a:lstStyle/>
                    <a:p>
                      <a:endParaRPr lang="en-US" sz="2000" b="1" dirty="0">
                        <a:latin typeface="Times New Roman" pitchFamily="18" charset="0"/>
                        <a:cs typeface="Times New Roman" pitchFamily="18" charset="0"/>
                      </a:endParaRPr>
                    </a:p>
                  </a:txBody>
                  <a:tcPr/>
                </a:tc>
              </a:tr>
            </a:tbl>
          </a:graphicData>
        </a:graphic>
      </p:graphicFrame>
      <p:sp>
        <p:nvSpPr>
          <p:cNvPr id="4" name="TextBox 3"/>
          <p:cNvSpPr txBox="1"/>
          <p:nvPr/>
        </p:nvSpPr>
        <p:spPr>
          <a:xfrm>
            <a:off x="0" y="2595059"/>
            <a:ext cx="8907517" cy="1415772"/>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HÌNH 1,2 :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nội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lực</a:t>
            </a:r>
            <a:r>
              <a:rPr lang="en-US" sz="2400" b="1"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HÌNH 3,4 :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ngoại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lực</a:t>
            </a:r>
            <a:r>
              <a:rPr lang="en-US" sz="2400" b="1" dirty="0" smtClean="0">
                <a:latin typeface="Times New Roman" pitchFamily="18" charset="0"/>
                <a:cs typeface="Times New Roman" pitchFamily="18" charset="0"/>
              </a:rPr>
              <a:t>  </a:t>
            </a:r>
          </a:p>
          <a:p>
            <a:endParaRPr lang="en-US" sz="2400" b="1"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571445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95755" y="2210213"/>
          <a:ext cx="5952490" cy="1581912"/>
        </p:xfrm>
        <a:graphic>
          <a:graphicData uri="http://schemas.openxmlformats.org/drawingml/2006/table">
            <a:tbl>
              <a:tblPr firstRow="1" firstCol="1" bandRow="1">
                <a:tableStyleId>{5C22544A-7EE6-4342-B048-85BDC9FD1C3A}</a:tableStyleId>
              </a:tblPr>
              <a:tblGrid>
                <a:gridCol w="731052"/>
                <a:gridCol w="2522510"/>
                <a:gridCol w="2698928"/>
              </a:tblGrid>
              <a:tr h="0">
                <a:tc>
                  <a:txBody>
                    <a:bodyPr/>
                    <a:lstStyle/>
                    <a:p>
                      <a:pPr algn="ctr">
                        <a:lnSpc>
                          <a:spcPct val="107000"/>
                        </a:lnSpc>
                        <a:spcAft>
                          <a:spcPts val="0"/>
                        </a:spcAft>
                      </a:pPr>
                      <a:r>
                        <a:rPr lang="nl-NL" sz="1300">
                          <a:effectLst/>
                        </a:rPr>
                        <a:t> </a:t>
                      </a:r>
                      <a:endParaRPr lang="en-US" sz="1400">
                        <a:effectLst/>
                        <a:latin typeface="Times New Roman"/>
                        <a:ea typeface="Calibri"/>
                        <a:cs typeface="Times New Roman"/>
                      </a:endParaRPr>
                    </a:p>
                  </a:txBody>
                  <a:tcPr marL="68580" marR="68580" marT="0" marB="0"/>
                </a:tc>
                <a:tc>
                  <a:txBody>
                    <a:bodyPr/>
                    <a:lstStyle/>
                    <a:p>
                      <a:pPr algn="ctr">
                        <a:lnSpc>
                          <a:spcPct val="107000"/>
                        </a:lnSpc>
                        <a:spcAft>
                          <a:spcPts val="0"/>
                        </a:spcAft>
                      </a:pPr>
                      <a:r>
                        <a:rPr lang="en-US" sz="1200">
                          <a:effectLst/>
                        </a:rPr>
                        <a:t>Quá trình nội sinh</a:t>
                      </a:r>
                      <a:endParaRPr lang="en-US" sz="1400">
                        <a:effectLst/>
                        <a:latin typeface="Times New Roman"/>
                        <a:ea typeface="Calibri"/>
                        <a:cs typeface="Times New Roman"/>
                      </a:endParaRPr>
                    </a:p>
                  </a:txBody>
                  <a:tcPr marL="68580" marR="68580" marT="0" marB="0"/>
                </a:tc>
                <a:tc>
                  <a:txBody>
                    <a:bodyPr/>
                    <a:lstStyle/>
                    <a:p>
                      <a:pPr algn="ctr">
                        <a:lnSpc>
                          <a:spcPct val="107000"/>
                        </a:lnSpc>
                        <a:spcAft>
                          <a:spcPts val="0"/>
                        </a:spcAft>
                      </a:pPr>
                      <a:r>
                        <a:rPr lang="en-US" sz="1200">
                          <a:effectLst/>
                        </a:rPr>
                        <a:t>Quá trình ngoại sinh</a:t>
                      </a:r>
                      <a:endParaRPr lang="en-US" sz="1400">
                        <a:effectLst/>
                        <a:latin typeface="Times New Roman"/>
                        <a:ea typeface="Calibri"/>
                        <a:cs typeface="Times New Roman"/>
                      </a:endParaRPr>
                    </a:p>
                  </a:txBody>
                  <a:tcPr marL="68580" marR="68580" marT="0" marB="0"/>
                </a:tc>
              </a:tr>
              <a:tr h="0">
                <a:tc>
                  <a:txBody>
                    <a:bodyPr/>
                    <a:lstStyle/>
                    <a:p>
                      <a:pPr algn="ctr">
                        <a:lnSpc>
                          <a:spcPct val="107000"/>
                        </a:lnSpc>
                        <a:spcAft>
                          <a:spcPts val="0"/>
                        </a:spcAft>
                      </a:pPr>
                      <a:r>
                        <a:rPr lang="en-US" sz="1200">
                          <a:effectLst/>
                        </a:rPr>
                        <a:t>Nơi xảy ra</a:t>
                      </a:r>
                      <a:endParaRPr lang="en-US" sz="1400">
                        <a:effectLst/>
                        <a:latin typeface="Times New Roman"/>
                        <a:ea typeface="Calibri"/>
                        <a:cs typeface="Times New Roman"/>
                      </a:endParaRPr>
                    </a:p>
                  </a:txBody>
                  <a:tcPr marL="68580" marR="68580" marT="0" marB="0"/>
                </a:tc>
                <a:tc>
                  <a:txBody>
                    <a:bodyPr/>
                    <a:lstStyle/>
                    <a:p>
                      <a:pPr algn="ctr">
                        <a:lnSpc>
                          <a:spcPct val="107000"/>
                        </a:lnSpc>
                        <a:spcAft>
                          <a:spcPts val="0"/>
                        </a:spcAft>
                      </a:pPr>
                      <a:r>
                        <a:rPr lang="en-US" sz="1200">
                          <a:effectLst/>
                        </a:rPr>
                        <a:t>Trong lòng Trái Đất (0,25đ)</a:t>
                      </a:r>
                      <a:endParaRPr lang="en-US" sz="1400">
                        <a:effectLst/>
                        <a:latin typeface="Times New Roman"/>
                        <a:ea typeface="Calibri"/>
                        <a:cs typeface="Times New Roman"/>
                      </a:endParaRPr>
                    </a:p>
                  </a:txBody>
                  <a:tcPr marL="68580" marR="68580" marT="0" marB="0"/>
                </a:tc>
                <a:tc>
                  <a:txBody>
                    <a:bodyPr/>
                    <a:lstStyle/>
                    <a:p>
                      <a:pPr algn="ctr">
                        <a:lnSpc>
                          <a:spcPct val="107000"/>
                        </a:lnSpc>
                        <a:spcAft>
                          <a:spcPts val="0"/>
                        </a:spcAft>
                      </a:pPr>
                      <a:r>
                        <a:rPr lang="en-US" sz="1200">
                          <a:effectLst/>
                        </a:rPr>
                        <a:t>Bên ngoài, trên bề mặt Trái Đất (0,25đ)</a:t>
                      </a:r>
                      <a:endParaRPr lang="en-US" sz="1400">
                        <a:effectLst/>
                        <a:latin typeface="Times New Roman"/>
                        <a:ea typeface="Calibri"/>
                        <a:cs typeface="Times New Roman"/>
                      </a:endParaRPr>
                    </a:p>
                  </a:txBody>
                  <a:tcPr marL="68580" marR="68580" marT="0" marB="0"/>
                </a:tc>
              </a:tr>
              <a:tr h="0">
                <a:tc>
                  <a:txBody>
                    <a:bodyPr/>
                    <a:lstStyle/>
                    <a:p>
                      <a:pPr algn="ctr">
                        <a:lnSpc>
                          <a:spcPct val="107000"/>
                        </a:lnSpc>
                        <a:spcAft>
                          <a:spcPts val="0"/>
                        </a:spcAft>
                      </a:pPr>
                      <a:r>
                        <a:rPr lang="en-US" sz="1200">
                          <a:effectLst/>
                        </a:rPr>
                        <a:t>Tác động</a:t>
                      </a:r>
                      <a:endParaRPr lang="en-US" sz="1400">
                        <a:effectLst/>
                        <a:latin typeface="Times New Roman"/>
                        <a:ea typeface="Calibri"/>
                        <a:cs typeface="Times New Roman"/>
                      </a:endParaRPr>
                    </a:p>
                  </a:txBody>
                  <a:tcPr marL="68580" marR="68580" marT="0" marB="0"/>
                </a:tc>
                <a:tc>
                  <a:txBody>
                    <a:bodyPr/>
                    <a:lstStyle/>
                    <a:p>
                      <a:pPr algn="ctr">
                        <a:lnSpc>
                          <a:spcPct val="107000"/>
                        </a:lnSpc>
                        <a:spcAft>
                          <a:spcPts val="0"/>
                        </a:spcAft>
                      </a:pPr>
                      <a:r>
                        <a:rPr lang="en-US" sz="1200">
                          <a:effectLst/>
                        </a:rPr>
                        <a:t>Làm di chuyển các mảng kiến tạo, nén ép các lớp đất đá, làm chúng bị uốn nếp, đứt gãy hoặc đẩy vật chất nóng chảy dưới sâu ra ngoài mặt đất tạo thành núi lửa, động đất,… (0,5đ)</a:t>
                      </a:r>
                      <a:endParaRPr lang="en-US" sz="1400">
                        <a:effectLst/>
                        <a:latin typeface="Times New Roman"/>
                        <a:ea typeface="Calibri"/>
                        <a:cs typeface="Times New Roman"/>
                      </a:endParaRPr>
                    </a:p>
                  </a:txBody>
                  <a:tcPr marL="68580" marR="68580" marT="0" marB="0"/>
                </a:tc>
                <a:tc>
                  <a:txBody>
                    <a:bodyPr/>
                    <a:lstStyle/>
                    <a:p>
                      <a:pPr algn="ctr">
                        <a:lnSpc>
                          <a:spcPct val="107000"/>
                        </a:lnSpc>
                        <a:spcAft>
                          <a:spcPts val="0"/>
                        </a:spcAft>
                      </a:pPr>
                      <a:r>
                        <a:rPr lang="en-US" sz="1200" dirty="0" err="1">
                          <a:effectLst/>
                        </a:rPr>
                        <a:t>Có</a:t>
                      </a:r>
                      <a:r>
                        <a:rPr lang="en-US" sz="1200" dirty="0">
                          <a:effectLst/>
                        </a:rPr>
                        <a:t> </a:t>
                      </a:r>
                      <a:r>
                        <a:rPr lang="en-US" sz="1200" dirty="0" err="1">
                          <a:effectLst/>
                        </a:rPr>
                        <a:t>xu</a:t>
                      </a:r>
                      <a:r>
                        <a:rPr lang="en-US" sz="1200" dirty="0">
                          <a:effectLst/>
                        </a:rPr>
                        <a:t> </a:t>
                      </a:r>
                      <a:r>
                        <a:rPr lang="en-US" sz="1200" dirty="0" err="1">
                          <a:effectLst/>
                        </a:rPr>
                        <a:t>hướng</a:t>
                      </a:r>
                      <a:r>
                        <a:rPr lang="en-US" sz="1200" dirty="0">
                          <a:effectLst/>
                        </a:rPr>
                        <a:t> </a:t>
                      </a:r>
                      <a:r>
                        <a:rPr lang="en-US" sz="1200" dirty="0" err="1">
                          <a:effectLst/>
                        </a:rPr>
                        <a:t>phá</a:t>
                      </a:r>
                      <a:r>
                        <a:rPr lang="en-US" sz="1200" dirty="0">
                          <a:effectLst/>
                        </a:rPr>
                        <a:t> </a:t>
                      </a:r>
                      <a:r>
                        <a:rPr lang="en-US" sz="1200" dirty="0" err="1">
                          <a:effectLst/>
                        </a:rPr>
                        <a:t>vỡ</a:t>
                      </a:r>
                      <a:r>
                        <a:rPr lang="en-US" sz="1200" dirty="0">
                          <a:effectLst/>
                        </a:rPr>
                        <a:t>, san </a:t>
                      </a:r>
                      <a:r>
                        <a:rPr lang="en-US" sz="1200" dirty="0" err="1">
                          <a:effectLst/>
                        </a:rPr>
                        <a:t>bằng</a:t>
                      </a:r>
                      <a:r>
                        <a:rPr lang="en-US" sz="1200" dirty="0">
                          <a:effectLst/>
                        </a:rPr>
                        <a:t> </a:t>
                      </a:r>
                      <a:r>
                        <a:rPr lang="en-US" sz="1200" dirty="0" err="1">
                          <a:effectLst/>
                        </a:rPr>
                        <a:t>địa</a:t>
                      </a:r>
                      <a:r>
                        <a:rPr lang="en-US" sz="1200" dirty="0">
                          <a:effectLst/>
                        </a:rPr>
                        <a:t> </a:t>
                      </a:r>
                      <a:r>
                        <a:rPr lang="en-US" sz="1200" dirty="0" err="1">
                          <a:effectLst/>
                        </a:rPr>
                        <a:t>hình</a:t>
                      </a:r>
                      <a:r>
                        <a:rPr lang="en-US" sz="1200" dirty="0">
                          <a:effectLst/>
                        </a:rPr>
                        <a:t> do </a:t>
                      </a:r>
                      <a:r>
                        <a:rPr lang="en-US" sz="1200" dirty="0" err="1">
                          <a:effectLst/>
                        </a:rPr>
                        <a:t>nội</a:t>
                      </a:r>
                      <a:r>
                        <a:rPr lang="en-US" sz="1200" dirty="0">
                          <a:effectLst/>
                        </a:rPr>
                        <a:t> </a:t>
                      </a:r>
                      <a:r>
                        <a:rPr lang="en-US" sz="1200" dirty="0" err="1">
                          <a:effectLst/>
                        </a:rPr>
                        <a:t>sinh</a:t>
                      </a:r>
                      <a:r>
                        <a:rPr lang="en-US" sz="1200" dirty="0">
                          <a:effectLst/>
                        </a:rPr>
                        <a:t> </a:t>
                      </a:r>
                      <a:r>
                        <a:rPr lang="en-US" sz="1200" dirty="0" err="1">
                          <a:effectLst/>
                        </a:rPr>
                        <a:t>tạo</a:t>
                      </a:r>
                      <a:r>
                        <a:rPr lang="en-US" sz="1200" dirty="0">
                          <a:effectLst/>
                        </a:rPr>
                        <a:t> </a:t>
                      </a:r>
                      <a:r>
                        <a:rPr lang="en-US" sz="1200" dirty="0" err="1">
                          <a:effectLst/>
                        </a:rPr>
                        <a:t>nên</a:t>
                      </a:r>
                      <a:r>
                        <a:rPr lang="en-US" sz="1200" dirty="0">
                          <a:effectLst/>
                        </a:rPr>
                        <a:t>, </a:t>
                      </a:r>
                      <a:r>
                        <a:rPr lang="en-US" sz="1200" dirty="0" err="1">
                          <a:effectLst/>
                        </a:rPr>
                        <a:t>tạo</a:t>
                      </a:r>
                      <a:r>
                        <a:rPr lang="en-US" sz="1200" dirty="0">
                          <a:effectLst/>
                        </a:rPr>
                        <a:t> </a:t>
                      </a:r>
                      <a:r>
                        <a:rPr lang="en-US" sz="1200" dirty="0" err="1">
                          <a:effectLst/>
                        </a:rPr>
                        <a:t>ra</a:t>
                      </a:r>
                      <a:r>
                        <a:rPr lang="en-US" sz="1200" dirty="0">
                          <a:effectLst/>
                        </a:rPr>
                        <a:t> </a:t>
                      </a:r>
                      <a:r>
                        <a:rPr lang="en-US" sz="1200" dirty="0" err="1">
                          <a:effectLst/>
                        </a:rPr>
                        <a:t>các</a:t>
                      </a:r>
                      <a:r>
                        <a:rPr lang="en-US" sz="1200" dirty="0">
                          <a:effectLst/>
                        </a:rPr>
                        <a:t> </a:t>
                      </a:r>
                      <a:r>
                        <a:rPr lang="en-US" sz="1200" dirty="0" err="1">
                          <a:effectLst/>
                        </a:rPr>
                        <a:t>dạng</a:t>
                      </a:r>
                      <a:r>
                        <a:rPr lang="en-US" sz="1200" dirty="0">
                          <a:effectLst/>
                        </a:rPr>
                        <a:t> </a:t>
                      </a:r>
                      <a:r>
                        <a:rPr lang="en-US" sz="1200" dirty="0" err="1">
                          <a:effectLst/>
                        </a:rPr>
                        <a:t>địa</a:t>
                      </a:r>
                      <a:r>
                        <a:rPr lang="en-US" sz="1200" dirty="0">
                          <a:effectLst/>
                        </a:rPr>
                        <a:t> </a:t>
                      </a:r>
                      <a:r>
                        <a:rPr lang="en-US" sz="1200" dirty="0" err="1">
                          <a:effectLst/>
                        </a:rPr>
                        <a:t>hình</a:t>
                      </a:r>
                      <a:r>
                        <a:rPr lang="en-US" sz="1200" dirty="0">
                          <a:effectLst/>
                        </a:rPr>
                        <a:t> </a:t>
                      </a:r>
                      <a:r>
                        <a:rPr lang="en-US" sz="1200" dirty="0" err="1">
                          <a:effectLst/>
                        </a:rPr>
                        <a:t>mới</a:t>
                      </a:r>
                      <a:r>
                        <a:rPr lang="en-US" sz="1200" dirty="0">
                          <a:effectLst/>
                        </a:rPr>
                        <a:t>. (0,5đ)</a:t>
                      </a:r>
                      <a:endParaRPr lang="en-US" sz="14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83209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9186" y="0"/>
            <a:ext cx="8813278" cy="946413"/>
          </a:xfrm>
          <a:prstGeom prst="rect">
            <a:avLst/>
          </a:prstGeom>
          <a:noFill/>
        </p:spPr>
        <p:txBody>
          <a:bodyPr wrap="square" lIns="68580" tIns="34290" rIns="68580" bIns="34290">
            <a:spAutoFit/>
          </a:bodyPr>
          <a:lstStyle/>
          <a:p>
            <a:pPr algn="ct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19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CẶP  </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GB" sz="1900" b="1" dirty="0" err="1">
                <a:solidFill>
                  <a:srgbClr val="0070C0"/>
                </a:solidFill>
                <a:latin typeface="Times New Roman" panose="02020603050405020304" pitchFamily="18" charset="0"/>
                <a:cs typeface="Times New Roman" panose="02020603050405020304" pitchFamily="18" charset="0"/>
              </a:rPr>
              <a:t>quá</a:t>
            </a:r>
            <a:r>
              <a:rPr lang="en-GB" sz="1900" b="1" dirty="0">
                <a:solidFill>
                  <a:srgbClr val="0070C0"/>
                </a:solidFill>
                <a:latin typeface="Times New Roman" panose="02020603050405020304" pitchFamily="18" charset="0"/>
                <a:cs typeface="Times New Roman" panose="02020603050405020304" pitchFamily="18" charset="0"/>
              </a:rPr>
              <a:t> </a:t>
            </a:r>
            <a:r>
              <a:rPr lang="en-GB" sz="1900" b="1" dirty="0" err="1">
                <a:solidFill>
                  <a:srgbClr val="0070C0"/>
                </a:solidFill>
                <a:latin typeface="Times New Roman" panose="02020603050405020304" pitchFamily="18" charset="0"/>
                <a:cs typeface="Times New Roman" panose="02020603050405020304" pitchFamily="18" charset="0"/>
              </a:rPr>
              <a:t>trình</a:t>
            </a:r>
            <a:r>
              <a:rPr lang="en-GB" sz="1900" b="1" dirty="0">
                <a:solidFill>
                  <a:srgbClr val="0070C0"/>
                </a:solidFill>
                <a:latin typeface="Times New Roman" panose="02020603050405020304" pitchFamily="18" charset="0"/>
                <a:cs typeface="Times New Roman" panose="02020603050405020304" pitchFamily="18" charset="0"/>
              </a:rPr>
              <a:t> </a:t>
            </a:r>
            <a:r>
              <a:rPr lang="en-GB" sz="1900" b="1" dirty="0" err="1">
                <a:solidFill>
                  <a:srgbClr val="0070C0"/>
                </a:solidFill>
                <a:latin typeface="Times New Roman" panose="02020603050405020304" pitchFamily="18" charset="0"/>
                <a:cs typeface="Times New Roman" panose="02020603050405020304" pitchFamily="18" charset="0"/>
              </a:rPr>
              <a:t>nội</a:t>
            </a:r>
            <a:r>
              <a:rPr lang="en-GB" sz="1900" b="1" dirty="0">
                <a:solidFill>
                  <a:srgbClr val="0070C0"/>
                </a:solidFill>
                <a:latin typeface="Times New Roman" panose="02020603050405020304" pitchFamily="18" charset="0"/>
                <a:cs typeface="Times New Roman" panose="02020603050405020304" pitchFamily="18" charset="0"/>
              </a:rPr>
              <a:t> </a:t>
            </a:r>
            <a:r>
              <a:rPr lang="en-GB" sz="1900" b="1" dirty="0" err="1">
                <a:solidFill>
                  <a:srgbClr val="0070C0"/>
                </a:solidFill>
                <a:latin typeface="Times New Roman" panose="02020603050405020304" pitchFamily="18" charset="0"/>
                <a:cs typeface="Times New Roman" panose="02020603050405020304" pitchFamily="18" charset="0"/>
              </a:rPr>
              <a:t>sinh</a:t>
            </a:r>
            <a:r>
              <a:rPr lang="en-GB" sz="1900" b="1" dirty="0">
                <a:solidFill>
                  <a:srgbClr val="0070C0"/>
                </a:solidFill>
                <a:latin typeface="Times New Roman" panose="02020603050405020304" pitchFamily="18" charset="0"/>
                <a:cs typeface="Times New Roman" panose="02020603050405020304"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dôi</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19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19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19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189187" y="1119353"/>
            <a:ext cx="5777410" cy="654025"/>
          </a:xfrm>
          <a:prstGeom prst="rect">
            <a:avLst/>
          </a:prstGeom>
          <a:solidFill>
            <a:schemeClr val="accent4">
              <a:lumMod val="40000"/>
              <a:lumOff val="60000"/>
            </a:schemeClr>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buAutoNum type="arabicPeriod"/>
            </a:pPr>
            <a:r>
              <a:rPr lang="en-US" sz="1900" b="1" dirty="0" err="1" smtClean="0">
                <a:latin typeface="Times New Roman" panose="02020603050405020304" pitchFamily="18" charset="0"/>
                <a:cs typeface="Times New Roman" panose="02020603050405020304" pitchFamily="18" charset="0"/>
              </a:rPr>
              <a:t>Thế</a:t>
            </a:r>
            <a:r>
              <a:rPr lang="en-US" sz="1900" b="1" dirty="0" smtClean="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nào</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là</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quá</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trình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nội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sinh</a:t>
            </a:r>
            <a:r>
              <a:rPr lang="en-US" sz="1900" b="1" dirty="0" smtClean="0">
                <a:latin typeface="Times New Roman" panose="02020603050405020304" pitchFamily="18" charset="0"/>
                <a:cs typeface="Times New Roman" panose="02020603050405020304" pitchFamily="18" charset="0"/>
              </a:rPr>
              <a:t>?</a:t>
            </a:r>
          </a:p>
          <a:p>
            <a:pPr marL="457200" indent="-457200">
              <a:buAutoNum type="arabicPeriod"/>
            </a:pPr>
            <a:endParaRPr lang="en-US" sz="19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189186" y="1702677"/>
            <a:ext cx="5812023" cy="800219"/>
          </a:xfrm>
          <a:prstGeom prst="rect">
            <a:avLst/>
          </a:prstGeom>
          <a:solidFill>
            <a:schemeClr val="accent6">
              <a:lumMod val="20000"/>
              <a:lumOff val="80000"/>
            </a:schemeClr>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endParaRPr lang="en-US" altLang="vi-VN" sz="1900" b="1" dirty="0" smtClean="0">
              <a:latin typeface="Times New Roman" panose="02020603050405020304" pitchFamily="18" charset="0"/>
              <a:cs typeface="Times New Roman" panose="02020603050405020304" pitchFamily="18" charset="0"/>
            </a:endParaRPr>
          </a:p>
          <a:p>
            <a:pPr algn="just">
              <a:spcBef>
                <a:spcPct val="50000"/>
              </a:spcBef>
            </a:pPr>
            <a:r>
              <a:rPr lang="en-US" altLang="vi-VN" sz="1900" b="1" dirty="0" smtClean="0">
                <a:latin typeface="Times New Roman" panose="02020603050405020304" pitchFamily="18" charset="0"/>
                <a:cs typeface="Times New Roman" panose="02020603050405020304" pitchFamily="18" charset="0"/>
              </a:rPr>
              <a:t>2</a:t>
            </a:r>
            <a:r>
              <a:rPr lang="en-US" altLang="vi-VN"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Quá</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trình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nội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sinh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được</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biểu</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hiện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như</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thế</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nào</a:t>
            </a:r>
            <a:r>
              <a:rPr lang="en-US" sz="1900" b="1" dirty="0">
                <a:latin typeface="Times New Roman" panose="02020603050405020304" pitchFamily="18" charset="0"/>
                <a:cs typeface="Times New Roman" panose="02020603050405020304" pitchFamily="18" charset="0"/>
              </a:rPr>
              <a:t>?</a:t>
            </a:r>
            <a:endParaRPr lang="en-US" sz="19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189187" y="2522484"/>
            <a:ext cx="8677228" cy="800219"/>
          </a:xfrm>
          <a:prstGeom prst="rect">
            <a:avLst/>
          </a:prstGeom>
          <a:solidFill>
            <a:schemeClr val="accent1">
              <a:lumMod val="20000"/>
              <a:lumOff val="80000"/>
            </a:schemeClr>
          </a:solidFill>
          <a:ln>
            <a:noFill/>
          </a:ln>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endParaRPr lang="en-US" altLang="vi-VN" sz="1900" b="1" dirty="0" smtClean="0">
              <a:latin typeface="Times New Roman" panose="02020603050405020304" pitchFamily="18" charset="0"/>
              <a:cs typeface="Times New Roman" panose="02020603050405020304" pitchFamily="18" charset="0"/>
            </a:endParaRPr>
          </a:p>
          <a:p>
            <a:pPr algn="just">
              <a:spcBef>
                <a:spcPct val="50000"/>
              </a:spcBef>
            </a:pPr>
            <a:r>
              <a:rPr lang="en-US" altLang="vi-VN" sz="1900" b="1" dirty="0" smtClean="0">
                <a:latin typeface="Times New Roman" panose="02020603050405020304" pitchFamily="18" charset="0"/>
                <a:cs typeface="Times New Roman" panose="02020603050405020304" pitchFamily="18" charset="0"/>
              </a:rPr>
              <a:t>3</a:t>
            </a:r>
            <a:r>
              <a:rPr lang="en-US" altLang="vi-VN"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Tại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sao</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các</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quá</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trình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nội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sinh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lại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làm</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cho</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bề</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mặt</a:t>
            </a:r>
            <a:r>
              <a:rPr lang="en-US" sz="1900" b="1" dirty="0">
                <a:latin typeface="Times New Roman" panose="02020603050405020304" pitchFamily="18" charset="0"/>
                <a:cs typeface="Times New Roman" panose="02020603050405020304" pitchFamily="18" charset="0"/>
              </a:rPr>
              <a:t> </a:t>
            </a:r>
            <a:r>
              <a:rPr lang="vi-VN" sz="1900" b="1" dirty="0">
                <a:latin typeface="Times New Roman" panose="02020603050405020304" pitchFamily="18" charset="0"/>
                <a:cs typeface="Times New Roman" panose="02020603050405020304" pitchFamily="18" charset="0"/>
              </a:rPr>
              <a:t>Trái Đất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trở</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nên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ghồ</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ghề</a:t>
            </a:r>
            <a:r>
              <a:rPr lang="en-US" sz="1900" b="1" dirty="0">
                <a:latin typeface="Times New Roman" panose="02020603050405020304" pitchFamily="18" charset="0"/>
                <a:cs typeface="Times New Roman" panose="02020603050405020304" pitchFamily="18" charset="0"/>
              </a:rPr>
              <a:t>?</a:t>
            </a:r>
            <a:endParaRPr lang="en-US"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5111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9931" y="0"/>
            <a:ext cx="6758921" cy="5143500"/>
          </a:xfrm>
          <a:prstGeom prst="rect">
            <a:avLst/>
          </a:prstGeom>
        </p:spPr>
      </p:pic>
    </p:spTree>
    <p:extLst>
      <p:ext uri="{BB962C8B-B14F-4D97-AF65-F5344CB8AC3E}">
        <p14:creationId xmlns:p14="http://schemas.microsoft.com/office/powerpoint/2010/main" val="7457034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1366</Words>
  <Application>Microsoft Office PowerPoint</Application>
  <PresentationFormat>On-screen Show (16:9)</PresentationFormat>
  <Paragraphs>153</Paragraphs>
  <Slides>28</Slides>
  <Notes>8</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3: Hiện tượng nào sau đây không thuộc quá trình nội sinh?</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My computer</cp:lastModifiedBy>
  <cp:revision>10</cp:revision>
  <dcterms:created xsi:type="dcterms:W3CDTF">2021-07-24T08:15:52Z</dcterms:created>
  <dcterms:modified xsi:type="dcterms:W3CDTF">2023-11-23T00:44:05Z</dcterms:modified>
</cp:coreProperties>
</file>