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vml" ContentType="application/vnd.openxmlformats-officedocument.vmlDrawing"/>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comments/comment2.xml" ContentType="application/vnd.openxmlformats-officedocument.presentationml.comments+xml"/>
  <Override PartName="/ppt/notesSlides/notesSlide4.xml" ContentType="application/vnd.openxmlformats-officedocument.presentationml.notesSlide+xml"/>
  <Override PartName="/ppt/media/audio2.wav" ContentType="audio/x-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sldIdLst>
    <p:sldId id="570" r:id="rId2"/>
    <p:sldId id="572" r:id="rId3"/>
    <p:sldId id="571" r:id="rId4"/>
    <p:sldId id="368" r:id="rId5"/>
    <p:sldId id="590" r:id="rId6"/>
    <p:sldId id="384" r:id="rId7"/>
    <p:sldId id="591" r:id="rId8"/>
    <p:sldId id="593" r:id="rId9"/>
    <p:sldId id="615" r:id="rId10"/>
    <p:sldId id="616" r:id="rId11"/>
    <p:sldId id="631" r:id="rId12"/>
    <p:sldId id="573" r:id="rId13"/>
    <p:sldId id="619" r:id="rId14"/>
    <p:sldId id="621" r:id="rId15"/>
    <p:sldId id="622" r:id="rId16"/>
    <p:sldId id="620" r:id="rId17"/>
    <p:sldId id="628" r:id="rId18"/>
    <p:sldId id="623" r:id="rId19"/>
    <p:sldId id="578" r:id="rId20"/>
    <p:sldId id="594" r:id="rId21"/>
    <p:sldId id="624" r:id="rId22"/>
    <p:sldId id="625" r:id="rId23"/>
    <p:sldId id="626" r:id="rId24"/>
    <p:sldId id="627" r:id="rId25"/>
    <p:sldId id="579" r:id="rId26"/>
    <p:sldId id="629" r:id="rId27"/>
    <p:sldId id="326" r:id="rId28"/>
    <p:sldId id="319" r:id="rId29"/>
    <p:sldId id="320" r:id="rId30"/>
    <p:sldId id="321" r:id="rId31"/>
    <p:sldId id="322" r:id="rId32"/>
    <p:sldId id="323" r:id="rId33"/>
    <p:sldId id="381" r:id="rId34"/>
    <p:sldId id="382" r:id="rId35"/>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indows User" initials="WU" lastIdx="5" clrIdx="0"/>
  <p:cmAuthor id="1" name="Admin" initials="A" lastIdx="4" clrIdx="1">
    <p:extLst>
      <p:ext uri="{19B8F6BF-5375-455C-9EA6-DF929625EA0E}">
        <p15:presenceInfo xmlns:p15="http://schemas.microsoft.com/office/powerpoint/2012/main" userId="Admin" providerId="None"/>
      </p:ext>
    </p:extLst>
  </p:cmAuthor>
  <p:cmAuthor id="2" name="Hiệu" initials="H" lastIdx="1" clrIdx="2">
    <p:extLst>
      <p:ext uri="{19B8F6BF-5375-455C-9EA6-DF929625EA0E}">
        <p15:presenceInfo xmlns:p15="http://schemas.microsoft.com/office/powerpoint/2012/main" userId="S::3101199691@haiphong.itrithuc.vn::8ee4c17b-74af-4586-bf5e-2970cef7f8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FF"/>
    <a:srgbClr val="FF4FFF"/>
    <a:srgbClr val="0000CC"/>
    <a:srgbClr val="FFECAF"/>
    <a:srgbClr val="CC00CC"/>
    <a:srgbClr val="7F7F7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30-EC42-11CE-9E0D-00AA006002F3}" ax:persistence="persistStorage" r:id="rId1"/>
</file>

<file path=ppt/activeX/activeX2.xml><?xml version="1.0" encoding="utf-8"?>
<ax:ocx xmlns:ax="http://schemas.microsoft.com/office/2006/activeX" xmlns:r="http://schemas.openxmlformats.org/officeDocument/2006/relationships" ax:classid="{8BD21D30-EC42-11CE-9E0D-00AA006002F3}" ax:persistence="persistStorage" r:id="rId1"/>
</file>

<file path=ppt/comments/comment1.xml><?xml version="1.0" encoding="utf-8"?>
<p:cmLst xmlns:a="http://schemas.openxmlformats.org/drawingml/2006/main" xmlns:r="http://schemas.openxmlformats.org/officeDocument/2006/relationships" xmlns:p="http://schemas.openxmlformats.org/presentationml/2006/main">
  <p:cm authorId="1" dt="2024-04-12T22:23:07.729" idx="2">
    <p:pos x="2166" y="995"/>
    <p:text>slide này không khớp với word</p:text>
    <p:extLst>
      <p:ext uri="{C676402C-5697-4E1C-873F-D02D1690AC5C}">
        <p15:threadingInfo xmlns:p15="http://schemas.microsoft.com/office/powerpoint/2012/main" timeZoneBias="-4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4-05-02T18:06:11.412" idx="1">
    <p:pos x="10" y="10"/>
    <p:text>Các file từ 29 đến 32 các công thức nên gõ trong Equation vì nó khá dễ gõ</p:text>
    <p:extLst>
      <p:ext uri="{C676402C-5697-4E1C-873F-D02D1690AC5C}">
        <p15:threadingInfo xmlns:p15="http://schemas.microsoft.com/office/powerpoint/2012/main" timeZoneBias="-4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D7292D-5B6E-4748-BD46-8839EDC60379}" type="datetimeFigureOut">
              <a:rPr lang="en-US" smtClean="0"/>
              <a:t>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768A89-F29B-44A5-93B5-548F33E52508}" type="slidenum">
              <a:rPr lang="en-US" smtClean="0"/>
              <a:t>‹#›</a:t>
            </a:fld>
            <a:endParaRPr lang="en-US"/>
          </a:p>
        </p:txBody>
      </p:sp>
    </p:spTree>
    <p:extLst>
      <p:ext uri="{BB962C8B-B14F-4D97-AF65-F5344CB8AC3E}">
        <p14:creationId xmlns:p14="http://schemas.microsoft.com/office/powerpoint/2010/main" val="849522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B979B6-8E7C-4E90-8C9D-F537DFD70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0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Các</a:t>
            </a:r>
            <a:r>
              <a:rPr lang="en-US" baseline="0" dirty="0"/>
              <a:t> font </a:t>
            </a:r>
            <a:r>
              <a:rPr lang="en-US" baseline="0" dirty="0" err="1"/>
              <a:t>chữ</a:t>
            </a:r>
            <a:r>
              <a:rPr lang="en-US" baseline="0" dirty="0"/>
              <a:t> </a:t>
            </a:r>
            <a:r>
              <a:rPr lang="en-US" baseline="0" dirty="0" err="1"/>
              <a:t>trong</a:t>
            </a:r>
            <a:r>
              <a:rPr lang="en-US" baseline="0" dirty="0"/>
              <a:t> </a:t>
            </a:r>
            <a:r>
              <a:rPr lang="en-US" baseline="0" dirty="0" err="1"/>
              <a:t>từng</a:t>
            </a:r>
            <a:r>
              <a:rPr lang="en-US" baseline="0" dirty="0"/>
              <a:t> slide </a:t>
            </a:r>
            <a:r>
              <a:rPr lang="en-US" baseline="0" dirty="0" err="1"/>
              <a:t>ko</a:t>
            </a:r>
            <a:r>
              <a:rPr lang="en-US" baseline="0" dirty="0"/>
              <a:t> </a:t>
            </a:r>
            <a:r>
              <a:rPr lang="en-US" baseline="0" dirty="0" err="1"/>
              <a:t>thống</a:t>
            </a:r>
            <a:r>
              <a:rPr lang="en-US" baseline="0" dirty="0"/>
              <a:t> </a:t>
            </a:r>
            <a:r>
              <a:rPr lang="en-US" baseline="0" dirty="0" err="1"/>
              <a:t>nhất</a:t>
            </a:r>
            <a:r>
              <a:rPr lang="en-US" baseline="0" dirty="0"/>
              <a:t> ạ. </a:t>
            </a:r>
            <a:r>
              <a:rPr lang="en-US" baseline="0" dirty="0" err="1"/>
              <a:t>Nơi</a:t>
            </a:r>
            <a:r>
              <a:rPr lang="en-US" baseline="0" dirty="0"/>
              <a:t> </a:t>
            </a:r>
            <a:r>
              <a:rPr lang="en-US" baseline="0" dirty="0" err="1"/>
              <a:t>thì</a:t>
            </a:r>
            <a:r>
              <a:rPr lang="en-US" baseline="0" dirty="0"/>
              <a:t> </a:t>
            </a:r>
            <a:r>
              <a:rPr lang="en-US" baseline="0" dirty="0" err="1"/>
              <a:t>timenewroman</a:t>
            </a:r>
            <a:r>
              <a:rPr lang="en-US" baseline="0" dirty="0"/>
              <a:t>, </a:t>
            </a:r>
            <a:r>
              <a:rPr lang="en-US" baseline="0" dirty="0" err="1"/>
              <a:t>nơi</a:t>
            </a:r>
            <a:r>
              <a:rPr lang="en-US" baseline="0" dirty="0"/>
              <a:t> </a:t>
            </a:r>
            <a:r>
              <a:rPr lang="en-US" baseline="0" dirty="0" err="1"/>
              <a:t>thì</a:t>
            </a:r>
            <a:r>
              <a:rPr lang="en-US" baseline="0" dirty="0"/>
              <a:t> </a:t>
            </a:r>
            <a:r>
              <a:rPr lang="en-US" baseline="0" dirty="0" err="1"/>
              <a:t>arial</a:t>
            </a:r>
            <a:endParaRPr lang="en-US" dirty="0"/>
          </a:p>
        </p:txBody>
      </p:sp>
      <p:sp>
        <p:nvSpPr>
          <p:cNvPr id="4" name="Slide Number Placeholder 3"/>
          <p:cNvSpPr>
            <a:spLocks noGrp="1"/>
          </p:cNvSpPr>
          <p:nvPr>
            <p:ph type="sldNum" sz="quarter" idx="10"/>
          </p:nvPr>
        </p:nvSpPr>
        <p:spPr/>
        <p:txBody>
          <a:bodyPr/>
          <a:lstStyle/>
          <a:p>
            <a:fld id="{7ECD9A03-E9E6-4FD3-8B85-E935550A749F}" type="slidenum">
              <a:rPr lang="en-US" smtClean="0"/>
              <a:t>27</a:t>
            </a:fld>
            <a:endParaRPr lang="en-US"/>
          </a:p>
        </p:txBody>
      </p:sp>
    </p:spTree>
    <p:extLst>
      <p:ext uri="{BB962C8B-B14F-4D97-AF65-F5344CB8AC3E}">
        <p14:creationId xmlns:p14="http://schemas.microsoft.com/office/powerpoint/2010/main" val="2956088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Khi trình</a:t>
            </a:r>
            <a:r>
              <a:rPr lang="en-US" baseline="0"/>
              <a:t> chiếu ppt, đội nào có điểm, gv sẽ ghi điểm vào vị trí đội đó</a:t>
            </a:r>
            <a:endParaRPr lang="en-US"/>
          </a:p>
        </p:txBody>
      </p:sp>
      <p:sp>
        <p:nvSpPr>
          <p:cNvPr id="4" name="Slide Number Placeholder 3"/>
          <p:cNvSpPr>
            <a:spLocks noGrp="1"/>
          </p:cNvSpPr>
          <p:nvPr>
            <p:ph type="sldNum" sz="quarter" idx="10"/>
          </p:nvPr>
        </p:nvSpPr>
        <p:spPr/>
        <p:txBody>
          <a:bodyPr/>
          <a:lstStyle/>
          <a:p>
            <a:fld id="{7ECD9A03-E9E6-4FD3-8B85-E935550A749F}" type="slidenum">
              <a:rPr lang="en-US" smtClean="0"/>
              <a:t>28</a:t>
            </a:fld>
            <a:endParaRPr lang="en-US"/>
          </a:p>
        </p:txBody>
      </p:sp>
    </p:spTree>
    <p:extLst>
      <p:ext uri="{BB962C8B-B14F-4D97-AF65-F5344CB8AC3E}">
        <p14:creationId xmlns:p14="http://schemas.microsoft.com/office/powerpoint/2010/main" val="4131654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等线" panose="020B0503020204020204" pitchFamily="2" charset="-122"/>
              <a:cs typeface="+mn-cs"/>
            </a:endParaRPr>
          </a:p>
        </p:txBody>
      </p:sp>
    </p:spTree>
    <p:extLst>
      <p:ext uri="{BB962C8B-B14F-4D97-AF65-F5344CB8AC3E}">
        <p14:creationId xmlns:p14="http://schemas.microsoft.com/office/powerpoint/2010/main" val="17399634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等线" panose="020B0503020204020204" pitchFamily="2" charset="-122"/>
              <a:cs typeface="+mn-cs"/>
            </a:endParaRPr>
          </a:p>
        </p:txBody>
      </p:sp>
    </p:spTree>
    <p:extLst>
      <p:ext uri="{BB962C8B-B14F-4D97-AF65-F5344CB8AC3E}">
        <p14:creationId xmlns:p14="http://schemas.microsoft.com/office/powerpoint/2010/main" val="1739963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等线" panose="020B0503020204020204" pitchFamily="2" charset="-122"/>
              <a:cs typeface="+mn-cs"/>
            </a:endParaRPr>
          </a:p>
        </p:txBody>
      </p:sp>
    </p:spTree>
    <p:extLst>
      <p:ext uri="{BB962C8B-B14F-4D97-AF65-F5344CB8AC3E}">
        <p14:creationId xmlns:p14="http://schemas.microsoft.com/office/powerpoint/2010/main" val="1739963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B0503020204020204"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等线" panose="020B0503020204020204" pitchFamily="2" charset="-122"/>
              <a:cs typeface="+mn-cs"/>
            </a:endParaRPr>
          </a:p>
        </p:txBody>
      </p:sp>
    </p:spTree>
    <p:extLst>
      <p:ext uri="{BB962C8B-B14F-4D97-AF65-F5344CB8AC3E}">
        <p14:creationId xmlns:p14="http://schemas.microsoft.com/office/powerpoint/2010/main" val="17399634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357447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1539484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857148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97379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8AE751-BC33-4D44-9EB8-F7A13F929D3E}" type="datetimeFigureOut">
              <a:rPr lang="en-US" smtClean="0"/>
              <a:pPr/>
              <a:t>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922438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413359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8AE751-BC33-4D44-9EB8-F7A13F929D3E}" type="datetimeFigureOut">
              <a:rPr lang="en-US" smtClean="0"/>
              <a:pPr/>
              <a:t>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55272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8AE751-BC33-4D44-9EB8-F7A13F929D3E}" type="datetimeFigureOut">
              <a:rPr lang="en-US" smtClean="0"/>
              <a:pPr/>
              <a:t>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80447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8AE751-BC33-4D44-9EB8-F7A13F929D3E}" type="datetimeFigureOut">
              <a:rPr lang="en-US" smtClean="0"/>
              <a:pPr/>
              <a:t>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3347524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526009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8AE751-BC33-4D44-9EB8-F7A13F929D3E}" type="datetimeFigureOut">
              <a:rPr lang="en-US" smtClean="0"/>
              <a:pPr/>
              <a:t>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554624-F2E3-46CC-90C1-ED011B4189EB}" type="slidenum">
              <a:rPr lang="en-US" smtClean="0"/>
              <a:pPr/>
              <a:t>‹#›</a:t>
            </a:fld>
            <a:endParaRPr lang="en-US"/>
          </a:p>
        </p:txBody>
      </p:sp>
    </p:spTree>
    <p:extLst>
      <p:ext uri="{BB962C8B-B14F-4D97-AF65-F5344CB8AC3E}">
        <p14:creationId xmlns:p14="http://schemas.microsoft.com/office/powerpoint/2010/main" val="2180451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8AE751-BC33-4D44-9EB8-F7A13F929D3E}" type="datetimeFigureOut">
              <a:rPr lang="en-US" smtClean="0"/>
              <a:pPr/>
              <a:t>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554624-F2E3-46CC-90C1-ED011B4189EB}" type="slidenum">
              <a:rPr lang="en-US" smtClean="0"/>
              <a:pPr/>
              <a:t>‹#›</a:t>
            </a:fld>
            <a:endParaRPr lang="en-US"/>
          </a:p>
        </p:txBody>
      </p:sp>
    </p:spTree>
    <p:extLst>
      <p:ext uri="{BB962C8B-B14F-4D97-AF65-F5344CB8AC3E}">
        <p14:creationId xmlns:p14="http://schemas.microsoft.com/office/powerpoint/2010/main" val="259885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0.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47.gif"/><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61.jpg"/><Relationship Id="rId13" Type="http://schemas.openxmlformats.org/officeDocument/2006/relationships/image" Target="../media/image66.png"/><Relationship Id="rId18" Type="http://schemas.openxmlformats.org/officeDocument/2006/relationships/image" Target="../media/image69.jpeg"/><Relationship Id="rId26" Type="http://schemas.openxmlformats.org/officeDocument/2006/relationships/image" Target="../media/image59.wmf"/><Relationship Id="rId3" Type="http://schemas.openxmlformats.org/officeDocument/2006/relationships/audio" Target="../media/media1.mp3"/><Relationship Id="rId21" Type="http://schemas.openxmlformats.org/officeDocument/2006/relationships/slide" Target="slide31.xml"/><Relationship Id="rId7" Type="http://schemas.openxmlformats.org/officeDocument/2006/relationships/notesSlide" Target="../notesSlides/notesSlide3.xml"/><Relationship Id="rId12" Type="http://schemas.openxmlformats.org/officeDocument/2006/relationships/image" Target="../media/image65.png"/><Relationship Id="rId17" Type="http://schemas.openxmlformats.org/officeDocument/2006/relationships/slide" Target="slide29.xml"/><Relationship Id="rId25" Type="http://schemas.openxmlformats.org/officeDocument/2006/relationships/image" Target="../media/image73.png"/><Relationship Id="rId2" Type="http://schemas.microsoft.com/office/2007/relationships/media" Target="../media/media1.mp3"/><Relationship Id="rId16" Type="http://schemas.openxmlformats.org/officeDocument/2006/relationships/image" Target="../media/image68.png"/><Relationship Id="rId20" Type="http://schemas.openxmlformats.org/officeDocument/2006/relationships/image" Target="../media/image70.jpeg"/><Relationship Id="rId1" Type="http://schemas.openxmlformats.org/officeDocument/2006/relationships/vmlDrawing" Target="../drawings/vmlDrawing1.vml"/><Relationship Id="rId6" Type="http://schemas.openxmlformats.org/officeDocument/2006/relationships/slideLayout" Target="../slideLayouts/slideLayout2.xml"/><Relationship Id="rId11" Type="http://schemas.openxmlformats.org/officeDocument/2006/relationships/image" Target="../media/image64.gif"/><Relationship Id="rId24" Type="http://schemas.openxmlformats.org/officeDocument/2006/relationships/image" Target="../media/image72.jpg"/><Relationship Id="rId5" Type="http://schemas.openxmlformats.org/officeDocument/2006/relationships/control" Target="../activeX/activeX2.xml"/><Relationship Id="rId15" Type="http://schemas.openxmlformats.org/officeDocument/2006/relationships/slide" Target="slide13.xml"/><Relationship Id="rId23" Type="http://schemas.openxmlformats.org/officeDocument/2006/relationships/slide" Target="slide32.xml"/><Relationship Id="rId28" Type="http://schemas.openxmlformats.org/officeDocument/2006/relationships/comments" Target="../comments/comment2.xml"/><Relationship Id="rId10" Type="http://schemas.openxmlformats.org/officeDocument/2006/relationships/image" Target="../media/image63.gif"/><Relationship Id="rId19" Type="http://schemas.openxmlformats.org/officeDocument/2006/relationships/slide" Target="slide30.xml"/><Relationship Id="rId4" Type="http://schemas.openxmlformats.org/officeDocument/2006/relationships/control" Target="../activeX/activeX1.xml"/><Relationship Id="rId9" Type="http://schemas.openxmlformats.org/officeDocument/2006/relationships/image" Target="../media/image62.gif"/><Relationship Id="rId14" Type="http://schemas.openxmlformats.org/officeDocument/2006/relationships/image" Target="../media/image67.png"/><Relationship Id="rId22" Type="http://schemas.openxmlformats.org/officeDocument/2006/relationships/image" Target="../media/image71.jpg"/><Relationship Id="rId27" Type="http://schemas.openxmlformats.org/officeDocument/2006/relationships/image" Target="../media/image60.wmf"/></Relationships>
</file>

<file path=ppt/slides/_rels/slide29.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79.svg"/><Relationship Id="rId18" Type="http://schemas.openxmlformats.org/officeDocument/2006/relationships/image" Target="../media/image79.png"/><Relationship Id="rId3" Type="http://schemas.openxmlformats.org/officeDocument/2006/relationships/audio" Target="../media/audio2.wav"/><Relationship Id="rId7" Type="http://schemas.openxmlformats.org/officeDocument/2006/relationships/image" Target="../media/image76.jpeg"/><Relationship Id="rId12" Type="http://schemas.openxmlformats.org/officeDocument/2006/relationships/image" Target="../media/image7.png"/><Relationship Id="rId17" Type="http://schemas.openxmlformats.org/officeDocument/2006/relationships/image" Target="../media/image78.png"/><Relationship Id="rId2" Type="http://schemas.openxmlformats.org/officeDocument/2006/relationships/notesSlide" Target="../notesSlides/notesSlide4.xml"/><Relationship Id="rId16" Type="http://schemas.openxmlformats.org/officeDocument/2006/relationships/image" Target="../media/image770.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8.svg"/><Relationship Id="rId5" Type="http://schemas.openxmlformats.org/officeDocument/2006/relationships/slide" Target="slide28.xml"/><Relationship Id="rId15" Type="http://schemas.openxmlformats.org/officeDocument/2006/relationships/image" Target="../media/image4.svg"/><Relationship Id="rId10" Type="http://schemas.openxmlformats.org/officeDocument/2006/relationships/image" Target="../media/image5.png"/><Relationship Id="rId19"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7.png"/><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s://www.publicdomainpictures.net/en/view-image.php?image=317882&amp;picture=abstract-background" TargetMode="External"/><Relationship Id="rId7" Type="http://schemas.openxmlformats.org/officeDocument/2006/relationships/hyperlink" Target="https://www.wisc-online.com/assetrepository/viewasset?id=1508" TargetMode="External"/><Relationship Id="rId12"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5.png"/><Relationship Id="rId5" Type="http://schemas.openxmlformats.org/officeDocument/2006/relationships/hyperlink" Target="http://www.allwhitebackground.com/colorful-background-images.html" TargetMode="External"/><Relationship Id="rId10" Type="http://schemas.openxmlformats.org/officeDocument/2006/relationships/image" Target="../media/image14.png"/><Relationship Id="rId4" Type="http://schemas.openxmlformats.org/officeDocument/2006/relationships/image" Target="../media/image10.jpe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3.png"/><Relationship Id="rId18" Type="http://schemas.openxmlformats.org/officeDocument/2006/relationships/image" Target="../media/image86.png"/><Relationship Id="rId3" Type="http://schemas.openxmlformats.org/officeDocument/2006/relationships/audio" Target="../media/audio2.wav"/><Relationship Id="rId7" Type="http://schemas.openxmlformats.org/officeDocument/2006/relationships/hyperlink" Target="https://www.wisc-online.com/assetrepository/viewasset?id=1508" TargetMode="External"/><Relationship Id="rId12" Type="http://schemas.openxmlformats.org/officeDocument/2006/relationships/image" Target="../media/image79.svg"/><Relationship Id="rId17" Type="http://schemas.openxmlformats.org/officeDocument/2006/relationships/image" Target="../media/image85.png"/><Relationship Id="rId2" Type="http://schemas.openxmlformats.org/officeDocument/2006/relationships/notesSlide" Target="../notesSlides/notesSlide5.xml"/><Relationship Id="rId16"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7.png"/><Relationship Id="rId5" Type="http://schemas.openxmlformats.org/officeDocument/2006/relationships/image" Target="../media/image75.pn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87.png"/><Relationship Id="rId4" Type="http://schemas.openxmlformats.org/officeDocument/2006/relationships/slide" Target="slide28.xml"/><Relationship Id="rId9" Type="http://schemas.openxmlformats.org/officeDocument/2006/relationships/image" Target="../media/image5.png"/><Relationship Id="rId14" Type="http://schemas.openxmlformats.org/officeDocument/2006/relationships/image" Target="../media/image4.svg"/></Relationships>
</file>

<file path=ppt/slides/_rels/slide31.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79.svg"/><Relationship Id="rId18" Type="http://schemas.openxmlformats.org/officeDocument/2006/relationships/image" Target="../media/image93.png"/><Relationship Id="rId3" Type="http://schemas.openxmlformats.org/officeDocument/2006/relationships/audio" Target="../media/audio2.wav"/><Relationship Id="rId7" Type="http://schemas.openxmlformats.org/officeDocument/2006/relationships/image" Target="../media/image83.jpeg"/><Relationship Id="rId12" Type="http://schemas.openxmlformats.org/officeDocument/2006/relationships/image" Target="../media/image7.png"/><Relationship Id="rId17" Type="http://schemas.openxmlformats.org/officeDocument/2006/relationships/image" Target="../media/image92.png"/><Relationship Id="rId2" Type="http://schemas.openxmlformats.org/officeDocument/2006/relationships/notesSlide" Target="../notesSlides/notesSlide6.xml"/><Relationship Id="rId16" Type="http://schemas.openxmlformats.org/officeDocument/2006/relationships/image" Target="../media/image91.png"/><Relationship Id="rId1" Type="http://schemas.openxmlformats.org/officeDocument/2006/relationships/slideLayout" Target="../slideLayouts/slideLayout1.xml"/><Relationship Id="rId6" Type="http://schemas.openxmlformats.org/officeDocument/2006/relationships/image" Target="../media/image75.png"/><Relationship Id="rId11" Type="http://schemas.openxmlformats.org/officeDocument/2006/relationships/image" Target="../media/image78.svg"/><Relationship Id="rId5" Type="http://schemas.openxmlformats.org/officeDocument/2006/relationships/slide" Target="slide28.xml"/><Relationship Id="rId15" Type="http://schemas.openxmlformats.org/officeDocument/2006/relationships/image" Target="../media/image4.svg"/><Relationship Id="rId10" Type="http://schemas.openxmlformats.org/officeDocument/2006/relationships/image" Target="../media/image5.png"/><Relationship Id="rId19" Type="http://schemas.openxmlformats.org/officeDocument/2006/relationships/image" Target="../media/image94.png"/><Relationship Id="rId4" Type="http://schemas.openxmlformats.org/officeDocument/2006/relationships/image" Target="../media/image82.png"/><Relationship Id="rId9" Type="http://schemas.openxmlformats.org/officeDocument/2006/relationships/image" Target="../media/image88.png"/><Relationship Id="rId14" Type="http://schemas.openxmlformats.org/officeDocument/2006/relationships/image" Target="../media/image3.pn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3.png"/><Relationship Id="rId18" Type="http://schemas.openxmlformats.org/officeDocument/2006/relationships/image" Target="../media/image100.png"/><Relationship Id="rId3" Type="http://schemas.openxmlformats.org/officeDocument/2006/relationships/audio" Target="../media/audio2.wav"/><Relationship Id="rId7" Type="http://schemas.openxmlformats.org/officeDocument/2006/relationships/hyperlink" Target="https://www.wisc-online.com/assetrepository/viewasset?id=1508" TargetMode="External"/><Relationship Id="rId12" Type="http://schemas.openxmlformats.org/officeDocument/2006/relationships/image" Target="../media/image79.svg"/><Relationship Id="rId17" Type="http://schemas.openxmlformats.org/officeDocument/2006/relationships/image" Target="../media/image99.png"/><Relationship Id="rId2" Type="http://schemas.openxmlformats.org/officeDocument/2006/relationships/notesSlide" Target="../notesSlides/notesSlide7.xml"/><Relationship Id="rId16" Type="http://schemas.openxmlformats.org/officeDocument/2006/relationships/image" Target="../media/image98.pn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89.jpeg"/><Relationship Id="rId11" Type="http://schemas.openxmlformats.org/officeDocument/2006/relationships/image" Target="../media/image7.png"/><Relationship Id="rId5" Type="http://schemas.openxmlformats.org/officeDocument/2006/relationships/image" Target="../media/image75.png"/><Relationship Id="rId15" Type="http://schemas.openxmlformats.org/officeDocument/2006/relationships/image" Target="../media/image97.png"/><Relationship Id="rId10" Type="http://schemas.openxmlformats.org/officeDocument/2006/relationships/image" Target="../media/image78.svg"/><Relationship Id="rId19" Type="http://schemas.openxmlformats.org/officeDocument/2006/relationships/image" Target="../media/image101.png"/><Relationship Id="rId4" Type="http://schemas.openxmlformats.org/officeDocument/2006/relationships/slide" Target="slide28.xml"/><Relationship Id="rId9" Type="http://schemas.openxmlformats.org/officeDocument/2006/relationships/image" Target="../media/image5.png"/><Relationship Id="rId14" Type="http://schemas.openxmlformats.org/officeDocument/2006/relationships/image" Target="../media/image4.svg"/></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4.jpe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9.pn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0.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0664" y="9"/>
            <a:ext cx="12191999" cy="6857991"/>
          </a:xfrm>
          <a:prstGeom prst="rect">
            <a:avLst/>
          </a:prstGeom>
        </p:spPr>
      </p:pic>
      <p:sp>
        <p:nvSpPr>
          <p:cNvPr id="10" name="Hộp Văn bản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204293" y="2386625"/>
            <a:ext cx="3634282" cy="1015663"/>
          </a:xfrm>
          <a:prstGeom prst="rect">
            <a:avLst/>
          </a:prstGeom>
          <a:noFill/>
        </p:spPr>
        <p:txBody>
          <a:bodyPr wrap="square" rtlCol="0">
            <a:spAutoFit/>
          </a:bodyPr>
          <a:lstStyle/>
          <a:p>
            <a:pPr algn="ctr" defTabSz="914377">
              <a:spcAft>
                <a:spcPts val="600"/>
              </a:spcAft>
            </a:pPr>
            <a:r>
              <a:rPr lang="en-US" sz="6000" b="1">
                <a:solidFill>
                  <a:srgbClr val="C00000"/>
                </a:solidFill>
                <a:latin typeface="Times New Roman" panose="02020603050405020304" pitchFamily="18" charset="0"/>
                <a:cs typeface="Times New Roman" panose="02020603050405020304" pitchFamily="18" charset="0"/>
              </a:rPr>
              <a:t>TOÁN 9</a:t>
            </a:r>
            <a:endParaRPr lang="en-US" sz="6000" b="1" dirty="0">
              <a:solidFill>
                <a:srgbClr val="C00000"/>
              </a:solidFill>
              <a:latin typeface="Times New Roman" panose="02020603050405020304" pitchFamily="18" charset="0"/>
              <a:cs typeface="Times New Roman" panose="02020603050405020304" pitchFamily="18" charset="0"/>
            </a:endParaRPr>
          </a:p>
        </p:txBody>
      </p:sp>
      <p:sp>
        <p:nvSpPr>
          <p:cNvPr id="11" name="Hộp Văn bản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2B28935-FE08-4EA8-AA06-C7169869F84A}"/>
              </a:ext>
            </a:extLst>
          </p:cNvPr>
          <p:cNvSpPr txBox="1"/>
          <p:nvPr/>
        </p:nvSpPr>
        <p:spPr>
          <a:xfrm>
            <a:off x="3050" y="6150104"/>
            <a:ext cx="12179809" cy="707886"/>
          </a:xfrm>
          <a:prstGeom prst="rect">
            <a:avLst/>
          </a:prstGeom>
          <a:noFill/>
        </p:spPr>
        <p:txBody>
          <a:bodyPr wrap="square" rtlCol="0">
            <a:spAutoFit/>
          </a:bodyPr>
          <a:lstStyle/>
          <a:p>
            <a:pPr algn="ctr" defTabSz="914377">
              <a:spcAft>
                <a:spcPts val="600"/>
              </a:spcAft>
            </a:pPr>
            <a:r>
              <a:rPr lang="en-US" sz="4000" b="1" dirty="0">
                <a:solidFill>
                  <a:srgbClr val="C00000"/>
                </a:solidFill>
                <a:latin typeface="Times New Roman" panose="02020603050405020304" pitchFamily="18" charset="0"/>
                <a:cs typeface="Times New Roman" panose="02020603050405020304" pitchFamily="18" charset="0"/>
              </a:rPr>
              <a:t>NĂM HỌC</a:t>
            </a:r>
            <a:r>
              <a:rPr lang="en-US" sz="4000" b="1">
                <a:solidFill>
                  <a:srgbClr val="C00000"/>
                </a:solidFill>
                <a:latin typeface="Times New Roman" panose="02020603050405020304" pitchFamily="18" charset="0"/>
                <a:cs typeface="Times New Roman" panose="02020603050405020304" pitchFamily="18" charset="0"/>
              </a:rPr>
              <a:t>: 2024 - 2025</a:t>
            </a:r>
            <a:endParaRPr lang="en-US" sz="4000" b="1" dirty="0">
              <a:solidFill>
                <a:srgbClr val="C00000"/>
              </a:solidFill>
              <a:latin typeface="Times New Roman" panose="02020603050405020304" pitchFamily="18" charset="0"/>
              <a:cs typeface="Times New Roman" panose="02020603050405020304" pitchFamily="18" charset="0"/>
            </a:endParaRPr>
          </a:p>
        </p:txBody>
      </p:sp>
      <p:sp>
        <p:nvSpPr>
          <p:cNvPr id="2" name="Hộp Văn bản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5A84F8C-0ABB-A3D8-A8A3-C7C7DE0C9483}"/>
              </a:ext>
            </a:extLst>
          </p:cNvPr>
          <p:cNvSpPr txBox="1"/>
          <p:nvPr/>
        </p:nvSpPr>
        <p:spPr>
          <a:xfrm>
            <a:off x="133350" y="4684437"/>
            <a:ext cx="5953509" cy="1538883"/>
          </a:xfrm>
          <a:prstGeom prst="rect">
            <a:avLst/>
          </a:prstGeom>
          <a:noFill/>
        </p:spPr>
        <p:txBody>
          <a:bodyPr wrap="square" rtlCol="0">
            <a:spAutoFit/>
          </a:bodyPr>
          <a:lstStyle/>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GVSB: </a:t>
            </a:r>
            <a:r>
              <a:rPr lang="en-US" sz="2800" b="1" dirty="0" err="1">
                <a:solidFill>
                  <a:srgbClr val="002060"/>
                </a:solidFill>
                <a:latin typeface="Times New Roman" panose="02020603050405020304" pitchFamily="18" charset="0"/>
                <a:cs typeface="Times New Roman" panose="02020603050405020304" pitchFamily="18" charset="0"/>
              </a:rPr>
              <a:t>Trần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Thanh</a:t>
            </a:r>
            <a:endParaRPr lang="en-US" sz="2800" b="1" dirty="0">
              <a:solidFill>
                <a:srgbClr val="002060"/>
              </a:solidFill>
              <a:latin typeface="Times New Roman" panose="02020603050405020304" pitchFamily="18" charset="0"/>
              <a:cs typeface="Times New Roman" panose="02020603050405020304" pitchFamily="18" charset="0"/>
            </a:endParaRPr>
          </a:p>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GVPB 1: Vu </a:t>
            </a:r>
            <a:r>
              <a:rPr lang="en-US" sz="2800" b="1" dirty="0" err="1">
                <a:solidFill>
                  <a:srgbClr val="002060"/>
                </a:solidFill>
                <a:latin typeface="Times New Roman" panose="02020603050405020304" pitchFamily="18" charset="0"/>
                <a:cs typeface="Times New Roman" panose="02020603050405020304" pitchFamily="18" charset="0"/>
              </a:rPr>
              <a:t>Hien</a:t>
            </a:r>
            <a:endParaRPr lang="en-US" sz="2800" b="1" dirty="0">
              <a:solidFill>
                <a:srgbClr val="002060"/>
              </a:solidFill>
              <a:latin typeface="Times New Roman" panose="02020603050405020304" pitchFamily="18" charset="0"/>
              <a:cs typeface="Times New Roman" panose="02020603050405020304" pitchFamily="18" charset="0"/>
            </a:endParaRPr>
          </a:p>
          <a:p>
            <a:pPr defTabSz="914377">
              <a:spcAft>
                <a:spcPts val="600"/>
              </a:spcAft>
            </a:pPr>
            <a:r>
              <a:rPr lang="en-US" sz="2800" b="1" dirty="0">
                <a:solidFill>
                  <a:srgbClr val="002060"/>
                </a:solidFill>
                <a:latin typeface="Times New Roman" panose="02020603050405020304" pitchFamily="18" charset="0"/>
                <a:cs typeface="Times New Roman" panose="02020603050405020304" pitchFamily="18" charset="0"/>
              </a:rPr>
              <a:t>ZALO GVPB 2: Vu </a:t>
            </a:r>
            <a:r>
              <a:rPr lang="en-US" sz="2800" b="1" dirty="0" err="1">
                <a:solidFill>
                  <a:srgbClr val="002060"/>
                </a:solidFill>
                <a:latin typeface="Times New Roman" panose="02020603050405020304" pitchFamily="18" charset="0"/>
                <a:cs typeface="Times New Roman" panose="02020603050405020304" pitchFamily="18" charset="0"/>
              </a:rPr>
              <a:t>Thi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Hien</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Hộp Văn bản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3AC0B02-5D75-D7CA-3E91-F132A5C6CD6B}"/>
              </a:ext>
            </a:extLst>
          </p:cNvPr>
          <p:cNvSpPr txBox="1"/>
          <p:nvPr/>
        </p:nvSpPr>
        <p:spPr>
          <a:xfrm>
            <a:off x="-7617" y="175841"/>
            <a:ext cx="12188952" cy="1077218"/>
          </a:xfrm>
          <a:prstGeom prst="rect">
            <a:avLst/>
          </a:prstGeom>
          <a:noFill/>
        </p:spPr>
        <p:txBody>
          <a:bodyPr wrap="square" rtlCol="0">
            <a:spAutoFit/>
          </a:bodyPr>
          <a:lstStyle/>
          <a:p>
            <a:pPr defTabSz="914377"/>
            <a:r>
              <a:rPr lang="en-US" sz="3200" b="1" dirty="0">
                <a:solidFill>
                  <a:srgbClr val="C00000"/>
                </a:solidFill>
                <a:latin typeface="Times New Roman" panose="02020603050405020304" pitchFamily="18" charset="0"/>
                <a:cs typeface="Times New Roman" panose="02020603050405020304" pitchFamily="18" charset="0"/>
              </a:rPr>
              <a:t>PHÒNG GIÁO DỤC VÀ ĐÀO TẠO ………….</a:t>
            </a:r>
          </a:p>
          <a:p>
            <a:pPr defTabSz="914377"/>
            <a:r>
              <a:rPr lang="en-US" sz="3200" b="1" dirty="0">
                <a:solidFill>
                  <a:srgbClr val="C00000"/>
                </a:solidFill>
                <a:latin typeface="Times New Roman" panose="02020603050405020304" pitchFamily="18" charset="0"/>
                <a:cs typeface="Times New Roman" panose="02020603050405020304" pitchFamily="18" charset="0"/>
              </a:rPr>
              <a:t>TRƯỜNG TRUNG HỌC CƠ SỞ ………………</a:t>
            </a:r>
          </a:p>
        </p:txBody>
      </p:sp>
    </p:spTree>
    <p:extLst>
      <p:ext uri="{BB962C8B-B14F-4D97-AF65-F5344CB8AC3E}">
        <p14:creationId xmlns:p14="http://schemas.microsoft.com/office/powerpoint/2010/main" val="214388617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622931" y="770373"/>
            <a:ext cx="2350515" cy="548099"/>
          </a:xfrm>
          <a:prstGeom prst="rect">
            <a:avLst/>
          </a:prstGeom>
        </p:spPr>
        <p:txBody>
          <a:bodyPr wrap="none">
            <a:spAutoFit/>
          </a:bodyP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Trường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rPr>
              <a:t> 1: </a:t>
            </a:r>
            <a:endParaRPr lang="en-US" sz="2800"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descr="OPL20U25GSXzBJYl68kk8uQGfFKzs7yb1M4KJWUiLk6ZEvGF+qCIPSnY57AbBFCvTWID07 2024 T9 CD 06565+K4lPs7H94VUqPe2XwIsfPRnrXQE//QTEXxb8/8N4CNc6FpgZahzpTjFhMzSA7T/nHJa11DE8Ng2TP3iAmRczFlmslSuUNOgUeb6yRvs0="/>
          <p:cNvSpPr/>
          <p:nvPr/>
        </p:nvSpPr>
        <p:spPr>
          <a:xfrm>
            <a:off x="680639" y="2148738"/>
            <a:ext cx="2260747" cy="548099"/>
          </a:xfrm>
          <a:prstGeom prst="rect">
            <a:avLst/>
          </a:prstGeom>
        </p:spPr>
        <p:txBody>
          <a:bodyPr wrap="none">
            <a:spAutoFit/>
          </a:bodyPr>
          <a:lstStyle/>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2:</a:t>
            </a:r>
            <a:endParaRPr lang="en-US" sz="2800" dirty="0">
              <a:solidFill>
                <a:schemeClr val="bg1"/>
              </a:solidFill>
              <a:effectLst/>
              <a:latin typeface="Times New Roman" panose="02020603050405020304" pitchFamily="18" charset="0"/>
              <a:ea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Object 5" descr="OPL20U25GSXzBJYl68kk8uQGfFKzs7yb1M4KJWUiLk6ZEvGF+qCIPSnY57AbBFCvTWID07 2024 T9 CD 06565+K4lPs7H94VUqPe2XwIsfPRnrXQE//QTEXxb8/8N4CNc6FpgZahzpTjFhMzSA7T/nHJa11DE8Ng2TP3iAmRczFlmslSuUNOgUeb6yRvs0="/>
              <p:cNvSpPr txBox="1"/>
              <p:nvPr/>
            </p:nvSpPr>
            <p:spPr bwMode="auto">
              <a:xfrm>
                <a:off x="1731962" y="1325883"/>
                <a:ext cx="2413317" cy="736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−24=0</m:t>
                      </m:r>
                    </m:oMath>
                    <m:oMath xmlns:m="http://schemas.openxmlformats.org/officeDocument/2006/math">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m:t>
                      </m:r>
                    </m:oMath>
                  </m:oMathPara>
                </a14:m>
                <a:endParaRPr lang="en-US" sz="2800" dirty="0"/>
              </a:p>
            </p:txBody>
          </p:sp>
        </mc:Choice>
        <mc:Fallback>
          <p:sp>
            <p:nvSpPr>
              <p:cNvPr id="6" name="Object 5"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bwMode="auto">
              <a:xfrm>
                <a:off x="1731962" y="1325883"/>
                <a:ext cx="2413317" cy="736600"/>
              </a:xfrm>
              <a:prstGeom prst="rect">
                <a:avLst/>
              </a:prstGeom>
              <a:blipFill>
                <a:blip r:embed="rId2"/>
                <a:stretch>
                  <a:fillRect b="-10833"/>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Object 9" descr="OPL20U25GSXzBJYl68kk8uQGfFKzs7yb1M4KJWUiLk6ZEvGF+qCIPSnY57AbBFCvTWID07 2024 T9 CD 06565+K4lPs7H94VUqPe2XwIsfPRnrXQE//QTEXxb8/8N4CNc6FpgZahzpTjFhMzSA7T/nHJa11DE8Ng2TP3iAmRczFlmslSuUNOgUeb6yRvs0="/>
              <p:cNvSpPr txBox="1"/>
              <p:nvPr/>
            </p:nvSpPr>
            <p:spPr bwMode="auto">
              <a:xfrm>
                <a:off x="1709553" y="2743670"/>
                <a:ext cx="2348675" cy="736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−10=0</m:t>
                      </m:r>
                    </m:oMath>
                    <m:oMath xmlns:m="http://schemas.openxmlformats.org/officeDocument/2006/math">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m:t>
                      </m:r>
                    </m:oMath>
                  </m:oMathPara>
                </a14:m>
                <a:endParaRPr lang="en-US" sz="2800" dirty="0"/>
              </a:p>
            </p:txBody>
          </p:sp>
        </mc:Choice>
        <mc:Fallback>
          <p:sp>
            <p:nvSpPr>
              <p:cNvPr id="10" name="Object 9"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bwMode="auto">
              <a:xfrm>
                <a:off x="1709553" y="2743670"/>
                <a:ext cx="2348675" cy="736600"/>
              </a:xfrm>
              <a:prstGeom prst="rect">
                <a:avLst/>
              </a:prstGeom>
              <a:blipFill>
                <a:blip r:embed="rId3"/>
                <a:stretch>
                  <a:fillRect b="-1074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Rectangle 10" descr="OPL20U25GSXzBJYl68kk8uQGfFKzs7yb1M4KJWUiLk6ZEvGF+qCIPSnY57AbBFCvTWID07 2024 T9 CD 06565+K4lPs7H94VUqPe2XwIsfPRnrXQE//QTEXxb8/8N4CNc6FpgZahzpTjFhMzSA7T/nHJa11DE8Ng2TP3iAmRczFlmslSuUNOgUeb6yRvs0="/>
              <p:cNvSpPr/>
              <p:nvPr/>
            </p:nvSpPr>
            <p:spPr>
              <a:xfrm>
                <a:off x="680639" y="3527103"/>
                <a:ext cx="10323660" cy="2569934"/>
              </a:xfrm>
              <a:prstGeom prst="rect">
                <a:avLst/>
              </a:prstGeom>
            </p:spPr>
            <p:txBody>
              <a:bodyPr wrap="none">
                <a:spAutoFit/>
              </a:bodyPr>
              <a:lstStyle/>
              <a:p>
                <a:pPr>
                  <a:lnSpc>
                    <a:spcPct val="115000"/>
                  </a:lnSpc>
                  <a:spcAft>
                    <a:spcPts val="0"/>
                  </a:spcAft>
                </a:pP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Nếu </a:t>
                </a:r>
                <a14:m>
                  <m:oMath xmlns:m="http://schemas.openxmlformats.org/officeDocument/2006/math">
                    <m: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𝑥</m:t>
                    </m:r>
                    <m:r>
                      <a:rPr lang="en-US" sz="2800" b="0"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=24</m:t>
                    </m:r>
                  </m:oMath>
                </a14:m>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thì</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dài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24 m. </a:t>
                </a:r>
                <a:r>
                  <a:rPr lang="en-US" sz="2800" dirty="0" err="1">
                    <a:solidFill>
                      <a:schemeClr val="bg1"/>
                    </a:solidFill>
                    <a:effectLst/>
                    <a:latin typeface="Times New Roman" panose="02020603050405020304" pitchFamily="18" charset="0"/>
                    <a:ea typeface="Times New Roman" panose="02020603050405020304" pitchFamily="18" charset="0"/>
                  </a:rPr>
                  <a:t>Khi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rộng</a:t>
                </a:r>
                <a:r>
                  <a:rPr lang="en-US" sz="2800" dirty="0">
                    <a:solidFill>
                      <a:schemeClr val="bg1"/>
                    </a:solidFill>
                    <a:effectLst/>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chemeClr val="bg1"/>
                        </a:solidFill>
                        <a:effectLst/>
                        <a:latin typeface="Cambria Math" panose="02040503050406030204" pitchFamily="18" charset="0"/>
                        <a:ea typeface="Times New Roman" panose="02020603050405020304" pitchFamily="18" charset="0"/>
                      </a:rPr>
                      <m:t>34−24=10 </m:t>
                    </m:r>
                  </m:oMath>
                </a14:m>
                <a:r>
                  <a:rPr lang="en-US" sz="2800" dirty="0">
                    <a:solidFill>
                      <a:schemeClr val="bg1"/>
                    </a:solidFill>
                    <a:effectLst/>
                    <a:latin typeface="Times New Roman" panose="02020603050405020304" pitchFamily="18" charset="0"/>
                    <a:ea typeface="Times New Roman" panose="02020603050405020304" pitchFamily="18" charset="0"/>
                  </a:rPr>
                  <a:t>m (</a:t>
                </a:r>
                <a:r>
                  <a:rPr lang="en-US" sz="2800" dirty="0" err="1">
                    <a:solidFill>
                      <a:schemeClr val="bg1"/>
                    </a:solidFill>
                    <a:effectLst/>
                    <a:latin typeface="Times New Roman" panose="02020603050405020304" pitchFamily="18" charset="0"/>
                    <a:ea typeface="Times New Roman" panose="02020603050405020304" pitchFamily="18" charset="0"/>
                  </a:rPr>
                  <a:t>thỏa</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mãn</a:t>
                </a:r>
                <a:r>
                  <a:rPr lang="en-US" sz="2800" dirty="0">
                    <a:solidFill>
                      <a:schemeClr val="bg1"/>
                    </a:solidFill>
                    <a:effectLst/>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Nếu</a:t>
                </a:r>
                <a:r>
                  <a:rPr lang="en-US" sz="28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ea typeface="Times New Roman" panose="02020603050405020304" pitchFamily="18" charset="0"/>
                      </a:rPr>
                      <m:t>𝑥</m:t>
                    </m:r>
                    <m:r>
                      <a:rPr lang="en-US" sz="2800" b="0" i="1" smtClean="0">
                        <a:solidFill>
                          <a:schemeClr val="bg1"/>
                        </a:solidFill>
                        <a:latin typeface="Cambria Math" panose="02040503050406030204" pitchFamily="18" charset="0"/>
                        <a:ea typeface="Times New Roman" panose="02020603050405020304" pitchFamily="18" charset="0"/>
                      </a:rPr>
                      <m:t>=10</m:t>
                    </m:r>
                  </m:oMath>
                </a14:m>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thì</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dài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10 m. </a:t>
                </a:r>
                <a:r>
                  <a:rPr lang="en-US" sz="2800" dirty="0" err="1">
                    <a:solidFill>
                      <a:schemeClr val="bg1"/>
                    </a:solidFill>
                    <a:effectLst/>
                    <a:latin typeface="Times New Roman" panose="02020603050405020304" pitchFamily="18" charset="0"/>
                    <a:ea typeface="Times New Roman" panose="02020603050405020304" pitchFamily="18" charset="0"/>
                  </a:rPr>
                  <a:t>Khi</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đó</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chiều</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rộng</a:t>
                </a:r>
                <a:r>
                  <a:rPr lang="en-US" sz="2800" dirty="0">
                    <a:solidFill>
                      <a:schemeClr val="bg1"/>
                    </a:solidFill>
                    <a:effectLst/>
                    <a:latin typeface="Times New Roman" panose="02020603050405020304" pitchFamily="18" charset="0"/>
                    <a:ea typeface="Times New Roman" panose="02020603050405020304" pitchFamily="18" charset="0"/>
                  </a:rPr>
                  <a:t> </a:t>
                </a:r>
              </a:p>
              <a:p>
                <a:pPr>
                  <a:lnSpc>
                    <a:spcPct val="115000"/>
                  </a:lnSpc>
                  <a:spcAft>
                    <a:spcPts val="0"/>
                  </a:spcAft>
                </a:pPr>
                <a:r>
                  <a:rPr lang="en-US" sz="2800" dirty="0" err="1">
                    <a:solidFill>
                      <a:schemeClr val="bg1"/>
                    </a:solidFill>
                    <a:effectLst/>
                    <a:latin typeface="Times New Roman" panose="02020603050405020304" pitchFamily="18" charset="0"/>
                    <a:ea typeface="Times New Roman" panose="02020603050405020304" pitchFamily="18" charset="0"/>
                  </a:rPr>
                  <a:t>hình</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chữ</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nhật</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là</a:t>
                </a:r>
                <a:r>
                  <a:rPr lang="en-US" sz="2800"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800" b="0" i="1" smtClean="0">
                        <a:solidFill>
                          <a:schemeClr val="bg1"/>
                        </a:solidFill>
                        <a:effectLst/>
                        <a:latin typeface="Cambria Math" panose="02040503050406030204" pitchFamily="18" charset="0"/>
                        <a:ea typeface="Times New Roman" panose="02020603050405020304" pitchFamily="18" charset="0"/>
                      </a:rPr>
                      <m:t>34−10=24</m:t>
                    </m:r>
                  </m:oMath>
                </a14:m>
                <a:r>
                  <a:rPr lang="en-US" sz="2800" dirty="0">
                    <a:solidFill>
                      <a:schemeClr val="bg1"/>
                    </a:solidFill>
                    <a:effectLst/>
                    <a:latin typeface="Times New Roman" panose="02020603050405020304" pitchFamily="18" charset="0"/>
                    <a:ea typeface="Times New Roman" panose="02020603050405020304" pitchFamily="18" charset="0"/>
                  </a:rPr>
                  <a:t> m (</a:t>
                </a:r>
                <a:r>
                  <a:rPr lang="en-US" sz="2800" dirty="0" err="1">
                    <a:solidFill>
                      <a:schemeClr val="bg1"/>
                    </a:solidFill>
                    <a:effectLst/>
                    <a:latin typeface="Times New Roman" panose="02020603050405020304" pitchFamily="18" charset="0"/>
                    <a:ea typeface="Times New Roman" panose="02020603050405020304" pitchFamily="18" charset="0"/>
                  </a:rPr>
                  <a:t>vô</a:t>
                </a:r>
                <a:r>
                  <a:rPr lang="en-US" sz="2800" dirty="0">
                    <a:solidFill>
                      <a:schemeClr val="bg1"/>
                    </a:solidFill>
                    <a:effectLst/>
                    <a:latin typeface="Times New Roman" panose="02020603050405020304" pitchFamily="18" charset="0"/>
                    <a:ea typeface="Times New Roman" panose="02020603050405020304" pitchFamily="18" charset="0"/>
                  </a:rPr>
                  <a:t> </a:t>
                </a:r>
                <a:r>
                  <a:rPr lang="en-US" sz="2800" dirty="0" err="1">
                    <a:solidFill>
                      <a:schemeClr val="bg1"/>
                    </a:solidFill>
                    <a:effectLst/>
                    <a:latin typeface="Times New Roman" panose="02020603050405020304" pitchFamily="18" charset="0"/>
                    <a:ea typeface="Times New Roman" panose="02020603050405020304" pitchFamily="18" charset="0"/>
                  </a:rPr>
                  <a:t>lí</a:t>
                </a:r>
                <a:r>
                  <a:rPr lang="en-US" sz="2800" dirty="0">
                    <a:solidFill>
                      <a:schemeClr val="bg1"/>
                    </a:solidFill>
                    <a:effectLst/>
                    <a:latin typeface="Times New Roman" panose="02020603050405020304" pitchFamily="18" charset="0"/>
                    <a:ea typeface="Times New Roman" panose="02020603050405020304" pitchFamily="18" charset="0"/>
                  </a:rPr>
                  <a:t>)</a:t>
                </a:r>
              </a:p>
              <a:p>
                <a:pPr>
                  <a:lnSpc>
                    <a:spcPct val="115000"/>
                  </a:lnSpc>
                  <a:spcAft>
                    <a:spcPts val="0"/>
                  </a:spcAft>
                </a:pPr>
                <a:r>
                  <a:rPr lang="en-US" sz="2800" dirty="0" err="1">
                    <a:solidFill>
                      <a:schemeClr val="bg1"/>
                    </a:solidFill>
                    <a:latin typeface="Times New Roman" panose="02020603050405020304" pitchFamily="18" charset="0"/>
                    <a:ea typeface="Times New Roman" panose="02020603050405020304" pitchFamily="18" charset="0"/>
                  </a:rPr>
                  <a:t>Vậy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chiều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dài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24 m, </a:t>
                </a:r>
                <a:r>
                  <a:rPr lang="en-US" sz="2800" dirty="0" err="1">
                    <a:solidFill>
                      <a:schemeClr val="bg1"/>
                    </a:solidFill>
                    <a:latin typeface="Times New Roman" panose="02020603050405020304" pitchFamily="18" charset="0"/>
                    <a:ea typeface="Times New Roman" panose="02020603050405020304" pitchFamily="18" charset="0"/>
                  </a:rPr>
                  <a:t>chiều</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rộng</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hình</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chữ</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nhật</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là</a:t>
                </a:r>
                <a:r>
                  <a:rPr lang="en-US" sz="2800" dirty="0">
                    <a:solidFill>
                      <a:schemeClr val="bg1"/>
                    </a:solidFill>
                    <a:latin typeface="Times New Roman" panose="02020603050405020304" pitchFamily="18" charset="0"/>
                    <a:ea typeface="Times New Roman" panose="02020603050405020304" pitchFamily="18" charset="0"/>
                  </a:rPr>
                  <a:t> 10 m</a:t>
                </a:r>
                <a:endParaRPr lang="en-US" sz="28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11" name="Rectangle 10"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80639" y="3527103"/>
                <a:ext cx="10323660" cy="2569934"/>
              </a:xfrm>
              <a:prstGeom prst="rect">
                <a:avLst/>
              </a:prstGeom>
              <a:blipFill>
                <a:blip r:embed="rId4"/>
                <a:stretch>
                  <a:fillRect l="-1240" t="-1663" r="-118" b="-4276"/>
                </a:stretch>
              </a:blipFill>
            </p:spPr>
            <p:txBody>
              <a:bodyPr/>
              <a:lstStyle/>
              <a:p>
                <a:r>
                  <a:rPr lang="en-US">
                    <a:noFill/>
                  </a:rPr>
                  <a:t> </a:t>
                </a:r>
              </a:p>
            </p:txBody>
          </p:sp>
        </mc:Fallback>
      </mc:AlternateContent>
      <p:sp>
        <p:nvSpPr>
          <p:cNvPr id="1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3. ĐỊNH LÍ VIÈTE</a:t>
            </a:r>
            <a:endParaRPr lang="en-US" sz="3200" dirty="0">
              <a:solidFill>
                <a:srgbClr val="FFFF00"/>
              </a:solidFill>
            </a:endParaRPr>
          </a:p>
        </p:txBody>
      </p:sp>
    </p:spTree>
    <p:extLst>
      <p:ext uri="{BB962C8B-B14F-4D97-AF65-F5344CB8AC3E}">
        <p14:creationId xmlns:p14="http://schemas.microsoft.com/office/powerpoint/2010/main" val="1893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xEl>
                                              <p:pRg st="1" end="1"/>
                                            </p:txEl>
                                          </p:spTgt>
                                        </p:tgtEl>
                                        <p:attrNameLst>
                                          <p:attrName>style.visibility</p:attrName>
                                        </p:attrNameLst>
                                      </p:cBhvr>
                                      <p:to>
                                        <p:strVal val="visible"/>
                                      </p:to>
                                    </p:set>
                                    <p:animEffect transition="in" filter="barn(inVertical)">
                                      <p:cBhvr>
                                        <p:cTn id="30" dur="500"/>
                                        <p:tgtEl>
                                          <p:spTgt spid="11">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barn(inVertical)">
                                      <p:cBhvr>
                                        <p:cTn id="35" dur="500"/>
                                        <p:tgtEl>
                                          <p:spTgt spid="11">
                                            <p:txEl>
                                              <p:pRg st="2" end="2"/>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11">
                                            <p:txEl>
                                              <p:pRg st="3" end="3"/>
                                            </p:txEl>
                                          </p:spTgt>
                                        </p:tgtEl>
                                        <p:attrNameLst>
                                          <p:attrName>style.visibility</p:attrName>
                                        </p:attrNameLst>
                                      </p:cBhvr>
                                      <p:to>
                                        <p:strVal val="visible"/>
                                      </p:to>
                                    </p:set>
                                    <p:animEffect transition="in" filter="barn(inVertical)">
                                      <p:cBhvr>
                                        <p:cTn id="38" dur="500"/>
                                        <p:tgtEl>
                                          <p:spTgt spid="11">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1">
                                            <p:txEl>
                                              <p:pRg st="4" end="4"/>
                                            </p:txEl>
                                          </p:spTgt>
                                        </p:tgtEl>
                                        <p:attrNameLst>
                                          <p:attrName>style.visibility</p:attrName>
                                        </p:attrNameLst>
                                      </p:cBhvr>
                                      <p:to>
                                        <p:strVal val="visible"/>
                                      </p:to>
                                    </p:set>
                                    <p:animEffect transition="in" filter="barn(inVertical)">
                                      <p:cBhvr>
                                        <p:cTn id="4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6" name="TextBox 5" descr="OPL20U25GSXzBJYl68kk8uQGfFKzs7yb1M4KJWUiLk6ZEvGF+qCIPSnY57AbBFCvTWID07 2024 T9 CD 06565+K4lPs7H94VUqPe2XwIsfPRnrXQE//QTEXxb8/8N4CNc6FpgZahzpTjFhMzSA7T/nHJa11DE8Ng2TP3iAmRczFlmslSuUNOgUeb6yRvs0="/>
              <p:cNvSpPr txBox="1"/>
              <p:nvPr/>
            </p:nvSpPr>
            <p:spPr>
              <a:xfrm>
                <a:off x="1159099" y="528034"/>
                <a:ext cx="9620518" cy="1077218"/>
              </a:xfrm>
              <a:prstGeom prst="rect">
                <a:avLst/>
              </a:prstGeom>
              <a:noFill/>
            </p:spPr>
            <p:txBody>
              <a:bodyPr wrap="square" rtlCol="0">
                <a:spAutoFit/>
              </a:bodyPr>
              <a:lstStyle/>
              <a:p>
                <a:r>
                  <a:rPr lang="en-US" sz="3200" dirty="0">
                    <a:solidFill>
                      <a:schemeClr val="bg1"/>
                    </a:solidFill>
                    <a:latin typeface="Times New Roman" pitchFamily="18" charset="0"/>
                    <a:cs typeface="Times New Roman" pitchFamily="18" charset="0"/>
                  </a:rPr>
                  <a:t>Nếu </a:t>
                </a:r>
                <a:r>
                  <a:rPr lang="en-US" sz="3200" dirty="0" err="1">
                    <a:solidFill>
                      <a:schemeClr val="bg1"/>
                    </a:solidFill>
                    <a:latin typeface="Times New Roman" pitchFamily="18" charset="0"/>
                    <a:cs typeface="Times New Roman" pitchFamily="18" charset="0"/>
                  </a:rPr>
                  <a:t>chiều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dài</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và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chiều</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rộng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hình</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chữ</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nhật</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là</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nghiệm</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của</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phương</a:t>
                </a:r>
                <a:r>
                  <a:rPr lang="en-US" sz="3200" dirty="0">
                    <a:solidFill>
                      <a:schemeClr val="bg1"/>
                    </a:solidFill>
                    <a:latin typeface="Times New Roman" pitchFamily="18" charset="0"/>
                    <a:cs typeface="Times New Roman" pitchFamily="18" charset="0"/>
                  </a:rPr>
                  <a:t> </a:t>
                </a:r>
                <a:r>
                  <a:rPr lang="en-US" sz="3200" dirty="0" err="1">
                    <a:solidFill>
                      <a:schemeClr val="bg1"/>
                    </a:solidFill>
                    <a:latin typeface="Times New Roman" pitchFamily="18" charset="0"/>
                    <a:cs typeface="Times New Roman" pitchFamily="18" charset="0"/>
                  </a:rPr>
                  <a:t>trình</a:t>
                </a:r>
                <a:r>
                  <a:rPr lang="en-US" sz="3200" dirty="0">
                    <a:solidFill>
                      <a:schemeClr val="bg1"/>
                    </a:solidFill>
                    <a:latin typeface="Times New Roman" pitchFamily="18" charset="0"/>
                    <a:cs typeface="Times New Roman" pitchFamily="18" charset="0"/>
                  </a:rPr>
                  <a:t> </a:t>
                </a:r>
                <a14:m>
                  <m:oMath xmlns:m="http://schemas.openxmlformats.org/officeDocument/2006/math">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−34</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+240=0</m:t>
                    </m:r>
                    <m:r>
                      <a:rPr lang="en-US" sz="2800" b="0" i="0" smtClean="0">
                        <a:solidFill>
                          <a:srgbClr val="FFFFFF"/>
                        </a:solidFill>
                        <a:latin typeface="Cambria Math" panose="02040503050406030204" pitchFamily="18" charset="0"/>
                      </a:rPr>
                      <m:t> </m:t>
                    </m:r>
                  </m:oMath>
                </a14:m>
                <a:r>
                  <a:rPr lang="en-US" sz="3200" dirty="0" err="1">
                    <a:solidFill>
                      <a:schemeClr val="bg1"/>
                    </a:solidFill>
                    <a:latin typeface="Times New Roman" pitchFamily="18" charset="0"/>
                    <a:cs typeface="Times New Roman" pitchFamily="18" charset="0"/>
                  </a:rPr>
                  <a:t>thì</a:t>
                </a:r>
                <a:r>
                  <a:rPr lang="en-US" sz="3200" dirty="0">
                    <a:solidFill>
                      <a:schemeClr val="bg1"/>
                    </a:solidFill>
                    <a:latin typeface="Times New Roman" pitchFamily="18" charset="0"/>
                    <a:cs typeface="Times New Roman" pitchFamily="18" charset="0"/>
                  </a:rPr>
                  <a:t>:</a:t>
                </a:r>
              </a:p>
            </p:txBody>
          </p:sp>
        </mc:Choice>
        <mc:Fallback>
          <p:sp>
            <p:nvSpPr>
              <p:cNvPr id="6" name="TextBox 5"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1159099" y="528034"/>
                <a:ext cx="9620518" cy="1077218"/>
              </a:xfrm>
              <a:prstGeom prst="rect">
                <a:avLst/>
              </a:prstGeom>
              <a:blipFill>
                <a:blip r:embed="rId2"/>
                <a:stretch>
                  <a:fillRect l="-1584" t="-7955" r="-190" b="-1761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Object 10" descr="OPL20U25GSXzBJYl68kk8uQGfFKzs7yb1M4KJWUiLk6ZEvGF+qCIPSnY57AbBFCvTWID07 2024 T9 CD 06565+K4lPs7H94VUqPe2XwIsfPRnrXQE//QTEXxb8/8N4CNc6FpgZahzpTjFhMzSA7T/nHJa11DE8Ng2TP3iAmRczFlmslSuUNOgUeb6yRvs0="/>
              <p:cNvSpPr txBox="1"/>
              <p:nvPr/>
            </p:nvSpPr>
            <p:spPr>
              <a:xfrm>
                <a:off x="3512607" y="1665895"/>
                <a:ext cx="3471054" cy="941801"/>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−34</m:t>
                          </m:r>
                        </m:num>
                        <m:den>
                          <m:r>
                            <a:rPr lang="en-US" sz="2800" i="1">
                              <a:solidFill>
                                <a:srgbClr val="FFFFFF"/>
                              </a:solidFill>
                              <a:latin typeface="Cambria Math" panose="02040503050406030204" pitchFamily="18" charset="0"/>
                            </a:rPr>
                            <m:t>1</m:t>
                          </m:r>
                        </m:den>
                      </m:f>
                    </m:oMath>
                  </m:oMathPara>
                </a14:m>
                <a:endParaRPr lang="en-US" sz="2800" dirty="0"/>
              </a:p>
              <a:p>
                <a:endParaRPr lang="en-US" sz="2800" dirty="0"/>
              </a:p>
              <a:p>
                <a:endParaRPr lang="en-US" sz="2800" dirty="0"/>
              </a:p>
            </p:txBody>
          </p:sp>
        </mc:Choice>
        <mc:Fallback>
          <p:sp>
            <p:nvSpPr>
              <p:cNvPr id="11" name="Object 10"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512607" y="1665895"/>
                <a:ext cx="3471054" cy="94180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Object 11" descr="OPL20U25GSXzBJYl68kk8uQGfFKzs7yb1M4KJWUiLk6ZEvGF+qCIPSnY57AbBFCvTWID07 2024 T9 CD 06565+K4lPs7H94VUqPe2XwIsfPRnrXQE//QTEXxb8/8N4CNc6FpgZahzpTjFhMzSA7T/nHJa11DE8Ng2TP3iAmRczFlmslSuUNOgUeb6yRvs0="/>
              <p:cNvSpPr txBox="1"/>
              <p:nvPr/>
            </p:nvSpPr>
            <p:spPr>
              <a:xfrm>
                <a:off x="3573571" y="2717043"/>
                <a:ext cx="2811230" cy="941801"/>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240</m:t>
                          </m:r>
                        </m:num>
                        <m:den>
                          <m:r>
                            <a:rPr lang="en-US" sz="2800" i="1">
                              <a:solidFill>
                                <a:srgbClr val="FFFFFF"/>
                              </a:solidFill>
                              <a:latin typeface="Cambria Math" panose="02040503050406030204" pitchFamily="18" charset="0"/>
                            </a:rPr>
                            <m:t>1</m:t>
                          </m:r>
                        </m:den>
                      </m:f>
                    </m:oMath>
                  </m:oMathPara>
                </a14:m>
                <a:endParaRPr lang="en-US" sz="2800" dirty="0"/>
              </a:p>
            </p:txBody>
          </p:sp>
        </mc:Choice>
        <mc:Fallback>
          <p:sp>
            <p:nvSpPr>
              <p:cNvPr id="12" name="Object 1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573571" y="2717043"/>
                <a:ext cx="2811230" cy="941801"/>
              </a:xfrm>
              <a:prstGeom prst="rect">
                <a:avLst/>
              </a:prstGeom>
              <a:blipFill>
                <a:blip r:embed="rId4"/>
                <a:stretch>
                  <a:fillRect/>
                </a:stretch>
              </a:blipFill>
            </p:spPr>
            <p:txBody>
              <a:bodyPr/>
              <a:lstStyle/>
              <a:p>
                <a:r>
                  <a:rPr lang="en-US">
                    <a:noFill/>
                  </a:rPr>
                  <a:t> </a:t>
                </a:r>
              </a:p>
            </p:txBody>
          </p:sp>
        </mc:Fallback>
      </mc:AlternateContent>
      <p:sp>
        <p:nvSpPr>
          <p:cNvPr id="17" name="Rectangle 8"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0" y="-292387"/>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p>
        </p:txBody>
      </p:sp>
      <p:grpSp>
        <p:nvGrpSpPr>
          <p:cNvPr id="2" name="Group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F7B3A7F-4DBA-A52D-5413-D1B8140D4B1F}"/>
              </a:ext>
            </a:extLst>
          </p:cNvPr>
          <p:cNvGrpSpPr/>
          <p:nvPr/>
        </p:nvGrpSpPr>
        <p:grpSpPr>
          <a:xfrm>
            <a:off x="887429" y="3768191"/>
            <a:ext cx="10986519" cy="584775"/>
            <a:chOff x="887429" y="3768191"/>
            <a:chExt cx="10986519" cy="584775"/>
          </a:xfrm>
        </p:grpSpPr>
        <p:sp>
          <p:nvSpPr>
            <p:cNvPr id="15" name="TextBox 14"/>
            <p:cNvSpPr txBox="1"/>
            <p:nvPr/>
          </p:nvSpPr>
          <p:spPr>
            <a:xfrm>
              <a:off x="887429" y="3768191"/>
              <a:ext cx="10986519" cy="584775"/>
            </a:xfrm>
            <a:prstGeom prst="rect">
              <a:avLst/>
            </a:prstGeom>
            <a:noFill/>
          </p:spPr>
          <p:txBody>
            <a:bodyPr wrap="square" rtlCol="0">
              <a:spAutoFit/>
            </a:bodyPr>
            <a:lstStyle/>
            <a:p>
              <a:r>
                <a:rPr lang="vi-VN" sz="3200" dirty="0">
                  <a:solidFill>
                    <a:schemeClr val="bg1"/>
                  </a:solidFill>
                  <a:latin typeface="+mj-lt"/>
                </a:rPr>
                <a:t>Nếu là 2 nghiệm của phương trình</a:t>
              </a:r>
              <a:r>
                <a:rPr lang="en-US" sz="3200" dirty="0">
                  <a:solidFill>
                    <a:schemeClr val="bg1"/>
                  </a:solidFill>
                  <a:latin typeface="+mj-lt"/>
                </a:rPr>
                <a:t>                                          </a:t>
              </a:r>
              <a:r>
                <a:rPr lang="vi-VN" sz="3200" dirty="0">
                  <a:solidFill>
                    <a:schemeClr val="bg1"/>
                  </a:solidFill>
                  <a:latin typeface="+mj-lt"/>
                </a:rPr>
                <a:t> thì</a:t>
              </a:r>
              <a:r>
                <a:rPr lang="en-US" sz="3200" dirty="0">
                  <a:solidFill>
                    <a:schemeClr val="bg1"/>
                  </a:solidFill>
                  <a:latin typeface="+mj-lt"/>
                </a:rPr>
                <a:t>:   </a:t>
              </a:r>
            </a:p>
          </p:txBody>
        </p:sp>
        <mc:AlternateContent xmlns:mc="http://schemas.openxmlformats.org/markup-compatibility/2006" xmlns:a14="http://schemas.microsoft.com/office/drawing/2010/main">
          <mc:Choice Requires="a14">
            <p:sp>
              <p:nvSpPr>
                <p:cNvPr id="18" name="Object 17"/>
                <p:cNvSpPr txBox="1"/>
                <p:nvPr/>
              </p:nvSpPr>
              <p:spPr bwMode="auto">
                <a:xfrm>
                  <a:off x="6603314" y="3810547"/>
                  <a:ext cx="4029852" cy="50006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𝑎</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𝑏𝑥</m:t>
                        </m:r>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𝑐</m:t>
                        </m:r>
                        <m:r>
                          <a:rPr lang="en-US" sz="2800" i="1">
                            <a:solidFill>
                              <a:srgbClr val="FFFFFF"/>
                            </a:solidFill>
                            <a:latin typeface="Cambria Math" panose="02040503050406030204" pitchFamily="18" charset="0"/>
                          </a:rPr>
                          <m:t>=0</m:t>
                        </m:r>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𝑎</m:t>
                            </m:r>
                            <m:r>
                              <a:rPr lang="en-US" sz="2800" i="1">
                                <a:solidFill>
                                  <a:srgbClr val="FFFFFF"/>
                                </a:solidFill>
                                <a:latin typeface="Cambria Math" panose="02040503050406030204" pitchFamily="18" charset="0"/>
                              </a:rPr>
                              <m:t>≠0</m:t>
                            </m:r>
                          </m:e>
                        </m:d>
                      </m:oMath>
                    </m:oMathPara>
                  </a14:m>
                  <a:endParaRPr lang="en-US" sz="2800" dirty="0"/>
                </a:p>
              </p:txBody>
            </p:sp>
          </mc:Choice>
          <mc:Fallback xmlns="">
            <p:sp>
              <p:nvSpPr>
                <p:cNvPr id="18" name="Object 17"/>
                <p:cNvSpPr txBox="1">
                  <a:spLocks noRot="1" noChangeAspect="1" noMove="1" noResize="1" noEditPoints="1" noAdjustHandles="1" noChangeArrowheads="1" noChangeShapeType="1" noTextEdit="1"/>
                </p:cNvSpPr>
                <p:nvPr/>
              </p:nvSpPr>
              <p:spPr bwMode="auto">
                <a:xfrm>
                  <a:off x="6603314" y="3810547"/>
                  <a:ext cx="4029852" cy="500062"/>
                </a:xfrm>
                <a:prstGeom prst="rect">
                  <a:avLst/>
                </a:prstGeom>
                <a:blipFill>
                  <a:blip r:embed="rId5"/>
                  <a:stretch>
                    <a:fillRect/>
                  </a:stretch>
                </a:blipFill>
              </p:spPr>
              <p:txBody>
                <a:bodyPr/>
                <a:lstStyle/>
                <a:p>
                  <a:r>
                    <a:rPr lang="en-GB">
                      <a:noFill/>
                    </a:rPr>
                    <a:t> </a:t>
                  </a:r>
                </a:p>
              </p:txBody>
            </p:sp>
          </mc:Fallback>
        </mc:AlternateContent>
      </p:grpSp>
      <mc:AlternateContent xmlns:mc="http://schemas.openxmlformats.org/markup-compatibility/2006">
        <mc:Choice xmlns:a14="http://schemas.microsoft.com/office/drawing/2010/main" Requires="a14">
          <p:sp>
            <p:nvSpPr>
              <p:cNvPr id="19" name="Object 18" descr="OPL20U25GSXzBJYl68kk8uQGfFKzs7yb1M4KJWUiLk6ZEvGF+qCIPSnY57AbBFCvTWID07 2024 T9 CD 06565+K4lPs7H94VUqPe2XwIsfPRnrXQE//QTEXxb8/8N4CNc6FpgZahzpTjFhMzSA7T/nHJa11DE8Ng2TP3iAmRczFlmslSuUNOgUeb6yRvs0="/>
              <p:cNvSpPr txBox="1"/>
              <p:nvPr/>
            </p:nvSpPr>
            <p:spPr>
              <a:xfrm>
                <a:off x="2259496" y="4413609"/>
                <a:ext cx="3200778" cy="86712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𝑏</m:t>
                          </m:r>
                        </m:num>
                        <m:den>
                          <m:r>
                            <a:rPr lang="en-US" sz="2800" i="1">
                              <a:solidFill>
                                <a:srgbClr val="FFFFFF"/>
                              </a:solidFill>
                              <a:latin typeface="Cambria Math" panose="02040503050406030204" pitchFamily="18" charset="0"/>
                            </a:rPr>
                            <m:t>𝑎</m:t>
                          </m:r>
                        </m:den>
                      </m:f>
                    </m:oMath>
                  </m:oMathPara>
                </a14:m>
                <a:endParaRPr lang="en-US" sz="2800" dirty="0"/>
              </a:p>
              <a:p>
                <a:endParaRPr lang="en-US" sz="2800" dirty="0"/>
              </a:p>
            </p:txBody>
          </p:sp>
        </mc:Choice>
        <mc:Fallback>
          <p:sp>
            <p:nvSpPr>
              <p:cNvPr id="19" name="Object 18"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259496" y="4413609"/>
                <a:ext cx="3200778" cy="8671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Object 19" descr="OPL20U25GSXzBJYl68kk8uQGfFKzs7yb1M4KJWUiLk6ZEvGF+qCIPSnY57AbBFCvTWID07 2024 T9 CD 06565+K4lPs7H94VUqPe2XwIsfPRnrXQE//QTEXxb8/8N4CNc6FpgZahzpTjFhMzSA7T/nHJa11DE8Ng2TP3iAmRczFlmslSuUNOgUeb6yRvs0="/>
              <p:cNvSpPr txBox="1"/>
              <p:nvPr/>
            </p:nvSpPr>
            <p:spPr>
              <a:xfrm>
                <a:off x="2259496" y="5341380"/>
                <a:ext cx="2519372" cy="86712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𝑐</m:t>
                          </m:r>
                        </m:num>
                        <m:den>
                          <m:r>
                            <a:rPr lang="en-US" sz="2800" i="1">
                              <a:solidFill>
                                <a:srgbClr val="FFFFFF"/>
                              </a:solidFill>
                              <a:latin typeface="Cambria Math" panose="02040503050406030204" pitchFamily="18" charset="0"/>
                            </a:rPr>
                            <m:t>𝑎</m:t>
                          </m:r>
                        </m:den>
                      </m:f>
                    </m:oMath>
                  </m:oMathPara>
                </a14:m>
                <a:endParaRPr lang="en-US" sz="2800" dirty="0"/>
              </a:p>
              <a:p>
                <a:endParaRPr lang="en-US" sz="2800" dirty="0"/>
              </a:p>
            </p:txBody>
          </p:sp>
        </mc:Choice>
        <mc:Fallback>
          <p:sp>
            <p:nvSpPr>
              <p:cNvPr id="20" name="Object 19"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259496" y="5341380"/>
                <a:ext cx="2519372" cy="86712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8455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2726841-2B10-B74D-5DAD-52BF801175DA}"/>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24259" y="1954557"/>
            <a:ext cx="3385255" cy="2259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0FC1CF0-44D0-9233-9635-7EFFA79137C9}"/>
              </a:ext>
            </a:extLst>
          </p:cNvPr>
          <p:cNvSpPr txBox="1">
            <a:spLocks/>
          </p:cNvSpPr>
          <p:nvPr/>
        </p:nvSpPr>
        <p:spPr>
          <a:xfrm>
            <a:off x="682486" y="2134898"/>
            <a:ext cx="5241235" cy="78528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a:solidFill>
                  <a:srgbClr val="FFC000"/>
                </a:solidFill>
                <a:latin typeface="Times New Roman" panose="02020603050405020304" pitchFamily="18" charset="0"/>
                <a:cs typeface="Times New Roman" panose="02020603050405020304" pitchFamily="18" charset="0"/>
              </a:rPr>
              <a:t> HÌNH THÀNH KIẾN THỨC</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3" name="Straight Connecto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37952358-6350-B399-46AC-7131915460A4}"/>
              </a:ext>
            </a:extLst>
          </p:cNvPr>
          <p:cNvCxnSpPr>
            <a:cxnSpLocks/>
          </p:cNvCxnSpPr>
          <p:nvPr/>
        </p:nvCxnSpPr>
        <p:spPr>
          <a:xfrm>
            <a:off x="682486" y="2970840"/>
            <a:ext cx="5241235"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sp>
        <p:nvSpPr>
          <p:cNvPr id="7"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DDA1E83-A68C-1238-82A7-A36E7F0E8F44}"/>
              </a:ext>
            </a:extLst>
          </p:cNvPr>
          <p:cNvSpPr txBox="1">
            <a:spLocks/>
          </p:cNvSpPr>
          <p:nvPr/>
        </p:nvSpPr>
        <p:spPr>
          <a:xfrm>
            <a:off x="854765" y="3135724"/>
            <a:ext cx="5241235" cy="18066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dirty="0">
                <a:solidFill>
                  <a:schemeClr val="bg1"/>
                </a:solidFill>
                <a:latin typeface="Times New Roman" panose="02020603050405020304" pitchFamily="18" charset="0"/>
              </a:rPr>
              <a:t> </a:t>
            </a:r>
            <a:r>
              <a:rPr lang="vi-VN" dirty="0">
                <a:solidFill>
                  <a:schemeClr val="bg1"/>
                </a:solidFill>
                <a:latin typeface="Times New Roman" panose="02020603050405020304" pitchFamily="18" charset="0"/>
              </a:rPr>
              <a:t>HS giải thích được định lí Vi</a:t>
            </a:r>
            <a:r>
              <a:rPr lang="en-US" dirty="0">
                <a:solidFill>
                  <a:schemeClr val="bg1"/>
                </a:solidFill>
                <a:latin typeface="Times New Roman" panose="02020603050405020304" pitchFamily="18" charset="0"/>
              </a:rPr>
              <a:t>è</a:t>
            </a:r>
            <a:r>
              <a:rPr lang="vi-VN" dirty="0">
                <a:solidFill>
                  <a:schemeClr val="bg1"/>
                </a:solidFill>
                <a:latin typeface="Times New Roman" panose="02020603050405020304" pitchFamily="18" charset="0"/>
              </a:rPr>
              <a:t>te, chỉ ra được mối quan hệ giữa tổng và tích của 2 nghiệm với các hệ số của phương trình bậc hai 1 ẩn.</a:t>
            </a:r>
          </a:p>
          <a:p>
            <a:pPr algn="just"/>
            <a:r>
              <a:rPr lang="vi-VN" dirty="0">
                <a:solidFill>
                  <a:schemeClr val="bg1"/>
                </a:solidFill>
                <a:latin typeface="Times New Roman" panose="02020603050405020304" pitchFamily="18" charset="0"/>
              </a:rPr>
              <a:t>Tính được tổng và tích của 2 nghiệm phương trình bậc hai một ẩn</a:t>
            </a:r>
          </a:p>
        </p:txBody>
      </p:sp>
      <p:sp>
        <p:nvSpPr>
          <p:cNvPr id="9"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3. ĐỊNH LÍ VIÈTE</a:t>
            </a:r>
            <a:endParaRPr lang="en-US" sz="3200" dirty="0">
              <a:solidFill>
                <a:srgbClr val="FFFF00"/>
              </a:solidFill>
            </a:endParaRPr>
          </a:p>
        </p:txBody>
      </p:sp>
    </p:spTree>
    <p:extLst>
      <p:ext uri="{BB962C8B-B14F-4D97-AF65-F5344CB8AC3E}">
        <p14:creationId xmlns:p14="http://schemas.microsoft.com/office/powerpoint/2010/main" val="341102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500" fill="hold"/>
                                        <p:tgtEl>
                                          <p:spTgt spid="2"/>
                                        </p:tgtEl>
                                        <p:attrNameLst>
                                          <p:attrName>ppt_x</p:attrName>
                                        </p:attrNameLst>
                                      </p:cBhvr>
                                      <p:tavLst>
                                        <p:tav tm="0">
                                          <p:val>
                                            <p:strVal val="#ppt_x"/>
                                          </p:val>
                                        </p:tav>
                                        <p:tav tm="100000">
                                          <p:val>
                                            <p:strVal val="#ppt_x"/>
                                          </p:val>
                                        </p:tav>
                                      </p:tavLst>
                                    </p:anim>
                                    <p:anim calcmode="lin" valueType="num">
                                      <p:cBhvr additive="base">
                                        <p:cTn id="11" dur="500" fill="hold"/>
                                        <p:tgtEl>
                                          <p:spTgt spid="2"/>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657945" y="518670"/>
            <a:ext cx="3108480" cy="523220"/>
          </a:xfrm>
          <a:prstGeom prst="rect">
            <a:avLst/>
          </a:prstGeom>
        </p:spPr>
        <p:txBody>
          <a:bodyPr wrap="none">
            <a:spAutoFit/>
          </a:bodyPr>
          <a:lstStyle/>
          <a:p>
            <a:r>
              <a:rPr lang="en-US" sz="2800" b="1" dirty="0">
                <a:solidFill>
                  <a:srgbClr val="FFFF00"/>
                </a:solidFill>
                <a:latin typeface="Times New Roman" panose="02020603050405020304" pitchFamily="18" charset="0"/>
                <a:cs typeface="Times New Roman" panose="02020603050405020304" pitchFamily="18" charset="0"/>
              </a:rPr>
              <a:t>I. ĐỊNH LÍ VIÈTE</a:t>
            </a:r>
            <a:endParaRPr lang="en-US" sz="2800" dirty="0"/>
          </a:p>
        </p:txBody>
      </p:sp>
      <mc:AlternateContent xmlns:mc="http://schemas.openxmlformats.org/markup-compatibility/2006">
        <mc:Choice xmlns:a14="http://schemas.microsoft.com/office/drawing/2010/main" Requires="a14">
          <p:sp>
            <p:nvSpPr>
              <p:cNvPr id="13" name="Rectangle 12" descr="OPL20U25GSXzBJYl68kk8uQGfFKzs7yb1M4KJWUiLk6ZEvGF+qCIPSnY57AbBFCvTWID07 2024 T9 CD 06565+K4lPs7H94VUqPe2XwIsfPRnrXQE//QTEXxb8/8N4CNc6FpgZahzpTjFhMzSA7T/nHJa11DE8Ng2TP3iAmRczFlmslSuUNOgUeb6yRvs0="/>
              <p:cNvSpPr/>
              <p:nvPr/>
            </p:nvSpPr>
            <p:spPr>
              <a:xfrm>
                <a:off x="657945" y="1297070"/>
                <a:ext cx="11165459" cy="5262979"/>
              </a:xfrm>
              <a:prstGeom prst="rect">
                <a:avLst/>
              </a:prstGeom>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Times New Roman" panose="02020603050405020304" pitchFamily="18" charset="0"/>
                            <a:cs typeface="Times New Roman" panose="02020603050405020304" pitchFamily="18" charset="0"/>
                          </a:rPr>
                          <m:t>a</m:t>
                        </m:r>
                        <m:r>
                          <m:rPr>
                            <m:nor/>
                          </m:rPr>
                          <a:rPr lang="en-US" sz="2800" i="1">
                            <a:solidFill>
                              <a:prstClr val="white"/>
                            </a:solidFill>
                            <a:latin typeface="Times New Roman" panose="02020603050405020304" pitchFamily="18" charset="0"/>
                            <a:cs typeface="Times New Roman" panose="02020603050405020304" pitchFamily="18" charset="0"/>
                          </a:rPr>
                          <m:t>x</m:t>
                        </m:r>
                      </m:e>
                      <m:sup>
                        <m:r>
                          <a:rPr lang="en-US" sz="2800">
                            <a:solidFill>
                              <a:schemeClr val="bg1"/>
                            </a:solidFill>
                            <a:latin typeface="Cambria Math" panose="02040503050406030204" pitchFamily="18" charset="0"/>
                          </a:rPr>
                          <m:t>2</m:t>
                        </m:r>
                      </m:sup>
                    </m:sSup>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m:rPr>
                        <m:nor/>
                      </m:rPr>
                      <a:rPr lang="en-US" sz="2800" i="1">
                        <a:solidFill>
                          <a:schemeClr val="bg1"/>
                        </a:solidFill>
                        <a:latin typeface="Times New Roman" panose="02020603050405020304" pitchFamily="18" charset="0"/>
                        <a:cs typeface="Times New Roman" panose="02020603050405020304" pitchFamily="18" charset="0"/>
                      </a:rPr>
                      <m:t>x</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𝑐</m:t>
                    </m:r>
                    <m:r>
                      <a:rPr lang="en-US" sz="2800">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solidFill>
                          <a:schemeClr val="bg1"/>
                        </a:solidFill>
                        <a:latin typeface="Cambria Math" panose="02040503050406030204" pitchFamily="18" charset="0"/>
                      </a:rPr>
                      <m:t>𝑎</m:t>
                    </m:r>
                    <m:r>
                      <a:rPr lang="en-US" sz="2800">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chỗ</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trống</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cs typeface="Times New Roman" panose="02020603050405020304" pitchFamily="18" charset="0"/>
                  </a:rPr>
                  <a:t>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endParaRPr lang="en-US" sz="2800" dirty="0">
                  <a:solidFill>
                    <a:schemeClr val="bg1"/>
                  </a:solidFill>
                  <a:latin typeface="Times New Roman" panose="02020603050405020304" pitchFamily="18" charset="0"/>
                  <a:cs typeface="Times New Roman" panose="02020603050405020304" pitchFamily="18" charset="0"/>
                </a:endParaRPr>
              </a:p>
              <a:p>
                <a:pPr algn="ct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a:solidFill>
                          <a:schemeClr val="bg1"/>
                        </a:solidFill>
                        <a:latin typeface="Cambria Math" panose="02040503050406030204" pitchFamily="18" charset="0"/>
                      </a:rPr>
                      <m:t>=</m:t>
                    </m:r>
                  </m:oMath>
                </a14:m>
                <a:r>
                  <a:rPr lang="en-US" sz="2800" dirty="0">
                    <a:solidFill>
                      <a:schemeClr val="bg1"/>
                    </a:solidFill>
                    <a:latin typeface="+mj-lt"/>
                  </a:rPr>
                  <a:t>………………………</a:t>
                </a:r>
                <a:endParaRPr lang="en-US" sz="2800" dirty="0">
                  <a:solidFill>
                    <a:schemeClr val="bg1"/>
                  </a:solidFill>
                </a:endParaRP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a:solidFill>
                          <a:schemeClr val="bg1"/>
                        </a:solidFill>
                        <a:latin typeface="Cambria Math" panose="02040503050406030204" pitchFamily="18" charset="0"/>
                      </a:rPr>
                      <m:t>&lt;0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r>
                      <m:rPr>
                        <m:nor/>
                      </m:rPr>
                      <a:rPr lang="en-US" sz="2800" dirty="0">
                        <a:solidFill>
                          <a:schemeClr val="bg1"/>
                        </a:solidFill>
                      </a:rPr>
                      <m:t>………………………</m:t>
                    </m:r>
                  </m:oMath>
                </a14:m>
                <a:endParaRPr lang="en-US" sz="2800" dirty="0">
                  <a:solidFill>
                    <a:schemeClr val="bg1"/>
                  </a:solidFill>
                </a:endParaRPr>
              </a:p>
              <a:p>
                <a:r>
                  <a:rPr lang="en-US" sz="2800" dirty="0">
                    <a:solidFill>
                      <a:schemeClr val="bg1"/>
                    </a:solidFill>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r>
                      <m:rPr>
                        <m:nor/>
                      </m:rPr>
                      <a:rPr lang="en-US" sz="2800" dirty="0">
                        <a:solidFill>
                          <a:schemeClr val="bg1"/>
                        </a:solidFill>
                      </a:rPr>
                      <m:t>………………………</m:t>
                    </m:r>
                  </m:oMath>
                </a14:m>
                <a:endParaRPr lang="en-US" sz="2800" dirty="0">
                  <a:solidFill>
                    <a:schemeClr val="bg1"/>
                  </a:solidFill>
                </a:endParaRP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i="1">
                        <a:solidFill>
                          <a:schemeClr val="bg1"/>
                        </a:solidFill>
                        <a:latin typeface="Cambria Math" panose="02040503050406030204" pitchFamily="18" charset="0"/>
                      </a:rPr>
                      <m:t>&gt;0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p>
              <a:p>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r>
                      <m:rPr>
                        <m:nor/>
                      </m:rPr>
                      <a:rPr lang="en-US" sz="2800" dirty="0">
                        <a:solidFill>
                          <a:schemeClr val="bg1"/>
                        </a:solidFill>
                      </a:rPr>
                      <m:t>………………………</m:t>
                    </m:r>
                  </m:oMath>
                </a14:m>
                <a:endParaRPr lang="en-US" sz="2800" dirty="0">
                  <a:solidFill>
                    <a:schemeClr val="bg1"/>
                  </a:solidFill>
                </a:endParaRPr>
              </a:p>
              <a:p>
                <a:r>
                  <a:rPr lang="en-US" sz="2800" dirty="0">
                    <a:solidFill>
                      <a:schemeClr val="bg1"/>
                    </a:solidFill>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oMath>
                </a14:m>
                <a:r>
                  <a:rPr lang="en-US" sz="2800" dirty="0">
                    <a:solidFill>
                      <a:schemeClr val="bg1"/>
                    </a:solidFill>
                    <a:latin typeface="+mj-lt"/>
                  </a:rPr>
                  <a:t>………………………</a:t>
                </a:r>
              </a:p>
              <a:p>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r>
                      <m:rPr>
                        <m:nor/>
                      </m:rPr>
                      <a:rPr lang="en-US" sz="2800" dirty="0">
                        <a:solidFill>
                          <a:schemeClr val="bg1"/>
                        </a:solidFill>
                      </a:rPr>
                      <m:t>………………………</m:t>
                    </m:r>
                  </m:oMath>
                </a14:m>
                <a:endParaRPr lang="en-US" sz="2800" dirty="0">
                  <a:solidFill>
                    <a:schemeClr val="bg1"/>
                  </a:solidFill>
                </a:endParaRPr>
              </a:p>
              <a:p>
                <a:r>
                  <a:rPr lang="en-US" sz="2800" dirty="0">
                    <a:solidFill>
                      <a:schemeClr val="bg1"/>
                    </a:solidFill>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r>
                      <m:rPr>
                        <m:nor/>
                      </m:rPr>
                      <a:rPr lang="en-US" sz="2800" dirty="0">
                        <a:solidFill>
                          <a:schemeClr val="bg1"/>
                        </a:solidFill>
                      </a:rPr>
                      <m:t>………………………</m:t>
                    </m:r>
                  </m:oMath>
                </a14:m>
                <a:endParaRPr lang="en-US" sz="2800" dirty="0">
                  <a:solidFill>
                    <a:schemeClr val="bg1"/>
                  </a:solidFill>
                </a:endParaRPr>
              </a:p>
            </p:txBody>
          </p:sp>
        </mc:Choice>
        <mc:Fallback>
          <p:sp>
            <p:nvSpPr>
              <p:cNvPr id="13" name="Rectangle 1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7945" y="1297070"/>
                <a:ext cx="11165459" cy="5262979"/>
              </a:xfrm>
              <a:prstGeom prst="rect">
                <a:avLst/>
              </a:prstGeom>
              <a:blipFill>
                <a:blip r:embed="rId2"/>
                <a:stretch>
                  <a:fillRect l="-1146" t="-1275" r="-1419"/>
                </a:stretch>
              </a:blipFill>
            </p:spPr>
            <p:txBody>
              <a:bodyPr/>
              <a:lstStyle/>
              <a:p>
                <a:r>
                  <a:rPr lang="en-US">
                    <a:noFill/>
                  </a:rPr>
                  <a:t> </a:t>
                </a:r>
              </a:p>
            </p:txBody>
          </p:sp>
        </mc:Fallback>
      </mc:AlternateContent>
      <p:sp>
        <p:nvSpPr>
          <p:cNvPr id="14" name="Rectangle 13" descr="OPL20U25GSXzBJYl68kk8uQGfFKzs7yb1M4KJWUiLk6ZEvGF+qCIPSnY57AbBFCvTWID07 2024 T9 CD 06565+K4lPs7H94VUqPe2XwIsfPRnrXQE//QTEXxb8/8N4CNc6FpgZahzpTjFhMzSA7T/nHJa11DE8Ng2TP3iAmRczFlmslSuUNOgUeb6yRvs0="/>
          <p:cNvSpPr/>
          <p:nvPr/>
        </p:nvSpPr>
        <p:spPr>
          <a:xfrm>
            <a:off x="657945" y="941346"/>
            <a:ext cx="2420856" cy="523220"/>
          </a:xfrm>
          <a:prstGeom prst="rect">
            <a:avLst/>
          </a:prstGeom>
        </p:spPr>
        <p:txBody>
          <a:bodyPr wrap="none">
            <a:spAutoFit/>
          </a:bodyPr>
          <a:lstStyle/>
          <a:p>
            <a:r>
              <a:rPr lang="en-US" sz="2800" b="1" dirty="0">
                <a:solidFill>
                  <a:srgbClr val="FFFF00"/>
                </a:solidFill>
                <a:latin typeface="Times New Roman" panose="02020603050405020304" pitchFamily="18" charset="0"/>
                <a:cs typeface="Times New Roman" panose="02020603050405020304" pitchFamily="18" charset="0"/>
              </a:rPr>
              <a:t>1.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p>
        </p:txBody>
      </p:sp>
    </p:spTree>
    <p:extLst>
      <p:ext uri="{BB962C8B-B14F-4D97-AF65-F5344CB8AC3E}">
        <p14:creationId xmlns:p14="http://schemas.microsoft.com/office/powerpoint/2010/main" val="258108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657945" y="1470286"/>
                <a:ext cx="11144195" cy="4824782"/>
              </a:xfrm>
              <a:prstGeom prst="rect">
                <a:avLst/>
              </a:prstGeom>
            </p:spPr>
            <p:txBody>
              <a:bodyPr wrap="square">
                <a:spAutoFit/>
              </a:bodyPr>
              <a:lstStyle/>
              <a:p>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Cho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trình</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Times New Roman" panose="02020603050405020304" pitchFamily="18" charset="0"/>
                            <a:cs typeface="Times New Roman" panose="02020603050405020304" pitchFamily="18" charset="0"/>
                          </a:rPr>
                          <m:t>a</m:t>
                        </m:r>
                        <m:r>
                          <m:rPr>
                            <m:nor/>
                          </m:rPr>
                          <a:rPr lang="en-US" sz="2800" i="1">
                            <a:solidFill>
                              <a:prstClr val="white"/>
                            </a:solidFill>
                            <a:latin typeface="Times New Roman" panose="02020603050405020304" pitchFamily="18" charset="0"/>
                            <a:cs typeface="Times New Roman" panose="02020603050405020304" pitchFamily="18" charset="0"/>
                          </a:rPr>
                          <m:t>x</m:t>
                        </m:r>
                      </m:e>
                      <m:sup>
                        <m:r>
                          <a:rPr lang="en-US" sz="2800">
                            <a:solidFill>
                              <a:schemeClr val="bg1"/>
                            </a:solidFill>
                            <a:latin typeface="Cambria Math" panose="02040503050406030204" pitchFamily="18" charset="0"/>
                          </a:rPr>
                          <m:t>2</m:t>
                        </m:r>
                      </m:sup>
                    </m:sSup>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m:rPr>
                        <m:nor/>
                      </m:rPr>
                      <a:rPr lang="en-US" sz="2800" i="1">
                        <a:solidFill>
                          <a:schemeClr val="bg1"/>
                        </a:solidFill>
                        <a:latin typeface="Times New Roman" panose="02020603050405020304" pitchFamily="18" charset="0"/>
                        <a:cs typeface="Times New Roman" panose="02020603050405020304" pitchFamily="18" charset="0"/>
                      </a:rPr>
                      <m:t>x</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𝑐</m:t>
                    </m:r>
                    <m:r>
                      <a:rPr lang="en-US" sz="2800">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với </a:t>
                </a:r>
                <a14:m>
                  <m:oMath xmlns:m="http://schemas.openxmlformats.org/officeDocument/2006/math">
                    <m:r>
                      <a:rPr lang="en-US" sz="2800" i="1">
                        <a:solidFill>
                          <a:schemeClr val="bg1"/>
                        </a:solidFill>
                        <a:latin typeface="Cambria Math" panose="02040503050406030204" pitchFamily="18" charset="0"/>
                      </a:rPr>
                      <m:t>𝑎</m:t>
                    </m:r>
                    <m:r>
                      <a:rPr lang="en-US" sz="2800">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chỗ</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trống</a:t>
                </a:r>
                <a:r>
                  <a:rPr lang="en-US" sz="2800" dirty="0">
                    <a:solidFill>
                      <a:schemeClr val="bg1"/>
                    </a:solidFill>
                    <a:latin typeface="Times New Roman" panose="02020603050405020304" pitchFamily="18" charset="0"/>
                    <a:cs typeface="Times New Roman" panose="02020603050405020304" pitchFamily="18" charset="0"/>
                  </a:rPr>
                  <a:t> (…)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đ</a:t>
                </a:r>
                <a:r>
                  <a:rPr lang="vi-VN" sz="2800" dirty="0">
                    <a:solidFill>
                      <a:schemeClr val="bg1"/>
                    </a:solidFill>
                    <a:latin typeface="Times New Roman" panose="02020603050405020304" pitchFamily="18" charset="0"/>
                    <a:cs typeface="Times New Roman" panose="02020603050405020304" pitchFamily="18" charset="0"/>
                  </a:rPr>
                  <a:t>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endParaRPr lang="en-US" sz="28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a:solidFill>
                          <a:schemeClr val="bg1"/>
                        </a:solidFill>
                        <a:latin typeface="Cambria Math" panose="02040503050406030204" pitchFamily="18" charset="0"/>
                      </a:rPr>
                      <m:t>=</m:t>
                    </m:r>
                  </m:oMath>
                </a14:m>
                <a:r>
                  <a:rPr lang="en-US" sz="2800" dirty="0">
                    <a:solidFill>
                      <a:schemeClr val="bg1"/>
                    </a:solidFill>
                    <a:latin typeface="+mj-lt"/>
                  </a:rPr>
                  <a:t> </a:t>
                </a:r>
                <a14:m>
                  <m:oMath xmlns:m="http://schemas.openxmlformats.org/officeDocument/2006/math">
                    <m:sSup>
                      <m:sSupPr>
                        <m:ctrlPr>
                          <a:rPr lang="en-US" sz="2800" i="1" smtClean="0">
                            <a:solidFill>
                              <a:srgbClr val="FF93FF"/>
                            </a:solidFill>
                            <a:latin typeface="Cambria Math" panose="02040503050406030204" pitchFamily="18" charset="0"/>
                          </a:rPr>
                        </m:ctrlPr>
                      </m:sSupPr>
                      <m:e>
                        <m:r>
                          <a:rPr lang="en-US" sz="2800" i="1">
                            <a:solidFill>
                              <a:srgbClr val="FF93FF"/>
                            </a:solidFill>
                            <a:latin typeface="Cambria Math" panose="02040503050406030204" pitchFamily="18" charset="0"/>
                          </a:rPr>
                          <m:t>𝑏</m:t>
                        </m:r>
                      </m:e>
                      <m:sup>
                        <m:r>
                          <a:rPr lang="en-US" sz="2800">
                            <a:solidFill>
                              <a:srgbClr val="FF93FF"/>
                            </a:solidFill>
                            <a:latin typeface="Cambria Math" panose="02040503050406030204" pitchFamily="18" charset="0"/>
                          </a:rPr>
                          <m:t>2</m:t>
                        </m:r>
                      </m:sup>
                    </m:sSup>
                    <m:r>
                      <a:rPr lang="en-US" sz="2800">
                        <a:solidFill>
                          <a:srgbClr val="FF93FF"/>
                        </a:solidFill>
                        <a:latin typeface="Cambria Math" panose="02040503050406030204" pitchFamily="18" charset="0"/>
                      </a:rPr>
                      <m:t>−4</m:t>
                    </m:r>
                    <m:r>
                      <m:rPr>
                        <m:nor/>
                      </m:rPr>
                      <a:rPr lang="en-US" sz="2800" i="1">
                        <a:solidFill>
                          <a:srgbClr val="FF93FF"/>
                        </a:solidFill>
                        <a:latin typeface="Cambria Math" panose="02040503050406030204" pitchFamily="18" charset="0"/>
                      </a:rPr>
                      <m:t>a</m:t>
                    </m:r>
                    <m:r>
                      <a:rPr lang="en-US" sz="2800" i="1">
                        <a:solidFill>
                          <a:srgbClr val="FF93FF"/>
                        </a:solidFill>
                        <a:latin typeface="Cambria Math" panose="02040503050406030204" pitchFamily="18" charset="0"/>
                      </a:rPr>
                      <m:t>𝑐</m:t>
                    </m:r>
                  </m:oMath>
                </a14:m>
                <a:endParaRPr lang="en-US" sz="2800" dirty="0">
                  <a:solidFill>
                    <a:srgbClr val="FF93FF"/>
                  </a:solidFill>
                </a:endParaRP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a:solidFill>
                          <a:schemeClr val="bg1"/>
                        </a:solidFill>
                        <a:latin typeface="Cambria Math" panose="02040503050406030204" pitchFamily="18" charset="0"/>
                      </a:rPr>
                      <m:t>&lt;0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ph</a:t>
                </a:r>
                <a:r>
                  <a:rPr lang="vi-VN" sz="2800" i="1" dirty="0">
                    <a:solidFill>
                      <a:schemeClr val="bg1"/>
                    </a:solidFill>
                    <a:latin typeface="Times New Roman" panose="02020603050405020304" pitchFamily="18" charset="0"/>
                    <a:cs typeface="Times New Roman" panose="02020603050405020304" pitchFamily="18" charset="0"/>
                  </a:rPr>
                  <a:t>ươ</a:t>
                </a:r>
                <a:r>
                  <a:rPr lang="en-US" sz="2800" i="1" dirty="0">
                    <a:solidFill>
                      <a:schemeClr val="bg1"/>
                    </a:solidFill>
                    <a:latin typeface="Times New Roman" panose="02020603050405020304" pitchFamily="18" charset="0"/>
                    <a:cs typeface="Times New Roman" panose="02020603050405020304" pitchFamily="18" charset="0"/>
                  </a:rPr>
                  <a:t>ng </a:t>
                </a:r>
                <a:r>
                  <a:rPr lang="en-US" sz="2800" i="1" dirty="0" err="1">
                    <a:solidFill>
                      <a:schemeClr val="bg1"/>
                    </a:solidFill>
                    <a:latin typeface="Times New Roman" panose="02020603050405020304" pitchFamily="18" charset="0"/>
                    <a:cs typeface="Times New Roman" panose="02020603050405020304" pitchFamily="18" charset="0"/>
                  </a:rPr>
                  <a:t>trình</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vô</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nghiệm</a:t>
                </a:r>
                <a:endParaRPr lang="en-US" sz="2800" i="1" dirty="0">
                  <a:solidFill>
                    <a:schemeClr val="bg1"/>
                  </a:solidFill>
                  <a:latin typeface="Times New Roman" panose="02020603050405020304" pitchFamily="18" charset="0"/>
                  <a:cs typeface="Times New Roman" panose="02020603050405020304" pitchFamily="18" charset="0"/>
                </a:endParaRP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kép</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smtClean="0">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1</m:t>
                        </m:r>
                      </m:sub>
                    </m:sSub>
                    <m:r>
                      <a:rPr lang="en-US" sz="2800">
                        <a:solidFill>
                          <a:srgbClr val="FF93FF"/>
                        </a:solidFill>
                        <a:latin typeface="Cambria Math" panose="02040503050406030204" pitchFamily="18" charset="0"/>
                      </a:rPr>
                      <m:t>+</m:t>
                    </m:r>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2</m:t>
                        </m:r>
                      </m:sub>
                    </m:sSub>
                    <m:r>
                      <a:rPr lang="en-US" sz="2800">
                        <a:solidFill>
                          <a:srgbClr val="FF93FF"/>
                        </a:solidFill>
                        <a:latin typeface="Cambria Math" panose="02040503050406030204" pitchFamily="18" charset="0"/>
                      </a:rPr>
                      <m:t>=</m:t>
                    </m:r>
                    <m:r>
                      <a:rPr lang="en-US" sz="2800" i="1">
                        <a:solidFill>
                          <a:srgbClr val="FF93FF"/>
                        </a:solidFill>
                        <a:latin typeface="Cambria Math" panose="02040503050406030204" pitchFamily="18" charset="0"/>
                      </a:rPr>
                      <m:t>−</m:t>
                    </m:r>
                    <m:f>
                      <m:fPr>
                        <m:ctrlPr>
                          <a:rPr lang="en-US" sz="2800" i="1">
                            <a:solidFill>
                              <a:srgbClr val="FF93FF"/>
                            </a:solidFill>
                            <a:latin typeface="Cambria Math" panose="02040503050406030204" pitchFamily="18" charset="0"/>
                          </a:rPr>
                        </m:ctrlPr>
                      </m:fPr>
                      <m:num>
                        <m:r>
                          <a:rPr lang="en-US" sz="2800" i="1">
                            <a:solidFill>
                              <a:srgbClr val="FF93FF"/>
                            </a:solidFill>
                            <a:latin typeface="Cambria Math" panose="02040503050406030204" pitchFamily="18" charset="0"/>
                          </a:rPr>
                          <m:t>𝑏</m:t>
                        </m:r>
                      </m:num>
                      <m:den>
                        <m:r>
                          <a:rPr lang="en-US" sz="2800" i="1">
                            <a:solidFill>
                              <a:srgbClr val="FF93FF"/>
                            </a:solidFill>
                            <a:latin typeface="Cambria Math" panose="02040503050406030204" pitchFamily="18" charset="0"/>
                          </a:rPr>
                          <m:t>𝑎</m:t>
                        </m:r>
                      </m:den>
                    </m:f>
                  </m:oMath>
                </a14:m>
                <a:r>
                  <a:rPr lang="en-US" sz="2800" dirty="0">
                    <a:solidFill>
                      <a:srgbClr val="FF93FF"/>
                    </a:solidFill>
                    <a:latin typeface="+mj-lt"/>
                  </a:rPr>
                  <a:t>;   </a:t>
                </a:r>
                <a14:m>
                  <m:oMath xmlns:m="http://schemas.openxmlformats.org/officeDocument/2006/math">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1</m:t>
                        </m:r>
                      </m:sub>
                    </m:sSub>
                    <m:r>
                      <a:rPr lang="en-US" sz="2800">
                        <a:solidFill>
                          <a:srgbClr val="FF93FF"/>
                        </a:solidFill>
                        <a:latin typeface="Cambria Math" panose="02040503050406030204" pitchFamily="18" charset="0"/>
                      </a:rPr>
                      <m:t>.</m:t>
                    </m:r>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2</m:t>
                        </m:r>
                      </m:sub>
                    </m:sSub>
                    <m:r>
                      <a:rPr lang="en-US" sz="2800">
                        <a:solidFill>
                          <a:srgbClr val="FF93FF"/>
                        </a:solidFill>
                        <a:latin typeface="Cambria Math" panose="02040503050406030204" pitchFamily="18" charset="0"/>
                      </a:rPr>
                      <m:t>=</m:t>
                    </m:r>
                    <m:f>
                      <m:fPr>
                        <m:ctrlPr>
                          <a:rPr lang="en-US" sz="2800" i="1">
                            <a:solidFill>
                              <a:srgbClr val="FF93FF"/>
                            </a:solidFill>
                            <a:latin typeface="Cambria Math" panose="02040503050406030204" pitchFamily="18" charset="0"/>
                          </a:rPr>
                        </m:ctrlPr>
                      </m:fPr>
                      <m:num>
                        <m:r>
                          <a:rPr lang="en-US" sz="2800" i="1">
                            <a:solidFill>
                              <a:srgbClr val="FF93FF"/>
                            </a:solidFill>
                            <a:latin typeface="Cambria Math" panose="02040503050406030204" pitchFamily="18" charset="0"/>
                          </a:rPr>
                          <m:t>𝑐</m:t>
                        </m:r>
                      </m:num>
                      <m:den>
                        <m:r>
                          <a:rPr lang="en-US" sz="2800" i="1">
                            <a:solidFill>
                              <a:srgbClr val="FF93FF"/>
                            </a:solidFill>
                            <a:latin typeface="Cambria Math" panose="02040503050406030204" pitchFamily="18" charset="0"/>
                          </a:rPr>
                          <m:t>𝑎</m:t>
                        </m:r>
                      </m:den>
                    </m:f>
                  </m:oMath>
                </a14:m>
                <a:endParaRPr lang="en-US" sz="2800" dirty="0">
                  <a:solidFill>
                    <a:schemeClr val="bg1"/>
                  </a:solidFill>
                </a:endParaRPr>
              </a:p>
              <a:p>
                <a:r>
                  <a:rPr lang="en-US" sz="28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a:solidFill>
                          <a:schemeClr val="bg1"/>
                        </a:solidFill>
                        <a:latin typeface="Cambria Math" panose="02040503050406030204" pitchFamily="18" charset="0"/>
                      </a:rPr>
                      <m:t>𝛥</m:t>
                    </m:r>
                    <m:r>
                      <a:rPr lang="en-US" sz="2800" i="1">
                        <a:solidFill>
                          <a:schemeClr val="bg1"/>
                        </a:solidFill>
                        <a:latin typeface="Cambria Math" panose="02040503050406030204" pitchFamily="18" charset="0"/>
                      </a:rPr>
                      <m:t>&gt;0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i="1" dirty="0">
                    <a:solidFill>
                      <a:schemeClr val="bg1"/>
                    </a:solidFill>
                    <a:latin typeface="Times New Roman" panose="02020603050405020304" pitchFamily="18" charset="0"/>
                    <a:cs typeface="Times New Roman" panose="02020603050405020304" pitchFamily="18" charset="0"/>
                  </a:rPr>
                  <a:t>hai </a:t>
                </a:r>
                <a:r>
                  <a:rPr lang="en-US" sz="2800" i="1" dirty="0" err="1">
                    <a:solidFill>
                      <a:schemeClr val="bg1"/>
                    </a:solidFill>
                    <a:latin typeface="Times New Roman" panose="02020603050405020304" pitchFamily="18" charset="0"/>
                    <a:cs typeface="Times New Roman" panose="02020603050405020304" pitchFamily="18" charset="0"/>
                  </a:rPr>
                  <a:t>nghiệm</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phân</a:t>
                </a:r>
                <a:r>
                  <a:rPr lang="en-US" sz="2800" i="1" dirty="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a:t>
                </a:r>
              </a:p>
              <a:p>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a:rPr lang="en-US" sz="2800">
                            <a:solidFill>
                              <a:schemeClr val="bg1"/>
                            </a:solidFill>
                            <a:latin typeface="Cambria Math" panose="02040503050406030204" pitchFamily="18" charset="0"/>
                          </a:rPr>
                          <m:t>+</m:t>
                        </m:r>
                        <m:rad>
                          <m:radPr>
                            <m:degHide m:val="on"/>
                            <m:ctrlPr>
                              <a:rPr lang="en-US" sz="2800" i="1">
                                <a:solidFill>
                                  <a:schemeClr val="bg1"/>
                                </a:solidFill>
                                <a:latin typeface="Cambria Math" panose="02040503050406030204" pitchFamily="18" charset="0"/>
                              </a:rPr>
                            </m:ctrlPr>
                          </m:radPr>
                          <m:deg/>
                          <m:e>
                            <m:r>
                              <a:rPr lang="en-US" sz="2800" i="1">
                                <a:solidFill>
                                  <a:schemeClr val="bg1"/>
                                </a:solidFill>
                                <a:latin typeface="Cambria Math" panose="02040503050406030204" pitchFamily="18" charset="0"/>
                              </a:rPr>
                              <m:t>𝛥</m:t>
                            </m:r>
                          </m:e>
                        </m:rad>
                      </m:num>
                      <m:den>
                        <m:r>
                          <a:rPr lang="en-US" sz="2800">
                            <a:solidFill>
                              <a:schemeClr val="bg1"/>
                            </a:solidFill>
                            <a:latin typeface="Cambria Math" panose="02040503050406030204" pitchFamily="18" charset="0"/>
                          </a:rPr>
                          <m:t>2</m:t>
                        </m:r>
                        <m:r>
                          <m:rPr>
                            <m:sty m:val="p"/>
                          </m:rPr>
                          <a:rPr lang="en-US" sz="2800">
                            <a:solidFill>
                              <a:schemeClr val="bg1"/>
                            </a:solidFill>
                            <a:latin typeface="Cambria Math" panose="02040503050406030204" pitchFamily="18" charset="0"/>
                          </a:rPr>
                          <m:t>a</m:t>
                        </m:r>
                      </m:den>
                    </m:f>
                    <m:r>
                      <a:rPr lang="en-US" sz="2800">
                        <a:solidFill>
                          <a:schemeClr val="bg1"/>
                        </a:solidFill>
                        <a:latin typeface="Cambria Math" panose="02040503050406030204" pitchFamily="18" charset="0"/>
                      </a:rPr>
                      <m:t>;</m:t>
                    </m:r>
                    <m:r>
                      <m:rPr>
                        <m:nor/>
                      </m:rPr>
                      <a:rPr lang="en-US" sz="2800" i="1">
                        <a:solidFill>
                          <a:schemeClr val="bg1"/>
                        </a:solidFill>
                        <a:latin typeface="Times New Roman" panose="02020603050405020304" pitchFamily="18" charset="0"/>
                        <a:cs typeface="Times New Roman" panose="020206030504050203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a:rPr lang="en-US" sz="2800">
                            <a:solidFill>
                              <a:schemeClr val="bg1"/>
                            </a:solidFill>
                            <a:latin typeface="Cambria Math" panose="02040503050406030204" pitchFamily="18" charset="0"/>
                          </a:rPr>
                          <m:t>−</m:t>
                        </m:r>
                        <m:rad>
                          <m:radPr>
                            <m:degHide m:val="on"/>
                            <m:ctrlPr>
                              <a:rPr lang="en-US" sz="2800" i="1">
                                <a:solidFill>
                                  <a:schemeClr val="bg1"/>
                                </a:solidFill>
                                <a:latin typeface="Cambria Math" panose="02040503050406030204" pitchFamily="18" charset="0"/>
                              </a:rPr>
                            </m:ctrlPr>
                          </m:radPr>
                          <m:deg/>
                          <m:e>
                            <m:r>
                              <a:rPr lang="en-US" sz="2800" i="1">
                                <a:solidFill>
                                  <a:schemeClr val="bg1"/>
                                </a:solidFill>
                                <a:latin typeface="Cambria Math" panose="02040503050406030204" pitchFamily="18" charset="0"/>
                              </a:rPr>
                              <m:t>𝛥</m:t>
                            </m:r>
                          </m:e>
                        </m:rad>
                      </m:num>
                      <m:den>
                        <m:r>
                          <a:rPr lang="en-US" sz="2800">
                            <a:solidFill>
                              <a:schemeClr val="bg1"/>
                            </a:solidFill>
                            <a:latin typeface="Cambria Math" panose="02040503050406030204" pitchFamily="18" charset="0"/>
                          </a:rPr>
                          <m:t>2</m:t>
                        </m:r>
                        <m:r>
                          <m:rPr>
                            <m:sty m:val="p"/>
                          </m:rPr>
                          <a:rPr lang="en-US" sz="2800">
                            <a:solidFill>
                              <a:schemeClr val="bg1"/>
                            </a:solidFill>
                            <a:latin typeface="Cambria Math" panose="02040503050406030204" pitchFamily="18" charset="0"/>
                          </a:rPr>
                          <m:t>a</m:t>
                        </m:r>
                      </m:den>
                    </m:f>
                  </m:oMath>
                </a14:m>
                <a:endParaRPr lang="en-US" sz="2800" dirty="0">
                  <a:solidFill>
                    <a:schemeClr val="bg1"/>
                  </a:solidFill>
                  <a:latin typeface="Times New Roman" panose="02020603050405020304" pitchFamily="18" charset="0"/>
                  <a:cs typeface="Times New Roman" panose="02020603050405020304" pitchFamily="18" charset="0"/>
                </a:endParaRPr>
              </a:p>
              <a:p>
                <a:r>
                  <a:rPr lang="en-US" sz="2800" dirty="0" err="1">
                    <a:solidFill>
                      <a:schemeClr val="bg1"/>
                    </a:solidFill>
                    <a:latin typeface="Times New Roman" panose="02020603050405020304" pitchFamily="18" charset="0"/>
                    <a:cs typeface="Times New Roman" panose="02020603050405020304" pitchFamily="18" charset="0"/>
                  </a:rPr>
                  <a:t>Khi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smtClean="0">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1</m:t>
                        </m:r>
                      </m:sub>
                    </m:sSub>
                    <m:r>
                      <a:rPr lang="en-US" sz="2800">
                        <a:solidFill>
                          <a:srgbClr val="FF93FF"/>
                        </a:solidFill>
                        <a:latin typeface="Cambria Math" panose="02040503050406030204" pitchFamily="18" charset="0"/>
                      </a:rPr>
                      <m:t>+</m:t>
                    </m:r>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2</m:t>
                        </m:r>
                      </m:sub>
                    </m:sSub>
                    <m:r>
                      <a:rPr lang="en-US" sz="2800" i="1">
                        <a:solidFill>
                          <a:srgbClr val="FF93FF"/>
                        </a:solidFill>
                        <a:latin typeface="Cambria Math" panose="02040503050406030204" pitchFamily="18" charset="0"/>
                      </a:rPr>
                      <m:t>=−</m:t>
                    </m:r>
                    <m:f>
                      <m:fPr>
                        <m:ctrlPr>
                          <a:rPr lang="en-US" sz="2800" i="1">
                            <a:solidFill>
                              <a:srgbClr val="FF93FF"/>
                            </a:solidFill>
                            <a:latin typeface="Cambria Math" panose="02040503050406030204" pitchFamily="18" charset="0"/>
                          </a:rPr>
                        </m:ctrlPr>
                      </m:fPr>
                      <m:num>
                        <m:r>
                          <a:rPr lang="en-US" sz="2800" i="1">
                            <a:solidFill>
                              <a:srgbClr val="FF93FF"/>
                            </a:solidFill>
                            <a:latin typeface="Cambria Math" panose="02040503050406030204" pitchFamily="18" charset="0"/>
                          </a:rPr>
                          <m:t>𝑏</m:t>
                        </m:r>
                      </m:num>
                      <m:den>
                        <m:r>
                          <a:rPr lang="en-US" sz="2800" i="1">
                            <a:solidFill>
                              <a:srgbClr val="FF93FF"/>
                            </a:solidFill>
                            <a:latin typeface="Cambria Math" panose="02040503050406030204" pitchFamily="18" charset="0"/>
                          </a:rPr>
                          <m:t>𝑎</m:t>
                        </m:r>
                      </m:den>
                    </m:f>
                  </m:oMath>
                </a14:m>
                <a:r>
                  <a:rPr lang="en-US" sz="2800" dirty="0">
                    <a:solidFill>
                      <a:srgbClr val="FF93FF"/>
                    </a:solidFill>
                  </a:rPr>
                  <a:t>;   </a:t>
                </a:r>
                <a14:m>
                  <m:oMath xmlns:m="http://schemas.openxmlformats.org/officeDocument/2006/math">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1</m:t>
                        </m:r>
                      </m:sub>
                    </m:sSub>
                    <m:r>
                      <a:rPr lang="en-US" sz="2800">
                        <a:solidFill>
                          <a:srgbClr val="FF93FF"/>
                        </a:solidFill>
                        <a:latin typeface="Cambria Math" panose="02040503050406030204" pitchFamily="18" charset="0"/>
                      </a:rPr>
                      <m:t>.</m:t>
                    </m:r>
                    <m:sSub>
                      <m:sSubPr>
                        <m:ctrlPr>
                          <a:rPr lang="en-US" sz="2800" i="1">
                            <a:solidFill>
                              <a:srgbClr val="FF93FF"/>
                            </a:solidFill>
                            <a:latin typeface="Cambria Math" panose="02040503050406030204" pitchFamily="18" charset="0"/>
                          </a:rPr>
                        </m:ctrlPr>
                      </m:sSubPr>
                      <m:e>
                        <m:r>
                          <a:rPr lang="en-US" sz="2800" i="1">
                            <a:solidFill>
                              <a:srgbClr val="FF93FF"/>
                            </a:solidFill>
                            <a:latin typeface="Cambria Math" panose="02040503050406030204" pitchFamily="18" charset="0"/>
                          </a:rPr>
                          <m:t>𝑥</m:t>
                        </m:r>
                      </m:e>
                      <m:sub>
                        <m:r>
                          <a:rPr lang="en-US" sz="2800">
                            <a:solidFill>
                              <a:srgbClr val="FF93FF"/>
                            </a:solidFill>
                            <a:latin typeface="Cambria Math" panose="02040503050406030204" pitchFamily="18" charset="0"/>
                          </a:rPr>
                          <m:t>2</m:t>
                        </m:r>
                      </m:sub>
                    </m:sSub>
                    <m:r>
                      <a:rPr lang="en-US" sz="2800" i="1">
                        <a:solidFill>
                          <a:srgbClr val="FF93FF"/>
                        </a:solidFill>
                        <a:latin typeface="Cambria Math" panose="02040503050406030204" pitchFamily="18" charset="0"/>
                      </a:rPr>
                      <m:t>=</m:t>
                    </m:r>
                    <m:f>
                      <m:fPr>
                        <m:ctrlPr>
                          <a:rPr lang="en-US" sz="2800" i="1">
                            <a:solidFill>
                              <a:srgbClr val="FF93FF"/>
                            </a:solidFill>
                            <a:latin typeface="Cambria Math" panose="02040503050406030204" pitchFamily="18" charset="0"/>
                          </a:rPr>
                        </m:ctrlPr>
                      </m:fPr>
                      <m:num>
                        <m:r>
                          <a:rPr lang="en-US" sz="2800" i="1">
                            <a:solidFill>
                              <a:srgbClr val="FF93FF"/>
                            </a:solidFill>
                            <a:latin typeface="Cambria Math" panose="02040503050406030204" pitchFamily="18" charset="0"/>
                          </a:rPr>
                          <m:t>𝑐</m:t>
                        </m:r>
                      </m:num>
                      <m:den>
                        <m:r>
                          <a:rPr lang="en-US" sz="2800" i="1">
                            <a:solidFill>
                              <a:srgbClr val="FF93FF"/>
                            </a:solidFill>
                            <a:latin typeface="Cambria Math" panose="02040503050406030204" pitchFamily="18" charset="0"/>
                          </a:rPr>
                          <m:t>𝑎</m:t>
                        </m:r>
                      </m:den>
                    </m:f>
                  </m:oMath>
                </a14:m>
                <a:endParaRPr lang="en-US" sz="2800" dirty="0">
                  <a:solidFill>
                    <a:schemeClr val="bg1"/>
                  </a:solidFill>
                </a:endParaRPr>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57945" y="1470286"/>
                <a:ext cx="11144195" cy="4824782"/>
              </a:xfrm>
              <a:prstGeom prst="rect">
                <a:avLst/>
              </a:prstGeom>
              <a:blipFill>
                <a:blip r:embed="rId2"/>
                <a:stretch>
                  <a:fillRect l="-1149" t="-1263" r="-1641" b="-758"/>
                </a:stretch>
              </a:blipFill>
            </p:spPr>
            <p:txBody>
              <a:bodyPr/>
              <a:lstStyle/>
              <a:p>
                <a:r>
                  <a:rPr lang="en-US">
                    <a:noFill/>
                  </a:rPr>
                  <a:t> </a:t>
                </a:r>
              </a:p>
            </p:txBody>
          </p:sp>
        </mc:Fallback>
      </mc:AlternateContent>
      <p:sp>
        <p:nvSpPr>
          <p:cNvPr id="8" name="Rectangle 7" descr="OPL20U25GSXzBJYl68kk8uQGfFKzs7yb1M4KJWUiLk6ZEvGF+qCIPSnY57AbBFCvTWID07 2024 T9 CD 06565+K4lPs7H94VUqPe2XwIsfPRnrXQE//QTEXxb8/8N4CNc6FpgZahzpTjFhMzSA7T/nHJa11DE8Ng2TP3iAmRczFlmslSuUNOgUeb6yRvs0="/>
          <p:cNvSpPr/>
          <p:nvPr/>
        </p:nvSpPr>
        <p:spPr>
          <a:xfrm>
            <a:off x="657945" y="518670"/>
            <a:ext cx="3108480" cy="523220"/>
          </a:xfrm>
          <a:prstGeom prst="rect">
            <a:avLst/>
          </a:prstGeom>
        </p:spPr>
        <p:txBody>
          <a:bodyPr wrap="none">
            <a:spAutoFit/>
          </a:bodyPr>
          <a:lstStyle/>
          <a:p>
            <a:r>
              <a:rPr lang="en-US" sz="2800" b="1" dirty="0">
                <a:solidFill>
                  <a:srgbClr val="FFFF00"/>
                </a:solidFill>
                <a:latin typeface="Times New Roman" panose="02020603050405020304" pitchFamily="18" charset="0"/>
                <a:cs typeface="Times New Roman" panose="02020603050405020304" pitchFamily="18" charset="0"/>
              </a:rPr>
              <a:t>I. ĐỊNH LÍ VIÈTE</a:t>
            </a:r>
            <a:endParaRPr lang="en-US" sz="2800" dirty="0"/>
          </a:p>
        </p:txBody>
      </p:sp>
      <p:sp>
        <p:nvSpPr>
          <p:cNvPr id="9" name="Rectangle 8" descr="OPL20U25GSXzBJYl68kk8uQGfFKzs7yb1M4KJWUiLk6ZEvGF+qCIPSnY57AbBFCvTWID07 2024 T9 CD 06565+K4lPs7H94VUqPe2XwIsfPRnrXQE//QTEXxb8/8N4CNc6FpgZahzpTjFhMzSA7T/nHJa11DE8Ng2TP3iAmRczFlmslSuUNOgUeb6yRvs0="/>
          <p:cNvSpPr/>
          <p:nvPr/>
        </p:nvSpPr>
        <p:spPr>
          <a:xfrm>
            <a:off x="657945" y="941346"/>
            <a:ext cx="2420856" cy="523220"/>
          </a:xfrm>
          <a:prstGeom prst="rect">
            <a:avLst/>
          </a:prstGeom>
        </p:spPr>
        <p:txBody>
          <a:bodyPr wrap="none">
            <a:spAutoFit/>
          </a:bodyPr>
          <a:lstStyle/>
          <a:p>
            <a:r>
              <a:rPr lang="en-US" sz="2800" b="1" dirty="0">
                <a:solidFill>
                  <a:srgbClr val="FFFF00"/>
                </a:solidFill>
                <a:latin typeface="Times New Roman" panose="02020603050405020304" pitchFamily="18" charset="0"/>
                <a:cs typeface="Times New Roman" panose="02020603050405020304" pitchFamily="18" charset="0"/>
              </a:rPr>
              <a:t>1.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p>
        </p:txBody>
      </p:sp>
    </p:spTree>
    <p:extLst>
      <p:ext uri="{BB962C8B-B14F-4D97-AF65-F5344CB8AC3E}">
        <p14:creationId xmlns:p14="http://schemas.microsoft.com/office/powerpoint/2010/main" val="316387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barn(inVertical)">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barn(inVertical)">
                                      <p:cBhvr>
                                        <p:cTn id="15" dur="500"/>
                                        <p:tgtEl>
                                          <p:spTgt spid="7">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barn(inVertical)">
                                      <p:cBhvr>
                                        <p:cTn id="18" dur="500"/>
                                        <p:tgtEl>
                                          <p:spTgt spid="7">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barn(inVertical)">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barn(inVertical)">
                                      <p:cBhvr>
                                        <p:cTn id="26" dur="500"/>
                                        <p:tgtEl>
                                          <p:spTgt spid="7">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barn(inVertical)">
                                      <p:cBhvr>
                                        <p:cTn id="29" dur="500"/>
                                        <p:tgtEl>
                                          <p:spTgt spid="7">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barn(inVertical)">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OPL20U25GSXzBJYl68kk8uQGfFKzs7yb1M4KJWUiLk6ZEvGF+qCIPSnY57AbBFCvTWID07 2024 T9 CD 06565+K4lPs7H94VUqPe2XwIsfPRnrXQE//QTEXxb8/8N4CNc6FpgZahzpTjFhMzSA7T/nHJa11DE8Ng2TP3iAmRczFlmslSuUNOgUeb6yRvs0="/>
          <p:cNvSpPr/>
          <p:nvPr/>
        </p:nvSpPr>
        <p:spPr>
          <a:xfrm>
            <a:off x="657945" y="518670"/>
            <a:ext cx="3108480" cy="523220"/>
          </a:xfrm>
          <a:prstGeom prst="rect">
            <a:avLst/>
          </a:prstGeom>
        </p:spPr>
        <p:txBody>
          <a:bodyPr wrap="none">
            <a:spAutoFit/>
          </a:bodyPr>
          <a:lstStyle/>
          <a:p>
            <a:r>
              <a:rPr lang="en-US" sz="2800" b="1" dirty="0">
                <a:solidFill>
                  <a:srgbClr val="FFFF00"/>
                </a:solidFill>
                <a:latin typeface="Times New Roman" panose="02020603050405020304" pitchFamily="18" charset="0"/>
                <a:cs typeface="Times New Roman" panose="02020603050405020304" pitchFamily="18" charset="0"/>
              </a:rPr>
              <a:t>I. ĐỊNH LÍ VIÈTE</a:t>
            </a:r>
            <a:endParaRPr lang="en-US" sz="2800" dirty="0"/>
          </a:p>
        </p:txBody>
      </p:sp>
      <p:sp>
        <p:nvSpPr>
          <p:cNvPr id="9" name="Rectangle 8" descr="OPL20U25GSXzBJYl68kk8uQGfFKzs7yb1M4KJWUiLk6ZEvGF+qCIPSnY57AbBFCvTWID07 2024 T9 CD 06565+K4lPs7H94VUqPe2XwIsfPRnrXQE//QTEXxb8/8N4CNc6FpgZahzpTjFhMzSA7T/nHJa11DE8Ng2TP3iAmRczFlmslSuUNOgUeb6yRvs0="/>
          <p:cNvSpPr/>
          <p:nvPr/>
        </p:nvSpPr>
        <p:spPr>
          <a:xfrm>
            <a:off x="657945" y="941346"/>
            <a:ext cx="2420856"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1. </a:t>
            </a:r>
            <a:r>
              <a:rPr lang="en-US" sz="2800" b="1" dirty="0" err="1">
                <a:solidFill>
                  <a:srgbClr val="FFFF00"/>
                </a:solidFill>
                <a:latin typeface="Times New Roman" panose="02020603050405020304" pitchFamily="18" charset="0"/>
                <a:cs typeface="Times New Roman" panose="02020603050405020304" pitchFamily="18" charset="0"/>
              </a:rPr>
              <a:t>Hoạt</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động</a:t>
            </a:r>
            <a:r>
              <a:rPr lang="en-US" sz="2800" b="1" dirty="0">
                <a:solidFill>
                  <a:srgbClr val="FFFF00"/>
                </a:solidFill>
                <a:latin typeface="Times New Roman" panose="02020603050405020304" pitchFamily="18" charset="0"/>
                <a:cs typeface="Times New Roman" panose="02020603050405020304" pitchFamily="18" charset="0"/>
              </a:rPr>
              <a:t> 1</a:t>
            </a:r>
            <a:endParaRPr lang="en-US" sz="2800" dirty="0"/>
          </a:p>
        </p:txBody>
      </p:sp>
      <p:sp>
        <p:nvSpPr>
          <p:cNvPr id="6" name="Rectangle 5" descr="OPL20U25GSXzBJYl68kk8uQGfFKzs7yb1M4KJWUiLk6ZEvGF+qCIPSnY57AbBFCvTWID07 2024 T9 CD 06565+K4lPs7H94VUqPe2XwIsfPRnrXQE//QTEXxb8/8N4CNc6FpgZahzpTjFhMzSA7T/nHJa11DE8Ng2TP3iAmRczFlmslSuUNOgUeb6yRvs0="/>
          <p:cNvSpPr/>
          <p:nvPr/>
        </p:nvSpPr>
        <p:spPr>
          <a:xfrm>
            <a:off x="657945" y="1393368"/>
            <a:ext cx="3318632"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2. </a:t>
            </a:r>
            <a:r>
              <a:rPr lang="en-US" sz="2800" b="1" dirty="0" err="1">
                <a:solidFill>
                  <a:srgbClr val="FFFF00"/>
                </a:solidFill>
                <a:latin typeface="Times New Roman" panose="02020603050405020304" pitchFamily="18" charset="0"/>
                <a:cs typeface="Times New Roman" panose="02020603050405020304" pitchFamily="18" charset="0"/>
              </a:rPr>
              <a:t>Định</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lí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Viète</a:t>
            </a:r>
            <a:endParaRPr lang="en-US" sz="2800" dirty="0"/>
          </a:p>
        </p:txBody>
      </p:sp>
      <p:grpSp>
        <p:nvGrpSpPr>
          <p:cNvPr id="10" name="Group 9" descr="OPL20U25GSXzBJYl68kk8uQGfFKzs7yb1M4KJWUiLk6ZEvGF+qCIPSnY57AbBFCvTWID07 2024 T9 CD 06565+K4lPs7H94VUqPe2XwIsfPRnrXQE//QTEXxb8/8N4CNc6FpgZahzpTjFhMzSA7T/nHJa11DE8Ng2TP3iAmRczFlmslSuUNOgUeb6yRvs0="/>
          <p:cNvGrpSpPr/>
          <p:nvPr/>
        </p:nvGrpSpPr>
        <p:grpSpPr>
          <a:xfrm>
            <a:off x="700475" y="2459451"/>
            <a:ext cx="11059134" cy="2478984"/>
            <a:chOff x="499410" y="1913885"/>
            <a:chExt cx="8030799" cy="2255971"/>
          </a:xfrm>
        </p:grpSpPr>
        <mc:AlternateContent xmlns:mc="http://schemas.openxmlformats.org/markup-compatibility/2006" xmlns:a14="http://schemas.microsoft.com/office/drawing/2010/main">
          <mc:Choice Requires="a14">
            <p:sp>
              <p:nvSpPr>
                <p:cNvPr id="11" name="Rectangle 10"/>
                <p:cNvSpPr/>
                <p:nvPr/>
              </p:nvSpPr>
              <p:spPr>
                <a:xfrm>
                  <a:off x="499410" y="1913885"/>
                  <a:ext cx="8030799" cy="601199"/>
                </a:xfrm>
                <a:prstGeom prst="rect">
                  <a:avLst/>
                </a:prstGeom>
              </p:spPr>
              <p:txBody>
                <a:bodyPr wrap="square">
                  <a:spAutoFit/>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b="0" i="0" smtClean="0">
                          <a:solidFill>
                            <a:schemeClr val="bg1"/>
                          </a:solidFill>
                          <a:latin typeface="Cambria Math"/>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Times New Roman" panose="02020603050405020304" pitchFamily="18" charset="0"/>
                              <a:cs typeface="Times New Roman" panose="02020603050405020304" pitchFamily="18" charset="0"/>
                            </a:rPr>
                            <m:t>a</m:t>
                          </m:r>
                          <m:r>
                            <m:rPr>
                              <m:nor/>
                            </m:rPr>
                            <a:rPr lang="en-US" sz="2800" i="1">
                              <a:solidFill>
                                <a:prstClr val="white"/>
                              </a:solidFill>
                              <a:latin typeface="Times New Roman" panose="02020603050405020304" pitchFamily="18" charset="0"/>
                              <a:cs typeface="Times New Roman" panose="02020603050405020304" pitchFamily="18" charset="0"/>
                            </a:rPr>
                            <m:t>x</m:t>
                          </m:r>
                        </m:e>
                        <m:sup>
                          <m:r>
                            <a:rPr lang="en-US" sz="2800" i="1">
                              <a:solidFill>
                                <a:schemeClr val="bg1"/>
                              </a:solidFill>
                              <a:latin typeface="Cambria Math" panose="02040503050406030204" pitchFamily="18" charset="0"/>
                            </a:rPr>
                            <m:t>2</m:t>
                          </m:r>
                        </m:sup>
                      </m:sSup>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m:rPr>
                          <m:nor/>
                        </m:rPr>
                        <a:rPr lang="en-US" sz="2800" i="1">
                          <a:solidFill>
                            <a:schemeClr val="bg1"/>
                          </a:solidFill>
                          <a:latin typeface="Times New Roman" panose="02020603050405020304" pitchFamily="18" charset="0"/>
                          <a:cs typeface="Times New Roman" panose="02020603050405020304" pitchFamily="18" charset="0"/>
                        </a:rPr>
                        <m:t>x</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𝑐</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𝑎</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p>
              </p:txBody>
            </p:sp>
          </mc:Choice>
          <mc:Fallback xmlns="">
            <p:sp>
              <p:nvSpPr>
                <p:cNvPr id="11" name="Rectangle 10"/>
                <p:cNvSpPr>
                  <a:spLocks noRot="1" noChangeAspect="1" noMove="1" noResize="1" noEditPoints="1" noAdjustHandles="1" noChangeArrowheads="1" noChangeShapeType="1" noTextEdit="1"/>
                </p:cNvSpPr>
                <p:nvPr/>
              </p:nvSpPr>
              <p:spPr>
                <a:xfrm>
                  <a:off x="499410" y="1913885"/>
                  <a:ext cx="8030799" cy="601199"/>
                </a:xfrm>
                <a:prstGeom prst="rect">
                  <a:avLst/>
                </a:prstGeom>
                <a:blipFill>
                  <a:blip r:embed="rId2"/>
                  <a:stretch>
                    <a:fillRect l="-1158" b="-2477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2145852" y="2545925"/>
                  <a:ext cx="3902533" cy="16239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sz="2800" i="1" smtClean="0">
                                <a:solidFill>
                                  <a:schemeClr val="bg1"/>
                                </a:solidFill>
                                <a:latin typeface="Cambria Math" panose="02040503050406030204" pitchFamily="18" charset="0"/>
                              </a:rPr>
                            </m:ctrlPr>
                          </m:dPr>
                          <m:e>
                            <m:eqArr>
                              <m:eqArrPr>
                                <m:ctrlPr>
                                  <a:rPr lang="en-US" sz="2800" i="1">
                                    <a:solidFill>
                                      <a:schemeClr val="bg1"/>
                                    </a:solidFill>
                                    <a:latin typeface="Cambria Math" panose="02040503050406030204" pitchFamily="18" charset="0"/>
                                  </a:rPr>
                                </m:ctrlPr>
                              </m:eqArrPr>
                              <m:e>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m:rPr>
                                        <m:sty m:val="p"/>
                                      </m:rPr>
                                      <a:rPr lang="en-US" sz="2800">
                                        <a:solidFill>
                                          <a:schemeClr val="bg1"/>
                                        </a:solidFill>
                                        <a:latin typeface="Cambria Math" panose="02040503050406030204" pitchFamily="18" charset="0"/>
                                      </a:rPr>
                                      <m:t>b</m:t>
                                    </m:r>
                                  </m:num>
                                  <m:den>
                                    <m:r>
                                      <m:rPr>
                                        <m:sty m:val="p"/>
                                      </m:rPr>
                                      <a:rPr lang="en-US" sz="2800">
                                        <a:solidFill>
                                          <a:schemeClr val="bg1"/>
                                        </a:solidFill>
                                        <a:latin typeface="Cambria Math" panose="02040503050406030204" pitchFamily="18" charset="0"/>
                                      </a:rPr>
                                      <m:t>a</m:t>
                                    </m:r>
                                  </m:den>
                                </m:f>
                              </m:e>
                              <m:e>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m:rPr>
                                        <m:sty m:val="p"/>
                                      </m:rPr>
                                      <a:rPr lang="en-US" sz="2800">
                                        <a:solidFill>
                                          <a:schemeClr val="bg1"/>
                                        </a:solidFill>
                                        <a:latin typeface="Cambria Math" panose="02040503050406030204" pitchFamily="18" charset="0"/>
                                      </a:rPr>
                                      <m:t>c</m:t>
                                    </m:r>
                                  </m:num>
                                  <m:den>
                                    <m:r>
                                      <m:rPr>
                                        <m:sty m:val="p"/>
                                      </m:rPr>
                                      <a:rPr lang="en-US" sz="2800">
                                        <a:solidFill>
                                          <a:schemeClr val="bg1"/>
                                        </a:solidFill>
                                        <a:latin typeface="Cambria Math" panose="02040503050406030204" pitchFamily="18" charset="0"/>
                                      </a:rPr>
                                      <m:t>a</m:t>
                                    </m:r>
                                  </m:den>
                                </m:f>
                              </m:e>
                            </m:eqArr>
                          </m:e>
                        </m:d>
                      </m:oMath>
                    </m:oMathPara>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2145852" y="2545925"/>
                  <a:ext cx="3902533" cy="1623931"/>
                </a:xfrm>
                <a:prstGeom prst="rect">
                  <a:avLst/>
                </a:prstGeom>
                <a:blipFill>
                  <a:blip r:embed="rId3"/>
                  <a:stretch>
                    <a:fillRect/>
                  </a:stretch>
                </a:blipFill>
              </p:spPr>
              <p:txBody>
                <a:bodyPr/>
                <a:lstStyle/>
                <a:p>
                  <a:r>
                    <a:rPr lang="en-GB">
                      <a:noFill/>
                    </a:rPr>
                    <a:t> </a:t>
                  </a:r>
                </a:p>
              </p:txBody>
            </p:sp>
          </mc:Fallback>
        </mc:AlternateContent>
      </p:grpSp>
      <p:sp>
        <p:nvSpPr>
          <p:cNvPr id="3" name="Rounded Rectangle 2" descr="OPL20U25GSXzBJYl68kk8uQGfFKzs7yb1M4KJWUiLk6ZEvGF+qCIPSnY57AbBFCvTWID07 2024 T9 CD 06565+K4lPs7H94VUqPe2XwIsfPRnrXQE//QTEXxb8/8N4CNc6FpgZahzpTjFhMzSA7T/nHJa11DE8Ng2TP3iAmRczFlmslSuUNOgUeb6yRvs0="/>
          <p:cNvSpPr/>
          <p:nvPr/>
        </p:nvSpPr>
        <p:spPr>
          <a:xfrm>
            <a:off x="636680" y="2183006"/>
            <a:ext cx="11229255" cy="3239599"/>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442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4" y="589868"/>
            <a:ext cx="5019841"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3. </a:t>
            </a:r>
            <a:r>
              <a:rPr lang="en-US" sz="2800" b="1" dirty="0" err="1">
                <a:solidFill>
                  <a:srgbClr val="FFFF00"/>
                </a:solidFill>
                <a:latin typeface="Times New Roman" panose="02020603050405020304" pitchFamily="18" charset="0"/>
                <a:cs typeface="Times New Roman" panose="02020603050405020304" pitchFamily="18" charset="0"/>
              </a:rPr>
              <a:t>Ví</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dụ</a:t>
            </a:r>
            <a:r>
              <a:rPr lang="en-US" sz="2800" b="1" dirty="0">
                <a:solidFill>
                  <a:srgbClr val="FFFF00"/>
                </a:solidFill>
                <a:latin typeface="Times New Roman" panose="02020603050405020304" pitchFamily="18" charset="0"/>
                <a:cs typeface="Times New Roman" panose="02020603050405020304" pitchFamily="18" charset="0"/>
              </a:rPr>
              <a:t> </a:t>
            </a: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572884" y="1663453"/>
                <a:ext cx="10931544" cy="2046779"/>
              </a:xfrm>
              <a:prstGeom prst="rect">
                <a:avLst/>
              </a:prstGeom>
            </p:spPr>
            <p:txBody>
              <a:bodyPr wrap="square">
                <a:spAutoFit/>
              </a:bodyPr>
              <a:lstStyle/>
              <a:p>
                <a:pPr marL="457200" indent="-457200" algn="just">
                  <a:buFont typeface="Arial" panose="020B0604020202020204" pitchFamily="34" charset="0"/>
                  <a:buChar char="•"/>
                </a:pPr>
                <a:r>
                  <a:rPr lang="en-US" sz="2800" b="1" i="1" dirty="0" err="1">
                    <a:solidFill>
                      <a:schemeClr val="bg1"/>
                    </a:solidFill>
                    <a:latin typeface="Times New Roman" panose="02020603050405020304" pitchFamily="18" charset="0"/>
                    <a:cs typeface="Times New Roman" panose="02020603050405020304" pitchFamily="18" charset="0"/>
                  </a:rPr>
                  <a:t>Ví</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dụ</a:t>
                </a:r>
                <a:r>
                  <a:rPr lang="en-US" sz="2800" b="1" i="1" dirty="0">
                    <a:solidFill>
                      <a:schemeClr val="bg1"/>
                    </a:solidFill>
                    <a:latin typeface="Times New Roman" panose="02020603050405020304" pitchFamily="18" charset="0"/>
                    <a:cs typeface="Times New Roman" panose="02020603050405020304" pitchFamily="18" charset="0"/>
                  </a:rPr>
                  <a:t> 1: ( HĐ </a:t>
                </a:r>
                <a:r>
                  <a:rPr lang="en-US" sz="2800" b="1" i="1" dirty="0" err="1">
                    <a:solidFill>
                      <a:schemeClr val="bg1"/>
                    </a:solidFill>
                    <a:latin typeface="Times New Roman" panose="02020603050405020304" pitchFamily="18" charset="0"/>
                    <a:cs typeface="Times New Roman" panose="02020603050405020304" pitchFamily="18" charset="0"/>
                  </a:rPr>
                  <a:t>nhóm</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b="1" i="1" dirty="0" err="1">
                    <a:solidFill>
                      <a:schemeClr val="bg1"/>
                    </a:solidFill>
                    <a:latin typeface="Times New Roman" panose="02020603050405020304" pitchFamily="18" charset="0"/>
                    <a:cs typeface="Times New Roman" panose="02020603050405020304" pitchFamily="18" charset="0"/>
                  </a:rPr>
                  <a:t>đôi</a:t>
                </a:r>
                <a:r>
                  <a:rPr lang="en-US" sz="2800" b="1" i="1" dirty="0">
                    <a:solidFill>
                      <a:schemeClr val="bg1"/>
                    </a:solidFill>
                    <a:latin typeface="Times New Roman" panose="02020603050405020304" pitchFamily="18" charset="0"/>
                    <a:cs typeface="Times New Roman" panose="02020603050405020304" pitchFamily="18" charset="0"/>
                  </a:rPr>
                  <a:t>) </a:t>
                </a: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5</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𝑥</m:t>
                        </m:r>
                      </m:e>
                      <m:sup>
                        <m:r>
                          <a:rPr lang="en-US" sz="2800">
                            <a:solidFill>
                              <a:schemeClr val="bg1"/>
                            </a:solidFill>
                            <a:latin typeface="Cambria Math" panose="02040503050406030204" pitchFamily="18" charset="0"/>
                          </a:rPr>
                          <m:t>2</m:t>
                        </m:r>
                      </m:sup>
                    </m:sSup>
                    <m:r>
                      <a:rPr lang="en-US" sz="280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7</m:t>
                    </m:r>
                    <m:r>
                      <a:rPr lang="en-US" sz="2800" i="1">
                        <a:solidFill>
                          <a:schemeClr val="bg1"/>
                        </a:solidFill>
                        <a:latin typeface="Cambria Math" panose="02040503050406030204" pitchFamily="18" charset="0"/>
                      </a:rPr>
                      <m:t>𝑥</m:t>
                    </m:r>
                    <m:r>
                      <a:rPr lang="en-US" sz="2800" b="0" i="0" smtClean="0">
                        <a:solidFill>
                          <a:schemeClr val="bg1"/>
                        </a:solidFill>
                        <a:latin typeface="Cambria Math" panose="02040503050406030204" pitchFamily="18" charset="0"/>
                      </a:rPr>
                      <m:t>−</m:t>
                    </m:r>
                    <m:r>
                      <a:rPr lang="en-US" sz="2800">
                        <a:solidFill>
                          <a:schemeClr val="bg1"/>
                        </a:solidFill>
                        <a:latin typeface="Cambria Math" panose="02040503050406030204" pitchFamily="18" charset="0"/>
                      </a:rPr>
                      <m:t>3=0</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minh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b="0" i="1" smtClean="0">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a:t>
                </a:r>
              </a:p>
              <a:p>
                <a:pPr marL="342900" indent="-342900" algn="just">
                  <a:buAutoNum type="alphaLcParenR"/>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b="0" i="0" smtClean="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minh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0.</a:t>
                </a: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den>
                    </m:f>
                  </m:oMath>
                </a14:m>
                <a:r>
                  <a:rPr lang="en-US" sz="28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b="0" i="1" smtClean="0">
                                <a:solidFill>
                                  <a:schemeClr val="bg1"/>
                                </a:solidFill>
                                <a:latin typeface="Cambria Math" panose="02040503050406030204" pitchFamily="18" charset="0"/>
                              </a:rPr>
                              <m:t>2</m:t>
                            </m:r>
                          </m:sub>
                        </m:sSub>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2884" y="1663453"/>
                <a:ext cx="10931544" cy="2046779"/>
              </a:xfrm>
              <a:prstGeom prst="rect">
                <a:avLst/>
              </a:prstGeom>
              <a:blipFill>
                <a:blip r:embed="rId2"/>
                <a:stretch>
                  <a:fillRect l="-1004" t="-3274" b="-298"/>
                </a:stretch>
              </a:blipFill>
            </p:spPr>
            <p:txBody>
              <a:bodyPr/>
              <a:lstStyle/>
              <a:p>
                <a:r>
                  <a:rPr lang="en-US">
                    <a:noFill/>
                  </a:rPr>
                  <a:t> </a:t>
                </a:r>
              </a:p>
            </p:txBody>
          </p:sp>
        </mc:Fallback>
      </mc:AlternateContent>
    </p:spTree>
    <p:extLst>
      <p:ext uri="{BB962C8B-B14F-4D97-AF65-F5344CB8AC3E}">
        <p14:creationId xmlns:p14="http://schemas.microsoft.com/office/powerpoint/2010/main" val="42063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488458" y="1220564"/>
                <a:ext cx="10208531" cy="4861267"/>
              </a:xfrm>
              <a:prstGeom prst="rect">
                <a:avLst/>
              </a:prstGeom>
            </p:spPr>
            <p:txBody>
              <a:bodyPr wrap="square">
                <a:spAutoFit/>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800" dirty="0">
                        <a:solidFill>
                          <a:schemeClr val="bg1"/>
                        </a:solidFill>
                        <a:latin typeface="Cambria Math" panose="02040503050406030204" pitchFamily="18" charset="0"/>
                      </a:rPr>
                      <m:t>a</m:t>
                    </m:r>
                    <m:r>
                      <a:rPr lang="en-US" sz="2800" b="0" i="0" dirty="0" smtClean="0">
                        <a:solidFill>
                          <a:schemeClr val="bg1"/>
                        </a:solidFill>
                        <a:latin typeface="Cambria Math" panose="02040503050406030204" pitchFamily="18" charset="0"/>
                      </a:rPr>
                      <m:t>=5</m:t>
                    </m:r>
                    <m:r>
                      <a:rPr lang="en-US" sz="2800" b="0" i="0" smtClean="0">
                        <a:solidFill>
                          <a:schemeClr val="bg1"/>
                        </a:solidFill>
                        <a:latin typeface="Cambria Math" panose="02040503050406030204" pitchFamily="18" charset="0"/>
                      </a:rPr>
                      <m:t>, </m:t>
                    </m:r>
                    <m:r>
                      <m:rPr>
                        <m:sty m:val="p"/>
                      </m:rPr>
                      <a:rPr lang="en-US" sz="2800" b="0" i="0" smtClean="0">
                        <a:solidFill>
                          <a:schemeClr val="bg1"/>
                        </a:solidFill>
                        <a:latin typeface="Cambria Math" panose="02040503050406030204" pitchFamily="18" charset="0"/>
                      </a:rPr>
                      <m:t>b</m:t>
                    </m:r>
                    <m:r>
                      <a:rPr lang="en-US" sz="2800" b="0" i="0" smtClean="0">
                        <a:solidFill>
                          <a:schemeClr val="bg1"/>
                        </a:solidFill>
                        <a:latin typeface="Cambria Math" panose="02040503050406030204" pitchFamily="18" charset="0"/>
                      </a:rPr>
                      <m:t>=−7,</m:t>
                    </m:r>
                    <m:r>
                      <m:rPr>
                        <m:sty m:val="p"/>
                      </m:rPr>
                      <a:rPr lang="en-US" sz="2800" b="0" i="0" smtClean="0">
                        <a:solidFill>
                          <a:schemeClr val="bg1"/>
                        </a:solidFill>
                        <a:latin typeface="Cambria Math" panose="02040503050406030204" pitchFamily="18" charset="0"/>
                      </a:rPr>
                      <m:t>c</m:t>
                    </m:r>
                    <m:r>
                      <a:rPr lang="en-US" sz="2800" b="0" i="0" smtClean="0">
                        <a:solidFill>
                          <a:schemeClr val="bg1"/>
                        </a:solidFill>
                        <a:latin typeface="Cambria Math" panose="02040503050406030204" pitchFamily="18" charset="0"/>
                      </a:rPr>
                      <m:t>=−3</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m:t>
                    </m:r>
                    <m:sSup>
                      <m:sSupPr>
                        <m:ctrlPr>
                          <a:rPr lang="en-US" sz="2800" i="1">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𝑏</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−4</m:t>
                    </m:r>
                    <m:r>
                      <m:rPr>
                        <m:sty m:val="p"/>
                      </m:rPr>
                      <a:rPr lang="en-US" sz="2800" b="0" i="0" smtClean="0">
                        <a:solidFill>
                          <a:schemeClr val="bg1"/>
                        </a:solidFill>
                        <a:latin typeface="Cambria Math" panose="02040503050406030204" pitchFamily="18" charset="0"/>
                      </a:rPr>
                      <m:t>ac</m:t>
                    </m:r>
                    <m:r>
                      <a:rPr lang="en-US" sz="2800" b="0" i="0" smtClean="0">
                        <a:solidFill>
                          <a:schemeClr val="bg1"/>
                        </a:solidFill>
                        <a:latin typeface="Cambria Math" panose="02040503050406030204" pitchFamily="18" charset="0"/>
                      </a:rPr>
                      <m:t>=</m:t>
                    </m:r>
                    <m:sSup>
                      <m:sSupPr>
                        <m:ctrlPr>
                          <a:rPr lang="en-US" sz="2800" b="0" i="1" dirty="0" smtClean="0">
                            <a:solidFill>
                              <a:schemeClr val="bg1"/>
                            </a:solidFill>
                            <a:latin typeface="Cambria Math" panose="02040503050406030204" pitchFamily="18" charset="0"/>
                          </a:rPr>
                        </m:ctrlPr>
                      </m:sSupPr>
                      <m:e>
                        <m:d>
                          <m:dPr>
                            <m:ctrlPr>
                              <a:rPr lang="en-US" sz="2800" b="0" i="1" dirty="0" smtClean="0">
                                <a:solidFill>
                                  <a:schemeClr val="bg1"/>
                                </a:solidFill>
                                <a:latin typeface="Cambria Math" panose="02040503050406030204" pitchFamily="18" charset="0"/>
                              </a:rPr>
                            </m:ctrlPr>
                          </m:dPr>
                          <m:e>
                            <m:r>
                              <a:rPr lang="en-US" sz="2800" b="0" i="1" dirty="0" smtClean="0">
                                <a:solidFill>
                                  <a:schemeClr val="bg1"/>
                                </a:solidFill>
                                <a:latin typeface="Cambria Math" panose="02040503050406030204" pitchFamily="18" charset="0"/>
                              </a:rPr>
                              <m:t>−7</m:t>
                            </m:r>
                          </m:e>
                        </m:d>
                      </m:e>
                      <m:sup>
                        <m:r>
                          <a:rPr lang="en-US" sz="2800" b="0" i="1" smtClean="0">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−4.5.</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−3</m:t>
                        </m:r>
                      </m:e>
                    </m:d>
                    <m:r>
                      <a:rPr lang="en-US" sz="2800" b="0" i="1" smtClean="0">
                        <a:solidFill>
                          <a:schemeClr val="bg1"/>
                        </a:solidFill>
                        <a:latin typeface="Cambria Math" panose="02040503050406030204" pitchFamily="18" charset="0"/>
                      </a:rPr>
                      <m:t>=109&gt;0</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rPr>
                  <a:t>.</a:t>
                </a: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b) Theo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Viète</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7</m:t>
                        </m:r>
                      </m:num>
                      <m:den>
                        <m:r>
                          <a:rPr lang="en-US" sz="2800" b="0" i="1" smtClean="0">
                            <a:solidFill>
                              <a:schemeClr val="bg1"/>
                            </a:solidFill>
                            <a:latin typeface="Cambria Math" panose="02040503050406030204" pitchFamily="18" charset="0"/>
                          </a:rPr>
                          <m:t>5</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smtClean="0">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−3</m:t>
                        </m:r>
                      </m:num>
                      <m:den>
                        <m:r>
                          <a:rPr lang="en-US" sz="2800" b="0" i="1" smtClean="0">
                            <a:solidFill>
                              <a:schemeClr val="bg1"/>
                            </a:solidFill>
                            <a:latin typeface="Cambria Math" panose="02040503050406030204" pitchFamily="18" charset="0"/>
                          </a:rPr>
                          <m:t>5</m:t>
                        </m:r>
                      </m:den>
                    </m:f>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Vì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−3</m:t>
                        </m:r>
                      </m:num>
                      <m:den>
                        <m:r>
                          <a:rPr lang="en-US" sz="2800" i="1">
                            <a:solidFill>
                              <a:schemeClr val="bg1"/>
                            </a:solidFill>
                            <a:latin typeface="Cambria Math" panose="02040503050406030204" pitchFamily="18" charset="0"/>
                          </a:rPr>
                          <m:t>5</m:t>
                        </m:r>
                      </m:den>
                    </m:f>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ea typeface="Cambria Math" panose="02040503050406030204" pitchFamily="18" charset="0"/>
                      </a:rPr>
                      <m:t>≠0</m:t>
                    </m:r>
                  </m:oMath>
                </a14:m>
                <a:endParaRPr lang="en-US" sz="2800" dirty="0"/>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c)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den>
                    </m:f>
                    <m:r>
                      <m:rPr>
                        <m:nor/>
                      </m:rPr>
                      <a:rPr lang="en-US" sz="2800" dirty="0">
                        <a:solidFill>
                          <a:schemeClr val="bg1"/>
                        </a:solidFill>
                        <a:latin typeface="Times New Roman" panose="02020603050405020304" pitchFamily="18" charset="0"/>
                        <a:cs typeface="Times New Roman" panose="02020603050405020304" pitchFamily="18" charset="0"/>
                      </a:rPr>
                      <m:t> + </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i="1">
                                <a:solidFill>
                                  <a:schemeClr val="bg1"/>
                                </a:solidFill>
                                <a:latin typeface="Cambria Math" panose="02040503050406030204" pitchFamily="18" charset="0"/>
                              </a:rPr>
                              <m:t>2</m:t>
                            </m:r>
                          </m:sub>
                        </m:sSub>
                      </m:den>
                    </m:f>
                    <m:r>
                      <a:rPr lang="en-US" sz="2800" b="0" i="1" smtClean="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den>
                    </m:f>
                    <m:r>
                      <m:rPr>
                        <m:nor/>
                      </m:rPr>
                      <a:rPr lang="en-US" sz="2800" dirty="0">
                        <a:solidFill>
                          <a:schemeClr val="bg1"/>
                        </a:solidFill>
                        <a:latin typeface="Times New Roman" panose="02020603050405020304" pitchFamily="18" charset="0"/>
                        <a:cs typeface="Times New Roman" panose="02020603050405020304" pitchFamily="18" charset="0"/>
                      </a:rPr>
                      <m:t> </m:t>
                    </m:r>
                    <m:r>
                      <m:rPr>
                        <m:nor/>
                      </m:rPr>
                      <a:rPr lang="en-US" sz="2800" b="0" i="0" dirty="0" smtClean="0">
                        <a:solidFill>
                          <a:schemeClr val="bg1"/>
                        </a:solidFill>
                        <a:latin typeface="Times New Roman" panose="02020603050405020304" pitchFamily="18" charset="0"/>
                        <a:cs typeface="Times New Roman" panose="020206030504050203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7</m:t>
                        </m:r>
                      </m:num>
                      <m:den>
                        <m:r>
                          <a:rPr lang="en-US" sz="2800" i="1">
                            <a:solidFill>
                              <a:schemeClr val="bg1"/>
                            </a:solidFill>
                            <a:latin typeface="Cambria Math" panose="02040503050406030204" pitchFamily="18" charset="0"/>
                          </a:rPr>
                          <m:t>5</m:t>
                        </m:r>
                      </m:den>
                    </m:f>
                    <m:r>
                      <a:rPr lang="en-US" sz="2800" b="0" i="1" smtClean="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−3</m:t>
                        </m:r>
                      </m:num>
                      <m:den>
                        <m:r>
                          <a:rPr lang="en-US" sz="2800" i="1">
                            <a:solidFill>
                              <a:schemeClr val="bg1"/>
                            </a:solidFill>
                            <a:latin typeface="Cambria Math" panose="02040503050406030204" pitchFamily="18" charset="0"/>
                          </a:rPr>
                          <m:t>5</m:t>
                        </m:r>
                      </m:den>
                    </m:f>
                    <m:r>
                      <a:rPr lang="en-US" sz="2800" b="0" i="1" smtClean="0">
                        <a:solidFill>
                          <a:schemeClr val="bg1"/>
                        </a:solidFill>
                        <a:latin typeface="Cambria Math" panose="02040503050406030204" pitchFamily="18" charset="0"/>
                      </a:rPr>
                      <m:t>=</m:t>
                    </m:r>
                    <m:f>
                      <m:fPr>
                        <m:ctrlPr>
                          <a:rPr lang="en-US" sz="2800" i="1" smtClean="0">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−7</m:t>
                        </m:r>
                      </m:num>
                      <m:den>
                        <m:r>
                          <a:rPr lang="en-US" sz="2800" b="0" i="1" smtClean="0">
                            <a:solidFill>
                              <a:schemeClr val="bg1"/>
                            </a:solidFill>
                            <a:latin typeface="Cambria Math" panose="02040503050406030204" pitchFamily="18" charset="0"/>
                          </a:rPr>
                          <m:t>3</m:t>
                        </m:r>
                      </m:den>
                    </m:f>
                  </m:oMath>
                </a14:m>
                <a:endParaRPr lang="en-US" sz="2800" dirty="0"/>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88458" y="1220564"/>
                <a:ext cx="10208531" cy="4861267"/>
              </a:xfrm>
              <a:prstGeom prst="rect">
                <a:avLst/>
              </a:prstGeom>
              <a:blipFill>
                <a:blip r:embed="rId2"/>
                <a:stretch>
                  <a:fillRect l="-1194"/>
                </a:stretch>
              </a:blipFill>
            </p:spPr>
            <p:txBody>
              <a:bodyPr/>
              <a:lstStyle/>
              <a:p>
                <a:r>
                  <a:rPr lang="en-US">
                    <a:noFill/>
                  </a:rPr>
                  <a:t> </a:t>
                </a:r>
              </a:p>
            </p:txBody>
          </p:sp>
        </mc:Fallback>
      </mc:AlternateContent>
    </p:spTree>
    <p:extLst>
      <p:ext uri="{BB962C8B-B14F-4D97-AF65-F5344CB8AC3E}">
        <p14:creationId xmlns:p14="http://schemas.microsoft.com/office/powerpoint/2010/main" val="2435906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Effect transition="in" filter="barn(inVertical)">
                                      <p:cBhvr>
                                        <p:cTn id="25" dur="500"/>
                                        <p:tgtEl>
                                          <p:spTgt spid="5">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3. ĐỊNH LÍ VIÈTE</a:t>
            </a:r>
            <a:endParaRPr lang="en-US" sz="2800" dirty="0">
              <a:solidFill>
                <a:srgbClr val="FFFF00"/>
              </a:solidFill>
            </a:endParaRPr>
          </a:p>
        </p:txBody>
      </p:sp>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958954"/>
            <a:ext cx="5019841"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NHÓM 1+3</a:t>
            </a: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572883" y="1487729"/>
                <a:ext cx="10336121" cy="1815882"/>
              </a:xfrm>
              <a:prstGeom prst="rect">
                <a:avLst/>
              </a:prstGeom>
            </p:spPr>
            <p:txBody>
              <a:bodyPr wrap="square">
                <a:spAutoFit/>
              </a:bodyPr>
              <a:lstStyle/>
              <a:p>
                <a:pPr algn="just"/>
                <a:r>
                  <a:rPr lang="en-US" sz="2800" dirty="0" err="1">
                    <a:solidFill>
                      <a:schemeClr val="bg1"/>
                    </a:solidFill>
                    <a:latin typeface="Times New Roman" panose="02020603050405020304" pitchFamily="18" charset="0"/>
                    <a:cs typeface="Times New Roman" panose="02020603050405020304" pitchFamily="18" charset="0"/>
                  </a:rPr>
                  <a:t>Ví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cs typeface="Times New Roman" panose="02020603050405020304" pitchFamily="18" charset="0"/>
                  </a:rPr>
                  <a:t> 2: Cho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3</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𝑥</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−4</m:t>
                    </m:r>
                    <m:r>
                      <a:rPr lang="en-US" sz="2800" i="1">
                        <a:solidFill>
                          <a:schemeClr val="bg1"/>
                        </a:solidFill>
                        <a:latin typeface="Cambria Math" panose="02040503050406030204" pitchFamily="18" charset="0"/>
                      </a:rPr>
                      <m:t>𝑥</m:t>
                    </m:r>
                    <m:r>
                      <a:rPr lang="en-US" sz="2800">
                        <a:solidFill>
                          <a:schemeClr val="bg1"/>
                        </a:solidFill>
                        <a:latin typeface="Cambria Math" panose="02040503050406030204" pitchFamily="18" charset="0"/>
                      </a:rPr>
                      <m:t>+</m:t>
                    </m:r>
                    <m:r>
                      <a:rPr lang="en-US" sz="2800" b="0" i="0" smtClean="0">
                        <a:solidFill>
                          <a:schemeClr val="bg1"/>
                        </a:solidFill>
                        <a:latin typeface="Cambria Math" panose="02040503050406030204" pitchFamily="18" charset="0"/>
                      </a:rPr>
                      <m:t>1</m:t>
                    </m:r>
                    <m:r>
                      <a:rPr lang="en-US" sz="2800">
                        <a:solidFill>
                          <a:schemeClr val="bg1"/>
                        </a:solidFill>
                        <a:latin typeface="Cambria Math" panose="02040503050406030204" pitchFamily="18" charset="0"/>
                      </a:rPr>
                      <m:t>=0</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schemeClr val="bg1"/>
                        </a:solidFill>
                        <a:latin typeface="Cambria Math" panose="02040503050406030204" pitchFamily="18" charset="0"/>
                        <a:cs typeface="Times New Roman" panose="02020603050405020304" pitchFamily="18" charset="0"/>
                      </a:rPr>
                      <m:t>𝑎</m:t>
                    </m:r>
                    <m:r>
                      <a:rPr lang="en-US" sz="2800" i="1" dirty="0">
                        <a:solidFill>
                          <a:schemeClr val="bg1"/>
                        </a:solidFill>
                        <a:latin typeface="Cambria Math" panose="02040503050406030204" pitchFamily="18" charset="0"/>
                        <a:cs typeface="Times New Roman" panose="02020603050405020304" pitchFamily="18" charset="0"/>
                      </a:rPr>
                      <m:t>, </m:t>
                    </m:r>
                    <m:r>
                      <a:rPr lang="en-US" sz="2800" i="1" dirty="0">
                        <a:solidFill>
                          <a:schemeClr val="bg1"/>
                        </a:solidFill>
                        <a:latin typeface="Cambria Math" panose="02040503050406030204" pitchFamily="18" charset="0"/>
                        <a:cs typeface="Times New Roman" panose="02020603050405020304" pitchFamily="18" charset="0"/>
                      </a:rPr>
                      <m:t>𝑏</m:t>
                    </m:r>
                    <m:r>
                      <a:rPr lang="en-US" sz="2800" i="1" dirty="0">
                        <a:solidFill>
                          <a:schemeClr val="bg1"/>
                        </a:solidFill>
                        <a:latin typeface="Cambria Math" panose="02040503050406030204" pitchFamily="18" charset="0"/>
                        <a:cs typeface="Times New Roman" panose="02020603050405020304" pitchFamily="18" charset="0"/>
                      </a:rPr>
                      <m:t>, </m:t>
                    </m:r>
                    <m:r>
                      <a:rPr lang="en-US" sz="2800" i="1" dirty="0">
                        <a:solidFill>
                          <a:schemeClr val="bg1"/>
                        </a:solidFill>
                        <a:latin typeface="Cambria Math" panose="02040503050406030204" pitchFamily="18" charset="0"/>
                        <a:cs typeface="Times New Roman" panose="02020603050405020304" pitchFamily="18" charset="0"/>
                      </a:rPr>
                      <m:t>𝑐</m:t>
                    </m:r>
                    <m:r>
                      <a:rPr lang="en-US" sz="2800" i="1" dirty="0">
                        <a:solidFill>
                          <a:schemeClr val="bg1"/>
                        </a:solidFill>
                        <a:latin typeface="Cambria Math" panose="02040503050406030204" pitchFamily="18" charset="0"/>
                        <a:cs typeface="Times New Roman" panose="02020603050405020304" pitchFamily="18" charset="0"/>
                      </a:rPr>
                      <m:t> </m:t>
                    </m:r>
                  </m:oMath>
                </a14:m>
                <a:r>
                  <a:rPr lang="en-US" sz="2800" dirty="0" err="1">
                    <a:solidFill>
                      <a:schemeClr val="bg1"/>
                    </a:solidFill>
                    <a:latin typeface="Times New Roman" panose="02020603050405020304" pitchFamily="18" charset="0"/>
                    <a:cs typeface="Times New Roman" panose="02020603050405020304" pitchFamily="18" charset="0"/>
                  </a:rPr>
                  <a:t>rồi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schemeClr val="bg1"/>
                        </a:solidFill>
                        <a:latin typeface="Cambria Math" panose="02040503050406030204" pitchFamily="18" charset="0"/>
                        <a:cs typeface="Times New Roman" panose="02020603050405020304" pitchFamily="18" charset="0"/>
                      </a:rPr>
                      <m:t>𝑎</m:t>
                    </m:r>
                    <m:r>
                      <a:rPr lang="en-US" sz="2800" b="0" i="1" dirty="0" smtClean="0">
                        <a:solidFill>
                          <a:schemeClr val="bg1"/>
                        </a:solidFill>
                        <a:latin typeface="Cambria Math" panose="02040503050406030204" pitchFamily="18" charset="0"/>
                        <a:cs typeface="Times New Roman" panose="02020603050405020304" pitchFamily="18" charset="0"/>
                      </a:rPr>
                      <m:t>+</m:t>
                    </m:r>
                    <m:r>
                      <a:rPr lang="en-US" sz="2800" i="1" dirty="0">
                        <a:solidFill>
                          <a:schemeClr val="bg1"/>
                        </a:solidFill>
                        <a:latin typeface="Cambria Math" panose="02040503050406030204" pitchFamily="18" charset="0"/>
                        <a:cs typeface="Times New Roman" panose="02020603050405020304" pitchFamily="18" charset="0"/>
                      </a:rPr>
                      <m:t>𝑏</m:t>
                    </m:r>
                    <m:r>
                      <a:rPr lang="en-US" sz="2800" i="1" dirty="0">
                        <a:solidFill>
                          <a:schemeClr val="bg1"/>
                        </a:solidFill>
                        <a:latin typeface="Cambria Math" panose="02040503050406030204" pitchFamily="18" charset="0"/>
                        <a:cs typeface="Times New Roman" panose="02020603050405020304" pitchFamily="18" charset="0"/>
                      </a:rPr>
                      <m:t>+</m:t>
                    </m:r>
                    <m:r>
                      <a:rPr lang="en-US" sz="2800" i="1" dirty="0">
                        <a:solidFill>
                          <a:schemeClr val="bg1"/>
                        </a:solidFill>
                        <a:latin typeface="Cambria Math" panose="02040503050406030204" pitchFamily="18" charset="0"/>
                        <a:cs typeface="Times New Roman" panose="02020603050405020304" pitchFamily="18" charset="0"/>
                      </a:rPr>
                      <m:t>𝑐</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rằng</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=1</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Dùng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Viète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a:t>
                </a: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2883" y="1487729"/>
                <a:ext cx="10336121" cy="1815882"/>
              </a:xfrm>
              <a:prstGeom prst="rect">
                <a:avLst/>
              </a:prstGeom>
              <a:blipFill>
                <a:blip r:embed="rId3"/>
                <a:stretch>
                  <a:fillRect l="-1238" t="-3356" b="-8389"/>
                </a:stretch>
              </a:blipFill>
            </p:spPr>
            <p:txBody>
              <a:bodyPr/>
              <a:lstStyle/>
              <a:p>
                <a:r>
                  <a:rPr lang="en-US">
                    <a:noFill/>
                  </a:rPr>
                  <a:t> </a:t>
                </a:r>
              </a:p>
            </p:txBody>
          </p:sp>
        </mc:Fallback>
      </mc:AlternateContent>
      <p:sp>
        <p:nvSpPr>
          <p:cNvPr id="6" name="Rectangle 5" descr="OPL20U25GSXzBJYl68kk8uQGfFKzs7yb1M4KJWUiLk6ZEvGF+qCIPSnY57AbBFCvTWID07 2024 T9 CD 06565+K4lPs7H94VUqPe2XwIsfPRnrXQE//QTEXxb8/8N4CNc6FpgZahzpTjFhMzSA7T/nHJa11DE8Ng2TP3iAmRczFlmslSuUNOgUeb6yRvs0="/>
          <p:cNvSpPr/>
          <p:nvPr/>
        </p:nvSpPr>
        <p:spPr>
          <a:xfrm>
            <a:off x="597693" y="3429251"/>
            <a:ext cx="5019841" cy="523220"/>
          </a:xfrm>
          <a:prstGeom prst="rect">
            <a:avLst/>
          </a:prstGeom>
        </p:spPr>
        <p:txBody>
          <a:bodyPr wrap="square">
            <a:spAutoFit/>
          </a:bodyPr>
          <a:lstStyle/>
          <a:p>
            <a:r>
              <a:rPr lang="en-US" sz="2800" b="1" dirty="0">
                <a:solidFill>
                  <a:srgbClr val="FFFF00"/>
                </a:solidFill>
                <a:latin typeface="Times New Roman" panose="02020603050405020304" pitchFamily="18" charset="0"/>
                <a:cs typeface="Times New Roman" panose="02020603050405020304" pitchFamily="18" charset="0"/>
              </a:rPr>
              <a:t>NHÓM 2+4</a:t>
            </a:r>
          </a:p>
        </p:txBody>
      </p:sp>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597693" y="3958026"/>
                <a:ext cx="10336121" cy="1815882"/>
              </a:xfrm>
              <a:prstGeom prst="rect">
                <a:avLst/>
              </a:prstGeom>
            </p:spPr>
            <p:txBody>
              <a:bodyPr wrap="square">
                <a:spAutoFit/>
              </a:bodyPr>
              <a:lstStyle/>
              <a:p>
                <a:pPr algn="just"/>
                <a:r>
                  <a:rPr lang="en-US" sz="2800" dirty="0">
                    <a:solidFill>
                      <a:schemeClr val="bg1"/>
                    </a:solidFill>
                    <a:latin typeface="Times New Roman" panose="02020603050405020304" pitchFamily="18" charset="0"/>
                    <a:cs typeface="Times New Roman" panose="02020603050405020304" pitchFamily="18" charset="0"/>
                  </a:rPr>
                  <a:t>Ví </a:t>
                </a:r>
                <a:r>
                  <a:rPr lang="en-US" sz="2800" dirty="0" err="1">
                    <a:solidFill>
                      <a:schemeClr val="bg1"/>
                    </a:solidFill>
                    <a:latin typeface="Times New Roman" panose="02020603050405020304" pitchFamily="18" charset="0"/>
                    <a:cs typeface="Times New Roman" panose="02020603050405020304" pitchFamily="18" charset="0"/>
                  </a:rPr>
                  <a:t>dụ</a:t>
                </a:r>
                <a:r>
                  <a:rPr lang="en-US" sz="2800" dirty="0">
                    <a:solidFill>
                      <a:schemeClr val="bg1"/>
                    </a:solidFill>
                    <a:latin typeface="Times New Roman" panose="02020603050405020304" pitchFamily="18" charset="0"/>
                    <a:cs typeface="Times New Roman" panose="02020603050405020304" pitchFamily="18" charset="0"/>
                  </a:rPr>
                  <a:t> 3: Cho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2</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𝑥</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+5</m:t>
                    </m:r>
                    <m:r>
                      <a:rPr lang="en-US" sz="2800" i="1">
                        <a:solidFill>
                          <a:schemeClr val="bg1"/>
                        </a:solidFill>
                        <a:latin typeface="Cambria Math" panose="02040503050406030204" pitchFamily="18" charset="0"/>
                      </a:rPr>
                      <m:t>𝑥</m:t>
                    </m:r>
                    <m:r>
                      <a:rPr lang="en-US" sz="2800">
                        <a:solidFill>
                          <a:schemeClr val="bg1"/>
                        </a:solidFill>
                        <a:latin typeface="Cambria Math" panose="02040503050406030204" pitchFamily="18" charset="0"/>
                      </a:rPr>
                      <m:t>+</m:t>
                    </m:r>
                    <m:r>
                      <a:rPr lang="en-US" sz="2800" b="0" i="0" smtClean="0">
                        <a:solidFill>
                          <a:schemeClr val="bg1"/>
                        </a:solidFill>
                        <a:latin typeface="Cambria Math" panose="02040503050406030204" pitchFamily="18" charset="0"/>
                      </a:rPr>
                      <m:t>3</m:t>
                    </m:r>
                    <m:r>
                      <a:rPr lang="en-US" sz="2800">
                        <a:solidFill>
                          <a:schemeClr val="bg1"/>
                        </a:solidFill>
                        <a:latin typeface="Cambria Math" panose="02040503050406030204" pitchFamily="18" charset="0"/>
                      </a:rPr>
                      <m:t>=0</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Xác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hệ</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schemeClr val="bg1"/>
                        </a:solidFill>
                        <a:latin typeface="Cambria Math" panose="02040503050406030204" pitchFamily="18" charset="0"/>
                        <a:cs typeface="Times New Roman" panose="02020603050405020304" pitchFamily="18" charset="0"/>
                      </a:rPr>
                      <m:t>𝑎</m:t>
                    </m:r>
                    <m:r>
                      <a:rPr lang="en-US" sz="2800" i="1" dirty="0">
                        <a:solidFill>
                          <a:schemeClr val="bg1"/>
                        </a:solidFill>
                        <a:latin typeface="Cambria Math" panose="02040503050406030204" pitchFamily="18" charset="0"/>
                        <a:cs typeface="Times New Roman" panose="02020603050405020304" pitchFamily="18" charset="0"/>
                      </a:rPr>
                      <m:t>, </m:t>
                    </m:r>
                    <m:r>
                      <a:rPr lang="en-US" sz="2800" i="1" dirty="0">
                        <a:solidFill>
                          <a:schemeClr val="bg1"/>
                        </a:solidFill>
                        <a:latin typeface="Cambria Math" panose="02040503050406030204" pitchFamily="18" charset="0"/>
                        <a:cs typeface="Times New Roman" panose="02020603050405020304" pitchFamily="18" charset="0"/>
                      </a:rPr>
                      <m:t>𝑏</m:t>
                    </m:r>
                    <m:r>
                      <a:rPr lang="en-US" sz="2800" i="1" dirty="0">
                        <a:solidFill>
                          <a:schemeClr val="bg1"/>
                        </a:solidFill>
                        <a:latin typeface="Cambria Math" panose="02040503050406030204" pitchFamily="18" charset="0"/>
                        <a:cs typeface="Times New Roman" panose="02020603050405020304" pitchFamily="18" charset="0"/>
                      </a:rPr>
                      <m:t>, </m:t>
                    </m:r>
                    <m:r>
                      <a:rPr lang="en-US" sz="2800" i="1" dirty="0">
                        <a:solidFill>
                          <a:schemeClr val="bg1"/>
                        </a:solidFill>
                        <a:latin typeface="Cambria Math" panose="02040503050406030204" pitchFamily="18" charset="0"/>
                        <a:cs typeface="Times New Roman" panose="02020603050405020304" pitchFamily="18" charset="0"/>
                      </a:rPr>
                      <m:t>𝑐</m:t>
                    </m:r>
                    <m:r>
                      <a:rPr lang="en-US" sz="2800" i="1" dirty="0">
                        <a:solidFill>
                          <a:schemeClr val="bg1"/>
                        </a:solidFill>
                        <a:latin typeface="Cambria Math" panose="02040503050406030204" pitchFamily="18" charset="0"/>
                        <a:cs typeface="Times New Roman" panose="02020603050405020304" pitchFamily="18" charset="0"/>
                      </a:rPr>
                      <m:t> </m:t>
                    </m:r>
                  </m:oMath>
                </a14:m>
                <a:r>
                  <a:rPr lang="en-US" sz="2800" dirty="0" err="1">
                    <a:solidFill>
                      <a:schemeClr val="bg1"/>
                    </a:solidFill>
                    <a:latin typeface="Times New Roman" panose="02020603050405020304" pitchFamily="18" charset="0"/>
                    <a:cs typeface="Times New Roman" panose="02020603050405020304" pitchFamily="18" charset="0"/>
                  </a:rPr>
                  <a:t>rồi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a:solidFill>
                          <a:schemeClr val="bg1"/>
                        </a:solidFill>
                        <a:latin typeface="Cambria Math" panose="02040503050406030204" pitchFamily="18" charset="0"/>
                        <a:cs typeface="Times New Roman" panose="02020603050405020304" pitchFamily="18" charset="0"/>
                      </a:rPr>
                      <m:t>𝑎</m:t>
                    </m:r>
                    <m:r>
                      <a:rPr lang="en-US" sz="2800" b="0" i="1" dirty="0" smtClean="0">
                        <a:solidFill>
                          <a:schemeClr val="bg1"/>
                        </a:solidFill>
                        <a:latin typeface="Cambria Math" panose="02040503050406030204" pitchFamily="18" charset="0"/>
                        <a:cs typeface="Times New Roman" panose="02020603050405020304" pitchFamily="18" charset="0"/>
                      </a:rPr>
                      <m:t>−</m:t>
                    </m:r>
                    <m:r>
                      <a:rPr lang="en-US" sz="2800" i="1" dirty="0">
                        <a:solidFill>
                          <a:schemeClr val="bg1"/>
                        </a:solidFill>
                        <a:latin typeface="Cambria Math" panose="02040503050406030204" pitchFamily="18" charset="0"/>
                        <a:cs typeface="Times New Roman" panose="02020603050405020304" pitchFamily="18" charset="0"/>
                      </a:rPr>
                      <m:t>𝑏</m:t>
                    </m:r>
                    <m:r>
                      <a:rPr lang="en-US" sz="2800" i="1" dirty="0">
                        <a:solidFill>
                          <a:schemeClr val="bg1"/>
                        </a:solidFill>
                        <a:latin typeface="Cambria Math" panose="02040503050406030204" pitchFamily="18" charset="0"/>
                        <a:cs typeface="Times New Roman" panose="02020603050405020304" pitchFamily="18" charset="0"/>
                      </a:rPr>
                      <m:t>+</m:t>
                    </m:r>
                    <m:r>
                      <a:rPr lang="en-US" sz="2800" i="1" dirty="0">
                        <a:solidFill>
                          <a:schemeClr val="bg1"/>
                        </a:solidFill>
                        <a:latin typeface="Cambria Math" panose="02040503050406030204" pitchFamily="18" charset="0"/>
                        <a:cs typeface="Times New Roman" panose="02020603050405020304" pitchFamily="18" charset="0"/>
                      </a:rPr>
                      <m:t>𝑐</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rằng</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1</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buAutoNum type="alphaLcParenR"/>
                </a:pPr>
                <a:r>
                  <a:rPr lang="en-US" sz="2800" dirty="0" err="1">
                    <a:solidFill>
                      <a:schemeClr val="bg1"/>
                    </a:solidFill>
                    <a:latin typeface="Times New Roman" panose="02020603050405020304" pitchFamily="18" charset="0"/>
                    <a:cs typeface="Times New Roman" panose="02020603050405020304" pitchFamily="18" charset="0"/>
                  </a:rPr>
                  <a:t>Dùng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Viète</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a:t>
                </a:r>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97693" y="3958026"/>
                <a:ext cx="10336121" cy="1815882"/>
              </a:xfrm>
              <a:prstGeom prst="rect">
                <a:avLst/>
              </a:prstGeom>
              <a:blipFill>
                <a:blip r:embed="rId4"/>
                <a:stretch>
                  <a:fillRect l="-1179" t="-3356" b="-8389"/>
                </a:stretch>
              </a:blipFill>
            </p:spPr>
            <p:txBody>
              <a:bodyPr/>
              <a:lstStyle/>
              <a:p>
                <a:r>
                  <a:rPr lang="en-US">
                    <a:noFill/>
                  </a:rPr>
                  <a:t> </a:t>
                </a:r>
              </a:p>
            </p:txBody>
          </p:sp>
        </mc:Fallback>
      </mc:AlternateContent>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4993" y="132968"/>
            <a:ext cx="2151426" cy="2151426"/>
          </a:xfrm>
          <a:prstGeom prst="rect">
            <a:avLst/>
          </a:prstGeom>
        </p:spPr>
      </p:pic>
      <p:pic>
        <p:nvPicPr>
          <p:cNvPr id="10" name="Picture 4" descr="OPL20U25GSXzBJYl68kk8uQGfFKzs7yb1M4KJWUiLk6ZEvGF+qCIPSnY57AbBFCvTWID07 2024 T9 CD 06565+K4lPs7H94VUqPe2XwIsfPRnrXQE//QTEXxb8/8N4CNc6FpgZahzpTjFhMzSA7T/nHJa11DE8Ng2TP3iAmRczFlmslSuUNOgUeb6yRvs0="/>
          <p:cNvPicPr>
            <a:picLocks noChangeAspect="1" noChangeArrowheads="1" noCrop="1"/>
          </p:cNvPicPr>
          <p:nvPr/>
        </p:nvPicPr>
        <p:blipFill>
          <a:blip r:embed="rId6">
            <a:lum contrast="30000"/>
            <a:extLst>
              <a:ext uri="{28A0092B-C50C-407E-A947-70E740481C1C}">
                <a14:useLocalDpi xmlns:a14="http://schemas.microsoft.com/office/drawing/2010/main" val="0"/>
              </a:ext>
            </a:extLst>
          </a:blip>
          <a:srcRect/>
          <a:stretch>
            <a:fillRect/>
          </a:stretch>
        </p:blipFill>
        <p:spPr bwMode="auto">
          <a:xfrm>
            <a:off x="9995464" y="2225941"/>
            <a:ext cx="2025327" cy="1112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0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iterate type="lt">
                                    <p:tmAbs val="0"/>
                                  </p:iterate>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1" presetClass="exit" presetSubtype="0" fill="hold" nodeType="clickEffect">
                                  <p:stCondLst>
                                    <p:cond delay="0"/>
                                  </p:stCondLst>
                                  <p:iterate type="lt">
                                    <p:tmPct val="5000"/>
                                  </p:iterate>
                                  <p:childTnLst>
                                    <p:anim calcmode="lin" valueType="num">
                                      <p:cBhvr>
                                        <p:cTn id="28" dur="1000"/>
                                        <p:tgtEl>
                                          <p:spTgt spid="10"/>
                                        </p:tgtEl>
                                        <p:attrNameLst>
                                          <p:attrName>ppt_w</p:attrName>
                                        </p:attrNameLst>
                                      </p:cBhvr>
                                      <p:tavLst>
                                        <p:tav tm="0">
                                          <p:val>
                                            <p:strVal val="ppt_w"/>
                                          </p:val>
                                        </p:tav>
                                        <p:tav tm="100000">
                                          <p:val>
                                            <p:fltVal val="0"/>
                                          </p:val>
                                        </p:tav>
                                      </p:tavLst>
                                    </p:anim>
                                    <p:anim calcmode="lin" valueType="num">
                                      <p:cBhvr>
                                        <p:cTn id="29" dur="1000"/>
                                        <p:tgtEl>
                                          <p:spTgt spid="10"/>
                                        </p:tgtEl>
                                        <p:attrNameLst>
                                          <p:attrName>ppt_h</p:attrName>
                                        </p:attrNameLst>
                                      </p:cBhvr>
                                      <p:tavLst>
                                        <p:tav tm="0">
                                          <p:val>
                                            <p:strVal val="ppt_h"/>
                                          </p:val>
                                        </p:tav>
                                        <p:tav tm="100000">
                                          <p:val>
                                            <p:fltVal val="0"/>
                                          </p:val>
                                        </p:tav>
                                      </p:tavLst>
                                    </p:anim>
                                    <p:anim calcmode="lin" valueType="num">
                                      <p:cBhvr>
                                        <p:cTn id="30" dur="1000"/>
                                        <p:tgtEl>
                                          <p:spTgt spid="10"/>
                                        </p:tgtEl>
                                        <p:attrNameLst>
                                          <p:attrName>style.rotation</p:attrName>
                                        </p:attrNameLst>
                                      </p:cBhvr>
                                      <p:tavLst>
                                        <p:tav tm="0">
                                          <p:val>
                                            <p:fltVal val="0"/>
                                          </p:val>
                                        </p:tav>
                                        <p:tav tm="100000">
                                          <p:val>
                                            <p:fltVal val="90"/>
                                          </p:val>
                                        </p:tav>
                                      </p:tavLst>
                                    </p:anim>
                                    <p:animEffect transition="out" filter="fade">
                                      <p:cBhvr>
                                        <p:cTn id="31" dur="1000"/>
                                        <p:tgtEl>
                                          <p:spTgt spid="10"/>
                                        </p:tgtEl>
                                      </p:cBhvr>
                                    </p:animEffect>
                                    <p:set>
                                      <p:cBhvr>
                                        <p:cTn id="32" dur="1" fill="hold">
                                          <p:stCondLst>
                                            <p:cond delay="999"/>
                                          </p:stCondLst>
                                        </p:cTn>
                                        <p:tgtEl>
                                          <p:spTgt spid="1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682485" y="2177937"/>
            <a:ext cx="4075045" cy="785286"/>
          </a:xfrm>
        </p:spPr>
        <p:txBody>
          <a:bodyPr>
            <a:normAutofit/>
          </a:bodyPr>
          <a:lstStyle/>
          <a:p>
            <a:pPr algn="ctr"/>
            <a:r>
              <a:rPr lang="en-US" sz="3200" b="1">
                <a:solidFill>
                  <a:srgbClr val="FFC000"/>
                </a:solidFill>
                <a:latin typeface="Times New Roman" panose="02020603050405020304" pitchFamily="18" charset="0"/>
                <a:cs typeface="Times New Roman" panose="02020603050405020304" pitchFamily="18" charset="0"/>
              </a:rPr>
              <a:t> LUYỆN TẬP</a:t>
            </a:r>
            <a:endParaRPr lang="en-US" sz="3200" b="1" dirty="0">
              <a:solidFill>
                <a:srgbClr val="FFC000"/>
              </a:solidFill>
              <a:latin typeface="Times New Roman" panose="02020603050405020304" pitchFamily="18" charset="0"/>
              <a:cs typeface="Times New Roman" panose="02020603050405020304" pitchFamily="18" charset="0"/>
            </a:endParaRP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p:nvPr/>
        </p:nvCxnSpPr>
        <p:spPr>
          <a:xfrm>
            <a:off x="682486" y="2970840"/>
            <a:ext cx="4075044" cy="0"/>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48352" y="202654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682485" y="3178651"/>
            <a:ext cx="4075045" cy="18066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sz="2400" b="1" i="1" dirty="0">
                <a:solidFill>
                  <a:schemeClr val="bg1"/>
                </a:solidFill>
                <a:latin typeface="Times New Roman" panose="02020603050405020304" pitchFamily="18" charset="0"/>
                <a:cs typeface="Times New Roman" panose="02020603050405020304" pitchFamily="18" charset="0"/>
              </a:rPr>
              <a:t>Xác định được hệ số của phương trình bậc hai một ẩn. Vận dụng</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định</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lí</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Viète</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vào</a:t>
            </a:r>
            <a:r>
              <a:rPr lang="en-US" sz="2400" b="1" i="1" dirty="0">
                <a:solidFill>
                  <a:schemeClr val="bg1"/>
                </a:solidFill>
                <a:latin typeface="Times New Roman" panose="02020603050405020304" pitchFamily="18" charset="0"/>
                <a:cs typeface="Times New Roman" panose="02020603050405020304" pitchFamily="18" charset="0"/>
              </a:rPr>
              <a:t> </a:t>
            </a:r>
            <a:r>
              <a:rPr lang="en-US" sz="2400" b="1" i="1" dirty="0" err="1">
                <a:solidFill>
                  <a:schemeClr val="bg1"/>
                </a:solidFill>
                <a:latin typeface="Times New Roman" panose="02020603050405020304" pitchFamily="18" charset="0"/>
                <a:cs typeface="Times New Roman" panose="02020603050405020304" pitchFamily="18" charset="0"/>
              </a:rPr>
              <a:t>tìm</a:t>
            </a:r>
            <a:r>
              <a:rPr lang="en-US" sz="2400" b="1" i="1" dirty="0">
                <a:solidFill>
                  <a:schemeClr val="bg1"/>
                </a:solidFill>
                <a:latin typeface="Times New Roman" panose="02020603050405020304" pitchFamily="18" charset="0"/>
                <a:cs typeface="Times New Roman" panose="02020603050405020304" pitchFamily="18" charset="0"/>
              </a:rPr>
              <a:t> </a:t>
            </a:r>
            <a:r>
              <a:rPr lang="vi-VN" sz="2400" b="1" i="1" dirty="0">
                <a:solidFill>
                  <a:schemeClr val="bg1"/>
                </a:solidFill>
                <a:latin typeface="Times New Roman" panose="02020603050405020304" pitchFamily="18" charset="0"/>
                <a:cs typeface="Times New Roman" panose="02020603050405020304" pitchFamily="18" charset="0"/>
              </a:rPr>
              <a:t>nghiệm còn lại khi biết 1 nghiệm cho trước, chứng minh phương trình có 2 nghiệm phân biệt.</a:t>
            </a:r>
            <a:endParaRPr lang="en-US" sz="2400" b="1" i="1" dirty="0">
              <a:solidFill>
                <a:schemeClr val="bg1"/>
              </a:solidFill>
              <a:latin typeface="Times New Roman" panose="02020603050405020304" pitchFamily="18" charset="0"/>
              <a:cs typeface="Times New Roman" panose="02020603050405020304" pitchFamily="18" charset="0"/>
            </a:endParaRPr>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3. ĐỊNH LÍ VIÈTE</a:t>
            </a:r>
            <a:endParaRPr lang="en-US" sz="2800" dirty="0">
              <a:solidFill>
                <a:srgbClr val="FFFF00"/>
              </a:solidFill>
            </a:endParaRPr>
          </a:p>
        </p:txBody>
      </p:sp>
    </p:spTree>
    <p:extLst>
      <p:ext uri="{BB962C8B-B14F-4D97-AF65-F5344CB8AC3E}">
        <p14:creationId xmlns:p14="http://schemas.microsoft.com/office/powerpoint/2010/main" val="42085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440857-9A9A-6A73-CE01-A9E8CE526128}"/>
              </a:ext>
            </a:extLst>
          </p:cNvPr>
          <p:cNvSpPr/>
          <p:nvPr/>
        </p:nvSpPr>
        <p:spPr>
          <a:xfrm>
            <a:off x="0" y="-2944"/>
            <a:ext cx="6983896" cy="1328161"/>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E670476-04F5-DB38-B92C-8792AE5F5402}"/>
              </a:ext>
            </a:extLst>
          </p:cNvPr>
          <p:cNvSpPr>
            <a:spLocks noGrp="1"/>
          </p:cNvSpPr>
          <p:nvPr>
            <p:ph type="title"/>
          </p:nvPr>
        </p:nvSpPr>
        <p:spPr>
          <a:xfrm>
            <a:off x="0" y="347864"/>
            <a:ext cx="7251518" cy="682628"/>
          </a:xfrm>
        </p:spPr>
        <p:txBody>
          <a:bodyPr>
            <a:normAutofit fontScale="90000"/>
          </a:bodyPr>
          <a:lstStyle/>
          <a:p>
            <a:r>
              <a:rPr lang="en-US" sz="3200" b="1">
                <a:solidFill>
                  <a:schemeClr val="bg1"/>
                </a:solidFill>
                <a:latin typeface="Times New Roman" panose="02020603050405020304" pitchFamily="18" charset="0"/>
                <a:cs typeface="Times New Roman" panose="02020603050405020304" pitchFamily="18" charset="0"/>
              </a:rPr>
              <a:t>A. THIẾT BỊ DẠY HỌC VÀ HỌC LIỆU</a:t>
            </a:r>
            <a:endParaRPr lang="en-US" sz="3200">
              <a:solidFill>
                <a:schemeClr val="bg1"/>
              </a:solidFill>
            </a:endParaRPr>
          </a:p>
        </p:txBody>
      </p:sp>
      <p:pic>
        <p:nvPicPr>
          <p:cNvPr id="2"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7C5EA06-D3C5-257D-FAB5-9536D91038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631394">
            <a:off x="9457824" y="4180129"/>
            <a:ext cx="2467085" cy="2467085"/>
          </a:xfrm>
          <a:prstGeom prst="rect">
            <a:avLst/>
          </a:prstGeom>
        </p:spPr>
      </p:pic>
      <p:pic>
        <p:nvPicPr>
          <p:cNvPr id="4" name="Graphic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7FC0EEA-0BB4-9F6A-1A6F-54A569910AF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8889495">
            <a:off x="9776938" y="4861058"/>
            <a:ext cx="1216038" cy="1216038"/>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62ADEC-53B0-8B37-6FAC-3934C543AB7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0520790">
            <a:off x="10379901" y="5120511"/>
            <a:ext cx="1149613" cy="1149613"/>
          </a:xfrm>
          <a:prstGeom prst="rect">
            <a:avLst/>
          </a:prstGeom>
        </p:spPr>
      </p:pic>
      <p:sp>
        <p:nvSpPr>
          <p:cNvPr id="8" name="TextBox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3312CC-1724-FCEB-A75C-03F3B22467B2}"/>
              </a:ext>
            </a:extLst>
          </p:cNvPr>
          <p:cNvSpPr txBox="1"/>
          <p:nvPr/>
        </p:nvSpPr>
        <p:spPr>
          <a:xfrm>
            <a:off x="537961" y="1544891"/>
            <a:ext cx="10045685" cy="361637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GIÁO VIÊN: </a:t>
            </a:r>
          </a:p>
          <a:p>
            <a:r>
              <a:rPr lang="en-US" sz="3200" b="1" dirty="0">
                <a:solidFill>
                  <a:schemeClr val="bg1"/>
                </a:solidFill>
                <a:latin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soạn</a:t>
            </a:r>
            <a:r>
              <a:rPr lang="en-US" sz="3200" dirty="0">
                <a:solidFill>
                  <a:schemeClr val="bg1"/>
                </a:solidFill>
                <a:latin typeface="Times New Roman" panose="02020603050405020304" pitchFamily="18" charset="0"/>
                <a:cs typeface="Times New Roman" panose="02020603050405020304" pitchFamily="18" charset="0"/>
              </a:rPr>
              <a:t>, SGK, SBT.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phụ</a:t>
            </a:r>
            <a:r>
              <a:rPr lang="en-US" sz="3200" dirty="0">
                <a:solidFill>
                  <a:schemeClr val="bg1"/>
                </a:solidFill>
                <a:latin typeface="Times New Roman" panose="02020603050405020304" pitchFamily="18" charset="0"/>
                <a:cs typeface="Times New Roman" panose="02020603050405020304" pitchFamily="18" charset="0"/>
              </a:rPr>
              <a:t>. </a:t>
            </a:r>
          </a:p>
          <a:p>
            <a:pPr marL="285750" indent="-285750">
              <a:lnSpc>
                <a:spcPct val="150000"/>
              </a:lnSpc>
              <a:spcBef>
                <a:spcPts val="600"/>
              </a:spcBef>
              <a:buFont typeface="Arial" panose="020B0604020202020204" pitchFamily="34" charset="0"/>
              <a:buChar char="•"/>
            </a:pPr>
            <a:r>
              <a:rPr lang="en-US" sz="3200" b="1" dirty="0">
                <a:solidFill>
                  <a:schemeClr val="bg1"/>
                </a:solidFill>
                <a:latin typeface="Times New Roman" panose="02020603050405020304" pitchFamily="18" charset="0"/>
                <a:cs typeface="Times New Roman" panose="02020603050405020304" pitchFamily="18" charset="0"/>
              </a:rPr>
              <a:t>HỌC SINH</a:t>
            </a:r>
          </a:p>
          <a:p>
            <a:r>
              <a:rPr lang="en-US" sz="3200" dirty="0">
                <a:solidFill>
                  <a:schemeClr val="bg1"/>
                </a:solidFill>
                <a:latin typeface="Times New Roman" panose="02020603050405020304" pitchFamily="18" charset="0"/>
                <a:cs typeface="Times New Roman" panose="02020603050405020304" pitchFamily="18" charset="0"/>
              </a:rPr>
              <a:t>   - SGK, SBT, </a:t>
            </a:r>
            <a:r>
              <a:rPr lang="en-US" sz="3200" dirty="0" err="1">
                <a:solidFill>
                  <a:schemeClr val="bg1"/>
                </a:solidFill>
                <a:latin typeface="Times New Roman" panose="02020603050405020304" pitchFamily="18" charset="0"/>
                <a:cs typeface="Times New Roman" panose="02020603050405020304" pitchFamily="18" charset="0"/>
              </a:rPr>
              <a:t>vở</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ghi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bút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duy</a:t>
            </a:r>
            <a:r>
              <a:rPr lang="en-US" sz="3200" dirty="0">
                <a:solidFill>
                  <a:schemeClr val="bg1"/>
                </a:solidFill>
                <a:latin typeface="Times New Roman" panose="02020603050405020304" pitchFamily="18" charset="0"/>
                <a:cs typeface="Times New Roman" panose="02020603050405020304" pitchFamily="18" charset="0"/>
              </a:rPr>
              <a:t>.</a:t>
            </a:r>
          </a:p>
          <a:p>
            <a:r>
              <a:rPr lang="en-US" sz="3200" dirty="0">
                <a:solidFill>
                  <a:schemeClr val="bg1"/>
                </a:solidFill>
                <a:latin typeface="Times New Roman" panose="02020603050405020304" pitchFamily="18" charset="0"/>
                <a:cs typeface="Times New Roman" panose="02020603050405020304" pitchFamily="18" charset="0"/>
              </a:rPr>
              <a:t>   -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thẳng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góc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bảng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nhóm</a:t>
            </a:r>
            <a:r>
              <a:rPr lang="en-US" sz="28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187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469859"/>
            <a:ext cx="5019841" cy="523220"/>
          </a:xfrm>
          <a:prstGeom prst="rect">
            <a:avLst/>
          </a:prstGeom>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Luyện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tập</a:t>
            </a:r>
            <a:r>
              <a:rPr lang="en-US" sz="2800" b="1" dirty="0">
                <a:solidFill>
                  <a:srgbClr val="FFFF00"/>
                </a:solidFill>
                <a:latin typeface="Times New Roman" panose="02020603050405020304" pitchFamily="18" charset="0"/>
                <a:cs typeface="Times New Roman" panose="02020603050405020304" pitchFamily="18" charset="0"/>
              </a:rPr>
              <a:t> 1</a:t>
            </a: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572883" y="998634"/>
                <a:ext cx="10336121" cy="2599622"/>
              </a:xfrm>
              <a:prstGeom prst="rect">
                <a:avLst/>
              </a:prstGeom>
            </p:spPr>
            <p:txBody>
              <a:bodyPr wrap="square">
                <a:spAutoFit/>
              </a:bodyPr>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m:t>
                    </m:r>
                    <m:r>
                      <a:rPr lang="en-US" sz="2800" b="0" i="0" smtClean="0">
                        <a:solidFill>
                          <a:schemeClr val="bg1"/>
                        </a:solidFill>
                        <a:latin typeface="Cambria Math" panose="02040503050406030204" pitchFamily="18" charset="0"/>
                      </a:rPr>
                      <m:t>4</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𝑥</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+9</m:t>
                    </m:r>
                    <m:r>
                      <a:rPr lang="en-US" sz="2800" i="1">
                        <a:solidFill>
                          <a:schemeClr val="bg1"/>
                        </a:solidFill>
                        <a:latin typeface="Cambria Math" panose="02040503050406030204" pitchFamily="18" charset="0"/>
                      </a:rPr>
                      <m:t>𝑥</m:t>
                    </m:r>
                    <m:r>
                      <a:rPr lang="en-US" sz="2800">
                        <a:solidFill>
                          <a:schemeClr val="bg1"/>
                        </a:solidFill>
                        <a:latin typeface="Cambria Math" panose="02040503050406030204" pitchFamily="18" charset="0"/>
                      </a:rPr>
                      <m:t>+</m:t>
                    </m:r>
                    <m:r>
                      <a:rPr lang="en-US" sz="2800" b="0" i="0" smtClean="0">
                        <a:solidFill>
                          <a:schemeClr val="bg1"/>
                        </a:solidFill>
                        <a:latin typeface="Cambria Math" panose="02040503050406030204" pitchFamily="18" charset="0"/>
                      </a:rPr>
                      <m:t>1</m:t>
                    </m:r>
                    <m:r>
                      <a:rPr lang="en-US" sz="2800">
                        <a:solidFill>
                          <a:schemeClr val="bg1"/>
                        </a:solidFill>
                        <a:latin typeface="Cambria Math" panose="02040503050406030204" pitchFamily="18" charset="0"/>
                      </a:rPr>
                      <m:t>=0</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AutoNum type="alphaLcParenR"/>
                </a:pPr>
                <a:r>
                  <a:rPr lang="en-US" sz="2800" dirty="0">
                    <a:solidFill>
                      <a:schemeClr val="bg1"/>
                    </a:solidFill>
                    <a:latin typeface="Times New Roman" panose="02020603050405020304" pitchFamily="18" charset="0"/>
                    <a:cs typeface="Times New Roman" panose="02020603050405020304" pitchFamily="18" charset="0"/>
                  </a:rPr>
                  <a:t>Chứng minh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arenR"/>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minh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0.</a:t>
                </a:r>
              </a:p>
              <a:p>
                <a:pPr marL="342900" indent="-342900" algn="just">
                  <a:lnSpc>
                    <a:spcPct val="150000"/>
                  </a:lnSpc>
                  <a:buAutoNum type="alphaLcParenR"/>
                </a:pP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smtClean="0">
                            <a:solidFill>
                              <a:schemeClr val="bg1"/>
                            </a:solidFill>
                            <a:latin typeface="Cambria Math" panose="02040503050406030204" pitchFamily="18" charset="0"/>
                            <a:cs typeface="Times New Roman" panose="02020603050405020304" pitchFamily="18" charset="0"/>
                          </a:rPr>
                        </m:ctrlPr>
                      </m:sSupPr>
                      <m:e>
                        <m:sSub>
                          <m:sSubPr>
                            <m:ctrlPr>
                              <a:rPr lang="en-US" sz="2800" i="1" smtClean="0">
                                <a:solidFill>
                                  <a:schemeClr val="bg1"/>
                                </a:solidFill>
                                <a:latin typeface="Cambria Math" panose="02040503050406030204" pitchFamily="18" charset="0"/>
                                <a:cs typeface="Times New Roman" panose="02020603050405020304" pitchFamily="18" charset="0"/>
                              </a:rPr>
                            </m:ctrlPr>
                          </m:sSubPr>
                          <m:e>
                            <m:r>
                              <a:rPr lang="en-US" sz="2800" b="0" i="1" smtClean="0">
                                <a:solidFill>
                                  <a:schemeClr val="bg1"/>
                                </a:solidFill>
                                <a:latin typeface="Cambria Math" panose="02040503050406030204" pitchFamily="18" charset="0"/>
                                <a:cs typeface="Times New Roman" panose="02020603050405020304" pitchFamily="18" charset="0"/>
                              </a:rPr>
                              <m:t>𝑥</m:t>
                            </m:r>
                          </m:e>
                          <m:sub>
                            <m:r>
                              <a:rPr lang="en-US" sz="2800" b="0" i="1" smtClean="0">
                                <a:solidFill>
                                  <a:schemeClr val="bg1"/>
                                </a:solidFill>
                                <a:latin typeface="Cambria Math" panose="02040503050406030204" pitchFamily="18" charset="0"/>
                                <a:cs typeface="Times New Roman" panose="02020603050405020304" pitchFamily="18" charset="0"/>
                              </a:rPr>
                              <m:t>1</m:t>
                            </m:r>
                          </m:sub>
                        </m:sSub>
                      </m:e>
                      <m:sup>
                        <m:r>
                          <a:rPr lang="en-US" sz="2800" b="0" i="1" smtClean="0">
                            <a:solidFill>
                              <a:schemeClr val="bg1"/>
                            </a:solidFill>
                            <a:latin typeface="Cambria Math" panose="02040503050406030204" pitchFamily="18" charset="0"/>
                            <a:cs typeface="Times New Roman" panose="02020603050405020304" pitchFamily="18" charset="0"/>
                          </a:rPr>
                          <m:t>2</m:t>
                        </m:r>
                      </m:sup>
                    </m:sSup>
                    <m:r>
                      <a:rPr lang="en-US" sz="2800" b="0" i="1" smtClean="0">
                        <a:solidFill>
                          <a:schemeClr val="bg1"/>
                        </a:solidFill>
                        <a:latin typeface="Cambria Math" panose="02040503050406030204" pitchFamily="18" charset="0"/>
                        <a:cs typeface="Times New Roman" panose="02020603050405020304" pitchFamily="18" charset="0"/>
                      </a:rPr>
                      <m:t>+</m:t>
                    </m:r>
                    <m:sSup>
                      <m:sSupPr>
                        <m:ctrlPr>
                          <a:rPr lang="en-US" sz="2800" i="1">
                            <a:solidFill>
                              <a:schemeClr val="bg1"/>
                            </a:solidFill>
                            <a:latin typeface="Cambria Math" panose="02040503050406030204" pitchFamily="18" charset="0"/>
                            <a:cs typeface="Times New Roman" panose="02020603050405020304" pitchFamily="18" charset="0"/>
                          </a:rPr>
                        </m:ctrlPr>
                      </m:sSupPr>
                      <m:e>
                        <m:sSub>
                          <m:sSubPr>
                            <m:ctrlPr>
                              <a:rPr lang="en-US" sz="2800" i="1" smtClean="0">
                                <a:solidFill>
                                  <a:schemeClr val="bg1"/>
                                </a:solidFill>
                                <a:latin typeface="Cambria Math" panose="02040503050406030204" pitchFamily="18" charset="0"/>
                                <a:cs typeface="Times New Roman" panose="02020603050405020304" pitchFamily="18" charset="0"/>
                              </a:rPr>
                            </m:ctrlPr>
                          </m:sSubPr>
                          <m:e>
                            <m:r>
                              <a:rPr lang="en-US" sz="2800" i="1">
                                <a:solidFill>
                                  <a:schemeClr val="bg1"/>
                                </a:solidFill>
                                <a:latin typeface="Cambria Math" panose="02040503050406030204" pitchFamily="18" charset="0"/>
                                <a:cs typeface="Times New Roman" panose="02020603050405020304" pitchFamily="18" charset="0"/>
                              </a:rPr>
                              <m:t>𝑥</m:t>
                            </m:r>
                          </m:e>
                          <m:sub>
                            <m:r>
                              <a:rPr lang="en-US" sz="2800" b="0" i="1" smtClean="0">
                                <a:solidFill>
                                  <a:schemeClr val="bg1"/>
                                </a:solidFill>
                                <a:latin typeface="Cambria Math" panose="02040503050406030204" pitchFamily="18" charset="0"/>
                                <a:cs typeface="Times New Roman" panose="02020603050405020304" pitchFamily="18" charset="0"/>
                              </a:rPr>
                              <m:t>2</m:t>
                            </m:r>
                          </m:sub>
                        </m:sSub>
                      </m:e>
                      <m:sup>
                        <m:r>
                          <a:rPr lang="en-US" sz="2800" i="1">
                            <a:solidFill>
                              <a:schemeClr val="bg1"/>
                            </a:solidFill>
                            <a:latin typeface="Cambria Math" panose="02040503050406030204" pitchFamily="18" charset="0"/>
                            <a:cs typeface="Times New Roman" panose="02020603050405020304" pitchFamily="18" charset="0"/>
                          </a:rPr>
                          <m:t>2</m:t>
                        </m:r>
                      </m:sup>
                    </m:sSup>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2883" y="998634"/>
                <a:ext cx="10336121" cy="2599622"/>
              </a:xfrm>
              <a:prstGeom prst="rect">
                <a:avLst/>
              </a:prstGeom>
              <a:blipFill>
                <a:blip r:embed="rId2"/>
                <a:stretch>
                  <a:fillRect l="-1238" r="-708" b="-5869"/>
                </a:stretch>
              </a:blipFill>
            </p:spPr>
            <p:txBody>
              <a:bodyPr/>
              <a:lstStyle/>
              <a:p>
                <a:r>
                  <a:rPr lang="en-US">
                    <a:noFill/>
                  </a:rPr>
                  <a:t> </a:t>
                </a:r>
              </a:p>
            </p:txBody>
          </p:sp>
        </mc:Fallback>
      </mc:AlternateContent>
    </p:spTree>
    <p:extLst>
      <p:ext uri="{BB962C8B-B14F-4D97-AF65-F5344CB8AC3E}">
        <p14:creationId xmlns:p14="http://schemas.microsoft.com/office/powerpoint/2010/main" val="109981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576184"/>
            <a:ext cx="5019841" cy="523220"/>
          </a:xfrm>
          <a:prstGeom prst="rect">
            <a:avLst/>
          </a:prstGeom>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Luyện</a:t>
            </a:r>
            <a:r>
              <a:rPr lang="en-US" sz="2800" b="1" dirty="0">
                <a:solidFill>
                  <a:srgbClr val="FFFF00"/>
                </a:solidFill>
                <a:latin typeface="Times New Roman" panose="02020603050405020304" pitchFamily="18" charset="0"/>
                <a:cs typeface="Times New Roman" panose="02020603050405020304" pitchFamily="18" charset="0"/>
              </a:rPr>
              <a:t> </a:t>
            </a:r>
            <a:r>
              <a:rPr lang="en-US" sz="2800" b="1" dirty="0" err="1">
                <a:solidFill>
                  <a:srgbClr val="FFFF00"/>
                </a:solidFill>
                <a:latin typeface="Times New Roman" panose="02020603050405020304" pitchFamily="18" charset="0"/>
                <a:cs typeface="Times New Roman" panose="02020603050405020304" pitchFamily="18" charset="0"/>
              </a:rPr>
              <a:t>tập</a:t>
            </a:r>
            <a:r>
              <a:rPr lang="en-US" sz="2800" b="1" dirty="0">
                <a:solidFill>
                  <a:srgbClr val="FFFF00"/>
                </a:solidFill>
                <a:latin typeface="Times New Roman" panose="02020603050405020304" pitchFamily="18" charset="0"/>
                <a:cs typeface="Times New Roman" panose="02020603050405020304" pitchFamily="18" charset="0"/>
              </a:rPr>
              <a:t> 1</a:t>
            </a: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488458" y="1220564"/>
                <a:ext cx="10208531" cy="4952702"/>
              </a:xfrm>
              <a:prstGeom prst="rect">
                <a:avLst/>
              </a:prstGeom>
            </p:spPr>
            <p:txBody>
              <a:bodyPr wrap="square">
                <a:spAutoFit/>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800" dirty="0">
                        <a:solidFill>
                          <a:schemeClr val="bg1"/>
                        </a:solidFill>
                        <a:latin typeface="Cambria Math" panose="02040503050406030204" pitchFamily="18" charset="0"/>
                      </a:rPr>
                      <m:t>a</m:t>
                    </m:r>
                    <m:r>
                      <a:rPr lang="en-US" sz="2800" b="0" i="0" dirty="0" smtClean="0">
                        <a:solidFill>
                          <a:schemeClr val="bg1"/>
                        </a:solidFill>
                        <a:latin typeface="Cambria Math" panose="02040503050406030204" pitchFamily="18" charset="0"/>
                      </a:rPr>
                      <m:t>=</m:t>
                    </m:r>
                    <m:r>
                      <a:rPr lang="en-US" sz="2800">
                        <a:solidFill>
                          <a:schemeClr val="bg1"/>
                        </a:solidFill>
                        <a:latin typeface="Cambria Math" panose="02040503050406030204" pitchFamily="18" charset="0"/>
                      </a:rPr>
                      <m:t>4</m:t>
                    </m:r>
                    <m:r>
                      <a:rPr lang="en-US" sz="2800" b="0" i="0" smtClean="0">
                        <a:solidFill>
                          <a:schemeClr val="bg1"/>
                        </a:solidFill>
                        <a:latin typeface="Cambria Math" panose="02040503050406030204" pitchFamily="18" charset="0"/>
                      </a:rPr>
                      <m:t>, </m:t>
                    </m:r>
                    <m:r>
                      <m:rPr>
                        <m:sty m:val="p"/>
                      </m:rPr>
                      <a:rPr lang="en-US" sz="2800" b="0" i="0" smtClean="0">
                        <a:solidFill>
                          <a:schemeClr val="bg1"/>
                        </a:solidFill>
                        <a:latin typeface="Cambria Math" panose="02040503050406030204" pitchFamily="18" charset="0"/>
                      </a:rPr>
                      <m:t>b</m:t>
                    </m:r>
                    <m:r>
                      <a:rPr lang="en-US" sz="2800" b="0" i="0" smtClean="0">
                        <a:solidFill>
                          <a:schemeClr val="bg1"/>
                        </a:solidFill>
                        <a:latin typeface="Cambria Math" panose="02040503050406030204" pitchFamily="18" charset="0"/>
                      </a:rPr>
                      <m:t>=9,</m:t>
                    </m:r>
                    <m:r>
                      <m:rPr>
                        <m:sty m:val="p"/>
                      </m:rPr>
                      <a:rPr lang="en-US" sz="2800" b="0" i="0" smtClean="0">
                        <a:solidFill>
                          <a:schemeClr val="bg1"/>
                        </a:solidFill>
                        <a:latin typeface="Cambria Math" panose="02040503050406030204" pitchFamily="18" charset="0"/>
                      </a:rPr>
                      <m:t>c</m:t>
                    </m:r>
                    <m:r>
                      <a:rPr lang="en-US" sz="2800" b="0" i="0" smtClean="0">
                        <a:solidFill>
                          <a:schemeClr val="bg1"/>
                        </a:solidFill>
                        <a:latin typeface="Cambria Math" panose="02040503050406030204" pitchFamily="18" charset="0"/>
                      </a:rPr>
                      <m:t>=1</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m:t>
                    </m:r>
                    <m:sSup>
                      <m:sSupPr>
                        <m:ctrlPr>
                          <a:rPr lang="en-US" sz="2800" i="1">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𝑏</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−4</m:t>
                    </m:r>
                    <m:r>
                      <m:rPr>
                        <m:sty m:val="p"/>
                      </m:rPr>
                      <a:rPr lang="en-US" sz="2800" b="0" i="0" smtClean="0">
                        <a:solidFill>
                          <a:schemeClr val="bg1"/>
                        </a:solidFill>
                        <a:latin typeface="Cambria Math" panose="02040503050406030204" pitchFamily="18" charset="0"/>
                      </a:rPr>
                      <m:t>ac</m:t>
                    </m:r>
                    <m:r>
                      <a:rPr lang="en-US" sz="2800" b="0" i="0" smtClean="0">
                        <a:solidFill>
                          <a:schemeClr val="bg1"/>
                        </a:solidFill>
                        <a:latin typeface="Cambria Math" panose="02040503050406030204" pitchFamily="18" charset="0"/>
                      </a:rPr>
                      <m:t>=</m:t>
                    </m:r>
                    <m:sSup>
                      <m:sSupPr>
                        <m:ctrlPr>
                          <a:rPr lang="en-US" sz="2800" b="0" i="1" dirty="0" smtClean="0">
                            <a:solidFill>
                              <a:schemeClr val="bg1"/>
                            </a:solidFill>
                            <a:latin typeface="Cambria Math" panose="02040503050406030204" pitchFamily="18" charset="0"/>
                          </a:rPr>
                        </m:ctrlPr>
                      </m:sSupPr>
                      <m:e>
                        <m:r>
                          <a:rPr lang="en-US" sz="2800" b="0" i="1" dirty="0" smtClean="0">
                            <a:solidFill>
                              <a:schemeClr val="bg1"/>
                            </a:solidFill>
                            <a:latin typeface="Cambria Math" panose="02040503050406030204" pitchFamily="18" charset="0"/>
                          </a:rPr>
                          <m:t>9</m:t>
                        </m:r>
                      </m:e>
                      <m:sup>
                        <m:r>
                          <a:rPr lang="en-US" sz="2800" b="0" i="1" smtClean="0">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−4.</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−4</m:t>
                        </m:r>
                      </m:e>
                    </m:d>
                    <m:r>
                      <a:rPr lang="en-US" sz="2800" b="0" i="1" smtClean="0">
                        <a:solidFill>
                          <a:schemeClr val="bg1"/>
                        </a:solidFill>
                        <a:latin typeface="Cambria Math" panose="02040503050406030204" pitchFamily="18" charset="0"/>
                      </a:rPr>
                      <m:t>.1=97&gt;0</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endParaRPr lang="en-US" sz="2800" dirty="0">
                  <a:solidFill>
                    <a:schemeClr val="bg1"/>
                  </a:solidFill>
                  <a:latin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b) Theo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Viète</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−9</m:t>
                        </m:r>
                      </m:num>
                      <m:den>
                        <m:r>
                          <a:rPr lang="en-US" sz="2800" i="1">
                            <a:solidFill>
                              <a:schemeClr val="bg1"/>
                            </a:solidFill>
                            <a:latin typeface="Cambria Math" panose="02040503050406030204" pitchFamily="18" charset="0"/>
                          </a:rPr>
                          <m:t>4</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r>
                          <a:rPr lang="en-US" sz="2800" i="1">
                            <a:solidFill>
                              <a:schemeClr val="bg1"/>
                            </a:solidFill>
                            <a:latin typeface="Cambria Math" panose="02040503050406030204" pitchFamily="18" charset="0"/>
                          </a:rPr>
                          <m:t>4</m:t>
                        </m:r>
                      </m:den>
                    </m:f>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Vì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r>
                          <a:rPr lang="en-US" sz="2800" i="1">
                            <a:solidFill>
                              <a:schemeClr val="bg1"/>
                            </a:solidFill>
                            <a:latin typeface="Cambria Math" panose="02040503050406030204" pitchFamily="18" charset="0"/>
                          </a:rPr>
                          <m:t>4</m:t>
                        </m:r>
                      </m:den>
                    </m:f>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ea typeface="Cambria Math" panose="02040503050406030204" pitchFamily="18" charset="0"/>
                      </a:rPr>
                      <m:t>≠0</m:t>
                    </m:r>
                  </m:oMath>
                </a14:m>
                <a:endParaRPr lang="en-US" sz="2800" dirty="0"/>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c)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chemeClr val="bg1"/>
                            </a:solidFill>
                            <a:latin typeface="Cambria Math" panose="02040503050406030204" pitchFamily="18" charset="0"/>
                            <a:cs typeface="Times New Roman" panose="02020603050405020304" pitchFamily="18" charset="0"/>
                          </a:rPr>
                        </m:ctrlPr>
                      </m:sSupPr>
                      <m:e>
                        <m:sSub>
                          <m:sSubPr>
                            <m:ctrlPr>
                              <a:rPr lang="en-US" sz="2800" i="1">
                                <a:solidFill>
                                  <a:schemeClr val="bg1"/>
                                </a:solidFill>
                                <a:latin typeface="Cambria Math" panose="02040503050406030204" pitchFamily="18" charset="0"/>
                                <a:cs typeface="Times New Roman" panose="02020603050405020304" pitchFamily="18" charset="0"/>
                              </a:rPr>
                            </m:ctrlPr>
                          </m:sSubPr>
                          <m:e>
                            <m:r>
                              <a:rPr lang="en-US" sz="2800" i="1">
                                <a:solidFill>
                                  <a:schemeClr val="bg1"/>
                                </a:solidFill>
                                <a:latin typeface="Cambria Math" panose="02040503050406030204" pitchFamily="18" charset="0"/>
                                <a:cs typeface="Times New Roman" panose="02020603050405020304" pitchFamily="18" charset="0"/>
                              </a:rPr>
                              <m:t>𝑥</m:t>
                            </m:r>
                          </m:e>
                          <m:sub>
                            <m:r>
                              <a:rPr lang="en-US" sz="2800" i="1">
                                <a:solidFill>
                                  <a:schemeClr val="bg1"/>
                                </a:solidFill>
                                <a:latin typeface="Cambria Math" panose="02040503050406030204" pitchFamily="18" charset="0"/>
                                <a:cs typeface="Times New Roman" panose="02020603050405020304" pitchFamily="18" charset="0"/>
                              </a:rPr>
                              <m:t>1</m:t>
                            </m:r>
                          </m:sub>
                        </m:sSub>
                      </m:e>
                      <m:sup>
                        <m:r>
                          <a:rPr lang="en-US" sz="2800" i="1">
                            <a:solidFill>
                              <a:schemeClr val="bg1"/>
                            </a:solidFill>
                            <a:latin typeface="Cambria Math" panose="02040503050406030204" pitchFamily="18" charset="0"/>
                            <a:cs typeface="Times New Roman" panose="02020603050405020304" pitchFamily="18" charset="0"/>
                          </a:rPr>
                          <m:t>2</m:t>
                        </m:r>
                      </m:sup>
                    </m:sSup>
                    <m:r>
                      <a:rPr lang="en-US" sz="2800" i="1">
                        <a:solidFill>
                          <a:schemeClr val="bg1"/>
                        </a:solidFill>
                        <a:latin typeface="Cambria Math" panose="02040503050406030204" pitchFamily="18" charset="0"/>
                        <a:cs typeface="Times New Roman" panose="02020603050405020304" pitchFamily="18" charset="0"/>
                      </a:rPr>
                      <m:t>+</m:t>
                    </m:r>
                    <m:sSup>
                      <m:sSupPr>
                        <m:ctrlPr>
                          <a:rPr lang="en-US" sz="2800" i="1">
                            <a:solidFill>
                              <a:schemeClr val="bg1"/>
                            </a:solidFill>
                            <a:latin typeface="Cambria Math" panose="02040503050406030204" pitchFamily="18" charset="0"/>
                            <a:cs typeface="Times New Roman" panose="02020603050405020304" pitchFamily="18" charset="0"/>
                          </a:rPr>
                        </m:ctrlPr>
                      </m:sSupPr>
                      <m:e>
                        <m:sSub>
                          <m:sSubPr>
                            <m:ctrlPr>
                              <a:rPr lang="en-US" sz="2800" i="1">
                                <a:solidFill>
                                  <a:schemeClr val="bg1"/>
                                </a:solidFill>
                                <a:latin typeface="Cambria Math" panose="02040503050406030204" pitchFamily="18" charset="0"/>
                                <a:cs typeface="Times New Roman" panose="02020603050405020304" pitchFamily="18" charset="0"/>
                              </a:rPr>
                            </m:ctrlPr>
                          </m:sSubPr>
                          <m:e>
                            <m:r>
                              <a:rPr lang="en-US" sz="2800" i="1">
                                <a:solidFill>
                                  <a:schemeClr val="bg1"/>
                                </a:solidFill>
                                <a:latin typeface="Cambria Math" panose="02040503050406030204" pitchFamily="18" charset="0"/>
                                <a:cs typeface="Times New Roman" panose="02020603050405020304" pitchFamily="18" charset="0"/>
                              </a:rPr>
                              <m:t>𝑥</m:t>
                            </m:r>
                          </m:e>
                          <m:sub>
                            <m:r>
                              <a:rPr lang="en-US" sz="2800" i="1">
                                <a:solidFill>
                                  <a:schemeClr val="bg1"/>
                                </a:solidFill>
                                <a:latin typeface="Cambria Math" panose="02040503050406030204" pitchFamily="18" charset="0"/>
                                <a:cs typeface="Times New Roman" panose="02020603050405020304" pitchFamily="18" charset="0"/>
                              </a:rPr>
                              <m:t>2</m:t>
                            </m:r>
                          </m:sub>
                        </m:sSub>
                      </m:e>
                      <m:sup>
                        <m:r>
                          <a:rPr lang="en-US" sz="2800" i="1">
                            <a:solidFill>
                              <a:schemeClr val="bg1"/>
                            </a:solidFill>
                            <a:latin typeface="Cambria Math" panose="02040503050406030204" pitchFamily="18" charset="0"/>
                            <a:cs typeface="Times New Roman" panose="02020603050405020304" pitchFamily="18" charset="0"/>
                          </a:rPr>
                          <m:t>2</m:t>
                        </m:r>
                      </m:sup>
                    </m:sSup>
                    <m:r>
                      <a:rPr lang="en-US" sz="2800" b="0" i="1" smtClean="0">
                        <a:solidFill>
                          <a:schemeClr val="bg1"/>
                        </a:solidFill>
                        <a:latin typeface="Cambria Math" panose="02040503050406030204" pitchFamily="18" charset="0"/>
                        <a:cs typeface="Times New Roman" panose="02020603050405020304" pitchFamily="18" charset="0"/>
                      </a:rPr>
                      <m:t>=</m:t>
                    </m:r>
                    <m:sSup>
                      <m:sSupPr>
                        <m:ctrlPr>
                          <a:rPr lang="en-US" sz="2800" b="0" i="1" smtClean="0">
                            <a:solidFill>
                              <a:schemeClr val="bg1"/>
                            </a:solidFill>
                            <a:latin typeface="Cambria Math" panose="02040503050406030204" pitchFamily="18" charset="0"/>
                            <a:cs typeface="Times New Roman" panose="02020603050405020304" pitchFamily="18" charset="0"/>
                          </a:rPr>
                        </m:ctrlPr>
                      </m:sSupPr>
                      <m:e>
                        <m:r>
                          <a:rPr lang="en-US" sz="2800" b="0" i="1" smtClean="0">
                            <a:solidFill>
                              <a:schemeClr val="bg1"/>
                            </a:solidFill>
                            <a:latin typeface="Cambria Math" panose="02040503050406030204" pitchFamily="18" charset="0"/>
                            <a:cs typeface="Times New Roman" panose="020206030504050203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b="0" i="1" smtClean="0">
                            <a:solidFill>
                              <a:schemeClr val="bg1"/>
                            </a:solidFill>
                            <a:latin typeface="Cambria Math" panose="02040503050406030204" pitchFamily="18" charset="0"/>
                            <a:cs typeface="Times New Roman" panose="02020603050405020304" pitchFamily="18" charset="0"/>
                          </a:rPr>
                          <m:t>)</m:t>
                        </m:r>
                      </m:e>
                      <m:sup>
                        <m:r>
                          <a:rPr lang="en-US" sz="2800" b="0" i="1" smtClean="0">
                            <a:solidFill>
                              <a:schemeClr val="bg1"/>
                            </a:solidFill>
                            <a:latin typeface="Cambria Math" panose="02040503050406030204" pitchFamily="18" charset="0"/>
                            <a:cs typeface="Times New Roman" panose="02020603050405020304" pitchFamily="18" charset="0"/>
                          </a:rPr>
                          <m:t>2</m:t>
                        </m:r>
                      </m:sup>
                    </m:sSup>
                    <m:r>
                      <a:rPr lang="en-US" sz="2800" b="0" i="1" smtClean="0">
                        <a:solidFill>
                          <a:schemeClr val="bg1"/>
                        </a:solidFill>
                        <a:latin typeface="Cambria Math" panose="02040503050406030204" pitchFamily="18" charset="0"/>
                        <a:cs typeface="Times New Roman" panose="02020603050405020304" pitchFamily="18" charset="0"/>
                      </a:rPr>
                      <m:t>−2</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sSup>
                      <m:sSupPr>
                        <m:ctrlPr>
                          <a:rPr lang="en-US" sz="2800" b="0" i="1" smtClean="0">
                            <a:solidFill>
                              <a:schemeClr val="bg1"/>
                            </a:solidFill>
                            <a:latin typeface="Cambria Math" panose="02040503050406030204" pitchFamily="18" charset="0"/>
                          </a:rPr>
                        </m:ctrlPr>
                      </m:sSupPr>
                      <m:e>
                        <m:d>
                          <m:dPr>
                            <m:ctrlPr>
                              <a:rPr lang="en-US" sz="2800" b="0" i="1" smtClean="0">
                                <a:solidFill>
                                  <a:schemeClr val="bg1"/>
                                </a:solidFill>
                                <a:latin typeface="Cambria Math" panose="02040503050406030204" pitchFamily="18" charset="0"/>
                              </a:rPr>
                            </m:ctrlPr>
                          </m:dPr>
                          <m:e>
                            <m:f>
                              <m:fPr>
                                <m:ctrlPr>
                                  <a:rPr lang="en-US" sz="2800" b="0" i="1" smtClean="0">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−9</m:t>
                                </m:r>
                              </m:num>
                              <m:den>
                                <m:r>
                                  <a:rPr lang="en-US" sz="2800" b="0" i="1" smtClean="0">
                                    <a:solidFill>
                                      <a:schemeClr val="bg1"/>
                                    </a:solidFill>
                                    <a:latin typeface="Cambria Math" panose="02040503050406030204" pitchFamily="18" charset="0"/>
                                  </a:rPr>
                                  <m:t>4</m:t>
                                </m:r>
                              </m:den>
                            </m:f>
                          </m:e>
                        </m:d>
                      </m:e>
                      <m:sup>
                        <m:r>
                          <a:rPr lang="en-US" sz="2800" b="0" i="1" smtClean="0">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−2.</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r>
                          <a:rPr lang="en-US" sz="2800" i="1">
                            <a:solidFill>
                              <a:schemeClr val="bg1"/>
                            </a:solidFill>
                            <a:latin typeface="Cambria Math" panose="02040503050406030204" pitchFamily="18" charset="0"/>
                          </a:rPr>
                          <m:t>4</m:t>
                        </m:r>
                      </m:den>
                    </m:f>
                    <m:r>
                      <a:rPr lang="en-US" sz="2800" b="0" i="0" smtClean="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89</m:t>
                        </m:r>
                      </m:num>
                      <m:den>
                        <m:r>
                          <a:rPr lang="en-US" sz="2800" b="0" i="1" smtClean="0">
                            <a:solidFill>
                              <a:schemeClr val="bg1"/>
                            </a:solidFill>
                            <a:latin typeface="Cambria Math" panose="02040503050406030204" pitchFamily="18" charset="0"/>
                          </a:rPr>
                          <m:t>16</m:t>
                        </m:r>
                      </m:den>
                    </m:f>
                  </m:oMath>
                </a14:m>
                <a:endParaRPr lang="en-US" sz="2800" dirty="0"/>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88458" y="1220564"/>
                <a:ext cx="10208531" cy="4952702"/>
              </a:xfrm>
              <a:prstGeom prst="rect">
                <a:avLst/>
              </a:prstGeom>
              <a:blipFill>
                <a:blip r:embed="rId2"/>
                <a:stretch>
                  <a:fillRect l="-1194"/>
                </a:stretch>
              </a:blipFill>
            </p:spPr>
            <p:txBody>
              <a:bodyPr/>
              <a:lstStyle/>
              <a:p>
                <a:r>
                  <a:rPr lang="en-US">
                    <a:noFill/>
                  </a:rPr>
                  <a:t> </a:t>
                </a:r>
              </a:p>
            </p:txBody>
          </p:sp>
        </mc:Fallback>
      </mc:AlternateContent>
    </p:spTree>
    <p:extLst>
      <p:ext uri="{BB962C8B-B14F-4D97-AF65-F5344CB8AC3E}">
        <p14:creationId xmlns:p14="http://schemas.microsoft.com/office/powerpoint/2010/main" val="210163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469859"/>
            <a:ext cx="5019841" cy="523220"/>
          </a:xfrm>
          <a:prstGeom prst="rect">
            <a:avLst/>
          </a:prstGeom>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1 (SGK- </a:t>
            </a:r>
            <a:r>
              <a:rPr lang="en-US" sz="2800" b="1" dirty="0" err="1">
                <a:solidFill>
                  <a:srgbClr val="FFFF00"/>
                </a:solidFill>
                <a:latin typeface="Times New Roman" panose="02020603050405020304" pitchFamily="18" charset="0"/>
                <a:cs typeface="Times New Roman" panose="02020603050405020304" pitchFamily="18" charset="0"/>
              </a:rPr>
              <a:t>trang</a:t>
            </a:r>
            <a:r>
              <a:rPr lang="en-US" sz="2800" b="1" dirty="0">
                <a:solidFill>
                  <a:srgbClr val="FFFF00"/>
                </a:solidFill>
                <a:latin typeface="Times New Roman" panose="02020603050405020304" pitchFamily="18" charset="0"/>
                <a:cs typeface="Times New Roman" panose="02020603050405020304" pitchFamily="18" charset="0"/>
              </a:rPr>
              <a:t> 65)</a:t>
            </a: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572883" y="1190020"/>
                <a:ext cx="11619117" cy="660630"/>
              </a:xfrm>
              <a:prstGeom prst="rect">
                <a:avLst/>
              </a:prstGeom>
            </p:spPr>
            <p:txBody>
              <a:bodyPr wrap="square">
                <a:spAutoFit/>
              </a:bodyPr>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Nếu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b="0" i="0" smtClean="0">
                        <a:solidFill>
                          <a:schemeClr val="bg1"/>
                        </a:solidFill>
                        <a:latin typeface="Cambria Math"/>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p>
                      <m:sSupPr>
                        <m:ctrlPr>
                          <a:rPr lang="en-US" sz="2800" i="1">
                            <a:solidFill>
                              <a:schemeClr val="bg1"/>
                            </a:solidFill>
                            <a:latin typeface="Cambria Math" panose="02040503050406030204" pitchFamily="18" charset="0"/>
                          </a:rPr>
                        </m:ctrlPr>
                      </m:sSupPr>
                      <m:e>
                        <m:r>
                          <m:rPr>
                            <m:nor/>
                          </m:rPr>
                          <a:rPr lang="en-US" sz="2800">
                            <a:solidFill>
                              <a:schemeClr val="bg1"/>
                            </a:solidFill>
                            <a:latin typeface="Times New Roman" panose="02020603050405020304" pitchFamily="18" charset="0"/>
                            <a:cs typeface="Times New Roman" panose="02020603050405020304" pitchFamily="18" charset="0"/>
                          </a:rPr>
                          <m:t>a</m:t>
                        </m:r>
                        <m:r>
                          <m:rPr>
                            <m:nor/>
                          </m:rPr>
                          <a:rPr lang="en-US" sz="2800" i="1">
                            <a:solidFill>
                              <a:prstClr val="white"/>
                            </a:solidFill>
                            <a:latin typeface="Times New Roman" panose="02020603050405020304" pitchFamily="18" charset="0"/>
                            <a:cs typeface="Times New Roman" panose="02020603050405020304" pitchFamily="18" charset="0"/>
                          </a:rPr>
                          <m:t>x</m:t>
                        </m:r>
                      </m:e>
                      <m:sup>
                        <m:r>
                          <a:rPr lang="en-US" sz="2800" i="1">
                            <a:solidFill>
                              <a:schemeClr val="bg1"/>
                            </a:solidFill>
                            <a:latin typeface="Cambria Math" panose="02040503050406030204" pitchFamily="18" charset="0"/>
                          </a:rPr>
                          <m:t>2</m:t>
                        </m:r>
                      </m:sup>
                    </m:sSup>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𝑏</m:t>
                    </m:r>
                    <m:r>
                      <m:rPr>
                        <m:nor/>
                      </m:rPr>
                      <a:rPr lang="en-US" sz="2800" i="1">
                        <a:solidFill>
                          <a:schemeClr val="bg1"/>
                        </a:solidFill>
                        <a:latin typeface="Times New Roman" panose="02020603050405020304" pitchFamily="18" charset="0"/>
                        <a:cs typeface="Times New Roman" panose="02020603050405020304" pitchFamily="18" charset="0"/>
                      </a:rPr>
                      <m:t>x</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𝑐</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𝑎</m:t>
                    </m:r>
                    <m:r>
                      <a:rPr lang="en-US" sz="2800">
                        <a:solidFill>
                          <a:schemeClr val="bg1"/>
                        </a:solidFill>
                        <a:latin typeface="Cambria Math" panose="02040503050406030204" pitchFamily="18" charset="0"/>
                      </a:rPr>
                      <m:t>≠</m:t>
                    </m:r>
                    <m:r>
                      <a:rPr lang="en-US" sz="2800" i="1">
                        <a:solidFill>
                          <a:schemeClr val="bg1"/>
                        </a:solidFill>
                        <a:latin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2883" y="1190020"/>
                <a:ext cx="11619117" cy="660630"/>
              </a:xfrm>
              <a:prstGeom prst="rect">
                <a:avLst/>
              </a:prstGeom>
              <a:blipFill>
                <a:blip r:embed="rId2"/>
                <a:stretch>
                  <a:fillRect l="-1102" b="-2477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descr="OPL20U25GSXzBJYl68kk8uQGfFKzs7yb1M4KJWUiLk6ZEvGF+qCIPSnY57AbBFCvTWID07 2024 T9 CD 06565+K4lPs7H94VUqPe2XwIsfPRnrXQE//QTEXxb8/8N4CNc6FpgZahzpTjFhMzSA7T/nHJa11DE8Ng2TP3iAmRczFlmslSuUNOgUeb6yRvs0="/>
              <p:cNvSpPr/>
              <p:nvPr/>
            </p:nvSpPr>
            <p:spPr>
              <a:xfrm>
                <a:off x="6644024" y="2957418"/>
                <a:ext cx="4230261" cy="712887"/>
              </a:xfrm>
              <a:prstGeom prst="rect">
                <a:avLst/>
              </a:prstGeom>
            </p:spPr>
            <p:txBody>
              <a:bodyPr wrap="none">
                <a:spAutoFit/>
              </a:bodyPr>
              <a:lstStyle/>
              <a:p>
                <a:r>
                  <a:rPr lang="en-US" sz="2800" b="1" dirty="0">
                    <a:solidFill>
                      <a:schemeClr val="bg1"/>
                    </a:solidFill>
                    <a:latin typeface="Times New Roman" panose="02020603050405020304" pitchFamily="18" charset="0"/>
                    <a:cs typeface="Times New Roman" panose="02020603050405020304" pitchFamily="18" charset="0"/>
                  </a:rPr>
                  <a:t>D.</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𝑏</m:t>
                        </m:r>
                      </m:num>
                      <m:den>
                        <m:r>
                          <a:rPr lang="en-US" sz="2800" b="0" i="1" smtClean="0">
                            <a:solidFill>
                              <a:schemeClr val="bg1"/>
                            </a:solidFill>
                            <a:latin typeface="Cambria Math" panose="02040503050406030204" pitchFamily="18" charset="0"/>
                          </a:rPr>
                          <m:t>𝑎</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𝑐</m:t>
                        </m:r>
                      </m:num>
                      <m:den>
                        <m:r>
                          <a:rPr lang="en-US" sz="2800" b="0" i="1" smtClean="0">
                            <a:solidFill>
                              <a:schemeClr val="bg1"/>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p:txBody>
          </p:sp>
        </mc:Choice>
        <mc:Fallback>
          <p:sp>
            <p:nvSpPr>
              <p:cNvPr id="2" name="Rectangle 1"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644024" y="2957418"/>
                <a:ext cx="4230261" cy="712887"/>
              </a:xfrm>
              <a:prstGeom prst="rect">
                <a:avLst/>
              </a:prstGeom>
              <a:blipFill>
                <a:blip r:embed="rId3"/>
                <a:stretch>
                  <a:fillRect l="-3026" b="-94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742611" y="2957419"/>
                <a:ext cx="4228850" cy="712887"/>
              </a:xfrm>
              <a:prstGeom prst="rect">
                <a:avLst/>
              </a:prstGeom>
            </p:spPr>
            <p:txBody>
              <a:bodyPr wrap="none">
                <a:spAutoFit/>
              </a:bodyPr>
              <a:lstStyle/>
              <a:p>
                <a:r>
                  <a:rPr lang="en-US" sz="2800" b="1" dirty="0">
                    <a:solidFill>
                      <a:schemeClr val="bg1"/>
                    </a:solidFill>
                    <a:latin typeface="Times New Roman" panose="02020603050405020304" pitchFamily="18" charset="0"/>
                    <a:cs typeface="Times New Roman" panose="02020603050405020304" pitchFamily="18" charset="0"/>
                  </a:rPr>
                  <a:t>C.</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𝑏</m:t>
                        </m:r>
                      </m:num>
                      <m:den>
                        <m:r>
                          <a:rPr lang="en-US" sz="2800" b="0" i="1" smtClean="0">
                            <a:solidFill>
                              <a:schemeClr val="bg1"/>
                            </a:solidFill>
                            <a:latin typeface="Cambria Math" panose="02040503050406030204" pitchFamily="18" charset="0"/>
                          </a:rPr>
                          <m:t>𝑎</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𝑐</m:t>
                        </m:r>
                      </m:num>
                      <m:den>
                        <m:r>
                          <a:rPr lang="en-US" sz="2800" b="0" i="1" smtClean="0">
                            <a:solidFill>
                              <a:schemeClr val="bg1"/>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42611" y="2957419"/>
                <a:ext cx="4228850" cy="712887"/>
              </a:xfrm>
              <a:prstGeom prst="rect">
                <a:avLst/>
              </a:prstGeom>
              <a:blipFill>
                <a:blip r:embed="rId4"/>
                <a:stretch>
                  <a:fillRect l="-3026" b="-94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6636592" y="2047591"/>
                <a:ext cx="4463799" cy="712887"/>
              </a:xfrm>
              <a:prstGeom prst="rect">
                <a:avLst/>
              </a:prstGeom>
            </p:spPr>
            <p:txBody>
              <a:bodyPr wrap="square">
                <a:spAutoFit/>
              </a:bodyPr>
              <a:lstStyle/>
              <a:p>
                <a:r>
                  <a:rPr lang="en-US" sz="2800" b="1" dirty="0">
                    <a:solidFill>
                      <a:schemeClr val="bg1"/>
                    </a:solidFill>
                    <a:latin typeface="Times New Roman" panose="02020603050405020304" pitchFamily="18" charset="0"/>
                    <a:cs typeface="Times New Roman" panose="02020603050405020304" pitchFamily="18" charset="0"/>
                  </a:rPr>
                  <a:t>B.</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𝑐</m:t>
                        </m:r>
                      </m:num>
                      <m:den>
                        <m:r>
                          <a:rPr lang="en-US" sz="2800" b="0" i="1" smtClean="0">
                            <a:solidFill>
                              <a:schemeClr val="bg1"/>
                            </a:solidFill>
                            <a:latin typeface="Cambria Math" panose="02040503050406030204" pitchFamily="18" charset="0"/>
                          </a:rPr>
                          <m:t>𝑎</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𝑏</m:t>
                        </m:r>
                      </m:num>
                      <m:den>
                        <m:r>
                          <a:rPr lang="en-US" sz="2800" b="0" i="1" smtClean="0">
                            <a:solidFill>
                              <a:schemeClr val="bg1"/>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6636592" y="2047591"/>
                <a:ext cx="4463799" cy="712887"/>
              </a:xfrm>
              <a:prstGeom prst="rect">
                <a:avLst/>
              </a:prstGeom>
              <a:blipFill>
                <a:blip r:embed="rId5"/>
                <a:stretch>
                  <a:fillRect l="-2869" b="-94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descr="OPL20U25GSXzBJYl68kk8uQGfFKzs7yb1M4KJWUiLk6ZEvGF+qCIPSnY57AbBFCvTWID07 2024 T9 CD 06565+K4lPs7H94VUqPe2XwIsfPRnrXQE//QTEXxb8/8N4CNc6FpgZahzpTjFhMzSA7T/nHJa11DE8Ng2TP3iAmRczFlmslSuUNOgUeb6yRvs0="/>
              <p:cNvSpPr/>
              <p:nvPr/>
            </p:nvSpPr>
            <p:spPr>
              <a:xfrm>
                <a:off x="895011" y="2199991"/>
                <a:ext cx="4413837" cy="712887"/>
              </a:xfrm>
              <a:prstGeom prst="rect">
                <a:avLst/>
              </a:prstGeom>
            </p:spPr>
            <p:txBody>
              <a:bodyPr wrap="none">
                <a:spAutoFit/>
              </a:bodyPr>
              <a:lstStyle/>
              <a:p>
                <a:r>
                  <a:rPr lang="en-US" sz="2800" b="1" dirty="0">
                    <a:solidFill>
                      <a:schemeClr val="bg1"/>
                    </a:solidFill>
                    <a:latin typeface="Times New Roman" panose="02020603050405020304" pitchFamily="18" charset="0"/>
                    <a:cs typeface="Times New Roman" panose="02020603050405020304" pitchFamily="18" charset="0"/>
                  </a:rPr>
                  <a:t>A.</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𝑏</m:t>
                        </m:r>
                      </m:num>
                      <m:den>
                        <m:r>
                          <a:rPr lang="en-US" sz="2800" b="0" i="1" smtClean="0">
                            <a:solidFill>
                              <a:schemeClr val="bg1"/>
                            </a:solidFill>
                            <a:latin typeface="Cambria Math" panose="02040503050406030204" pitchFamily="18" charset="0"/>
                          </a:rPr>
                          <m:t>𝑎</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𝑐</m:t>
                        </m:r>
                      </m:num>
                      <m:den>
                        <m:r>
                          <a:rPr lang="en-US" sz="2800" b="0" i="1" smtClean="0">
                            <a:solidFill>
                              <a:schemeClr val="bg1"/>
                            </a:solidFill>
                            <a:latin typeface="Cambria Math" panose="02040503050406030204" pitchFamily="18" charset="0"/>
                          </a:rPr>
                          <m:t>𝑎</m:t>
                        </m:r>
                      </m:den>
                    </m:f>
                  </m:oMath>
                </a14:m>
                <a:endParaRPr lang="en-US" sz="2800" dirty="0">
                  <a:latin typeface="Times New Roman" panose="02020603050405020304" pitchFamily="18" charset="0"/>
                  <a:cs typeface="Times New Roman" panose="02020603050405020304" pitchFamily="18" charset="0"/>
                </a:endParaRPr>
              </a:p>
            </p:txBody>
          </p:sp>
        </mc:Choice>
        <mc:Fallback>
          <p:sp>
            <p:nvSpPr>
              <p:cNvPr id="7" name="Rectangle 6"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95011" y="2199991"/>
                <a:ext cx="4413837" cy="712887"/>
              </a:xfrm>
              <a:prstGeom prst="rect">
                <a:avLst/>
              </a:prstGeom>
              <a:blipFill>
                <a:blip r:embed="rId6"/>
                <a:stretch>
                  <a:fillRect l="-2901" b="-9402"/>
                </a:stretch>
              </a:blipFill>
            </p:spPr>
            <p:txBody>
              <a:bodyPr/>
              <a:lstStyle/>
              <a:p>
                <a:r>
                  <a:rPr lang="en-US">
                    <a:noFill/>
                  </a:rPr>
                  <a:t> </a:t>
                </a:r>
              </a:p>
            </p:txBody>
          </p:sp>
        </mc:Fallback>
      </mc:AlternateContent>
      <p:sp>
        <p:nvSpPr>
          <p:cNvPr id="8" name="Oval 7" descr="OPL20U25GSXzBJYl68kk8uQGfFKzs7yb1M4KJWUiLk6ZEvGF+qCIPSnY57AbBFCvTWID07 2024 T9 CD 06565+K4lPs7H94VUqPe2XwIsfPRnrXQE//QTEXxb8/8N4CNc6FpgZahzpTjFhMzSA7T/nHJa11DE8Ng2TP3iAmRczFlmslSuUNOgUeb6yRvs0="/>
          <p:cNvSpPr/>
          <p:nvPr/>
        </p:nvSpPr>
        <p:spPr>
          <a:xfrm>
            <a:off x="6403706" y="2955408"/>
            <a:ext cx="762638" cy="757427"/>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434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5" grpId="0"/>
      <p:bldP spid="6" grpId="0"/>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469859"/>
            <a:ext cx="5019841" cy="523220"/>
          </a:xfrm>
          <a:prstGeom prst="rect">
            <a:avLst/>
          </a:prstGeom>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4</a:t>
            </a:r>
          </a:p>
        </p:txBody>
      </p:sp>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572883" y="998634"/>
                <a:ext cx="10336121" cy="3024033"/>
              </a:xfrm>
              <a:prstGeom prst="rect">
                <a:avLst/>
              </a:prstGeom>
            </p:spPr>
            <p:txBody>
              <a:bodyPr wrap="square">
                <a:spAutoFit/>
              </a:bodyPr>
              <a:lstStyle/>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Cho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ươ</a:t>
                </a:r>
                <a:r>
                  <a:rPr lang="en-US" sz="2800" dirty="0">
                    <a:solidFill>
                      <a:schemeClr val="bg1"/>
                    </a:solidFill>
                    <a:latin typeface="Times New Roman" panose="02020603050405020304" pitchFamily="18" charset="0"/>
                    <a:cs typeface="Times New Roman" panose="02020603050405020304" pitchFamily="18" charset="0"/>
                  </a:rPr>
                  <a:t>ng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a:solidFill>
                          <a:schemeClr val="bg1"/>
                        </a:solidFill>
                        <a:latin typeface="Cambria Math" panose="02040503050406030204" pitchFamily="18" charset="0"/>
                      </a:rPr>
                      <m:t>2</m:t>
                    </m:r>
                    <m:sSup>
                      <m:sSupPr>
                        <m:ctrlPr>
                          <a:rPr lang="en-US" sz="2800" i="1">
                            <a:solidFill>
                              <a:schemeClr val="bg1"/>
                            </a:solidFill>
                            <a:latin typeface="Cambria Math" panose="02040503050406030204" pitchFamily="18" charset="0"/>
                          </a:rPr>
                        </m:ctrlPr>
                      </m:sSupPr>
                      <m:e>
                        <m:r>
                          <a:rPr lang="en-US" sz="2800" i="1">
                            <a:solidFill>
                              <a:schemeClr val="bg1"/>
                            </a:solidFill>
                            <a:latin typeface="Cambria Math" panose="02040503050406030204" pitchFamily="18" charset="0"/>
                          </a:rPr>
                          <m:t>𝑥</m:t>
                        </m:r>
                      </m:e>
                      <m:sup>
                        <m:r>
                          <a:rPr lang="en-US" sz="2800">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−3</m:t>
                    </m:r>
                    <m:r>
                      <a:rPr lang="en-US" sz="2800" i="1">
                        <a:solidFill>
                          <a:schemeClr val="bg1"/>
                        </a:solidFill>
                        <a:latin typeface="Cambria Math" panose="02040503050406030204" pitchFamily="18" charset="0"/>
                      </a:rPr>
                      <m:t>𝑥</m:t>
                    </m:r>
                    <m:r>
                      <a:rPr lang="en-US" sz="2800" b="0" i="0" smtClean="0">
                        <a:solidFill>
                          <a:schemeClr val="bg1"/>
                        </a:solidFill>
                        <a:latin typeface="Cambria Math" panose="02040503050406030204" pitchFamily="18" charset="0"/>
                      </a:rPr>
                      <m:t>−6</m:t>
                    </m:r>
                    <m:r>
                      <a:rPr lang="en-US" sz="2800">
                        <a:solidFill>
                          <a:schemeClr val="bg1"/>
                        </a:solidFill>
                        <a:latin typeface="Cambria Math" panose="02040503050406030204" pitchFamily="18" charset="0"/>
                      </a:rPr>
                      <m:t>=0</m:t>
                    </m:r>
                  </m:oMath>
                </a14:m>
                <a:endParaRPr lang="en-US" sz="2800" dirty="0">
                  <a:solidFill>
                    <a:schemeClr val="bg1"/>
                  </a:solidFill>
                  <a:latin typeface="Times New Roman" panose="02020603050405020304" pitchFamily="18" charset="0"/>
                  <a:cs typeface="Times New Roman" panose="02020603050405020304" pitchFamily="18" charset="0"/>
                </a:endParaRPr>
              </a:p>
              <a:p>
                <a:pPr marL="342900" indent="-342900" algn="just">
                  <a:lnSpc>
                    <a:spcPct val="150000"/>
                  </a:lnSpc>
                  <a:buAutoNum type="alphaLcParenR"/>
                </a:pPr>
                <a:r>
                  <a:rPr lang="en-US" sz="2800" dirty="0">
                    <a:solidFill>
                      <a:schemeClr val="bg1"/>
                    </a:solidFill>
                    <a:latin typeface="Times New Roman" panose="02020603050405020304" pitchFamily="18" charset="0"/>
                    <a:cs typeface="Times New Roman" panose="02020603050405020304" pitchFamily="18" charset="0"/>
                  </a:rPr>
                  <a:t>Chứng minh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arenR"/>
                </a:pP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Chứng</a:t>
                </a:r>
                <a:r>
                  <a:rPr lang="en-US" sz="2800" dirty="0">
                    <a:solidFill>
                      <a:schemeClr val="bg1"/>
                    </a:solidFill>
                    <a:latin typeface="Times New Roman" panose="02020603050405020304" pitchFamily="18" charset="0"/>
                    <a:cs typeface="Times New Roman" panose="02020603050405020304" pitchFamily="18" charset="0"/>
                  </a:rPr>
                  <a:t> minh </a:t>
                </a:r>
                <a:r>
                  <a:rPr lang="en-US" sz="2800" dirty="0" err="1">
                    <a:solidFill>
                      <a:schemeClr val="bg1"/>
                    </a:solidFill>
                    <a:latin typeface="Times New Roman" panose="02020603050405020304" pitchFamily="18" charset="0"/>
                    <a:cs typeface="Times New Roman" panose="02020603050405020304" pitchFamily="18" charset="0"/>
                  </a:rPr>
                  <a:t>cả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khác</a:t>
                </a:r>
                <a:r>
                  <a:rPr lang="en-US" sz="2800" dirty="0">
                    <a:solidFill>
                      <a:schemeClr val="bg1"/>
                    </a:solidFill>
                    <a:latin typeface="Times New Roman" panose="02020603050405020304" pitchFamily="18" charset="0"/>
                    <a:cs typeface="Times New Roman" panose="02020603050405020304" pitchFamily="18" charset="0"/>
                  </a:rPr>
                  <a:t> 0.</a:t>
                </a:r>
              </a:p>
              <a:p>
                <a:pPr marL="342900" indent="-342900" algn="just">
                  <a:lnSpc>
                    <a:spcPct val="150000"/>
                  </a:lnSpc>
                  <a:buAutoNum type="alphaLcParenR"/>
                </a:pP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den>
                    </m:f>
                  </m:oMath>
                </a14:m>
                <a:r>
                  <a:rPr lang="en-US" sz="2800" dirty="0">
                    <a:solidFill>
                      <a:schemeClr val="bg1"/>
                    </a:solidFill>
                    <a:latin typeface="Times New Roman" panose="02020603050405020304" pitchFamily="18" charset="0"/>
                    <a:cs typeface="Times New Roman" panose="02020603050405020304" pitchFamily="18" charset="0"/>
                  </a:rPr>
                  <a:t> +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i="1">
                                <a:solidFill>
                                  <a:schemeClr val="bg1"/>
                                </a:solidFill>
                                <a:latin typeface="Cambria Math" panose="02040503050406030204" pitchFamily="18" charset="0"/>
                              </a:rPr>
                              <m:t>2</m:t>
                            </m:r>
                          </m:sub>
                        </m:sSub>
                      </m:den>
                    </m:f>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572883" y="998634"/>
                <a:ext cx="10336121" cy="3024033"/>
              </a:xfrm>
              <a:prstGeom prst="rect">
                <a:avLst/>
              </a:prstGeom>
              <a:blipFill>
                <a:blip r:embed="rId2"/>
                <a:stretch>
                  <a:fillRect l="-1238" r="-708"/>
                </a:stretch>
              </a:blipFill>
            </p:spPr>
            <p:txBody>
              <a:bodyPr/>
              <a:lstStyle/>
              <a:p>
                <a:r>
                  <a:rPr lang="en-US">
                    <a:noFill/>
                  </a:rPr>
                  <a:t> </a:t>
                </a:r>
              </a:p>
            </p:txBody>
          </p:sp>
        </mc:Fallback>
      </mc:AlternateContent>
    </p:spTree>
    <p:extLst>
      <p:ext uri="{BB962C8B-B14F-4D97-AF65-F5344CB8AC3E}">
        <p14:creationId xmlns:p14="http://schemas.microsoft.com/office/powerpoint/2010/main" val="61686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descr="OPL20U25GSXzBJYl68kk8uQGfFKzs7yb1M4KJWUiLk6ZEvGF+qCIPSnY57AbBFCvTWID07 2024 T9 CD 06565+K4lPs7H94VUqPe2XwIsfPRnrXQE//QTEXxb8/8N4CNc6FpgZahzpTjFhMzSA7T/nHJa11DE8Ng2TP3iAmRczFlmslSuUNOgUeb6yRvs0="/>
          <p:cNvSpPr/>
          <p:nvPr/>
        </p:nvSpPr>
        <p:spPr>
          <a:xfrm>
            <a:off x="572883" y="576184"/>
            <a:ext cx="5019841" cy="523220"/>
          </a:xfrm>
          <a:prstGeom prst="rect">
            <a:avLst/>
          </a:prstGeom>
        </p:spPr>
        <p:txBody>
          <a:bodyPr wrap="square">
            <a:spAutoFit/>
          </a:bodyPr>
          <a:lstStyle/>
          <a:p>
            <a:r>
              <a:rPr lang="en-US" sz="2800" b="1" dirty="0" err="1">
                <a:solidFill>
                  <a:srgbClr val="FFFF00"/>
                </a:solidFill>
                <a:latin typeface="Times New Roman" panose="02020603050405020304" pitchFamily="18" charset="0"/>
                <a:cs typeface="Times New Roman" panose="02020603050405020304" pitchFamily="18" charset="0"/>
              </a:rPr>
              <a:t>Bài</a:t>
            </a:r>
            <a:r>
              <a:rPr lang="en-US" sz="2800" b="1" dirty="0">
                <a:solidFill>
                  <a:srgbClr val="FFFF00"/>
                </a:solidFill>
                <a:latin typeface="Times New Roman" panose="02020603050405020304" pitchFamily="18" charset="0"/>
                <a:cs typeface="Times New Roman" panose="02020603050405020304" pitchFamily="18" charset="0"/>
              </a:rPr>
              <a:t> 4</a:t>
            </a:r>
          </a:p>
        </p:txBody>
      </p:sp>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488458" y="1220564"/>
                <a:ext cx="10208531" cy="4502771"/>
              </a:xfrm>
              <a:prstGeom prst="rect">
                <a:avLst/>
              </a:prstGeom>
            </p:spPr>
            <p:txBody>
              <a:bodyPr wrap="square">
                <a:spAutoFit/>
              </a:bodyPr>
              <a:lstStyle/>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sz="2800" dirty="0">
                        <a:solidFill>
                          <a:schemeClr val="bg1"/>
                        </a:solidFill>
                        <a:latin typeface="Cambria Math" panose="02040503050406030204" pitchFamily="18" charset="0"/>
                      </a:rPr>
                      <m:t>a</m:t>
                    </m:r>
                    <m:r>
                      <a:rPr lang="en-US" sz="2800" b="0" i="0" dirty="0" smtClean="0">
                        <a:solidFill>
                          <a:schemeClr val="bg1"/>
                        </a:solidFill>
                        <a:latin typeface="Cambria Math" panose="02040503050406030204" pitchFamily="18" charset="0"/>
                      </a:rPr>
                      <m:t>=2</m:t>
                    </m:r>
                    <m:r>
                      <a:rPr lang="en-US" sz="2800" b="0" i="0" smtClean="0">
                        <a:solidFill>
                          <a:schemeClr val="bg1"/>
                        </a:solidFill>
                        <a:latin typeface="Cambria Math" panose="02040503050406030204" pitchFamily="18" charset="0"/>
                      </a:rPr>
                      <m:t>, </m:t>
                    </m:r>
                    <m:r>
                      <m:rPr>
                        <m:sty m:val="p"/>
                      </m:rPr>
                      <a:rPr lang="en-US" sz="2800" b="0" i="0" smtClean="0">
                        <a:solidFill>
                          <a:schemeClr val="bg1"/>
                        </a:solidFill>
                        <a:latin typeface="Cambria Math" panose="02040503050406030204" pitchFamily="18" charset="0"/>
                      </a:rPr>
                      <m:t>b</m:t>
                    </m:r>
                    <m:r>
                      <a:rPr lang="en-US" sz="2800" b="0" i="0" smtClean="0">
                        <a:solidFill>
                          <a:schemeClr val="bg1"/>
                        </a:solidFill>
                        <a:latin typeface="Cambria Math" panose="02040503050406030204" pitchFamily="18" charset="0"/>
                      </a:rPr>
                      <m:t>=−3,</m:t>
                    </m:r>
                    <m:r>
                      <m:rPr>
                        <m:sty m:val="p"/>
                      </m:rPr>
                      <a:rPr lang="en-US" sz="2800" b="0" i="0" smtClean="0">
                        <a:solidFill>
                          <a:schemeClr val="bg1"/>
                        </a:solidFill>
                        <a:latin typeface="Cambria Math" panose="02040503050406030204" pitchFamily="18" charset="0"/>
                      </a:rPr>
                      <m:t>c</m:t>
                    </m:r>
                    <m:r>
                      <a:rPr lang="en-US" sz="2800" b="0" i="0" smtClean="0">
                        <a:solidFill>
                          <a:schemeClr val="bg1"/>
                        </a:solidFill>
                        <a:latin typeface="Cambria Math" panose="02040503050406030204" pitchFamily="18" charset="0"/>
                      </a:rPr>
                      <m:t>=−6</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m:t>
                    </m:r>
                    <m:sSup>
                      <m:sSupPr>
                        <m:ctrlPr>
                          <a:rPr lang="en-US" sz="2800" i="1">
                            <a:solidFill>
                              <a:schemeClr val="bg1"/>
                            </a:solidFill>
                            <a:latin typeface="Cambria Math" panose="02040503050406030204" pitchFamily="18" charset="0"/>
                          </a:rPr>
                        </m:ctrlPr>
                      </m:sSupPr>
                      <m:e>
                        <m:r>
                          <a:rPr lang="en-US" sz="2800" b="0" i="1" smtClean="0">
                            <a:solidFill>
                              <a:schemeClr val="bg1"/>
                            </a:solidFill>
                            <a:latin typeface="Cambria Math" panose="02040503050406030204" pitchFamily="18" charset="0"/>
                          </a:rPr>
                          <m:t>𝑏</m:t>
                        </m:r>
                      </m:e>
                      <m:sup>
                        <m:r>
                          <a:rPr lang="en-US" sz="2800">
                            <a:solidFill>
                              <a:schemeClr val="bg1"/>
                            </a:solidFill>
                            <a:latin typeface="Cambria Math" panose="02040503050406030204" pitchFamily="18" charset="0"/>
                          </a:rPr>
                          <m:t>2</m:t>
                        </m:r>
                      </m:sup>
                    </m:sSup>
                    <m:r>
                      <a:rPr lang="en-US" sz="2800" b="0" i="0" smtClean="0">
                        <a:solidFill>
                          <a:schemeClr val="bg1"/>
                        </a:solidFill>
                        <a:latin typeface="Cambria Math" panose="02040503050406030204" pitchFamily="18" charset="0"/>
                      </a:rPr>
                      <m:t>−4</m:t>
                    </m:r>
                    <m:r>
                      <m:rPr>
                        <m:sty m:val="p"/>
                      </m:rPr>
                      <a:rPr lang="en-US" sz="2800" b="0" i="0" smtClean="0">
                        <a:solidFill>
                          <a:schemeClr val="bg1"/>
                        </a:solidFill>
                        <a:latin typeface="Cambria Math" panose="02040503050406030204" pitchFamily="18" charset="0"/>
                      </a:rPr>
                      <m:t>ac</m:t>
                    </m:r>
                    <m:r>
                      <a:rPr lang="en-US" sz="2800" b="0" i="0" smtClean="0">
                        <a:solidFill>
                          <a:schemeClr val="bg1"/>
                        </a:solidFill>
                        <a:latin typeface="Cambria Math" panose="02040503050406030204" pitchFamily="18" charset="0"/>
                      </a:rPr>
                      <m:t>=</m:t>
                    </m:r>
                    <m:sSup>
                      <m:sSupPr>
                        <m:ctrlPr>
                          <a:rPr lang="en-US" sz="2800" b="0" i="1" dirty="0" smtClean="0">
                            <a:solidFill>
                              <a:schemeClr val="bg1"/>
                            </a:solidFill>
                            <a:latin typeface="Cambria Math" panose="02040503050406030204" pitchFamily="18" charset="0"/>
                          </a:rPr>
                        </m:ctrlPr>
                      </m:sSupPr>
                      <m:e>
                        <m:d>
                          <m:dPr>
                            <m:ctrlPr>
                              <a:rPr lang="en-US" sz="2800" b="0" i="1" dirty="0" smtClean="0">
                                <a:solidFill>
                                  <a:schemeClr val="bg1"/>
                                </a:solidFill>
                                <a:latin typeface="Cambria Math" panose="02040503050406030204" pitchFamily="18" charset="0"/>
                              </a:rPr>
                            </m:ctrlPr>
                          </m:dPr>
                          <m:e>
                            <m:r>
                              <a:rPr lang="en-US" sz="2800" b="0" i="1" dirty="0" smtClean="0">
                                <a:solidFill>
                                  <a:schemeClr val="bg1"/>
                                </a:solidFill>
                                <a:latin typeface="Cambria Math" panose="02040503050406030204" pitchFamily="18" charset="0"/>
                              </a:rPr>
                              <m:t>−3</m:t>
                            </m:r>
                          </m:e>
                        </m:d>
                      </m:e>
                      <m:sup>
                        <m:r>
                          <a:rPr lang="en-US" sz="2800" b="0" i="1" smtClean="0">
                            <a:solidFill>
                              <a:schemeClr val="bg1"/>
                            </a:solidFill>
                            <a:latin typeface="Cambria Math" panose="02040503050406030204" pitchFamily="18" charset="0"/>
                          </a:rPr>
                          <m:t>2</m:t>
                        </m:r>
                      </m:sup>
                    </m:sSup>
                    <m:r>
                      <a:rPr lang="en-US" sz="2800" b="0" i="1" smtClean="0">
                        <a:solidFill>
                          <a:schemeClr val="bg1"/>
                        </a:solidFill>
                        <a:latin typeface="Cambria Math" panose="02040503050406030204" pitchFamily="18" charset="0"/>
                      </a:rPr>
                      <m:t>−4.2.</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−6</m:t>
                        </m:r>
                      </m:e>
                    </m:d>
                    <m:r>
                      <a:rPr lang="en-US" sz="2800" b="0" i="1" smtClean="0">
                        <a:solidFill>
                          <a:schemeClr val="bg1"/>
                        </a:solidFill>
                        <a:latin typeface="Cambria Math" panose="02040503050406030204" pitchFamily="18" charset="0"/>
                      </a:rPr>
                      <m:t>=57&gt;0</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err="1">
                    <a:solidFill>
                      <a:schemeClr val="bg1"/>
                    </a:solidFill>
                    <a:latin typeface="Times New Roman" panose="02020603050405020304" pitchFamily="18" charset="0"/>
                    <a:cs typeface="Times New Roman" panose="02020603050405020304" pitchFamily="18" charset="0"/>
                  </a:rPr>
                  <a:t>Vậy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phân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biệt</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rPr>
                      <m:t>,  </m:t>
                    </m:r>
                    <m:sSub>
                      <m:sSubPr>
                        <m:ctrlPr>
                          <a:rPr lang="en-US" sz="2800" i="1">
                            <a:solidFill>
                              <a:schemeClr val="bg1"/>
                            </a:solidFill>
                            <a:latin typeface="Cambria Math" panose="02040503050406030204" pitchFamily="18" charset="0"/>
                          </a:rPr>
                        </m:ctrlPr>
                      </m:sSubPr>
                      <m:e>
                        <m:r>
                          <a:rPr lang="en-US" sz="2800" i="1">
                            <a:solidFill>
                              <a:schemeClr val="bg1"/>
                            </a:solidFill>
                            <a:latin typeface="Cambria Math" panose="02040503050406030204" pitchFamily="18" charset="0"/>
                          </a:rPr>
                          <m:t>𝑥</m:t>
                        </m:r>
                      </m:e>
                      <m:sub>
                        <m:r>
                          <a:rPr lang="en-US" sz="2800" i="1">
                            <a:solidFill>
                              <a:schemeClr val="bg1"/>
                            </a:solidFill>
                            <a:latin typeface="Cambria Math" panose="02040503050406030204" pitchFamily="18" charset="0"/>
                          </a:rPr>
                          <m:t>2</m:t>
                        </m:r>
                      </m:sub>
                    </m:sSub>
                  </m:oMath>
                </a14:m>
                <a:endParaRPr lang="en-US" sz="2800" dirty="0">
                  <a:solidFill>
                    <a:schemeClr val="bg1"/>
                  </a:solidFill>
                  <a:latin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b) Theo </a:t>
                </a:r>
                <a:r>
                  <a:rPr lang="en-US" sz="2800" dirty="0" err="1">
                    <a:solidFill>
                      <a:schemeClr val="bg1"/>
                    </a:solidFill>
                    <a:latin typeface="Times New Roman" panose="02020603050405020304" pitchFamily="18" charset="0"/>
                    <a:cs typeface="Times New Roman" panose="02020603050405020304" pitchFamily="18" charset="0"/>
                  </a:rPr>
                  <a:t>định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Viète</a:t>
                </a:r>
                <a:r>
                  <a:rPr lang="en-US" sz="2800" dirty="0">
                    <a:solidFill>
                      <a:schemeClr val="bg1"/>
                    </a:solidFill>
                    <a:latin typeface="Times New Roman" panose="02020603050405020304" pitchFamily="18" charset="0"/>
                    <a:cs typeface="Times New Roman" panose="02020603050405020304" pitchFamily="18" charset="0"/>
                  </a:rPr>
                  <a:t>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3</m:t>
                        </m:r>
                      </m:num>
                      <m:den>
                        <m:r>
                          <a:rPr lang="en-US" sz="2800" b="0" i="1" smtClean="0">
                            <a:solidFill>
                              <a:schemeClr val="bg1"/>
                            </a:solidFill>
                            <a:latin typeface="Cambria Math" panose="02040503050406030204" pitchFamily="18" charset="0"/>
                          </a:rPr>
                          <m:t>2</m:t>
                        </m:r>
                      </m:den>
                    </m:f>
                  </m:oMath>
                </a14:m>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−3</m:t>
                    </m:r>
                  </m:oMath>
                </a14:m>
                <a:endParaRPr lang="en-US" sz="28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2800" dirty="0">
                    <a:solidFill>
                      <a:schemeClr val="bg1"/>
                    </a:solidFill>
                    <a:latin typeface="Times New Roman" panose="02020603050405020304" pitchFamily="18" charset="0"/>
                    <a:cs typeface="Times New Roman" panose="02020603050405020304" pitchFamily="18" charset="0"/>
                  </a:rPr>
                  <a:t>Vì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rPr>
                      <m:t>=</m:t>
                    </m:r>
                    <m:r>
                      <a:rPr lang="en-US" sz="2800" b="0" i="1" smtClean="0">
                        <a:solidFill>
                          <a:schemeClr val="bg1"/>
                        </a:solidFill>
                        <a:latin typeface="Cambria Math" panose="02040503050406030204" pitchFamily="18" charset="0"/>
                      </a:rPr>
                      <m:t>−3</m:t>
                    </m:r>
                    <m:r>
                      <a:rPr lang="en-US" sz="280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i="1">
                        <a:solidFill>
                          <a:schemeClr val="bg1"/>
                        </a:solidFill>
                        <a:latin typeface="Cambria Math" panose="02040503050406030204" pitchFamily="18" charset="0"/>
                        <a:ea typeface="Cambria Math" panose="02040503050406030204" pitchFamily="18" charset="0"/>
                      </a:rPr>
                      <m:t>≠0</m:t>
                    </m:r>
                  </m:oMath>
                </a14:m>
                <a:r>
                  <a:rPr lang="en-US" sz="2800" dirty="0">
                    <a:solidFill>
                      <a:schemeClr val="bg1"/>
                    </a:solidFill>
                    <a:latin typeface="Times New Roman" panose="02020603050405020304" pitchFamily="18" charset="0"/>
                    <a:cs typeface="Times New Roman" panose="02020603050405020304" pitchFamily="18" charset="0"/>
                  </a:rPr>
                  <a:t> và </a:t>
                </a:r>
                <a14:m>
                  <m:oMath xmlns:m="http://schemas.openxmlformats.org/officeDocument/2006/math">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r>
                      <a:rPr lang="en-US" sz="2800" i="1">
                        <a:solidFill>
                          <a:schemeClr val="bg1"/>
                        </a:solidFill>
                        <a:latin typeface="Cambria Math" panose="02040503050406030204" pitchFamily="18" charset="0"/>
                        <a:ea typeface="Cambria Math" panose="02040503050406030204" pitchFamily="18" charset="0"/>
                      </a:rPr>
                      <m:t>≠0</m:t>
                    </m:r>
                  </m:oMath>
                </a14:m>
                <a:endParaRPr lang="en-US" sz="2800" dirty="0"/>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c) Ta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den>
                    </m:f>
                    <m:r>
                      <m:rPr>
                        <m:nor/>
                      </m:rPr>
                      <a:rPr lang="en-US" sz="2800" dirty="0">
                        <a:solidFill>
                          <a:schemeClr val="bg1"/>
                        </a:solidFill>
                        <a:latin typeface="Times New Roman" panose="02020603050405020304" pitchFamily="18" charset="0"/>
                        <a:cs typeface="Times New Roman" panose="02020603050405020304" pitchFamily="18" charset="0"/>
                      </a:rPr>
                      <m:t> + </m:t>
                    </m:r>
                    <m:f>
                      <m:fPr>
                        <m:ctrlPr>
                          <a:rPr lang="en-US" sz="2800" i="1">
                            <a:solidFill>
                              <a:schemeClr val="bg1"/>
                            </a:solidFill>
                            <a:latin typeface="Cambria Math" panose="02040503050406030204" pitchFamily="18" charset="0"/>
                          </a:rPr>
                        </m:ctrlPr>
                      </m:fPr>
                      <m:num>
                        <m:r>
                          <a:rPr lang="en-US" sz="2800" i="1">
                            <a:solidFill>
                              <a:schemeClr val="bg1"/>
                            </a:solidFill>
                            <a:latin typeface="Cambria Math" panose="02040503050406030204" pitchFamily="18" charset="0"/>
                          </a:rPr>
                          <m:t>1</m:t>
                        </m:r>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i="1">
                                <a:solidFill>
                                  <a:schemeClr val="bg1"/>
                                </a:solidFill>
                                <a:latin typeface="Cambria Math" panose="02040503050406030204" pitchFamily="18" charset="0"/>
                              </a:rPr>
                              <m:t>2</m:t>
                            </m:r>
                          </m:sub>
                        </m:sSub>
                      </m:den>
                    </m:f>
                    <m:r>
                      <a:rPr lang="en-US" sz="2800" b="0" i="1" smtClean="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r>
                          <a:rPr lang="en-US" sz="2800">
                            <a:solidFill>
                              <a:schemeClr val="bg1"/>
                            </a:solidFill>
                            <a:latin typeface="Cambria Math" panose="02040503050406030204" pitchFamily="18" charset="0"/>
                          </a:rPr>
                          <m:t>+</m:t>
                        </m:r>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num>
                      <m:den>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1</m:t>
                            </m:r>
                          </m:sub>
                        </m:sSub>
                        <m:sSub>
                          <m:sSubPr>
                            <m:ctrlPr>
                              <a:rPr lang="en-US" sz="2800" i="1">
                                <a:solidFill>
                                  <a:schemeClr val="bg1"/>
                                </a:solidFill>
                                <a:latin typeface="Cambria Math" panose="02040503050406030204" pitchFamily="18" charset="0"/>
                              </a:rPr>
                            </m:ctrlPr>
                          </m:sSubPr>
                          <m:e>
                            <m:r>
                              <m:rPr>
                                <m:nor/>
                              </m:rPr>
                              <a:rPr lang="en-US" sz="2800" i="1">
                                <a:solidFill>
                                  <a:prstClr val="white"/>
                                </a:solidFill>
                                <a:latin typeface="Times New Roman" panose="02020603050405020304" pitchFamily="18" charset="0"/>
                                <a:cs typeface="Times New Roman" panose="02020603050405020304" pitchFamily="18" charset="0"/>
                              </a:rPr>
                              <m:t>x</m:t>
                            </m:r>
                          </m:e>
                          <m:sub>
                            <m:r>
                              <a:rPr lang="en-US" sz="2800">
                                <a:solidFill>
                                  <a:schemeClr val="bg1"/>
                                </a:solidFill>
                                <a:latin typeface="Cambria Math" panose="02040503050406030204" pitchFamily="18" charset="0"/>
                              </a:rPr>
                              <m:t>2</m:t>
                            </m:r>
                          </m:sub>
                        </m:sSub>
                      </m:den>
                    </m:f>
                    <m:r>
                      <m:rPr>
                        <m:nor/>
                      </m:rPr>
                      <a:rPr lang="en-US" sz="2800" dirty="0">
                        <a:solidFill>
                          <a:schemeClr val="bg1"/>
                        </a:solidFill>
                        <a:latin typeface="Times New Roman" panose="02020603050405020304" pitchFamily="18" charset="0"/>
                        <a:cs typeface="Times New Roman" panose="02020603050405020304" pitchFamily="18" charset="0"/>
                      </a:rPr>
                      <m:t> </m:t>
                    </m:r>
                    <m:r>
                      <m:rPr>
                        <m:nor/>
                      </m:rPr>
                      <a:rPr lang="en-US" sz="2800" b="0" i="0" dirty="0" smtClean="0">
                        <a:solidFill>
                          <a:schemeClr val="bg1"/>
                        </a:solidFill>
                        <a:latin typeface="Times New Roman" panose="02020603050405020304" pitchFamily="18" charset="0"/>
                        <a:cs typeface="Times New Roman" panose="020206030504050203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3</m:t>
                        </m:r>
                      </m:num>
                      <m:den>
                        <m:r>
                          <a:rPr lang="en-US" sz="2800" b="0" i="1" smtClean="0">
                            <a:solidFill>
                              <a:schemeClr val="bg1"/>
                            </a:solidFill>
                            <a:latin typeface="Cambria Math" panose="02040503050406030204" pitchFamily="18" charset="0"/>
                          </a:rPr>
                          <m:t>2</m:t>
                        </m:r>
                      </m:den>
                    </m:f>
                    <m:r>
                      <a:rPr lang="en-US" sz="2800" b="0" i="1" smtClean="0">
                        <a:solidFill>
                          <a:schemeClr val="bg1"/>
                        </a:solidFill>
                        <a:latin typeface="Cambria Math" panose="02040503050406030204" pitchFamily="18" charset="0"/>
                      </a:rPr>
                      <m:t>:</m:t>
                    </m:r>
                    <m:d>
                      <m:dPr>
                        <m:ctrlPr>
                          <a:rPr lang="en-US" sz="2800" b="0" i="1" smtClean="0">
                            <a:solidFill>
                              <a:schemeClr val="bg1"/>
                            </a:solidFill>
                            <a:latin typeface="Cambria Math" panose="02040503050406030204" pitchFamily="18" charset="0"/>
                          </a:rPr>
                        </m:ctrlPr>
                      </m:dPr>
                      <m:e>
                        <m:r>
                          <a:rPr lang="en-US" sz="2800" b="0" i="1" smtClean="0">
                            <a:solidFill>
                              <a:schemeClr val="bg1"/>
                            </a:solidFill>
                            <a:latin typeface="Cambria Math" panose="02040503050406030204" pitchFamily="18" charset="0"/>
                          </a:rPr>
                          <m:t>−3</m:t>
                        </m:r>
                      </m:e>
                    </m:d>
                    <m:r>
                      <a:rPr lang="en-US" sz="2800" b="0" i="1" smtClean="0">
                        <a:solidFill>
                          <a:schemeClr val="bg1"/>
                        </a:solidFill>
                        <a:latin typeface="Cambria Math" panose="02040503050406030204" pitchFamily="18" charset="0"/>
                      </a:rPr>
                      <m:t>=</m:t>
                    </m:r>
                    <m:f>
                      <m:fPr>
                        <m:ctrlPr>
                          <a:rPr lang="en-US" sz="2800" i="1">
                            <a:solidFill>
                              <a:schemeClr val="bg1"/>
                            </a:solidFill>
                            <a:latin typeface="Cambria Math" panose="02040503050406030204" pitchFamily="18" charset="0"/>
                          </a:rPr>
                        </m:ctrlPr>
                      </m:fPr>
                      <m:num>
                        <m:r>
                          <a:rPr lang="en-US" sz="2800" b="0" i="1" smtClean="0">
                            <a:solidFill>
                              <a:schemeClr val="bg1"/>
                            </a:solidFill>
                            <a:latin typeface="Cambria Math" panose="02040503050406030204" pitchFamily="18" charset="0"/>
                          </a:rPr>
                          <m:t>−1</m:t>
                        </m:r>
                      </m:num>
                      <m:den>
                        <m:r>
                          <a:rPr lang="en-US" sz="2800" b="0" i="1" smtClean="0">
                            <a:solidFill>
                              <a:schemeClr val="bg1"/>
                            </a:solidFill>
                            <a:latin typeface="Cambria Math" panose="02040503050406030204" pitchFamily="18" charset="0"/>
                          </a:rPr>
                          <m:t>2</m:t>
                        </m:r>
                      </m:den>
                    </m:f>
                  </m:oMath>
                </a14:m>
                <a:endParaRPr lang="en-US" sz="2800" dirty="0"/>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88458" y="1220564"/>
                <a:ext cx="10208531" cy="4502771"/>
              </a:xfrm>
              <a:prstGeom prst="rect">
                <a:avLst/>
              </a:prstGeom>
              <a:blipFill>
                <a:blip r:embed="rId2"/>
                <a:stretch>
                  <a:fillRect l="-1194"/>
                </a:stretch>
              </a:blipFill>
            </p:spPr>
            <p:txBody>
              <a:bodyPr/>
              <a:lstStyle/>
              <a:p>
                <a:r>
                  <a:rPr lang="en-US">
                    <a:noFill/>
                  </a:rPr>
                  <a:t> </a:t>
                </a:r>
              </a:p>
            </p:txBody>
          </p:sp>
        </mc:Fallback>
      </mc:AlternateContent>
    </p:spTree>
    <p:extLst>
      <p:ext uri="{BB962C8B-B14F-4D97-AF65-F5344CB8AC3E}">
        <p14:creationId xmlns:p14="http://schemas.microsoft.com/office/powerpoint/2010/main" val="179834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arn(inVertical)">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barn(inVertical)">
                                      <p:cBhvr>
                                        <p:cTn id="20" dur="500"/>
                                        <p:tgtEl>
                                          <p:spTgt spid="5">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barn(inVertical)">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barn(inVertical)">
                                      <p:cBhvr>
                                        <p:cTn id="2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F992ADA-2F99-674B-DB6D-A8A7B9009B30}"/>
              </a:ext>
            </a:extLst>
          </p:cNvPr>
          <p:cNvSpPr>
            <a:spLocks noGrp="1"/>
          </p:cNvSpPr>
          <p:nvPr>
            <p:ph type="title"/>
          </p:nvPr>
        </p:nvSpPr>
        <p:spPr>
          <a:xfrm>
            <a:off x="1845459" y="2042135"/>
            <a:ext cx="4075045" cy="785286"/>
          </a:xfrm>
        </p:spPr>
        <p:txBody>
          <a:bodyPr>
            <a:normAutofit/>
          </a:bodyPr>
          <a:lstStyle/>
          <a:p>
            <a:pPr algn="ctr"/>
            <a:r>
              <a:rPr lang="en-US" sz="3200" b="1" dirty="0">
                <a:solidFill>
                  <a:srgbClr val="FFC000"/>
                </a:solidFill>
                <a:latin typeface="Times New Roman" panose="02020603050405020304" pitchFamily="18" charset="0"/>
                <a:cs typeface="Times New Roman" panose="02020603050405020304" pitchFamily="18" charset="0"/>
              </a:rPr>
              <a:t>VẬN DỤNG</a:t>
            </a:r>
          </a:p>
        </p:txBody>
      </p:sp>
      <p:cxnSp>
        <p:nvCxnSpPr>
          <p:cNvPr id="51" name="Straight Connector 5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6D6C259-9F67-D398-3D9B-EEE8F0C327FD}"/>
              </a:ext>
            </a:extLst>
          </p:cNvPr>
          <p:cNvCxnSpPr>
            <a:cxnSpLocks/>
          </p:cNvCxnSpPr>
          <p:nvPr/>
        </p:nvCxnSpPr>
        <p:spPr>
          <a:xfrm flipV="1">
            <a:off x="682486" y="2963223"/>
            <a:ext cx="5869234" cy="7617"/>
          </a:xfrm>
          <a:prstGeom prst="line">
            <a:avLst/>
          </a:prstGeom>
          <a:ln w="38100">
            <a:solidFill>
              <a:srgbClr val="E6E6E6"/>
            </a:solidFill>
          </a:ln>
        </p:spPr>
        <p:style>
          <a:lnRef idx="3">
            <a:schemeClr val="accent2"/>
          </a:lnRef>
          <a:fillRef idx="0">
            <a:schemeClr val="accent2"/>
          </a:fillRef>
          <a:effectRef idx="2">
            <a:schemeClr val="accent2"/>
          </a:effectRef>
          <a:fontRef idx="minor">
            <a:schemeClr val="tx1"/>
          </a:fontRef>
        </p:style>
      </p:cxnSp>
      <p:pic>
        <p:nvPicPr>
          <p:cNvPr id="2" name="Pictur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653A930-4926-CD90-62F7-3503A3AFE6F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3572" y="1875628"/>
            <a:ext cx="3643624" cy="243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3C86D1D-AD22-9BC4-B848-6D801537F135}"/>
              </a:ext>
            </a:extLst>
          </p:cNvPr>
          <p:cNvSpPr txBox="1">
            <a:spLocks/>
          </p:cNvSpPr>
          <p:nvPr/>
        </p:nvSpPr>
        <p:spPr>
          <a:xfrm>
            <a:off x="578194" y="3242445"/>
            <a:ext cx="6257612" cy="78528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b="1" i="1" dirty="0">
                <a:solidFill>
                  <a:schemeClr val="bg1"/>
                </a:solidFill>
                <a:latin typeface="Times New Roman" panose="02020603050405020304" pitchFamily="18" charset="0"/>
                <a:cs typeface="Times New Roman" panose="02020603050405020304" pitchFamily="18" charset="0"/>
              </a:rPr>
              <a:t>Vận dụng được phương trình bậc hai vào</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trò</a:t>
            </a:r>
            <a:r>
              <a:rPr lang="en-US" b="1" i="1" dirty="0">
                <a:solidFill>
                  <a:schemeClr val="bg1"/>
                </a:solidFill>
                <a:latin typeface="Times New Roman" panose="02020603050405020304" pitchFamily="18" charset="0"/>
                <a:cs typeface="Times New Roman" panose="02020603050405020304" pitchFamily="18" charset="0"/>
              </a:rPr>
              <a:t> </a:t>
            </a:r>
            <a:r>
              <a:rPr lang="en-US" b="1" i="1" dirty="0" err="1">
                <a:solidFill>
                  <a:schemeClr val="bg1"/>
                </a:solidFill>
                <a:latin typeface="Times New Roman" panose="02020603050405020304" pitchFamily="18" charset="0"/>
                <a:cs typeface="Times New Roman" panose="02020603050405020304" pitchFamily="18" charset="0"/>
              </a:rPr>
              <a:t>chơi</a:t>
            </a:r>
            <a:endParaRPr lang="en-US"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943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6"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par>
                          <p:cTn id="13" fill="hold">
                            <p:stCondLst>
                              <p:cond delay="1000"/>
                            </p:stCondLst>
                            <p:childTnLst>
                              <p:par>
                                <p:cTn id="14" presetID="22" presetClass="entr" presetSubtype="1"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07 2024 T9 CD 06565+K4lPs7H94VUqPe2XwIsfPRnrXQE//QTEXxb8/8N4CNc6FpgZahzpTjFhMzSA7T/nHJa11DE8Ng2TP3iAmRczFlmslSuUNOgUeb6yRvs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561" y="191069"/>
            <a:ext cx="11700681" cy="6496335"/>
          </a:xfrm>
          <a:prstGeom prst="rect">
            <a:avLst/>
          </a:prstGeom>
        </p:spPr>
      </p:pic>
    </p:spTree>
    <p:extLst>
      <p:ext uri="{BB962C8B-B14F-4D97-AF65-F5344CB8AC3E}">
        <p14:creationId xmlns:p14="http://schemas.microsoft.com/office/powerpoint/2010/main" val="72377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4EF09CF-3362-453A-9463-F6669A9D3E01}"/>
              </a:ext>
            </a:extLst>
          </p:cNvPr>
          <p:cNvGrpSpPr/>
          <p:nvPr/>
        </p:nvGrpSpPr>
        <p:grpSpPr>
          <a:xfrm rot="8757556">
            <a:off x="-1568162" y="3706782"/>
            <a:ext cx="3136324" cy="6858000"/>
            <a:chOff x="9055676" y="0"/>
            <a:chExt cx="3136324" cy="6858000"/>
          </a:xfrm>
        </p:grpSpPr>
        <p:sp>
          <p:nvSpPr>
            <p:cNvPr id="4" name="Rectangle 3">
              <a:extLst>
                <a:ext uri="{FF2B5EF4-FFF2-40B4-BE49-F238E27FC236}">
                  <a16:creationId xmlns:a16="http://schemas.microsoft.com/office/drawing/2014/main" id="{403AE892-EBD6-40F1-851B-FEADBD59429F}"/>
                </a:ext>
              </a:extLst>
            </p:cNvPr>
            <p:cNvSpPr/>
            <p:nvPr/>
          </p:nvSpPr>
          <p:spPr>
            <a:xfrm>
              <a:off x="9221932" y="0"/>
              <a:ext cx="2970068"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4318653-1A38-442C-BA0F-F2C51149BCFF}"/>
                </a:ext>
              </a:extLst>
            </p:cNvPr>
            <p:cNvSpPr/>
            <p:nvPr/>
          </p:nvSpPr>
          <p:spPr>
            <a:xfrm>
              <a:off x="9055676" y="0"/>
              <a:ext cx="16625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25D63D1-E9CE-42BF-BD4D-374FD0293155}"/>
                </a:ext>
              </a:extLst>
            </p:cNvPr>
            <p:cNvSpPr/>
            <p:nvPr/>
          </p:nvSpPr>
          <p:spPr>
            <a:xfrm>
              <a:off x="9221932" y="0"/>
              <a:ext cx="114301" cy="6858000"/>
            </a:xfrm>
            <a:prstGeom prst="rect">
              <a:avLst/>
            </a:prstGeom>
            <a:solidFill>
              <a:srgbClr val="FFD3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A4EE865-9F0D-4531-A737-E13A557C0277}"/>
                </a:ext>
              </a:extLst>
            </p:cNvPr>
            <p:cNvSpPr/>
            <p:nvPr/>
          </p:nvSpPr>
          <p:spPr>
            <a:xfrm>
              <a:off x="9336233" y="0"/>
              <a:ext cx="150667"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1183CB-C5B0-498A-A49C-4180134C74B0}"/>
                </a:ext>
              </a:extLst>
            </p:cNvPr>
            <p:cNvSpPr/>
            <p:nvPr/>
          </p:nvSpPr>
          <p:spPr>
            <a:xfrm>
              <a:off x="9336233" y="0"/>
              <a:ext cx="571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3" descr="OPL20U25GSXzBJYl68kk8uQGfFKzs7yb1M4KJWUiLk6ZEvGF+qCIPSnY57AbBFCvTWID07 2024 T9 CD 06565+K4lPs7H94VUqPe2XwIsfPRnrXQE//QTEXxb8/8N4CNc6FpgZahzpTjFhMzSA7T/nHJa11DE8Ng2TP3iAmRczFlmslSuUNOgUeb6yRvs0="/>
          <p:cNvSpPr/>
          <p:nvPr/>
        </p:nvSpPr>
        <p:spPr>
          <a:xfrm>
            <a:off x="882848" y="270881"/>
            <a:ext cx="10472723" cy="948156"/>
          </a:xfrm>
          <a:prstGeom prst="rect">
            <a:avLst/>
          </a:prstGeom>
          <a:solidFill>
            <a:srgbClr val="0033CC">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effectLst>
                  <a:glow rad="127000">
                    <a:srgbClr val="00FF4E">
                      <a:alpha val="50000"/>
                    </a:srgbClr>
                  </a:glow>
                </a:effectLst>
                <a:latin typeface="Arial" pitchFamily="34" charset="0"/>
                <a:cs typeface="Arial" pitchFamily="34" charset="0"/>
              </a:rPr>
              <a:t>LUẬT CHƠI TRÒ CHƠI CÂU CÁ</a:t>
            </a:r>
          </a:p>
        </p:txBody>
      </p:sp>
      <p:pic>
        <p:nvPicPr>
          <p:cNvPr id="69" name="Picture 34" descr="OPL20U25GSXzBJYl68kk8uQGfFKzs7yb1M4KJWUiLk6ZEvGF+qCIPSnY57AbBFCvTWID07 2024 T9 CD 06565+K4lPs7H94VUqPe2XwIsfPRnrXQE//QTEXxb8/8N4CNc6FpgZahzpTjFhMzSA7T/nHJa11DE8Ng2TP3iAmRczFlmslSuUNOgUeb6yRvs0="/>
          <p:cNvPicPr>
            <a:picLocks noChangeAspect="1"/>
          </p:cNvPicPr>
          <p:nvPr/>
        </p:nvPicPr>
        <p:blipFill>
          <a:blip r:embed="rId3" cstate="print">
            <a:grayscl/>
            <a:extLst>
              <a:ext uri="{BEBA8EAE-BF5A-486C-A8C5-ECC9F3942E4B}">
                <a14:imgProps xmlns:a14="http://schemas.microsoft.com/office/drawing/2010/main">
                  <a14:imgLayer r:embed="rId4">
                    <a14:imgEffect>
                      <a14:artisticGlowEdges/>
                    </a14:imgEffect>
                  </a14:imgLayer>
                </a14:imgProps>
              </a:ext>
            </a:extLst>
          </a:blip>
          <a:srcRect/>
          <a:stretch>
            <a:fillRect/>
          </a:stretch>
        </p:blipFill>
        <p:spPr bwMode="auto">
          <a:xfrm>
            <a:off x="1746008" y="2694846"/>
            <a:ext cx="985696" cy="914828"/>
          </a:xfrm>
          <a:prstGeom prst="rect">
            <a:avLst/>
          </a:prstGeom>
          <a:noFill/>
          <a:ln>
            <a:noFill/>
          </a:ln>
          <a:effectLst>
            <a:reflection blurRad="6350" stA="52000" endA="300" endPos="35000" dir="5400000" sy="-100000" algn="bl" rotWithShape="0"/>
          </a:effectLst>
        </p:spPr>
      </p:pic>
      <p:sp>
        <p:nvSpPr>
          <p:cNvPr id="70" name="Rectangle 53" descr="OPL20U25GSXzBJYl68kk8uQGfFKzs7yb1M4KJWUiLk6ZEvGF+qCIPSnY57AbBFCvTWID07 2024 T9 CD 06565+K4lPs7H94VUqPe2XwIsfPRnrXQE//QTEXxb8/8N4CNc6FpgZahzpTjFhMzSA7T/nHJa11DE8Ng2TP3iAmRczFlmslSuUNOgUeb6yRvs0="/>
          <p:cNvSpPr/>
          <p:nvPr/>
        </p:nvSpPr>
        <p:spPr>
          <a:xfrm>
            <a:off x="3320835" y="2888731"/>
            <a:ext cx="4128053" cy="523220"/>
          </a:xfrm>
          <a:prstGeom prst="rect">
            <a:avLst/>
          </a:prstGeom>
        </p:spPr>
        <p:txBody>
          <a:bodyPr wrap="none">
            <a:spAutoFit/>
          </a:bodyPr>
          <a:lstStyle/>
          <a:p>
            <a:r>
              <a:rPr lang="en-US" sz="2800" dirty="0">
                <a:solidFill>
                  <a:schemeClr val="bg1"/>
                </a:solidFill>
                <a:latin typeface="Times New Roman" panose="02020603050405020304" pitchFamily="18" charset="0"/>
                <a:cs typeface="Times New Roman" panose="02020603050405020304" pitchFamily="18" charset="0"/>
              </a:rPr>
              <a:t>30 </a:t>
            </a:r>
            <a:r>
              <a:rPr lang="en-US" sz="2800" dirty="0" err="1">
                <a:solidFill>
                  <a:schemeClr val="bg1"/>
                </a:solidFill>
                <a:latin typeface="Times New Roman" panose="02020603050405020304" pitchFamily="18" charset="0"/>
                <a:cs typeface="Times New Roman" panose="02020603050405020304" pitchFamily="18" charset="0"/>
              </a:rPr>
              <a:t>giây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71" name="Freeform 316" descr="OPL20U25GSXzBJYl68kk8uQGfFKzs7yb1M4KJWUiLk6ZEvGF+qCIPSnY57AbBFCvTWID07 2024 T9 CD 06565+K4lPs7H94VUqPe2XwIsfPRnrXQE//QTEXxb8/8N4CNc6FpgZahzpTjFhMzSA7T/nHJa11DE8Ng2TP3iAmRczFlmslSuUNOgUeb6yRvs0="/>
          <p:cNvSpPr>
            <a:spLocks noChangeAspect="1" noEditPoints="1"/>
          </p:cNvSpPr>
          <p:nvPr/>
        </p:nvSpPr>
        <p:spPr bwMode="auto">
          <a:xfrm>
            <a:off x="1862642" y="3968250"/>
            <a:ext cx="896346" cy="720279"/>
          </a:xfrm>
          <a:custGeom>
            <a:avLst/>
            <a:gdLst>
              <a:gd name="T0" fmla="*/ 17 w 71"/>
              <a:gd name="T1" fmla="*/ 2 h 57"/>
              <a:gd name="T2" fmla="*/ 49 w 71"/>
              <a:gd name="T3" fmla="*/ 2 h 57"/>
              <a:gd name="T4" fmla="*/ 66 w 71"/>
              <a:gd name="T5" fmla="*/ 5 h 57"/>
              <a:gd name="T6" fmla="*/ 61 w 71"/>
              <a:gd name="T7" fmla="*/ 21 h 57"/>
              <a:gd name="T8" fmla="*/ 48 w 71"/>
              <a:gd name="T9" fmla="*/ 6 h 57"/>
              <a:gd name="T10" fmla="*/ 35 w 71"/>
              <a:gd name="T11" fmla="*/ 44 h 57"/>
              <a:gd name="T12" fmla="*/ 40 w 71"/>
              <a:gd name="T13" fmla="*/ 47 h 57"/>
              <a:gd name="T14" fmla="*/ 41 w 71"/>
              <a:gd name="T15" fmla="*/ 48 h 57"/>
              <a:gd name="T16" fmla="*/ 33 w 71"/>
              <a:gd name="T17" fmla="*/ 49 h 57"/>
              <a:gd name="T18" fmla="*/ 18 w 71"/>
              <a:gd name="T19" fmla="*/ 49 h 57"/>
              <a:gd name="T20" fmla="*/ 0 w 71"/>
              <a:gd name="T21" fmla="*/ 47 h 57"/>
              <a:gd name="T22" fmla="*/ 2 w 71"/>
              <a:gd name="T23" fmla="*/ 2 h 57"/>
              <a:gd name="T24" fmla="*/ 49 w 71"/>
              <a:gd name="T25" fmla="*/ 30 h 57"/>
              <a:gd name="T26" fmla="*/ 47 w 71"/>
              <a:gd name="T27" fmla="*/ 42 h 57"/>
              <a:gd name="T28" fmla="*/ 59 w 71"/>
              <a:gd name="T29" fmla="*/ 43 h 57"/>
              <a:gd name="T30" fmla="*/ 60 w 71"/>
              <a:gd name="T31" fmla="*/ 31 h 57"/>
              <a:gd name="T32" fmla="*/ 46 w 71"/>
              <a:gd name="T33" fmla="*/ 27 h 57"/>
              <a:gd name="T34" fmla="*/ 44 w 71"/>
              <a:gd name="T35" fmla="*/ 44 h 57"/>
              <a:gd name="T36" fmla="*/ 60 w 71"/>
              <a:gd name="T37" fmla="*/ 48 h 57"/>
              <a:gd name="T38" fmla="*/ 65 w 71"/>
              <a:gd name="T39" fmla="*/ 55 h 57"/>
              <a:gd name="T40" fmla="*/ 69 w 71"/>
              <a:gd name="T41" fmla="*/ 56 h 57"/>
              <a:gd name="T42" fmla="*/ 65 w 71"/>
              <a:gd name="T43" fmla="*/ 46 h 57"/>
              <a:gd name="T44" fmla="*/ 66 w 71"/>
              <a:gd name="T45" fmla="*/ 38 h 57"/>
              <a:gd name="T46" fmla="*/ 55 w 71"/>
              <a:gd name="T47" fmla="*/ 24 h 57"/>
              <a:gd name="T48" fmla="*/ 48 w 71"/>
              <a:gd name="T49" fmla="*/ 37 h 57"/>
              <a:gd name="T50" fmla="*/ 48 w 71"/>
              <a:gd name="T51" fmla="*/ 37 h 57"/>
              <a:gd name="T52" fmla="*/ 38 w 71"/>
              <a:gd name="T53" fmla="*/ 15 h 57"/>
              <a:gd name="T54" fmla="*/ 58 w 71"/>
              <a:gd name="T55" fmla="*/ 19 h 57"/>
              <a:gd name="T56" fmla="*/ 58 w 71"/>
              <a:gd name="T57" fmla="*/ 12 h 57"/>
              <a:gd name="T58" fmla="*/ 38 w 71"/>
              <a:gd name="T59" fmla="*/ 12 h 57"/>
              <a:gd name="T60" fmla="*/ 58 w 71"/>
              <a:gd name="T61" fmla="*/ 12 h 57"/>
              <a:gd name="T62" fmla="*/ 8 w 71"/>
              <a:gd name="T63" fmla="*/ 41 h 57"/>
              <a:gd name="T64" fmla="*/ 28 w 71"/>
              <a:gd name="T65" fmla="*/ 38 h 57"/>
              <a:gd name="T66" fmla="*/ 8 w 71"/>
              <a:gd name="T67" fmla="*/ 34 h 57"/>
              <a:gd name="T68" fmla="*/ 28 w 71"/>
              <a:gd name="T69" fmla="*/ 33 h 57"/>
              <a:gd name="T70" fmla="*/ 8 w 71"/>
              <a:gd name="T71" fmla="*/ 34 h 57"/>
              <a:gd name="T72" fmla="*/ 8 w 71"/>
              <a:gd name="T73" fmla="*/ 30 h 57"/>
              <a:gd name="T74" fmla="*/ 28 w 71"/>
              <a:gd name="T75" fmla="*/ 26 h 57"/>
              <a:gd name="T76" fmla="*/ 18 w 71"/>
              <a:gd name="T77" fmla="*/ 21 h 57"/>
              <a:gd name="T78" fmla="*/ 28 w 71"/>
              <a:gd name="T79" fmla="*/ 22 h 57"/>
              <a:gd name="T80" fmla="*/ 18 w 71"/>
              <a:gd name="T81" fmla="*/ 21 h 57"/>
              <a:gd name="T82" fmla="*/ 18 w 71"/>
              <a:gd name="T83" fmla="*/ 17 h 57"/>
              <a:gd name="T84" fmla="*/ 28 w 71"/>
              <a:gd name="T85" fmla="*/ 15 h 57"/>
              <a:gd name="T86" fmla="*/ 18 w 71"/>
              <a:gd name="T87" fmla="*/ 11 h 57"/>
              <a:gd name="T88" fmla="*/ 28 w 71"/>
              <a:gd name="T89" fmla="*/ 12 h 57"/>
              <a:gd name="T90" fmla="*/ 18 w 71"/>
              <a:gd name="T91" fmla="*/ 11 h 57"/>
              <a:gd name="T92" fmla="*/ 8 w 71"/>
              <a:gd name="T93" fmla="*/ 25 h 57"/>
              <a:gd name="T94" fmla="*/ 16 w 71"/>
              <a:gd name="T95" fmla="*/ 11 h 57"/>
              <a:gd name="T96" fmla="*/ 17 w 71"/>
              <a:gd name="T97" fmla="*/ 6 h 57"/>
              <a:gd name="T98" fmla="*/ 4 w 71"/>
              <a:gd name="T99" fmla="*/ 45 h 57"/>
              <a:gd name="T100" fmla="*/ 30 w 71"/>
              <a:gd name="T101" fmla="*/ 44 h 57"/>
              <a:gd name="T102" fmla="*/ 17 w 71"/>
              <a:gd name="T103"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1" h="57">
                <a:moveTo>
                  <a:pt x="2" y="2"/>
                </a:moveTo>
                <a:cubicBezTo>
                  <a:pt x="7" y="3"/>
                  <a:pt x="12" y="2"/>
                  <a:pt x="17" y="2"/>
                </a:cubicBezTo>
                <a:cubicBezTo>
                  <a:pt x="23" y="1"/>
                  <a:pt x="29" y="0"/>
                  <a:pt x="33" y="2"/>
                </a:cubicBezTo>
                <a:cubicBezTo>
                  <a:pt x="37" y="0"/>
                  <a:pt x="43" y="1"/>
                  <a:pt x="49" y="2"/>
                </a:cubicBezTo>
                <a:cubicBezTo>
                  <a:pt x="54" y="2"/>
                  <a:pt x="59" y="3"/>
                  <a:pt x="63" y="2"/>
                </a:cubicBezTo>
                <a:cubicBezTo>
                  <a:pt x="66" y="5"/>
                  <a:pt x="66" y="5"/>
                  <a:pt x="66" y="5"/>
                </a:cubicBezTo>
                <a:cubicBezTo>
                  <a:pt x="66" y="24"/>
                  <a:pt x="66" y="24"/>
                  <a:pt x="66" y="24"/>
                </a:cubicBezTo>
                <a:cubicBezTo>
                  <a:pt x="64" y="23"/>
                  <a:pt x="63" y="22"/>
                  <a:pt x="61" y="21"/>
                </a:cubicBezTo>
                <a:cubicBezTo>
                  <a:pt x="61" y="7"/>
                  <a:pt x="61" y="7"/>
                  <a:pt x="61" y="7"/>
                </a:cubicBezTo>
                <a:cubicBezTo>
                  <a:pt x="57" y="7"/>
                  <a:pt x="52" y="7"/>
                  <a:pt x="48" y="6"/>
                </a:cubicBezTo>
                <a:cubicBezTo>
                  <a:pt x="43" y="6"/>
                  <a:pt x="38" y="5"/>
                  <a:pt x="35" y="6"/>
                </a:cubicBezTo>
                <a:cubicBezTo>
                  <a:pt x="35" y="44"/>
                  <a:pt x="35" y="44"/>
                  <a:pt x="35" y="44"/>
                </a:cubicBezTo>
                <a:cubicBezTo>
                  <a:pt x="36" y="44"/>
                  <a:pt x="37" y="44"/>
                  <a:pt x="38" y="44"/>
                </a:cubicBezTo>
                <a:cubicBezTo>
                  <a:pt x="39" y="45"/>
                  <a:pt x="40" y="46"/>
                  <a:pt x="40" y="47"/>
                </a:cubicBezTo>
                <a:cubicBezTo>
                  <a:pt x="41" y="48"/>
                  <a:pt x="41" y="48"/>
                  <a:pt x="42" y="48"/>
                </a:cubicBezTo>
                <a:cubicBezTo>
                  <a:pt x="41" y="48"/>
                  <a:pt x="41" y="48"/>
                  <a:pt x="41" y="48"/>
                </a:cubicBezTo>
                <a:cubicBezTo>
                  <a:pt x="38" y="48"/>
                  <a:pt x="35" y="48"/>
                  <a:pt x="34" y="49"/>
                </a:cubicBezTo>
                <a:cubicBezTo>
                  <a:pt x="33" y="49"/>
                  <a:pt x="33" y="49"/>
                  <a:pt x="33" y="49"/>
                </a:cubicBezTo>
                <a:cubicBezTo>
                  <a:pt x="31" y="49"/>
                  <a:pt x="31" y="49"/>
                  <a:pt x="31" y="49"/>
                </a:cubicBezTo>
                <a:cubicBezTo>
                  <a:pt x="29" y="48"/>
                  <a:pt x="24" y="48"/>
                  <a:pt x="18" y="49"/>
                </a:cubicBezTo>
                <a:cubicBezTo>
                  <a:pt x="13" y="50"/>
                  <a:pt x="7" y="50"/>
                  <a:pt x="2" y="50"/>
                </a:cubicBezTo>
                <a:cubicBezTo>
                  <a:pt x="0" y="47"/>
                  <a:pt x="0" y="47"/>
                  <a:pt x="0" y="47"/>
                </a:cubicBezTo>
                <a:cubicBezTo>
                  <a:pt x="0" y="5"/>
                  <a:pt x="0" y="5"/>
                  <a:pt x="0" y="5"/>
                </a:cubicBezTo>
                <a:cubicBezTo>
                  <a:pt x="2" y="2"/>
                  <a:pt x="2" y="2"/>
                  <a:pt x="2" y="2"/>
                </a:cubicBezTo>
                <a:close/>
                <a:moveTo>
                  <a:pt x="55" y="28"/>
                </a:moveTo>
                <a:cubicBezTo>
                  <a:pt x="53" y="28"/>
                  <a:pt x="50" y="28"/>
                  <a:pt x="49" y="30"/>
                </a:cubicBezTo>
                <a:cubicBezTo>
                  <a:pt x="47" y="31"/>
                  <a:pt x="46" y="33"/>
                  <a:pt x="45" y="36"/>
                </a:cubicBezTo>
                <a:cubicBezTo>
                  <a:pt x="45" y="38"/>
                  <a:pt x="46" y="40"/>
                  <a:pt x="47" y="42"/>
                </a:cubicBezTo>
                <a:cubicBezTo>
                  <a:pt x="49" y="44"/>
                  <a:pt x="51" y="45"/>
                  <a:pt x="53" y="45"/>
                </a:cubicBezTo>
                <a:cubicBezTo>
                  <a:pt x="55" y="45"/>
                  <a:pt x="57" y="45"/>
                  <a:pt x="59" y="43"/>
                </a:cubicBezTo>
                <a:cubicBezTo>
                  <a:pt x="61" y="42"/>
                  <a:pt x="62" y="40"/>
                  <a:pt x="62" y="38"/>
                </a:cubicBezTo>
                <a:cubicBezTo>
                  <a:pt x="62" y="35"/>
                  <a:pt x="62" y="33"/>
                  <a:pt x="60" y="31"/>
                </a:cubicBezTo>
                <a:cubicBezTo>
                  <a:pt x="59" y="30"/>
                  <a:pt x="57" y="28"/>
                  <a:pt x="55" y="28"/>
                </a:cubicBezTo>
                <a:close/>
                <a:moveTo>
                  <a:pt x="46" y="27"/>
                </a:moveTo>
                <a:cubicBezTo>
                  <a:pt x="43" y="29"/>
                  <a:pt x="41" y="32"/>
                  <a:pt x="41" y="35"/>
                </a:cubicBezTo>
                <a:cubicBezTo>
                  <a:pt x="41" y="38"/>
                  <a:pt x="42" y="42"/>
                  <a:pt x="44" y="44"/>
                </a:cubicBezTo>
                <a:cubicBezTo>
                  <a:pt x="46" y="47"/>
                  <a:pt x="49" y="49"/>
                  <a:pt x="52" y="49"/>
                </a:cubicBezTo>
                <a:cubicBezTo>
                  <a:pt x="55" y="50"/>
                  <a:pt x="57" y="49"/>
                  <a:pt x="60" y="48"/>
                </a:cubicBezTo>
                <a:cubicBezTo>
                  <a:pt x="60" y="49"/>
                  <a:pt x="60" y="49"/>
                  <a:pt x="61" y="50"/>
                </a:cubicBezTo>
                <a:cubicBezTo>
                  <a:pt x="65" y="55"/>
                  <a:pt x="65" y="55"/>
                  <a:pt x="65" y="55"/>
                </a:cubicBezTo>
                <a:cubicBezTo>
                  <a:pt x="66" y="57"/>
                  <a:pt x="68" y="57"/>
                  <a:pt x="69" y="56"/>
                </a:cubicBezTo>
                <a:cubicBezTo>
                  <a:pt x="69" y="56"/>
                  <a:pt x="69" y="56"/>
                  <a:pt x="69" y="56"/>
                </a:cubicBezTo>
                <a:cubicBezTo>
                  <a:pt x="70" y="55"/>
                  <a:pt x="71" y="53"/>
                  <a:pt x="70" y="52"/>
                </a:cubicBezTo>
                <a:cubicBezTo>
                  <a:pt x="65" y="46"/>
                  <a:pt x="65" y="46"/>
                  <a:pt x="65" y="46"/>
                </a:cubicBezTo>
                <a:cubicBezTo>
                  <a:pt x="65" y="46"/>
                  <a:pt x="64" y="45"/>
                  <a:pt x="63" y="45"/>
                </a:cubicBezTo>
                <a:cubicBezTo>
                  <a:pt x="65" y="43"/>
                  <a:pt x="66" y="41"/>
                  <a:pt x="66" y="38"/>
                </a:cubicBezTo>
                <a:cubicBezTo>
                  <a:pt x="67" y="35"/>
                  <a:pt x="66" y="32"/>
                  <a:pt x="64" y="29"/>
                </a:cubicBezTo>
                <a:cubicBezTo>
                  <a:pt x="62" y="26"/>
                  <a:pt x="59" y="24"/>
                  <a:pt x="55" y="24"/>
                </a:cubicBezTo>
                <a:cubicBezTo>
                  <a:pt x="52" y="24"/>
                  <a:pt x="49" y="24"/>
                  <a:pt x="46" y="27"/>
                </a:cubicBezTo>
                <a:close/>
                <a:moveTo>
                  <a:pt x="48" y="37"/>
                </a:moveTo>
                <a:cubicBezTo>
                  <a:pt x="49" y="34"/>
                  <a:pt x="53" y="32"/>
                  <a:pt x="57" y="31"/>
                </a:cubicBezTo>
                <a:cubicBezTo>
                  <a:pt x="53" y="28"/>
                  <a:pt x="47" y="32"/>
                  <a:pt x="48" y="37"/>
                </a:cubicBezTo>
                <a:close/>
                <a:moveTo>
                  <a:pt x="58" y="17"/>
                </a:moveTo>
                <a:cubicBezTo>
                  <a:pt x="54" y="17"/>
                  <a:pt x="42" y="15"/>
                  <a:pt x="38" y="15"/>
                </a:cubicBezTo>
                <a:cubicBezTo>
                  <a:pt x="38" y="16"/>
                  <a:pt x="38" y="17"/>
                  <a:pt x="38" y="17"/>
                </a:cubicBezTo>
                <a:cubicBezTo>
                  <a:pt x="42" y="17"/>
                  <a:pt x="55" y="19"/>
                  <a:pt x="58" y="19"/>
                </a:cubicBezTo>
                <a:cubicBezTo>
                  <a:pt x="58" y="19"/>
                  <a:pt x="58" y="18"/>
                  <a:pt x="58" y="17"/>
                </a:cubicBezTo>
                <a:close/>
                <a:moveTo>
                  <a:pt x="58" y="12"/>
                </a:moveTo>
                <a:cubicBezTo>
                  <a:pt x="54" y="12"/>
                  <a:pt x="42" y="10"/>
                  <a:pt x="38" y="10"/>
                </a:cubicBezTo>
                <a:cubicBezTo>
                  <a:pt x="38" y="11"/>
                  <a:pt x="38" y="11"/>
                  <a:pt x="38" y="12"/>
                </a:cubicBezTo>
                <a:cubicBezTo>
                  <a:pt x="42" y="12"/>
                  <a:pt x="55" y="14"/>
                  <a:pt x="58" y="14"/>
                </a:cubicBezTo>
                <a:cubicBezTo>
                  <a:pt x="58" y="13"/>
                  <a:pt x="58" y="12"/>
                  <a:pt x="58" y="12"/>
                </a:cubicBezTo>
                <a:close/>
                <a:moveTo>
                  <a:pt x="8" y="40"/>
                </a:moveTo>
                <a:cubicBezTo>
                  <a:pt x="8" y="40"/>
                  <a:pt x="8" y="41"/>
                  <a:pt x="8" y="41"/>
                </a:cubicBezTo>
                <a:cubicBezTo>
                  <a:pt x="12" y="42"/>
                  <a:pt x="24" y="39"/>
                  <a:pt x="28" y="39"/>
                </a:cubicBezTo>
                <a:cubicBezTo>
                  <a:pt x="28" y="39"/>
                  <a:pt x="28" y="38"/>
                  <a:pt x="28" y="38"/>
                </a:cubicBezTo>
                <a:cubicBezTo>
                  <a:pt x="25" y="37"/>
                  <a:pt x="13" y="40"/>
                  <a:pt x="8" y="40"/>
                </a:cubicBezTo>
                <a:close/>
                <a:moveTo>
                  <a:pt x="8" y="34"/>
                </a:moveTo>
                <a:cubicBezTo>
                  <a:pt x="8" y="34"/>
                  <a:pt x="8" y="35"/>
                  <a:pt x="8" y="35"/>
                </a:cubicBezTo>
                <a:cubicBezTo>
                  <a:pt x="12" y="36"/>
                  <a:pt x="24" y="33"/>
                  <a:pt x="28" y="33"/>
                </a:cubicBezTo>
                <a:cubicBezTo>
                  <a:pt x="28" y="33"/>
                  <a:pt x="28" y="32"/>
                  <a:pt x="28" y="32"/>
                </a:cubicBezTo>
                <a:cubicBezTo>
                  <a:pt x="25" y="31"/>
                  <a:pt x="13" y="34"/>
                  <a:pt x="8" y="34"/>
                </a:cubicBezTo>
                <a:close/>
                <a:moveTo>
                  <a:pt x="8" y="28"/>
                </a:moveTo>
                <a:cubicBezTo>
                  <a:pt x="8" y="29"/>
                  <a:pt x="8" y="29"/>
                  <a:pt x="8" y="30"/>
                </a:cubicBezTo>
                <a:cubicBezTo>
                  <a:pt x="12" y="30"/>
                  <a:pt x="24" y="28"/>
                  <a:pt x="28" y="28"/>
                </a:cubicBezTo>
                <a:cubicBezTo>
                  <a:pt x="28" y="27"/>
                  <a:pt x="28" y="27"/>
                  <a:pt x="28" y="26"/>
                </a:cubicBezTo>
                <a:cubicBezTo>
                  <a:pt x="25" y="26"/>
                  <a:pt x="13" y="28"/>
                  <a:pt x="8" y="28"/>
                </a:cubicBezTo>
                <a:close/>
                <a:moveTo>
                  <a:pt x="18" y="21"/>
                </a:moveTo>
                <a:cubicBezTo>
                  <a:pt x="18" y="21"/>
                  <a:pt x="18" y="22"/>
                  <a:pt x="18" y="22"/>
                </a:cubicBezTo>
                <a:cubicBezTo>
                  <a:pt x="20" y="22"/>
                  <a:pt x="24" y="21"/>
                  <a:pt x="28" y="22"/>
                </a:cubicBezTo>
                <a:cubicBezTo>
                  <a:pt x="28" y="21"/>
                  <a:pt x="28" y="20"/>
                  <a:pt x="28" y="20"/>
                </a:cubicBezTo>
                <a:cubicBezTo>
                  <a:pt x="25" y="20"/>
                  <a:pt x="21" y="20"/>
                  <a:pt x="18" y="21"/>
                </a:cubicBezTo>
                <a:close/>
                <a:moveTo>
                  <a:pt x="18" y="16"/>
                </a:moveTo>
                <a:cubicBezTo>
                  <a:pt x="18" y="16"/>
                  <a:pt x="18" y="17"/>
                  <a:pt x="18" y="17"/>
                </a:cubicBezTo>
                <a:cubicBezTo>
                  <a:pt x="20" y="17"/>
                  <a:pt x="24" y="16"/>
                  <a:pt x="28" y="16"/>
                </a:cubicBezTo>
                <a:cubicBezTo>
                  <a:pt x="28" y="16"/>
                  <a:pt x="28" y="15"/>
                  <a:pt x="28" y="15"/>
                </a:cubicBezTo>
                <a:cubicBezTo>
                  <a:pt x="25" y="14"/>
                  <a:pt x="21" y="15"/>
                  <a:pt x="18" y="16"/>
                </a:cubicBezTo>
                <a:close/>
                <a:moveTo>
                  <a:pt x="18" y="11"/>
                </a:moveTo>
                <a:cubicBezTo>
                  <a:pt x="18" y="12"/>
                  <a:pt x="18" y="13"/>
                  <a:pt x="18" y="13"/>
                </a:cubicBezTo>
                <a:cubicBezTo>
                  <a:pt x="20" y="13"/>
                  <a:pt x="24" y="12"/>
                  <a:pt x="28" y="12"/>
                </a:cubicBezTo>
                <a:cubicBezTo>
                  <a:pt x="28" y="12"/>
                  <a:pt x="28" y="11"/>
                  <a:pt x="28" y="10"/>
                </a:cubicBezTo>
                <a:cubicBezTo>
                  <a:pt x="25" y="10"/>
                  <a:pt x="21" y="11"/>
                  <a:pt x="18" y="11"/>
                </a:cubicBezTo>
                <a:close/>
                <a:moveTo>
                  <a:pt x="8" y="11"/>
                </a:moveTo>
                <a:cubicBezTo>
                  <a:pt x="8" y="25"/>
                  <a:pt x="8" y="25"/>
                  <a:pt x="8" y="25"/>
                </a:cubicBezTo>
                <a:cubicBezTo>
                  <a:pt x="16" y="24"/>
                  <a:pt x="16" y="24"/>
                  <a:pt x="16" y="24"/>
                </a:cubicBezTo>
                <a:cubicBezTo>
                  <a:pt x="16" y="11"/>
                  <a:pt x="16" y="11"/>
                  <a:pt x="16" y="11"/>
                </a:cubicBezTo>
                <a:cubicBezTo>
                  <a:pt x="8" y="11"/>
                  <a:pt x="8" y="11"/>
                  <a:pt x="8" y="11"/>
                </a:cubicBezTo>
                <a:close/>
                <a:moveTo>
                  <a:pt x="17" y="6"/>
                </a:moveTo>
                <a:cubicBezTo>
                  <a:pt x="13" y="7"/>
                  <a:pt x="9" y="7"/>
                  <a:pt x="4" y="7"/>
                </a:cubicBezTo>
                <a:cubicBezTo>
                  <a:pt x="4" y="45"/>
                  <a:pt x="4" y="45"/>
                  <a:pt x="4" y="45"/>
                </a:cubicBezTo>
                <a:cubicBezTo>
                  <a:pt x="9" y="45"/>
                  <a:pt x="13" y="45"/>
                  <a:pt x="17" y="44"/>
                </a:cubicBezTo>
                <a:cubicBezTo>
                  <a:pt x="22" y="44"/>
                  <a:pt x="27" y="43"/>
                  <a:pt x="30" y="44"/>
                </a:cubicBezTo>
                <a:cubicBezTo>
                  <a:pt x="30" y="6"/>
                  <a:pt x="30" y="6"/>
                  <a:pt x="30" y="6"/>
                </a:cubicBezTo>
                <a:cubicBezTo>
                  <a:pt x="28" y="5"/>
                  <a:pt x="23" y="6"/>
                  <a:pt x="17" y="6"/>
                </a:cubicBezTo>
                <a:close/>
              </a:path>
            </a:pathLst>
          </a:custGeom>
          <a:solidFill>
            <a:schemeClr val="accent5"/>
          </a:solidFill>
          <a:ln>
            <a:noFill/>
          </a:ln>
          <a:effectLst>
            <a:outerShdw blurRad="228600" dist="1397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2" name="Rectangle 53" descr="OPL20U25GSXzBJYl68kk8uQGfFKzs7yb1M4KJWUiLk6ZEvGF+qCIPSnY57AbBFCvTWID07 2024 T9 CD 06565+K4lPs7H94VUqPe2XwIsfPRnrXQE//QTEXxb8/8N4CNc6FpgZahzpTjFhMzSA7T/nHJa11DE8Ng2TP3iAmRczFlmslSuUNOgUeb6yRvs0="/>
          <p:cNvSpPr/>
          <p:nvPr/>
        </p:nvSpPr>
        <p:spPr>
          <a:xfrm>
            <a:off x="3347431" y="3794888"/>
            <a:ext cx="8597956" cy="954107"/>
          </a:xfrm>
          <a:prstGeom prst="rect">
            <a:avLst/>
          </a:prstGeom>
        </p:spPr>
        <p:txBody>
          <a:bodyPr wrap="square">
            <a:spAutoFit/>
          </a:bodyPr>
          <a:lstStyle/>
          <a:p>
            <a:r>
              <a:rPr lang="en-US" sz="2800" dirty="0" err="1">
                <a:solidFill>
                  <a:schemeClr val="bg1"/>
                </a:solidFill>
                <a:latin typeface="Times New Roman" panose="02020603050405020304" pitchFamily="18" charset="0"/>
                <a:cs typeface="Times New Roman" panose="02020603050405020304" pitchFamily="18" charset="0"/>
              </a:rPr>
              <a:t>Hai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quyền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bằng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thức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bấm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chuông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mỗi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câu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trả</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lời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đúng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10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bị</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trừ</a:t>
            </a:r>
            <a:r>
              <a:rPr lang="en-US" sz="2800" dirty="0">
                <a:solidFill>
                  <a:schemeClr val="bg1"/>
                </a:solidFill>
                <a:latin typeface="Times New Roman" panose="02020603050405020304" pitchFamily="18" charset="0"/>
                <a:cs typeface="Times New Roman" panose="02020603050405020304" pitchFamily="18" charset="0"/>
              </a:rPr>
              <a:t> 5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73" name="TextBox 1" descr="OPL20U25GSXzBJYl68kk8uQGfFKzs7yb1M4KJWUiLk6ZEvGF+qCIPSnY57AbBFCvTWID07 2024 T9 CD 06565+K4lPs7H94VUqPe2XwIsfPRnrXQE//QTEXxb8/8N4CNc6FpgZahzpTjFhMzSA7T/nHJa11DE8Ng2TP3iAmRczFlmslSuUNOgUeb6yRvs0="/>
          <p:cNvSpPr txBox="1"/>
          <p:nvPr/>
        </p:nvSpPr>
        <p:spPr>
          <a:xfrm>
            <a:off x="3189599" y="5288618"/>
            <a:ext cx="9821140" cy="584775"/>
          </a:xfrm>
          <a:prstGeom prst="rect">
            <a:avLst/>
          </a:prstGeom>
          <a:noFill/>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 </a:t>
            </a:r>
            <a:r>
              <a:rPr lang="en-US" sz="2800" dirty="0" err="1">
                <a:solidFill>
                  <a:schemeClr val="bg1"/>
                </a:solidFill>
                <a:latin typeface="Times New Roman" panose="02020603050405020304" pitchFamily="18" charset="0"/>
                <a:cs typeface="Times New Roman" panose="02020603050405020304" pitchFamily="18" charset="0"/>
              </a:rPr>
              <a:t>Đội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giành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điểm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đội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thắng</a:t>
            </a:r>
            <a:r>
              <a:rPr lang="en-US" sz="2800" dirty="0">
                <a:solidFill>
                  <a:schemeClr val="bg1"/>
                </a:solidFill>
                <a:latin typeface="Times New Roman" panose="02020603050405020304" pitchFamily="18" charset="0"/>
                <a:cs typeface="Times New Roman" pitchFamily="18" charset="0"/>
              </a:rPr>
              <a:t>.</a:t>
            </a:r>
          </a:p>
        </p:txBody>
      </p:sp>
      <p:grpSp>
        <p:nvGrpSpPr>
          <p:cNvPr id="74" name="组合 1153" descr="OPL20U25GSXzBJYl68kk8uQGfFKzs7yb1M4KJWUiLk6ZEvGF+qCIPSnY57AbBFCvTWID07 2024 T9 CD 06565+K4lPs7H94VUqPe2XwIsfPRnrXQE//QTEXxb8/8N4CNc6FpgZahzpTjFhMzSA7T/nHJa11DE8Ng2TP3iAmRczFlmslSuUNOgUeb6yRvs0="/>
          <p:cNvGrpSpPr/>
          <p:nvPr/>
        </p:nvGrpSpPr>
        <p:grpSpPr>
          <a:xfrm>
            <a:off x="1936528" y="5153150"/>
            <a:ext cx="757252" cy="599096"/>
            <a:chOff x="3521103" y="3182962"/>
            <a:chExt cx="495304" cy="503237"/>
          </a:xfrm>
          <a:solidFill>
            <a:schemeClr val="accent4"/>
          </a:solidFill>
        </p:grpSpPr>
        <p:sp>
          <p:nvSpPr>
            <p:cNvPr id="75" name="Freeform 83"/>
            <p:cNvSpPr>
              <a:spLocks noEditPoints="1"/>
            </p:cNvSpPr>
            <p:nvPr/>
          </p:nvSpPr>
          <p:spPr bwMode="auto">
            <a:xfrm>
              <a:off x="3546504" y="3202015"/>
              <a:ext cx="444504" cy="233364"/>
            </a:xfrm>
            <a:custGeom>
              <a:avLst/>
              <a:gdLst>
                <a:gd name="T0" fmla="*/ 444343 w 380"/>
                <a:gd name="T1" fmla="*/ 232696 h 199"/>
                <a:gd name="T2" fmla="*/ 0 w 380"/>
                <a:gd name="T3" fmla="*/ 232696 h 199"/>
                <a:gd name="T4" fmla="*/ 0 w 380"/>
                <a:gd name="T5" fmla="*/ 0 h 199"/>
                <a:gd name="T6" fmla="*/ 444343 w 380"/>
                <a:gd name="T7" fmla="*/ 0 h 199"/>
                <a:gd name="T8" fmla="*/ 444343 w 380"/>
                <a:gd name="T9" fmla="*/ 232696 h 199"/>
                <a:gd name="T10" fmla="*/ 444343 w 380"/>
                <a:gd name="T11" fmla="*/ 232696 h 199"/>
                <a:gd name="T12" fmla="*/ 16371 w 380"/>
                <a:gd name="T13" fmla="*/ 218664 h 199"/>
                <a:gd name="T14" fmla="*/ 431480 w 380"/>
                <a:gd name="T15" fmla="*/ 218664 h 199"/>
                <a:gd name="T16" fmla="*/ 431480 w 380"/>
                <a:gd name="T17" fmla="*/ 14032 h 199"/>
                <a:gd name="T18" fmla="*/ 16371 w 380"/>
                <a:gd name="T19" fmla="*/ 14032 h 199"/>
                <a:gd name="T20" fmla="*/ 16371 w 380"/>
                <a:gd name="T21" fmla="*/ 218664 h 199"/>
                <a:gd name="T22" fmla="*/ 16371 w 380"/>
                <a:gd name="T23" fmla="*/ 218664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80" h="199">
                  <a:moveTo>
                    <a:pt x="380" y="199"/>
                  </a:moveTo>
                  <a:lnTo>
                    <a:pt x="0" y="199"/>
                  </a:lnTo>
                  <a:lnTo>
                    <a:pt x="0" y="0"/>
                  </a:lnTo>
                  <a:lnTo>
                    <a:pt x="380" y="0"/>
                  </a:lnTo>
                  <a:lnTo>
                    <a:pt x="380" y="199"/>
                  </a:lnTo>
                  <a:close/>
                  <a:moveTo>
                    <a:pt x="14" y="187"/>
                  </a:moveTo>
                  <a:lnTo>
                    <a:pt x="369" y="187"/>
                  </a:lnTo>
                  <a:lnTo>
                    <a:pt x="369" y="12"/>
                  </a:lnTo>
                  <a:lnTo>
                    <a:pt x="14" y="12"/>
                  </a:lnTo>
                  <a:lnTo>
                    <a:pt x="14" y="187"/>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76" name="Rectangle 84"/>
            <p:cNvSpPr>
              <a:spLocks noChangeArrowheads="1"/>
            </p:cNvSpPr>
            <p:nvPr/>
          </p:nvSpPr>
          <p:spPr bwMode="auto">
            <a:xfrm>
              <a:off x="3521103" y="3182962"/>
              <a:ext cx="495304" cy="55563"/>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77" name="Freeform 85"/>
            <p:cNvSpPr>
              <a:spLocks noEditPoints="1"/>
            </p:cNvSpPr>
            <p:nvPr/>
          </p:nvSpPr>
          <p:spPr bwMode="auto">
            <a:xfrm>
              <a:off x="3714775" y="3305200"/>
              <a:ext cx="255590" cy="198440"/>
            </a:xfrm>
            <a:custGeom>
              <a:avLst/>
              <a:gdLst>
                <a:gd name="T0" fmla="*/ 252142 w 92"/>
                <a:gd name="T1" fmla="*/ 110436 h 72"/>
                <a:gd name="T2" fmla="*/ 252142 w 92"/>
                <a:gd name="T3" fmla="*/ 110436 h 72"/>
                <a:gd name="T4" fmla="*/ 252142 w 92"/>
                <a:gd name="T5" fmla="*/ 110436 h 72"/>
                <a:gd name="T6" fmla="*/ 252142 w 92"/>
                <a:gd name="T7" fmla="*/ 110436 h 72"/>
                <a:gd name="T8" fmla="*/ 249371 w 92"/>
                <a:gd name="T9" fmla="*/ 110436 h 72"/>
                <a:gd name="T10" fmla="*/ 246601 w 92"/>
                <a:gd name="T11" fmla="*/ 102153 h 72"/>
                <a:gd name="T12" fmla="*/ 207810 w 92"/>
                <a:gd name="T13" fmla="*/ 46935 h 72"/>
                <a:gd name="T14" fmla="*/ 196726 w 92"/>
                <a:gd name="T15" fmla="*/ 38653 h 72"/>
                <a:gd name="T16" fmla="*/ 180102 w 92"/>
                <a:gd name="T17" fmla="*/ 38653 h 72"/>
                <a:gd name="T18" fmla="*/ 180102 w 92"/>
                <a:gd name="T19" fmla="*/ 38653 h 72"/>
                <a:gd name="T20" fmla="*/ 193956 w 92"/>
                <a:gd name="T21" fmla="*/ 49696 h 72"/>
                <a:gd name="T22" fmla="*/ 177331 w 92"/>
                <a:gd name="T23" fmla="*/ 57979 h 72"/>
                <a:gd name="T24" fmla="*/ 185643 w 92"/>
                <a:gd name="T25" fmla="*/ 69023 h 72"/>
                <a:gd name="T26" fmla="*/ 157935 w 92"/>
                <a:gd name="T27" fmla="*/ 135284 h 72"/>
                <a:gd name="T28" fmla="*/ 157935 w 92"/>
                <a:gd name="T29" fmla="*/ 135284 h 72"/>
                <a:gd name="T30" fmla="*/ 157935 w 92"/>
                <a:gd name="T31" fmla="*/ 135284 h 72"/>
                <a:gd name="T32" fmla="*/ 157935 w 92"/>
                <a:gd name="T33" fmla="*/ 135284 h 72"/>
                <a:gd name="T34" fmla="*/ 157935 w 92"/>
                <a:gd name="T35" fmla="*/ 135284 h 72"/>
                <a:gd name="T36" fmla="*/ 127457 w 92"/>
                <a:gd name="T37" fmla="*/ 71783 h 72"/>
                <a:gd name="T38" fmla="*/ 132998 w 92"/>
                <a:gd name="T39" fmla="*/ 57979 h 72"/>
                <a:gd name="T40" fmla="*/ 119144 w 92"/>
                <a:gd name="T41" fmla="*/ 52457 h 72"/>
                <a:gd name="T42" fmla="*/ 130227 w 92"/>
                <a:gd name="T43" fmla="*/ 41414 h 72"/>
                <a:gd name="T44" fmla="*/ 130227 w 92"/>
                <a:gd name="T45" fmla="*/ 41414 h 72"/>
                <a:gd name="T46" fmla="*/ 116373 w 92"/>
                <a:gd name="T47" fmla="*/ 41414 h 72"/>
                <a:gd name="T48" fmla="*/ 80353 w 92"/>
                <a:gd name="T49" fmla="*/ 38653 h 72"/>
                <a:gd name="T50" fmla="*/ 72041 w 92"/>
                <a:gd name="T51" fmla="*/ 33131 h 72"/>
                <a:gd name="T52" fmla="*/ 22166 w 92"/>
                <a:gd name="T53" fmla="*/ 0 h 72"/>
                <a:gd name="T54" fmla="*/ 0 w 92"/>
                <a:gd name="T55" fmla="*/ 33131 h 72"/>
                <a:gd name="T56" fmla="*/ 52645 w 92"/>
                <a:gd name="T57" fmla="*/ 63501 h 72"/>
                <a:gd name="T58" fmla="*/ 105290 w 92"/>
                <a:gd name="T59" fmla="*/ 74544 h 72"/>
                <a:gd name="T60" fmla="*/ 105290 w 92"/>
                <a:gd name="T61" fmla="*/ 198785 h 72"/>
                <a:gd name="T62" fmla="*/ 105290 w 92"/>
                <a:gd name="T63" fmla="*/ 198785 h 72"/>
                <a:gd name="T64" fmla="*/ 216122 w 92"/>
                <a:gd name="T65" fmla="*/ 196024 h 72"/>
                <a:gd name="T66" fmla="*/ 216122 w 92"/>
                <a:gd name="T67" fmla="*/ 193263 h 72"/>
                <a:gd name="T68" fmla="*/ 216122 w 92"/>
                <a:gd name="T69" fmla="*/ 173937 h 72"/>
                <a:gd name="T70" fmla="*/ 227205 w 92"/>
                <a:gd name="T71" fmla="*/ 182220 h 72"/>
                <a:gd name="T72" fmla="*/ 252142 w 92"/>
                <a:gd name="T73" fmla="*/ 132523 h 72"/>
                <a:gd name="T74" fmla="*/ 252142 w 92"/>
                <a:gd name="T75" fmla="*/ 129762 h 72"/>
                <a:gd name="T76" fmla="*/ 252142 w 92"/>
                <a:gd name="T77" fmla="*/ 129762 h 72"/>
                <a:gd name="T78" fmla="*/ 252142 w 92"/>
                <a:gd name="T79" fmla="*/ 110436 h 72"/>
                <a:gd name="T80" fmla="*/ 213351 w 92"/>
                <a:gd name="T81" fmla="*/ 124241 h 72"/>
                <a:gd name="T82" fmla="*/ 213351 w 92"/>
                <a:gd name="T83" fmla="*/ 118719 h 72"/>
                <a:gd name="T84" fmla="*/ 213351 w 92"/>
                <a:gd name="T85" fmla="*/ 121480 h 72"/>
                <a:gd name="T86" fmla="*/ 213351 w 92"/>
                <a:gd name="T87" fmla="*/ 124241 h 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92" h="72">
                  <a:moveTo>
                    <a:pt x="91" y="40"/>
                  </a:moveTo>
                  <a:cubicBezTo>
                    <a:pt x="91" y="40"/>
                    <a:pt x="91" y="40"/>
                    <a:pt x="91" y="40"/>
                  </a:cubicBezTo>
                  <a:cubicBezTo>
                    <a:pt x="91" y="40"/>
                    <a:pt x="91" y="40"/>
                    <a:pt x="91" y="40"/>
                  </a:cubicBezTo>
                  <a:cubicBezTo>
                    <a:pt x="91" y="40"/>
                    <a:pt x="91" y="40"/>
                    <a:pt x="91" y="40"/>
                  </a:cubicBezTo>
                  <a:cubicBezTo>
                    <a:pt x="90" y="40"/>
                    <a:pt x="90" y="40"/>
                    <a:pt x="90" y="40"/>
                  </a:cubicBezTo>
                  <a:cubicBezTo>
                    <a:pt x="89" y="37"/>
                    <a:pt x="89" y="37"/>
                    <a:pt x="89" y="37"/>
                  </a:cubicBezTo>
                  <a:cubicBezTo>
                    <a:pt x="75" y="17"/>
                    <a:pt x="75" y="17"/>
                    <a:pt x="75" y="17"/>
                  </a:cubicBezTo>
                  <a:cubicBezTo>
                    <a:pt x="75" y="17"/>
                    <a:pt x="72" y="14"/>
                    <a:pt x="71" y="14"/>
                  </a:cubicBezTo>
                  <a:cubicBezTo>
                    <a:pt x="69" y="14"/>
                    <a:pt x="67" y="14"/>
                    <a:pt x="65" y="14"/>
                  </a:cubicBezTo>
                  <a:cubicBezTo>
                    <a:pt x="65" y="14"/>
                    <a:pt x="65" y="14"/>
                    <a:pt x="65" y="14"/>
                  </a:cubicBezTo>
                  <a:cubicBezTo>
                    <a:pt x="70" y="18"/>
                    <a:pt x="70" y="18"/>
                    <a:pt x="70" y="18"/>
                  </a:cubicBezTo>
                  <a:cubicBezTo>
                    <a:pt x="64" y="21"/>
                    <a:pt x="64" y="21"/>
                    <a:pt x="64" y="21"/>
                  </a:cubicBezTo>
                  <a:cubicBezTo>
                    <a:pt x="67" y="25"/>
                    <a:pt x="67" y="25"/>
                    <a:pt x="67" y="25"/>
                  </a:cubicBezTo>
                  <a:cubicBezTo>
                    <a:pt x="57" y="49"/>
                    <a:pt x="57" y="49"/>
                    <a:pt x="57" y="49"/>
                  </a:cubicBezTo>
                  <a:cubicBezTo>
                    <a:pt x="57" y="49"/>
                    <a:pt x="57" y="49"/>
                    <a:pt x="57" y="49"/>
                  </a:cubicBezTo>
                  <a:cubicBezTo>
                    <a:pt x="57" y="49"/>
                    <a:pt x="57" y="49"/>
                    <a:pt x="57" y="49"/>
                  </a:cubicBezTo>
                  <a:cubicBezTo>
                    <a:pt x="57" y="49"/>
                    <a:pt x="57" y="49"/>
                    <a:pt x="57" y="49"/>
                  </a:cubicBezTo>
                  <a:cubicBezTo>
                    <a:pt x="57" y="49"/>
                    <a:pt x="57" y="49"/>
                    <a:pt x="57" y="49"/>
                  </a:cubicBezTo>
                  <a:cubicBezTo>
                    <a:pt x="46" y="26"/>
                    <a:pt x="46" y="26"/>
                    <a:pt x="46" y="26"/>
                  </a:cubicBezTo>
                  <a:cubicBezTo>
                    <a:pt x="48" y="21"/>
                    <a:pt x="48" y="21"/>
                    <a:pt x="48" y="21"/>
                  </a:cubicBezTo>
                  <a:cubicBezTo>
                    <a:pt x="43" y="19"/>
                    <a:pt x="43" y="19"/>
                    <a:pt x="43" y="19"/>
                  </a:cubicBezTo>
                  <a:cubicBezTo>
                    <a:pt x="47" y="15"/>
                    <a:pt x="47" y="15"/>
                    <a:pt x="47" y="15"/>
                  </a:cubicBezTo>
                  <a:cubicBezTo>
                    <a:pt x="47" y="15"/>
                    <a:pt x="47" y="15"/>
                    <a:pt x="47" y="15"/>
                  </a:cubicBezTo>
                  <a:cubicBezTo>
                    <a:pt x="45" y="15"/>
                    <a:pt x="44" y="15"/>
                    <a:pt x="42" y="15"/>
                  </a:cubicBezTo>
                  <a:cubicBezTo>
                    <a:pt x="42" y="15"/>
                    <a:pt x="30" y="14"/>
                    <a:pt x="29" y="14"/>
                  </a:cubicBezTo>
                  <a:cubicBezTo>
                    <a:pt x="26" y="12"/>
                    <a:pt x="26" y="12"/>
                    <a:pt x="26" y="12"/>
                  </a:cubicBezTo>
                  <a:cubicBezTo>
                    <a:pt x="8" y="0"/>
                    <a:pt x="8" y="0"/>
                    <a:pt x="8" y="0"/>
                  </a:cubicBezTo>
                  <a:cubicBezTo>
                    <a:pt x="5" y="4"/>
                    <a:pt x="2" y="8"/>
                    <a:pt x="0" y="12"/>
                  </a:cubicBezTo>
                  <a:cubicBezTo>
                    <a:pt x="19" y="23"/>
                    <a:pt x="19" y="23"/>
                    <a:pt x="19" y="23"/>
                  </a:cubicBezTo>
                  <a:cubicBezTo>
                    <a:pt x="38" y="27"/>
                    <a:pt x="38" y="27"/>
                    <a:pt x="38" y="27"/>
                  </a:cubicBezTo>
                  <a:cubicBezTo>
                    <a:pt x="38" y="42"/>
                    <a:pt x="38" y="57"/>
                    <a:pt x="38" y="72"/>
                  </a:cubicBezTo>
                  <a:cubicBezTo>
                    <a:pt x="38" y="72"/>
                    <a:pt x="38" y="72"/>
                    <a:pt x="38" y="72"/>
                  </a:cubicBezTo>
                  <a:cubicBezTo>
                    <a:pt x="52" y="72"/>
                    <a:pt x="65" y="71"/>
                    <a:pt x="78" y="71"/>
                  </a:cubicBezTo>
                  <a:cubicBezTo>
                    <a:pt x="78" y="71"/>
                    <a:pt x="78" y="71"/>
                    <a:pt x="78" y="70"/>
                  </a:cubicBezTo>
                  <a:cubicBezTo>
                    <a:pt x="78" y="68"/>
                    <a:pt x="78" y="66"/>
                    <a:pt x="78" y="63"/>
                  </a:cubicBezTo>
                  <a:cubicBezTo>
                    <a:pt x="79" y="64"/>
                    <a:pt x="81" y="65"/>
                    <a:pt x="82" y="66"/>
                  </a:cubicBezTo>
                  <a:cubicBezTo>
                    <a:pt x="91" y="48"/>
                    <a:pt x="91" y="48"/>
                    <a:pt x="91" y="48"/>
                  </a:cubicBezTo>
                  <a:cubicBezTo>
                    <a:pt x="91" y="47"/>
                    <a:pt x="91" y="47"/>
                    <a:pt x="91" y="47"/>
                  </a:cubicBezTo>
                  <a:cubicBezTo>
                    <a:pt x="91" y="47"/>
                    <a:pt x="91" y="47"/>
                    <a:pt x="91" y="47"/>
                  </a:cubicBezTo>
                  <a:cubicBezTo>
                    <a:pt x="91" y="44"/>
                    <a:pt x="92" y="54"/>
                    <a:pt x="91" y="40"/>
                  </a:cubicBezTo>
                  <a:close/>
                  <a:moveTo>
                    <a:pt x="77" y="45"/>
                  </a:moveTo>
                  <a:cubicBezTo>
                    <a:pt x="77" y="44"/>
                    <a:pt x="77" y="44"/>
                    <a:pt x="77" y="43"/>
                  </a:cubicBezTo>
                  <a:cubicBezTo>
                    <a:pt x="77" y="44"/>
                    <a:pt x="77" y="44"/>
                    <a:pt x="77" y="44"/>
                  </a:cubicBezTo>
                  <a:lnTo>
                    <a:pt x="77" y="45"/>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78" name="Rectangle 86"/>
            <p:cNvSpPr>
              <a:spLocks noChangeArrowheads="1"/>
            </p:cNvSpPr>
            <p:nvPr/>
          </p:nvSpPr>
          <p:spPr bwMode="auto">
            <a:xfrm>
              <a:off x="3873526" y="3440139"/>
              <a:ext cx="0" cy="1588"/>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79" name="Freeform 87"/>
            <p:cNvSpPr>
              <a:spLocks/>
            </p:cNvSpPr>
            <p:nvPr/>
          </p:nvSpPr>
          <p:spPr bwMode="auto">
            <a:xfrm>
              <a:off x="3860825" y="3343300"/>
              <a:ext cx="20638" cy="22225"/>
            </a:xfrm>
            <a:custGeom>
              <a:avLst/>
              <a:gdLst>
                <a:gd name="T0" fmla="*/ 3508 w 17"/>
                <a:gd name="T1" fmla="*/ 0 h 19"/>
                <a:gd name="T2" fmla="*/ 0 w 17"/>
                <a:gd name="T3" fmla="*/ 14032 h 19"/>
                <a:gd name="T4" fmla="*/ 8185 w 17"/>
                <a:gd name="T5" fmla="*/ 22217 h 19"/>
                <a:gd name="T6" fmla="*/ 19879 w 17"/>
                <a:gd name="T7" fmla="*/ 14032 h 19"/>
                <a:gd name="T8" fmla="*/ 14032 w 17"/>
                <a:gd name="T9" fmla="*/ 0 h 19"/>
                <a:gd name="T10" fmla="*/ 3508 w 17"/>
                <a:gd name="T11" fmla="*/ 0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 h="19">
                  <a:moveTo>
                    <a:pt x="3" y="0"/>
                  </a:moveTo>
                  <a:lnTo>
                    <a:pt x="0" y="12"/>
                  </a:lnTo>
                  <a:lnTo>
                    <a:pt x="7" y="19"/>
                  </a:lnTo>
                  <a:lnTo>
                    <a:pt x="17" y="12"/>
                  </a:lnTo>
                  <a:lnTo>
                    <a:pt x="12" y="0"/>
                  </a:ln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0" name="Freeform 88"/>
            <p:cNvSpPr>
              <a:spLocks/>
            </p:cNvSpPr>
            <p:nvPr/>
          </p:nvSpPr>
          <p:spPr bwMode="auto">
            <a:xfrm>
              <a:off x="3860825" y="3357589"/>
              <a:ext cx="22225" cy="92076"/>
            </a:xfrm>
            <a:custGeom>
              <a:avLst/>
              <a:gdLst>
                <a:gd name="T0" fmla="*/ 3508 w 19"/>
                <a:gd name="T1" fmla="*/ 0 h 78"/>
                <a:gd name="T2" fmla="*/ 0 w 19"/>
                <a:gd name="T3" fmla="*/ 83022 h 78"/>
                <a:gd name="T4" fmla="*/ 11693 w 19"/>
                <a:gd name="T5" fmla="*/ 91207 h 78"/>
                <a:gd name="T6" fmla="*/ 22217 w 19"/>
                <a:gd name="T7" fmla="*/ 83022 h 78"/>
                <a:gd name="T8" fmla="*/ 17540 w 19"/>
                <a:gd name="T9" fmla="*/ 0 h 78"/>
                <a:gd name="T10" fmla="*/ 3508 w 19"/>
                <a:gd name="T11" fmla="*/ 0 h 7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78">
                  <a:moveTo>
                    <a:pt x="3" y="0"/>
                  </a:moveTo>
                  <a:lnTo>
                    <a:pt x="0" y="71"/>
                  </a:lnTo>
                  <a:lnTo>
                    <a:pt x="10" y="78"/>
                  </a:lnTo>
                  <a:lnTo>
                    <a:pt x="19" y="71"/>
                  </a:lnTo>
                  <a:lnTo>
                    <a:pt x="15" y="0"/>
                  </a:lnTo>
                  <a:lnTo>
                    <a:pt x="3" y="0"/>
                  </a:ln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1" name="Freeform 89"/>
            <p:cNvSpPr>
              <a:spLocks/>
            </p:cNvSpPr>
            <p:nvPr/>
          </p:nvSpPr>
          <p:spPr bwMode="auto">
            <a:xfrm>
              <a:off x="3838600" y="3257571"/>
              <a:ext cx="71439" cy="80963"/>
            </a:xfrm>
            <a:custGeom>
              <a:avLst/>
              <a:gdLst>
                <a:gd name="T0" fmla="*/ 5613 w 25"/>
                <a:gd name="T1" fmla="*/ 30604 h 29"/>
                <a:gd name="T2" fmla="*/ 22451 w 25"/>
                <a:gd name="T3" fmla="*/ 75119 h 29"/>
                <a:gd name="T4" fmla="*/ 64546 w 25"/>
                <a:gd name="T5" fmla="*/ 50079 h 29"/>
                <a:gd name="T6" fmla="*/ 47708 w 25"/>
                <a:gd name="T7" fmla="*/ 5564 h 29"/>
                <a:gd name="T8" fmla="*/ 5613 w 25"/>
                <a:gd name="T9" fmla="*/ 30604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 h="29">
                  <a:moveTo>
                    <a:pt x="2" y="11"/>
                  </a:moveTo>
                  <a:cubicBezTo>
                    <a:pt x="0" y="18"/>
                    <a:pt x="3" y="25"/>
                    <a:pt x="8" y="27"/>
                  </a:cubicBezTo>
                  <a:cubicBezTo>
                    <a:pt x="14" y="29"/>
                    <a:pt x="20" y="25"/>
                    <a:pt x="23" y="18"/>
                  </a:cubicBezTo>
                  <a:cubicBezTo>
                    <a:pt x="25" y="11"/>
                    <a:pt x="22" y="4"/>
                    <a:pt x="17" y="2"/>
                  </a:cubicBezTo>
                  <a:cubicBezTo>
                    <a:pt x="11" y="0"/>
                    <a:pt x="5" y="4"/>
                    <a:pt x="2" y="11"/>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2" name="Oval 90"/>
            <p:cNvSpPr>
              <a:spLocks noChangeArrowheads="1"/>
            </p:cNvSpPr>
            <p:nvPr/>
          </p:nvSpPr>
          <p:spPr bwMode="auto">
            <a:xfrm>
              <a:off x="3568724" y="3514748"/>
              <a:ext cx="57150" cy="71439"/>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3" name="Freeform 91"/>
            <p:cNvSpPr>
              <a:spLocks/>
            </p:cNvSpPr>
            <p:nvPr/>
          </p:nvSpPr>
          <p:spPr bwMode="auto">
            <a:xfrm>
              <a:off x="3532210" y="3592536"/>
              <a:ext cx="130176" cy="93663"/>
            </a:xfrm>
            <a:custGeom>
              <a:avLst/>
              <a:gdLst>
                <a:gd name="T0" fmla="*/ 104941 w 47"/>
                <a:gd name="T1" fmla="*/ 5503 h 34"/>
                <a:gd name="T2" fmla="*/ 104941 w 47"/>
                <a:gd name="T3" fmla="*/ 5503 h 34"/>
                <a:gd name="T4" fmla="*/ 24854 w 47"/>
                <a:gd name="T5" fmla="*/ 5503 h 34"/>
                <a:gd name="T6" fmla="*/ 24854 w 47"/>
                <a:gd name="T7" fmla="*/ 5503 h 34"/>
                <a:gd name="T8" fmla="*/ 24854 w 47"/>
                <a:gd name="T9" fmla="*/ 5503 h 34"/>
                <a:gd name="T10" fmla="*/ 5523 w 47"/>
                <a:gd name="T11" fmla="*/ 22011 h 34"/>
                <a:gd name="T12" fmla="*/ 0 w 47"/>
                <a:gd name="T13" fmla="*/ 93546 h 34"/>
                <a:gd name="T14" fmla="*/ 129795 w 47"/>
                <a:gd name="T15" fmla="*/ 93546 h 34"/>
                <a:gd name="T16" fmla="*/ 124272 w 47"/>
                <a:gd name="T17" fmla="*/ 22011 h 34"/>
                <a:gd name="T18" fmla="*/ 107702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8" y="2"/>
                    <a:pt x="38" y="2"/>
                  </a:cubicBezTo>
                  <a:cubicBezTo>
                    <a:pt x="28" y="0"/>
                    <a:pt x="19" y="0"/>
                    <a:pt x="9" y="2"/>
                  </a:cubicBezTo>
                  <a:cubicBezTo>
                    <a:pt x="9" y="2"/>
                    <a:pt x="9" y="2"/>
                    <a:pt x="9" y="2"/>
                  </a:cubicBezTo>
                  <a:cubicBezTo>
                    <a:pt x="9" y="2"/>
                    <a:pt x="9" y="2"/>
                    <a:pt x="9" y="2"/>
                  </a:cubicBezTo>
                  <a:cubicBezTo>
                    <a:pt x="6" y="2"/>
                    <a:pt x="3" y="4"/>
                    <a:pt x="2" y="8"/>
                  </a:cubicBezTo>
                  <a:cubicBezTo>
                    <a:pt x="0" y="34"/>
                    <a:pt x="0" y="34"/>
                    <a:pt x="0" y="34"/>
                  </a:cubicBezTo>
                  <a:cubicBezTo>
                    <a:pt x="47" y="34"/>
                    <a:pt x="47" y="34"/>
                    <a:pt x="47" y="34"/>
                  </a:cubicBezTo>
                  <a:cubicBezTo>
                    <a:pt x="45" y="8"/>
                    <a:pt x="45" y="8"/>
                    <a:pt x="45" y="8"/>
                  </a:cubicBezTo>
                  <a:cubicBezTo>
                    <a:pt x="45" y="4"/>
                    <a:pt x="42" y="2"/>
                    <a:pt x="39" y="2"/>
                  </a:cubicBezTo>
                  <a:cubicBezTo>
                    <a:pt x="38" y="2"/>
                    <a:pt x="38" y="2"/>
                    <a:pt x="38"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4" name="Oval 92"/>
            <p:cNvSpPr>
              <a:spLocks noChangeArrowheads="1"/>
            </p:cNvSpPr>
            <p:nvPr/>
          </p:nvSpPr>
          <p:spPr bwMode="auto">
            <a:xfrm>
              <a:off x="3717949" y="3514748"/>
              <a:ext cx="58738" cy="71439"/>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5" name="Freeform 93"/>
            <p:cNvSpPr>
              <a:spLocks/>
            </p:cNvSpPr>
            <p:nvPr/>
          </p:nvSpPr>
          <p:spPr bwMode="auto">
            <a:xfrm>
              <a:off x="3684611" y="3592536"/>
              <a:ext cx="127000" cy="93663"/>
            </a:xfrm>
            <a:custGeom>
              <a:avLst/>
              <a:gdLst>
                <a:gd name="T0" fmla="*/ 105290 w 46"/>
                <a:gd name="T1" fmla="*/ 5503 h 34"/>
                <a:gd name="T2" fmla="*/ 102519 w 46"/>
                <a:gd name="T3" fmla="*/ 5503 h 34"/>
                <a:gd name="T4" fmla="*/ 24937 w 46"/>
                <a:gd name="T5" fmla="*/ 5503 h 34"/>
                <a:gd name="T6" fmla="*/ 22166 w 46"/>
                <a:gd name="T7" fmla="*/ 5503 h 34"/>
                <a:gd name="T8" fmla="*/ 22166 w 46"/>
                <a:gd name="T9" fmla="*/ 5503 h 34"/>
                <a:gd name="T10" fmla="*/ 5542 w 46"/>
                <a:gd name="T11" fmla="*/ 22011 h 34"/>
                <a:gd name="T12" fmla="*/ 0 w 46"/>
                <a:gd name="T13" fmla="*/ 93546 h 34"/>
                <a:gd name="T14" fmla="*/ 127456 w 46"/>
                <a:gd name="T15" fmla="*/ 93546 h 34"/>
                <a:gd name="T16" fmla="*/ 121914 w 46"/>
                <a:gd name="T17" fmla="*/ 22011 h 34"/>
                <a:gd name="T18" fmla="*/ 105290 w 46"/>
                <a:gd name="T19" fmla="*/ 5503 h 34"/>
                <a:gd name="T20" fmla="*/ 105290 w 46"/>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6" h="34">
                  <a:moveTo>
                    <a:pt x="38" y="2"/>
                  </a:moveTo>
                  <a:cubicBezTo>
                    <a:pt x="37" y="2"/>
                    <a:pt x="37" y="2"/>
                    <a:pt x="37" y="2"/>
                  </a:cubicBezTo>
                  <a:cubicBezTo>
                    <a:pt x="27" y="0"/>
                    <a:pt x="18" y="0"/>
                    <a:pt x="9" y="2"/>
                  </a:cubicBezTo>
                  <a:cubicBezTo>
                    <a:pt x="9" y="2"/>
                    <a:pt x="8" y="2"/>
                    <a:pt x="8" y="2"/>
                  </a:cubicBezTo>
                  <a:cubicBezTo>
                    <a:pt x="8" y="2"/>
                    <a:pt x="8" y="2"/>
                    <a:pt x="8" y="2"/>
                  </a:cubicBezTo>
                  <a:cubicBezTo>
                    <a:pt x="5" y="2"/>
                    <a:pt x="2" y="4"/>
                    <a:pt x="2" y="8"/>
                  </a:cubicBezTo>
                  <a:cubicBezTo>
                    <a:pt x="0" y="34"/>
                    <a:pt x="0" y="34"/>
                    <a:pt x="0" y="34"/>
                  </a:cubicBezTo>
                  <a:cubicBezTo>
                    <a:pt x="46" y="34"/>
                    <a:pt x="46" y="34"/>
                    <a:pt x="46"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6" name="Oval 94"/>
            <p:cNvSpPr>
              <a:spLocks noChangeArrowheads="1"/>
            </p:cNvSpPr>
            <p:nvPr/>
          </p:nvSpPr>
          <p:spPr bwMode="auto">
            <a:xfrm>
              <a:off x="3870350" y="3514748"/>
              <a:ext cx="57150" cy="71439"/>
            </a:xfrm>
            <a:prstGeom prst="ellipse">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7" name="Freeform 95"/>
            <p:cNvSpPr>
              <a:spLocks/>
            </p:cNvSpPr>
            <p:nvPr/>
          </p:nvSpPr>
          <p:spPr bwMode="auto">
            <a:xfrm>
              <a:off x="3833835" y="3592536"/>
              <a:ext cx="130176" cy="93663"/>
            </a:xfrm>
            <a:custGeom>
              <a:avLst/>
              <a:gdLst>
                <a:gd name="T0" fmla="*/ 104941 w 47"/>
                <a:gd name="T1" fmla="*/ 5503 h 34"/>
                <a:gd name="T2" fmla="*/ 102179 w 47"/>
                <a:gd name="T3" fmla="*/ 5503 h 34"/>
                <a:gd name="T4" fmla="*/ 24854 w 47"/>
                <a:gd name="T5" fmla="*/ 5503 h 34"/>
                <a:gd name="T6" fmla="*/ 22093 w 47"/>
                <a:gd name="T7" fmla="*/ 5503 h 34"/>
                <a:gd name="T8" fmla="*/ 22093 w 47"/>
                <a:gd name="T9" fmla="*/ 5503 h 34"/>
                <a:gd name="T10" fmla="*/ 5523 w 47"/>
                <a:gd name="T11" fmla="*/ 22011 h 34"/>
                <a:gd name="T12" fmla="*/ 0 w 47"/>
                <a:gd name="T13" fmla="*/ 93546 h 34"/>
                <a:gd name="T14" fmla="*/ 129795 w 47"/>
                <a:gd name="T15" fmla="*/ 93546 h 34"/>
                <a:gd name="T16" fmla="*/ 121510 w 47"/>
                <a:gd name="T17" fmla="*/ 22011 h 34"/>
                <a:gd name="T18" fmla="*/ 104941 w 47"/>
                <a:gd name="T19" fmla="*/ 5503 h 34"/>
                <a:gd name="T20" fmla="*/ 104941 w 47"/>
                <a:gd name="T21" fmla="*/ 5503 h 3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34">
                  <a:moveTo>
                    <a:pt x="38" y="2"/>
                  </a:moveTo>
                  <a:cubicBezTo>
                    <a:pt x="38" y="2"/>
                    <a:pt x="37" y="2"/>
                    <a:pt x="37" y="2"/>
                  </a:cubicBezTo>
                  <a:cubicBezTo>
                    <a:pt x="28" y="0"/>
                    <a:pt x="19" y="0"/>
                    <a:pt x="9" y="2"/>
                  </a:cubicBezTo>
                  <a:cubicBezTo>
                    <a:pt x="9" y="2"/>
                    <a:pt x="9" y="2"/>
                    <a:pt x="8" y="2"/>
                  </a:cubicBezTo>
                  <a:cubicBezTo>
                    <a:pt x="8" y="2"/>
                    <a:pt x="8" y="2"/>
                    <a:pt x="8" y="2"/>
                  </a:cubicBezTo>
                  <a:cubicBezTo>
                    <a:pt x="5" y="2"/>
                    <a:pt x="2" y="4"/>
                    <a:pt x="2" y="8"/>
                  </a:cubicBezTo>
                  <a:cubicBezTo>
                    <a:pt x="0" y="34"/>
                    <a:pt x="0" y="34"/>
                    <a:pt x="0" y="34"/>
                  </a:cubicBezTo>
                  <a:cubicBezTo>
                    <a:pt x="47" y="34"/>
                    <a:pt x="47" y="34"/>
                    <a:pt x="47" y="34"/>
                  </a:cubicBezTo>
                  <a:cubicBezTo>
                    <a:pt x="44" y="8"/>
                    <a:pt x="44" y="8"/>
                    <a:pt x="44" y="8"/>
                  </a:cubicBezTo>
                  <a:cubicBezTo>
                    <a:pt x="44" y="4"/>
                    <a:pt x="41" y="2"/>
                    <a:pt x="38" y="2"/>
                  </a:cubicBezTo>
                  <a:cubicBezTo>
                    <a:pt x="38" y="2"/>
                    <a:pt x="38" y="2"/>
                    <a:pt x="38" y="2"/>
                  </a:cubicBezTo>
                  <a:close/>
                </a:path>
              </a:pathLst>
            </a:custGeom>
            <a:grp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8" name="Rectangle 96"/>
            <p:cNvSpPr>
              <a:spLocks noChangeArrowheads="1"/>
            </p:cNvSpPr>
            <p:nvPr/>
          </p:nvSpPr>
          <p:spPr bwMode="auto">
            <a:xfrm>
              <a:off x="3630635" y="3335358"/>
              <a:ext cx="31750" cy="55563"/>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89" name="Rectangle 97"/>
            <p:cNvSpPr>
              <a:spLocks noChangeArrowheads="1"/>
            </p:cNvSpPr>
            <p:nvPr/>
          </p:nvSpPr>
          <p:spPr bwMode="auto">
            <a:xfrm>
              <a:off x="3587764" y="3316293"/>
              <a:ext cx="30163" cy="74613"/>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sp>
          <p:nvSpPr>
            <p:cNvPr id="90" name="Rectangle 98"/>
            <p:cNvSpPr>
              <a:spLocks noChangeArrowheads="1"/>
            </p:cNvSpPr>
            <p:nvPr/>
          </p:nvSpPr>
          <p:spPr bwMode="auto">
            <a:xfrm>
              <a:off x="3675063" y="3279776"/>
              <a:ext cx="30162" cy="111125"/>
            </a:xfrm>
            <a:prstGeom prst="rect">
              <a:avLst/>
            </a:prstGeom>
            <a:grpFill/>
            <a:ln>
              <a:noFill/>
            </a:ln>
          </p:spPr>
          <p:txBody>
            <a:bodyPr/>
            <a:lstStyle>
              <a:lvl1pPr>
                <a:defRPr>
                  <a:solidFill>
                    <a:schemeClr val="tx1"/>
                  </a:solidFill>
                  <a:latin typeface="Calibri"/>
                  <a:ea typeface="宋体" panose="02010600030101010101" pitchFamily="2" charset="-122"/>
                </a:defRPr>
              </a:lvl1pPr>
              <a:lvl2pPr marL="742950" indent="-285750">
                <a:defRPr>
                  <a:solidFill>
                    <a:schemeClr val="tx1"/>
                  </a:solidFill>
                  <a:latin typeface="Calibri"/>
                  <a:ea typeface="宋体" panose="02010600030101010101" pitchFamily="2" charset="-122"/>
                </a:defRPr>
              </a:lvl2pPr>
              <a:lvl3pPr marL="1143000" indent="-228600">
                <a:defRPr>
                  <a:solidFill>
                    <a:schemeClr val="tx1"/>
                  </a:solidFill>
                  <a:latin typeface="Calibri"/>
                  <a:ea typeface="宋体" panose="02010600030101010101" pitchFamily="2" charset="-122"/>
                </a:defRPr>
              </a:lvl3pPr>
              <a:lvl4pPr marL="1600200" indent="-228600">
                <a:defRPr>
                  <a:solidFill>
                    <a:schemeClr val="tx1"/>
                  </a:solidFill>
                  <a:latin typeface="Calibri"/>
                  <a:ea typeface="宋体" panose="02010600030101010101" pitchFamily="2" charset="-122"/>
                </a:defRPr>
              </a:lvl4pPr>
              <a:lvl5pPr marL="2057400" indent="-228600">
                <a:defRPr>
                  <a:solidFill>
                    <a:schemeClr val="tx1"/>
                  </a:solidFill>
                  <a:latin typeface="Calibri"/>
                  <a:ea typeface="宋体" panose="02010600030101010101" pitchFamily="2" charset="-122"/>
                </a:defRPr>
              </a:lvl5pPr>
              <a:lvl6pPr marL="2514600" indent="-228600" fontAlgn="base">
                <a:spcBef>
                  <a:spcPct val="0"/>
                </a:spcBef>
                <a:spcAft>
                  <a:spcPct val="0"/>
                </a:spcAft>
                <a:defRPr>
                  <a:solidFill>
                    <a:schemeClr val="tx1"/>
                  </a:solidFill>
                  <a:latin typeface="Calibri"/>
                  <a:ea typeface="宋体" panose="02010600030101010101" pitchFamily="2" charset="-122"/>
                </a:defRPr>
              </a:lvl6pPr>
              <a:lvl7pPr marL="2971800" indent="-228600" fontAlgn="base">
                <a:spcBef>
                  <a:spcPct val="0"/>
                </a:spcBef>
                <a:spcAft>
                  <a:spcPct val="0"/>
                </a:spcAft>
                <a:defRPr>
                  <a:solidFill>
                    <a:schemeClr val="tx1"/>
                  </a:solidFill>
                  <a:latin typeface="Calibri"/>
                  <a:ea typeface="宋体" panose="02010600030101010101" pitchFamily="2" charset="-122"/>
                </a:defRPr>
              </a:lvl7pPr>
              <a:lvl8pPr marL="3429000" indent="-228600" fontAlgn="base">
                <a:spcBef>
                  <a:spcPct val="0"/>
                </a:spcBef>
                <a:spcAft>
                  <a:spcPct val="0"/>
                </a:spcAft>
                <a:defRPr>
                  <a:solidFill>
                    <a:schemeClr val="tx1"/>
                  </a:solidFill>
                  <a:latin typeface="Calibri"/>
                  <a:ea typeface="宋体" panose="02010600030101010101" pitchFamily="2" charset="-122"/>
                </a:defRPr>
              </a:lvl8pPr>
              <a:lvl9pPr marL="3886200" indent="-228600" fontAlgn="base">
                <a:spcBef>
                  <a:spcPct val="0"/>
                </a:spcBef>
                <a:spcAft>
                  <a:spcPct val="0"/>
                </a:spcAft>
                <a:defRPr>
                  <a:solidFill>
                    <a:schemeClr val="tx1"/>
                  </a:solidFill>
                  <a:latin typeface="Calibri"/>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mj-lt"/>
                <a:ea typeface="宋体" panose="02010600030101010101" pitchFamily="2" charset="-122"/>
                <a:cs typeface="+mn-cs"/>
              </a:endParaRPr>
            </a:p>
          </p:txBody>
        </p:sp>
      </p:grpSp>
      <p:grpSp>
        <p:nvGrpSpPr>
          <p:cNvPr id="91" name="Group 46" descr="OPL20U25GSXzBJYl68kk8uQGfFKzs7yb1M4KJWUiLk6ZEvGF+qCIPSnY57AbBFCvTWID07 2024 T9 CD 06565+K4lPs7H94VUqPe2XwIsfPRnrXQE//QTEXxb8/8N4CNc6FpgZahzpTjFhMzSA7T/nHJa11DE8Ng2TP3iAmRczFlmslSuUNOgUeb6yRvs0="/>
          <p:cNvGrpSpPr>
            <a:grpSpLocks noChangeAspect="1"/>
          </p:cNvGrpSpPr>
          <p:nvPr/>
        </p:nvGrpSpPr>
        <p:grpSpPr bwMode="auto">
          <a:xfrm>
            <a:off x="1724884" y="1783278"/>
            <a:ext cx="1150166" cy="712080"/>
            <a:chOff x="3098" y="1701"/>
            <a:chExt cx="1486" cy="920"/>
          </a:xfrm>
          <a:solidFill>
            <a:schemeClr val="accent2">
              <a:alpha val="40000"/>
            </a:schemeClr>
          </a:solidFill>
        </p:grpSpPr>
        <p:sp>
          <p:nvSpPr>
            <p:cNvPr id="92" name="Freeform 47"/>
            <p:cNvSpPr>
              <a:spLocks/>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3" name="Freeform 48"/>
            <p:cNvSpPr>
              <a:spLocks/>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94" name="Freeform 49"/>
            <p:cNvSpPr>
              <a:spLocks/>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grpSp>
      <p:sp>
        <p:nvSpPr>
          <p:cNvPr id="95" name="Hộp_Văn_Bản 94" descr="OPL20U25GSXzBJYl68kk8uQGfFKzs7yb1M4KJWUiLk6ZEvGF+qCIPSnY57AbBFCvTWID07 2024 T9 CD 06565+K4lPs7H94VUqPe2XwIsfPRnrXQE//QTEXxb8/8N4CNc6FpgZahzpTjFhMzSA7T/nHJa11DE8Ng2TP3iAmRczFlmslSuUNOgUeb6yRvs0="/>
          <p:cNvSpPr txBox="1"/>
          <p:nvPr/>
        </p:nvSpPr>
        <p:spPr>
          <a:xfrm>
            <a:off x="3268622" y="1989063"/>
            <a:ext cx="9558669"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Chia </a:t>
            </a:r>
            <a:r>
              <a:rPr lang="en-US" sz="2800" dirty="0" err="1">
                <a:solidFill>
                  <a:schemeClr val="bg1"/>
                </a:solidFill>
                <a:latin typeface="Times New Roman" panose="02020603050405020304" pitchFamily="18" charset="0"/>
                <a:cs typeface="Times New Roman" panose="02020603050405020304" pitchFamily="18" charset="0"/>
              </a:rPr>
              <a:t>lớp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thành</a:t>
            </a:r>
            <a:r>
              <a:rPr lang="en-US" sz="2800" dirty="0">
                <a:solidFill>
                  <a:schemeClr val="bg1"/>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đội</a:t>
            </a:r>
            <a:r>
              <a:rPr lang="en-US" sz="2800" dirty="0">
                <a:solidFill>
                  <a:schemeClr val="bg1"/>
                </a:solidFill>
                <a:latin typeface="Times New Roman" panose="02020603050405020304" pitchFamily="18" charset="0"/>
                <a:cs typeface="Times New Roman" panose="02020603050405020304" pitchFamily="18" charset="0"/>
              </a:rPr>
              <a:t>.</a:t>
            </a:r>
            <a:endParaRPr lang="vi-VN"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571127"/>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ID07 2024 T9 CD 06565+K4lPs7H94VUqPe2XwIsfPRnrXQE//QTEXxb8/8N4CNc6FpgZahzpTjFhMzSA7T/nHJa11DE8Ng2TP3iAmRczFlmslSuUNOgUeb6yRvs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60" y="1296537"/>
            <a:ext cx="12207760" cy="5561463"/>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6759" y="5633433"/>
            <a:ext cx="2482924" cy="1396645"/>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2789581" y="5421086"/>
            <a:ext cx="456438" cy="507055"/>
          </a:xfrm>
          <a:prstGeom prst="rect">
            <a:avLst/>
          </a:prstGeom>
        </p:spPr>
      </p:pic>
      <p:pic>
        <p:nvPicPr>
          <p:cNvPr id="15" name="Picture 14"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7828" y="6526956"/>
            <a:ext cx="742680" cy="258813"/>
          </a:xfrm>
          <a:prstGeom prst="rect">
            <a:avLst/>
          </a:prstGeom>
        </p:spPr>
      </p:pic>
      <p:pic>
        <p:nvPicPr>
          <p:cNvPr id="16" name="Picture 15"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32699" y="6483668"/>
            <a:ext cx="408919" cy="306689"/>
          </a:xfrm>
          <a:prstGeom prst="rect">
            <a:avLst/>
          </a:prstGeom>
        </p:spPr>
      </p:pic>
      <p:pic>
        <p:nvPicPr>
          <p:cNvPr id="17" name="Picture 16"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84836" y="6442714"/>
            <a:ext cx="457405" cy="343054"/>
          </a:xfrm>
          <a:prstGeom prst="rect">
            <a:avLst/>
          </a:prstGeom>
        </p:spPr>
      </p:pic>
      <p:pic>
        <p:nvPicPr>
          <p:cNvPr id="18" name="Picture 17"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86077" y="5422617"/>
            <a:ext cx="403504" cy="511043"/>
          </a:xfrm>
          <a:prstGeom prst="rect">
            <a:avLst/>
          </a:prstGeom>
        </p:spPr>
      </p:pic>
      <p:pic>
        <p:nvPicPr>
          <p:cNvPr id="19" name="Picture 18"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16477" y="6479483"/>
            <a:ext cx="339201" cy="254401"/>
          </a:xfrm>
          <a:prstGeom prst="rect">
            <a:avLst/>
          </a:prstGeom>
        </p:spPr>
      </p:pic>
      <p:pic>
        <p:nvPicPr>
          <p:cNvPr id="20" name="Picture 19"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03637" y="6526956"/>
            <a:ext cx="742680" cy="258813"/>
          </a:xfrm>
          <a:prstGeom prst="rect">
            <a:avLst/>
          </a:prstGeom>
        </p:spPr>
      </p:pic>
      <p:pic>
        <p:nvPicPr>
          <p:cNvPr id="21" name="Picture 20" descr="OPL20U25GSXzBJYl68kk8uQGfFKzs7yb1M4KJWUiLk6ZEvGF+qCIPSnY57AbBFCvTWID07 2024 T9 CD 06565+K4lPs7H94VUqPe2XwIsfPRnrXQE//QTEXxb8/8N4CNc6FpgZahzpTjFhMzSA7T/nHJa11DE8Ng2TP3iAmRczFlmslSuUNOgUeb6yRvs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16889" y="6555820"/>
            <a:ext cx="742680" cy="258813"/>
          </a:xfrm>
          <a:prstGeom prst="rect">
            <a:avLst/>
          </a:prstGeom>
        </p:spPr>
      </p:pic>
      <p:pic>
        <p:nvPicPr>
          <p:cNvPr id="22" name="Picture 2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1686" y="6312140"/>
            <a:ext cx="457405" cy="343054"/>
          </a:xfrm>
          <a:prstGeom prst="rect">
            <a:avLst/>
          </a:prstGeom>
        </p:spPr>
      </p:pic>
      <p:sp>
        <p:nvSpPr>
          <p:cNvPr id="47" name="Rounded Rectangle 46"/>
          <p:cNvSpPr/>
          <p:nvPr/>
        </p:nvSpPr>
        <p:spPr>
          <a:xfrm>
            <a:off x="769092" y="176612"/>
            <a:ext cx="2781713" cy="34119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b="1">
                <a:solidFill>
                  <a:srgbClr val="FF0000"/>
                </a:solidFill>
                <a:latin typeface="Times New Roman" panose="02020603050405020304" pitchFamily="18" charset="0"/>
                <a:cs typeface="Times New Roman" panose="02020603050405020304" pitchFamily="18" charset="0"/>
              </a:rPr>
              <a:t>ĐỘI 1</a:t>
            </a:r>
          </a:p>
        </p:txBody>
      </p:sp>
      <p:sp>
        <p:nvSpPr>
          <p:cNvPr id="48" name="Rounded Rectangle 47"/>
          <p:cNvSpPr/>
          <p:nvPr/>
        </p:nvSpPr>
        <p:spPr>
          <a:xfrm>
            <a:off x="5687418" y="176612"/>
            <a:ext cx="2781713" cy="34119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a:solidFill>
                  <a:schemeClr val="accent5">
                    <a:lumMod val="50000"/>
                  </a:schemeClr>
                </a:solidFill>
                <a:latin typeface="Times New Roman" panose="02020603050405020304" pitchFamily="18" charset="0"/>
                <a:cs typeface="Times New Roman" panose="02020603050405020304" pitchFamily="18" charset="0"/>
              </a:rPr>
              <a:t>ĐỘI 2</a:t>
            </a:r>
          </a:p>
        </p:txBody>
      </p:sp>
      <p:pic>
        <p:nvPicPr>
          <p:cNvPr id="53" name="图片 73734" descr="PPT素材-18">
            <a:hlinkClick r:id="rId15" action="ppaction://hlinksldjump"/>
          </p:cNvPr>
          <p:cNvPicPr>
            <a:picLocks noChangeAspect="1"/>
          </p:cNvPicPr>
          <p:nvPr/>
        </p:nvPicPr>
        <p:blipFill>
          <a:blip r:embed="rId16"/>
          <a:stretch>
            <a:fillRect/>
          </a:stretch>
        </p:blipFill>
        <p:spPr>
          <a:xfrm>
            <a:off x="10436944" y="97213"/>
            <a:ext cx="1678429" cy="1082983"/>
          </a:xfrm>
          <a:prstGeom prst="rect">
            <a:avLst/>
          </a:prstGeom>
          <a:noFill/>
          <a:ln w="9525">
            <a:noFill/>
          </a:ln>
        </p:spPr>
      </p:pic>
      <p:pic>
        <p:nvPicPr>
          <p:cNvPr id="54" name="Picture 53">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3414" y="3479259"/>
            <a:ext cx="1560447" cy="1081188"/>
          </a:xfrm>
          <a:prstGeom prst="rect">
            <a:avLst/>
          </a:prstGeom>
        </p:spPr>
      </p:pic>
      <p:pic>
        <p:nvPicPr>
          <p:cNvPr id="55" name="Picture 54">
            <a:hlinkClick r:id="rId19" action="ppaction://hlinksldjump"/>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260542" y="4428215"/>
            <a:ext cx="1645844" cy="1096255"/>
          </a:xfrm>
          <a:prstGeom prst="rect">
            <a:avLst/>
          </a:prstGeom>
        </p:spPr>
      </p:pic>
      <p:pic>
        <p:nvPicPr>
          <p:cNvPr id="56" name="Picture 55">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655984" y="5649375"/>
            <a:ext cx="1273605" cy="1192817"/>
          </a:xfrm>
          <a:prstGeom prst="rect">
            <a:avLst/>
          </a:prstGeom>
        </p:spPr>
      </p:pic>
      <p:pic>
        <p:nvPicPr>
          <p:cNvPr id="57" name="Picture 5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934952" y="5004286"/>
            <a:ext cx="1592384" cy="1241497"/>
          </a:xfrm>
          <a:prstGeom prst="rect">
            <a:avLst/>
          </a:prstGeom>
        </p:spPr>
      </p:pic>
      <p:sp>
        <p:nvSpPr>
          <p:cNvPr id="62" name="TextBox 61"/>
          <p:cNvSpPr txBox="1"/>
          <p:nvPr/>
        </p:nvSpPr>
        <p:spPr>
          <a:xfrm>
            <a:off x="237543" y="873173"/>
            <a:ext cx="9556789" cy="430887"/>
          </a:xfrm>
          <a:prstGeom prst="rect">
            <a:avLst/>
          </a:prstGeom>
          <a:noFill/>
        </p:spPr>
        <p:txBody>
          <a:bodyPr wrap="square" rtlCol="0">
            <a:spAutoFit/>
          </a:bodyPr>
          <a:lstStyle/>
          <a:p>
            <a:r>
              <a:rPr lang="en-US" sz="2200" i="1" dirty="0" err="1">
                <a:solidFill>
                  <a:srgbClr val="FF0000"/>
                </a:solidFill>
                <a:latin typeface="Arial" pitchFamily="34" charset="0"/>
                <a:cs typeface="Arial" pitchFamily="34" charset="0"/>
              </a:rPr>
              <a:t>Mỗi</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câu</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trả</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lời</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đúng</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được</a:t>
            </a:r>
            <a:r>
              <a:rPr lang="en-US" sz="2200" i="1" dirty="0">
                <a:solidFill>
                  <a:srgbClr val="FF0000"/>
                </a:solidFill>
                <a:latin typeface="Arial" pitchFamily="34" charset="0"/>
                <a:cs typeface="Arial" pitchFamily="34" charset="0"/>
              </a:rPr>
              <a:t> </a:t>
            </a:r>
            <a:r>
              <a:rPr lang="en-US" sz="2200" i="1" dirty="0" err="1">
                <a:solidFill>
                  <a:srgbClr val="FF0000"/>
                </a:solidFill>
                <a:latin typeface="Arial" pitchFamily="34" charset="0"/>
                <a:cs typeface="Arial" pitchFamily="34" charset="0"/>
              </a:rPr>
              <a:t>tính</a:t>
            </a:r>
            <a:r>
              <a:rPr lang="en-US" sz="2200" i="1" dirty="0">
                <a:solidFill>
                  <a:srgbClr val="FF0000"/>
                </a:solidFill>
                <a:latin typeface="Arial" pitchFamily="34" charset="0"/>
                <a:cs typeface="Arial" pitchFamily="34" charset="0"/>
              </a:rPr>
              <a:t> 10 </a:t>
            </a:r>
            <a:r>
              <a:rPr lang="en-US" sz="2200" i="1" dirty="0" err="1">
                <a:solidFill>
                  <a:srgbClr val="FF0000"/>
                </a:solidFill>
                <a:latin typeface="Arial" pitchFamily="34" charset="0"/>
                <a:cs typeface="Arial" pitchFamily="34" charset="0"/>
              </a:rPr>
              <a:t>điểm</a:t>
            </a:r>
            <a:endParaRPr lang="en-US" sz="2200" i="1" dirty="0">
              <a:solidFill>
                <a:srgbClr val="FF0000"/>
              </a:solidFill>
              <a:latin typeface="Arial" pitchFamily="34" charset="0"/>
              <a:cs typeface="Arial" pitchFamily="34" charset="0"/>
            </a:endParaRPr>
          </a:p>
        </p:txBody>
      </p:sp>
      <p:pic>
        <p:nvPicPr>
          <p:cNvPr id="2" name="Victo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5"/>
          <a:stretch>
            <a:fillRect/>
          </a:stretch>
        </p:blipFill>
        <p:spPr>
          <a:xfrm>
            <a:off x="76073" y="391694"/>
            <a:ext cx="598347" cy="448760"/>
          </a:xfrm>
          <a:prstGeom prst="rect">
            <a:avLst/>
          </a:prstGeom>
        </p:spPr>
      </p:pic>
    </p:spTree>
    <p:controls>
      <mc:AlternateContent xmlns:mc="http://schemas.openxmlformats.org/markup-compatibility/2006">
        <mc:Choice xmlns:v="urn:schemas-microsoft-com:vml" Requires="v">
          <p:control spid="1026" name="ComboBox1" r:id="rId4" imgW="1638360" imgH="619200"/>
        </mc:Choice>
        <mc:Fallback>
          <p:control name="ComboBox1" r:id="rId4" imgW="1638360" imgH="619200">
            <p:pic>
              <p:nvPicPr>
                <p:cNvPr id="3" name="ComboBox1"/>
                <p:cNvPicPr>
                  <a:picLocks/>
                </p:cNvPicPr>
                <p:nvPr/>
              </p:nvPicPr>
              <p:blipFill>
                <a:blip r:embed="rId26"/>
                <a:srcRect/>
                <a:stretch>
                  <a:fillRect/>
                </a:stretch>
              </p:blipFill>
              <p:spPr bwMode="auto">
                <a:xfrm>
                  <a:off x="3740150" y="217488"/>
                  <a:ext cx="1638300" cy="61753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027" name="ComboBox2" r:id="rId5" imgW="1228680" imgH="619200"/>
        </mc:Choice>
        <mc:Fallback>
          <p:control name="ComboBox2" r:id="rId5" imgW="1228680" imgH="619200">
            <p:pic>
              <p:nvPicPr>
                <p:cNvPr id="5" name="ComboBox2"/>
                <p:cNvPicPr>
                  <a:picLocks/>
                </p:cNvPicPr>
                <p:nvPr/>
              </p:nvPicPr>
              <p:blipFill>
                <a:blip r:embed="rId27"/>
                <a:srcRect/>
                <a:stretch>
                  <a:fillRect/>
                </a:stretch>
              </p:blipFill>
              <p:spPr bwMode="auto">
                <a:xfrm>
                  <a:off x="8769350" y="123825"/>
                  <a:ext cx="1638300" cy="61753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57078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path" presetSubtype="0" repeatCount="indefinite" accel="50000" decel="50000" fill="hold" nodeType="withEffect">
                                  <p:stCondLst>
                                    <p:cond delay="0"/>
                                  </p:stCondLst>
                                  <p:childTnLst>
                                    <p:animMotion origin="layout" path="M -2.5E-6 1.48148E-6 L 0.01025 1.48148E-6 L 0.01025 0.33032 L -2.5E-6 0.33032 L -2.5E-6 1.48148E-6 Z " pathEditMode="relative" rAng="0" ptsTypes="AAAAA">
                                      <p:cBhvr>
                                        <p:cTn id="6" dur="20000" fill="hold"/>
                                        <p:tgtEl>
                                          <p:spTgt spid="14"/>
                                        </p:tgtEl>
                                        <p:attrNameLst>
                                          <p:attrName>ppt_x</p:attrName>
                                          <p:attrName>ppt_y</p:attrName>
                                        </p:attrNameLst>
                                      </p:cBhvr>
                                      <p:rCtr x="503" y="16505"/>
                                    </p:animMotion>
                                  </p:childTnLst>
                                </p:cTn>
                              </p:par>
                              <p:par>
                                <p:cTn id="7" presetID="7" presetClass="path" presetSubtype="0" repeatCount="indefinite" accel="50000" decel="50000" fill="hold" nodeType="withEffect">
                                  <p:stCondLst>
                                    <p:cond delay="0"/>
                                  </p:stCondLst>
                                  <p:childTnLst>
                                    <p:animMotion origin="layout" path="M 2.5E-6 1.85185E-6 L 0.53923 1.85185E-6 L 0.53923 0.01782 L 2.5E-6 0.01782 L 2.5E-6 1.85185E-6 Z " pathEditMode="relative" rAng="0" ptsTypes="AAAAA">
                                      <p:cBhvr>
                                        <p:cTn id="8" dur="45000" fill="hold"/>
                                        <p:tgtEl>
                                          <p:spTgt spid="13"/>
                                        </p:tgtEl>
                                        <p:attrNameLst>
                                          <p:attrName>ppt_x</p:attrName>
                                          <p:attrName>ppt_y</p:attrName>
                                        </p:attrNameLst>
                                      </p:cBhvr>
                                      <p:rCtr x="26962" y="880"/>
                                    </p:animMotion>
                                  </p:childTnLst>
                                </p:cTn>
                              </p:par>
                              <p:par>
                                <p:cTn id="9" presetID="7" presetClass="path" presetSubtype="0" repeatCount="indefinite" accel="50000" decel="50000" fill="hold" nodeType="withEffect">
                                  <p:stCondLst>
                                    <p:cond delay="0"/>
                                  </p:stCondLst>
                                  <p:childTnLst>
                                    <p:animMotion origin="layout" path="M 5.55556E-7 -1.48148E-6 L 0.01024 -1.48148E-6 L 0.01024 0.33033 L 5.55556E-7 0.33033 L 5.55556E-7 -1.48148E-6 Z " pathEditMode="relative" rAng="0" ptsTypes="AAAAA">
                                      <p:cBhvr>
                                        <p:cTn id="10" dur="10000" fill="hold"/>
                                        <p:tgtEl>
                                          <p:spTgt spid="18"/>
                                        </p:tgtEl>
                                        <p:attrNameLst>
                                          <p:attrName>ppt_x</p:attrName>
                                          <p:attrName>ppt_y</p:attrName>
                                        </p:attrNameLst>
                                      </p:cBhvr>
                                      <p:rCtr x="503" y="16505"/>
                                    </p:animMotion>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anim calcmode="lin" valueType="num">
                                      <p:cBhvr>
                                        <p:cTn id="16" dur="1000" fill="hold"/>
                                        <p:tgtEl>
                                          <p:spTgt spid="54"/>
                                        </p:tgtEl>
                                        <p:attrNameLst>
                                          <p:attrName>ppt_x</p:attrName>
                                        </p:attrNameLst>
                                      </p:cBhvr>
                                      <p:tavLst>
                                        <p:tav tm="0">
                                          <p:val>
                                            <p:strVal val="#ppt_x"/>
                                          </p:val>
                                        </p:tav>
                                        <p:tav tm="100000">
                                          <p:val>
                                            <p:strVal val="#ppt_x"/>
                                          </p:val>
                                        </p:tav>
                                      </p:tavLst>
                                    </p:anim>
                                    <p:anim calcmode="lin" valueType="num">
                                      <p:cBhvr>
                                        <p:cTn id="17" dur="10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54"/>
                                        </p:tgtEl>
                                        <p:attrNameLst>
                                          <p:attrName>ppt_w</p:attrName>
                                        </p:attrNameLst>
                                      </p:cBhvr>
                                      <p:tavLst>
                                        <p:tav tm="0">
                                          <p:val>
                                            <p:strVal val="ppt_w"/>
                                          </p:val>
                                        </p:tav>
                                        <p:tav tm="100000">
                                          <p:val>
                                            <p:fltVal val="0"/>
                                          </p:val>
                                        </p:tav>
                                      </p:tavLst>
                                    </p:anim>
                                    <p:anim calcmode="lin" valueType="num">
                                      <p:cBhvr>
                                        <p:cTn id="42" dur="500"/>
                                        <p:tgtEl>
                                          <p:spTgt spid="54"/>
                                        </p:tgtEl>
                                        <p:attrNameLst>
                                          <p:attrName>ppt_h</p:attrName>
                                        </p:attrNameLst>
                                      </p:cBhvr>
                                      <p:tavLst>
                                        <p:tav tm="0">
                                          <p:val>
                                            <p:strVal val="ppt_h"/>
                                          </p:val>
                                        </p:tav>
                                        <p:tav tm="100000">
                                          <p:val>
                                            <p:fltVal val="0"/>
                                          </p:val>
                                        </p:tav>
                                      </p:tavLst>
                                    </p:anim>
                                    <p:animEffect transition="out" filter="fade">
                                      <p:cBhvr>
                                        <p:cTn id="43" dur="500"/>
                                        <p:tgtEl>
                                          <p:spTgt spid="54"/>
                                        </p:tgtEl>
                                      </p:cBhvr>
                                    </p:animEffect>
                                    <p:set>
                                      <p:cBhvr>
                                        <p:cTn id="44"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53" presetClass="exit" presetSubtype="32" fill="hold"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Effect transition="out" filter="fade">
                                      <p:cBhvr>
                                        <p:cTn id="51" dur="500"/>
                                        <p:tgtEl>
                                          <p:spTgt spid="55"/>
                                        </p:tgtEl>
                                      </p:cBhvr>
                                    </p:animEffect>
                                    <p:set>
                                      <p:cBhvr>
                                        <p:cTn id="52"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3" restart="whenNotActive" fill="hold" evtFilter="cancelBubble" nodeType="interactiveSeq">
                <p:stCondLst>
                  <p:cond evt="onClick" delay="0">
                    <p:tgtEl>
                      <p:spTgt spid="56"/>
                    </p:tgtEl>
                  </p:cond>
                </p:stCondLst>
                <p:endSync evt="end" delay="0">
                  <p:rtn val="all"/>
                </p:endSync>
                <p:childTnLst>
                  <p:par>
                    <p:cTn id="54" fill="hold">
                      <p:stCondLst>
                        <p:cond delay="0"/>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56"/>
                                        </p:tgtEl>
                                        <p:attrNameLst>
                                          <p:attrName>ppt_w</p:attrName>
                                        </p:attrNameLst>
                                      </p:cBhvr>
                                      <p:tavLst>
                                        <p:tav tm="0">
                                          <p:val>
                                            <p:strVal val="ppt_w"/>
                                          </p:val>
                                        </p:tav>
                                        <p:tav tm="100000">
                                          <p:val>
                                            <p:fltVal val="0"/>
                                          </p:val>
                                        </p:tav>
                                      </p:tavLst>
                                    </p:anim>
                                    <p:anim calcmode="lin" valueType="num">
                                      <p:cBhvr>
                                        <p:cTn id="58" dur="500"/>
                                        <p:tgtEl>
                                          <p:spTgt spid="56"/>
                                        </p:tgtEl>
                                        <p:attrNameLst>
                                          <p:attrName>ppt_h</p:attrName>
                                        </p:attrNameLst>
                                      </p:cBhvr>
                                      <p:tavLst>
                                        <p:tav tm="0">
                                          <p:val>
                                            <p:strVal val="ppt_h"/>
                                          </p:val>
                                        </p:tav>
                                        <p:tav tm="100000">
                                          <p:val>
                                            <p:fltVal val="0"/>
                                          </p:val>
                                        </p:tav>
                                      </p:tavLst>
                                    </p:anim>
                                    <p:animEffect transition="out" filter="fade">
                                      <p:cBhvr>
                                        <p:cTn id="59" dur="500"/>
                                        <p:tgtEl>
                                          <p:spTgt spid="56"/>
                                        </p:tgtEl>
                                      </p:cBhvr>
                                    </p:animEffect>
                                    <p:set>
                                      <p:cBhvr>
                                        <p:cTn id="60"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61" restart="whenNotActive" fill="hold" evtFilter="cancelBubble" nodeType="interactiveSeq">
                <p:stCondLst>
                  <p:cond evt="onClick" delay="0">
                    <p:tgtEl>
                      <p:spTgt spid="57"/>
                    </p:tgtEl>
                  </p:cond>
                </p:stCondLst>
                <p:endSync evt="end" delay="0">
                  <p:rtn val="all"/>
                </p:endSync>
                <p:childTnLst>
                  <p:par>
                    <p:cTn id="62" fill="hold">
                      <p:stCondLst>
                        <p:cond delay="0"/>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57"/>
                                        </p:tgtEl>
                                        <p:attrNameLst>
                                          <p:attrName>ppt_w</p:attrName>
                                        </p:attrNameLst>
                                      </p:cBhvr>
                                      <p:tavLst>
                                        <p:tav tm="0">
                                          <p:val>
                                            <p:strVal val="ppt_w"/>
                                          </p:val>
                                        </p:tav>
                                        <p:tav tm="100000">
                                          <p:val>
                                            <p:fltVal val="0"/>
                                          </p:val>
                                        </p:tav>
                                      </p:tavLst>
                                    </p:anim>
                                    <p:anim calcmode="lin" valueType="num">
                                      <p:cBhvr>
                                        <p:cTn id="66" dur="500"/>
                                        <p:tgtEl>
                                          <p:spTgt spid="57"/>
                                        </p:tgtEl>
                                        <p:attrNameLst>
                                          <p:attrName>ppt_h</p:attrName>
                                        </p:attrNameLst>
                                      </p:cBhvr>
                                      <p:tavLst>
                                        <p:tav tm="0">
                                          <p:val>
                                            <p:strVal val="ppt_h"/>
                                          </p:val>
                                        </p:tav>
                                        <p:tav tm="100000">
                                          <p:val>
                                            <p:fltVal val="0"/>
                                          </p:val>
                                        </p:tav>
                                      </p:tavLst>
                                    </p:anim>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audio>
              <p:cMediaNode vol="80000" numSld="9">
                <p:cTn id="69"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728536" y="1049100"/>
                <a:ext cx="11301905" cy="3981909"/>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nSpc>
                    <a:spcPct val="150000"/>
                  </a:lnSpc>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kumimoji="0" lang="en-US" sz="28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Nếu</a:t>
                </a:r>
                <a:r>
                  <a:rPr kumimoji="0" lang="en-US" sz="28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800" i="1" smtClean="0">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oMath>
                </a14:m>
                <a:r>
                  <a:rPr lang="nl-NL" sz="28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là 2 nghiệm của ph</a:t>
                </a:r>
                <a:r>
                  <a:rPr lang="vi-VN" sz="28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ư</a:t>
                </a:r>
                <a:r>
                  <a:rPr lang="en-US" sz="2800" i="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ơng</a:t>
                </a:r>
                <a:r>
                  <a:rPr lang="en-US" sz="28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trình</a:t>
                </a:r>
                <a:r>
                  <a:rPr lang="en-US" sz="28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r>
                      <a:rPr lang="en-US" sz="2800" i="1">
                        <a:solidFill>
                          <a:srgbClr val="FFFFFF"/>
                        </a:solidFill>
                        <a:latin typeface="Cambria Math" panose="02040503050406030204" pitchFamily="18" charset="0"/>
                      </a:rPr>
                      <m:t>𝑎</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𝑏𝑥</m:t>
                    </m:r>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𝑐</m:t>
                    </m:r>
                    <m:r>
                      <a:rPr lang="en-US" sz="2800" i="1">
                        <a:solidFill>
                          <a:srgbClr val="FFFFFF"/>
                        </a:solidFill>
                        <a:latin typeface="Cambria Math" panose="02040503050406030204" pitchFamily="18" charset="0"/>
                      </a:rPr>
                      <m:t>=0</m:t>
                    </m:r>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𝑎</m:t>
                        </m:r>
                        <m:r>
                          <a:rPr lang="en-US" sz="2800" i="1">
                            <a:solidFill>
                              <a:srgbClr val="FFFFFF"/>
                            </a:solidFill>
                            <a:latin typeface="Cambria Math" panose="02040503050406030204" pitchFamily="18" charset="0"/>
                          </a:rPr>
                          <m:t>≠0</m:t>
                        </m:r>
                      </m:e>
                    </m:d>
                  </m:oMath>
                </a14:m>
                <a:endParaRPr lang="en-US" sz="2800" dirty="0"/>
              </a:p>
              <a:p>
                <a:pPr>
                  <a:lnSpc>
                    <a:spcPct val="150000"/>
                  </a:lnSpc>
                  <a:defRPr/>
                </a:pPr>
                <a:r>
                  <a:rPr lang="en-US" sz="28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vi-VN"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r>
                  <a:rPr lang="en-US" sz="2800" i="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thì</a:t>
                </a:r>
                <a:r>
                  <a:rPr lang="en-US" sz="28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b>
                      <m:sSubPr>
                        <m:ctrlPr>
                          <a:rPr lang="en-US" sz="2800" i="1" smtClean="0">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oMath>
                </a14:m>
                <a:endParaRPr lang="en-US" sz="2800" dirty="0"/>
              </a:p>
              <a:p>
                <a:pPr lvl="0">
                  <a:lnSpc>
                    <a:spcPct val="150000"/>
                  </a:lnSpc>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a:p>
                <a:pPr lvl="0">
                  <a:lnSpc>
                    <a:spcPct val="150000"/>
                  </a:lnSpc>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lang="en-US" sz="2800" b="1" dirty="0">
                    <a:solidFill>
                      <a:schemeClr val="bg1"/>
                    </a:solidFill>
                    <a:latin typeface="Times New Roman" panose="02020603050405020304" pitchFamily="18" charset="0"/>
                    <a:cs typeface="Times New Roman" panose="02020603050405020304" pitchFamily="18" charset="0"/>
                  </a:rPr>
                  <a:t>C.</a:t>
                </a:r>
                <a:r>
                  <a:rPr lang="en-US" sz="2800" dirty="0">
                    <a:solidFill>
                      <a:schemeClr val="bg1"/>
                    </a:solidFill>
                    <a:latin typeface="Times New Roman" panose="02020603050405020304" pitchFamily="18" charset="0"/>
                    <a:cs typeface="Times New Roman" panose="02020603050405020304" pitchFamily="18" charset="0"/>
                  </a:rPr>
                  <a:t> </a:t>
                </a:r>
              </a:p>
              <a:p>
                <a:pPr lvl="0">
                  <a:lnSpc>
                    <a:spcPct val="150000"/>
                  </a:lnSpc>
                  <a:defRPr/>
                </a:pP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a:p>
                <a:pPr lvl="0">
                  <a:lnSpc>
                    <a:spcPct val="150000"/>
                  </a:lnSpc>
                  <a:defRPr/>
                </a:pP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B.</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lang="en-US" sz="2800" b="0" i="0" dirty="0">
                    <a:solidFill>
                      <a:schemeClr val="bg1"/>
                    </a:solidFill>
                    <a:effectLst/>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a:t>
                </a:r>
                <a:r>
                  <a:rPr kumimoji="0" lang="en-US" sz="28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728536" y="1049100"/>
                <a:ext cx="11301905" cy="3981909"/>
              </a:xfrm>
              <a:prstGeom prst="rect">
                <a:avLst/>
              </a:prstGeom>
              <a:blipFill>
                <a:blip r:embed="rId4"/>
                <a:stretch>
                  <a:fillRect l="-1133" b="-2757"/>
                </a:stretch>
              </a:blipFill>
              <a:ln>
                <a:noFill/>
              </a:ln>
            </p:spPr>
            <p:txBody>
              <a:bodyPr/>
              <a:lstStyle/>
              <a:p>
                <a:r>
                  <a:rPr lang="en-US">
                    <a:noFill/>
                  </a:rPr>
                  <a:t> </a:t>
                </a:r>
              </a:p>
            </p:txBody>
          </p:sp>
        </mc:Fallback>
      </mc:AlternateContent>
      <p:pic>
        <p:nvPicPr>
          <p:cNvPr id="13" name="图片 11" descr="OPL20U25GSXzBJYl68kk8uQGfFKzs7yb1M4KJWUiLk6ZEvGF+qCIPSnY57AbBFCvTWID07 2024 T9 CD 06565+K4lPs7H94VUqPe2XwIsfPRnrXQE//QTEXxb8/8N4CNc6FpgZahzpTjFhMzSA7T/nHJa11DE8Ng2TP3iAmRczFlmslSuUNOgUeb6yRvs0=">
            <a:hlinkClick r:id="rId5" action="ppaction://hlinksldjump"/>
          </p:cNvPr>
          <p:cNvPicPr>
            <a:picLocks noChangeAspect="1"/>
          </p:cNvPicPr>
          <p:nvPr/>
        </p:nvPicPr>
        <p:blipFill>
          <a:blip r:embed="rId6"/>
          <a:stretch>
            <a:fillRect/>
          </a:stretch>
        </p:blipFill>
        <p:spPr>
          <a:xfrm rot="4045694">
            <a:off x="311655" y="35272"/>
            <a:ext cx="1013444" cy="1351259"/>
          </a:xfrm>
          <a:prstGeom prst="rect">
            <a:avLst/>
          </a:prstGeom>
        </p:spPr>
      </p:pic>
      <p:sp>
        <p:nvSpPr>
          <p:cNvPr id="9" name="Rounded Rectangle 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30</a:t>
            </a:r>
          </a:p>
        </p:txBody>
      </p:sp>
      <p:sp>
        <p:nvSpPr>
          <p:cNvPr id="10" name="Rounded Rectangle 9"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29</a:t>
            </a:r>
          </a:p>
        </p:txBody>
      </p:sp>
      <p:sp>
        <p:nvSpPr>
          <p:cNvPr id="11" name="Rounded Rectangle 10"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28</a:t>
            </a:r>
          </a:p>
        </p:txBody>
      </p:sp>
      <p:sp>
        <p:nvSpPr>
          <p:cNvPr id="12" name="Rounded Rectangle 11"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27</a:t>
            </a:r>
          </a:p>
        </p:txBody>
      </p:sp>
      <p:sp>
        <p:nvSpPr>
          <p:cNvPr id="14" name="Rounded Rectangle 13"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26</a:t>
            </a:r>
          </a:p>
        </p:txBody>
      </p:sp>
      <p:sp>
        <p:nvSpPr>
          <p:cNvPr id="15" name="Rounded Rectangle 14"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25</a:t>
            </a:r>
          </a:p>
        </p:txBody>
      </p:sp>
      <p:sp>
        <p:nvSpPr>
          <p:cNvPr id="16" name="Rounded Rectangle 15"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24</a:t>
            </a:r>
          </a:p>
        </p:txBody>
      </p:sp>
      <p:sp>
        <p:nvSpPr>
          <p:cNvPr id="19" name="Rounded Rectangle 1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23</a:t>
            </a:r>
          </a:p>
        </p:txBody>
      </p:sp>
      <p:sp>
        <p:nvSpPr>
          <p:cNvPr id="20" name="Rounded Rectangle 1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22</a:t>
            </a:r>
          </a:p>
        </p:txBody>
      </p:sp>
      <p:sp>
        <p:nvSpPr>
          <p:cNvPr id="21" name="Rounded Rectangle 2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21</a:t>
            </a:r>
          </a:p>
        </p:txBody>
      </p:sp>
      <p:sp>
        <p:nvSpPr>
          <p:cNvPr id="22" name="Rounded Rectangle 2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20</a:t>
            </a:r>
          </a:p>
        </p:txBody>
      </p:sp>
      <p:sp>
        <p:nvSpPr>
          <p:cNvPr id="23" name="Rounded Rectangle 2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19</a:t>
            </a:r>
          </a:p>
        </p:txBody>
      </p:sp>
      <p:sp>
        <p:nvSpPr>
          <p:cNvPr id="24" name="Rounded Rectangle 2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18</a:t>
            </a:r>
          </a:p>
        </p:txBody>
      </p:sp>
      <p:sp>
        <p:nvSpPr>
          <p:cNvPr id="25" name="Rounded Rectangle 2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17</a:t>
            </a:r>
          </a:p>
        </p:txBody>
      </p:sp>
      <p:sp>
        <p:nvSpPr>
          <p:cNvPr id="26" name="Rounded Rectangle 2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16</a:t>
            </a:r>
          </a:p>
        </p:txBody>
      </p:sp>
      <p:sp>
        <p:nvSpPr>
          <p:cNvPr id="27" name="Rounded Rectangle 2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15</a:t>
            </a:r>
          </a:p>
        </p:txBody>
      </p:sp>
      <p:sp>
        <p:nvSpPr>
          <p:cNvPr id="28" name="Rounded Rectangle 2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14</a:t>
            </a:r>
          </a:p>
        </p:txBody>
      </p:sp>
      <p:sp>
        <p:nvSpPr>
          <p:cNvPr id="29" name="Rounded Rectangle 2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13</a:t>
            </a:r>
          </a:p>
        </p:txBody>
      </p:sp>
      <p:sp>
        <p:nvSpPr>
          <p:cNvPr id="30" name="Rounded Rectangle 2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12</a:t>
            </a:r>
          </a:p>
        </p:txBody>
      </p:sp>
      <p:sp>
        <p:nvSpPr>
          <p:cNvPr id="31" name="Rounded Rectangle 3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11</a:t>
            </a:r>
          </a:p>
        </p:txBody>
      </p:sp>
      <p:sp>
        <p:nvSpPr>
          <p:cNvPr id="32" name="Rounded Rectangle 3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10</a:t>
            </a:r>
          </a:p>
        </p:txBody>
      </p:sp>
      <p:sp>
        <p:nvSpPr>
          <p:cNvPr id="33" name="Rounded Rectangle 3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09</a:t>
            </a:r>
          </a:p>
        </p:txBody>
      </p:sp>
      <p:sp>
        <p:nvSpPr>
          <p:cNvPr id="34" name="Rounded Rectangle 3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08</a:t>
            </a:r>
          </a:p>
        </p:txBody>
      </p:sp>
      <p:sp>
        <p:nvSpPr>
          <p:cNvPr id="35" name="Rounded Rectangle 3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07</a:t>
            </a:r>
          </a:p>
        </p:txBody>
      </p:sp>
      <p:sp>
        <p:nvSpPr>
          <p:cNvPr id="36" name="Rounded Rectangle 3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06</a:t>
            </a:r>
          </a:p>
        </p:txBody>
      </p:sp>
      <p:sp>
        <p:nvSpPr>
          <p:cNvPr id="37" name="Rounded Rectangle 3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05</a:t>
            </a:r>
          </a:p>
        </p:txBody>
      </p:sp>
      <p:sp>
        <p:nvSpPr>
          <p:cNvPr id="38" name="Rounded Rectangle 3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04</a:t>
            </a:r>
          </a:p>
        </p:txBody>
      </p:sp>
      <p:sp>
        <p:nvSpPr>
          <p:cNvPr id="39" name="Rounded Rectangle 3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03</a:t>
            </a:r>
          </a:p>
        </p:txBody>
      </p:sp>
      <p:sp>
        <p:nvSpPr>
          <p:cNvPr id="40" name="Rounded Rectangle 3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02</a:t>
            </a:r>
          </a:p>
        </p:txBody>
      </p:sp>
      <p:sp>
        <p:nvSpPr>
          <p:cNvPr id="41" name="Rounded Rectangle 4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01</a:t>
            </a:r>
          </a:p>
        </p:txBody>
      </p:sp>
      <p:sp>
        <p:nvSpPr>
          <p:cNvPr id="42" name="Rounded Rectangle 4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00</a:t>
            </a:r>
          </a:p>
        </p:txBody>
      </p:sp>
      <p:grpSp>
        <p:nvGrpSpPr>
          <p:cNvPr id="17" name="Nhóm 16"/>
          <p:cNvGrpSpPr/>
          <p:nvPr/>
        </p:nvGrpSpPr>
        <p:grpSpPr>
          <a:xfrm>
            <a:off x="9097194" y="4836072"/>
            <a:ext cx="2717413" cy="2021928"/>
            <a:chOff x="10080624" y="4572000"/>
            <a:chExt cx="2111375" cy="2286000"/>
          </a:xfrm>
        </p:grpSpPr>
        <p:pic>
          <p:nvPicPr>
            <p:cNvPr id="43" name="Picture 5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10080624" y="4572000"/>
              <a:ext cx="2111375" cy="22860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4" name="Picture 59">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335534" y="4917445"/>
              <a:ext cx="1511699" cy="1511699"/>
            </a:xfrm>
            <a:prstGeom prst="rect">
              <a:avLst/>
            </a:prstGeom>
          </p:spPr>
        </p:pic>
      </p:grpSp>
      <p:pic>
        <p:nvPicPr>
          <p:cNvPr id="45"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799504">
            <a:off x="5195996" y="5434268"/>
            <a:ext cx="1109613" cy="1109613"/>
          </a:xfrm>
          <a:prstGeom prst="rect">
            <a:avLst/>
          </a:prstGeom>
        </p:spPr>
      </p:pic>
      <p:pic>
        <p:nvPicPr>
          <p:cNvPr id="46"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975241">
            <a:off x="5792318" y="5578731"/>
            <a:ext cx="1020036" cy="1020036"/>
          </a:xfrm>
          <a:prstGeom prst="rect">
            <a:avLst/>
          </a:prstGeom>
        </p:spPr>
      </p:pic>
      <p:pic>
        <p:nvPicPr>
          <p:cNvPr id="48" name="1" descr="Clipboard">
            <a:extLst>
              <a:ext uri="{FF2B5EF4-FFF2-40B4-BE49-F238E27FC236}">
                <a16:creationId xmlns:a16="http://schemas.microsoft.com/office/drawing/2014/main" id="{2A123BD8-A09C-49C0-98E8-54B55610A9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631394">
            <a:off x="296908" y="5052794"/>
            <a:ext cx="1632520" cy="1632520"/>
          </a:xfrm>
          <a:prstGeom prst="rect">
            <a:avLst/>
          </a:prstGeom>
        </p:spPr>
      </p:pic>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D10BA56F-8068-4FFA-B7D4-4A3C857D4D32}"/>
                  </a:ext>
                </a:extLst>
              </p:cNvPr>
              <p:cNvSpPr txBox="1"/>
              <p:nvPr/>
            </p:nvSpPr>
            <p:spPr>
              <a:xfrm>
                <a:off x="3785501" y="3040054"/>
                <a:ext cx="279400" cy="8382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𝑐</m:t>
                          </m:r>
                        </m:num>
                        <m:den>
                          <m:r>
                            <a:rPr lang="en-US" sz="2800" i="1">
                              <a:solidFill>
                                <a:srgbClr val="FFFFFF"/>
                              </a:solidFill>
                              <a:latin typeface="Cambria Math" panose="02040503050406030204" pitchFamily="18" charset="0"/>
                            </a:rPr>
                            <m:t>𝑎</m:t>
                          </m:r>
                        </m:den>
                      </m:f>
                    </m:oMath>
                  </m:oMathPara>
                </a14:m>
                <a:endParaRPr lang="en-US" sz="2800" dirty="0"/>
              </a:p>
            </p:txBody>
          </p:sp>
        </mc:Choice>
        <mc:Fallback xmlns="">
          <p:sp>
            <p:nvSpPr>
              <p:cNvPr id="6" name="Object 5">
                <a:extLst>
                  <a:ext uri="{FF2B5EF4-FFF2-40B4-BE49-F238E27FC236}">
                    <a16:creationId xmlns:a16="http://schemas.microsoft.com/office/drawing/2014/main" id="{D10BA56F-8068-4FFA-B7D4-4A3C857D4D32}"/>
                  </a:ext>
                </a:extLst>
              </p:cNvPr>
              <p:cNvSpPr txBox="1">
                <a:spLocks noRot="1" noChangeAspect="1" noMove="1" noResize="1" noEditPoints="1" noAdjustHandles="1" noChangeArrowheads="1" noChangeShapeType="1" noTextEdit="1"/>
              </p:cNvSpPr>
              <p:nvPr/>
            </p:nvSpPr>
            <p:spPr>
              <a:xfrm>
                <a:off x="3785501" y="3040054"/>
                <a:ext cx="279400" cy="838200"/>
              </a:xfrm>
              <a:prstGeom prst="rect">
                <a:avLst/>
              </a:prstGeom>
              <a:blipFill>
                <a:blip r:embed="rId16"/>
                <a:stretch>
                  <a:fillRect r="-652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AC83FFC9-E752-44B6-B130-CD888B182F62}"/>
                  </a:ext>
                </a:extLst>
              </p:cNvPr>
              <p:cNvSpPr txBox="1"/>
              <p:nvPr/>
            </p:nvSpPr>
            <p:spPr>
              <a:xfrm>
                <a:off x="3777885" y="4279702"/>
                <a:ext cx="279400" cy="8382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𝑏</m:t>
                          </m:r>
                        </m:num>
                        <m:den>
                          <m:r>
                            <a:rPr lang="en-US" sz="2800" i="1">
                              <a:solidFill>
                                <a:srgbClr val="FFFFFF"/>
                              </a:solidFill>
                              <a:latin typeface="Cambria Math" panose="02040503050406030204" pitchFamily="18" charset="0"/>
                            </a:rPr>
                            <m:t>𝑎</m:t>
                          </m:r>
                        </m:den>
                      </m:f>
                    </m:oMath>
                  </m:oMathPara>
                </a14:m>
                <a:endParaRPr lang="en-US" sz="2800" dirty="0"/>
              </a:p>
            </p:txBody>
          </p:sp>
        </mc:Choice>
        <mc:Fallback xmlns="">
          <p:sp>
            <p:nvSpPr>
              <p:cNvPr id="7" name="Object 6">
                <a:extLst>
                  <a:ext uri="{FF2B5EF4-FFF2-40B4-BE49-F238E27FC236}">
                    <a16:creationId xmlns:a16="http://schemas.microsoft.com/office/drawing/2014/main" id="{AC83FFC9-E752-44B6-B130-CD888B182F62}"/>
                  </a:ext>
                </a:extLst>
              </p:cNvPr>
              <p:cNvSpPr txBox="1">
                <a:spLocks noRot="1" noChangeAspect="1" noMove="1" noResize="1" noEditPoints="1" noAdjustHandles="1" noChangeArrowheads="1" noChangeShapeType="1" noTextEdit="1"/>
              </p:cNvSpPr>
              <p:nvPr/>
            </p:nvSpPr>
            <p:spPr>
              <a:xfrm>
                <a:off x="3777885" y="4279702"/>
                <a:ext cx="279400" cy="838200"/>
              </a:xfrm>
              <a:prstGeom prst="rect">
                <a:avLst/>
              </a:prstGeom>
              <a:blipFill>
                <a:blip r:embed="rId17"/>
                <a:stretch>
                  <a:fillRect r="-6522" b="-21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8" name="Object 17">
                <a:extLst>
                  <a:ext uri="{FF2B5EF4-FFF2-40B4-BE49-F238E27FC236}">
                    <a16:creationId xmlns:a16="http://schemas.microsoft.com/office/drawing/2014/main" id="{7D24FA72-53D8-4A23-9671-5B8726DECEDE}"/>
                  </a:ext>
                </a:extLst>
              </p:cNvPr>
              <p:cNvSpPr txBox="1"/>
              <p:nvPr/>
            </p:nvSpPr>
            <p:spPr>
              <a:xfrm>
                <a:off x="7624763" y="3030318"/>
                <a:ext cx="698500" cy="8382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𝑏</m:t>
                          </m:r>
                        </m:num>
                        <m:den>
                          <m:r>
                            <a:rPr lang="en-US" sz="2800" i="1">
                              <a:solidFill>
                                <a:srgbClr val="FFFFFF"/>
                              </a:solidFill>
                              <a:latin typeface="Cambria Math" panose="02040503050406030204" pitchFamily="18" charset="0"/>
                            </a:rPr>
                            <m:t>𝑎</m:t>
                          </m:r>
                        </m:den>
                      </m:f>
                    </m:oMath>
                  </m:oMathPara>
                </a14:m>
                <a:endParaRPr lang="en-US" sz="2800" dirty="0"/>
              </a:p>
            </p:txBody>
          </p:sp>
        </mc:Choice>
        <mc:Fallback xmlns="">
          <p:sp>
            <p:nvSpPr>
              <p:cNvPr id="18" name="Object 17">
                <a:extLst>
                  <a:ext uri="{FF2B5EF4-FFF2-40B4-BE49-F238E27FC236}">
                    <a16:creationId xmlns:a16="http://schemas.microsoft.com/office/drawing/2014/main" id="{7D24FA72-53D8-4A23-9671-5B8726DECEDE}"/>
                  </a:ext>
                </a:extLst>
              </p:cNvPr>
              <p:cNvSpPr txBox="1">
                <a:spLocks noRot="1" noChangeAspect="1" noMove="1" noResize="1" noEditPoints="1" noAdjustHandles="1" noChangeArrowheads="1" noChangeShapeType="1" noTextEdit="1"/>
              </p:cNvSpPr>
              <p:nvPr/>
            </p:nvSpPr>
            <p:spPr>
              <a:xfrm>
                <a:off x="7624763" y="3030318"/>
                <a:ext cx="698500" cy="838200"/>
              </a:xfrm>
              <a:prstGeom prst="rect">
                <a:avLst/>
              </a:prstGeom>
              <a:blipFill>
                <a:blip r:embed="rId18"/>
                <a:stretch>
                  <a:fillRect r="-26316" b="-217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bject 48">
                <a:extLst>
                  <a:ext uri="{FF2B5EF4-FFF2-40B4-BE49-F238E27FC236}">
                    <a16:creationId xmlns:a16="http://schemas.microsoft.com/office/drawing/2014/main" id="{57C475AE-FA4F-4F92-BB6B-5FDFCB12EA1F}"/>
                  </a:ext>
                </a:extLst>
              </p:cNvPr>
              <p:cNvSpPr txBox="1"/>
              <p:nvPr/>
            </p:nvSpPr>
            <p:spPr>
              <a:xfrm>
                <a:off x="7664817" y="4279581"/>
                <a:ext cx="469900" cy="8382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m:t>
                          </m:r>
                          <m:r>
                            <a:rPr lang="en-US" sz="2800" i="1">
                              <a:solidFill>
                                <a:srgbClr val="FFFFFF"/>
                              </a:solidFill>
                              <a:latin typeface="Cambria Math" panose="02040503050406030204" pitchFamily="18" charset="0"/>
                            </a:rPr>
                            <m:t>𝑏</m:t>
                          </m:r>
                        </m:num>
                        <m:den>
                          <m:r>
                            <a:rPr lang="en-US" sz="2800" i="1">
                              <a:solidFill>
                                <a:srgbClr val="FFFFFF"/>
                              </a:solidFill>
                              <a:latin typeface="Cambria Math" panose="02040503050406030204" pitchFamily="18" charset="0"/>
                            </a:rPr>
                            <m:t>𝑎</m:t>
                          </m:r>
                        </m:den>
                      </m:f>
                    </m:oMath>
                  </m:oMathPara>
                </a14:m>
                <a:endParaRPr lang="en-US" sz="2800" dirty="0"/>
              </a:p>
            </p:txBody>
          </p:sp>
        </mc:Choice>
        <mc:Fallback xmlns="">
          <p:sp>
            <p:nvSpPr>
              <p:cNvPr id="49" name="Object 48">
                <a:extLst>
                  <a:ext uri="{FF2B5EF4-FFF2-40B4-BE49-F238E27FC236}">
                    <a16:creationId xmlns:a16="http://schemas.microsoft.com/office/drawing/2014/main" id="{57C475AE-FA4F-4F92-BB6B-5FDFCB12EA1F}"/>
                  </a:ext>
                </a:extLst>
              </p:cNvPr>
              <p:cNvSpPr txBox="1">
                <a:spLocks noRot="1" noChangeAspect="1" noMove="1" noResize="1" noEditPoints="1" noAdjustHandles="1" noChangeArrowheads="1" noChangeShapeType="1" noTextEdit="1"/>
              </p:cNvSpPr>
              <p:nvPr/>
            </p:nvSpPr>
            <p:spPr>
              <a:xfrm>
                <a:off x="7664817" y="4279581"/>
                <a:ext cx="469900" cy="838200"/>
              </a:xfrm>
              <a:prstGeom prst="rect">
                <a:avLst/>
              </a:prstGeom>
              <a:blipFill>
                <a:blip r:embed="rId19"/>
                <a:stretch>
                  <a:fillRect r="-19481" b="-1449"/>
                </a:stretch>
              </a:blipFill>
            </p:spPr>
            <p:txBody>
              <a:bodyPr/>
              <a:lstStyle/>
              <a:p>
                <a:r>
                  <a:rPr lang="en-GB">
                    <a:noFill/>
                  </a:rPr>
                  <a:t> </a:t>
                </a:r>
              </a:p>
            </p:txBody>
          </p:sp>
        </mc:Fallback>
      </mc:AlternateContent>
      <p:sp>
        <p:nvSpPr>
          <p:cNvPr id="50" name="Oval 49">
            <a:extLst>
              <a:ext uri="{FF2B5EF4-FFF2-40B4-BE49-F238E27FC236}">
                <a16:creationId xmlns:a16="http://schemas.microsoft.com/office/drawing/2014/main" id="{86F4C1BB-266D-4EBE-A5AC-00B3618A3AB7}"/>
              </a:ext>
            </a:extLst>
          </p:cNvPr>
          <p:cNvSpPr/>
          <p:nvPr/>
        </p:nvSpPr>
        <p:spPr>
          <a:xfrm flipV="1">
            <a:off x="7136251" y="4486275"/>
            <a:ext cx="488512" cy="516650"/>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9694613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0"/>
                                  </p:stCondLst>
                                  <p:childTnLst>
                                    <p:set>
                                      <p:cBhvr>
                                        <p:cTn id="6" dur="1000">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4"/>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6"/>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50"/>
                                        </p:tgtEl>
                                        <p:attrNameLst>
                                          <p:attrName>style.visibility</p:attrName>
                                        </p:attrNameLst>
                                      </p:cBhvr>
                                      <p:to>
                                        <p:strVal val="visible"/>
                                      </p:to>
                                    </p:set>
                                    <p:animEffect transition="in" filter="fade">
                                      <p:cBhvr>
                                        <p:cTn id="101" dur="1000"/>
                                        <p:tgtEl>
                                          <p:spTgt spid="50"/>
                                        </p:tgtEl>
                                      </p:cBhvr>
                                    </p:animEffect>
                                    <p:anim calcmode="lin" valueType="num">
                                      <p:cBhvr>
                                        <p:cTn id="102" dur="1000" fill="hold"/>
                                        <p:tgtEl>
                                          <p:spTgt spid="50"/>
                                        </p:tgtEl>
                                        <p:attrNameLst>
                                          <p:attrName>ppt_x</p:attrName>
                                        </p:attrNameLst>
                                      </p:cBhvr>
                                      <p:tavLst>
                                        <p:tav tm="0">
                                          <p:val>
                                            <p:strVal val="#ppt_x"/>
                                          </p:val>
                                        </p:tav>
                                        <p:tav tm="100000">
                                          <p:val>
                                            <p:strVal val="#ppt_x"/>
                                          </p:val>
                                        </p:tav>
                                      </p:tavLst>
                                    </p:anim>
                                    <p:anim calcmode="lin" valueType="num">
                                      <p:cBhvr>
                                        <p:cTn id="10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rrow: Right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626957-CBD8-91C3-6597-4769CC51323E}"/>
              </a:ext>
            </a:extLst>
          </p:cNvPr>
          <p:cNvSpPr/>
          <p:nvPr/>
        </p:nvSpPr>
        <p:spPr>
          <a:xfrm>
            <a:off x="1" y="-2944"/>
            <a:ext cx="3427570" cy="1385436"/>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E4327C4C-F1F6-DDFB-C4EE-99E45C4A1C35}"/>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0349" r="20345" b="-4"/>
          <a:stretch/>
        </p:blipFill>
        <p:spPr>
          <a:xfrm>
            <a:off x="1922772" y="3214225"/>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05C1A32-4674-8277-BD7A-4BB6F05E8D2C}"/>
              </a:ext>
            </a:extLst>
          </p:cNvPr>
          <p:cNvPicPr>
            <a:picLocks noChangeAspect="1"/>
          </p:cNvPicPr>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7382" r="20120" b="2"/>
          <a:stretch/>
        </p:blipFill>
        <p:spPr>
          <a:xfrm>
            <a:off x="3709849" y="2516345"/>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6" name="Picture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A6B0BB8-B2F2-2BF3-150F-5878B69197C1}"/>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6770304" y="2940095"/>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7" name="Picture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FEF3B11-C0CE-F0C1-F9B4-E828EE51DF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91424" y="2633185"/>
            <a:ext cx="2327672" cy="2327672"/>
          </a:xfrm>
          <a:prstGeom prst="rect">
            <a:avLst/>
          </a:prstGeom>
        </p:spPr>
      </p:pic>
      <p:pic>
        <p:nvPicPr>
          <p:cNvPr id="8" name="Picture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36E67C1-6184-4872-84B8-64397A7890D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6700631" y="3082810"/>
            <a:ext cx="2327672" cy="2327672"/>
          </a:xfrm>
          <a:prstGeom prst="rect">
            <a:avLst/>
          </a:prstGeom>
        </p:spPr>
      </p:pic>
      <p:pic>
        <p:nvPicPr>
          <p:cNvPr id="9" name="Picture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47D4E8D-A4A5-6912-145C-8E3091C18A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67100" y="3158728"/>
            <a:ext cx="1561730" cy="1561730"/>
          </a:xfrm>
          <a:prstGeom prst="rect">
            <a:avLst/>
          </a:prstGeom>
        </p:spPr>
      </p:pic>
      <p:pic>
        <p:nvPicPr>
          <p:cNvPr id="12" name="Picture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E9B910C-D3DB-53B0-DD9C-04FA3835DC6E}"/>
              </a:ext>
            </a:extLst>
          </p:cNvPr>
          <p:cNvPicPr>
            <a:picLocks noChangeAspect="1"/>
          </p:cNvPicPr>
          <p:nvPr/>
        </p:nvPicPr>
        <p:blipFill>
          <a:blip r:embed="rId11"/>
          <a:stretch>
            <a:fillRect/>
          </a:stretch>
        </p:blipFill>
        <p:spPr>
          <a:xfrm>
            <a:off x="2434293" y="1727804"/>
            <a:ext cx="2025572" cy="1385436"/>
          </a:xfrm>
          <a:prstGeom prst="rect">
            <a:avLst/>
          </a:prstGeom>
        </p:spPr>
      </p:pic>
      <p:pic>
        <p:nvPicPr>
          <p:cNvPr id="13" name="Picture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1D407B-A8AC-08C9-6F47-02A87BD44C54}"/>
              </a:ext>
            </a:extLst>
          </p:cNvPr>
          <p:cNvPicPr>
            <a:picLocks noChangeAspect="1"/>
          </p:cNvPicPr>
          <p:nvPr/>
        </p:nvPicPr>
        <p:blipFill>
          <a:blip r:embed="rId12"/>
          <a:stretch>
            <a:fillRect/>
          </a:stretch>
        </p:blipFill>
        <p:spPr>
          <a:xfrm>
            <a:off x="4965903" y="1162182"/>
            <a:ext cx="2025572" cy="1385436"/>
          </a:xfrm>
          <a:prstGeom prst="rect">
            <a:avLst/>
          </a:prstGeom>
        </p:spPr>
      </p:pic>
      <p:pic>
        <p:nvPicPr>
          <p:cNvPr id="14" name="Picture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F6AAD02-B751-B406-D267-474378C247A6}"/>
              </a:ext>
            </a:extLst>
          </p:cNvPr>
          <p:cNvPicPr>
            <a:picLocks noChangeAspect="1"/>
          </p:cNvPicPr>
          <p:nvPr/>
        </p:nvPicPr>
        <p:blipFill>
          <a:blip r:embed="rId13"/>
          <a:stretch>
            <a:fillRect/>
          </a:stretch>
        </p:blipFill>
        <p:spPr>
          <a:xfrm>
            <a:off x="7386430" y="1483302"/>
            <a:ext cx="2176461" cy="1385436"/>
          </a:xfrm>
          <a:prstGeom prst="rect">
            <a:avLst/>
          </a:prstGeom>
        </p:spPr>
      </p:pic>
      <p:sp>
        <p:nvSpPr>
          <p:cNvPr id="2" name="Title 1">
            <a:extLst>
              <a:ext uri="{FF2B5EF4-FFF2-40B4-BE49-F238E27FC236}">
                <a16:creationId xmlns:a16="http://schemas.microsoft.com/office/drawing/2014/main" id="{4D74833E-C762-DD91-2784-FA20F15EA24A}"/>
              </a:ext>
            </a:extLst>
          </p:cNvPr>
          <p:cNvSpPr>
            <a:spLocks noGrp="1"/>
          </p:cNvSpPr>
          <p:nvPr>
            <p:ph type="title"/>
          </p:nvPr>
        </p:nvSpPr>
        <p:spPr>
          <a:xfrm>
            <a:off x="209456" y="294855"/>
            <a:ext cx="3218114" cy="854075"/>
          </a:xfrm>
        </p:spPr>
        <p:txBody>
          <a:bodyPr>
            <a:normAutofit/>
          </a:bodyPr>
          <a:lstStyle/>
          <a:p>
            <a:r>
              <a:rPr lang="en-US" sz="3200" b="1">
                <a:solidFill>
                  <a:schemeClr val="bg1"/>
                </a:solidFill>
                <a:latin typeface="Times New Roman" panose="02020603050405020304" pitchFamily="18" charset="0"/>
                <a:cs typeface="Times New Roman" panose="02020603050405020304" pitchFamily="18" charset="0"/>
              </a:rPr>
              <a:t>B. CHÚ THÍCH</a:t>
            </a:r>
            <a:endParaRPr lang="en-US" sz="3200">
              <a:solidFill>
                <a:schemeClr val="bg1"/>
              </a:solidFill>
            </a:endParaRPr>
          </a:p>
        </p:txBody>
      </p:sp>
    </p:spTree>
    <p:extLst>
      <p:ext uri="{BB962C8B-B14F-4D97-AF65-F5344CB8AC3E}">
        <p14:creationId xmlns:p14="http://schemas.microsoft.com/office/powerpoint/2010/main" val="153350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1" descr="OPL20U25GSXzBJYl68kk8uQGfFKzs7yb1M4KJWUiLk6ZEvGF+qCIPSnY57AbBFCvTWID07 2024 T9 CD 06565+K4lPs7H94VUqPe2XwIsfPRnrXQE//QTEXxb8/8N4CNc6FpgZahzpTjFhMzSA7T/nHJa11DE8Ng2TP3iAmRczFlmslSuUNOgUeb6yRvs0=">
            <a:hlinkClick r:id="rId4" action="ppaction://hlinksldjump"/>
          </p:cNvPr>
          <p:cNvPicPr>
            <a:picLocks noChangeAspect="1"/>
          </p:cNvPicPr>
          <p:nvPr/>
        </p:nvPicPr>
        <p:blipFill>
          <a:blip r:embed="rId5"/>
          <a:stretch>
            <a:fillRect/>
          </a:stretch>
        </p:blipFill>
        <p:spPr>
          <a:xfrm rot="4045694">
            <a:off x="300770" y="-127288"/>
            <a:ext cx="1013444" cy="1351259"/>
          </a:xfrm>
          <a:prstGeom prst="rect">
            <a:avLst/>
          </a:prstGeom>
        </p:spPr>
      </p:pic>
      <p:sp>
        <p:nvSpPr>
          <p:cNvPr id="9" name="Rounded Rectangle 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30</a:t>
            </a:r>
          </a:p>
        </p:txBody>
      </p:sp>
      <p:sp>
        <p:nvSpPr>
          <p:cNvPr id="10" name="Rounded Rectangle 9"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29</a:t>
            </a:r>
          </a:p>
        </p:txBody>
      </p:sp>
      <p:sp>
        <p:nvSpPr>
          <p:cNvPr id="11" name="Rounded Rectangle 10"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28</a:t>
            </a:r>
          </a:p>
        </p:txBody>
      </p:sp>
      <p:sp>
        <p:nvSpPr>
          <p:cNvPr id="12" name="Rounded Rectangle 11"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27</a:t>
            </a:r>
          </a:p>
        </p:txBody>
      </p:sp>
      <p:sp>
        <p:nvSpPr>
          <p:cNvPr id="14" name="Rounded Rectangle 13"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26</a:t>
            </a:r>
          </a:p>
        </p:txBody>
      </p:sp>
      <p:sp>
        <p:nvSpPr>
          <p:cNvPr id="15" name="Rounded Rectangle 14"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25</a:t>
            </a:r>
          </a:p>
        </p:txBody>
      </p:sp>
      <p:sp>
        <p:nvSpPr>
          <p:cNvPr id="16" name="Rounded Rectangle 15"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24</a:t>
            </a:r>
          </a:p>
        </p:txBody>
      </p:sp>
      <p:sp>
        <p:nvSpPr>
          <p:cNvPr id="19" name="Rounded Rectangle 1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23</a:t>
            </a:r>
          </a:p>
        </p:txBody>
      </p:sp>
      <p:sp>
        <p:nvSpPr>
          <p:cNvPr id="20" name="Rounded Rectangle 19"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22</a:t>
            </a:r>
          </a:p>
        </p:txBody>
      </p:sp>
      <p:sp>
        <p:nvSpPr>
          <p:cNvPr id="21" name="Rounded Rectangle 2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21</a:t>
            </a:r>
          </a:p>
        </p:txBody>
      </p:sp>
      <p:sp>
        <p:nvSpPr>
          <p:cNvPr id="22" name="Rounded Rectangle 2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20</a:t>
            </a:r>
          </a:p>
        </p:txBody>
      </p:sp>
      <p:sp>
        <p:nvSpPr>
          <p:cNvPr id="23" name="Rounded Rectangle 2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19</a:t>
            </a:r>
          </a:p>
        </p:txBody>
      </p:sp>
      <p:sp>
        <p:nvSpPr>
          <p:cNvPr id="24" name="Rounded Rectangle 2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18</a:t>
            </a:r>
          </a:p>
        </p:txBody>
      </p:sp>
      <p:sp>
        <p:nvSpPr>
          <p:cNvPr id="25" name="Rounded Rectangle 2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17</a:t>
            </a:r>
          </a:p>
        </p:txBody>
      </p:sp>
      <p:sp>
        <p:nvSpPr>
          <p:cNvPr id="26" name="Rounded Rectangle 2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16</a:t>
            </a:r>
          </a:p>
        </p:txBody>
      </p:sp>
      <p:sp>
        <p:nvSpPr>
          <p:cNvPr id="27" name="Rounded Rectangle 2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15</a:t>
            </a:r>
          </a:p>
        </p:txBody>
      </p:sp>
      <p:sp>
        <p:nvSpPr>
          <p:cNvPr id="28" name="Rounded Rectangle 2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14</a:t>
            </a:r>
          </a:p>
        </p:txBody>
      </p:sp>
      <p:sp>
        <p:nvSpPr>
          <p:cNvPr id="29" name="Rounded Rectangle 2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13</a:t>
            </a:r>
          </a:p>
        </p:txBody>
      </p:sp>
      <p:sp>
        <p:nvSpPr>
          <p:cNvPr id="30" name="Rounded Rectangle 2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12</a:t>
            </a:r>
          </a:p>
        </p:txBody>
      </p:sp>
      <p:sp>
        <p:nvSpPr>
          <p:cNvPr id="31" name="Rounded Rectangle 3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11</a:t>
            </a:r>
          </a:p>
        </p:txBody>
      </p:sp>
      <p:sp>
        <p:nvSpPr>
          <p:cNvPr id="32" name="Rounded Rectangle 3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10</a:t>
            </a:r>
          </a:p>
        </p:txBody>
      </p:sp>
      <p:sp>
        <p:nvSpPr>
          <p:cNvPr id="33" name="Rounded Rectangle 3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09</a:t>
            </a:r>
          </a:p>
        </p:txBody>
      </p:sp>
      <p:sp>
        <p:nvSpPr>
          <p:cNvPr id="34" name="Rounded Rectangle 3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08</a:t>
            </a:r>
          </a:p>
        </p:txBody>
      </p:sp>
      <p:sp>
        <p:nvSpPr>
          <p:cNvPr id="35" name="Rounded Rectangle 3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07</a:t>
            </a:r>
          </a:p>
        </p:txBody>
      </p:sp>
      <p:sp>
        <p:nvSpPr>
          <p:cNvPr id="36" name="Rounded Rectangle 3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06</a:t>
            </a:r>
          </a:p>
        </p:txBody>
      </p:sp>
      <p:sp>
        <p:nvSpPr>
          <p:cNvPr id="37" name="Rounded Rectangle 3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05</a:t>
            </a:r>
          </a:p>
        </p:txBody>
      </p:sp>
      <p:sp>
        <p:nvSpPr>
          <p:cNvPr id="38" name="Rounded Rectangle 3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04</a:t>
            </a:r>
          </a:p>
        </p:txBody>
      </p:sp>
      <p:sp>
        <p:nvSpPr>
          <p:cNvPr id="39" name="Rounded Rectangle 3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03</a:t>
            </a:r>
          </a:p>
        </p:txBody>
      </p:sp>
      <p:sp>
        <p:nvSpPr>
          <p:cNvPr id="40" name="Rounded Rectangle 3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02</a:t>
            </a:r>
          </a:p>
        </p:txBody>
      </p:sp>
      <p:sp>
        <p:nvSpPr>
          <p:cNvPr id="41" name="Rounded Rectangle 4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01</a:t>
            </a:r>
          </a:p>
        </p:txBody>
      </p:sp>
      <p:sp>
        <p:nvSpPr>
          <p:cNvPr id="42" name="Rounded Rectangle 4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00</a:t>
            </a:r>
          </a:p>
        </p:txBody>
      </p:sp>
      <p:grpSp>
        <p:nvGrpSpPr>
          <p:cNvPr id="6" name="Nhóm 5"/>
          <p:cNvGrpSpPr/>
          <p:nvPr/>
        </p:nvGrpSpPr>
        <p:grpSpPr>
          <a:xfrm>
            <a:off x="8842375" y="4208106"/>
            <a:ext cx="3426453" cy="2649892"/>
            <a:chOff x="10080624" y="4572000"/>
            <a:chExt cx="2111375" cy="2286000"/>
          </a:xfrm>
        </p:grpSpPr>
        <p:pic>
          <p:nvPicPr>
            <p:cNvPr id="43" name="Picture 5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10080624" y="4572000"/>
              <a:ext cx="2111375" cy="22860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4" name="Picture 59">
              <a:extLst>
                <a:ext uri="{FF2B5EF4-FFF2-40B4-BE49-F238E27FC236}">
                  <a16:creationId xmlns:a16="http://schemas.microsoft.com/office/drawing/2014/main" id="{453B174F-EE32-44C0-AEBD-2414C6D6BB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143460" y="4685832"/>
              <a:ext cx="1920381" cy="1920381"/>
            </a:xfrm>
            <a:prstGeom prst="rect">
              <a:avLst/>
            </a:prstGeom>
          </p:spPr>
        </p:pic>
      </p:grpSp>
      <p:pic>
        <p:nvPicPr>
          <p:cNvPr id="45"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799504">
            <a:off x="5252162" y="5564450"/>
            <a:ext cx="1001739" cy="1001739"/>
          </a:xfrm>
          <a:prstGeom prst="rect">
            <a:avLst/>
          </a:prstGeom>
        </p:spPr>
      </p:pic>
      <p:pic>
        <p:nvPicPr>
          <p:cNvPr id="46"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975241">
            <a:off x="5802096" y="5686042"/>
            <a:ext cx="920870" cy="920870"/>
          </a:xfrm>
          <a:prstGeom prst="rect">
            <a:avLst/>
          </a:prstGeom>
        </p:spPr>
      </p:pic>
      <p:pic>
        <p:nvPicPr>
          <p:cNvPr id="48" name="1" descr="Clipboard">
            <a:extLst>
              <a:ext uri="{FF2B5EF4-FFF2-40B4-BE49-F238E27FC236}">
                <a16:creationId xmlns:a16="http://schemas.microsoft.com/office/drawing/2014/main" id="{2A123BD8-A09C-49C0-98E8-54B55610A92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631394">
            <a:off x="293556" y="5089188"/>
            <a:ext cx="1592094" cy="1592094"/>
          </a:xfrm>
          <a:prstGeom prst="rect">
            <a:avLst/>
          </a:prstGeom>
        </p:spPr>
      </p:pic>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5D403487-4D41-41E9-A202-4DA015829FE5}"/>
                  </a:ext>
                </a:extLst>
              </p:cNvPr>
              <p:cNvSpPr/>
              <p:nvPr/>
            </p:nvSpPr>
            <p:spPr>
              <a:xfrm>
                <a:off x="807492" y="904766"/>
                <a:ext cx="11301905" cy="4325958"/>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a:lnSpc>
                    <a:spcPct val="150000"/>
                  </a:lnSpc>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2. </a:t>
                </a:r>
                <a:r>
                  <a:rPr kumimoji="0" lang="en-US" sz="260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Nếu</a:t>
                </a:r>
                <a:r>
                  <a:rPr kumimoji="0" lang="en-US" sz="26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14:m>
                  <m:oMath xmlns:m="http://schemas.openxmlformats.org/officeDocument/2006/math">
                    <m:sSub>
                      <m:sSubPr>
                        <m:ctrlPr>
                          <a:rPr lang="en-US" sz="2600" i="1" smtClean="0">
                            <a:solidFill>
                              <a:srgbClr val="FFFFFF"/>
                            </a:solidFill>
                            <a:latin typeface="Cambria Math" panose="02040503050406030204" pitchFamily="18" charset="0"/>
                          </a:rPr>
                        </m:ctrlPr>
                      </m:sSubPr>
                      <m:e>
                        <m:r>
                          <a:rPr lang="en-US" sz="2600" i="1">
                            <a:solidFill>
                              <a:srgbClr val="FFFFFF"/>
                            </a:solidFill>
                            <a:latin typeface="Cambria Math" panose="02040503050406030204" pitchFamily="18" charset="0"/>
                          </a:rPr>
                          <m:t>𝑥</m:t>
                        </m:r>
                      </m:e>
                      <m:sub>
                        <m:r>
                          <a:rPr lang="en-US" sz="2600" i="1">
                            <a:solidFill>
                              <a:srgbClr val="FFFFFF"/>
                            </a:solidFill>
                            <a:latin typeface="Cambria Math" panose="02040503050406030204" pitchFamily="18" charset="0"/>
                          </a:rPr>
                          <m:t>1</m:t>
                        </m:r>
                      </m:sub>
                    </m:sSub>
                    <m:r>
                      <a:rPr lang="en-US" sz="2600" i="1">
                        <a:solidFill>
                          <a:srgbClr val="FFFFFF"/>
                        </a:solidFill>
                        <a:latin typeface="Cambria Math" panose="02040503050406030204" pitchFamily="18" charset="0"/>
                      </a:rPr>
                      <m:t>;</m:t>
                    </m:r>
                    <m:sSub>
                      <m:sSubPr>
                        <m:ctrlPr>
                          <a:rPr lang="en-US" sz="2600" i="1">
                            <a:solidFill>
                              <a:srgbClr val="FFFFFF"/>
                            </a:solidFill>
                            <a:latin typeface="Cambria Math" panose="02040503050406030204" pitchFamily="18" charset="0"/>
                          </a:rPr>
                        </m:ctrlPr>
                      </m:sSubPr>
                      <m:e>
                        <m:r>
                          <a:rPr lang="en-US" sz="2600" i="1">
                            <a:solidFill>
                              <a:srgbClr val="FFFFFF"/>
                            </a:solidFill>
                            <a:latin typeface="Cambria Math" panose="02040503050406030204" pitchFamily="18" charset="0"/>
                          </a:rPr>
                          <m:t>𝑥</m:t>
                        </m:r>
                      </m:e>
                      <m:sub>
                        <m:r>
                          <a:rPr lang="en-US" sz="2600" i="1">
                            <a:solidFill>
                              <a:srgbClr val="FFFFFF"/>
                            </a:solidFill>
                            <a:latin typeface="Cambria Math" panose="02040503050406030204" pitchFamily="18" charset="0"/>
                          </a:rPr>
                          <m:t>2</m:t>
                        </m:r>
                      </m:sub>
                    </m:sSub>
                  </m:oMath>
                </a14:m>
                <a:r>
                  <a:rPr lang="en-US" sz="2600" dirty="0">
                    <a:sym typeface="Symbol" panose="05050102010706020507" pitchFamily="18" charset="2"/>
                  </a:rPr>
                  <a:t> </a:t>
                </a:r>
                <a:r>
                  <a:rPr lang="nl-NL" sz="26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là 2 nghiệm của ph</a:t>
                </a:r>
                <a:r>
                  <a:rPr lang="vi-VN" sz="26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ư</a:t>
                </a:r>
                <a:r>
                  <a:rPr lang="en-US" sz="2600" i="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ơng</a:t>
                </a:r>
                <a:r>
                  <a:rPr lang="en-US" sz="26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r>
                  <a:rPr lang="en-US" sz="2600" i="1" dirty="0" err="1">
                    <a:solidFill>
                      <a:schemeClr val="bg1"/>
                    </a:solidFill>
                    <a:latin typeface="Times New Roman" panose="02020603050405020304" pitchFamily="18" charset="0"/>
                    <a:cs typeface="Times New Roman" panose="02020603050405020304" pitchFamily="18" charset="0"/>
                    <a:sym typeface="Symbol" panose="05050102010706020507" pitchFamily="18" charset="2"/>
                  </a:rPr>
                  <a:t>trình</a:t>
                </a:r>
                <a:r>
                  <a:rPr lang="en-US" sz="2600" i="1" dirty="0">
                    <a:solidFill>
                      <a:schemeClr val="bg1"/>
                    </a:solidFill>
                    <a:latin typeface="Times New Roman" panose="02020603050405020304" pitchFamily="18" charset="0"/>
                    <a:cs typeface="Times New Roman" panose="02020603050405020304" pitchFamily="18" charset="0"/>
                    <a:sym typeface="Symbol" panose="05050102010706020507" pitchFamily="18" charset="2"/>
                  </a:rPr>
                  <a:t> </a:t>
                </a:r>
                <a14:m>
                  <m:oMath xmlns:m="http://schemas.openxmlformats.org/officeDocument/2006/math">
                    <m:sSup>
                      <m:sSupPr>
                        <m:ctrlPr>
                          <a:rPr lang="en-US" sz="2600" i="1">
                            <a:solidFill>
                              <a:srgbClr val="FFFFFF"/>
                            </a:solidFill>
                            <a:latin typeface="Cambria Math" panose="02040503050406030204" pitchFamily="18" charset="0"/>
                          </a:rPr>
                        </m:ctrlPr>
                      </m:sSupPr>
                      <m:e>
                        <m:r>
                          <a:rPr lang="en-US" sz="2600" i="1">
                            <a:solidFill>
                              <a:srgbClr val="FFFFFF"/>
                            </a:solidFill>
                            <a:latin typeface="Cambria Math" panose="02040503050406030204" pitchFamily="18" charset="0"/>
                          </a:rPr>
                          <m:t>𝑥</m:t>
                        </m:r>
                      </m:e>
                      <m:sup>
                        <m:r>
                          <a:rPr lang="en-US" sz="2600" i="1">
                            <a:solidFill>
                              <a:srgbClr val="FFFFFF"/>
                            </a:solidFill>
                            <a:latin typeface="Cambria Math" panose="02040503050406030204" pitchFamily="18" charset="0"/>
                          </a:rPr>
                          <m:t>2</m:t>
                        </m:r>
                      </m:sup>
                    </m:sSup>
                    <m:r>
                      <a:rPr lang="en-US" sz="2600" i="1">
                        <a:solidFill>
                          <a:srgbClr val="FFFFFF"/>
                        </a:solidFill>
                        <a:latin typeface="Cambria Math" panose="02040503050406030204" pitchFamily="18" charset="0"/>
                      </a:rPr>
                      <m:t>−3</m:t>
                    </m:r>
                    <m:r>
                      <a:rPr lang="en-US" sz="2600" i="1">
                        <a:solidFill>
                          <a:srgbClr val="FFFFFF"/>
                        </a:solidFill>
                        <a:latin typeface="Cambria Math" panose="02040503050406030204" pitchFamily="18" charset="0"/>
                      </a:rPr>
                      <m:t>𝑥</m:t>
                    </m:r>
                    <m:r>
                      <a:rPr lang="en-US" sz="2600" i="1">
                        <a:solidFill>
                          <a:srgbClr val="FFFFFF"/>
                        </a:solidFill>
                        <a:latin typeface="Cambria Math" panose="02040503050406030204" pitchFamily="18" charset="0"/>
                      </a:rPr>
                      <m:t>+2=0</m:t>
                    </m:r>
                  </m:oMath>
                </a14:m>
                <a:r>
                  <a:rPr lang="en-US" sz="2600" dirty="0">
                    <a:sym typeface="Symbol" panose="05050102010706020507" pitchFamily="18" charset="2"/>
                  </a:rPr>
                  <a:t> </a:t>
                </a:r>
                <a:r>
                  <a:rPr lang="en-US" sz="2600"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Symbol" panose="05050102010706020507" pitchFamily="18" charset="2"/>
                  </a:rPr>
                  <a:t>thì</a:t>
                </a:r>
              </a:p>
              <a:p>
                <a:pPr>
                  <a:lnSpc>
                    <a:spcPct val="150000"/>
                  </a:lnSpc>
                  <a:defRPr/>
                </a:pPr>
                <a14:m>
                  <m:oMathPara xmlns:m="http://schemas.openxmlformats.org/officeDocument/2006/math">
                    <m:oMathParaPr>
                      <m:jc m:val="centerGroup"/>
                    </m:oMathParaPr>
                    <m:oMath xmlns:m="http://schemas.openxmlformats.org/officeDocument/2006/math">
                      <m:sSub>
                        <m:sSubPr>
                          <m:ctrlPr>
                            <a:rPr lang="en-US" sz="2800" i="1" smtClean="0">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m:t>
                      </m:r>
                    </m:oMath>
                  </m:oMathPara>
                </a14:m>
                <a:endParaRPr lang="en-US" sz="2800" dirty="0"/>
              </a:p>
              <a:p>
                <a:pPr lvl="0">
                  <a:lnSpc>
                    <a:spcPct val="150000"/>
                  </a:lnSpc>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lang="en-US" sz="2600" dirty="0">
                  <a:solidFill>
                    <a:schemeClr val="bg1"/>
                  </a:solidFill>
                  <a:latin typeface="Times New Roman" panose="02020603050405020304" pitchFamily="18" charset="0"/>
                  <a:cs typeface="Times New Roman" panose="02020603050405020304" pitchFamily="18" charset="0"/>
                </a:endParaRPr>
              </a:p>
              <a:p>
                <a:pPr lvl="0">
                  <a:lnSpc>
                    <a:spcPct val="150000"/>
                  </a:lnSpc>
                  <a:defRPr/>
                </a:pP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a:t>
                </a: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lang="en-US" sz="2600" b="1" dirty="0">
                    <a:solidFill>
                      <a:schemeClr val="bg1"/>
                    </a:solidFill>
                    <a:latin typeface="Times New Roman" panose="02020603050405020304" pitchFamily="18" charset="0"/>
                    <a:cs typeface="Times New Roman" panose="02020603050405020304" pitchFamily="18" charset="0"/>
                  </a:rPr>
                  <a:t>C.</a:t>
                </a:r>
                <a:r>
                  <a:rPr lang="en-US" sz="2600" dirty="0">
                    <a:solidFill>
                      <a:schemeClr val="bg1"/>
                    </a:solidFill>
                    <a:latin typeface="Times New Roman" panose="02020603050405020304" pitchFamily="18" charset="0"/>
                    <a:cs typeface="Times New Roman" panose="02020603050405020304" pitchFamily="18" charset="0"/>
                  </a:rPr>
                  <a:t> </a:t>
                </a:r>
              </a:p>
              <a:p>
                <a:pPr lvl="0">
                  <a:lnSpc>
                    <a:spcPct val="150000"/>
                  </a:lnSpc>
                  <a:defRPr/>
                </a:pP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a:p>
                <a:pPr lvl="0">
                  <a:lnSpc>
                    <a:spcPct val="150000"/>
                  </a:lnSpc>
                  <a:defRPr/>
                </a:pP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B.</a:t>
                </a: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lang="en-US" sz="2600" b="0" i="0" dirty="0">
                    <a:solidFill>
                      <a:schemeClr val="bg1"/>
                    </a:solidFill>
                    <a:effectLst/>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a:t>
                </a:r>
                <a:r>
                  <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mc:Choice>
        <mc:Fallback xmlns="">
          <p:sp>
            <p:nvSpPr>
              <p:cNvPr id="47" name="Rectangle 46">
                <a:extLst>
                  <a:ext uri="{FF2B5EF4-FFF2-40B4-BE49-F238E27FC236}">
                    <a16:creationId xmlns:a16="http://schemas.microsoft.com/office/drawing/2014/main" id="{5D403487-4D41-41E9-A202-4DA015829FE5}"/>
                  </a:ext>
                </a:extLst>
              </p:cNvPr>
              <p:cNvSpPr>
                <a:spLocks noRot="1" noChangeAspect="1" noMove="1" noResize="1" noEditPoints="1" noAdjustHandles="1" noChangeArrowheads="1" noChangeShapeType="1" noTextEdit="1"/>
              </p:cNvSpPr>
              <p:nvPr/>
            </p:nvSpPr>
            <p:spPr>
              <a:xfrm>
                <a:off x="807492" y="904766"/>
                <a:ext cx="11301905" cy="4325958"/>
              </a:xfrm>
              <a:prstGeom prst="rect">
                <a:avLst/>
              </a:prstGeom>
              <a:blipFill>
                <a:blip r:embed="rId15"/>
                <a:stretch>
                  <a:fillRect l="-971"/>
                </a:stretch>
              </a:blipFill>
              <a:ln>
                <a:noFill/>
              </a:ln>
            </p:spPr>
            <p:txBody>
              <a:bodyPr/>
              <a:lstStyle/>
              <a:p>
                <a:r>
                  <a:rPr lang="en-GB">
                    <a:noFill/>
                  </a:rPr>
                  <a:t> </a:t>
                </a:r>
              </a:p>
            </p:txBody>
          </p:sp>
        </mc:Fallback>
      </mc:AlternateContent>
      <p:sp>
        <p:nvSpPr>
          <p:cNvPr id="51" name="Object 50">
            <a:extLst>
              <a:ext uri="{FF2B5EF4-FFF2-40B4-BE49-F238E27FC236}">
                <a16:creationId xmlns:a16="http://schemas.microsoft.com/office/drawing/2014/main" id="{E86B7C65-841D-41ED-985D-23B64237B060}"/>
              </a:ext>
            </a:extLst>
          </p:cNvPr>
          <p:cNvSpPr txBox="1"/>
          <p:nvPr/>
        </p:nvSpPr>
        <p:spPr>
          <a:xfrm>
            <a:off x="5549900" y="2541588"/>
            <a:ext cx="1092200" cy="431800"/>
          </a:xfrm>
          <a:prstGeom prst="rect">
            <a:avLst/>
          </a:prstGeom>
        </p:spPr>
        <p:txBody>
          <a:bodyPr>
            <a:normAutofit fontScale="92500" lnSpcReduction="10000"/>
          </a:bodyPr>
          <a:lstStyle/>
          <a:p>
            <a:endParaRPr lang="en-US" sz="2600" dirty="0"/>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735D9DD7-0C64-40A7-8CBC-2A21ED5BD1CF}"/>
                  </a:ext>
                </a:extLst>
              </p:cNvPr>
              <p:cNvSpPr txBox="1"/>
              <p:nvPr/>
            </p:nvSpPr>
            <p:spPr>
              <a:xfrm>
                <a:off x="7096486" y="4360583"/>
                <a:ext cx="2453913" cy="4318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=−3</m:t>
                      </m:r>
                    </m:oMath>
                  </m:oMathPara>
                </a14:m>
                <a:endParaRPr lang="en-US" sz="2800" dirty="0"/>
              </a:p>
            </p:txBody>
          </p:sp>
        </mc:Choice>
        <mc:Fallback xmlns="">
          <p:sp>
            <p:nvSpPr>
              <p:cNvPr id="3" name="Object 2">
                <a:extLst>
                  <a:ext uri="{FF2B5EF4-FFF2-40B4-BE49-F238E27FC236}">
                    <a16:creationId xmlns:a16="http://schemas.microsoft.com/office/drawing/2014/main" id="{735D9DD7-0C64-40A7-8CBC-2A21ED5BD1CF}"/>
                  </a:ext>
                </a:extLst>
              </p:cNvPr>
              <p:cNvSpPr txBox="1">
                <a:spLocks noRot="1" noChangeAspect="1" noMove="1" noResize="1" noEditPoints="1" noAdjustHandles="1" noChangeArrowheads="1" noChangeShapeType="1" noTextEdit="1"/>
              </p:cNvSpPr>
              <p:nvPr/>
            </p:nvSpPr>
            <p:spPr>
              <a:xfrm>
                <a:off x="7096486" y="4360583"/>
                <a:ext cx="2453913" cy="431800"/>
              </a:xfrm>
              <a:prstGeom prst="rect">
                <a:avLst/>
              </a:prstGeom>
              <a:blipFill>
                <a:blip r:embed="rId16"/>
                <a:stretch>
                  <a:fillRect b="-5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E6EB40FA-12D2-4D85-9A19-7E133F16CC73}"/>
                  </a:ext>
                </a:extLst>
              </p:cNvPr>
              <p:cNvSpPr txBox="1"/>
              <p:nvPr/>
            </p:nvSpPr>
            <p:spPr>
              <a:xfrm>
                <a:off x="7255844" y="3213100"/>
                <a:ext cx="1979595" cy="4318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smtClean="0">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=2</m:t>
                      </m:r>
                    </m:oMath>
                  </m:oMathPara>
                </a14:m>
                <a:endParaRPr lang="en-US" sz="2800" dirty="0"/>
              </a:p>
            </p:txBody>
          </p:sp>
        </mc:Choice>
        <mc:Fallback xmlns="">
          <p:sp>
            <p:nvSpPr>
              <p:cNvPr id="5" name="Object 4">
                <a:extLst>
                  <a:ext uri="{FF2B5EF4-FFF2-40B4-BE49-F238E27FC236}">
                    <a16:creationId xmlns:a16="http://schemas.microsoft.com/office/drawing/2014/main" id="{E6EB40FA-12D2-4D85-9A19-7E133F16CC73}"/>
                  </a:ext>
                </a:extLst>
              </p:cNvPr>
              <p:cNvSpPr txBox="1">
                <a:spLocks noRot="1" noChangeAspect="1" noMove="1" noResize="1" noEditPoints="1" noAdjustHandles="1" noChangeArrowheads="1" noChangeShapeType="1" noTextEdit="1"/>
              </p:cNvSpPr>
              <p:nvPr/>
            </p:nvSpPr>
            <p:spPr>
              <a:xfrm>
                <a:off x="7255844" y="3213100"/>
                <a:ext cx="1979595" cy="431800"/>
              </a:xfrm>
              <a:prstGeom prst="rect">
                <a:avLst/>
              </a:prstGeom>
              <a:blipFill>
                <a:blip r:embed="rId17"/>
                <a:stretch>
                  <a:fillRect b="-5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999377AC-190F-4BD2-AAF4-CFB4615DC087}"/>
                  </a:ext>
                </a:extLst>
              </p:cNvPr>
              <p:cNvSpPr txBox="1"/>
              <p:nvPr/>
            </p:nvSpPr>
            <p:spPr>
              <a:xfrm>
                <a:off x="3638929" y="4360583"/>
                <a:ext cx="2087532" cy="4318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=−2</m:t>
                      </m:r>
                    </m:oMath>
                  </m:oMathPara>
                </a14:m>
                <a:endParaRPr lang="en-US" sz="2800" dirty="0"/>
              </a:p>
            </p:txBody>
          </p:sp>
        </mc:Choice>
        <mc:Fallback xmlns="">
          <p:sp>
            <p:nvSpPr>
              <p:cNvPr id="7" name="Object 6">
                <a:extLst>
                  <a:ext uri="{FF2B5EF4-FFF2-40B4-BE49-F238E27FC236}">
                    <a16:creationId xmlns:a16="http://schemas.microsoft.com/office/drawing/2014/main" id="{999377AC-190F-4BD2-AAF4-CFB4615DC087}"/>
                  </a:ext>
                </a:extLst>
              </p:cNvPr>
              <p:cNvSpPr txBox="1">
                <a:spLocks noRot="1" noChangeAspect="1" noMove="1" noResize="1" noEditPoints="1" noAdjustHandles="1" noChangeArrowheads="1" noChangeShapeType="1" noTextEdit="1"/>
              </p:cNvSpPr>
              <p:nvPr/>
            </p:nvSpPr>
            <p:spPr>
              <a:xfrm>
                <a:off x="3638929" y="4360583"/>
                <a:ext cx="2087532" cy="431800"/>
              </a:xfrm>
              <a:prstGeom prst="rect">
                <a:avLst/>
              </a:prstGeom>
              <a:blipFill>
                <a:blip r:embed="rId18"/>
                <a:stretch>
                  <a:fillRect b="-563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7" name="Object 16">
                <a:extLst>
                  <a:ext uri="{FF2B5EF4-FFF2-40B4-BE49-F238E27FC236}">
                    <a16:creationId xmlns:a16="http://schemas.microsoft.com/office/drawing/2014/main" id="{EEC1034F-B6A7-4171-8B19-7C7C9C8E5C73}"/>
                  </a:ext>
                </a:extLst>
              </p:cNvPr>
              <p:cNvSpPr txBox="1"/>
              <p:nvPr/>
            </p:nvSpPr>
            <p:spPr>
              <a:xfrm>
                <a:off x="3619814" y="3190556"/>
                <a:ext cx="1714185" cy="4318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r>
                        <a:rPr lang="en-US" sz="2800" i="1">
                          <a:solidFill>
                            <a:srgbClr val="FFFFFF"/>
                          </a:solidFill>
                          <a:latin typeface="Cambria Math" panose="02040503050406030204" pitchFamily="18" charset="0"/>
                        </a:rPr>
                        <m:t>.</m:t>
                      </m:r>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r>
                        <a:rPr lang="en-US" sz="2800" i="1">
                          <a:solidFill>
                            <a:srgbClr val="FFFFFF"/>
                          </a:solidFill>
                          <a:latin typeface="Cambria Math" panose="02040503050406030204" pitchFamily="18" charset="0"/>
                        </a:rPr>
                        <m:t>=3</m:t>
                      </m:r>
                    </m:oMath>
                  </m:oMathPara>
                </a14:m>
                <a:endParaRPr lang="en-US" sz="2800" dirty="0"/>
              </a:p>
            </p:txBody>
          </p:sp>
        </mc:Choice>
        <mc:Fallback xmlns="">
          <p:sp>
            <p:nvSpPr>
              <p:cNvPr id="17" name="Object 16">
                <a:extLst>
                  <a:ext uri="{FF2B5EF4-FFF2-40B4-BE49-F238E27FC236}">
                    <a16:creationId xmlns:a16="http://schemas.microsoft.com/office/drawing/2014/main" id="{EEC1034F-B6A7-4171-8B19-7C7C9C8E5C73}"/>
                  </a:ext>
                </a:extLst>
              </p:cNvPr>
              <p:cNvSpPr txBox="1">
                <a:spLocks noRot="1" noChangeAspect="1" noMove="1" noResize="1" noEditPoints="1" noAdjustHandles="1" noChangeArrowheads="1" noChangeShapeType="1" noTextEdit="1"/>
              </p:cNvSpPr>
              <p:nvPr/>
            </p:nvSpPr>
            <p:spPr>
              <a:xfrm>
                <a:off x="3619814" y="3190556"/>
                <a:ext cx="1714185" cy="431800"/>
              </a:xfrm>
              <a:prstGeom prst="rect">
                <a:avLst/>
              </a:prstGeom>
              <a:blipFill>
                <a:blip r:embed="rId19"/>
                <a:stretch>
                  <a:fillRect b="-5634"/>
                </a:stretch>
              </a:blipFill>
            </p:spPr>
            <p:txBody>
              <a:bodyPr/>
              <a:lstStyle/>
              <a:p>
                <a:r>
                  <a:rPr lang="en-GB">
                    <a:noFill/>
                  </a:rPr>
                  <a:t> </a:t>
                </a:r>
              </a:p>
            </p:txBody>
          </p:sp>
        </mc:Fallback>
      </mc:AlternateContent>
      <p:sp>
        <p:nvSpPr>
          <p:cNvPr id="52" name="Oval 51">
            <a:extLst>
              <a:ext uri="{FF2B5EF4-FFF2-40B4-BE49-F238E27FC236}">
                <a16:creationId xmlns:a16="http://schemas.microsoft.com/office/drawing/2014/main" id="{800C7CBB-F4B8-4830-9460-917E311E8B0E}"/>
              </a:ext>
            </a:extLst>
          </p:cNvPr>
          <p:cNvSpPr/>
          <p:nvPr/>
        </p:nvSpPr>
        <p:spPr>
          <a:xfrm flipV="1">
            <a:off x="6642100" y="3170675"/>
            <a:ext cx="488512" cy="516650"/>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519255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0"/>
                                  </p:stCondLst>
                                  <p:childTnLst>
                                    <p:set>
                                      <p:cBhvr>
                                        <p:cTn id="6" dur="1000">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4"/>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6"/>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52"/>
                                        </p:tgtEl>
                                        <p:attrNameLst>
                                          <p:attrName>style.visibility</p:attrName>
                                        </p:attrNameLst>
                                      </p:cBhvr>
                                      <p:to>
                                        <p:strVal val="visible"/>
                                      </p:to>
                                    </p:set>
                                    <p:animEffect transition="in" filter="fade">
                                      <p:cBhvr>
                                        <p:cTn id="101" dur="1000"/>
                                        <p:tgtEl>
                                          <p:spTgt spid="52"/>
                                        </p:tgtEl>
                                      </p:cBhvr>
                                    </p:animEffect>
                                    <p:anim calcmode="lin" valueType="num">
                                      <p:cBhvr>
                                        <p:cTn id="102" dur="1000" fill="hold"/>
                                        <p:tgtEl>
                                          <p:spTgt spid="52"/>
                                        </p:tgtEl>
                                        <p:attrNameLst>
                                          <p:attrName>ppt_x</p:attrName>
                                        </p:attrNameLst>
                                      </p:cBhvr>
                                      <p:tavLst>
                                        <p:tav tm="0">
                                          <p:val>
                                            <p:strVal val="#ppt_x"/>
                                          </p:val>
                                        </p:tav>
                                        <p:tav tm="100000">
                                          <p:val>
                                            <p:strVal val="#ppt_x"/>
                                          </p:val>
                                        </p:tav>
                                      </p:tavLst>
                                    </p:anim>
                                    <p:anim calcmode="lin" valueType="num">
                                      <p:cBhvr>
                                        <p:cTn id="10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5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1889103" y="372429"/>
                <a:ext cx="10763325" cy="423701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a:lnSpc>
                    <a:spcPct val="150000"/>
                  </a:lnSpc>
                  <a:defRPr/>
                </a:pPr>
                <a:r>
                  <a:rPr kumimoji="0" lang="en-US" sz="30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3. </a:t>
                </a:r>
                <a:r>
                  <a:rPr lang="en-US" sz="2800" dirty="0" err="1">
                    <a:solidFill>
                      <a:schemeClr val="bg1"/>
                    </a:solidFill>
                    <a:latin typeface="Times New Roman" panose="02020603050405020304" pitchFamily="18" charset="0"/>
                    <a:cs typeface="Times New Roman" panose="02020603050405020304" pitchFamily="18" charset="0"/>
                  </a:rPr>
                  <a:t>Tính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tổng</a:t>
                </a:r>
                <a:r>
                  <a:rPr lang="en-US" sz="2800" dirty="0">
                    <a:solidFill>
                      <a:schemeClr val="bg1"/>
                    </a:solidFill>
                    <a:latin typeface="Times New Roman" panose="02020603050405020304" pitchFamily="18" charset="0"/>
                    <a:cs typeface="Times New Roman" panose="02020603050405020304" pitchFamily="18" charset="0"/>
                  </a:rPr>
                  <a:t> 2 </a:t>
                </a:r>
                <a:r>
                  <a:rPr lang="en-US" sz="2800" dirty="0" err="1">
                    <a:solidFill>
                      <a:schemeClr val="bg1"/>
                    </a:solidFill>
                    <a:latin typeface="Times New Roman" panose="02020603050405020304" pitchFamily="18" charset="0"/>
                    <a:cs typeface="Times New Roman" panose="02020603050405020304" pitchFamily="18" charset="0"/>
                  </a:rPr>
                  <a:t>nghiệm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a:t>
                </a:r>
                <a:r>
                  <a:rPr lang="vi-VN" sz="2800" dirty="0">
                    <a:solidFill>
                      <a:schemeClr val="bg1"/>
                    </a:solidFill>
                    <a:latin typeface="Times New Roman" panose="02020603050405020304" pitchFamily="18" charset="0"/>
                    <a:cs typeface="Times New Roman" panose="02020603050405020304" pitchFamily="18" charset="0"/>
                  </a:rPr>
                  <a:t>ư</a:t>
                </a:r>
                <a:r>
                  <a:rPr lang="en-US" sz="2800" dirty="0" err="1">
                    <a:solidFill>
                      <a:schemeClr val="bg1"/>
                    </a:solidFill>
                    <a:latin typeface="Times New Roman" panose="02020603050405020304" pitchFamily="18" charset="0"/>
                    <a:cs typeface="Times New Roman" panose="02020603050405020304" pitchFamily="18" charset="0"/>
                  </a:rPr>
                  <a:t>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smtClean="0">
                        <a:solidFill>
                          <a:srgbClr val="FFFFFF"/>
                        </a:solidFill>
                        <a:latin typeface="Cambria Math" panose="02040503050406030204" pitchFamily="18" charset="0"/>
                      </a:rPr>
                      <m:t>−3</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+5</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m:t>
                    </m:r>
                  </m:oMath>
                </a14:m>
                <a:r>
                  <a:rPr lang="en-US" sz="2800" dirty="0">
                    <a:solidFill>
                      <a:schemeClr val="bg1"/>
                    </a:solidFill>
                    <a:latin typeface="Times New Roman" panose="02020603050405020304" pitchFamily="18" charset="0"/>
                    <a:cs typeface="Times New Roman" panose="02020603050405020304" pitchFamily="18" charset="0"/>
                  </a:rPr>
                  <a:t>:</a:t>
                </a:r>
                <a:endParaRPr lang="en-US" sz="2800" b="1" dirty="0">
                  <a:solidFill>
                    <a:schemeClr val="bg1"/>
                  </a:solidFill>
                  <a:latin typeface="Times New Roman" panose="02020603050405020304" pitchFamily="18" charset="0"/>
                  <a:cs typeface="Times New Roman" panose="02020603050405020304" pitchFamily="18" charset="0"/>
                </a:endParaRPr>
              </a:p>
              <a:p>
                <a:pPr lvl="0">
                  <a:lnSpc>
                    <a:spcPct val="150000"/>
                  </a:lnSpc>
                  <a:defRPr/>
                </a:pPr>
                <a:r>
                  <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 			B. </a:t>
                </a:r>
                <a:r>
                  <a:rPr lang="en-US" sz="3000" b="1" dirty="0">
                    <a:solidFill>
                      <a:schemeClr val="bg1"/>
                    </a:solidFill>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C.</a:t>
                </a:r>
                <a:r>
                  <a:rPr kumimoji="0" lang="en-US" sz="3200" b="1" i="0" u="none" strike="noStrike" kern="1200" cap="none" spc="0" normalizeH="0" baseline="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3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a:t>
                </a:r>
                <a:r>
                  <a:rPr kumimoji="0" lang="en-US" sz="3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r>
                  <a:rPr lang="en-US" sz="3000" dirty="0">
                    <a:solidFill>
                      <a:schemeClr val="bg1"/>
                    </a:solidFill>
                    <a:latin typeface="Times New Roman" panose="02020603050405020304" pitchFamily="18" charset="0"/>
                    <a:cs typeface="Times New Roman" panose="02020603050405020304" pitchFamily="18" charset="0"/>
                  </a:rPr>
                  <a:t> </a:t>
                </a:r>
                <a:endParaRPr kumimoji="0" lang="en-US" sz="300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889103" y="372429"/>
                <a:ext cx="10763325" cy="4237015"/>
              </a:xfrm>
              <a:prstGeom prst="rect">
                <a:avLst/>
              </a:prstGeom>
              <a:blipFill>
                <a:blip r:embed="rId4"/>
                <a:stretch>
                  <a:fillRect l="-1359"/>
                </a:stretch>
              </a:blipFill>
              <a:ln>
                <a:noFill/>
              </a:ln>
            </p:spPr>
            <p:txBody>
              <a:bodyPr/>
              <a:lstStyle/>
              <a:p>
                <a:r>
                  <a:rPr lang="en-US">
                    <a:noFill/>
                  </a:rPr>
                  <a:t> </a:t>
                </a:r>
              </a:p>
            </p:txBody>
          </p:sp>
        </mc:Fallback>
      </mc:AlternateContent>
      <p:pic>
        <p:nvPicPr>
          <p:cNvPr id="13" name="图片 11" descr="OPL20U25GSXzBJYl68kk8uQGfFKzs7yb1M4KJWUiLk6ZEvGF+qCIPSnY57AbBFCvTWID07 2024 T9 CD 06565+K4lPs7H94VUqPe2XwIsfPRnrXQE//QTEXxb8/8N4CNc6FpgZahzpTjFhMzSA7T/nHJa11DE8Ng2TP3iAmRczFlmslSuUNOgUeb6yRvs0=">
            <a:hlinkClick r:id="rId5" action="ppaction://hlinksldjump"/>
          </p:cNvPr>
          <p:cNvPicPr>
            <a:picLocks noChangeAspect="1"/>
          </p:cNvPicPr>
          <p:nvPr/>
        </p:nvPicPr>
        <p:blipFill>
          <a:blip r:embed="rId6"/>
          <a:stretch>
            <a:fillRect/>
          </a:stretch>
        </p:blipFill>
        <p:spPr>
          <a:xfrm rot="2265950">
            <a:off x="8982498" y="4278983"/>
            <a:ext cx="2944693" cy="3368825"/>
          </a:xfrm>
          <a:prstGeom prst="rect">
            <a:avLst/>
          </a:prstGeom>
        </p:spPr>
      </p:pic>
      <p:sp>
        <p:nvSpPr>
          <p:cNvPr id="9" name="Rounded Rectangle 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30</a:t>
            </a:r>
          </a:p>
        </p:txBody>
      </p:sp>
      <p:sp>
        <p:nvSpPr>
          <p:cNvPr id="10" name="Rounded Rectangle 9"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29</a:t>
            </a:r>
          </a:p>
        </p:txBody>
      </p:sp>
      <p:sp>
        <p:nvSpPr>
          <p:cNvPr id="11" name="Rounded Rectangle 10"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28</a:t>
            </a:r>
          </a:p>
        </p:txBody>
      </p:sp>
      <p:sp>
        <p:nvSpPr>
          <p:cNvPr id="12" name="Rounded Rectangle 11"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27</a:t>
            </a:r>
          </a:p>
        </p:txBody>
      </p:sp>
      <p:sp>
        <p:nvSpPr>
          <p:cNvPr id="14" name="Rounded Rectangle 13"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26</a:t>
            </a:r>
          </a:p>
        </p:txBody>
      </p:sp>
      <p:sp>
        <p:nvSpPr>
          <p:cNvPr id="15" name="Rounded Rectangle 14"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25</a:t>
            </a:r>
          </a:p>
        </p:txBody>
      </p:sp>
      <p:sp>
        <p:nvSpPr>
          <p:cNvPr id="16" name="Rounded Rectangle 15"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24</a:t>
            </a:r>
          </a:p>
        </p:txBody>
      </p:sp>
      <p:sp>
        <p:nvSpPr>
          <p:cNvPr id="19" name="Rounded Rectangle 1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23</a:t>
            </a:r>
          </a:p>
        </p:txBody>
      </p:sp>
      <p:sp>
        <p:nvSpPr>
          <p:cNvPr id="20" name="Rounded Rectangle 1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22</a:t>
            </a:r>
          </a:p>
        </p:txBody>
      </p:sp>
      <p:sp>
        <p:nvSpPr>
          <p:cNvPr id="21" name="Rounded Rectangle 2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21</a:t>
            </a:r>
          </a:p>
        </p:txBody>
      </p:sp>
      <p:sp>
        <p:nvSpPr>
          <p:cNvPr id="22" name="Rounded Rectangle 2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20</a:t>
            </a:r>
          </a:p>
        </p:txBody>
      </p:sp>
      <p:sp>
        <p:nvSpPr>
          <p:cNvPr id="23" name="Rounded Rectangle 2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19</a:t>
            </a:r>
          </a:p>
        </p:txBody>
      </p:sp>
      <p:sp>
        <p:nvSpPr>
          <p:cNvPr id="24" name="Rounded Rectangle 2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18</a:t>
            </a:r>
          </a:p>
        </p:txBody>
      </p:sp>
      <p:sp>
        <p:nvSpPr>
          <p:cNvPr id="25" name="Rounded Rectangle 2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17</a:t>
            </a:r>
          </a:p>
        </p:txBody>
      </p:sp>
      <p:sp>
        <p:nvSpPr>
          <p:cNvPr id="26" name="Rounded Rectangle 2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16</a:t>
            </a:r>
          </a:p>
        </p:txBody>
      </p:sp>
      <p:sp>
        <p:nvSpPr>
          <p:cNvPr id="27" name="Rounded Rectangle 2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15</a:t>
            </a:r>
          </a:p>
        </p:txBody>
      </p:sp>
      <p:sp>
        <p:nvSpPr>
          <p:cNvPr id="28" name="Rounded Rectangle 2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14</a:t>
            </a:r>
          </a:p>
        </p:txBody>
      </p:sp>
      <p:sp>
        <p:nvSpPr>
          <p:cNvPr id="29" name="Rounded Rectangle 2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13</a:t>
            </a:r>
          </a:p>
        </p:txBody>
      </p:sp>
      <p:sp>
        <p:nvSpPr>
          <p:cNvPr id="30" name="Rounded Rectangle 2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12</a:t>
            </a:r>
          </a:p>
        </p:txBody>
      </p:sp>
      <p:sp>
        <p:nvSpPr>
          <p:cNvPr id="31" name="Rounded Rectangle 3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11</a:t>
            </a:r>
          </a:p>
        </p:txBody>
      </p:sp>
      <p:sp>
        <p:nvSpPr>
          <p:cNvPr id="32" name="Rounded Rectangle 3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10</a:t>
            </a:r>
          </a:p>
        </p:txBody>
      </p:sp>
      <p:sp>
        <p:nvSpPr>
          <p:cNvPr id="33" name="Rounded Rectangle 3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09</a:t>
            </a:r>
          </a:p>
        </p:txBody>
      </p:sp>
      <p:sp>
        <p:nvSpPr>
          <p:cNvPr id="34" name="Rounded Rectangle 3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08</a:t>
            </a:r>
          </a:p>
        </p:txBody>
      </p:sp>
      <p:sp>
        <p:nvSpPr>
          <p:cNvPr id="35" name="Rounded Rectangle 3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07</a:t>
            </a:r>
          </a:p>
        </p:txBody>
      </p:sp>
      <p:sp>
        <p:nvSpPr>
          <p:cNvPr id="36" name="Rounded Rectangle 3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06</a:t>
            </a:r>
          </a:p>
        </p:txBody>
      </p:sp>
      <p:sp>
        <p:nvSpPr>
          <p:cNvPr id="37" name="Rounded Rectangle 3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05</a:t>
            </a:r>
          </a:p>
        </p:txBody>
      </p:sp>
      <p:sp>
        <p:nvSpPr>
          <p:cNvPr id="38" name="Rounded Rectangle 3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04</a:t>
            </a:r>
          </a:p>
        </p:txBody>
      </p:sp>
      <p:sp>
        <p:nvSpPr>
          <p:cNvPr id="39" name="Rounded Rectangle 3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03</a:t>
            </a:r>
          </a:p>
        </p:txBody>
      </p:sp>
      <p:sp>
        <p:nvSpPr>
          <p:cNvPr id="40" name="Rounded Rectangle 3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02</a:t>
            </a:r>
          </a:p>
        </p:txBody>
      </p:sp>
      <p:sp>
        <p:nvSpPr>
          <p:cNvPr id="41" name="Rounded Rectangle 4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01</a:t>
            </a:r>
          </a:p>
        </p:txBody>
      </p:sp>
      <p:sp>
        <p:nvSpPr>
          <p:cNvPr id="42" name="Rounded Rectangle 4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00</a:t>
            </a:r>
          </a:p>
        </p:txBody>
      </p:sp>
      <p:grpSp>
        <p:nvGrpSpPr>
          <p:cNvPr id="51" name="Group 50">
            <a:extLst>
              <a:ext uri="{FF2B5EF4-FFF2-40B4-BE49-F238E27FC236}">
                <a16:creationId xmlns:a16="http://schemas.microsoft.com/office/drawing/2014/main" id="{4389E96D-67C5-4014-BFD2-2FCD67968D2F}"/>
              </a:ext>
            </a:extLst>
          </p:cNvPr>
          <p:cNvGrpSpPr/>
          <p:nvPr/>
        </p:nvGrpSpPr>
        <p:grpSpPr>
          <a:xfrm>
            <a:off x="131424" y="1870762"/>
            <a:ext cx="1757679" cy="1859353"/>
            <a:chOff x="10080624" y="4572000"/>
            <a:chExt cx="2111375" cy="2286000"/>
          </a:xfrm>
        </p:grpSpPr>
        <p:pic>
          <p:nvPicPr>
            <p:cNvPr id="43" name="Picture 5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10080624" y="4572000"/>
              <a:ext cx="2111375" cy="22860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4" name="Picture 59">
              <a:extLst>
                <a:ext uri="{FF2B5EF4-FFF2-40B4-BE49-F238E27FC236}">
                  <a16:creationId xmlns:a16="http://schemas.microsoft.com/office/drawing/2014/main" id="{453B174F-EE32-44C0-AEBD-2414C6D6BB2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8819"/>
            <a:stretch/>
          </p:blipFill>
          <p:spPr>
            <a:xfrm>
              <a:off x="10143460" y="4685832"/>
              <a:ext cx="1920381" cy="1920381"/>
            </a:xfrm>
            <a:prstGeom prst="rect">
              <a:avLst/>
            </a:prstGeom>
          </p:spPr>
        </p:pic>
      </p:grpSp>
      <p:pic>
        <p:nvPicPr>
          <p:cNvPr id="45"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18799504">
            <a:off x="5195996" y="5434268"/>
            <a:ext cx="1109613" cy="1109613"/>
          </a:xfrm>
          <a:prstGeom prst="rect">
            <a:avLst/>
          </a:prstGeom>
        </p:spPr>
      </p:pic>
      <p:pic>
        <p:nvPicPr>
          <p:cNvPr id="46"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975241">
            <a:off x="5792318" y="5578731"/>
            <a:ext cx="1020036" cy="1020036"/>
          </a:xfrm>
          <a:prstGeom prst="rect">
            <a:avLst/>
          </a:prstGeom>
        </p:spPr>
      </p:pic>
      <p:pic>
        <p:nvPicPr>
          <p:cNvPr id="48" name="1" descr="Clipboard">
            <a:extLst>
              <a:ext uri="{FF2B5EF4-FFF2-40B4-BE49-F238E27FC236}">
                <a16:creationId xmlns:a16="http://schemas.microsoft.com/office/drawing/2014/main" id="{2A123BD8-A09C-49C0-98E8-54B55610A92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631394">
            <a:off x="80732" y="4473503"/>
            <a:ext cx="2123775" cy="2123775"/>
          </a:xfrm>
          <a:prstGeom prst="rect">
            <a:avLst/>
          </a:prstGeom>
        </p:spPr>
      </p:pic>
      <p:sp>
        <p:nvSpPr>
          <p:cNvPr id="2" name="Đối tượng 1"/>
          <p:cNvSpPr txBox="1"/>
          <p:nvPr/>
        </p:nvSpPr>
        <p:spPr>
          <a:xfrm>
            <a:off x="4514850" y="2219325"/>
            <a:ext cx="114300" cy="177800"/>
          </a:xfrm>
          <a:prstGeom prst="rect">
            <a:avLst/>
          </a:prstGeom>
        </p:spPr>
        <p:txBody>
          <a:bodyPr>
            <a:normAutofit fontScale="32500" lnSpcReduction="20000"/>
          </a:bodyPr>
          <a:lstStyle/>
          <a:p>
            <a:endParaRPr lang="en-US"/>
          </a:p>
        </p:txBody>
      </p:sp>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FDBA0311-A940-4C8F-BB74-5E6DFA441CE0}"/>
                  </a:ext>
                </a:extLst>
              </p:cNvPr>
              <p:cNvSpPr txBox="1"/>
              <p:nvPr/>
            </p:nvSpPr>
            <p:spPr>
              <a:xfrm>
                <a:off x="2493495" y="3106220"/>
                <a:ext cx="488512" cy="8382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5</m:t>
                          </m:r>
                        </m:num>
                        <m:den>
                          <m:r>
                            <a:rPr lang="en-US" sz="2800" i="1">
                              <a:solidFill>
                                <a:srgbClr val="FFFFFF"/>
                              </a:solidFill>
                              <a:latin typeface="Cambria Math" panose="02040503050406030204" pitchFamily="18" charset="0"/>
                            </a:rPr>
                            <m:t>3</m:t>
                          </m:r>
                        </m:den>
                      </m:f>
                    </m:oMath>
                  </m:oMathPara>
                </a14:m>
                <a:endParaRPr lang="en-US" sz="2800" dirty="0"/>
              </a:p>
            </p:txBody>
          </p:sp>
        </mc:Choice>
        <mc:Fallback xmlns="">
          <p:sp>
            <p:nvSpPr>
              <p:cNvPr id="3" name="Object 2">
                <a:extLst>
                  <a:ext uri="{FF2B5EF4-FFF2-40B4-BE49-F238E27FC236}">
                    <a16:creationId xmlns:a16="http://schemas.microsoft.com/office/drawing/2014/main" id="{FDBA0311-A940-4C8F-BB74-5E6DFA441CE0}"/>
                  </a:ext>
                </a:extLst>
              </p:cNvPr>
              <p:cNvSpPr txBox="1">
                <a:spLocks noRot="1" noChangeAspect="1" noMove="1" noResize="1" noEditPoints="1" noAdjustHandles="1" noChangeArrowheads="1" noChangeShapeType="1" noTextEdit="1"/>
              </p:cNvSpPr>
              <p:nvPr/>
            </p:nvSpPr>
            <p:spPr>
              <a:xfrm>
                <a:off x="2493495" y="3106220"/>
                <a:ext cx="488512" cy="838200"/>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90AA35F3-BA48-4F88-8D9D-D57A532C27B0}"/>
                  </a:ext>
                </a:extLst>
              </p:cNvPr>
              <p:cNvSpPr txBox="1"/>
              <p:nvPr/>
            </p:nvSpPr>
            <p:spPr>
              <a:xfrm>
                <a:off x="5245390" y="3181131"/>
                <a:ext cx="518544" cy="667821"/>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5</m:t>
                      </m:r>
                    </m:oMath>
                  </m:oMathPara>
                </a14:m>
                <a:endParaRPr lang="en-US" sz="2800" dirty="0"/>
              </a:p>
            </p:txBody>
          </p:sp>
        </mc:Choice>
        <mc:Fallback xmlns="">
          <p:sp>
            <p:nvSpPr>
              <p:cNvPr id="5" name="Object 4">
                <a:extLst>
                  <a:ext uri="{FF2B5EF4-FFF2-40B4-BE49-F238E27FC236}">
                    <a16:creationId xmlns:a16="http://schemas.microsoft.com/office/drawing/2014/main" id="{90AA35F3-BA48-4F88-8D9D-D57A532C27B0}"/>
                  </a:ext>
                </a:extLst>
              </p:cNvPr>
              <p:cNvSpPr txBox="1">
                <a:spLocks noRot="1" noChangeAspect="1" noMove="1" noResize="1" noEditPoints="1" noAdjustHandles="1" noChangeArrowheads="1" noChangeShapeType="1" noTextEdit="1"/>
              </p:cNvSpPr>
              <p:nvPr/>
            </p:nvSpPr>
            <p:spPr>
              <a:xfrm>
                <a:off x="5245390" y="3181131"/>
                <a:ext cx="518544" cy="667821"/>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B024ADB8-1E36-4BE6-B427-E95A1D8AD3DA}"/>
                  </a:ext>
                </a:extLst>
              </p:cNvPr>
              <p:cNvSpPr txBox="1"/>
              <p:nvPr/>
            </p:nvSpPr>
            <p:spPr>
              <a:xfrm>
                <a:off x="8015856" y="3207820"/>
                <a:ext cx="518544" cy="605794"/>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3</m:t>
                      </m:r>
                    </m:oMath>
                  </m:oMathPara>
                </a14:m>
                <a:endParaRPr lang="en-US" sz="2800" dirty="0"/>
              </a:p>
            </p:txBody>
          </p:sp>
        </mc:Choice>
        <mc:Fallback xmlns="">
          <p:sp>
            <p:nvSpPr>
              <p:cNvPr id="6" name="Object 5">
                <a:extLst>
                  <a:ext uri="{FF2B5EF4-FFF2-40B4-BE49-F238E27FC236}">
                    <a16:creationId xmlns:a16="http://schemas.microsoft.com/office/drawing/2014/main" id="{B024ADB8-1E36-4BE6-B427-E95A1D8AD3DA}"/>
                  </a:ext>
                </a:extLst>
              </p:cNvPr>
              <p:cNvSpPr txBox="1">
                <a:spLocks noRot="1" noChangeAspect="1" noMove="1" noResize="1" noEditPoints="1" noAdjustHandles="1" noChangeArrowheads="1" noChangeShapeType="1" noTextEdit="1"/>
              </p:cNvSpPr>
              <p:nvPr/>
            </p:nvSpPr>
            <p:spPr>
              <a:xfrm>
                <a:off x="8015856" y="3207820"/>
                <a:ext cx="518544" cy="605794"/>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Object 6">
                <a:extLst>
                  <a:ext uri="{FF2B5EF4-FFF2-40B4-BE49-F238E27FC236}">
                    <a16:creationId xmlns:a16="http://schemas.microsoft.com/office/drawing/2014/main" id="{895B3486-27DC-464F-8036-410D3B938F21}"/>
                  </a:ext>
                </a:extLst>
              </p:cNvPr>
              <p:cNvSpPr txBox="1"/>
              <p:nvPr/>
            </p:nvSpPr>
            <p:spPr>
              <a:xfrm>
                <a:off x="10718800" y="3044194"/>
                <a:ext cx="254000" cy="8382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3</m:t>
                          </m:r>
                        </m:num>
                        <m:den>
                          <m:r>
                            <a:rPr lang="en-US" sz="2800" i="1">
                              <a:solidFill>
                                <a:srgbClr val="FFFFFF"/>
                              </a:solidFill>
                              <a:latin typeface="Cambria Math" panose="02040503050406030204" pitchFamily="18" charset="0"/>
                            </a:rPr>
                            <m:t>5</m:t>
                          </m:r>
                        </m:den>
                      </m:f>
                    </m:oMath>
                  </m:oMathPara>
                </a14:m>
                <a:endParaRPr lang="en-US" sz="2800" dirty="0"/>
              </a:p>
            </p:txBody>
          </p:sp>
        </mc:Choice>
        <mc:Fallback xmlns="">
          <p:sp>
            <p:nvSpPr>
              <p:cNvPr id="7" name="Object 6">
                <a:extLst>
                  <a:ext uri="{FF2B5EF4-FFF2-40B4-BE49-F238E27FC236}">
                    <a16:creationId xmlns:a16="http://schemas.microsoft.com/office/drawing/2014/main" id="{895B3486-27DC-464F-8036-410D3B938F21}"/>
                  </a:ext>
                </a:extLst>
              </p:cNvPr>
              <p:cNvSpPr txBox="1">
                <a:spLocks noRot="1" noChangeAspect="1" noMove="1" noResize="1" noEditPoints="1" noAdjustHandles="1" noChangeArrowheads="1" noChangeShapeType="1" noTextEdit="1"/>
              </p:cNvSpPr>
              <p:nvPr/>
            </p:nvSpPr>
            <p:spPr>
              <a:xfrm>
                <a:off x="10718800" y="3044194"/>
                <a:ext cx="254000" cy="838200"/>
              </a:xfrm>
              <a:prstGeom prst="rect">
                <a:avLst/>
              </a:prstGeom>
              <a:blipFill>
                <a:blip r:embed="rId19"/>
                <a:stretch>
                  <a:fillRect r="-4762"/>
                </a:stretch>
              </a:blipFill>
            </p:spPr>
            <p:txBody>
              <a:bodyPr/>
              <a:lstStyle/>
              <a:p>
                <a:r>
                  <a:rPr lang="en-GB">
                    <a:noFill/>
                  </a:rPr>
                  <a:t> </a:t>
                </a:r>
              </a:p>
            </p:txBody>
          </p:sp>
        </mc:Fallback>
      </mc:AlternateContent>
      <p:sp>
        <p:nvSpPr>
          <p:cNvPr id="49" name="Oval 48">
            <a:extLst>
              <a:ext uri="{FF2B5EF4-FFF2-40B4-BE49-F238E27FC236}">
                <a16:creationId xmlns:a16="http://schemas.microsoft.com/office/drawing/2014/main" id="{2D98E446-DDB1-417D-9084-49A45D5D5B9C}"/>
              </a:ext>
            </a:extLst>
          </p:cNvPr>
          <p:cNvSpPr/>
          <p:nvPr/>
        </p:nvSpPr>
        <p:spPr>
          <a:xfrm flipV="1">
            <a:off x="1898295" y="3153593"/>
            <a:ext cx="488512" cy="516650"/>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0" name="图片 11" descr="3d53dc5502d6926647ec53656448988c">
            <a:hlinkClick r:id="rId5" action="ppaction://hlinksldjump"/>
            <a:extLst>
              <a:ext uri="{FF2B5EF4-FFF2-40B4-BE49-F238E27FC236}">
                <a16:creationId xmlns:a16="http://schemas.microsoft.com/office/drawing/2014/main" id="{13A91592-282B-4D37-8EDC-EB4ECC1364A6}"/>
              </a:ext>
            </a:extLst>
          </p:cNvPr>
          <p:cNvPicPr>
            <a:picLocks noChangeAspect="1"/>
          </p:cNvPicPr>
          <p:nvPr/>
        </p:nvPicPr>
        <p:blipFill>
          <a:blip r:embed="rId6"/>
          <a:stretch>
            <a:fillRect/>
          </a:stretch>
        </p:blipFill>
        <p:spPr>
          <a:xfrm rot="4045694">
            <a:off x="300770" y="-127288"/>
            <a:ext cx="1013444" cy="1351259"/>
          </a:xfrm>
          <a:prstGeom prst="rect">
            <a:avLst/>
          </a:prstGeom>
        </p:spPr>
      </p:pic>
    </p:spTree>
    <p:extLst>
      <p:ext uri="{BB962C8B-B14F-4D97-AF65-F5344CB8AC3E}">
        <p14:creationId xmlns:p14="http://schemas.microsoft.com/office/powerpoint/2010/main" val="329916689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0"/>
                                  </p:stCondLst>
                                  <p:childTnLst>
                                    <p:set>
                                      <p:cBhvr>
                                        <p:cTn id="6" dur="1000">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4"/>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6"/>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9"/>
                                        </p:tgtEl>
                                        <p:attrNameLst>
                                          <p:attrName>style.visibility</p:attrName>
                                        </p:attrNameLst>
                                      </p:cBhvr>
                                      <p:to>
                                        <p:strVal val="visible"/>
                                      </p:to>
                                    </p:set>
                                    <p:animEffect transition="in" filter="fade">
                                      <p:cBhvr>
                                        <p:cTn id="101" dur="1000"/>
                                        <p:tgtEl>
                                          <p:spTgt spid="49"/>
                                        </p:tgtEl>
                                      </p:cBhvr>
                                    </p:animEffect>
                                    <p:anim calcmode="lin" valueType="num">
                                      <p:cBhvr>
                                        <p:cTn id="102" dur="1000" fill="hold"/>
                                        <p:tgtEl>
                                          <p:spTgt spid="49"/>
                                        </p:tgtEl>
                                        <p:attrNameLst>
                                          <p:attrName>ppt_x</p:attrName>
                                        </p:attrNameLst>
                                      </p:cBhvr>
                                      <p:tavLst>
                                        <p:tav tm="0">
                                          <p:val>
                                            <p:strVal val="#ppt_x"/>
                                          </p:val>
                                        </p:tav>
                                        <p:tav tm="100000">
                                          <p:val>
                                            <p:strVal val="#ppt_x"/>
                                          </p:val>
                                        </p:tav>
                                      </p:tavLst>
                                    </p:anim>
                                    <p:anim calcmode="lin" valueType="num">
                                      <p:cBhvr>
                                        <p:cTn id="10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descr="OPL20U25GSXzBJYl68kk8uQGfFKzs7yb1M4KJWUiLk6ZEvGF+qCIPSnY57AbBFCvTWID07 2024 T9 CD 06565+K4lPs7H94VUqPe2XwIsfPRnrXQE//QTEXxb8/8N4CNc6FpgZahzpTjFhMzSA7T/nHJa11DE8Ng2TP3iAmRczFlmslSuUNOgUeb6yRvs0="/>
          <p:cNvSpPr/>
          <p:nvPr/>
        </p:nvSpPr>
        <p:spPr>
          <a:xfrm>
            <a:off x="558670" y="796589"/>
            <a:ext cx="10763325" cy="4237015"/>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a:p>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4. </a:t>
            </a:r>
            <a:r>
              <a:rPr lang="en-US" sz="2600" dirty="0" err="1">
                <a:solidFill>
                  <a:schemeClr val="bg1"/>
                </a:solidFill>
                <a:latin typeface="Times New Roman" panose="02020603050405020304" pitchFamily="18" charset="0"/>
                <a:cs typeface="Times New Roman" panose="02020603050405020304" pitchFamily="18" charset="0"/>
              </a:rPr>
              <a:t>Gọi</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là</a:t>
            </a:r>
            <a:r>
              <a:rPr lang="en-US" sz="2600" dirty="0">
                <a:solidFill>
                  <a:schemeClr val="bg1"/>
                </a:solidFill>
                <a:latin typeface="Times New Roman" panose="02020603050405020304" pitchFamily="18" charset="0"/>
                <a:cs typeface="Times New Roman" panose="02020603050405020304" pitchFamily="18" charset="0"/>
              </a:rPr>
              <a:t> 2 </a:t>
            </a:r>
            <a:r>
              <a:rPr lang="en-US" sz="2600" dirty="0" err="1">
                <a:solidFill>
                  <a:schemeClr val="bg1"/>
                </a:solidFill>
                <a:latin typeface="Times New Roman" panose="02020603050405020304" pitchFamily="18" charset="0"/>
                <a:cs typeface="Times New Roman" panose="02020603050405020304" pitchFamily="18" charset="0"/>
              </a:rPr>
              <a:t>nghiệm</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của</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ph</a:t>
            </a:r>
            <a:r>
              <a:rPr lang="vi-VN" sz="2600" dirty="0">
                <a:solidFill>
                  <a:schemeClr val="bg1"/>
                </a:solidFill>
                <a:latin typeface="Times New Roman" panose="02020603050405020304" pitchFamily="18" charset="0"/>
                <a:cs typeface="Times New Roman" panose="02020603050405020304" pitchFamily="18" charset="0"/>
              </a:rPr>
              <a:t>ư</a:t>
            </a:r>
            <a:r>
              <a:rPr lang="en-US" sz="2600" dirty="0" err="1">
                <a:solidFill>
                  <a:schemeClr val="bg1"/>
                </a:solidFill>
                <a:latin typeface="Times New Roman" panose="02020603050405020304" pitchFamily="18" charset="0"/>
                <a:cs typeface="Times New Roman" panose="02020603050405020304" pitchFamily="18" charset="0"/>
              </a:rPr>
              <a:t>ơng</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trình</a:t>
            </a:r>
            <a:r>
              <a:rPr lang="en-US" sz="2600" dirty="0">
                <a:solidFill>
                  <a:schemeClr val="bg1"/>
                </a:solidFill>
                <a:latin typeface="Times New Roman" panose="02020603050405020304" pitchFamily="18" charset="0"/>
                <a:cs typeface="Times New Roman" panose="02020603050405020304" pitchFamily="18" charset="0"/>
              </a:rPr>
              <a:t>                         ,       </a:t>
            </a:r>
            <a:r>
              <a:rPr lang="en-US" sz="2600" dirty="0" err="1">
                <a:solidFill>
                  <a:schemeClr val="bg1"/>
                </a:solidFill>
                <a:latin typeface="Times New Roman" panose="02020603050405020304" pitchFamily="18" charset="0"/>
                <a:cs typeface="Times New Roman" panose="02020603050405020304" pitchFamily="18" charset="0"/>
              </a:rPr>
              <a:t>khi</a:t>
            </a:r>
            <a:r>
              <a:rPr lang="en-US" sz="2600" dirty="0">
                <a:solidFill>
                  <a:schemeClr val="bg1"/>
                </a:solidFill>
                <a:latin typeface="Times New Roman" panose="02020603050405020304" pitchFamily="18" charset="0"/>
                <a:cs typeface="Times New Roman" panose="02020603050405020304" pitchFamily="18" charset="0"/>
              </a:rPr>
              <a:t> </a:t>
            </a:r>
            <a:r>
              <a:rPr lang="en-US" sz="2600" dirty="0" err="1">
                <a:solidFill>
                  <a:schemeClr val="bg1"/>
                </a:solidFill>
                <a:latin typeface="Times New Roman" panose="02020603050405020304" pitchFamily="18" charset="0"/>
                <a:cs typeface="Times New Roman" panose="02020603050405020304" pitchFamily="18" charset="0"/>
              </a:rPr>
              <a:t>đó</a:t>
            </a:r>
            <a:r>
              <a:rPr lang="en-US" sz="2600" dirty="0">
                <a:solidFill>
                  <a:schemeClr val="bg1"/>
                </a:solidFill>
                <a:latin typeface="Times New Roman" panose="02020603050405020304" pitchFamily="18" charset="0"/>
                <a:cs typeface="Times New Roman" panose="02020603050405020304" pitchFamily="18" charset="0"/>
              </a:rPr>
              <a:t> </a:t>
            </a:r>
            <a:endParaRPr lang="vi-VN" sz="2600" dirty="0">
              <a:solidFill>
                <a:schemeClr val="bg1"/>
              </a:solidFill>
              <a:latin typeface="Times New Roman" panose="02020603050405020304" pitchFamily="18" charset="0"/>
              <a:cs typeface="Times New Roman" panose="02020603050405020304" pitchFamily="18" charset="0"/>
            </a:endParaRPr>
          </a:p>
          <a:p>
            <a:pPr lvl="0">
              <a:defRPr/>
            </a:pP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a:p>
            <a:pPr lvl="0">
              <a:defRPr/>
            </a:pPr>
            <a:r>
              <a:rPr lang="en-US" sz="2600" b="1" dirty="0">
                <a:solidFill>
                  <a:schemeClr val="bg1"/>
                </a:solidFill>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 			</a:t>
            </a:r>
            <a:r>
              <a:rPr lang="en-US" sz="2600" b="1" dirty="0">
                <a:solidFill>
                  <a:schemeClr val="bg1"/>
                </a:solidFill>
                <a:latin typeface="Times New Roman" panose="02020603050405020304" pitchFamily="18" charset="0"/>
                <a:cs typeface="Times New Roman" panose="02020603050405020304" pitchFamily="18" charset="0"/>
              </a:rPr>
              <a:t>C.</a:t>
            </a:r>
            <a:endParaRPr kumimoji="0" lang="en-US" sz="2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a:p>
            <a:pPr>
              <a:lnSpc>
                <a:spcPct val="150000"/>
              </a:lnSpc>
            </a:pP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p>
          <a:p>
            <a:pPr>
              <a:lnSpc>
                <a:spcPct val="150000"/>
              </a:lnSpc>
            </a:pPr>
            <a:r>
              <a:rPr lang="en-US" sz="2600" b="1" dirty="0">
                <a:solidFill>
                  <a:schemeClr val="bg1"/>
                </a:solidFill>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 </a:t>
            </a:r>
            <a:r>
              <a:rPr lang="pt-BR" sz="2600" noProof="0" dirty="0">
                <a:solidFill>
                  <a:schemeClr val="bg1"/>
                </a:solidFill>
                <a:latin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D. </a:t>
            </a:r>
            <a:endParaRPr lang="en-US" sz="26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Oval 3" descr="OPL20U25GSXzBJYl68kk8uQGfFKzs7yb1M4KJWUiLk6ZEvGF+qCIPSnY57AbBFCvTWID07 2024 T9 CD 06565+K4lPs7H94VUqPe2XwIsfPRnrXQE//QTEXxb8/8N4CNc6FpgZahzpTjFhMzSA7T/nHJa11DE8Ng2TP3iAmRczFlmslSuUNOgUeb6yRvs0="/>
          <p:cNvSpPr/>
          <p:nvPr/>
        </p:nvSpPr>
        <p:spPr>
          <a:xfrm flipV="1">
            <a:off x="3236696" y="2620521"/>
            <a:ext cx="558670" cy="52158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a:ln>
                <a:noFill/>
              </a:ln>
              <a:solidFill>
                <a:prstClr val="black"/>
              </a:solidFill>
              <a:effectLst/>
              <a:uLnTx/>
              <a:uFillTx/>
              <a:latin typeface="Calibri"/>
              <a:ea typeface="+mn-ea"/>
              <a:cs typeface="+mn-cs"/>
            </a:endParaRPr>
          </a:p>
        </p:txBody>
      </p:sp>
      <p:pic>
        <p:nvPicPr>
          <p:cNvPr id="13" name="图片 11" descr="OPL20U25GSXzBJYl68kk8uQGfFKzs7yb1M4KJWUiLk6ZEvGF+qCIPSnY57AbBFCvTWID07 2024 T9 CD 06565+K4lPs7H94VUqPe2XwIsfPRnrXQE//QTEXxb8/8N4CNc6FpgZahzpTjFhMzSA7T/nHJa11DE8Ng2TP3iAmRczFlmslSuUNOgUeb6yRvs0=">
            <a:hlinkClick r:id="rId4" action="ppaction://hlinksldjump"/>
          </p:cNvPr>
          <p:cNvPicPr>
            <a:picLocks noChangeAspect="1"/>
          </p:cNvPicPr>
          <p:nvPr/>
        </p:nvPicPr>
        <p:blipFill>
          <a:blip r:embed="rId5"/>
          <a:stretch>
            <a:fillRect/>
          </a:stretch>
        </p:blipFill>
        <p:spPr>
          <a:xfrm rot="4045694">
            <a:off x="311655" y="35272"/>
            <a:ext cx="1013444" cy="1351259"/>
          </a:xfrm>
          <a:prstGeom prst="rect">
            <a:avLst/>
          </a:prstGeom>
        </p:spPr>
      </p:pic>
      <p:sp>
        <p:nvSpPr>
          <p:cNvPr id="9" name="Rounded Rectangle 8"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30</a:t>
            </a:r>
          </a:p>
        </p:txBody>
      </p:sp>
      <p:sp>
        <p:nvSpPr>
          <p:cNvPr id="10" name="Rounded Rectangle 9"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29</a:t>
            </a:r>
          </a:p>
        </p:txBody>
      </p:sp>
      <p:sp>
        <p:nvSpPr>
          <p:cNvPr id="11" name="Rounded Rectangle 10"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28</a:t>
            </a:r>
          </a:p>
        </p:txBody>
      </p:sp>
      <p:sp>
        <p:nvSpPr>
          <p:cNvPr id="12" name="Rounded Rectangle 11"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27</a:t>
            </a:r>
          </a:p>
        </p:txBody>
      </p:sp>
      <p:sp>
        <p:nvSpPr>
          <p:cNvPr id="14" name="Rounded Rectangle 13"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26</a:t>
            </a:r>
          </a:p>
        </p:txBody>
      </p:sp>
      <p:sp>
        <p:nvSpPr>
          <p:cNvPr id="15" name="Rounded Rectangle 14"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25</a:t>
            </a:r>
          </a:p>
        </p:txBody>
      </p:sp>
      <p:sp>
        <p:nvSpPr>
          <p:cNvPr id="16" name="Rounded Rectangle 15" descr="OPL20U25GSXzBJYl68kk8uQGfFKzs7yb1M4KJWUiLk6ZEvGF+qCIPSnY57AbBFCvTWID07 2024 T9 CD 06565+K4lPs7H94VUqPe2XwIsfPRnrXQE//QTEXxb8/8N4CNc6FpgZahzpTjFhMzSA7T/nHJa11DE8Ng2TP3iAmRczFlmslSuUNOgUeb6yRvs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24</a:t>
            </a:r>
          </a:p>
        </p:txBody>
      </p:sp>
      <p:sp>
        <p:nvSpPr>
          <p:cNvPr id="19" name="Rounded Rectangle 1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23</a:t>
            </a:r>
          </a:p>
        </p:txBody>
      </p:sp>
      <p:sp>
        <p:nvSpPr>
          <p:cNvPr id="20" name="Rounded Rectangle 1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22</a:t>
            </a:r>
          </a:p>
        </p:txBody>
      </p:sp>
      <p:sp>
        <p:nvSpPr>
          <p:cNvPr id="21" name="Rounded Rectangle 2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21</a:t>
            </a:r>
          </a:p>
        </p:txBody>
      </p:sp>
      <p:sp>
        <p:nvSpPr>
          <p:cNvPr id="22" name="Rounded Rectangle 2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20</a:t>
            </a:r>
          </a:p>
        </p:txBody>
      </p:sp>
      <p:sp>
        <p:nvSpPr>
          <p:cNvPr id="23" name="Rounded Rectangle 2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19</a:t>
            </a:r>
          </a:p>
        </p:txBody>
      </p:sp>
      <p:sp>
        <p:nvSpPr>
          <p:cNvPr id="24" name="Rounded Rectangle 2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18</a:t>
            </a:r>
          </a:p>
        </p:txBody>
      </p:sp>
      <p:sp>
        <p:nvSpPr>
          <p:cNvPr id="25" name="Rounded Rectangle 2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17</a:t>
            </a:r>
          </a:p>
        </p:txBody>
      </p:sp>
      <p:sp>
        <p:nvSpPr>
          <p:cNvPr id="26" name="Rounded Rectangle 2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16</a:t>
            </a:r>
          </a:p>
        </p:txBody>
      </p:sp>
      <p:sp>
        <p:nvSpPr>
          <p:cNvPr id="27" name="Rounded Rectangle 2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15</a:t>
            </a:r>
          </a:p>
        </p:txBody>
      </p:sp>
      <p:sp>
        <p:nvSpPr>
          <p:cNvPr id="28" name="Rounded Rectangle 2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14</a:t>
            </a:r>
          </a:p>
        </p:txBody>
      </p:sp>
      <p:sp>
        <p:nvSpPr>
          <p:cNvPr id="29" name="Rounded Rectangle 2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13</a:t>
            </a:r>
          </a:p>
        </p:txBody>
      </p:sp>
      <p:sp>
        <p:nvSpPr>
          <p:cNvPr id="30" name="Rounded Rectangle 2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12</a:t>
            </a:r>
          </a:p>
        </p:txBody>
      </p:sp>
      <p:sp>
        <p:nvSpPr>
          <p:cNvPr id="31" name="Rounded Rectangle 3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11</a:t>
            </a:r>
          </a:p>
        </p:txBody>
      </p:sp>
      <p:sp>
        <p:nvSpPr>
          <p:cNvPr id="32" name="Rounded Rectangle 3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10</a:t>
            </a:r>
          </a:p>
        </p:txBody>
      </p:sp>
      <p:sp>
        <p:nvSpPr>
          <p:cNvPr id="33" name="Rounded Rectangle 32"/>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09</a:t>
            </a:r>
          </a:p>
        </p:txBody>
      </p:sp>
      <p:sp>
        <p:nvSpPr>
          <p:cNvPr id="34" name="Rounded Rectangle 33"/>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08</a:t>
            </a:r>
          </a:p>
        </p:txBody>
      </p:sp>
      <p:sp>
        <p:nvSpPr>
          <p:cNvPr id="35" name="Rounded Rectangle 34"/>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07</a:t>
            </a:r>
          </a:p>
        </p:txBody>
      </p:sp>
      <p:sp>
        <p:nvSpPr>
          <p:cNvPr id="36" name="Rounded Rectangle 35"/>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06</a:t>
            </a:r>
          </a:p>
        </p:txBody>
      </p:sp>
      <p:sp>
        <p:nvSpPr>
          <p:cNvPr id="37" name="Rounded Rectangle 36"/>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05</a:t>
            </a:r>
          </a:p>
        </p:txBody>
      </p:sp>
      <p:sp>
        <p:nvSpPr>
          <p:cNvPr id="38" name="Rounded Rectangle 37"/>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04</a:t>
            </a:r>
          </a:p>
        </p:txBody>
      </p:sp>
      <p:sp>
        <p:nvSpPr>
          <p:cNvPr id="39" name="Rounded Rectangle 38"/>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03</a:t>
            </a:r>
          </a:p>
        </p:txBody>
      </p:sp>
      <p:sp>
        <p:nvSpPr>
          <p:cNvPr id="40" name="Rounded Rectangle 39"/>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02</a:t>
            </a:r>
          </a:p>
        </p:txBody>
      </p:sp>
      <p:sp>
        <p:nvSpPr>
          <p:cNvPr id="41" name="Rounded Rectangle 40"/>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prstClr val="white"/>
                </a:solidFill>
                <a:effectLst/>
                <a:uLnTx/>
                <a:uFillTx/>
                <a:latin typeface="Calibri"/>
                <a:ea typeface="+mn-ea"/>
                <a:cs typeface="+mn-cs"/>
              </a:rPr>
              <a:t>01</a:t>
            </a:r>
          </a:p>
        </p:txBody>
      </p:sp>
      <p:sp>
        <p:nvSpPr>
          <p:cNvPr id="42" name="Rounded Rectangle 41"/>
          <p:cNvSpPr/>
          <p:nvPr/>
        </p:nvSpPr>
        <p:spPr>
          <a:xfrm>
            <a:off x="10261600" y="206060"/>
            <a:ext cx="1422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Calibri"/>
                <a:ea typeface="+mn-ea"/>
                <a:cs typeface="+mn-cs"/>
              </a:rPr>
              <a:t>00</a:t>
            </a:r>
          </a:p>
        </p:txBody>
      </p:sp>
      <p:pic>
        <p:nvPicPr>
          <p:cNvPr id="43" name="Picture 5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36012" r="14448" b="2"/>
          <a:stretch/>
        </p:blipFill>
        <p:spPr>
          <a:xfrm>
            <a:off x="9427482" y="4744861"/>
            <a:ext cx="2111375" cy="2286000"/>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44" name="Picture 59">
            <a:extLst>
              <a:ext uri="{FF2B5EF4-FFF2-40B4-BE49-F238E27FC236}">
                <a16:creationId xmlns:a16="http://schemas.microsoft.com/office/drawing/2014/main" id="{453B174F-EE32-44C0-AEBD-2414C6D6BB2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9427482" y="4801990"/>
            <a:ext cx="1920381" cy="1920381"/>
          </a:xfrm>
          <a:prstGeom prst="rect">
            <a:avLst/>
          </a:prstGeom>
        </p:spPr>
      </p:pic>
      <p:pic>
        <p:nvPicPr>
          <p:cNvPr id="45" name="Graphic 18" descr="Ruler">
            <a:extLst>
              <a:ext uri="{FF2B5EF4-FFF2-40B4-BE49-F238E27FC236}">
                <a16:creationId xmlns:a16="http://schemas.microsoft.com/office/drawing/2014/main" id="{39130E3C-1E93-4315-AE76-13C55147DCF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18799504">
            <a:off x="5195996" y="5434268"/>
            <a:ext cx="1109613" cy="1109613"/>
          </a:xfrm>
          <a:prstGeom prst="rect">
            <a:avLst/>
          </a:prstGeom>
        </p:spPr>
      </p:pic>
      <p:pic>
        <p:nvPicPr>
          <p:cNvPr id="46" name="Graphic 20" descr="Pencil">
            <a:extLst>
              <a:ext uri="{FF2B5EF4-FFF2-40B4-BE49-F238E27FC236}">
                <a16:creationId xmlns:a16="http://schemas.microsoft.com/office/drawing/2014/main" id="{FFEC1660-205F-490E-800A-0D57D250BAE4}"/>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975241">
            <a:off x="5792318" y="5578731"/>
            <a:ext cx="1020036" cy="1020036"/>
          </a:xfrm>
          <a:prstGeom prst="rect">
            <a:avLst/>
          </a:prstGeom>
        </p:spPr>
      </p:pic>
      <p:pic>
        <p:nvPicPr>
          <p:cNvPr id="48" name="1" descr="Clipboard">
            <a:extLst>
              <a:ext uri="{FF2B5EF4-FFF2-40B4-BE49-F238E27FC236}">
                <a16:creationId xmlns:a16="http://schemas.microsoft.com/office/drawing/2014/main" id="{2A123BD8-A09C-49C0-98E8-54B55610A9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631394">
            <a:off x="337636" y="4610530"/>
            <a:ext cx="2123775" cy="2123775"/>
          </a:xfrm>
          <a:prstGeom prst="rect">
            <a:avLst/>
          </a:prstGeom>
        </p:spPr>
      </p:pic>
      <p:sp>
        <p:nvSpPr>
          <p:cNvPr id="2" name="Đối tượng 1"/>
          <p:cNvSpPr txBox="1"/>
          <p:nvPr/>
        </p:nvSpPr>
        <p:spPr>
          <a:xfrm>
            <a:off x="4114800" y="2209800"/>
            <a:ext cx="914400" cy="198438"/>
          </a:xfrm>
          <a:prstGeom prst="rect">
            <a:avLst/>
          </a:prstGeom>
        </p:spPr>
        <p:txBody>
          <a:bodyPr>
            <a:normAutofit fontScale="32500" lnSpcReduction="20000"/>
          </a:bodyPr>
          <a:lstStyle/>
          <a:p>
            <a:endParaRPr lang="en-US" sz="2600"/>
          </a:p>
        </p:txBody>
      </p:sp>
      <mc:AlternateContent xmlns:mc="http://schemas.openxmlformats.org/markup-compatibility/2006" xmlns:a14="http://schemas.microsoft.com/office/drawing/2010/main">
        <mc:Choice Requires="a14">
          <p:sp>
            <p:nvSpPr>
              <p:cNvPr id="47" name="Object 46">
                <a:extLst>
                  <a:ext uri="{FF2B5EF4-FFF2-40B4-BE49-F238E27FC236}">
                    <a16:creationId xmlns:a16="http://schemas.microsoft.com/office/drawing/2014/main" id="{8271EBB8-7055-4377-9E6D-8ECA6CF9F2D1}"/>
                  </a:ext>
                </a:extLst>
              </p:cNvPr>
              <p:cNvSpPr txBox="1"/>
              <p:nvPr/>
            </p:nvSpPr>
            <p:spPr>
              <a:xfrm>
                <a:off x="6208394" y="1815359"/>
                <a:ext cx="2976246" cy="31302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+5</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−6=0</m:t>
                      </m:r>
                    </m:oMath>
                  </m:oMathPara>
                </a14:m>
                <a:endParaRPr lang="en-US" sz="2800" dirty="0"/>
              </a:p>
            </p:txBody>
          </p:sp>
        </mc:Choice>
        <mc:Fallback xmlns="">
          <p:sp>
            <p:nvSpPr>
              <p:cNvPr id="47" name="Object 46">
                <a:extLst>
                  <a:ext uri="{FF2B5EF4-FFF2-40B4-BE49-F238E27FC236}">
                    <a16:creationId xmlns:a16="http://schemas.microsoft.com/office/drawing/2014/main" id="{8271EBB8-7055-4377-9E6D-8ECA6CF9F2D1}"/>
                  </a:ext>
                </a:extLst>
              </p:cNvPr>
              <p:cNvSpPr txBox="1">
                <a:spLocks noRot="1" noChangeAspect="1" noMove="1" noResize="1" noEditPoints="1" noAdjustHandles="1" noChangeArrowheads="1" noChangeShapeType="1" noTextEdit="1"/>
              </p:cNvSpPr>
              <p:nvPr/>
            </p:nvSpPr>
            <p:spPr>
              <a:xfrm>
                <a:off x="6208394" y="1815359"/>
                <a:ext cx="2976246" cy="313020"/>
              </a:xfrm>
              <a:prstGeom prst="rect">
                <a:avLst/>
              </a:prstGeom>
              <a:blipFill>
                <a:blip r:embed="rId15"/>
                <a:stretch>
                  <a:fillRect b="-25490"/>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9" name="Object 48">
                <a:extLst>
                  <a:ext uri="{FF2B5EF4-FFF2-40B4-BE49-F238E27FC236}">
                    <a16:creationId xmlns:a16="http://schemas.microsoft.com/office/drawing/2014/main" id="{6F459BE0-A5D5-4CA4-98FF-762DF4CFA5D7}"/>
                  </a:ext>
                </a:extLst>
              </p:cNvPr>
              <p:cNvSpPr txBox="1"/>
              <p:nvPr/>
            </p:nvSpPr>
            <p:spPr>
              <a:xfrm>
                <a:off x="9854497" y="1736865"/>
                <a:ext cx="2236606" cy="75254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1</m:t>
                          </m:r>
                        </m:num>
                        <m:den>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1</m:t>
                              </m:r>
                            </m:sub>
                          </m:sSub>
                        </m:den>
                      </m:f>
                      <m:r>
                        <a:rPr lang="en-US" sz="2800" i="1">
                          <a:solidFill>
                            <a:srgbClr val="FFFFFF"/>
                          </a:solidFill>
                          <a:latin typeface="Cambria Math" panose="02040503050406030204" pitchFamily="18" charset="0"/>
                        </a:rPr>
                        <m:t>+</m:t>
                      </m:r>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1</m:t>
                          </m:r>
                        </m:num>
                        <m:den>
                          <m:sSub>
                            <m:sSubPr>
                              <m:ctrlPr>
                                <a:rPr lang="en-US" sz="2800" i="1">
                                  <a:solidFill>
                                    <a:srgbClr val="FFFFFF"/>
                                  </a:solidFill>
                                  <a:latin typeface="Cambria Math" panose="02040503050406030204" pitchFamily="18" charset="0"/>
                                </a:rPr>
                              </m:ctrlPr>
                            </m:sSubPr>
                            <m:e>
                              <m:r>
                                <a:rPr lang="en-US" sz="2800" i="1">
                                  <a:solidFill>
                                    <a:srgbClr val="FFFFFF"/>
                                  </a:solidFill>
                                  <a:latin typeface="Cambria Math" panose="02040503050406030204" pitchFamily="18" charset="0"/>
                                </a:rPr>
                                <m:t>𝑥</m:t>
                              </m:r>
                            </m:e>
                            <m:sub>
                              <m:r>
                                <a:rPr lang="en-US" sz="2800" i="1">
                                  <a:solidFill>
                                    <a:srgbClr val="FFFFFF"/>
                                  </a:solidFill>
                                  <a:latin typeface="Cambria Math" panose="02040503050406030204" pitchFamily="18" charset="0"/>
                                </a:rPr>
                                <m:t>2</m:t>
                              </m:r>
                            </m:sub>
                          </m:sSub>
                        </m:den>
                      </m:f>
                      <m:r>
                        <a:rPr lang="en-US" sz="2800" i="1">
                          <a:solidFill>
                            <a:srgbClr val="FFFFFF"/>
                          </a:solidFill>
                          <a:latin typeface="Cambria Math" panose="02040503050406030204" pitchFamily="18" charset="0"/>
                        </a:rPr>
                        <m:t>=?</m:t>
                      </m:r>
                    </m:oMath>
                  </m:oMathPara>
                </a14:m>
                <a:endParaRPr lang="en-US" sz="2800" dirty="0"/>
              </a:p>
            </p:txBody>
          </p:sp>
        </mc:Choice>
        <mc:Fallback xmlns="">
          <p:sp>
            <p:nvSpPr>
              <p:cNvPr id="49" name="Object 48">
                <a:extLst>
                  <a:ext uri="{FF2B5EF4-FFF2-40B4-BE49-F238E27FC236}">
                    <a16:creationId xmlns:a16="http://schemas.microsoft.com/office/drawing/2014/main" id="{6F459BE0-A5D5-4CA4-98FF-762DF4CFA5D7}"/>
                  </a:ext>
                </a:extLst>
              </p:cNvPr>
              <p:cNvSpPr txBox="1">
                <a:spLocks noRot="1" noChangeAspect="1" noMove="1" noResize="1" noEditPoints="1" noAdjustHandles="1" noChangeArrowheads="1" noChangeShapeType="1" noTextEdit="1"/>
              </p:cNvSpPr>
              <p:nvPr/>
            </p:nvSpPr>
            <p:spPr>
              <a:xfrm>
                <a:off x="9854497" y="1736865"/>
                <a:ext cx="2236606" cy="752548"/>
              </a:xfrm>
              <a:prstGeom prst="rect">
                <a:avLst/>
              </a:prstGeom>
              <a:blipFill>
                <a:blip r:embed="rId16"/>
                <a:stretch>
                  <a:fillRect b="-2276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Object 2">
                <a:extLst>
                  <a:ext uri="{FF2B5EF4-FFF2-40B4-BE49-F238E27FC236}">
                    <a16:creationId xmlns:a16="http://schemas.microsoft.com/office/drawing/2014/main" id="{B4357B1C-7FC1-4582-8CB2-D757408CB98E}"/>
                  </a:ext>
                </a:extLst>
              </p:cNvPr>
              <p:cNvSpPr txBox="1"/>
              <p:nvPr/>
            </p:nvSpPr>
            <p:spPr>
              <a:xfrm>
                <a:off x="3981450" y="2544460"/>
                <a:ext cx="406400" cy="8382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5</m:t>
                          </m:r>
                        </m:num>
                        <m:den>
                          <m:r>
                            <a:rPr lang="en-US" sz="2800" i="1">
                              <a:solidFill>
                                <a:srgbClr val="FFFFFF"/>
                              </a:solidFill>
                              <a:latin typeface="Cambria Math" panose="02040503050406030204" pitchFamily="18" charset="0"/>
                            </a:rPr>
                            <m:t>6</m:t>
                          </m:r>
                        </m:den>
                      </m:f>
                    </m:oMath>
                  </m:oMathPara>
                </a14:m>
                <a:endParaRPr lang="en-US" sz="2800" dirty="0"/>
              </a:p>
            </p:txBody>
          </p:sp>
        </mc:Choice>
        <mc:Fallback xmlns="">
          <p:sp>
            <p:nvSpPr>
              <p:cNvPr id="3" name="Object 2">
                <a:extLst>
                  <a:ext uri="{FF2B5EF4-FFF2-40B4-BE49-F238E27FC236}">
                    <a16:creationId xmlns:a16="http://schemas.microsoft.com/office/drawing/2014/main" id="{B4357B1C-7FC1-4582-8CB2-D757408CB98E}"/>
                  </a:ext>
                </a:extLst>
              </p:cNvPr>
              <p:cNvSpPr txBox="1">
                <a:spLocks noRot="1" noChangeAspect="1" noMove="1" noResize="1" noEditPoints="1" noAdjustHandles="1" noChangeArrowheads="1" noChangeShapeType="1" noTextEdit="1"/>
              </p:cNvSpPr>
              <p:nvPr/>
            </p:nvSpPr>
            <p:spPr>
              <a:xfrm>
                <a:off x="3981450" y="2544460"/>
                <a:ext cx="406400" cy="838200"/>
              </a:xfrm>
              <a:prstGeom prst="rect">
                <a:avLst/>
              </a:prstGeom>
              <a:blipFill>
                <a:blip r:embed="rId17"/>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Object 49">
                <a:extLst>
                  <a:ext uri="{FF2B5EF4-FFF2-40B4-BE49-F238E27FC236}">
                    <a16:creationId xmlns:a16="http://schemas.microsoft.com/office/drawing/2014/main" id="{EDFD2CF1-3B5C-4A01-A46A-65745F894513}"/>
                  </a:ext>
                </a:extLst>
              </p:cNvPr>
              <p:cNvSpPr txBox="1"/>
              <p:nvPr/>
            </p:nvSpPr>
            <p:spPr>
              <a:xfrm>
                <a:off x="3857081" y="3779632"/>
                <a:ext cx="761227" cy="53875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5</m:t>
                      </m:r>
                    </m:oMath>
                  </m:oMathPara>
                </a14:m>
                <a:endParaRPr lang="en-US" sz="2800" dirty="0"/>
              </a:p>
            </p:txBody>
          </p:sp>
        </mc:Choice>
        <mc:Fallback xmlns="">
          <p:sp>
            <p:nvSpPr>
              <p:cNvPr id="50" name="Object 49">
                <a:extLst>
                  <a:ext uri="{FF2B5EF4-FFF2-40B4-BE49-F238E27FC236}">
                    <a16:creationId xmlns:a16="http://schemas.microsoft.com/office/drawing/2014/main" id="{EDFD2CF1-3B5C-4A01-A46A-65745F894513}"/>
                  </a:ext>
                </a:extLst>
              </p:cNvPr>
              <p:cNvSpPr txBox="1">
                <a:spLocks noRot="1" noChangeAspect="1" noMove="1" noResize="1" noEditPoints="1" noAdjustHandles="1" noChangeArrowheads="1" noChangeShapeType="1" noTextEdit="1"/>
              </p:cNvSpPr>
              <p:nvPr/>
            </p:nvSpPr>
            <p:spPr>
              <a:xfrm>
                <a:off x="3857081" y="3779632"/>
                <a:ext cx="761227" cy="538752"/>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Object 4">
                <a:extLst>
                  <a:ext uri="{FF2B5EF4-FFF2-40B4-BE49-F238E27FC236}">
                    <a16:creationId xmlns:a16="http://schemas.microsoft.com/office/drawing/2014/main" id="{09F35273-1D5C-404A-8E2E-34EE1C3AEDF2}"/>
                  </a:ext>
                </a:extLst>
              </p:cNvPr>
              <p:cNvSpPr txBox="1"/>
              <p:nvPr/>
            </p:nvSpPr>
            <p:spPr>
              <a:xfrm>
                <a:off x="6498258" y="2624592"/>
                <a:ext cx="918890" cy="49960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−6</m:t>
                      </m:r>
                    </m:oMath>
                  </m:oMathPara>
                </a14:m>
                <a:endParaRPr lang="en-US" sz="2800" dirty="0"/>
              </a:p>
            </p:txBody>
          </p:sp>
        </mc:Choice>
        <mc:Fallback xmlns="">
          <p:sp>
            <p:nvSpPr>
              <p:cNvPr id="5" name="Object 4">
                <a:extLst>
                  <a:ext uri="{FF2B5EF4-FFF2-40B4-BE49-F238E27FC236}">
                    <a16:creationId xmlns:a16="http://schemas.microsoft.com/office/drawing/2014/main" id="{09F35273-1D5C-404A-8E2E-34EE1C3AEDF2}"/>
                  </a:ext>
                </a:extLst>
              </p:cNvPr>
              <p:cNvSpPr txBox="1">
                <a:spLocks noRot="1" noChangeAspect="1" noMove="1" noResize="1" noEditPoints="1" noAdjustHandles="1" noChangeArrowheads="1" noChangeShapeType="1" noTextEdit="1"/>
              </p:cNvSpPr>
              <p:nvPr/>
            </p:nvSpPr>
            <p:spPr>
              <a:xfrm>
                <a:off x="6498258" y="2624592"/>
                <a:ext cx="918890" cy="499608"/>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A7BC7C45-3A19-40DB-879C-9682B05D6264}"/>
                  </a:ext>
                </a:extLst>
              </p:cNvPr>
              <p:cNvSpPr txBox="1"/>
              <p:nvPr/>
            </p:nvSpPr>
            <p:spPr>
              <a:xfrm>
                <a:off x="6599128" y="3585547"/>
                <a:ext cx="761228" cy="926923"/>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f>
                        <m:fPr>
                          <m:ctrlPr>
                            <a:rPr lang="en-US" sz="2800" i="1">
                              <a:solidFill>
                                <a:srgbClr val="FFFFFF"/>
                              </a:solidFill>
                              <a:latin typeface="Cambria Math" panose="02040503050406030204" pitchFamily="18" charset="0"/>
                            </a:rPr>
                          </m:ctrlPr>
                        </m:fPr>
                        <m:num>
                          <m:r>
                            <a:rPr lang="en-US" sz="2800" i="1">
                              <a:solidFill>
                                <a:srgbClr val="FFFFFF"/>
                              </a:solidFill>
                              <a:latin typeface="Cambria Math" panose="02040503050406030204" pitchFamily="18" charset="0"/>
                            </a:rPr>
                            <m:t>−5</m:t>
                          </m:r>
                        </m:num>
                        <m:den>
                          <m:r>
                            <a:rPr lang="en-US" sz="2800" i="1">
                              <a:solidFill>
                                <a:srgbClr val="FFFFFF"/>
                              </a:solidFill>
                              <a:latin typeface="Cambria Math" panose="02040503050406030204" pitchFamily="18" charset="0"/>
                            </a:rPr>
                            <m:t>6</m:t>
                          </m:r>
                        </m:den>
                      </m:f>
                    </m:oMath>
                  </m:oMathPara>
                </a14:m>
                <a:endParaRPr lang="en-US" sz="2800" dirty="0"/>
              </a:p>
            </p:txBody>
          </p:sp>
        </mc:Choice>
        <mc:Fallback xmlns="">
          <p:sp>
            <p:nvSpPr>
              <p:cNvPr id="6" name="Object 5">
                <a:extLst>
                  <a:ext uri="{FF2B5EF4-FFF2-40B4-BE49-F238E27FC236}">
                    <a16:creationId xmlns:a16="http://schemas.microsoft.com/office/drawing/2014/main" id="{A7BC7C45-3A19-40DB-879C-9682B05D6264}"/>
                  </a:ext>
                </a:extLst>
              </p:cNvPr>
              <p:cNvSpPr txBox="1">
                <a:spLocks noRot="1" noChangeAspect="1" noMove="1" noResize="1" noEditPoints="1" noAdjustHandles="1" noChangeArrowheads="1" noChangeShapeType="1" noTextEdit="1"/>
              </p:cNvSpPr>
              <p:nvPr/>
            </p:nvSpPr>
            <p:spPr>
              <a:xfrm>
                <a:off x="6599128" y="3585547"/>
                <a:ext cx="761228" cy="926923"/>
              </a:xfrm>
              <a:prstGeom prst="rect">
                <a:avLst/>
              </a:prstGeom>
              <a:blipFill>
                <a:blip r:embed="rId20"/>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8139423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withEffect">
                                  <p:stCondLst>
                                    <p:cond delay="0"/>
                                  </p:stCondLst>
                                  <p:childTnLst>
                                    <p:set>
                                      <p:cBhvr>
                                        <p:cTn id="6" dur="1000">
                                          <p:stCondLst>
                                            <p:cond delay="0"/>
                                          </p:stCondLst>
                                        </p:cTn>
                                        <p:tgtEl>
                                          <p:spTgt spid="9"/>
                                        </p:tgtEl>
                                        <p:attrNameLst>
                                          <p:attrName>style.visibility</p:attrName>
                                        </p:attrNameLst>
                                      </p:cBhvr>
                                      <p:to>
                                        <p:strVal val="visible"/>
                                      </p:to>
                                    </p:set>
                                  </p:child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10"/>
                                        </p:tgtEl>
                                        <p:attrNameLst>
                                          <p:attrName>style.visibility</p:attrName>
                                        </p:attrNameLst>
                                      </p:cBhvr>
                                      <p:to>
                                        <p:strVal val="visible"/>
                                      </p:to>
                                    </p:set>
                                  </p:child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11"/>
                                        </p:tgtEl>
                                        <p:attrNameLst>
                                          <p:attrName>style.visibility</p:attrName>
                                        </p:attrNameLst>
                                      </p:cBhvr>
                                      <p:to>
                                        <p:strVal val="visible"/>
                                      </p:to>
                                    </p:set>
                                  </p:child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12"/>
                                        </p:tgtEl>
                                        <p:attrNameLst>
                                          <p:attrName>style.visibility</p:attrName>
                                        </p:attrNameLst>
                                      </p:cBhvr>
                                      <p:to>
                                        <p:strVal val="visible"/>
                                      </p:to>
                                    </p:set>
                                  </p:child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14"/>
                                        </p:tgtEl>
                                        <p:attrNameLst>
                                          <p:attrName>style.visibility</p:attrName>
                                        </p:attrNameLst>
                                      </p:cBhvr>
                                      <p:to>
                                        <p:strVal val="visible"/>
                                      </p:to>
                                    </p:set>
                                  </p:child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15"/>
                                        </p:tgtEl>
                                        <p:attrNameLst>
                                          <p:attrName>style.visibility</p:attrName>
                                        </p:attrNameLst>
                                      </p:cBhvr>
                                      <p:to>
                                        <p:strVal val="visible"/>
                                      </p:to>
                                    </p:set>
                                  </p:child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16"/>
                                        </p:tgtEl>
                                        <p:attrNameLst>
                                          <p:attrName>style.visibility</p:attrName>
                                        </p:attrNameLst>
                                      </p:cBhvr>
                                      <p:to>
                                        <p:strVal val="visible"/>
                                      </p:to>
                                    </p:set>
                                  </p:child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19"/>
                                        </p:tgtEl>
                                        <p:attrNameLst>
                                          <p:attrName>style.visibility</p:attrName>
                                        </p:attrNameLst>
                                      </p:cBhvr>
                                      <p:to>
                                        <p:strVal val="visible"/>
                                      </p:to>
                                    </p:set>
                                  </p:child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20"/>
                                        </p:tgtEl>
                                        <p:attrNameLst>
                                          <p:attrName>style.visibility</p:attrName>
                                        </p:attrNameLst>
                                      </p:cBhvr>
                                      <p:to>
                                        <p:strVal val="visible"/>
                                      </p:to>
                                    </p:set>
                                  </p:child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21"/>
                                        </p:tgtEl>
                                        <p:attrNameLst>
                                          <p:attrName>style.visibility</p:attrName>
                                        </p:attrNameLst>
                                      </p:cBhvr>
                                      <p:to>
                                        <p:strVal val="visible"/>
                                      </p:to>
                                    </p:set>
                                  </p:childTnLst>
                                </p:cTn>
                              </p:par>
                            </p:childTnLst>
                          </p:cTn>
                        </p:par>
                        <p:par>
                          <p:cTn id="34" fill="hold">
                            <p:stCondLst>
                              <p:cond delay="10000"/>
                            </p:stCondLst>
                            <p:childTnLst>
                              <p:par>
                                <p:cTn id="35" presetID="11" presetClass="entr" presetSubtype="0" fill="hold" grpId="0" nodeType="afterEffect">
                                  <p:stCondLst>
                                    <p:cond delay="0"/>
                                  </p:stCondLst>
                                  <p:childTnLst>
                                    <p:set>
                                      <p:cBhvr>
                                        <p:cTn id="36" dur="1000">
                                          <p:stCondLst>
                                            <p:cond delay="0"/>
                                          </p:stCondLst>
                                        </p:cTn>
                                        <p:tgtEl>
                                          <p:spTgt spid="22"/>
                                        </p:tgtEl>
                                        <p:attrNameLst>
                                          <p:attrName>style.visibility</p:attrName>
                                        </p:attrNameLst>
                                      </p:cBhvr>
                                      <p:to>
                                        <p:strVal val="visible"/>
                                      </p:to>
                                    </p:set>
                                  </p:childTnLst>
                                </p:cTn>
                              </p:par>
                            </p:childTnLst>
                          </p:cTn>
                        </p:par>
                        <p:par>
                          <p:cTn id="37" fill="hold">
                            <p:stCondLst>
                              <p:cond delay="11000"/>
                            </p:stCondLst>
                            <p:childTnLst>
                              <p:par>
                                <p:cTn id="38" presetID="11" presetClass="entr" presetSubtype="0" fill="hold" grpId="0" nodeType="afterEffect">
                                  <p:stCondLst>
                                    <p:cond delay="0"/>
                                  </p:stCondLst>
                                  <p:childTnLst>
                                    <p:set>
                                      <p:cBhvr>
                                        <p:cTn id="39" dur="1000">
                                          <p:stCondLst>
                                            <p:cond delay="0"/>
                                          </p:stCondLst>
                                        </p:cTn>
                                        <p:tgtEl>
                                          <p:spTgt spid="23"/>
                                        </p:tgtEl>
                                        <p:attrNameLst>
                                          <p:attrName>style.visibility</p:attrName>
                                        </p:attrNameLst>
                                      </p:cBhvr>
                                      <p:to>
                                        <p:strVal val="visible"/>
                                      </p:to>
                                    </p:set>
                                  </p:childTnLst>
                                </p:cTn>
                              </p:par>
                            </p:childTnLst>
                          </p:cTn>
                        </p:par>
                        <p:par>
                          <p:cTn id="40" fill="hold">
                            <p:stCondLst>
                              <p:cond delay="12000"/>
                            </p:stCondLst>
                            <p:childTnLst>
                              <p:par>
                                <p:cTn id="41" presetID="11" presetClass="entr" presetSubtype="0" fill="hold" grpId="0" nodeType="afterEffect">
                                  <p:stCondLst>
                                    <p:cond delay="0"/>
                                  </p:stCondLst>
                                  <p:childTnLst>
                                    <p:set>
                                      <p:cBhvr>
                                        <p:cTn id="42" dur="1000">
                                          <p:stCondLst>
                                            <p:cond delay="0"/>
                                          </p:stCondLst>
                                        </p:cTn>
                                        <p:tgtEl>
                                          <p:spTgt spid="24"/>
                                        </p:tgtEl>
                                        <p:attrNameLst>
                                          <p:attrName>style.visibility</p:attrName>
                                        </p:attrNameLst>
                                      </p:cBhvr>
                                      <p:to>
                                        <p:strVal val="visible"/>
                                      </p:to>
                                    </p:set>
                                  </p:childTnLst>
                                </p:cTn>
                              </p:par>
                            </p:childTnLst>
                          </p:cTn>
                        </p:par>
                        <p:par>
                          <p:cTn id="43" fill="hold">
                            <p:stCondLst>
                              <p:cond delay="13000"/>
                            </p:stCondLst>
                            <p:childTnLst>
                              <p:par>
                                <p:cTn id="44" presetID="11" presetClass="entr" presetSubtype="0" fill="hold" grpId="0" nodeType="afterEffect">
                                  <p:stCondLst>
                                    <p:cond delay="0"/>
                                  </p:stCondLst>
                                  <p:childTnLst>
                                    <p:set>
                                      <p:cBhvr>
                                        <p:cTn id="45" dur="1000">
                                          <p:stCondLst>
                                            <p:cond delay="0"/>
                                          </p:stCondLst>
                                        </p:cTn>
                                        <p:tgtEl>
                                          <p:spTgt spid="25"/>
                                        </p:tgtEl>
                                        <p:attrNameLst>
                                          <p:attrName>style.visibility</p:attrName>
                                        </p:attrNameLst>
                                      </p:cBhvr>
                                      <p:to>
                                        <p:strVal val="visible"/>
                                      </p:to>
                                    </p:set>
                                  </p:childTnLst>
                                </p:cTn>
                              </p:par>
                            </p:childTnLst>
                          </p:cTn>
                        </p:par>
                        <p:par>
                          <p:cTn id="46" fill="hold">
                            <p:stCondLst>
                              <p:cond delay="14000"/>
                            </p:stCondLst>
                            <p:childTnLst>
                              <p:par>
                                <p:cTn id="47" presetID="11" presetClass="entr" presetSubtype="0" fill="hold" grpId="0" nodeType="afterEffect">
                                  <p:stCondLst>
                                    <p:cond delay="0"/>
                                  </p:stCondLst>
                                  <p:childTnLst>
                                    <p:set>
                                      <p:cBhvr>
                                        <p:cTn id="48" dur="1000">
                                          <p:stCondLst>
                                            <p:cond delay="0"/>
                                          </p:stCondLst>
                                        </p:cTn>
                                        <p:tgtEl>
                                          <p:spTgt spid="26"/>
                                        </p:tgtEl>
                                        <p:attrNameLst>
                                          <p:attrName>style.visibility</p:attrName>
                                        </p:attrNameLst>
                                      </p:cBhvr>
                                      <p:to>
                                        <p:strVal val="visible"/>
                                      </p:to>
                                    </p:set>
                                  </p:childTnLst>
                                </p:cTn>
                              </p:par>
                            </p:childTnLst>
                          </p:cTn>
                        </p:par>
                        <p:par>
                          <p:cTn id="49" fill="hold">
                            <p:stCondLst>
                              <p:cond delay="15000"/>
                            </p:stCondLst>
                            <p:childTnLst>
                              <p:par>
                                <p:cTn id="50" presetID="11" presetClass="entr" presetSubtype="0" fill="hold" grpId="0" nodeType="afterEffect">
                                  <p:stCondLst>
                                    <p:cond delay="0"/>
                                  </p:stCondLst>
                                  <p:childTnLst>
                                    <p:set>
                                      <p:cBhvr>
                                        <p:cTn id="51" dur="1000">
                                          <p:stCondLst>
                                            <p:cond delay="0"/>
                                          </p:stCondLst>
                                        </p:cTn>
                                        <p:tgtEl>
                                          <p:spTgt spid="27"/>
                                        </p:tgtEl>
                                        <p:attrNameLst>
                                          <p:attrName>style.visibility</p:attrName>
                                        </p:attrNameLst>
                                      </p:cBhvr>
                                      <p:to>
                                        <p:strVal val="visible"/>
                                      </p:to>
                                    </p:set>
                                  </p:childTnLst>
                                </p:cTn>
                              </p:par>
                            </p:childTnLst>
                          </p:cTn>
                        </p:par>
                        <p:par>
                          <p:cTn id="52" fill="hold">
                            <p:stCondLst>
                              <p:cond delay="16000"/>
                            </p:stCondLst>
                            <p:childTnLst>
                              <p:par>
                                <p:cTn id="53" presetID="11" presetClass="entr" presetSubtype="0" fill="hold" grpId="0" nodeType="afterEffect">
                                  <p:stCondLst>
                                    <p:cond delay="0"/>
                                  </p:stCondLst>
                                  <p:childTnLst>
                                    <p:set>
                                      <p:cBhvr>
                                        <p:cTn id="54" dur="1000">
                                          <p:stCondLst>
                                            <p:cond delay="0"/>
                                          </p:stCondLst>
                                        </p:cTn>
                                        <p:tgtEl>
                                          <p:spTgt spid="28"/>
                                        </p:tgtEl>
                                        <p:attrNameLst>
                                          <p:attrName>style.visibility</p:attrName>
                                        </p:attrNameLst>
                                      </p:cBhvr>
                                      <p:to>
                                        <p:strVal val="visible"/>
                                      </p:to>
                                    </p:set>
                                  </p:childTnLst>
                                </p:cTn>
                              </p:par>
                            </p:childTnLst>
                          </p:cTn>
                        </p:par>
                        <p:par>
                          <p:cTn id="55" fill="hold">
                            <p:stCondLst>
                              <p:cond delay="17000"/>
                            </p:stCondLst>
                            <p:childTnLst>
                              <p:par>
                                <p:cTn id="56" presetID="11" presetClass="entr" presetSubtype="0" fill="hold" grpId="0" nodeType="afterEffect">
                                  <p:stCondLst>
                                    <p:cond delay="0"/>
                                  </p:stCondLst>
                                  <p:childTnLst>
                                    <p:set>
                                      <p:cBhvr>
                                        <p:cTn id="57" dur="1000">
                                          <p:stCondLst>
                                            <p:cond delay="0"/>
                                          </p:stCondLst>
                                        </p:cTn>
                                        <p:tgtEl>
                                          <p:spTgt spid="29"/>
                                        </p:tgtEl>
                                        <p:attrNameLst>
                                          <p:attrName>style.visibility</p:attrName>
                                        </p:attrNameLst>
                                      </p:cBhvr>
                                      <p:to>
                                        <p:strVal val="visible"/>
                                      </p:to>
                                    </p:set>
                                  </p:childTnLst>
                                </p:cTn>
                              </p:par>
                            </p:childTnLst>
                          </p:cTn>
                        </p:par>
                        <p:par>
                          <p:cTn id="58" fill="hold">
                            <p:stCondLst>
                              <p:cond delay="18000"/>
                            </p:stCondLst>
                            <p:childTnLst>
                              <p:par>
                                <p:cTn id="59" presetID="11" presetClass="entr" presetSubtype="0" fill="hold" grpId="0" nodeType="afterEffect">
                                  <p:stCondLst>
                                    <p:cond delay="0"/>
                                  </p:stCondLst>
                                  <p:childTnLst>
                                    <p:set>
                                      <p:cBhvr>
                                        <p:cTn id="60" dur="1000">
                                          <p:stCondLst>
                                            <p:cond delay="0"/>
                                          </p:stCondLst>
                                        </p:cTn>
                                        <p:tgtEl>
                                          <p:spTgt spid="30"/>
                                        </p:tgtEl>
                                        <p:attrNameLst>
                                          <p:attrName>style.visibility</p:attrName>
                                        </p:attrNameLst>
                                      </p:cBhvr>
                                      <p:to>
                                        <p:strVal val="visible"/>
                                      </p:to>
                                    </p:set>
                                  </p:childTnLst>
                                </p:cTn>
                              </p:par>
                            </p:childTnLst>
                          </p:cTn>
                        </p:par>
                        <p:par>
                          <p:cTn id="61" fill="hold">
                            <p:stCondLst>
                              <p:cond delay="19000"/>
                            </p:stCondLst>
                            <p:childTnLst>
                              <p:par>
                                <p:cTn id="62" presetID="11" presetClass="entr" presetSubtype="0" fill="hold" grpId="0" nodeType="afterEffect">
                                  <p:stCondLst>
                                    <p:cond delay="0"/>
                                  </p:stCondLst>
                                  <p:childTnLst>
                                    <p:set>
                                      <p:cBhvr>
                                        <p:cTn id="63" dur="1000">
                                          <p:stCondLst>
                                            <p:cond delay="0"/>
                                          </p:stCondLst>
                                        </p:cTn>
                                        <p:tgtEl>
                                          <p:spTgt spid="31"/>
                                        </p:tgtEl>
                                        <p:attrNameLst>
                                          <p:attrName>style.visibility</p:attrName>
                                        </p:attrNameLst>
                                      </p:cBhvr>
                                      <p:to>
                                        <p:strVal val="visible"/>
                                      </p:to>
                                    </p:set>
                                  </p:childTnLst>
                                </p:cTn>
                              </p:par>
                            </p:childTnLst>
                          </p:cTn>
                        </p:par>
                        <p:par>
                          <p:cTn id="64" fill="hold">
                            <p:stCondLst>
                              <p:cond delay="20000"/>
                            </p:stCondLst>
                            <p:childTnLst>
                              <p:par>
                                <p:cTn id="65" presetID="11" presetClass="entr" presetSubtype="0" fill="hold" grpId="0" nodeType="afterEffect">
                                  <p:stCondLst>
                                    <p:cond delay="0"/>
                                  </p:stCondLst>
                                  <p:childTnLst>
                                    <p:set>
                                      <p:cBhvr>
                                        <p:cTn id="66" dur="1000">
                                          <p:stCondLst>
                                            <p:cond delay="0"/>
                                          </p:stCondLst>
                                        </p:cTn>
                                        <p:tgtEl>
                                          <p:spTgt spid="32"/>
                                        </p:tgtEl>
                                        <p:attrNameLst>
                                          <p:attrName>style.visibility</p:attrName>
                                        </p:attrNameLst>
                                      </p:cBhvr>
                                      <p:to>
                                        <p:strVal val="visible"/>
                                      </p:to>
                                    </p:set>
                                  </p:childTnLst>
                                </p:cTn>
                              </p:par>
                            </p:childTnLst>
                          </p:cTn>
                        </p:par>
                        <p:par>
                          <p:cTn id="67" fill="hold">
                            <p:stCondLst>
                              <p:cond delay="21000"/>
                            </p:stCondLst>
                            <p:childTnLst>
                              <p:par>
                                <p:cTn id="68" presetID="11" presetClass="entr" presetSubtype="0" fill="hold" grpId="0" nodeType="afterEffect">
                                  <p:stCondLst>
                                    <p:cond delay="0"/>
                                  </p:stCondLst>
                                  <p:childTnLst>
                                    <p:set>
                                      <p:cBhvr>
                                        <p:cTn id="69" dur="1000">
                                          <p:stCondLst>
                                            <p:cond delay="0"/>
                                          </p:stCondLst>
                                        </p:cTn>
                                        <p:tgtEl>
                                          <p:spTgt spid="33"/>
                                        </p:tgtEl>
                                        <p:attrNameLst>
                                          <p:attrName>style.visibility</p:attrName>
                                        </p:attrNameLst>
                                      </p:cBhvr>
                                      <p:to>
                                        <p:strVal val="visible"/>
                                      </p:to>
                                    </p:set>
                                  </p:childTnLst>
                                </p:cTn>
                              </p:par>
                            </p:childTnLst>
                          </p:cTn>
                        </p:par>
                        <p:par>
                          <p:cTn id="70" fill="hold">
                            <p:stCondLst>
                              <p:cond delay="22000"/>
                            </p:stCondLst>
                            <p:childTnLst>
                              <p:par>
                                <p:cTn id="71" presetID="11" presetClass="entr" presetSubtype="0" fill="hold" grpId="0" nodeType="afterEffect">
                                  <p:stCondLst>
                                    <p:cond delay="0"/>
                                  </p:stCondLst>
                                  <p:childTnLst>
                                    <p:set>
                                      <p:cBhvr>
                                        <p:cTn id="72" dur="1000">
                                          <p:stCondLst>
                                            <p:cond delay="0"/>
                                          </p:stCondLst>
                                        </p:cTn>
                                        <p:tgtEl>
                                          <p:spTgt spid="34"/>
                                        </p:tgtEl>
                                        <p:attrNameLst>
                                          <p:attrName>style.visibility</p:attrName>
                                        </p:attrNameLst>
                                      </p:cBhvr>
                                      <p:to>
                                        <p:strVal val="visible"/>
                                      </p:to>
                                    </p:set>
                                  </p:childTnLst>
                                </p:cTn>
                              </p:par>
                            </p:childTnLst>
                          </p:cTn>
                        </p:par>
                        <p:par>
                          <p:cTn id="73" fill="hold">
                            <p:stCondLst>
                              <p:cond delay="23000"/>
                            </p:stCondLst>
                            <p:childTnLst>
                              <p:par>
                                <p:cTn id="74" presetID="11" presetClass="entr" presetSubtype="0" fill="hold" grpId="0" nodeType="afterEffect">
                                  <p:stCondLst>
                                    <p:cond delay="0"/>
                                  </p:stCondLst>
                                  <p:childTnLst>
                                    <p:set>
                                      <p:cBhvr>
                                        <p:cTn id="75" dur="1000">
                                          <p:stCondLst>
                                            <p:cond delay="0"/>
                                          </p:stCondLst>
                                        </p:cTn>
                                        <p:tgtEl>
                                          <p:spTgt spid="35"/>
                                        </p:tgtEl>
                                        <p:attrNameLst>
                                          <p:attrName>style.visibility</p:attrName>
                                        </p:attrNameLst>
                                      </p:cBhvr>
                                      <p:to>
                                        <p:strVal val="visible"/>
                                      </p:to>
                                    </p:set>
                                  </p:childTnLst>
                                </p:cTn>
                              </p:par>
                            </p:childTnLst>
                          </p:cTn>
                        </p:par>
                        <p:par>
                          <p:cTn id="76" fill="hold">
                            <p:stCondLst>
                              <p:cond delay="24000"/>
                            </p:stCondLst>
                            <p:childTnLst>
                              <p:par>
                                <p:cTn id="77" presetID="11" presetClass="entr" presetSubtype="0" fill="hold" grpId="0" nodeType="afterEffect">
                                  <p:stCondLst>
                                    <p:cond delay="0"/>
                                  </p:stCondLst>
                                  <p:childTnLst>
                                    <p:set>
                                      <p:cBhvr>
                                        <p:cTn id="78" dur="1000">
                                          <p:stCondLst>
                                            <p:cond delay="0"/>
                                          </p:stCondLst>
                                        </p:cTn>
                                        <p:tgtEl>
                                          <p:spTgt spid="36"/>
                                        </p:tgtEl>
                                        <p:attrNameLst>
                                          <p:attrName>style.visibility</p:attrName>
                                        </p:attrNameLst>
                                      </p:cBhvr>
                                      <p:to>
                                        <p:strVal val="visible"/>
                                      </p:to>
                                    </p:set>
                                  </p:childTnLst>
                                </p:cTn>
                              </p:par>
                            </p:childTnLst>
                          </p:cTn>
                        </p:par>
                        <p:par>
                          <p:cTn id="79" fill="hold">
                            <p:stCondLst>
                              <p:cond delay="25000"/>
                            </p:stCondLst>
                            <p:childTnLst>
                              <p:par>
                                <p:cTn id="80" presetID="11" presetClass="entr" presetSubtype="0" fill="hold" grpId="0" nodeType="afterEffect">
                                  <p:stCondLst>
                                    <p:cond delay="0"/>
                                  </p:stCondLst>
                                  <p:childTnLst>
                                    <p:set>
                                      <p:cBhvr>
                                        <p:cTn id="81" dur="1000">
                                          <p:stCondLst>
                                            <p:cond delay="0"/>
                                          </p:stCondLst>
                                        </p:cTn>
                                        <p:tgtEl>
                                          <p:spTgt spid="37"/>
                                        </p:tgtEl>
                                        <p:attrNameLst>
                                          <p:attrName>style.visibility</p:attrName>
                                        </p:attrNameLst>
                                      </p:cBhvr>
                                      <p:to>
                                        <p:strVal val="visible"/>
                                      </p:to>
                                    </p:set>
                                  </p:childTnLst>
                                </p:cTn>
                              </p:par>
                            </p:childTnLst>
                          </p:cTn>
                        </p:par>
                        <p:par>
                          <p:cTn id="82" fill="hold">
                            <p:stCondLst>
                              <p:cond delay="26000"/>
                            </p:stCondLst>
                            <p:childTnLst>
                              <p:par>
                                <p:cTn id="83" presetID="11" presetClass="entr" presetSubtype="0" fill="hold" grpId="0" nodeType="afterEffect">
                                  <p:stCondLst>
                                    <p:cond delay="0"/>
                                  </p:stCondLst>
                                  <p:childTnLst>
                                    <p:set>
                                      <p:cBhvr>
                                        <p:cTn id="84" dur="1000">
                                          <p:stCondLst>
                                            <p:cond delay="0"/>
                                          </p:stCondLst>
                                        </p:cTn>
                                        <p:tgtEl>
                                          <p:spTgt spid="38"/>
                                        </p:tgtEl>
                                        <p:attrNameLst>
                                          <p:attrName>style.visibility</p:attrName>
                                        </p:attrNameLst>
                                      </p:cBhvr>
                                      <p:to>
                                        <p:strVal val="visible"/>
                                      </p:to>
                                    </p:set>
                                  </p:childTnLst>
                                </p:cTn>
                              </p:par>
                            </p:childTnLst>
                          </p:cTn>
                        </p:par>
                        <p:par>
                          <p:cTn id="85" fill="hold">
                            <p:stCondLst>
                              <p:cond delay="27000"/>
                            </p:stCondLst>
                            <p:childTnLst>
                              <p:par>
                                <p:cTn id="86" presetID="11" presetClass="entr" presetSubtype="0" fill="hold" grpId="0" nodeType="afterEffect">
                                  <p:stCondLst>
                                    <p:cond delay="0"/>
                                  </p:stCondLst>
                                  <p:childTnLst>
                                    <p:set>
                                      <p:cBhvr>
                                        <p:cTn id="87" dur="1000">
                                          <p:stCondLst>
                                            <p:cond delay="0"/>
                                          </p:stCondLst>
                                        </p:cTn>
                                        <p:tgtEl>
                                          <p:spTgt spid="39"/>
                                        </p:tgtEl>
                                        <p:attrNameLst>
                                          <p:attrName>style.visibility</p:attrName>
                                        </p:attrNameLst>
                                      </p:cBhvr>
                                      <p:to>
                                        <p:strVal val="visible"/>
                                      </p:to>
                                    </p:set>
                                  </p:childTnLst>
                                </p:cTn>
                              </p:par>
                            </p:childTnLst>
                          </p:cTn>
                        </p:par>
                        <p:par>
                          <p:cTn id="88" fill="hold">
                            <p:stCondLst>
                              <p:cond delay="28000"/>
                            </p:stCondLst>
                            <p:childTnLst>
                              <p:par>
                                <p:cTn id="89" presetID="11" presetClass="entr" presetSubtype="0" fill="hold" grpId="0" nodeType="afterEffect">
                                  <p:stCondLst>
                                    <p:cond delay="0"/>
                                  </p:stCondLst>
                                  <p:childTnLst>
                                    <p:set>
                                      <p:cBhvr>
                                        <p:cTn id="90" dur="1000">
                                          <p:stCondLst>
                                            <p:cond delay="0"/>
                                          </p:stCondLst>
                                        </p:cTn>
                                        <p:tgtEl>
                                          <p:spTgt spid="40"/>
                                        </p:tgtEl>
                                        <p:attrNameLst>
                                          <p:attrName>style.visibility</p:attrName>
                                        </p:attrNameLst>
                                      </p:cBhvr>
                                      <p:to>
                                        <p:strVal val="visible"/>
                                      </p:to>
                                    </p:set>
                                  </p:childTnLst>
                                </p:cTn>
                              </p:par>
                            </p:childTnLst>
                          </p:cTn>
                        </p:par>
                        <p:par>
                          <p:cTn id="91" fill="hold">
                            <p:stCondLst>
                              <p:cond delay="29000"/>
                            </p:stCondLst>
                            <p:childTnLst>
                              <p:par>
                                <p:cTn id="92" presetID="11" presetClass="entr" presetSubtype="0" fill="hold" grpId="0" nodeType="afterEffect">
                                  <p:stCondLst>
                                    <p:cond delay="0"/>
                                  </p:stCondLst>
                                  <p:childTnLst>
                                    <p:set>
                                      <p:cBhvr>
                                        <p:cTn id="93" dur="1000">
                                          <p:stCondLst>
                                            <p:cond delay="0"/>
                                          </p:stCondLst>
                                        </p:cTn>
                                        <p:tgtEl>
                                          <p:spTgt spid="41"/>
                                        </p:tgtEl>
                                        <p:attrNameLst>
                                          <p:attrName>style.visibility</p:attrName>
                                        </p:attrNameLst>
                                      </p:cBhvr>
                                      <p:to>
                                        <p:strVal val="visible"/>
                                      </p:to>
                                    </p:set>
                                  </p:childTnLst>
                                </p:cTn>
                              </p:par>
                            </p:childTnLst>
                          </p:cTn>
                        </p:par>
                        <p:par>
                          <p:cTn id="94" fill="hold">
                            <p:stCondLst>
                              <p:cond delay="30000"/>
                            </p:stCondLst>
                            <p:childTnLst>
                              <p:par>
                                <p:cTn id="95" presetID="11" presetClass="entr" presetSubtype="0" fill="hold" grpId="0" nodeType="afterEffect">
                                  <p:stCondLst>
                                    <p:cond delay="0"/>
                                  </p:stCondLst>
                                  <p:childTnLst>
                                    <p:set>
                                      <p:cBhvr>
                                        <p:cTn id="96" dur="1000">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3" name="chimes.wav"/>
                                        </p:tgtEl>
                                      </p:cMediaNode>
                                    </p:audio>
                                  </p:sub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4"/>
                                        </p:tgtEl>
                                        <p:attrNameLst>
                                          <p:attrName>style.visibility</p:attrName>
                                        </p:attrNameLst>
                                      </p:cBhvr>
                                      <p:to>
                                        <p:strVal val="visible"/>
                                      </p:to>
                                    </p:set>
                                    <p:animEffect transition="in" filter="fade">
                                      <p:cBhvr>
                                        <p:cTn id="101" dur="1000"/>
                                        <p:tgtEl>
                                          <p:spTgt spid="4"/>
                                        </p:tgtEl>
                                      </p:cBhvr>
                                    </p:animEffect>
                                    <p:anim calcmode="lin" valueType="num">
                                      <p:cBhvr>
                                        <p:cTn id="102" dur="1000" fill="hold"/>
                                        <p:tgtEl>
                                          <p:spTgt spid="4"/>
                                        </p:tgtEl>
                                        <p:attrNameLst>
                                          <p:attrName>ppt_x</p:attrName>
                                        </p:attrNameLst>
                                      </p:cBhvr>
                                      <p:tavLst>
                                        <p:tav tm="0">
                                          <p:val>
                                            <p:strVal val="#ppt_x"/>
                                          </p:val>
                                        </p:tav>
                                        <p:tav tm="100000">
                                          <p:val>
                                            <p:strVal val="#ppt_x"/>
                                          </p:val>
                                        </p:tav>
                                      </p:tavLst>
                                    </p:anim>
                                    <p:anim calcmode="lin" valueType="num">
                                      <p:cBhvr>
                                        <p:cTn id="10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P spid="12" grpId="0" animBg="1"/>
      <p:bldP spid="14" grpId="0" animBg="1"/>
      <p:bldP spid="15"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8ACB5EE-A090-077A-3735-B1A142BA828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65241" b="27407"/>
          <a:stretch/>
        </p:blipFill>
        <p:spPr>
          <a:xfrm rot="5400000" flipH="1">
            <a:off x="7543587" y="-989008"/>
            <a:ext cx="5837648" cy="7970818"/>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sp>
        <p:nvSpPr>
          <p:cNvPr id="4" name="Rectangle: Rounded Corners 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0AE8C0B-F0B3-F38F-9134-38AB8564D00A}"/>
              </a:ext>
            </a:extLst>
          </p:cNvPr>
          <p:cNvSpPr/>
          <p:nvPr/>
        </p:nvSpPr>
        <p:spPr>
          <a:xfrm>
            <a:off x="89073" y="2510927"/>
            <a:ext cx="5569605" cy="918073"/>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HƯỚNG </a:t>
            </a:r>
            <a:r>
              <a:rPr kumimoji="0" lang="en-US" sz="3467" b="1" i="0" u="none" strike="noStrike" kern="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DẪN </a:t>
            </a:r>
            <a:r>
              <a:rPr lang="en-US" sz="3467" b="1" kern="0">
                <a:solidFill>
                  <a:srgbClr val="FFFF00"/>
                </a:solidFill>
                <a:latin typeface="Times New Roman" panose="02020603050405020304" pitchFamily="18" charset="0"/>
                <a:cs typeface="Times New Roman" panose="02020603050405020304" pitchFamily="18" charset="0"/>
                <a:sym typeface="Arial"/>
              </a:rPr>
              <a:t>VỀ NHÀ</a:t>
            </a:r>
            <a:endParaRPr kumimoji="0" lang="en-US" sz="34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 name="TextBox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93BB5D9-B701-B99A-B334-6D8023462F41}"/>
              </a:ext>
            </a:extLst>
          </p:cNvPr>
          <p:cNvSpPr txBox="1"/>
          <p:nvPr/>
        </p:nvSpPr>
        <p:spPr>
          <a:xfrm>
            <a:off x="258237" y="3716794"/>
            <a:ext cx="10204174" cy="1384995"/>
          </a:xfrm>
          <a:prstGeom prst="rect">
            <a:avLst/>
          </a:prstGeom>
          <a:noFill/>
        </p:spPr>
        <p:txBody>
          <a:bodyPr wrap="square" rtlCol="0">
            <a:spAutoFit/>
          </a:bodyPr>
          <a:lstStyle/>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Đọc lại toàn bộ nội dung bài đã học.</a:t>
            </a:r>
          </a:p>
          <a:p>
            <a:pPr marL="285750" indent="-285750">
              <a:lnSpc>
                <a:spcPct val="150000"/>
              </a:lnSpc>
              <a:buFontTx/>
              <a:buChar char="-"/>
            </a:pPr>
            <a:r>
              <a:rPr lang="pt-BR"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Làm bài tập 35,36 Sách bài tập trang 57</a:t>
            </a:r>
          </a:p>
        </p:txBody>
      </p:sp>
    </p:spTree>
    <p:extLst>
      <p:ext uri="{BB962C8B-B14F-4D97-AF65-F5344CB8AC3E}">
        <p14:creationId xmlns:p14="http://schemas.microsoft.com/office/powerpoint/2010/main" val="309858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01AEEBF-BFA7-40E1-50ED-E47FC2B6DA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8473" y="-672150"/>
            <a:ext cx="4763527" cy="4041315"/>
          </a:xfrm>
          <a:prstGeom prst="rect">
            <a:avLst/>
          </a:prstGeom>
        </p:spPr>
      </p:pic>
      <p:sp>
        <p:nvSpPr>
          <p:cNvPr id="5" name="文本框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B3E0154-A4F4-4F64-810A-E5FEE04588D9}"/>
              </a:ext>
            </a:extLst>
          </p:cNvPr>
          <p:cNvSpPr txBox="1"/>
          <p:nvPr/>
        </p:nvSpPr>
        <p:spPr>
          <a:xfrm>
            <a:off x="1916794" y="1348507"/>
            <a:ext cx="822256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CHÀO TẠM BIỆT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rPr>
              <a:t>VÀ CHÚC CÁC CON HỌC TỐT!</a:t>
            </a:r>
            <a:endParaRPr kumimoji="0" lang="zh-CN" altLang="en-US" sz="3600" b="1" i="0" u="none" strike="noStrike" kern="0" cap="none" spc="0" normalizeH="0" baseline="0" noProof="0" dirty="0">
              <a:ln>
                <a:noFill/>
              </a:ln>
              <a:solidFill>
                <a:srgbClr val="FFFF00"/>
              </a:solidFill>
              <a:effectLst/>
              <a:uLnTx/>
              <a:uFillTx/>
              <a:latin typeface="Times New Roman" panose="02020603050405020304" pitchFamily="18" charset="0"/>
              <a:ea typeface="Arial Unicode MS" panose="020B0604020202020204" pitchFamily="34" charset="-122"/>
              <a:cs typeface="Times New Roman" panose="02020603050405020304" pitchFamily="18" charset="0"/>
              <a:sym typeface="Arial"/>
            </a:endParaRPr>
          </a:p>
        </p:txBody>
      </p:sp>
      <p:pic>
        <p:nvPicPr>
          <p:cNvPr id="6" name="图片 2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5C743F1-E5D9-B753-2896-8C00F27849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187"/>
          <a:stretch/>
        </p:blipFill>
        <p:spPr>
          <a:xfrm>
            <a:off x="8086725" y="-256685"/>
            <a:ext cx="4105275" cy="1927486"/>
          </a:xfrm>
          <a:custGeom>
            <a:avLst/>
            <a:gdLst>
              <a:gd name="connsiteX0" fmla="*/ 0 w 10489406"/>
              <a:gd name="connsiteY0" fmla="*/ 0 h 4924926"/>
              <a:gd name="connsiteX1" fmla="*/ 10489406 w 10489406"/>
              <a:gd name="connsiteY1" fmla="*/ 0 h 4924926"/>
              <a:gd name="connsiteX2" fmla="*/ 10489406 w 10489406"/>
              <a:gd name="connsiteY2" fmla="*/ 4924926 h 4924926"/>
              <a:gd name="connsiteX3" fmla="*/ 3121009 w 10489406"/>
              <a:gd name="connsiteY3" fmla="*/ 4924926 h 4924926"/>
              <a:gd name="connsiteX4" fmla="*/ 3140441 w 10489406"/>
              <a:gd name="connsiteY4" fmla="*/ 4862327 h 4924926"/>
              <a:gd name="connsiteX5" fmla="*/ 3155759 w 10489406"/>
              <a:gd name="connsiteY5" fmla="*/ 4710374 h 4924926"/>
              <a:gd name="connsiteX6" fmla="*/ 2401780 w 10489406"/>
              <a:gd name="connsiteY6" fmla="*/ 3956395 h 4924926"/>
              <a:gd name="connsiteX7" fmla="*/ 1647801 w 10489406"/>
              <a:gd name="connsiteY7" fmla="*/ 4710374 h 4924926"/>
              <a:gd name="connsiteX8" fmla="*/ 1663119 w 10489406"/>
              <a:gd name="connsiteY8" fmla="*/ 4862327 h 4924926"/>
              <a:gd name="connsiteX9" fmla="*/ 1682551 w 10489406"/>
              <a:gd name="connsiteY9" fmla="*/ 4924926 h 4924926"/>
              <a:gd name="connsiteX10" fmla="*/ 0 w 10489406"/>
              <a:gd name="connsiteY10" fmla="*/ 4924926 h 4924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9406" h="4924926">
                <a:moveTo>
                  <a:pt x="0" y="0"/>
                </a:moveTo>
                <a:lnTo>
                  <a:pt x="10489406" y="0"/>
                </a:lnTo>
                <a:lnTo>
                  <a:pt x="10489406" y="4924926"/>
                </a:lnTo>
                <a:lnTo>
                  <a:pt x="3121009" y="4924926"/>
                </a:lnTo>
                <a:lnTo>
                  <a:pt x="3140441" y="4862327"/>
                </a:lnTo>
                <a:cubicBezTo>
                  <a:pt x="3150485" y="4813245"/>
                  <a:pt x="3155759" y="4762426"/>
                  <a:pt x="3155759" y="4710374"/>
                </a:cubicBezTo>
                <a:cubicBezTo>
                  <a:pt x="3155759" y="4293963"/>
                  <a:pt x="2818191" y="3956395"/>
                  <a:pt x="2401780" y="3956395"/>
                </a:cubicBezTo>
                <a:cubicBezTo>
                  <a:pt x="1985369" y="3956395"/>
                  <a:pt x="1647801" y="4293963"/>
                  <a:pt x="1647801" y="4710374"/>
                </a:cubicBezTo>
                <a:cubicBezTo>
                  <a:pt x="1647801" y="4762426"/>
                  <a:pt x="1653076" y="4813245"/>
                  <a:pt x="1663119" y="4862327"/>
                </a:cubicBezTo>
                <a:lnTo>
                  <a:pt x="1682551" y="4924926"/>
                </a:lnTo>
                <a:lnTo>
                  <a:pt x="0" y="4924926"/>
                </a:lnTo>
                <a:close/>
              </a:path>
            </a:pathLst>
          </a:custGeom>
          <a:effectLst>
            <a:outerShdw blurRad="254000" dist="38100" dir="8100000" algn="tr" rotWithShape="0">
              <a:prstClr val="black">
                <a:alpha val="30000"/>
              </a:prstClr>
            </a:outerShdw>
          </a:effectLst>
        </p:spPr>
      </p:pic>
      <p:pic>
        <p:nvPicPr>
          <p:cNvPr id="7" name="Picture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5EE1C1A-7A71-5267-28F7-9084B2A9E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452"/>
          <a:stretch/>
        </p:blipFill>
        <p:spPr bwMode="auto">
          <a:xfrm>
            <a:off x="3002295" y="2860234"/>
            <a:ext cx="6204010" cy="3636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44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93570047-0C4B-697C-0A36-621A118120EB}"/>
              </a:ext>
            </a:extLst>
          </p:cNvPr>
          <p:cNvSpPr>
            <a:spLocks noGrp="1"/>
          </p:cNvSpPr>
          <p:nvPr>
            <p:ph type="title"/>
          </p:nvPr>
        </p:nvSpPr>
        <p:spPr>
          <a:xfrm>
            <a:off x="352837" y="1740140"/>
            <a:ext cx="11110293" cy="854075"/>
          </a:xfrm>
        </p:spPr>
        <p:txBody>
          <a:bodyPr>
            <a:normAutofit/>
          </a:body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3. ĐỊNH LÍ VIÈTE</a:t>
            </a:r>
            <a:endParaRPr lang="en-US" sz="3200" dirty="0">
              <a:solidFill>
                <a:srgbClr val="FFFF00"/>
              </a:solidFill>
            </a:endParaRPr>
          </a:p>
        </p:txBody>
      </p:sp>
      <p:sp>
        <p:nvSpPr>
          <p:cNvPr id="3" name="Content Placeholder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0966A0B-CCC3-E8DD-2DB9-5FDCAFE2E76B}"/>
              </a:ext>
            </a:extLst>
          </p:cNvPr>
          <p:cNvSpPr>
            <a:spLocks noGrp="1"/>
          </p:cNvSpPr>
          <p:nvPr>
            <p:ph idx="1"/>
          </p:nvPr>
        </p:nvSpPr>
        <p:spPr>
          <a:xfrm>
            <a:off x="5211001" y="2706844"/>
            <a:ext cx="1393963" cy="531063"/>
          </a:xfrm>
        </p:spPr>
        <p:txBody>
          <a:bodyPr>
            <a:normAutofit/>
          </a:bodyPr>
          <a:lstStyle/>
          <a:p>
            <a:pPr marL="0" indent="0" algn="ctr">
              <a:buNone/>
            </a:pPr>
            <a:r>
              <a:rPr lang="en-US" b="1" dirty="0">
                <a:solidFill>
                  <a:srgbClr val="FFFF00"/>
                </a:solidFill>
                <a:latin typeface="Times New Roman" panose="02020603050405020304" pitchFamily="18" charset="0"/>
                <a:cs typeface="Times New Roman" panose="02020603050405020304" pitchFamily="18" charset="0"/>
              </a:rPr>
              <a:t>(</a:t>
            </a:r>
            <a:r>
              <a:rPr lang="en-US" b="1" dirty="0" err="1">
                <a:solidFill>
                  <a:srgbClr val="FFFF00"/>
                </a:solidFill>
                <a:latin typeface="Times New Roman" panose="02020603050405020304" pitchFamily="18" charset="0"/>
                <a:cs typeface="Times New Roman" panose="02020603050405020304" pitchFamily="18" charset="0"/>
              </a:rPr>
              <a:t>Tiết</a:t>
            </a:r>
            <a:r>
              <a:rPr lang="en-US" b="1" dirty="0">
                <a:solidFill>
                  <a:srgbClr val="FFFF00"/>
                </a:solidFill>
                <a:latin typeface="Times New Roman" panose="02020603050405020304" pitchFamily="18" charset="0"/>
                <a:cs typeface="Times New Roman" panose="02020603050405020304" pitchFamily="18" charset="0"/>
              </a:rPr>
              <a:t> 1)</a:t>
            </a:r>
            <a:endParaRPr kumimoji="0" lang="en-US" sz="28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pic>
        <p:nvPicPr>
          <p:cNvPr id="4" name="Google Shape;54;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D0DC559-E816-6894-91E5-58A8531C2236}"/>
              </a:ext>
            </a:extLst>
          </p:cNvPr>
          <p:cNvPicPr preferRelativeResize="0"/>
          <p:nvPr/>
        </p:nvPicPr>
        <p:blipFill>
          <a:blip r:embed="rId2">
            <a:alphaModFix/>
          </a:blip>
          <a:stretch>
            <a:fillRect/>
          </a:stretch>
        </p:blipFill>
        <p:spPr>
          <a:xfrm>
            <a:off x="9781300" y="64328"/>
            <a:ext cx="2410700" cy="3403600"/>
          </a:xfrm>
          <a:prstGeom prst="rect">
            <a:avLst/>
          </a:prstGeom>
          <a:noFill/>
          <a:ln>
            <a:noFill/>
          </a:ln>
        </p:spPr>
      </p:pic>
      <p:pic>
        <p:nvPicPr>
          <p:cNvPr id="5" name="Google Shape;53;p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DDE7E48-2BD0-5D2B-40A4-2A6D3FFB140D}"/>
              </a:ext>
            </a:extLst>
          </p:cNvPr>
          <p:cNvPicPr preferRelativeResize="0"/>
          <p:nvPr/>
        </p:nvPicPr>
        <p:blipFill>
          <a:blip r:embed="rId3">
            <a:alphaModFix/>
          </a:blip>
          <a:stretch>
            <a:fillRect/>
          </a:stretch>
        </p:blipFill>
        <p:spPr>
          <a:xfrm>
            <a:off x="73152" y="4282651"/>
            <a:ext cx="3308475" cy="2575349"/>
          </a:xfrm>
          <a:prstGeom prst="rect">
            <a:avLst/>
          </a:prstGeom>
          <a:noFill/>
          <a:ln>
            <a:noFill/>
          </a:ln>
        </p:spPr>
      </p:pic>
      <p:pic>
        <p:nvPicPr>
          <p:cNvPr id="6" name="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0E9D86-FFCE-1225-743D-3C31A8BD4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31394">
            <a:off x="7436249" y="3067771"/>
            <a:ext cx="3194131" cy="3194131"/>
          </a:xfrm>
          <a:prstGeom prst="rect">
            <a:avLst/>
          </a:prstGeom>
        </p:spPr>
      </p:pic>
      <p:pic>
        <p:nvPicPr>
          <p:cNvPr id="7" name="Graphic 6"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F4B61C0-993C-71AA-2BF5-84BC50CFAFD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8889495">
            <a:off x="7963640" y="4019899"/>
            <a:ext cx="1574403" cy="1574403"/>
          </a:xfrm>
          <a:prstGeom prst="rect">
            <a:avLst/>
          </a:prstGeom>
        </p:spPr>
      </p:pic>
      <p:pic>
        <p:nvPicPr>
          <p:cNvPr id="8" name="Graphic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153854D-C107-5F14-99E6-EAEC58D8B0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0790">
            <a:off x="8697815" y="4126106"/>
            <a:ext cx="1488402" cy="1488402"/>
          </a:xfrm>
          <a:prstGeom prst="rect">
            <a:avLst/>
          </a:prstGeom>
        </p:spPr>
      </p:pic>
    </p:spTree>
    <p:extLst>
      <p:ext uri="{BB962C8B-B14F-4D97-AF65-F5344CB8AC3E}">
        <p14:creationId xmlns:p14="http://schemas.microsoft.com/office/powerpoint/2010/main" val="3696891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834927" y="5478360"/>
            <a:ext cx="6677404"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a:ea typeface="+mn-ea"/>
                <a:cs typeface="+mn-cs"/>
              </a:rPr>
              <a:t>CÁC HOẠT ĐỘNG</a:t>
            </a:r>
            <a:endParaRPr kumimoji="0" lang="vi-VN" sz="7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Arial" panose="020B0604020202020204" pitchFamily="34" charset="0"/>
              <a:ea typeface="+mn-ea"/>
              <a:cs typeface="+mn-cs"/>
            </a:endParaRPr>
          </a:p>
        </p:txBody>
      </p:sp>
      <p:grpSp>
        <p:nvGrpSpPr>
          <p:cNvPr id="12" name="Nhóm 1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5"/>
              <a:ext cx="155202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Mở</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đầu</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3" name="Nhóm 1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thành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kiến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thức</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grpSp>
        <p:nvGrpSpPr>
          <p:cNvPr id="15" name="Nhóm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Luyện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tập</a:t>
              </a:r>
              <a:endParaRPr kumimoji="0" lang="en-US" sz="3200" b="1" i="0" u="none" strike="noStrike" kern="1200" cap="none" spc="0" normalizeH="0" baseline="0" noProof="0" dirty="0">
                <a:ln>
                  <a:noFill/>
                </a:ln>
                <a:solidFill>
                  <a:srgbClr val="002060"/>
                </a:solidFill>
                <a:effectLst/>
                <a:uLnTx/>
                <a:uFillTx/>
                <a:latin typeface="Calibri"/>
                <a:ea typeface="+mn-ea"/>
                <a:cs typeface="+mn-cs"/>
              </a:endParaRPr>
            </a:p>
          </p:txBody>
        </p:sp>
      </p:grpSp>
      <p:sp>
        <p:nvSpPr>
          <p:cNvPr id="16" name="Google Shape;162;p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1200" cap="none" spc="0" normalizeH="0" baseline="0" noProof="0">
              <a:ln>
                <a:noFill/>
              </a:ln>
              <a:solidFill>
                <a:srgbClr val="000000"/>
              </a:solidFill>
              <a:effectLst/>
              <a:uLnTx/>
              <a:uFillTx/>
              <a:latin typeface="Arial"/>
              <a:cs typeface="Arial"/>
              <a:sym typeface="Arial"/>
            </a:endParaRPr>
          </a:p>
        </p:txBody>
      </p:sp>
      <p:grpSp>
        <p:nvGrpSpPr>
          <p:cNvPr id="14" name="Nhóm 1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dirty="0">
                <a:ln>
                  <a:noFill/>
                </a:ln>
                <a:solidFill>
                  <a:srgbClr val="000000"/>
                </a:solidFill>
                <a:effectLst/>
                <a:uLnTx/>
                <a:uFillTx/>
                <a:latin typeface="Arial"/>
                <a:cs typeface="Arial"/>
                <a:sym typeface="Arial"/>
              </a:endParaRPr>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a:ea typeface="+mn-ea"/>
                  <a:cs typeface="+mn-cs"/>
                </a:rPr>
                <a:t>Vận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dụng</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p>
          </p:txBody>
        </p:sp>
      </p:grpSp>
    </p:spTree>
    <p:extLst>
      <p:ext uri="{BB962C8B-B14F-4D97-AF65-F5344CB8AC3E}">
        <p14:creationId xmlns:p14="http://schemas.microsoft.com/office/powerpoint/2010/main" val="305540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F999A4E5-A243-DFE6-12E4-A3A0B1068507}"/>
              </a:ext>
            </a:extLst>
          </p:cNvPr>
          <p:cNvCxnSpPr>
            <a:cxnSpLocks/>
            <a:endCxn id="29" idx="3"/>
          </p:cNvCxnSpPr>
          <p:nvPr/>
        </p:nvCxnSpPr>
        <p:spPr>
          <a:xfrm>
            <a:off x="6096000" y="3229620"/>
            <a:ext cx="4476749" cy="31277"/>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55ACC63-ED4D-E9EA-055F-7350F4D3DAC3}"/>
              </a:ext>
            </a:extLst>
          </p:cNvPr>
          <p:cNvCxnSpPr>
            <a:cxnSpLocks/>
          </p:cNvCxnSpPr>
          <p:nvPr/>
        </p:nvCxnSpPr>
        <p:spPr>
          <a:xfrm>
            <a:off x="1643271" y="2160397"/>
            <a:ext cx="4429048"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82A7B395-02D6-D52D-5BE4-52664FE113B5}"/>
              </a:ext>
            </a:extLst>
          </p:cNvPr>
          <p:cNvCxnSpPr>
            <a:cxnSpLocks/>
          </p:cNvCxnSpPr>
          <p:nvPr/>
        </p:nvCxnSpPr>
        <p:spPr>
          <a:xfrm>
            <a:off x="1948070" y="4630775"/>
            <a:ext cx="4111476" cy="0"/>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1" name="Oval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ACBA85D5-8ABA-5858-AE75-D5F13868CB9A}"/>
              </a:ext>
            </a:extLst>
          </p:cNvPr>
          <p:cNvSpPr/>
          <p:nvPr/>
        </p:nvSpPr>
        <p:spPr>
          <a:xfrm>
            <a:off x="6011536" y="1116688"/>
            <a:ext cx="195432" cy="1954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180EFB2E-33A0-E7A3-E43E-8FB31706D493}"/>
              </a:ext>
            </a:extLst>
          </p:cNvPr>
          <p:cNvGrpSpPr/>
          <p:nvPr/>
        </p:nvGrpSpPr>
        <p:grpSpPr>
          <a:xfrm>
            <a:off x="5896108" y="1987014"/>
            <a:ext cx="399784" cy="399784"/>
            <a:chOff x="5896108" y="4064132"/>
            <a:chExt cx="399784" cy="399784"/>
          </a:xfrm>
        </p:grpSpPr>
        <p:sp>
          <p:nvSpPr>
            <p:cNvPr id="16" name="Oval 15">
              <a:extLst>
                <a:ext uri="{FF2B5EF4-FFF2-40B4-BE49-F238E27FC236}">
                  <a16:creationId xmlns:a16="http://schemas.microsoft.com/office/drawing/2014/main" id="{32F8ECA9-BC52-E60F-E96A-B44B1120C0F1}"/>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E6EC3D8-4064-59B1-AB97-906A3B9749FE}"/>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4380733C-1240-691D-A03A-1587D8850BC5}"/>
              </a:ext>
            </a:extLst>
          </p:cNvPr>
          <p:cNvGrpSpPr/>
          <p:nvPr/>
        </p:nvGrpSpPr>
        <p:grpSpPr>
          <a:xfrm>
            <a:off x="5896108" y="3029728"/>
            <a:ext cx="399784" cy="399784"/>
            <a:chOff x="5896108" y="5817086"/>
            <a:chExt cx="399784" cy="399784"/>
          </a:xfrm>
        </p:grpSpPr>
        <p:sp>
          <p:nvSpPr>
            <p:cNvPr id="19" name="Oval 18">
              <a:extLst>
                <a:ext uri="{FF2B5EF4-FFF2-40B4-BE49-F238E27FC236}">
                  <a16:creationId xmlns:a16="http://schemas.microsoft.com/office/drawing/2014/main" id="{4EA8C85F-CEED-E5BF-DD93-C9102284D9AD}"/>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854EA1BB-9D98-23F5-AFB5-643BA51CF008}"/>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0C1360ED-4632-BEFA-4A48-B77224BAB924}"/>
              </a:ext>
            </a:extLst>
          </p:cNvPr>
          <p:cNvSpPr txBox="1"/>
          <p:nvPr/>
        </p:nvSpPr>
        <p:spPr>
          <a:xfrm>
            <a:off x="4929208" y="141524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01</a:t>
            </a:r>
            <a:endParaRPr lang="en-US" sz="4400" b="1" dirty="0">
              <a:solidFill>
                <a:srgbClr val="FFFF00"/>
              </a:solidFill>
              <a:latin typeface="Agency FB" panose="020B0503020202020204" pitchFamily="34" charset="0"/>
            </a:endParaRPr>
          </a:p>
        </p:txBody>
      </p:sp>
      <p:sp>
        <p:nvSpPr>
          <p:cNvPr id="22" name="TextBox 2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146AC5B-9FF7-9652-C60D-2224CF1A734B}"/>
              </a:ext>
            </a:extLst>
          </p:cNvPr>
          <p:cNvSpPr txBox="1"/>
          <p:nvPr/>
        </p:nvSpPr>
        <p:spPr>
          <a:xfrm>
            <a:off x="4984845" y="3811980"/>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03</a:t>
            </a:r>
            <a:endParaRPr lang="en-US" sz="4400" b="1" dirty="0">
              <a:solidFill>
                <a:srgbClr val="FFFF00"/>
              </a:solidFill>
              <a:latin typeface="Agency FB" panose="020B0503020202020204" pitchFamily="34" charset="0"/>
            </a:endParaRPr>
          </a:p>
        </p:txBody>
      </p:sp>
      <p:sp>
        <p:nvSpPr>
          <p:cNvPr id="23" name="TextBox 2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7DC6385-D9BA-36A7-4325-F97E5AA57045}"/>
              </a:ext>
            </a:extLst>
          </p:cNvPr>
          <p:cNvSpPr txBox="1"/>
          <p:nvPr/>
        </p:nvSpPr>
        <p:spPr>
          <a:xfrm>
            <a:off x="6144859" y="2462431"/>
            <a:ext cx="1188715" cy="769441"/>
          </a:xfrm>
          <a:prstGeom prst="rect">
            <a:avLst/>
          </a:prstGeom>
          <a:noFill/>
        </p:spPr>
        <p:txBody>
          <a:bodyPr wrap="square" rtlCol="0">
            <a:spAutoFit/>
          </a:bodyPr>
          <a:lstStyle/>
          <a:p>
            <a:pPr algn="ctr"/>
            <a:r>
              <a:rPr lang="vi-VN" sz="4400" b="1" dirty="0">
                <a:solidFill>
                  <a:srgbClr val="FFFF00"/>
                </a:solidFill>
                <a:latin typeface="Agency FB" panose="020B0503020202020204" pitchFamily="34" charset="0"/>
              </a:rPr>
              <a:t>02</a:t>
            </a:r>
            <a:endParaRPr lang="en-US" sz="4400" b="1" dirty="0">
              <a:solidFill>
                <a:srgbClr val="FFFF00"/>
              </a:solidFill>
              <a:latin typeface="Agency FB" panose="020B0503020202020204" pitchFamily="34" charset="0"/>
            </a:endParaRPr>
          </a:p>
        </p:txBody>
      </p:sp>
      <p:sp>
        <p:nvSpPr>
          <p:cNvPr id="24" name="TextBox 23"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DCC3F27E-2B9E-506A-A052-C31AE7789F15}"/>
              </a:ext>
            </a:extLst>
          </p:cNvPr>
          <p:cNvSpPr txBox="1"/>
          <p:nvPr/>
        </p:nvSpPr>
        <p:spPr>
          <a:xfrm>
            <a:off x="3686175" y="1538351"/>
            <a:ext cx="1626538" cy="553998"/>
          </a:xfrm>
          <a:prstGeom prst="rect">
            <a:avLst/>
          </a:prstGeom>
          <a:noFill/>
        </p:spPr>
        <p:txBody>
          <a:bodyPr wrap="square" rtlCol="0">
            <a:spAutoFit/>
          </a:bodyPr>
          <a:lstStyle/>
          <a:p>
            <a:pPr algn="just"/>
            <a:r>
              <a:rPr lang="pt-BR" sz="3000" dirty="0">
                <a:solidFill>
                  <a:srgbClr val="FFFF00"/>
                </a:solidFill>
                <a:latin typeface="Times New Roman" panose="02020603050405020304" pitchFamily="18" charset="0"/>
                <a:cs typeface="Times New Roman" panose="02020603050405020304" pitchFamily="18" charset="0"/>
              </a:rPr>
              <a:t>Mở đầu</a:t>
            </a:r>
            <a:endParaRPr lang="en-US" sz="3000" dirty="0">
              <a:solidFill>
                <a:schemeClr val="bg1"/>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1336282-F778-62CF-7A6D-4E41AF3BF946}"/>
              </a:ext>
            </a:extLst>
          </p:cNvPr>
          <p:cNvSpPr txBox="1"/>
          <p:nvPr/>
        </p:nvSpPr>
        <p:spPr>
          <a:xfrm>
            <a:off x="3366778" y="3895612"/>
            <a:ext cx="1967140" cy="584775"/>
          </a:xfrm>
          <a:prstGeom prst="rect">
            <a:avLst/>
          </a:prstGeom>
          <a:noFill/>
        </p:spPr>
        <p:txBody>
          <a:bodyPr wrap="square" rtlCol="0">
            <a:spAutoFit/>
          </a:bodyPr>
          <a:lstStyle/>
          <a:p>
            <a:pPr lvl="0"/>
            <a:r>
              <a:rPr lang="en-US" sz="3200">
                <a:solidFill>
                  <a:srgbClr val="FFFF00"/>
                </a:solidFill>
                <a:latin typeface="Times New Roman" panose="02020603050405020304" pitchFamily="18" charset="0"/>
                <a:cs typeface="Times New Roman" panose="02020603050405020304" pitchFamily="18" charset="0"/>
              </a:rPr>
              <a:t>Luyện tập</a:t>
            </a:r>
            <a:endParaRPr lang="en-US" sz="3200" dirty="0">
              <a:solidFill>
                <a:srgbClr val="FFFF00"/>
              </a:solidFill>
              <a:latin typeface="Times New Roman" panose="02020603050405020304" pitchFamily="18" charset="0"/>
              <a:cs typeface="Times New Roman" panose="02020603050405020304" pitchFamily="18" charset="0"/>
            </a:endParaRPr>
          </a:p>
        </p:txBody>
      </p:sp>
      <p:grpSp>
        <p:nvGrpSpPr>
          <p:cNvPr id="26" name="Group 25">
            <a:extLst>
              <a:ext uri="{FF2B5EF4-FFF2-40B4-BE49-F238E27FC236}">
                <a16:creationId xmlns:a16="http://schemas.microsoft.com/office/drawing/2014/main" id="{A2A86135-4389-B6B3-D45C-C792018BFB88}"/>
              </a:ext>
            </a:extLst>
          </p:cNvPr>
          <p:cNvGrpSpPr/>
          <p:nvPr/>
        </p:nvGrpSpPr>
        <p:grpSpPr>
          <a:xfrm>
            <a:off x="5896587" y="4430883"/>
            <a:ext cx="399784" cy="399784"/>
            <a:chOff x="5896108" y="4064132"/>
            <a:chExt cx="399784" cy="399784"/>
          </a:xfrm>
        </p:grpSpPr>
        <p:sp>
          <p:nvSpPr>
            <p:cNvPr id="27" name="Oval 26">
              <a:extLst>
                <a:ext uri="{FF2B5EF4-FFF2-40B4-BE49-F238E27FC236}">
                  <a16:creationId xmlns:a16="http://schemas.microsoft.com/office/drawing/2014/main" id="{389222DE-B8FA-0905-99C7-3B138A4F5135}"/>
                </a:ext>
              </a:extLst>
            </p:cNvPr>
            <p:cNvSpPr/>
            <p:nvPr/>
          </p:nvSpPr>
          <p:spPr>
            <a:xfrm>
              <a:off x="5896108" y="4064132"/>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A774FAB-7DC0-30BF-8874-EF77D2A43BA8}"/>
                </a:ext>
              </a:extLst>
            </p:cNvPr>
            <p:cNvSpPr/>
            <p:nvPr/>
          </p:nvSpPr>
          <p:spPr>
            <a:xfrm>
              <a:off x="5961830" y="4129854"/>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a:extLst>
              <a:ext uri="{FF2B5EF4-FFF2-40B4-BE49-F238E27FC236}">
                <a16:creationId xmlns:a16="http://schemas.microsoft.com/office/drawing/2014/main" id="{3A2C01F8-8AE2-B236-27A2-6D1FCD8557F9}"/>
              </a:ext>
            </a:extLst>
          </p:cNvPr>
          <p:cNvSpPr/>
          <p:nvPr/>
        </p:nvSpPr>
        <p:spPr>
          <a:xfrm>
            <a:off x="6992252" y="2637649"/>
            <a:ext cx="3580497" cy="1246495"/>
          </a:xfrm>
          <a:prstGeom prst="rect">
            <a:avLst/>
          </a:prstGeom>
        </p:spPr>
        <p:txBody>
          <a:bodyPr wrap="square">
            <a:spAutoFit/>
          </a:bodyPr>
          <a:lstStyle/>
          <a:p>
            <a:pPr lvl="0"/>
            <a:r>
              <a:rPr lang="en-US" sz="3000" dirty="0" err="1">
                <a:solidFill>
                  <a:srgbClr val="FFFF00"/>
                </a:solidFill>
                <a:latin typeface="Times New Roman" panose="02020603050405020304" pitchFamily="18" charset="0"/>
                <a:cs typeface="Times New Roman" panose="02020603050405020304" pitchFamily="18" charset="0"/>
              </a:rPr>
              <a:t>Hình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thành</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kiến</a:t>
            </a:r>
            <a:r>
              <a:rPr lang="en-US" sz="3000" dirty="0">
                <a:solidFill>
                  <a:srgbClr val="FFFF00"/>
                </a:solidFill>
                <a:latin typeface="Times New Roman" panose="02020603050405020304" pitchFamily="18" charset="0"/>
                <a:cs typeface="Times New Roman" panose="02020603050405020304" pitchFamily="18" charset="0"/>
              </a:rPr>
              <a:t> </a:t>
            </a:r>
            <a:r>
              <a:rPr lang="en-US" sz="3000" dirty="0" err="1">
                <a:solidFill>
                  <a:srgbClr val="FFFF00"/>
                </a:solidFill>
                <a:latin typeface="Times New Roman" panose="02020603050405020304" pitchFamily="18" charset="0"/>
                <a:cs typeface="Times New Roman" panose="02020603050405020304" pitchFamily="18" charset="0"/>
              </a:rPr>
              <a:t>thức</a:t>
            </a:r>
            <a:r>
              <a:rPr lang="en-US" sz="3000" dirty="0">
                <a:solidFill>
                  <a:srgbClr val="FFFF00"/>
                </a:solidFill>
                <a:latin typeface="Times New Roman" panose="02020603050405020304" pitchFamily="18" charset="0"/>
                <a:cs typeface="Times New Roman" panose="02020603050405020304" pitchFamily="18" charset="0"/>
              </a:rPr>
              <a:t> </a:t>
            </a:r>
          </a:p>
          <a:p>
            <a:pPr lvl="0">
              <a:spcBef>
                <a:spcPts val="1800"/>
              </a:spcBef>
            </a:pPr>
            <a:endParaRPr lang="en-US" sz="3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9B24E04F-D5D6-70D6-45AE-D1CFCFBE8867}"/>
              </a:ext>
            </a:extLst>
          </p:cNvPr>
          <p:cNvCxnSpPr>
            <a:cxnSpLocks/>
          </p:cNvCxnSpPr>
          <p:nvPr/>
        </p:nvCxnSpPr>
        <p:spPr>
          <a:xfrm>
            <a:off x="6096000" y="1206641"/>
            <a:ext cx="0" cy="5611602"/>
          </a:xfrm>
          <a:prstGeom prst="line">
            <a:avLst/>
          </a:prstGeom>
          <a:ln w="444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053C84-2CAE-9092-30C3-4BB0D1E5F081}"/>
              </a:ext>
            </a:extLst>
          </p:cNvPr>
          <p:cNvCxnSpPr>
            <a:cxnSpLocks/>
          </p:cNvCxnSpPr>
          <p:nvPr/>
        </p:nvCxnSpPr>
        <p:spPr>
          <a:xfrm flipV="1">
            <a:off x="6089376" y="5910352"/>
            <a:ext cx="4114799" cy="29342"/>
          </a:xfrm>
          <a:prstGeom prst="line">
            <a:avLst/>
          </a:prstGeom>
          <a:ln w="41275">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EE7CF08-FF75-738C-2C7D-C87DD8EABD30}"/>
              </a:ext>
            </a:extLst>
          </p:cNvPr>
          <p:cNvGrpSpPr/>
          <p:nvPr/>
        </p:nvGrpSpPr>
        <p:grpSpPr>
          <a:xfrm>
            <a:off x="5889484" y="5739802"/>
            <a:ext cx="399784" cy="399784"/>
            <a:chOff x="5896108" y="5817086"/>
            <a:chExt cx="399784" cy="399784"/>
          </a:xfrm>
        </p:grpSpPr>
        <p:sp>
          <p:nvSpPr>
            <p:cNvPr id="37" name="Oval 36">
              <a:extLst>
                <a:ext uri="{FF2B5EF4-FFF2-40B4-BE49-F238E27FC236}">
                  <a16:creationId xmlns:a16="http://schemas.microsoft.com/office/drawing/2014/main" id="{9D7CC4CF-A45E-F986-37B2-414660A8B53C}"/>
                </a:ext>
              </a:extLst>
            </p:cNvPr>
            <p:cNvSpPr/>
            <p:nvPr/>
          </p:nvSpPr>
          <p:spPr>
            <a:xfrm>
              <a:off x="5896108" y="5817086"/>
              <a:ext cx="399784" cy="399784"/>
            </a:xfrm>
            <a:prstGeom prst="ellipse">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5A7E1C4-34C4-80F7-D8BC-6D4419381991}"/>
                </a:ext>
              </a:extLst>
            </p:cNvPr>
            <p:cNvSpPr/>
            <p:nvPr/>
          </p:nvSpPr>
          <p:spPr>
            <a:xfrm>
              <a:off x="5961830" y="5882808"/>
              <a:ext cx="268340" cy="2683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C0555476-C589-E22F-6BD1-65FFE32E3C2C}"/>
              </a:ext>
            </a:extLst>
          </p:cNvPr>
          <p:cNvSpPr txBox="1"/>
          <p:nvPr/>
        </p:nvSpPr>
        <p:spPr>
          <a:xfrm>
            <a:off x="6138235" y="5172505"/>
            <a:ext cx="1188715" cy="769441"/>
          </a:xfrm>
          <a:prstGeom prst="rect">
            <a:avLst/>
          </a:prstGeom>
          <a:noFill/>
        </p:spPr>
        <p:txBody>
          <a:bodyPr wrap="square" rtlCol="0">
            <a:spAutoFit/>
          </a:bodyPr>
          <a:lstStyle/>
          <a:p>
            <a:pPr algn="ctr"/>
            <a:r>
              <a:rPr lang="vi-VN" sz="4400" b="1">
                <a:solidFill>
                  <a:srgbClr val="FFFF00"/>
                </a:solidFill>
                <a:latin typeface="Agency FB" panose="020B0503020202020204" pitchFamily="34" charset="0"/>
              </a:rPr>
              <a:t>0</a:t>
            </a:r>
            <a:r>
              <a:rPr lang="en-US" sz="4400" b="1">
                <a:solidFill>
                  <a:srgbClr val="FFFF00"/>
                </a:solidFill>
                <a:latin typeface="Agency FB" panose="020B0503020202020204" pitchFamily="34" charset="0"/>
              </a:rPr>
              <a:t>4</a:t>
            </a:r>
            <a:endParaRPr lang="en-US" sz="4400" b="1" dirty="0">
              <a:solidFill>
                <a:srgbClr val="FFFF00"/>
              </a:solidFill>
              <a:latin typeface="Agency FB" panose="020B0503020202020204" pitchFamily="34" charset="0"/>
            </a:endParaRPr>
          </a:p>
        </p:txBody>
      </p:sp>
      <p:sp>
        <p:nvSpPr>
          <p:cNvPr id="40" name="Rectangle 39">
            <a:extLst>
              <a:ext uri="{FF2B5EF4-FFF2-40B4-BE49-F238E27FC236}">
                <a16:creationId xmlns:a16="http://schemas.microsoft.com/office/drawing/2014/main" id="{79320571-B8DF-5096-444D-94A0460A13EF}"/>
              </a:ext>
            </a:extLst>
          </p:cNvPr>
          <p:cNvSpPr/>
          <p:nvPr/>
        </p:nvSpPr>
        <p:spPr>
          <a:xfrm>
            <a:off x="7052074" y="5325577"/>
            <a:ext cx="2052166" cy="584775"/>
          </a:xfrm>
          <a:prstGeom prst="rect">
            <a:avLst/>
          </a:prstGeom>
        </p:spPr>
        <p:txBody>
          <a:bodyPr wrap="square">
            <a:spAutoFit/>
          </a:bodyPr>
          <a:lstStyle/>
          <a:p>
            <a:pPr lvl="0"/>
            <a:r>
              <a:rPr lang="en-US" sz="3200">
                <a:solidFill>
                  <a:srgbClr val="FFFF00"/>
                </a:solidFill>
                <a:latin typeface="Times New Roman" panose="02020603050405020304" pitchFamily="18" charset="0"/>
                <a:cs typeface="Times New Roman" panose="02020603050405020304" pitchFamily="18" charset="0"/>
              </a:rPr>
              <a:t>Vận dụng</a:t>
            </a:r>
            <a:endParaRPr lang="en-US" sz="3200" dirty="0">
              <a:solidFill>
                <a:srgbClr val="FFFF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07E7911-FBEA-C8EC-1425-C05E0BAD7A7F}"/>
              </a:ext>
            </a:extLst>
          </p:cNvPr>
          <p:cNvSpPr>
            <a:spLocks noGrp="1"/>
          </p:cNvSpPr>
          <p:nvPr>
            <p:ph type="title"/>
          </p:nvPr>
        </p:nvSpPr>
        <p:spPr>
          <a:xfrm>
            <a:off x="0" y="26643"/>
            <a:ext cx="12192000" cy="563225"/>
          </a:xfrm>
        </p:spPr>
        <p:txBody>
          <a:bodyPr>
            <a:noAutofit/>
          </a:bodyPr>
          <a:lstStyle/>
          <a:p>
            <a:pPr algn="ctr">
              <a:lnSpc>
                <a:spcPct val="150000"/>
              </a:lnSpc>
              <a:spcBef>
                <a:spcPts val="1200"/>
              </a:spcBef>
              <a:spcAft>
                <a:spcPts val="1800"/>
              </a:spcAft>
            </a:pPr>
            <a:r>
              <a:rPr lang="en-US" sz="2800" b="1" dirty="0">
                <a:solidFill>
                  <a:srgbClr val="FFFF00"/>
                </a:solidFill>
                <a:latin typeface="Times New Roman" panose="02020603050405020304" pitchFamily="18" charset="0"/>
                <a:cs typeface="Times New Roman" panose="02020603050405020304" pitchFamily="18" charset="0"/>
              </a:rPr>
              <a:t>BÀI 3. ĐỊNH LÍ VIÈTE</a:t>
            </a:r>
            <a:endParaRPr lang="en-US" sz="2800" dirty="0">
              <a:solidFill>
                <a:srgbClr val="FFFF00"/>
              </a:solidFill>
            </a:endParaRPr>
          </a:p>
        </p:txBody>
      </p:sp>
      <p:sp>
        <p:nvSpPr>
          <p:cNvPr id="3" name="Object 2">
            <a:extLst>
              <a:ext uri="{FF2B5EF4-FFF2-40B4-BE49-F238E27FC236}">
                <a16:creationId xmlns:a16="http://schemas.microsoft.com/office/drawing/2014/main" id="{901537D5-D607-073A-BEBF-6FADD0F16036}"/>
              </a:ext>
            </a:extLst>
          </p:cNvPr>
          <p:cNvSpPr txBox="1"/>
          <p:nvPr/>
        </p:nvSpPr>
        <p:spPr>
          <a:xfrm>
            <a:off x="4394200" y="2362200"/>
            <a:ext cx="914400" cy="233363"/>
          </a:xfrm>
          <a:prstGeom prst="rect">
            <a:avLst/>
          </a:prstGeom>
        </p:spPr>
        <p:txBody>
          <a:bodyPr>
            <a:normAutofit fontScale="62500" lnSpcReduction="20000"/>
          </a:bodyPr>
          <a:lstStyle/>
          <a:p>
            <a:endParaRPr lang="en-US"/>
          </a:p>
        </p:txBody>
      </p:sp>
    </p:spTree>
    <p:extLst>
      <p:ext uri="{BB962C8B-B14F-4D97-AF65-F5344CB8AC3E}">
        <p14:creationId xmlns:p14="http://schemas.microsoft.com/office/powerpoint/2010/main" val="955447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right)">
                                      <p:cBhvr>
                                        <p:cTn id="10" dur="500"/>
                                        <p:tgtEl>
                                          <p:spTgt spid="24"/>
                                        </p:tgtEl>
                                      </p:cBhvr>
                                    </p:animEffect>
                                  </p:childTnLst>
                                </p:cTn>
                              </p:par>
                              <p:par>
                                <p:cTn id="11" presetID="22" presetClass="entr" presetSubtype="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right)">
                                      <p:cBhvr>
                                        <p:cTn id="13" dur="500"/>
                                        <p:tgtEl>
                                          <p:spTgt spid="15"/>
                                        </p:tgtEl>
                                      </p:cBhvr>
                                    </p:animEffect>
                                  </p:childTnLst>
                                </p:cTn>
                              </p:par>
                              <p:par>
                                <p:cTn id="14" presetID="22" presetClass="entr" presetSubtype="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righ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par>
                                <p:cTn id="28" presetID="22" presetClass="entr" presetSubtype="8"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right)">
                                      <p:cBhvr>
                                        <p:cTn id="35" dur="500"/>
                                        <p:tgtEl>
                                          <p:spTgt spid="22"/>
                                        </p:tgtEl>
                                      </p:cBhvr>
                                    </p:animEffect>
                                  </p:childTnLst>
                                </p:cTn>
                              </p:par>
                              <p:par>
                                <p:cTn id="36" presetID="22" presetClass="entr" presetSubtype="2"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right)">
                                      <p:cBhvr>
                                        <p:cTn id="38" dur="500"/>
                                        <p:tgtEl>
                                          <p:spTgt spid="25"/>
                                        </p:tgtEl>
                                      </p:cBhvr>
                                    </p:animEffect>
                                  </p:childTnLst>
                                </p:cTn>
                              </p:par>
                              <p:par>
                                <p:cTn id="39" presetID="2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right)">
                                      <p:cBhvr>
                                        <p:cTn id="41" dur="500"/>
                                        <p:tgtEl>
                                          <p:spTgt spid="10"/>
                                        </p:tgtEl>
                                      </p:cBhvr>
                                    </p:animEffect>
                                  </p:childTnLst>
                                </p:cTn>
                              </p:par>
                              <p:par>
                                <p:cTn id="42" presetID="22" presetClass="entr" presetSubtype="2"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right)">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500"/>
                                        <p:tgtEl>
                                          <p:spTgt spid="39"/>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left)">
                                      <p:cBhvr>
                                        <p:cTn id="52" dur="500"/>
                                        <p:tgtEl>
                                          <p:spTgt spid="40"/>
                                        </p:tgtEl>
                                      </p:cBhvr>
                                    </p:animEffect>
                                  </p:childTnLst>
                                </p:cTn>
                              </p:par>
                              <p:par>
                                <p:cTn id="53" presetID="22" presetClass="entr" presetSubtype="8" fill="hold" nodeType="withEffect">
                                  <p:stCondLst>
                                    <p:cond delay="0"/>
                                  </p:stCondLst>
                                  <p:childTnLst>
                                    <p:set>
                                      <p:cBhvr>
                                        <p:cTn id="54" dur="1" fill="hold">
                                          <p:stCondLst>
                                            <p:cond delay="0"/>
                                          </p:stCondLst>
                                        </p:cTn>
                                        <p:tgtEl>
                                          <p:spTgt spid="36"/>
                                        </p:tgtEl>
                                        <p:attrNameLst>
                                          <p:attrName>style.visibility</p:attrName>
                                        </p:attrNameLst>
                                      </p:cBhvr>
                                      <p:to>
                                        <p:strVal val="visible"/>
                                      </p:to>
                                    </p:set>
                                    <p:animEffect transition="in" filter="wipe(left)">
                                      <p:cBhvr>
                                        <p:cTn id="55" dur="500"/>
                                        <p:tgtEl>
                                          <p:spTgt spid="36"/>
                                        </p:tgtEl>
                                      </p:cBhvr>
                                    </p:animEffect>
                                  </p:childTnLst>
                                </p:cTn>
                              </p:par>
                              <p:par>
                                <p:cTn id="56" presetID="22" presetClass="entr" presetSubtype="8" fill="hold"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wipe(left)">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9" grpId="0"/>
      <p:bldP spid="39"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HOẠT ĐỘNG</a:t>
            </a:r>
          </a:p>
        </p:txBody>
      </p:sp>
      <p:sp>
        <p:nvSpPr>
          <p:cNvPr id="11" name="TextBox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Mở</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 </a:t>
            </a: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mn-cs"/>
              </a:rPr>
              <a:t>đầu</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Hình ảnh 5"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1379395433"/>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ID07 2024 T9 CD 06565+K4lPs7H94VUqPe2XwIsfPRnrXQE//QTEXxb8/8N4CNc6FpgZahzpTjFhMzSA7T/nHJa11DE8Ng2TP3iAmRczFlmslSuUNOgUeb6yRvs0="/>
          <p:cNvPicPr>
            <a:picLocks noChangeAspect="1"/>
          </p:cNvPicPr>
          <p:nvPr/>
        </p:nvPicPr>
        <p:blipFill>
          <a:blip r:embed="rId2"/>
          <a:stretch>
            <a:fillRect/>
          </a:stretch>
        </p:blipFill>
        <p:spPr>
          <a:xfrm>
            <a:off x="6256421" y="765712"/>
            <a:ext cx="5518483" cy="5530114"/>
          </a:xfrm>
          <a:prstGeom prst="rect">
            <a:avLst/>
          </a:prstGeom>
        </p:spPr>
      </p:pic>
      <p:sp>
        <p:nvSpPr>
          <p:cNvPr id="9" name="Rectangle 7"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sp>
            <p:nvSpPr>
              <p:cNvPr id="8" name="Rectangle 7" descr="OPL20U25GSXzBJYl68kk8uQGfFKzs7yb1M4KJWUiLk6ZEvGF+qCIPSnY57AbBFCvTWID07 2024 T9 CD 06565+K4lPs7H94VUqPe2XwIsfPRnrXQE//QTEXxb8/8N4CNc6FpgZahzpTjFhMzSA7T/nHJa11DE8Ng2TP3iAmRczFlmslSuUNOgUeb6yRvs0="/>
              <p:cNvSpPr/>
              <p:nvPr/>
            </p:nvSpPr>
            <p:spPr>
              <a:xfrm>
                <a:off x="478465" y="518771"/>
                <a:ext cx="5392946" cy="6001643"/>
              </a:xfrm>
              <a:prstGeom prst="rect">
                <a:avLst/>
              </a:prstGeom>
            </p:spPr>
            <p:txBody>
              <a:bodyPr wrap="square">
                <a:spAutoFit/>
              </a:bodyPr>
              <a:lstStyle/>
              <a:p>
                <a:pPr algn="just"/>
                <a:r>
                  <a:rPr lang="vi-VN" sz="3200" dirty="0">
                    <a:solidFill>
                      <a:schemeClr val="bg1"/>
                    </a:solidFill>
                    <a:latin typeface="Times New Roman" panose="02020603050405020304" pitchFamily="18" charset="0"/>
                    <a:ea typeface="Times New Roman" panose="02020603050405020304" pitchFamily="18" charset="0"/>
                  </a:rPr>
                  <a:t>Đà Lạt là thành phố du lịch, có khí hậu mát mẻ. Nơi đây trồng rất nhiều loại hoa. Để trồng hoa người ta thường sử dụng hàng rào hình chữ nhật và tạo mái che bên trên. Giả sử 1 nhà kính có độ dài các hàng rào bao quanh là</a:t>
                </a:r>
                <a:r>
                  <a:rPr lang="en-US" sz="32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a:rPr lang="en-US" sz="3200" i="1" dirty="0" smtClean="0">
                        <a:solidFill>
                          <a:schemeClr val="bg1"/>
                        </a:solidFill>
                        <a:latin typeface="Cambria Math" panose="02040503050406030204" pitchFamily="18" charset="0"/>
                      </a:rPr>
                      <m:t>6</m:t>
                    </m:r>
                    <m:r>
                      <a:rPr lang="en-US" sz="3200" b="0" i="1" dirty="0" smtClean="0">
                        <a:solidFill>
                          <a:schemeClr val="bg1"/>
                        </a:solidFill>
                        <a:latin typeface="Cambria Math" panose="02040503050406030204" pitchFamily="18" charset="0"/>
                      </a:rPr>
                      <m:t>8</m:t>
                    </m:r>
                    <m:r>
                      <a:rPr lang="en-US" sz="3200" i="1">
                        <a:solidFill>
                          <a:schemeClr val="bg1"/>
                        </a:solidFill>
                        <a:latin typeface="Cambria Math" panose="02040503050406030204" pitchFamily="18" charset="0"/>
                      </a:rPr>
                      <m:t> </m:t>
                    </m:r>
                    <m:r>
                      <a:rPr lang="en-US" sz="3200" i="1">
                        <a:solidFill>
                          <a:schemeClr val="bg1"/>
                        </a:solidFill>
                        <a:latin typeface="Cambria Math" panose="02040503050406030204" pitchFamily="18" charset="0"/>
                      </a:rPr>
                      <m:t>𝑚</m:t>
                    </m:r>
                  </m:oMath>
                </a14:m>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diện tích trồng hoa là</a:t>
                </a:r>
                <a:r>
                  <a:rPr lang="en-US" sz="3200"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sSup>
                      <m:sSupPr>
                        <m:ctrlPr>
                          <a:rPr lang="en-US" sz="3200" i="1" smtClean="0">
                            <a:solidFill>
                              <a:schemeClr val="bg1"/>
                            </a:solidFill>
                            <a:latin typeface="Cambria Math" panose="02040503050406030204" pitchFamily="18" charset="0"/>
                          </a:rPr>
                        </m:ctrlPr>
                      </m:sSupPr>
                      <m:e>
                        <m:r>
                          <a:rPr lang="en-US" sz="3200" b="0" i="1" smtClean="0">
                            <a:solidFill>
                              <a:schemeClr val="bg1"/>
                            </a:solidFill>
                            <a:latin typeface="Cambria Math" panose="02040503050406030204" pitchFamily="18" charset="0"/>
                          </a:rPr>
                          <m:t>240 </m:t>
                        </m:r>
                        <m:r>
                          <a:rPr lang="en-US" sz="3200" b="0" i="1" smtClean="0">
                            <a:solidFill>
                              <a:schemeClr val="bg1"/>
                            </a:solidFill>
                            <a:latin typeface="Cambria Math" panose="02040503050406030204" pitchFamily="18" charset="0"/>
                          </a:rPr>
                          <m:t>𝑚</m:t>
                        </m:r>
                      </m:e>
                      <m:sup>
                        <m:r>
                          <a:rPr lang="en-US" sz="3200" b="0" i="1" smtClean="0">
                            <a:solidFill>
                              <a:schemeClr val="bg1"/>
                            </a:solidFill>
                            <a:latin typeface="Cambria Math" panose="02040503050406030204" pitchFamily="18" charset="0"/>
                          </a:rPr>
                          <m:t>2</m:t>
                        </m:r>
                      </m:sup>
                    </m:sSup>
                  </m:oMath>
                </a14:m>
                <a:r>
                  <a:rPr lang="en-US" sz="3200" dirty="0">
                    <a:solidFill>
                      <a:schemeClr val="bg1"/>
                    </a:solidFill>
                    <a:latin typeface="Times New Roman" panose="02020603050405020304" pitchFamily="18" charset="0"/>
                    <a:ea typeface="Times New Roman" panose="02020603050405020304" pitchFamily="18" charset="0"/>
                  </a:rPr>
                  <a:t>          . </a:t>
                </a:r>
                <a:r>
                  <a:rPr lang="vi-VN" sz="3200" dirty="0">
                    <a:solidFill>
                      <a:schemeClr val="bg1"/>
                    </a:solidFill>
                    <a:latin typeface="Times New Roman" panose="02020603050405020304" pitchFamily="18" charset="0"/>
                    <a:ea typeface="Times New Roman" panose="02020603050405020304" pitchFamily="18" charset="0"/>
                  </a:rPr>
                  <a:t>Làm thế nào để xác định được chiều dài, chiều rộng của nhà kính trồng hoa trên</a:t>
                </a:r>
                <a:endParaRPr lang="en-US" sz="3200" dirty="0">
                  <a:solidFill>
                    <a:schemeClr val="bg1"/>
                  </a:solidFill>
                </a:endParaRPr>
              </a:p>
            </p:txBody>
          </p:sp>
        </mc:Choice>
        <mc:Fallback>
          <p:sp>
            <p:nvSpPr>
              <p:cNvPr id="8" name="Rectangle 7"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478465" y="518771"/>
                <a:ext cx="5392946" cy="6001643"/>
              </a:xfrm>
              <a:prstGeom prst="rect">
                <a:avLst/>
              </a:prstGeom>
              <a:blipFill>
                <a:blip r:embed="rId3"/>
                <a:stretch>
                  <a:fillRect l="-2825" t="-1421" r="-2825" b="-2132"/>
                </a:stretch>
              </a:blipFill>
            </p:spPr>
            <p:txBody>
              <a:bodyPr/>
              <a:lstStyle/>
              <a:p>
                <a:r>
                  <a:rPr lang="en-US">
                    <a:noFill/>
                  </a:rPr>
                  <a:t> </a:t>
                </a:r>
              </a:p>
            </p:txBody>
          </p:sp>
        </mc:Fallback>
      </mc:AlternateContent>
    </p:spTree>
    <p:extLst>
      <p:ext uri="{BB962C8B-B14F-4D97-AF65-F5344CB8AC3E}">
        <p14:creationId xmlns:p14="http://schemas.microsoft.com/office/powerpoint/2010/main" val="365055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3" name="Rectangle 2" descr="OPL20U25GSXzBJYl68kk8uQGfFKzs7yb1M4KJWUiLk6ZEvGF+qCIPSnY57AbBFCvTWID07 2024 T9 CD 06565+K4lPs7H94VUqPe2XwIsfPRnrXQE//QTEXxb8/8N4CNc6FpgZahzpTjFhMzSA7T/nHJa11DE8Ng2TP3iAmRczFlmslSuUNOgUeb6yRvs0="/>
              <p:cNvSpPr/>
              <p:nvPr/>
            </p:nvSpPr>
            <p:spPr>
              <a:xfrm>
                <a:off x="865196" y="870103"/>
                <a:ext cx="5586209" cy="523220"/>
              </a:xfrm>
              <a:prstGeom prst="rect">
                <a:avLst/>
              </a:prstGeom>
            </p:spPr>
            <p:txBody>
              <a:bodyPr wrap="none">
                <a:spAutoFit/>
              </a:bodyPr>
              <a:lstStyle/>
              <a:p>
                <a:r>
                  <a:rPr lang="en-US" sz="2800" dirty="0" err="1">
                    <a:solidFill>
                      <a:schemeClr val="bg1"/>
                    </a:solidFill>
                    <a:latin typeface="Times New Roman" panose="02020603050405020304" pitchFamily="18" charset="0"/>
                    <a:cs typeface="Times New Roman" panose="02020603050405020304" pitchFamily="18" charset="0"/>
                  </a:rPr>
                  <a:t>Gọi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dài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𝑥</m:t>
                    </m:r>
                    <m:r>
                      <a:rPr lang="en-US" sz="2800" b="0" i="1" smtClean="0">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cs typeface="Times New Roman" panose="02020603050405020304" pitchFamily="18" charset="0"/>
                      </a:rPr>
                      <m:t>𝑚</m:t>
                    </m:r>
                    <m:r>
                      <a:rPr lang="en-US" sz="2800" b="0" i="1" smtClean="0">
                        <a:solidFill>
                          <a:schemeClr val="bg1"/>
                        </a:solidFill>
                        <a:latin typeface="Cambria Math" panose="02040503050406030204" pitchFamily="18" charset="0"/>
                        <a:cs typeface="Times New Roman" panose="02020603050405020304" pitchFamily="18" charset="0"/>
                      </a:rPr>
                      <m:t>)</m:t>
                    </m:r>
                  </m:oMath>
                </a14:m>
                <a:r>
                  <a:rPr lang="en-US" sz="2800" dirty="0">
                    <a:solidFill>
                      <a:schemeClr val="bg1"/>
                    </a:solidFill>
                    <a:latin typeface="Times New Roman" panose="02020603050405020304" pitchFamily="18" charset="0"/>
                    <a:cs typeface="Times New Roman" panose="02020603050405020304" pitchFamily="18" charset="0"/>
                  </a:rPr>
                  <a:t> </a:t>
                </a:r>
              </a:p>
            </p:txBody>
          </p:sp>
        </mc:Choice>
        <mc:Fallback>
          <p:sp>
            <p:nvSpPr>
              <p:cNvPr id="3" name="Rectangle 2"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65196" y="870103"/>
                <a:ext cx="5586209" cy="523220"/>
              </a:xfrm>
              <a:prstGeom prst="rect">
                <a:avLst/>
              </a:prstGeom>
              <a:blipFill>
                <a:blip r:embed="rId2"/>
                <a:stretch>
                  <a:fillRect l="-2293"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Rectangle 3" descr="OPL20U25GSXzBJYl68kk8uQGfFKzs7yb1M4KJWUiLk6ZEvGF+qCIPSnY57AbBFCvTWID07 2024 T9 CD 06565+K4lPs7H94VUqPe2XwIsfPRnrXQE//QTEXxb8/8N4CNc6FpgZahzpTjFhMzSA7T/nHJa11DE8Ng2TP3iAmRczFlmslSuUNOgUeb6yRvs0="/>
              <p:cNvSpPr/>
              <p:nvPr/>
            </p:nvSpPr>
            <p:spPr>
              <a:xfrm>
                <a:off x="1158751" y="1388514"/>
                <a:ext cx="4314770" cy="523220"/>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Điều </a:t>
                </a:r>
                <a:r>
                  <a:rPr lang="en-US" sz="2800" dirty="0" err="1">
                    <a:solidFill>
                      <a:schemeClr val="bg1"/>
                    </a:solidFill>
                    <a:latin typeface="Times New Roman" panose="02020603050405020304" pitchFamily="18" charset="0"/>
                    <a:cs typeface="Times New Roman" panose="02020603050405020304" pitchFamily="18" charset="0"/>
                  </a:rPr>
                  <a:t>kiện</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i="1" dirty="0" smtClean="0">
                        <a:solidFill>
                          <a:schemeClr val="bg1"/>
                        </a:solidFill>
                        <a:latin typeface="Cambria Math"/>
                        <a:cs typeface="Times New Roman" panose="02020603050405020304" pitchFamily="18" charset="0"/>
                      </a:rPr>
                      <m:t>1</m:t>
                    </m:r>
                    <m:r>
                      <a:rPr lang="en-US" sz="2800" b="0" i="1" dirty="0" smtClean="0">
                        <a:solidFill>
                          <a:schemeClr val="bg1"/>
                        </a:solidFill>
                        <a:latin typeface="Cambria Math"/>
                        <a:cs typeface="Times New Roman" panose="02020603050405020304" pitchFamily="18" charset="0"/>
                      </a:rPr>
                      <m:t>7</m:t>
                    </m:r>
                    <m:r>
                      <a:rPr lang="en-US" sz="2800" b="0" i="1" smtClean="0">
                        <a:solidFill>
                          <a:schemeClr val="bg1"/>
                        </a:solidFill>
                        <a:latin typeface="Cambria Math" panose="02040503050406030204" pitchFamily="18" charset="0"/>
                        <a:cs typeface="Times New Roman" panose="02020603050405020304" pitchFamily="18" charset="0"/>
                      </a:rPr>
                      <m:t>&lt;</m:t>
                    </m:r>
                    <m:r>
                      <a:rPr lang="en-US" sz="2800" b="0" i="1" smtClean="0">
                        <a:solidFill>
                          <a:schemeClr val="bg1"/>
                        </a:solidFill>
                        <a:latin typeface="Cambria Math" panose="02040503050406030204" pitchFamily="18" charset="0"/>
                        <a:cs typeface="Times New Roman" panose="02020603050405020304" pitchFamily="18" charset="0"/>
                      </a:rPr>
                      <m:t>𝑥</m:t>
                    </m:r>
                    <m:r>
                      <a:rPr lang="en-US" sz="2800" b="0" i="1" smtClean="0">
                        <a:solidFill>
                          <a:schemeClr val="bg1"/>
                        </a:solidFill>
                        <a:latin typeface="Cambria Math" panose="02040503050406030204" pitchFamily="18" charset="0"/>
                        <a:cs typeface="Times New Roman" panose="02020603050405020304" pitchFamily="18" charset="0"/>
                      </a:rPr>
                      <m:t>&lt;34</m:t>
                    </m:r>
                  </m:oMath>
                </a14:m>
                <a:r>
                  <a:rPr lang="en-US" sz="2800" dirty="0">
                    <a:solidFill>
                      <a:schemeClr val="bg1"/>
                    </a:solidFill>
                    <a:latin typeface="Times New Roman" panose="02020603050405020304" pitchFamily="18" charset="0"/>
                    <a:cs typeface="Times New Roman" panose="02020603050405020304" pitchFamily="18" charset="0"/>
                  </a:rPr>
                  <a:t> </a:t>
                </a:r>
              </a:p>
            </p:txBody>
          </p:sp>
        </mc:Choice>
        <mc:Fallback>
          <p:sp>
            <p:nvSpPr>
              <p:cNvPr id="4" name="Rectangle 3"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1158751" y="1388514"/>
                <a:ext cx="4314770" cy="523220"/>
              </a:xfrm>
              <a:prstGeom prst="rect">
                <a:avLst/>
              </a:prstGeom>
              <a:blipFill>
                <a:blip r:embed="rId3"/>
                <a:stretch>
                  <a:fillRect l="-2825"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Rectangle 4" descr="OPL20U25GSXzBJYl68kk8uQGfFKzs7yb1M4KJWUiLk6ZEvGF+qCIPSnY57AbBFCvTWID07 2024 T9 CD 06565+K4lPs7H94VUqPe2XwIsfPRnrXQE//QTEXxb8/8N4CNc6FpgZahzpTjFhMzSA7T/nHJa11DE8Ng2TP3iAmRczFlmslSuUNOgUeb6yRvs0="/>
              <p:cNvSpPr/>
              <p:nvPr/>
            </p:nvSpPr>
            <p:spPr>
              <a:xfrm>
                <a:off x="865194" y="1913952"/>
                <a:ext cx="6992266" cy="523220"/>
              </a:xfrm>
              <a:prstGeom prst="rect">
                <a:avLst/>
              </a:prstGeom>
            </p:spPr>
            <p:txBody>
              <a:bodyPr wrap="square">
                <a:spAutoFit/>
              </a:bodyPr>
              <a:lstStyle/>
              <a:p>
                <a:r>
                  <a:rPr lang="en-US" sz="2800" dirty="0">
                    <a:solidFill>
                      <a:schemeClr val="bg1"/>
                    </a:solidFill>
                    <a:latin typeface="Times New Roman" panose="02020603050405020304" pitchFamily="18" charset="0"/>
                    <a:cs typeface="Times New Roman" panose="02020603050405020304" pitchFamily="18" charset="0"/>
                  </a:rPr>
                  <a:t>Nửa </a:t>
                </a:r>
                <a:r>
                  <a:rPr lang="en-US" sz="2800" dirty="0" err="1">
                    <a:solidFill>
                      <a:schemeClr val="bg1"/>
                    </a:solidFill>
                    <a:latin typeface="Times New Roman" panose="02020603050405020304" pitchFamily="18" charset="0"/>
                    <a:cs typeface="Times New Roman" panose="02020603050405020304" pitchFamily="18" charset="0"/>
                  </a:rPr>
                  <a:t>chu</a:t>
                </a:r>
                <a:r>
                  <a:rPr lang="en-US" sz="2800" dirty="0">
                    <a:solidFill>
                      <a:schemeClr val="bg1"/>
                    </a:solidFill>
                    <a:latin typeface="Times New Roman" panose="02020603050405020304" pitchFamily="18" charset="0"/>
                    <a:cs typeface="Times New Roman" panose="02020603050405020304" pitchFamily="18" charset="0"/>
                  </a:rPr>
                  <a:t> vi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68:2=34 (</m:t>
                    </m:r>
                    <m:r>
                      <a:rPr lang="en-US" sz="2800" b="0" i="1" smtClean="0">
                        <a:solidFill>
                          <a:schemeClr val="bg1"/>
                        </a:solidFill>
                        <a:latin typeface="Cambria Math" panose="02040503050406030204" pitchFamily="18" charset="0"/>
                        <a:cs typeface="Times New Roman" panose="02020603050405020304" pitchFamily="18" charset="0"/>
                      </a:rPr>
                      <m:t>𝑚</m:t>
                    </m:r>
                    <m:r>
                      <a:rPr lang="en-US" sz="2800" b="0" i="1" smtClean="0">
                        <a:solidFill>
                          <a:schemeClr val="bg1"/>
                        </a:solidFill>
                        <a:latin typeface="Cambria Math" panose="02040503050406030204" pitchFamily="18" charset="0"/>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5" name="Rectangle 4"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65194" y="1913952"/>
                <a:ext cx="6992266" cy="523220"/>
              </a:xfrm>
              <a:prstGeom prst="rect">
                <a:avLst/>
              </a:prstGeom>
              <a:blipFill>
                <a:blip r:embed="rId4"/>
                <a:stretch>
                  <a:fillRect l="-1831" t="-12791" b="-3139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descr="OPL20U25GSXzBJYl68kk8uQGfFKzs7yb1M4KJWUiLk6ZEvGF+qCIPSnY57AbBFCvTWID07 2024 T9 CD 06565+K4lPs7H94VUqPe2XwIsfPRnrXQE//QTEXxb8/8N4CNc6FpgZahzpTjFhMzSA7T/nHJa11DE8Ng2TP3iAmRczFlmslSuUNOgUeb6yRvs0="/>
              <p:cNvSpPr/>
              <p:nvPr/>
            </p:nvSpPr>
            <p:spPr>
              <a:xfrm>
                <a:off x="865194" y="2437413"/>
                <a:ext cx="6641818" cy="523220"/>
              </a:xfrm>
              <a:prstGeom prst="rect">
                <a:avLst/>
              </a:prstGeom>
            </p:spPr>
            <p:txBody>
              <a:bodyPr wrap="none">
                <a:spAutoFit/>
              </a:bodyPr>
              <a:lstStyle/>
              <a:p>
                <a:r>
                  <a:rPr lang="en-US" sz="2800" dirty="0">
                    <a:solidFill>
                      <a:schemeClr val="bg1"/>
                    </a:solidFill>
                    <a:latin typeface="Times New Roman" panose="02020603050405020304" pitchFamily="18" charset="0"/>
                    <a:cs typeface="Times New Roman" panose="02020603050405020304" pitchFamily="18" charset="0"/>
                  </a:rPr>
                  <a:t>Gọi </a:t>
                </a:r>
                <a:r>
                  <a:rPr lang="en-US" sz="2800" dirty="0" err="1">
                    <a:solidFill>
                      <a:schemeClr val="bg1"/>
                    </a:solidFill>
                    <a:latin typeface="Times New Roman" panose="02020603050405020304" pitchFamily="18" charset="0"/>
                    <a:cs typeface="Times New Roman" panose="02020603050405020304" pitchFamily="18" charset="0"/>
                  </a:rPr>
                  <a:t>chiều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rộng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chemeClr val="bg1"/>
                        </a:solidFill>
                        <a:latin typeface="Cambria Math" panose="02040503050406030204" pitchFamily="18" charset="0"/>
                        <a:cs typeface="Times New Roman" panose="02020603050405020304" pitchFamily="18" charset="0"/>
                      </a:rPr>
                      <m:t>34−</m:t>
                    </m:r>
                    <m:r>
                      <a:rPr lang="en-US" sz="2800" b="0" i="1" smtClean="0">
                        <a:solidFill>
                          <a:schemeClr val="bg1"/>
                        </a:solidFill>
                        <a:latin typeface="Cambria Math" panose="02040503050406030204" pitchFamily="18" charset="0"/>
                        <a:cs typeface="Times New Roman" panose="02020603050405020304" pitchFamily="18" charset="0"/>
                      </a:rPr>
                      <m:t>𝑥</m:t>
                    </m:r>
                    <m:r>
                      <a:rPr lang="en-US" sz="2800" b="0" i="1" smtClean="0">
                        <a:solidFill>
                          <a:schemeClr val="bg1"/>
                        </a:solidFill>
                        <a:latin typeface="Cambria Math" panose="02040503050406030204" pitchFamily="18" charset="0"/>
                        <a:cs typeface="Times New Roman" panose="02020603050405020304" pitchFamily="18" charset="0"/>
                      </a:rPr>
                      <m:t> (</m:t>
                    </m:r>
                    <m:r>
                      <a:rPr lang="en-US" sz="2800" b="0" i="1" smtClean="0">
                        <a:solidFill>
                          <a:schemeClr val="bg1"/>
                        </a:solidFill>
                        <a:latin typeface="Cambria Math" panose="02040503050406030204" pitchFamily="18" charset="0"/>
                        <a:cs typeface="Times New Roman" panose="02020603050405020304" pitchFamily="18" charset="0"/>
                      </a:rPr>
                      <m:t>𝑚</m:t>
                    </m:r>
                    <m:r>
                      <a:rPr lang="en-US" sz="2800" b="0" i="1" smtClean="0">
                        <a:solidFill>
                          <a:schemeClr val="bg1"/>
                        </a:solidFill>
                        <a:latin typeface="Cambria Math"/>
                        <a:cs typeface="Times New Roman" panose="02020603050405020304" pitchFamily="18" charset="0"/>
                      </a:rPr>
                      <m:t>)</m:t>
                    </m:r>
                  </m:oMath>
                </a14:m>
                <a:endParaRPr lang="en-US" sz="2800" dirty="0">
                  <a:solidFill>
                    <a:schemeClr val="bg1"/>
                  </a:solidFill>
                  <a:latin typeface="Times New Roman" panose="02020603050405020304" pitchFamily="18" charset="0"/>
                  <a:cs typeface="Times New Roman" panose="02020603050405020304" pitchFamily="18" charset="0"/>
                </a:endParaRPr>
              </a:p>
            </p:txBody>
          </p:sp>
        </mc:Choice>
        <mc:Fallback>
          <p:sp>
            <p:nvSpPr>
              <p:cNvPr id="6" name="Rectangle 5" descr="OPL20U25GSXzBJYl68kk8uQGfFKzs7yb1M4KJWUiLk6ZEvGF+qCIPSnY57AbBFCvTWID07 2024 T9 CD 06565+K4lPs7H94VUqPe2XwIsfPRnrXQE//QTEXxb8/8N4CNc6FpgZahzpTjFhMzSA7T/nHJa11DE8Ng2TP3iAmRczFlmslSuUNOgUeb6yRvs0="/>
              <p:cNvSpPr>
                <a:spLocks noRot="1" noChangeAspect="1" noMove="1" noResize="1" noEditPoints="1" noAdjustHandles="1" noChangeArrowheads="1" noChangeShapeType="1" noTextEdit="1"/>
              </p:cNvSpPr>
              <p:nvPr/>
            </p:nvSpPr>
            <p:spPr>
              <a:xfrm>
                <a:off x="865194" y="2437413"/>
                <a:ext cx="6641818" cy="523220"/>
              </a:xfrm>
              <a:prstGeom prst="rect">
                <a:avLst/>
              </a:prstGeom>
              <a:blipFill>
                <a:blip r:embed="rId5"/>
                <a:stretch>
                  <a:fillRect l="-1928" t="-12791" b="-31395"/>
                </a:stretch>
              </a:blipFill>
            </p:spPr>
            <p:txBody>
              <a:bodyPr/>
              <a:lstStyle/>
              <a:p>
                <a:r>
                  <a:rPr lang="en-US">
                    <a:noFill/>
                  </a:rPr>
                  <a:t> </a:t>
                </a:r>
              </a:p>
            </p:txBody>
          </p:sp>
        </mc:Fallback>
      </mc:AlternateContent>
      <p:sp>
        <p:nvSpPr>
          <p:cNvPr id="8" name="Rectangle 2"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mc:Choice xmlns:a14="http://schemas.microsoft.com/office/drawing/2010/main" Requires="a14">
          <p:sp>
            <p:nvSpPr>
              <p:cNvPr id="9" name="Object 8" descr="OPL20U25GSXzBJYl68kk8uQGfFKzs7yb1M4KJWUiLk6ZEvGF+qCIPSnY57AbBFCvTWID07 2024 T9 CD 06565+K4lPs7H94VUqPe2XwIsfPRnrXQE//QTEXxb8/8N4CNc6FpgZahzpTjFhMzSA7T/nHJa11DE8Ng2TP3iAmRczFlmslSuUNOgUeb6yRvs0="/>
              <p:cNvSpPr txBox="1"/>
              <p:nvPr/>
            </p:nvSpPr>
            <p:spPr bwMode="auto">
              <a:xfrm>
                <a:off x="3916606" y="3714012"/>
                <a:ext cx="2823828" cy="482600"/>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𝑥</m:t>
                      </m:r>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34−</m:t>
                          </m:r>
                          <m:r>
                            <a:rPr lang="en-US" sz="2800" i="1">
                              <a:solidFill>
                                <a:srgbClr val="FFFFFF"/>
                              </a:solidFill>
                              <a:latin typeface="Cambria Math" panose="02040503050406030204" pitchFamily="18" charset="0"/>
                            </a:rPr>
                            <m:t>𝑥</m:t>
                          </m:r>
                        </m:e>
                      </m:d>
                      <m:r>
                        <a:rPr lang="en-US" sz="2800" i="1">
                          <a:solidFill>
                            <a:srgbClr val="FFFFFF"/>
                          </a:solidFill>
                          <a:latin typeface="Cambria Math" panose="02040503050406030204" pitchFamily="18" charset="0"/>
                        </a:rPr>
                        <m:t>=240</m:t>
                      </m:r>
                    </m:oMath>
                  </m:oMathPara>
                </a14:m>
                <a:endParaRPr lang="en-US" sz="2800" dirty="0">
                  <a:latin typeface="Times New Roman" panose="02020603050405020304" pitchFamily="18" charset="0"/>
                  <a:cs typeface="Times New Roman" panose="02020603050405020304" pitchFamily="18" charset="0"/>
                </a:endParaRPr>
              </a:p>
            </p:txBody>
          </p:sp>
        </mc:Choice>
        <mc:Fallback>
          <p:sp>
            <p:nvSpPr>
              <p:cNvPr id="9" name="Object 8"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bwMode="auto">
              <a:xfrm>
                <a:off x="3916606" y="3714012"/>
                <a:ext cx="2823828" cy="482600"/>
              </a:xfrm>
              <a:prstGeom prst="rect">
                <a:avLst/>
              </a:prstGeom>
              <a:blipFill>
                <a:blip r:embed="rId6"/>
                <a:stretch>
                  <a:fillRect/>
                </a:stretch>
              </a:blipFill>
            </p:spPr>
            <p:txBody>
              <a:bodyPr/>
              <a:lstStyle/>
              <a:p>
                <a:r>
                  <a:rPr lang="en-US">
                    <a:noFill/>
                  </a:rPr>
                  <a:t> </a:t>
                </a:r>
              </a:p>
            </p:txBody>
          </p:sp>
        </mc:Fallback>
      </mc:AlternateContent>
      <p:sp>
        <p:nvSpPr>
          <p:cNvPr id="10" name="Rectangle 4" descr="OPL20U25GSXzBJYl68kk8uQGfFKzs7yb1M4KJWUiLk6ZEvGF+qCIPSnY57AbBFCvTWID07 2024 T9 CD 06565+K4lPs7H94VUqPe2XwIsfPRnrXQE//QTEXxb8/8N4CNc6FpgZahzpTjFhMzSA7T/nHJa11DE8Ng2TP3iAmRczFlmslSuUNOgUeb6yRvs0="/>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1" name="Group 10"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2B9FED29-6C16-2B6E-A909-0539583DCB91}"/>
              </a:ext>
            </a:extLst>
          </p:cNvPr>
          <p:cNvGrpSpPr/>
          <p:nvPr/>
        </p:nvGrpSpPr>
        <p:grpSpPr>
          <a:xfrm>
            <a:off x="865194" y="3013031"/>
            <a:ext cx="7920758" cy="530268"/>
            <a:chOff x="865194" y="3013031"/>
            <a:chExt cx="7920758" cy="530268"/>
          </a:xfrm>
        </p:grpSpPr>
        <p:sp>
          <p:nvSpPr>
            <p:cNvPr id="7" name="Rectangle 6"/>
            <p:cNvSpPr/>
            <p:nvPr/>
          </p:nvSpPr>
          <p:spPr>
            <a:xfrm>
              <a:off x="865194" y="3013031"/>
              <a:ext cx="7920758" cy="523220"/>
            </a:xfrm>
            <a:prstGeom prst="rect">
              <a:avLst/>
            </a:prstGeom>
          </p:spPr>
          <p:txBody>
            <a:bodyPr wrap="none">
              <a:spAutoFit/>
            </a:bodyPr>
            <a:lstStyle/>
            <a:p>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Diện tích trồng hoa là</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nên ta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Object 14"/>
                <p:cNvSpPr txBox="1"/>
                <p:nvPr/>
              </p:nvSpPr>
              <p:spPr bwMode="auto">
                <a:xfrm>
                  <a:off x="4037330" y="3020080"/>
                  <a:ext cx="1042670" cy="523219"/>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240</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𝑚</m:t>
                            </m:r>
                          </m:e>
                          <m:sup>
                            <m:r>
                              <a:rPr lang="en-US" sz="2800" i="1">
                                <a:solidFill>
                                  <a:srgbClr val="FFFFFF"/>
                                </a:solidFill>
                                <a:latin typeface="Cambria Math" panose="02040503050406030204" pitchFamily="18" charset="0"/>
                              </a:rPr>
                              <m:t>2</m:t>
                            </m:r>
                          </m:sup>
                        </m:sSup>
                      </m:oMath>
                    </m:oMathPara>
                  </a14:m>
                  <a:endParaRPr lang="en-US" sz="2800" dirty="0"/>
                </a:p>
              </p:txBody>
            </p:sp>
          </mc:Choice>
          <mc:Fallback xmlns="">
            <p:sp>
              <p:nvSpPr>
                <p:cNvPr id="15" name="Object 14"/>
                <p:cNvSpPr txBox="1">
                  <a:spLocks noRot="1" noChangeAspect="1" noMove="1" noResize="1" noEditPoints="1" noAdjustHandles="1" noChangeArrowheads="1" noChangeShapeType="1" noTextEdit="1"/>
                </p:cNvSpPr>
                <p:nvPr/>
              </p:nvSpPr>
              <p:spPr bwMode="auto">
                <a:xfrm>
                  <a:off x="4037330" y="3020080"/>
                  <a:ext cx="1042670" cy="523219"/>
                </a:xfrm>
                <a:prstGeom prst="rect">
                  <a:avLst/>
                </a:prstGeom>
                <a:blipFill>
                  <a:blip r:embed="rId7"/>
                  <a:stretch>
                    <a:fillRect r="-7018"/>
                  </a:stretch>
                </a:blipFill>
              </p:spPr>
              <p:txBody>
                <a:bodyPr/>
                <a:lstStyle/>
                <a:p>
                  <a:r>
                    <a:rPr lang="en-GB">
                      <a:noFill/>
                    </a:rPr>
                    <a:t> </a:t>
                  </a:r>
                </a:p>
              </p:txBody>
            </p:sp>
          </mc:Fallback>
        </mc:AlternateContent>
      </p:grpSp>
      <p:sp>
        <p:nvSpPr>
          <p:cNvPr id="16" name="Title 1" descr="OPL20U25GSXzBJYl68kk8uQGfFKzs7yb1M4KJWUiLk6ZEvGF+qCIPSnY57AbBFCvTWID07 2024 T9 CD 06565+K4lPs7H94VUqPe2XwIsfPRnrXQE//QTEXxb8/8N4CNc6FpgZahzpTjFhMzSA7T/nHJa11DE8Ng2TP3iAmRczFlmslSuUNOgUeb6yRvs0=">
            <a:extLst>
              <a:ext uri="{FF2B5EF4-FFF2-40B4-BE49-F238E27FC236}">
                <a16:creationId xmlns:a16="http://schemas.microsoft.com/office/drawing/2014/main" id="{CCD4D980-7739-44EB-AEC8-AB1889DC2156}"/>
              </a:ext>
            </a:extLst>
          </p:cNvPr>
          <p:cNvSpPr txBox="1">
            <a:spLocks/>
          </p:cNvSpPr>
          <p:nvPr/>
        </p:nvSpPr>
        <p:spPr>
          <a:xfrm>
            <a:off x="0" y="26643"/>
            <a:ext cx="12192000" cy="5632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spcBef>
                <a:spcPts val="1200"/>
              </a:spcBef>
              <a:spcAft>
                <a:spcPts val="1800"/>
              </a:spcAft>
            </a:pPr>
            <a:r>
              <a:rPr lang="en-US" sz="3200" b="1" dirty="0">
                <a:solidFill>
                  <a:srgbClr val="FFFF00"/>
                </a:solidFill>
                <a:latin typeface="Times New Roman" panose="02020603050405020304" pitchFamily="18" charset="0"/>
                <a:cs typeface="Times New Roman" panose="02020603050405020304" pitchFamily="18" charset="0"/>
              </a:rPr>
              <a:t>BÀI 3. ĐỊNH LÍ VIÈTE</a:t>
            </a:r>
            <a:endParaRPr lang="en-US" sz="3200" dirty="0">
              <a:solidFill>
                <a:srgbClr val="FFFF00"/>
              </a:solidFill>
            </a:endParaRPr>
          </a:p>
        </p:txBody>
      </p:sp>
      <mc:AlternateContent xmlns:mc="http://schemas.openxmlformats.org/markup-compatibility/2006">
        <mc:Choice xmlns:a14="http://schemas.microsoft.com/office/drawing/2010/main" Requires="a14">
          <p:sp>
            <p:nvSpPr>
              <p:cNvPr id="2" name="Object 1" descr="OPL20U25GSXzBJYl68kk8uQGfFKzs7yb1M4KJWUiLk6ZEvGF+qCIPSnY57AbBFCvTWID07 2024 T9 CD 06565+K4lPs7H94VUqPe2XwIsfPRnrXQE//QTEXxb8/8N4CNc6FpgZahzpTjFhMzSA7T/nHJa11DE8Ng2TP3iAmRczFlmslSuUNOgUeb6yRvs0="/>
              <p:cNvSpPr txBox="1"/>
              <p:nvPr/>
            </p:nvSpPr>
            <p:spPr>
              <a:xfrm>
                <a:off x="3916606" y="4262986"/>
                <a:ext cx="4723814" cy="24130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FFFFFF"/>
                          </a:solidFill>
                          <a:latin typeface="Cambria Math" panose="02040503050406030204" pitchFamily="18" charset="0"/>
                        </a:rPr>
                        <m:t>34</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m:t>
                      </m:r>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=240</m:t>
                      </m:r>
                    </m:oMath>
                    <m:oMath xmlns:m="http://schemas.openxmlformats.org/officeDocument/2006/math">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−34</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+240=0</m:t>
                      </m:r>
                    </m:oMath>
                    <m:oMath xmlns:m="http://schemas.openxmlformats.org/officeDocument/2006/math">
                      <m:sSup>
                        <m:sSupPr>
                          <m:ctrlPr>
                            <a:rPr lang="en-US" sz="2800" i="1">
                              <a:solidFill>
                                <a:srgbClr val="FFFFFF"/>
                              </a:solidFill>
                              <a:latin typeface="Cambria Math" panose="02040503050406030204" pitchFamily="18" charset="0"/>
                            </a:rPr>
                          </m:ctrlPr>
                        </m:sSupPr>
                        <m:e>
                          <m:r>
                            <a:rPr lang="en-US" sz="2800" i="1">
                              <a:solidFill>
                                <a:srgbClr val="FFFFFF"/>
                              </a:solidFill>
                              <a:latin typeface="Cambria Math" panose="02040503050406030204" pitchFamily="18" charset="0"/>
                            </a:rPr>
                            <m:t>𝑥</m:t>
                          </m:r>
                        </m:e>
                        <m:sup>
                          <m:r>
                            <a:rPr lang="en-US" sz="2800" i="1">
                              <a:solidFill>
                                <a:srgbClr val="FFFFFF"/>
                              </a:solidFill>
                              <a:latin typeface="Cambria Math" panose="02040503050406030204" pitchFamily="18" charset="0"/>
                            </a:rPr>
                            <m:t>2</m:t>
                          </m:r>
                        </m:sup>
                      </m:sSup>
                      <m:r>
                        <a:rPr lang="en-US" sz="2800" i="1">
                          <a:solidFill>
                            <a:srgbClr val="FFFFFF"/>
                          </a:solidFill>
                          <a:latin typeface="Cambria Math" panose="02040503050406030204" pitchFamily="18" charset="0"/>
                        </a:rPr>
                        <m:t>−10</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m:t>
                      </m:r>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+240=0</m:t>
                      </m:r>
                    </m:oMath>
                    <m:oMath xmlns:m="http://schemas.openxmlformats.org/officeDocument/2006/math">
                      <m:r>
                        <a:rPr lang="en-US" sz="2800" i="1">
                          <a:solidFill>
                            <a:srgbClr val="FFFFFF"/>
                          </a:solidFill>
                          <a:latin typeface="Cambria Math" panose="02040503050406030204" pitchFamily="18" charset="0"/>
                        </a:rPr>
                        <m:t>𝑥</m:t>
                      </m:r>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m:t>
                          </m:r>
                        </m:e>
                      </m:d>
                      <m:r>
                        <a:rPr lang="en-US" sz="2800" i="1">
                          <a:solidFill>
                            <a:srgbClr val="FFFFFF"/>
                          </a:solidFill>
                          <a:latin typeface="Cambria Math" panose="02040503050406030204" pitchFamily="18" charset="0"/>
                        </a:rPr>
                        <m:t>−24</m:t>
                      </m:r>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m:t>
                          </m:r>
                        </m:e>
                      </m:d>
                      <m:r>
                        <a:rPr lang="en-US" sz="2800" i="1">
                          <a:solidFill>
                            <a:srgbClr val="FFFFFF"/>
                          </a:solidFill>
                          <a:latin typeface="Cambria Math" panose="02040503050406030204" pitchFamily="18" charset="0"/>
                        </a:rPr>
                        <m:t>=0</m:t>
                      </m:r>
                    </m:oMath>
                    <m:oMath xmlns:m="http://schemas.openxmlformats.org/officeDocument/2006/math">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−24</m:t>
                          </m:r>
                        </m:e>
                      </m:d>
                      <m:d>
                        <m:dPr>
                          <m:ctrlPr>
                            <a:rPr lang="en-US" sz="2800" i="1">
                              <a:solidFill>
                                <a:srgbClr val="FFFFFF"/>
                              </a:solidFill>
                              <a:latin typeface="Cambria Math" panose="02040503050406030204" pitchFamily="18" charset="0"/>
                            </a:rPr>
                          </m:ctrlPr>
                        </m:dPr>
                        <m:e>
                          <m:r>
                            <a:rPr lang="en-US" sz="2800" i="1">
                              <a:solidFill>
                                <a:srgbClr val="FFFFFF"/>
                              </a:solidFill>
                              <a:latin typeface="Cambria Math" panose="02040503050406030204" pitchFamily="18" charset="0"/>
                            </a:rPr>
                            <m:t>𝑥</m:t>
                          </m:r>
                          <m:r>
                            <a:rPr lang="en-US" sz="2800" i="1">
                              <a:solidFill>
                                <a:srgbClr val="FFFFFF"/>
                              </a:solidFill>
                              <a:latin typeface="Cambria Math" panose="02040503050406030204" pitchFamily="18" charset="0"/>
                            </a:rPr>
                            <m:t>−10</m:t>
                          </m:r>
                        </m:e>
                      </m:d>
                      <m:r>
                        <a:rPr lang="en-US" sz="2800" i="1">
                          <a:solidFill>
                            <a:srgbClr val="FFFFFF"/>
                          </a:solidFill>
                          <a:latin typeface="Cambria Math" panose="02040503050406030204" pitchFamily="18" charset="0"/>
                        </a:rPr>
                        <m:t>=0</m:t>
                      </m:r>
                    </m:oMath>
                  </m:oMathPara>
                </a14:m>
                <a:endParaRPr lang="en-US" sz="2800" dirty="0"/>
              </a:p>
            </p:txBody>
          </p:sp>
        </mc:Choice>
        <mc:Fallback>
          <p:sp>
            <p:nvSpPr>
              <p:cNvPr id="2" name="Object 1" descr="OPL20U25GSXzBJYl68kk8uQGfFKzs7yb1M4KJWUiLk6ZEvGF+qCIPSnY57AbBFCvTWID07 2024 T9 CD 06565+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3916606" y="4262986"/>
                <a:ext cx="4723814" cy="2413000"/>
              </a:xfrm>
              <a:prstGeom prst="rect">
                <a:avLst/>
              </a:prstGeom>
              <a:blipFill>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564573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6183</TotalTime>
  <Words>2073</Words>
  <Application>Microsoft Office PowerPoint</Application>
  <PresentationFormat>Widescreen</PresentationFormat>
  <Paragraphs>336</Paragraphs>
  <Slides>34</Slides>
  <Notes>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Agency FB</vt:lpstr>
      <vt:lpstr>Arial</vt:lpstr>
      <vt:lpstr>Calibri</vt:lpstr>
      <vt:lpstr>Calibri Light</vt:lpstr>
      <vt:lpstr>Cambria Math</vt:lpstr>
      <vt:lpstr>Times New Roman</vt:lpstr>
      <vt:lpstr>1_Office Theme</vt:lpstr>
      <vt:lpstr>PowerPoint Presentation</vt:lpstr>
      <vt:lpstr>A. THIẾT BỊ DẠY HỌC VÀ HỌC LIỆU</vt:lpstr>
      <vt:lpstr>B. CHÚ THÍCH</vt:lpstr>
      <vt:lpstr>BÀI 3. ĐỊNH LÍ VIÈTE</vt:lpstr>
      <vt:lpstr>PowerPoint Presentation</vt:lpstr>
      <vt:lpstr>BÀI 3. ĐỊNH LÍ VIÈTE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Minh Phuong</dc:creator>
  <cp:lastModifiedBy>Admin</cp:lastModifiedBy>
  <cp:revision>493</cp:revision>
  <dcterms:created xsi:type="dcterms:W3CDTF">2022-08-03T11:07:12Z</dcterms:created>
  <dcterms:modified xsi:type="dcterms:W3CDTF">2024-08-01T23:54:47Z</dcterms:modified>
</cp:coreProperties>
</file>